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4" r:id="rId7"/>
    <p:sldId id="265" r:id="rId8"/>
    <p:sldId id="269" r:id="rId9"/>
    <p:sldId id="268" r:id="rId10"/>
    <p:sldId id="266" r:id="rId11"/>
    <p:sldId id="286" r:id="rId12"/>
    <p:sldId id="270" r:id="rId13"/>
    <p:sldId id="287" r:id="rId14"/>
    <p:sldId id="271" r:id="rId15"/>
    <p:sldId id="272" r:id="rId16"/>
    <p:sldId id="273" r:id="rId17"/>
    <p:sldId id="279" r:id="rId18"/>
    <p:sldId id="278" r:id="rId19"/>
    <p:sldId id="280" r:id="rId20"/>
    <p:sldId id="281" r:id="rId21"/>
    <p:sldId id="282" r:id="rId22"/>
    <p:sldId id="283" r:id="rId23"/>
    <p:sldId id="288" r:id="rId24"/>
    <p:sldId id="284" r:id="rId25"/>
    <p:sldId id="28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20" autoAdjust="0"/>
  </p:normalViewPr>
  <p:slideViewPr>
    <p:cSldViewPr>
      <p:cViewPr>
        <p:scale>
          <a:sx n="71" d="100"/>
          <a:sy n="71" d="100"/>
        </p:scale>
        <p:origin x="-135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6796AD-0303-4501-9BCF-78105D4AC840}" type="datetimeFigureOut">
              <a:rPr lang="en-US" smtClean="0"/>
              <a:pPr/>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796AD-0303-4501-9BCF-78105D4AC840}" type="datetimeFigureOut">
              <a:rPr lang="en-US" smtClean="0"/>
              <a:pPr/>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796AD-0303-4501-9BCF-78105D4AC840}" type="datetimeFigureOut">
              <a:rPr lang="en-US" smtClean="0"/>
              <a:pPr/>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796AD-0303-4501-9BCF-78105D4AC840}" type="datetimeFigureOut">
              <a:rPr lang="en-US" smtClean="0"/>
              <a:pPr/>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6796AD-0303-4501-9BCF-78105D4AC840}" type="datetimeFigureOut">
              <a:rPr lang="en-US" smtClean="0"/>
              <a:pPr/>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6796AD-0303-4501-9BCF-78105D4AC840}" type="datetimeFigureOut">
              <a:rPr lang="en-US" smtClean="0"/>
              <a:pPr/>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6796AD-0303-4501-9BCF-78105D4AC840}" type="datetimeFigureOut">
              <a:rPr lang="en-US" smtClean="0"/>
              <a:pPr/>
              <a:t>10/9/2022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6796AD-0303-4501-9BCF-78105D4AC840}" type="datetimeFigureOut">
              <a:rPr lang="en-US" smtClean="0"/>
              <a:pPr/>
              <a:t>10/9/2022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6796AD-0303-4501-9BCF-78105D4AC840}" type="datetimeFigureOut">
              <a:rPr lang="en-US" smtClean="0"/>
              <a:pPr/>
              <a:t>10/9/2022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796AD-0303-4501-9BCF-78105D4AC840}" type="datetimeFigureOut">
              <a:rPr lang="en-US" smtClean="0"/>
              <a:pPr/>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796AD-0303-4501-9BCF-78105D4AC840}" type="datetimeFigureOut">
              <a:rPr lang="en-US" smtClean="0"/>
              <a:pPr/>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0E5B1-6123-49DC-AB64-AC3A7CD8B0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6796AD-0303-4501-9BCF-78105D4AC840}" type="datetimeFigureOut">
              <a:rPr lang="en-US" smtClean="0"/>
              <a:pPr/>
              <a:t>10/9/2022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0E5B1-6123-49DC-AB64-AC3A7CD8B0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000108"/>
            <a:ext cx="8172480" cy="3143271"/>
          </a:xfrm>
          <a:solidFill>
            <a:schemeClr val="accent3">
              <a:lumMod val="40000"/>
              <a:lumOff val="60000"/>
            </a:schemeClr>
          </a:solidFill>
        </p:spPr>
        <p:txBody>
          <a:bodyPr>
            <a:noAutofit/>
          </a:bodyPr>
          <a:lstStyle/>
          <a:p>
            <a:r>
              <a:rPr lang="en-US" sz="6000" dirty="0" smtClean="0">
                <a:latin typeface="Arial Black" pitchFamily="34" charset="0"/>
              </a:rPr>
              <a:t>Communication with a patient’s family</a:t>
            </a:r>
            <a:endParaRPr lang="en-US" sz="6000" dirty="0">
              <a:latin typeface="Arial Black" pitchFamily="34" charset="0"/>
            </a:endParaRPr>
          </a:p>
        </p:txBody>
      </p:sp>
      <p:sp>
        <p:nvSpPr>
          <p:cNvPr id="3" name="Subtitle 2"/>
          <p:cNvSpPr>
            <a:spLocks noGrp="1"/>
          </p:cNvSpPr>
          <p:nvPr>
            <p:ph type="subTitle" idx="1"/>
          </p:nvPr>
        </p:nvSpPr>
        <p:spPr>
          <a:xfrm>
            <a:off x="285720" y="4429132"/>
            <a:ext cx="8143932" cy="1643074"/>
          </a:xfrm>
          <a:solidFill>
            <a:schemeClr val="accent3">
              <a:lumMod val="20000"/>
              <a:lumOff val="80000"/>
            </a:schemeClr>
          </a:solidFill>
        </p:spPr>
        <p:txBody>
          <a:bodyPr/>
          <a:lstStyle/>
          <a:p>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a:bodyPr>
          <a:lstStyle/>
          <a:p>
            <a:r>
              <a:rPr lang="en-US" sz="3200" b="1" dirty="0" smtClean="0">
                <a:latin typeface="Arial Narrow" pitchFamily="34" charset="0"/>
              </a:rPr>
              <a:t>Treatment compliance and the role of family beliefs</a:t>
            </a:r>
            <a:endParaRPr lang="en-US" sz="3200" b="1" dirty="0">
              <a:latin typeface="Arial Narrow" pitchFamily="34" charset="0"/>
            </a:endParaRPr>
          </a:p>
        </p:txBody>
      </p:sp>
      <p:sp>
        <p:nvSpPr>
          <p:cNvPr id="3" name="Content Placeholder 2"/>
          <p:cNvSpPr>
            <a:spLocks noGrp="1"/>
          </p:cNvSpPr>
          <p:nvPr>
            <p:ph idx="1"/>
          </p:nvPr>
        </p:nvSpPr>
        <p:spPr>
          <a:xfrm>
            <a:off x="457200" y="1600200"/>
            <a:ext cx="8229600" cy="5114948"/>
          </a:xfrm>
          <a:solidFill>
            <a:schemeClr val="accent3">
              <a:lumMod val="20000"/>
              <a:lumOff val="80000"/>
            </a:schemeClr>
          </a:solidFill>
        </p:spPr>
        <p:txBody>
          <a:bodyPr>
            <a:normAutofit fontScale="92500" lnSpcReduction="20000"/>
          </a:bodyPr>
          <a:lstStyle/>
          <a:p>
            <a:r>
              <a:rPr lang="en-US" dirty="0" smtClean="0">
                <a:latin typeface="Arial Narrow" pitchFamily="34" charset="0"/>
              </a:rPr>
              <a:t>It is important to address beliefs about illness and care , not only because this can help family members to cope and adjust to changing circumstances and relationships , but also because it may directly affect the patient’s compliance with treatment.</a:t>
            </a:r>
          </a:p>
          <a:p>
            <a:r>
              <a:rPr lang="en-US" dirty="0" smtClean="0">
                <a:latin typeface="Arial Narrow" pitchFamily="34" charset="0"/>
              </a:rPr>
              <a:t>Many times , patients may not follow doctor’s instructions ,or not taking prescribed medications, although they are still coming regularly to see their doctors. The result is a game without end, a source of frustration and annoyance to the doctor. This is sometimes maintained by misunderstanding on the part of the patient, or the doctor not fully appreciating the patient’s and relatives’ views</a:t>
            </a:r>
            <a:r>
              <a:rPr lang="en-US" dirty="0" smtClean="0">
                <a:latin typeface="Arial Narrow" pitchFamily="34" charset="0"/>
              </a:rPr>
              <a:t>.</a:t>
            </a:r>
            <a:endParaRPr lang="en-US" dirty="0" smtClean="0">
              <a:latin typeface="Arial Narrow"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Arial Narrow" pitchFamily="34" charset="0"/>
              </a:rPr>
              <a:t>To avoid a potential impasse you should: check whether the patient understands the treatment goals and the role of medication. Give the patient the opportunity to ask questions and raise concerns. Also , ask if the relatives have any concerns. </a:t>
            </a:r>
          </a:p>
          <a:p>
            <a:endParaRPr lang="en-US" dirty="0"/>
          </a:p>
        </p:txBody>
      </p:sp>
    </p:spTree>
    <p:extLst>
      <p:ext uri="{BB962C8B-B14F-4D97-AF65-F5344CB8AC3E}">
        <p14:creationId xmlns:p14="http://schemas.microsoft.com/office/powerpoint/2010/main" val="617278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a:bodyPr>
          <a:lstStyle/>
          <a:p>
            <a:r>
              <a:rPr lang="en-US" sz="3200" b="1" dirty="0" smtClean="0">
                <a:latin typeface="Arial Narrow" pitchFamily="34" charset="0"/>
              </a:rPr>
              <a:t>Responding to and managing the concerns and fears of relatives</a:t>
            </a:r>
            <a:endParaRPr lang="en-US" sz="3200" b="1" dirty="0">
              <a:latin typeface="Arial Narrow" pitchFamily="34" charset="0"/>
            </a:endParaRPr>
          </a:p>
        </p:txBody>
      </p:sp>
      <p:sp>
        <p:nvSpPr>
          <p:cNvPr id="3" name="Content Placeholder 2"/>
          <p:cNvSpPr>
            <a:spLocks noGrp="1"/>
          </p:cNvSpPr>
          <p:nvPr>
            <p:ph idx="1"/>
          </p:nvPr>
        </p:nvSpPr>
        <p:spPr>
          <a:xfrm>
            <a:off x="457200" y="1600200"/>
            <a:ext cx="8229600" cy="5043510"/>
          </a:xfrm>
          <a:solidFill>
            <a:schemeClr val="accent3">
              <a:lumMod val="20000"/>
              <a:lumOff val="80000"/>
            </a:schemeClr>
          </a:solidFill>
        </p:spPr>
        <p:txBody>
          <a:bodyPr>
            <a:normAutofit/>
          </a:bodyPr>
          <a:lstStyle/>
          <a:p>
            <a:r>
              <a:rPr lang="en-US" dirty="0" smtClean="0">
                <a:latin typeface="Arial Narrow" pitchFamily="34" charset="0"/>
              </a:rPr>
              <a:t>Each family member will cope with and adjust to a relative’s illness differently, depending on roles in the family. Some family members are better at providing practical rather than emotional support. Others are repelled by the illness, while some families organize a 24-hour vigil and take it in turns to be with the patient at all times</a:t>
            </a:r>
            <a:r>
              <a:rPr lang="en-US" dirty="0" smtClean="0">
                <a:latin typeface="Arial Narrow" pitchFamily="34" charset="0"/>
              </a:rPr>
              <a:t>.</a:t>
            </a:r>
            <a:endParaRPr lang="en-US" dirty="0" smtClean="0">
              <a:latin typeface="Arial Narrow"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latin typeface="Arial Narrow" pitchFamily="34" charset="0"/>
              </a:rPr>
              <a:t>Relatives are most of the times anxious and make a lot of inquiries which can cause a number of difficulties:</a:t>
            </a:r>
          </a:p>
          <a:p>
            <a:pPr marL="514350" indent="-514350">
              <a:buFont typeface="+mj-lt"/>
              <a:buAutoNum type="arabicPeriod"/>
            </a:pPr>
            <a:r>
              <a:rPr lang="en-US" dirty="0">
                <a:latin typeface="Arial Narrow" pitchFamily="34" charset="0"/>
              </a:rPr>
              <a:t>They may approach different members of the care team for information and especially medical students and junior doctors ,which might put them in a difficult situation.</a:t>
            </a:r>
          </a:p>
          <a:p>
            <a:pPr marL="514350" indent="-514350">
              <a:buFont typeface="+mj-lt"/>
              <a:buAutoNum type="arabicPeriod"/>
            </a:pPr>
            <a:r>
              <a:rPr lang="en-US" dirty="0">
                <a:latin typeface="Arial Narrow" pitchFamily="34" charset="0"/>
              </a:rPr>
              <a:t>May seek out “different doctors” caring for the patient in a drive to ‘get the truth ’ or a word of hope in a seemingly hopeless situation. This might cause some doctors to give false hope.</a:t>
            </a:r>
          </a:p>
          <a:p>
            <a:pPr marL="514350" indent="-514350">
              <a:buFont typeface="+mj-lt"/>
              <a:buAutoNum type="arabicPeriod"/>
            </a:pPr>
            <a:r>
              <a:rPr lang="en-US" dirty="0">
                <a:latin typeface="Arial Narrow" pitchFamily="34" charset="0"/>
              </a:rPr>
              <a:t>They might attempt to control the dissemination of information to others ( including the patient). This will add to the complexity of care and relationships. </a:t>
            </a:r>
          </a:p>
          <a:p>
            <a:endParaRPr lang="en-US" dirty="0"/>
          </a:p>
        </p:txBody>
      </p:sp>
    </p:spTree>
    <p:extLst>
      <p:ext uri="{BB962C8B-B14F-4D97-AF65-F5344CB8AC3E}">
        <p14:creationId xmlns:p14="http://schemas.microsoft.com/office/powerpoint/2010/main" val="1010408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a:bodyPr>
          <a:lstStyle/>
          <a:p>
            <a:r>
              <a:rPr lang="en-US" sz="3200" b="1" dirty="0" smtClean="0">
                <a:latin typeface="Arial Narrow" pitchFamily="34" charset="0"/>
              </a:rPr>
              <a:t>Responding to and managing the concerns and fears of relatives(continued)</a:t>
            </a:r>
            <a:endParaRPr lang="en-US" sz="3200"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latin typeface="Arial Narrow" pitchFamily="34" charset="0"/>
              </a:rPr>
              <a:t>The ways in which the family responds to illness can also create problems in communication and management . Relatives can:</a:t>
            </a:r>
          </a:p>
          <a:p>
            <a:pPr marL="514350" indent="-514350">
              <a:buFont typeface="+mj-lt"/>
              <a:buAutoNum type="arabicPeriod"/>
            </a:pPr>
            <a:r>
              <a:rPr lang="en-US" dirty="0" smtClean="0">
                <a:latin typeface="Arial Narrow" pitchFamily="34" charset="0"/>
              </a:rPr>
              <a:t>Not recognize (deny) that a problem exists and so not take appropriate action.</a:t>
            </a:r>
          </a:p>
          <a:p>
            <a:pPr marL="514350" indent="-514350">
              <a:buFont typeface="+mj-lt"/>
              <a:buAutoNum type="arabicPeriod"/>
            </a:pPr>
            <a:r>
              <a:rPr lang="en-US" dirty="0" smtClean="0">
                <a:latin typeface="Arial Narrow" pitchFamily="34" charset="0"/>
              </a:rPr>
              <a:t>Believe all problems can be solved and take action when it is not necessary or appropriate. </a:t>
            </a:r>
          </a:p>
          <a:p>
            <a:pPr marL="514350" indent="-514350">
              <a:buFont typeface="+mj-lt"/>
              <a:buAutoNum type="arabicPeriod"/>
            </a:pPr>
            <a:r>
              <a:rPr lang="en-US" dirty="0" smtClean="0">
                <a:latin typeface="Arial Narrow" pitchFamily="34" charset="0"/>
              </a:rPr>
              <a:t>Mishandle a problem by applying the wrong solution .</a:t>
            </a:r>
            <a:endParaRPr lang="en-US" dirty="0">
              <a:latin typeface="Arial Narrow"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a:bodyPr>
          <a:lstStyle/>
          <a:p>
            <a:r>
              <a:rPr lang="en-US" sz="3600" dirty="0" smtClean="0">
                <a:latin typeface="Arial Narrow" pitchFamily="34" charset="0"/>
              </a:rPr>
              <a:t>Guidelines for dealing with a patient’s family</a:t>
            </a:r>
            <a:endParaRPr lang="en-US" sz="3600" dirty="0">
              <a:latin typeface="Arial Narrow" pitchFamily="34" charset="0"/>
            </a:endParaRPr>
          </a:p>
        </p:txBody>
      </p:sp>
      <p:sp>
        <p:nvSpPr>
          <p:cNvPr id="3" name="Content Placeholder 2"/>
          <p:cNvSpPr>
            <a:spLocks noGrp="1"/>
          </p:cNvSpPr>
          <p:nvPr>
            <p:ph idx="1"/>
          </p:nvPr>
        </p:nvSpPr>
        <p:spPr>
          <a:solidFill>
            <a:schemeClr val="accent3">
              <a:lumMod val="20000"/>
              <a:lumOff val="80000"/>
            </a:schemeClr>
          </a:solidFill>
        </p:spPr>
        <p:txBody>
          <a:bodyPr>
            <a:normAutofit fontScale="77500" lnSpcReduction="20000"/>
          </a:bodyPr>
          <a:lstStyle/>
          <a:p>
            <a:pPr marL="514350" indent="-514350">
              <a:buFont typeface="+mj-lt"/>
              <a:buAutoNum type="arabicPeriod"/>
            </a:pPr>
            <a:r>
              <a:rPr lang="en-US" dirty="0" smtClean="0">
                <a:latin typeface="Arial Narrow" pitchFamily="34" charset="0"/>
              </a:rPr>
              <a:t>Acknowledge their support.</a:t>
            </a:r>
          </a:p>
          <a:p>
            <a:pPr marL="514350" indent="-514350">
              <a:buFont typeface="+mj-lt"/>
              <a:buAutoNum type="arabicPeriod"/>
            </a:pPr>
            <a:r>
              <a:rPr lang="en-US" dirty="0" smtClean="0">
                <a:latin typeface="Arial Narrow" pitchFamily="34" charset="0"/>
              </a:rPr>
              <a:t>Speak to them and give them time to raise issues or concerns.</a:t>
            </a:r>
          </a:p>
          <a:p>
            <a:pPr marL="514350" indent="-514350">
              <a:buFont typeface="+mj-lt"/>
              <a:buAutoNum type="arabicPeriod"/>
            </a:pPr>
            <a:r>
              <a:rPr lang="en-US" dirty="0" smtClean="0">
                <a:latin typeface="Arial Narrow" pitchFamily="34" charset="0"/>
              </a:rPr>
              <a:t>Where possible, provide them with a room where they can be alone.</a:t>
            </a:r>
          </a:p>
          <a:p>
            <a:pPr marL="514350" indent="-514350">
              <a:buFont typeface="+mj-lt"/>
              <a:buAutoNum type="arabicPeriod"/>
            </a:pPr>
            <a:r>
              <a:rPr lang="en-US" dirty="0" smtClean="0">
                <a:latin typeface="Arial Narrow" pitchFamily="34" charset="0"/>
              </a:rPr>
              <a:t>Identify a care worker (nurse or doctor) whom they can contact. Tell them how they will be contacted if the patient’s health deteriorates.</a:t>
            </a:r>
          </a:p>
          <a:p>
            <a:pPr marL="514350" indent="-514350">
              <a:buFont typeface="+mj-lt"/>
              <a:buAutoNum type="arabicPeriod"/>
            </a:pPr>
            <a:r>
              <a:rPr lang="en-US" dirty="0" smtClean="0">
                <a:latin typeface="Arial Narrow" pitchFamily="34" charset="0"/>
              </a:rPr>
              <a:t>Before giving information to relatives, first give it to the patient and check whether you have the patient’s permission to discuss it with others.</a:t>
            </a:r>
          </a:p>
          <a:p>
            <a:pPr marL="514350" indent="-514350">
              <a:buFont typeface="+mj-lt"/>
              <a:buAutoNum type="arabicPeriod"/>
            </a:pPr>
            <a:r>
              <a:rPr lang="en-US" dirty="0" smtClean="0">
                <a:latin typeface="Arial Narrow" pitchFamily="34" charset="0"/>
              </a:rPr>
              <a:t>Ask the patient who in the family can be given what information.</a:t>
            </a:r>
          </a:p>
          <a:p>
            <a:pPr marL="514350" indent="-514350">
              <a:buFont typeface="+mj-lt"/>
              <a:buAutoNum type="arabicPeriod"/>
            </a:pPr>
            <a:endParaRPr lang="en-US" dirty="0">
              <a:latin typeface="Arial Narrow"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a:bodyPr>
          <a:lstStyle/>
          <a:p>
            <a:r>
              <a:rPr lang="en-US" sz="3600" dirty="0" smtClean="0">
                <a:latin typeface="Arial Narrow" pitchFamily="34" charset="0"/>
              </a:rPr>
              <a:t>Guidelines for dealing with a patient’s family</a:t>
            </a:r>
            <a:endParaRPr lang="en-US" sz="3600" dirty="0"/>
          </a:p>
        </p:txBody>
      </p:sp>
      <p:sp>
        <p:nvSpPr>
          <p:cNvPr id="3" name="Content Placeholder 2"/>
          <p:cNvSpPr>
            <a:spLocks noGrp="1"/>
          </p:cNvSpPr>
          <p:nvPr>
            <p:ph idx="1"/>
          </p:nvPr>
        </p:nvSpPr>
        <p:spPr>
          <a:solidFill>
            <a:schemeClr val="accent3">
              <a:lumMod val="20000"/>
              <a:lumOff val="80000"/>
            </a:schemeClr>
          </a:solidFill>
        </p:spPr>
        <p:txBody>
          <a:bodyPr>
            <a:normAutofit fontScale="70000" lnSpcReduction="20000"/>
          </a:bodyPr>
          <a:lstStyle/>
          <a:p>
            <a:pPr marL="514350" indent="-514350">
              <a:buNone/>
            </a:pPr>
            <a:r>
              <a:rPr lang="en-US" dirty="0" smtClean="0">
                <a:latin typeface="Arial Narrow" pitchFamily="34" charset="0"/>
              </a:rPr>
              <a:t>7.     Write up a summary in the notes of important discussions with relatives so that your colleagues know what has been said to them.</a:t>
            </a:r>
          </a:p>
          <a:p>
            <a:pPr marL="514350" indent="-514350">
              <a:buNone/>
            </a:pPr>
            <a:r>
              <a:rPr lang="en-US" dirty="0" smtClean="0">
                <a:latin typeface="Arial Narrow" pitchFamily="34" charset="0"/>
              </a:rPr>
              <a:t>8.     Where secrets arise, talk to colleagues about how you might deal with them. As a general rule, remember that the patient decides what information, if any, can be given to others. When in doubt , tell the relatives to ask the patient if you are not free to discuss something with them.</a:t>
            </a:r>
          </a:p>
          <a:p>
            <a:pPr marL="514350" indent="-514350">
              <a:buNone/>
            </a:pPr>
            <a:r>
              <a:rPr lang="en-US" dirty="0" smtClean="0">
                <a:latin typeface="Arial Narrow" pitchFamily="34" charset="0"/>
              </a:rPr>
              <a:t>9.     If the patient is very unwell, encourage the relatives to make frequent, but short visits.</a:t>
            </a:r>
          </a:p>
          <a:p>
            <a:pPr marL="514350" indent="-514350">
              <a:buNone/>
            </a:pPr>
            <a:r>
              <a:rPr lang="en-US" dirty="0" smtClean="0">
                <a:latin typeface="Arial Narrow" pitchFamily="34" charset="0"/>
              </a:rPr>
              <a:t>10.   Do not examine the patient (unless a child) in front of relatives.</a:t>
            </a:r>
          </a:p>
          <a:p>
            <a:pPr marL="514350" indent="-514350">
              <a:buNone/>
            </a:pPr>
            <a:r>
              <a:rPr lang="en-US" dirty="0" smtClean="0">
                <a:latin typeface="Arial Narrow" pitchFamily="34" charset="0"/>
              </a:rPr>
              <a:t>11.   Do not carry out procedures (such as taking blood) in front of relatives. Ask them to leave the room</a:t>
            </a:r>
          </a:p>
          <a:p>
            <a:pPr marL="514350" indent="-514350">
              <a:buNone/>
            </a:pPr>
            <a:r>
              <a:rPr lang="en-US" dirty="0" smtClean="0">
                <a:latin typeface="Arial Narrow" pitchFamily="34" charset="0"/>
              </a:rPr>
              <a:t>12.   Do not discuss family issues in ward rounds.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32"/>
            <a:ext cx="8229600" cy="4643470"/>
          </a:xfrm>
          <a:solidFill>
            <a:schemeClr val="accent3">
              <a:lumMod val="75000"/>
            </a:schemeClr>
          </a:solidFill>
        </p:spPr>
        <p:txBody>
          <a:bodyPr/>
          <a:lstStyle/>
          <a:p>
            <a:r>
              <a:rPr lang="en-US" dirty="0" smtClean="0">
                <a:latin typeface="Arial Black" pitchFamily="34" charset="0"/>
              </a:rPr>
              <a:t>Informed Consent</a:t>
            </a:r>
            <a:endParaRPr lang="en-US" dirty="0">
              <a:latin typeface="Arial Black"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dirty="0" smtClean="0">
                <a:latin typeface="Arial Black" pitchFamily="34" charset="0"/>
              </a:rPr>
              <a:t>Definition </a:t>
            </a:r>
            <a:endParaRPr lang="en-US" dirty="0">
              <a:latin typeface="Arial Black" pitchFamily="34" charset="0"/>
            </a:endParaRPr>
          </a:p>
        </p:txBody>
      </p:sp>
      <p:sp>
        <p:nvSpPr>
          <p:cNvPr id="3" name="Content Placeholder 2"/>
          <p:cNvSpPr>
            <a:spLocks noGrp="1"/>
          </p:cNvSpPr>
          <p:nvPr>
            <p:ph idx="1"/>
          </p:nvPr>
        </p:nvSpPr>
        <p:spPr>
          <a:solidFill>
            <a:schemeClr val="accent3">
              <a:lumMod val="20000"/>
              <a:lumOff val="80000"/>
            </a:schemeClr>
          </a:solidFill>
        </p:spPr>
        <p:txBody>
          <a:bodyPr>
            <a:normAutofit fontScale="92500"/>
          </a:bodyPr>
          <a:lstStyle/>
          <a:p>
            <a:r>
              <a:rPr lang="en-US" b="1" dirty="0" smtClean="0">
                <a:latin typeface="Arial Narrow" pitchFamily="34" charset="0"/>
              </a:rPr>
              <a:t>Informed consent</a:t>
            </a:r>
            <a:r>
              <a:rPr lang="en-US" dirty="0" smtClean="0">
                <a:latin typeface="Arial Narrow" pitchFamily="34" charset="0"/>
              </a:rPr>
              <a:t> is a process for getting permission before conducting a healthcare intervention on a person. </a:t>
            </a:r>
          </a:p>
          <a:p>
            <a:r>
              <a:rPr lang="en-US" dirty="0" smtClean="0">
                <a:latin typeface="Arial Narrow" pitchFamily="34" charset="0"/>
              </a:rPr>
              <a:t>A health care provider may ask a patient to consent to receive therapy before providing it, or a clinical researcher may ask a research participant before enrolling that person into a clinical trial.</a:t>
            </a:r>
          </a:p>
          <a:p>
            <a:r>
              <a:rPr lang="en-US" dirty="0" smtClean="0">
                <a:latin typeface="Arial Narrow" pitchFamily="34" charset="0"/>
              </a:rPr>
              <a:t> Informed consent is collected according to guidelines from the fields of medical ethics and research ethics</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Autofit/>
          </a:bodyPr>
          <a:lstStyle/>
          <a:p>
            <a:r>
              <a:rPr lang="en-US" sz="3200" dirty="0" smtClean="0">
                <a:latin typeface="Arial Black" pitchFamily="34" charset="0"/>
              </a:rPr>
              <a:t>Who can give informed consent?</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5043510"/>
          </a:xfrm>
          <a:solidFill>
            <a:schemeClr val="accent3">
              <a:lumMod val="20000"/>
              <a:lumOff val="80000"/>
            </a:schemeClr>
          </a:solidFill>
        </p:spPr>
        <p:txBody>
          <a:bodyPr>
            <a:normAutofit lnSpcReduction="10000"/>
          </a:bodyPr>
          <a:lstStyle/>
          <a:p>
            <a:r>
              <a:rPr lang="en-US" dirty="0" smtClean="0">
                <a:latin typeface="Arial Narrow" pitchFamily="34" charset="0"/>
              </a:rPr>
              <a:t>An informed consent can be said to have been given based upon a clear appreciation and understanding of the facts, implications, and consequences of an action. </a:t>
            </a:r>
          </a:p>
          <a:p>
            <a:r>
              <a:rPr lang="en-US" dirty="0" smtClean="0">
                <a:latin typeface="Arial Narrow" pitchFamily="34" charset="0"/>
              </a:rPr>
              <a:t>Impairments to reasoning and judgment that may prevent informed consent include basic intellectual or emotional immaturity, high levels of stress such as PTSD or a severe intellectual disability, severe mental illness, intoxication, severe sleep deprivation, Alzheimer's disease, or being in a coma.</a:t>
            </a:r>
            <a:endParaRPr lang="en-US" dirty="0">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69072"/>
          </a:xfrm>
          <a:solidFill>
            <a:schemeClr val="bg2">
              <a:lumMod val="90000"/>
            </a:schemeClr>
          </a:solidFill>
        </p:spPr>
        <p:txBody>
          <a:bodyPr>
            <a:normAutofit/>
          </a:bodyPr>
          <a:lstStyle/>
          <a:p>
            <a:r>
              <a:rPr lang="en-US" dirty="0" smtClean="0">
                <a:solidFill>
                  <a:schemeClr val="tx2"/>
                </a:solidFill>
                <a:latin typeface="Arial Black" pitchFamily="34" charset="0"/>
              </a:rPr>
              <a:t>COMMUNICATION </a:t>
            </a:r>
            <a:br>
              <a:rPr lang="en-US" dirty="0" smtClean="0">
                <a:solidFill>
                  <a:schemeClr val="tx2"/>
                </a:solidFill>
                <a:latin typeface="Arial Black" pitchFamily="34" charset="0"/>
              </a:rPr>
            </a:br>
            <a:r>
              <a:rPr lang="en-US" dirty="0" smtClean="0">
                <a:solidFill>
                  <a:schemeClr val="tx2"/>
                </a:solidFill>
                <a:latin typeface="Arial Black" pitchFamily="34" charset="0"/>
              </a:rPr>
              <a:t>is one of the most powerful tools in </a:t>
            </a:r>
            <a:br>
              <a:rPr lang="en-US" dirty="0" smtClean="0">
                <a:solidFill>
                  <a:schemeClr val="tx2"/>
                </a:solidFill>
                <a:latin typeface="Arial Black" pitchFamily="34" charset="0"/>
              </a:rPr>
            </a:br>
            <a:r>
              <a:rPr lang="en-US" dirty="0" smtClean="0">
                <a:solidFill>
                  <a:schemeClr val="tx2"/>
                </a:solidFill>
                <a:latin typeface="Arial Black" pitchFamily="34" charset="0"/>
              </a:rPr>
              <a:t>MEDICINE</a:t>
            </a:r>
            <a:br>
              <a:rPr lang="en-US" dirty="0" smtClean="0">
                <a:solidFill>
                  <a:schemeClr val="tx2"/>
                </a:solidFill>
                <a:latin typeface="Arial Black" pitchFamily="34" charset="0"/>
              </a:rPr>
            </a:br>
            <a:endParaRPr lang="en-US" dirty="0">
              <a:solidFill>
                <a:schemeClr val="tx2"/>
              </a:solidFill>
              <a:latin typeface="Arial Black"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a:bodyPr>
          <a:lstStyle/>
          <a:p>
            <a:r>
              <a:rPr lang="en-US" sz="3200" b="1" dirty="0" smtClean="0">
                <a:latin typeface="Arial Narrow" pitchFamily="34" charset="0"/>
              </a:rPr>
              <a:t>What if the patient is unable to give informed consent?</a:t>
            </a:r>
            <a:endParaRPr lang="en-US" sz="3200" b="1" dirty="0">
              <a:latin typeface="Arial Narrow" pitchFamily="34" charset="0"/>
            </a:endParaRPr>
          </a:p>
        </p:txBody>
      </p:sp>
      <p:sp>
        <p:nvSpPr>
          <p:cNvPr id="3" name="Content Placeholder 2"/>
          <p:cNvSpPr>
            <a:spLocks noGrp="1"/>
          </p:cNvSpPr>
          <p:nvPr>
            <p:ph idx="1"/>
          </p:nvPr>
        </p:nvSpPr>
        <p:spPr>
          <a:xfrm>
            <a:off x="457200" y="1600200"/>
            <a:ext cx="8229600" cy="4972072"/>
          </a:xfrm>
          <a:solidFill>
            <a:schemeClr val="accent3">
              <a:lumMod val="20000"/>
              <a:lumOff val="80000"/>
            </a:schemeClr>
          </a:solidFill>
        </p:spPr>
        <p:txBody>
          <a:bodyPr>
            <a:normAutofit/>
          </a:bodyPr>
          <a:lstStyle/>
          <a:p>
            <a:r>
              <a:rPr lang="en-US" dirty="0" smtClean="0">
                <a:latin typeface="Arial Narrow" pitchFamily="34" charset="0"/>
              </a:rPr>
              <a:t>Some acts can take place because of a lack of informed consent. </a:t>
            </a:r>
          </a:p>
          <a:p>
            <a:r>
              <a:rPr lang="en-US" dirty="0" smtClean="0">
                <a:latin typeface="Arial Narrow" pitchFamily="34" charset="0"/>
              </a:rPr>
              <a:t>In cases where an individual is considered unable to give informed consent, another person is generally authorized to give consent on his behalf, e.g., parents or legal guardians of a child (though in this circumstance the child may be required to provide informed assent) and conservators for the mentally ill.</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8"/>
            <a:ext cx="8229600" cy="4786346"/>
          </a:xfrm>
          <a:solidFill>
            <a:schemeClr val="accent3">
              <a:lumMod val="60000"/>
              <a:lumOff val="40000"/>
            </a:schemeClr>
          </a:solidFill>
        </p:spPr>
        <p:txBody>
          <a:bodyPr/>
          <a:lstStyle/>
          <a:p>
            <a:r>
              <a:rPr lang="en-US" dirty="0" smtClean="0">
                <a:latin typeface="Arial Narrow" pitchFamily="34" charset="0"/>
              </a:rPr>
              <a:t>In cases where an individual is provided insufficient information to form a reasoned decision, serious ethical issues arise.</a:t>
            </a:r>
            <a:br>
              <a:rPr lang="en-US" dirty="0" smtClean="0">
                <a:latin typeface="Arial Narrow" pitchFamily="34" charset="0"/>
              </a:rPr>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857256"/>
          </a:xfrm>
          <a:solidFill>
            <a:schemeClr val="accent3">
              <a:lumMod val="60000"/>
              <a:lumOff val="40000"/>
            </a:schemeClr>
          </a:solidFill>
        </p:spPr>
        <p:txBody>
          <a:bodyPr>
            <a:normAutofit fontScale="90000"/>
          </a:bodyPr>
          <a:lstStyle/>
          <a:p>
            <a:r>
              <a:rPr lang="en-US" dirty="0" smtClean="0">
                <a:latin typeface="Arial Narrow" pitchFamily="34" charset="0"/>
              </a:rPr>
              <a:t/>
            </a:r>
            <a:br>
              <a:rPr lang="en-US" dirty="0" smtClean="0">
                <a:latin typeface="Arial Narrow" pitchFamily="34" charset="0"/>
              </a:rPr>
            </a:br>
            <a:r>
              <a:rPr lang="en-US" dirty="0" smtClean="0">
                <a:latin typeface="Arial Narrow" pitchFamily="34" charset="0"/>
              </a:rPr>
              <a:t>Elements of valid informed consent</a:t>
            </a:r>
            <a:br>
              <a:rPr lang="en-US" dirty="0" smtClean="0">
                <a:latin typeface="Arial Narrow" pitchFamily="34" charset="0"/>
              </a:rPr>
            </a:br>
            <a:endParaRPr lang="en-US" dirty="0">
              <a:latin typeface="Arial Narrow" pitchFamily="34" charset="0"/>
            </a:endParaRPr>
          </a:p>
        </p:txBody>
      </p:sp>
      <p:sp>
        <p:nvSpPr>
          <p:cNvPr id="3" name="Content Placeholder 2"/>
          <p:cNvSpPr>
            <a:spLocks noGrp="1"/>
          </p:cNvSpPr>
          <p:nvPr>
            <p:ph idx="1"/>
          </p:nvPr>
        </p:nvSpPr>
        <p:spPr>
          <a:xfrm>
            <a:off x="457200" y="1142984"/>
            <a:ext cx="8229600" cy="5500726"/>
          </a:xfrm>
          <a:solidFill>
            <a:schemeClr val="accent3">
              <a:lumMod val="20000"/>
              <a:lumOff val="80000"/>
            </a:schemeClr>
          </a:solidFill>
        </p:spPr>
        <p:txBody>
          <a:bodyPr>
            <a:normAutofit fontScale="92500" lnSpcReduction="10000"/>
          </a:bodyPr>
          <a:lstStyle/>
          <a:p>
            <a:r>
              <a:rPr lang="en-US" dirty="0" smtClean="0">
                <a:latin typeface="Arial Narrow" pitchFamily="34" charset="0"/>
              </a:rPr>
              <a:t>For an individual to give valid informed consent, three components must be present: disclosure, capacity and voluntariness.</a:t>
            </a:r>
          </a:p>
          <a:p>
            <a:pPr marL="514350" indent="-514350">
              <a:buFont typeface="+mj-lt"/>
              <a:buAutoNum type="arabicPeriod"/>
            </a:pPr>
            <a:r>
              <a:rPr lang="en-US" dirty="0" smtClean="0">
                <a:latin typeface="Arial Narrow" pitchFamily="34" charset="0"/>
              </a:rPr>
              <a:t>While Disclosure requires the doctor to supply the patient with the information necessary to make an autonomous decision, the doctor must ensure that patient has adequate comprehension of the information provided. This latter requirement implies that the consent form be written in lay language suited for the comprehension skills of subject population, as well as assessing the level of understanding during the meeting.</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smtClean="0">
                <a:latin typeface="Arial Narrow" pitchFamily="34" charset="0"/>
              </a:rPr>
              <a:t>2- Capacity </a:t>
            </a:r>
            <a:r>
              <a:rPr lang="en-US" dirty="0">
                <a:latin typeface="Arial Narrow" pitchFamily="34" charset="0"/>
              </a:rPr>
              <a:t>pertains to the ability of the patient to both understand the information provided and form a reasonable judgment based on the potential consequences of his/her decision</a:t>
            </a:r>
            <a:r>
              <a:rPr lang="en-US" dirty="0" smtClean="0">
                <a:latin typeface="Arial Narrow" pitchFamily="34" charset="0"/>
              </a:rPr>
              <a:t>.</a:t>
            </a:r>
          </a:p>
          <a:p>
            <a:pPr marL="0" indent="0">
              <a:buNone/>
            </a:pPr>
            <a:endParaRPr lang="en-US" dirty="0">
              <a:latin typeface="Arial Narrow" pitchFamily="34" charset="0"/>
            </a:endParaRPr>
          </a:p>
          <a:p>
            <a:pPr marL="0" indent="0">
              <a:buNone/>
            </a:pPr>
            <a:r>
              <a:rPr lang="en-US" dirty="0" smtClean="0">
                <a:latin typeface="Arial Narrow" pitchFamily="34" charset="0"/>
              </a:rPr>
              <a:t>3- Voluntariness </a:t>
            </a:r>
            <a:r>
              <a:rPr lang="en-US" dirty="0">
                <a:latin typeface="Arial Narrow" pitchFamily="34" charset="0"/>
              </a:rPr>
              <a:t>refers to the patient’s right to freely exercise his/her decision making without being subjected to external pressure such as coercion, manipulation, or undue influence.</a:t>
            </a:r>
          </a:p>
          <a:p>
            <a:endParaRPr lang="en-US" dirty="0"/>
          </a:p>
        </p:txBody>
      </p:sp>
    </p:spTree>
    <p:extLst>
      <p:ext uri="{BB962C8B-B14F-4D97-AF65-F5344CB8AC3E}">
        <p14:creationId xmlns:p14="http://schemas.microsoft.com/office/powerpoint/2010/main" val="1181135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8694"/>
          </a:xfrm>
          <a:solidFill>
            <a:schemeClr val="accent3">
              <a:lumMod val="60000"/>
              <a:lumOff val="40000"/>
            </a:schemeClr>
          </a:solidFill>
        </p:spPr>
        <p:txBody>
          <a:bodyPr>
            <a:normAutofit/>
          </a:bodyPr>
          <a:lstStyle/>
          <a:p>
            <a:r>
              <a:rPr lang="en-US" sz="3600" dirty="0" smtClean="0">
                <a:latin typeface="Arial Black" pitchFamily="34" charset="0"/>
              </a:rPr>
              <a:t>Competency of the patient</a:t>
            </a:r>
            <a:endParaRPr lang="en-US" sz="3600" dirty="0">
              <a:latin typeface="Arial Black" pitchFamily="34" charset="0"/>
            </a:endParaRPr>
          </a:p>
        </p:txBody>
      </p:sp>
      <p:sp>
        <p:nvSpPr>
          <p:cNvPr id="3" name="Content Placeholder 2"/>
          <p:cNvSpPr>
            <a:spLocks noGrp="1"/>
          </p:cNvSpPr>
          <p:nvPr>
            <p:ph idx="1"/>
          </p:nvPr>
        </p:nvSpPr>
        <p:spPr>
          <a:xfrm>
            <a:off x="457200" y="1142984"/>
            <a:ext cx="8229600" cy="5500726"/>
          </a:xfrm>
          <a:solidFill>
            <a:schemeClr val="accent3">
              <a:lumMod val="20000"/>
              <a:lumOff val="80000"/>
            </a:schemeClr>
          </a:solidFill>
        </p:spPr>
        <p:txBody>
          <a:bodyPr>
            <a:normAutofit fontScale="85000" lnSpcReduction="20000"/>
          </a:bodyPr>
          <a:lstStyle/>
          <a:p>
            <a:r>
              <a:rPr lang="en-US" dirty="0" smtClean="0">
                <a:latin typeface="Arial Narrow" pitchFamily="34" charset="0"/>
              </a:rPr>
              <a:t>The ability to give informed consent is governed by a general requirement of </a:t>
            </a:r>
            <a:r>
              <a:rPr lang="en-US" b="1" dirty="0" smtClean="0">
                <a:latin typeface="Arial Narrow" pitchFamily="34" charset="0"/>
              </a:rPr>
              <a:t>competency</a:t>
            </a:r>
            <a:r>
              <a:rPr lang="en-US" dirty="0" smtClean="0">
                <a:latin typeface="Arial Narrow" pitchFamily="34" charset="0"/>
              </a:rPr>
              <a:t>. </a:t>
            </a:r>
          </a:p>
          <a:p>
            <a:r>
              <a:rPr lang="en-US" dirty="0" smtClean="0">
                <a:latin typeface="Arial Narrow" pitchFamily="34" charset="0"/>
              </a:rPr>
              <a:t>In common law jurisdictions, adults are presumed competent to consent. </a:t>
            </a:r>
          </a:p>
          <a:p>
            <a:r>
              <a:rPr lang="en-US" dirty="0" smtClean="0">
                <a:latin typeface="Arial Narrow" pitchFamily="34" charset="0"/>
              </a:rPr>
              <a:t>This presumption can be rebutted, for instance, in circumstances of mental illness or other incompetence. </a:t>
            </a:r>
          </a:p>
          <a:p>
            <a:r>
              <a:rPr lang="en-US" dirty="0" smtClean="0">
                <a:latin typeface="Arial Narrow" pitchFamily="34" charset="0"/>
              </a:rPr>
              <a:t>This may be prescribed in legislation or based on a common-law standard of inability to understand the nature of the procedure.</a:t>
            </a:r>
          </a:p>
          <a:p>
            <a:r>
              <a:rPr lang="en-US" dirty="0" smtClean="0">
                <a:latin typeface="Arial Narrow" pitchFamily="34" charset="0"/>
              </a:rPr>
              <a:t> In cases of incompetent adults, a health care proxy makes medical decisions.</a:t>
            </a:r>
          </a:p>
          <a:p>
            <a:r>
              <a:rPr lang="en-US" dirty="0" smtClean="0">
                <a:latin typeface="Arial Narrow" pitchFamily="34" charset="0"/>
              </a:rPr>
              <a:t> In the absence of a proxy, the medical practitioner is expected to act in the patient's best interests until a proxy can be found.</a:t>
            </a:r>
            <a:r>
              <a:rPr lang="en-US" dirty="0" smtClean="0"/>
              <a:t/>
            </a:r>
            <a:br>
              <a:rPr lang="en-US"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a:solidFill>
            <a:schemeClr val="accent3">
              <a:lumMod val="60000"/>
              <a:lumOff val="40000"/>
            </a:schemeClr>
          </a:solidFill>
        </p:spPr>
        <p:txBody>
          <a:bodyPr>
            <a:normAutofit fontScale="90000"/>
          </a:bodyPr>
          <a:lstStyle/>
          <a:p>
            <a:r>
              <a:rPr lang="en-US" dirty="0" smtClean="0">
                <a:latin typeface="Arial Black" pitchFamily="34" charset="0"/>
              </a:rPr>
              <a:t>Competency of the patient</a:t>
            </a:r>
            <a:endParaRPr lang="en-US" dirty="0"/>
          </a:p>
        </p:txBody>
      </p:sp>
      <p:sp>
        <p:nvSpPr>
          <p:cNvPr id="3" name="Content Placeholder 2"/>
          <p:cNvSpPr>
            <a:spLocks noGrp="1"/>
          </p:cNvSpPr>
          <p:nvPr>
            <p:ph idx="1"/>
          </p:nvPr>
        </p:nvSpPr>
        <p:spPr>
          <a:xfrm>
            <a:off x="457200" y="1142984"/>
            <a:ext cx="8229600" cy="5500726"/>
          </a:xfrm>
          <a:solidFill>
            <a:schemeClr val="accent3">
              <a:lumMod val="20000"/>
              <a:lumOff val="80000"/>
            </a:schemeClr>
          </a:solidFill>
        </p:spPr>
        <p:txBody>
          <a:bodyPr>
            <a:normAutofit lnSpcReduction="10000"/>
          </a:bodyPr>
          <a:lstStyle/>
          <a:p>
            <a:r>
              <a:rPr lang="en-US" dirty="0" smtClean="0">
                <a:latin typeface="Arial Narrow" pitchFamily="34" charset="0"/>
              </a:rPr>
              <a:t>By contrast, '</a:t>
            </a:r>
            <a:r>
              <a:rPr lang="en-US" b="1" dirty="0" smtClean="0">
                <a:latin typeface="Arial Narrow" pitchFamily="34" charset="0"/>
              </a:rPr>
              <a:t>minors’</a:t>
            </a:r>
            <a:r>
              <a:rPr lang="en-US" dirty="0" smtClean="0">
                <a:latin typeface="Arial Narrow" pitchFamily="34" charset="0"/>
              </a:rPr>
              <a:t> (which may be defined differently in different jurisdictions) are generally presumed incompetent to consent, but depending on their age and other factors may be required to provide Informed assent. </a:t>
            </a:r>
          </a:p>
          <a:p>
            <a:r>
              <a:rPr lang="en-US" dirty="0" smtClean="0">
                <a:latin typeface="Arial Narrow" pitchFamily="34" charset="0"/>
              </a:rPr>
              <a:t>In some jurisdictions (e.g. much of the U.S.), this is a strict standard.</a:t>
            </a:r>
          </a:p>
          <a:p>
            <a:r>
              <a:rPr lang="en-US" dirty="0" smtClean="0">
                <a:latin typeface="Arial Narrow" pitchFamily="34" charset="0"/>
              </a:rPr>
              <a:t> In other jurisdictions (e.g. England, Australia, Canada), this presumption may be rebutted through proof that the minor is ‘mature’ (the ‘</a:t>
            </a:r>
            <a:r>
              <a:rPr lang="en-US" dirty="0" err="1" smtClean="0">
                <a:latin typeface="Arial Narrow" pitchFamily="34" charset="0"/>
              </a:rPr>
              <a:t>Gillick</a:t>
            </a:r>
            <a:r>
              <a:rPr lang="en-US" dirty="0" smtClean="0">
                <a:latin typeface="Arial Narrow" pitchFamily="34" charset="0"/>
              </a:rPr>
              <a:t> standard ). </a:t>
            </a:r>
          </a:p>
          <a:p>
            <a:pPr marL="0" indent="0">
              <a:buNone/>
            </a:pPr>
            <a:endParaRPr lang="en-US" dirty="0" smtClean="0">
              <a:latin typeface="Arial Narrow" pitchFamily="34"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b="1" dirty="0" smtClean="0">
                <a:latin typeface="Arial Black" pitchFamily="34" charset="0"/>
              </a:rPr>
              <a:t>Important notes</a:t>
            </a:r>
            <a:endParaRPr lang="en-US" b="1" dirty="0">
              <a:latin typeface="Arial Black" pitchFamily="34" charset="0"/>
            </a:endParaRPr>
          </a:p>
        </p:txBody>
      </p:sp>
      <p:sp>
        <p:nvSpPr>
          <p:cNvPr id="3" name="Content Placeholder 2"/>
          <p:cNvSpPr>
            <a:spLocks noGrp="1"/>
          </p:cNvSpPr>
          <p:nvPr>
            <p:ph idx="1"/>
          </p:nvPr>
        </p:nvSpPr>
        <p:spPr>
          <a:solidFill>
            <a:schemeClr val="accent3">
              <a:lumMod val="20000"/>
              <a:lumOff val="80000"/>
            </a:schemeClr>
          </a:solidFill>
          <a:ln>
            <a:solidFill>
              <a:schemeClr val="bg2">
                <a:lumMod val="90000"/>
              </a:schemeClr>
            </a:solidFill>
          </a:ln>
        </p:spPr>
        <p:txBody>
          <a:bodyPr>
            <a:normAutofit fontScale="92500" lnSpcReduction="20000"/>
          </a:bodyPr>
          <a:lstStyle/>
          <a:p>
            <a:r>
              <a:rPr lang="en-US" b="1" dirty="0" smtClean="0">
                <a:latin typeface="Arial Narrow" pitchFamily="34" charset="0"/>
              </a:rPr>
              <a:t>HUMAN BODY </a:t>
            </a:r>
            <a:r>
              <a:rPr lang="en-US" dirty="0" smtClean="0">
                <a:latin typeface="Arial Narrow" pitchFamily="34" charset="0"/>
              </a:rPr>
              <a:t>is a set of interrelated systems : change in one system can result in changes in the other systems.</a:t>
            </a:r>
          </a:p>
          <a:p>
            <a:r>
              <a:rPr lang="en-US" b="1" dirty="0" smtClean="0">
                <a:latin typeface="Arial Narrow" pitchFamily="34" charset="0"/>
              </a:rPr>
              <a:t>Similarly</a:t>
            </a:r>
            <a:r>
              <a:rPr lang="en-US" dirty="0" smtClean="0">
                <a:latin typeface="Arial Narrow" pitchFamily="34" charset="0"/>
              </a:rPr>
              <a:t> ,  a person’s medical problems and illness have an impact on other systems that person inhabits , of which the FAMILY is probably the most significant</a:t>
            </a:r>
          </a:p>
          <a:p>
            <a:r>
              <a:rPr lang="en-US" b="1" dirty="0" smtClean="0">
                <a:latin typeface="Arial Narrow" pitchFamily="34" charset="0"/>
              </a:rPr>
              <a:t>GOOD</a:t>
            </a:r>
            <a:r>
              <a:rPr lang="en-US" dirty="0" smtClean="0">
                <a:latin typeface="Arial Narrow" pitchFamily="34" charset="0"/>
              </a:rPr>
              <a:t> medical care partly depends on our ability to communicate effectively with patients.</a:t>
            </a:r>
          </a:p>
          <a:p>
            <a:r>
              <a:rPr lang="en-US" dirty="0" smtClean="0">
                <a:latin typeface="Arial Narrow" pitchFamily="34" charset="0"/>
              </a:rPr>
              <a:t> </a:t>
            </a:r>
            <a:r>
              <a:rPr lang="en-US" b="1" dirty="0" smtClean="0">
                <a:latin typeface="Arial Narrow" pitchFamily="34" charset="0"/>
              </a:rPr>
              <a:t>In almost all cases</a:t>
            </a:r>
            <a:r>
              <a:rPr lang="en-US" dirty="0" smtClean="0">
                <a:latin typeface="Arial Narrow" pitchFamily="34" charset="0"/>
              </a:rPr>
              <a:t>, we also have to communicate with the patient’s family and, occasionally with other relatives or friends.</a:t>
            </a:r>
            <a:endParaRPr lang="en-US" dirty="0">
              <a:latin typeface="Arial Narrow"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dirty="0" smtClean="0">
                <a:latin typeface="Arial Black" pitchFamily="34" charset="0"/>
              </a:rPr>
              <a:t>Important notes</a:t>
            </a:r>
            <a:endParaRPr lang="en-US" dirty="0">
              <a:latin typeface="Arial Black" pitchFamily="34" charset="0"/>
            </a:endParaRPr>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latin typeface="Arial Narrow" pitchFamily="34" charset="0"/>
              </a:rPr>
              <a:t>we need to consider their views and beliefs as these may influence those of the patient.</a:t>
            </a:r>
          </a:p>
          <a:p>
            <a:r>
              <a:rPr lang="en-US" dirty="0" smtClean="0">
                <a:latin typeface="Arial Narrow" pitchFamily="34" charset="0"/>
              </a:rPr>
              <a:t>Some of the important issues that may arise when dealing with a patient’s family: </a:t>
            </a:r>
          </a:p>
          <a:p>
            <a:pPr marL="514350" indent="-514350">
              <a:buFont typeface="+mj-lt"/>
              <a:buAutoNum type="arabicPeriod"/>
            </a:pPr>
            <a:r>
              <a:rPr lang="en-US" dirty="0" smtClean="0">
                <a:latin typeface="Arial Narrow" pitchFamily="34" charset="0"/>
              </a:rPr>
              <a:t>Making an assessment of social support</a:t>
            </a:r>
          </a:p>
          <a:p>
            <a:pPr marL="514350" indent="-514350">
              <a:buFont typeface="+mj-lt"/>
              <a:buAutoNum type="arabicPeriod"/>
            </a:pPr>
            <a:r>
              <a:rPr lang="en-US" dirty="0" smtClean="0">
                <a:latin typeface="Arial Narrow" pitchFamily="34" charset="0"/>
              </a:rPr>
              <a:t>Family beliefs : affect illness and treatment (non-compliance of treatment</a:t>
            </a:r>
            <a:r>
              <a:rPr lang="en-US" dirty="0" smtClean="0">
                <a:latin typeface="Arial Narrow" pitchFamily="34" charset="0"/>
              </a:rPr>
              <a:t>).</a:t>
            </a:r>
            <a:endParaRPr lang="en-US" dirty="0" smtClean="0">
              <a:latin typeface="Arial Narrow" pitchFamily="34" charset="0"/>
            </a:endParaRPr>
          </a:p>
          <a:p>
            <a:endParaRPr lang="en-US" dirty="0">
              <a:latin typeface="Arial Narrow" pitchFamily="34" charset="0"/>
            </a:endParaRPr>
          </a:p>
          <a:p>
            <a:endParaRPr lang="en-US" dirty="0" smtClean="0">
              <a:latin typeface="Arial Narrow" pitchFamily="34" charset="0"/>
            </a:endParaRPr>
          </a:p>
          <a:p>
            <a:endParaRPr lang="en-US" dirty="0">
              <a:latin typeface="Arial Narrow" pitchFamily="34" charset="0"/>
            </a:endParaRPr>
          </a:p>
          <a:p>
            <a:endParaRPr lang="en-US" dirty="0" smtClean="0">
              <a:latin typeface="Arial Narrow" pitchFamily="34" charset="0"/>
            </a:endParaRPr>
          </a:p>
          <a:p>
            <a:endParaRPr lang="en-US" dirty="0">
              <a:latin typeface="Arial Narrow" pitchFamily="34" charset="0"/>
            </a:endParaRPr>
          </a:p>
          <a:p>
            <a:endParaRPr lang="en-US" dirty="0" smtClean="0">
              <a:latin typeface="Arial Narrow" pitchFamily="34" charset="0"/>
            </a:endParaRPr>
          </a:p>
          <a:p>
            <a:endParaRPr lang="en-US" dirty="0">
              <a:latin typeface="Arial Narrow" pitchFamily="34" charset="0"/>
            </a:endParaRPr>
          </a:p>
          <a:p>
            <a:endParaRPr lang="en-US" dirty="0" smtClean="0">
              <a:latin typeface="Arial Narrow" pitchFamily="34" charset="0"/>
            </a:endParaRPr>
          </a:p>
          <a:p>
            <a:pPr>
              <a:buNone/>
            </a:pPr>
            <a:endParaRPr lang="en-US" dirty="0">
              <a:latin typeface="Arial Narrow"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Users\Nesif\Downloads\IMG_2241.JPG"/>
          <p:cNvPicPr>
            <a:picLocks noGrp="1" noChangeAspect="1" noChangeArrowheads="1"/>
          </p:cNvPicPr>
          <p:nvPr>
            <p:ph idx="1"/>
          </p:nvPr>
        </p:nvPicPr>
        <p:blipFill>
          <a:blip r:embed="rId2"/>
          <a:srcRect/>
          <a:stretch>
            <a:fillRect/>
          </a:stretch>
        </p:blipFill>
        <p:spPr bwMode="auto">
          <a:xfrm>
            <a:off x="285721" y="285728"/>
            <a:ext cx="8572560" cy="6429420"/>
          </a:xfrm>
          <a:prstGeom prst="rect">
            <a:avLst/>
          </a:prstGeom>
          <a:solidFill>
            <a:schemeClr val="accent3">
              <a:lumMod val="20000"/>
              <a:lumOff val="80000"/>
            </a:schemeClr>
          </a:solid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74638"/>
            <a:ext cx="8858312" cy="1143000"/>
          </a:xfrm>
          <a:solidFill>
            <a:schemeClr val="accent3">
              <a:lumMod val="75000"/>
            </a:schemeClr>
          </a:solidFill>
        </p:spPr>
        <p:txBody>
          <a:bodyPr>
            <a:normAutofit/>
          </a:bodyPr>
          <a:lstStyle/>
          <a:p>
            <a:r>
              <a:rPr lang="en-US" sz="3200" dirty="0" smtClean="0">
                <a:latin typeface="Arial Black" pitchFamily="34" charset="0"/>
              </a:rPr>
              <a:t>Observing the patient in context</a:t>
            </a:r>
            <a:endParaRPr lang="en-US" sz="3200" dirty="0">
              <a:latin typeface="Arial Black" pitchFamily="34" charset="0"/>
            </a:endParaRPr>
          </a:p>
        </p:txBody>
      </p:sp>
      <p:sp>
        <p:nvSpPr>
          <p:cNvPr id="3" name="Content Placeholder 2"/>
          <p:cNvSpPr>
            <a:spLocks noGrp="1"/>
          </p:cNvSpPr>
          <p:nvPr>
            <p:ph idx="1"/>
          </p:nvPr>
        </p:nvSpPr>
        <p:spPr>
          <a:xfrm>
            <a:off x="142844" y="1600200"/>
            <a:ext cx="8858312" cy="5043510"/>
          </a:xfrm>
          <a:solidFill>
            <a:schemeClr val="accent3">
              <a:lumMod val="20000"/>
              <a:lumOff val="80000"/>
            </a:schemeClr>
          </a:solidFill>
        </p:spPr>
        <p:txBody>
          <a:bodyPr>
            <a:normAutofit fontScale="92500" lnSpcReduction="20000"/>
          </a:bodyPr>
          <a:lstStyle/>
          <a:p>
            <a:pPr>
              <a:buNone/>
            </a:pPr>
            <a:r>
              <a:rPr lang="en-US" b="1" dirty="0" smtClean="0">
                <a:latin typeface="Arial Narrow" pitchFamily="34" charset="0"/>
              </a:rPr>
              <a:t>    You can usually make a preliminary assessment of a patient’s support system even before asking about it directly. You can make the following observations:</a:t>
            </a:r>
          </a:p>
          <a:p>
            <a:r>
              <a:rPr lang="en-US" dirty="0" smtClean="0">
                <a:latin typeface="Arial Narrow" pitchFamily="34" charset="0"/>
              </a:rPr>
              <a:t>Has the patient come alone to see you?</a:t>
            </a:r>
          </a:p>
          <a:p>
            <a:r>
              <a:rPr lang="en-US" dirty="0" smtClean="0">
                <a:latin typeface="Arial Narrow" pitchFamily="34" charset="0"/>
              </a:rPr>
              <a:t>Has one relative come along, or is the whole family in the waiting area?</a:t>
            </a:r>
          </a:p>
          <a:p>
            <a:r>
              <a:rPr lang="en-US" dirty="0" smtClean="0">
                <a:latin typeface="Arial Narrow" pitchFamily="34" charset="0"/>
              </a:rPr>
              <a:t>Has the patient been visited by anyone on the ward?</a:t>
            </a:r>
          </a:p>
          <a:p>
            <a:r>
              <a:rPr lang="en-US" dirty="0" smtClean="0">
                <a:latin typeface="Arial Narrow" pitchFamily="34" charset="0"/>
              </a:rPr>
              <a:t>Has the patient received cards, flowers or fruit?</a:t>
            </a:r>
          </a:p>
          <a:p>
            <a:r>
              <a:rPr lang="en-US" dirty="0" smtClean="0">
                <a:latin typeface="Arial Narrow" pitchFamily="34" charset="0"/>
              </a:rPr>
              <a:t>Has someone brought the patient personal items( e.g. toothbrush, hairbrush)?</a:t>
            </a:r>
          </a:p>
          <a:p>
            <a:r>
              <a:rPr lang="en-US" dirty="0" smtClean="0">
                <a:latin typeface="Arial Narrow" pitchFamily="34" charset="0"/>
              </a:rPr>
              <a:t>Does the patient mix with others on the ward or remain apart?</a:t>
            </a:r>
            <a:endParaRPr lang="en-US" dirty="0">
              <a:latin typeface="Arial Narrow"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b="1" dirty="0" smtClean="0">
                <a:latin typeface="Arial Narrow" pitchFamily="34" charset="0"/>
              </a:rPr>
              <a:t>Identifying the patient’s family</a:t>
            </a:r>
            <a:endParaRPr lang="en-US" b="1" dirty="0">
              <a:latin typeface="Arial Narrow" pitchFamily="34" charset="0"/>
            </a:endParaRPr>
          </a:p>
        </p:txBody>
      </p:sp>
      <p:sp>
        <p:nvSpPr>
          <p:cNvPr id="3" name="Content Placeholder 2"/>
          <p:cNvSpPr>
            <a:spLocks noGrp="1"/>
          </p:cNvSpPr>
          <p:nvPr>
            <p:ph idx="1"/>
          </p:nvPr>
        </p:nvSpPr>
        <p:spPr>
          <a:solidFill>
            <a:schemeClr val="accent3">
              <a:lumMod val="20000"/>
              <a:lumOff val="80000"/>
            </a:schemeClr>
          </a:solidFill>
        </p:spPr>
        <p:txBody>
          <a:bodyPr/>
          <a:lstStyle/>
          <a:p>
            <a:pPr marL="457200" lvl="1" indent="0">
              <a:buNone/>
            </a:pPr>
            <a:r>
              <a:rPr lang="en-US" dirty="0" smtClean="0">
                <a:latin typeface="Arial Narrow" pitchFamily="34" charset="0"/>
              </a:rPr>
              <a:t>Ask about the family and friends to identify those who are most likely to provide practical and emotional support:</a:t>
            </a:r>
          </a:p>
          <a:p>
            <a:pPr marL="342900" lvl="1" indent="-342900">
              <a:buFont typeface="Arial" pitchFamily="34" charset="0"/>
              <a:buChar char="•"/>
            </a:pPr>
            <a:r>
              <a:rPr lang="en-US" dirty="0" smtClean="0">
                <a:latin typeface="Arial Narrow" pitchFamily="34" charset="0"/>
              </a:rPr>
              <a:t>“Whom do you regard as your close family?”</a:t>
            </a:r>
          </a:p>
          <a:p>
            <a:r>
              <a:rPr lang="en-US" dirty="0" smtClean="0">
                <a:latin typeface="Arial Narrow" pitchFamily="34" charset="0"/>
              </a:rPr>
              <a:t>“Are you currently in a relationship with anyone?”</a:t>
            </a:r>
          </a:p>
          <a:p>
            <a:r>
              <a:rPr lang="en-US" dirty="0" smtClean="0">
                <a:latin typeface="Arial Narrow" pitchFamily="34" charset="0"/>
              </a:rPr>
              <a:t>“Who else knows that you are here today?”</a:t>
            </a:r>
          </a:p>
          <a:p>
            <a:r>
              <a:rPr lang="en-US" dirty="0" smtClean="0">
                <a:latin typeface="Arial Narrow" pitchFamily="34" charset="0"/>
              </a:rPr>
              <a:t>“You mentioned a partner: what about other family members such as brothers, sisters, parents ?”</a:t>
            </a:r>
            <a:endParaRPr lang="en-US" dirty="0">
              <a:latin typeface="Arial Narrow"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4643470"/>
          </a:xfrm>
          <a:solidFill>
            <a:schemeClr val="accent3">
              <a:lumMod val="60000"/>
              <a:lumOff val="40000"/>
            </a:schemeClr>
          </a:solidFill>
        </p:spPr>
        <p:txBody>
          <a:bodyPr>
            <a:normAutofit/>
          </a:bodyPr>
          <a:lstStyle/>
          <a:p>
            <a:r>
              <a:rPr lang="en-US" b="1" dirty="0" smtClean="0">
                <a:latin typeface="Arial Narrow" pitchFamily="34" charset="0"/>
              </a:rPr>
              <a:t>A person who experiences ill health does not do it in a social vacuum</a:t>
            </a:r>
            <a:endParaRPr lang="en-US" b="1" dirty="0">
              <a:latin typeface="Arial Narrow"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a:bodyPr>
          <a:lstStyle/>
          <a:p>
            <a:r>
              <a:rPr lang="en-US" sz="3600" b="1" dirty="0" smtClean="0">
                <a:latin typeface="Arial Narrow" pitchFamily="34" charset="0"/>
              </a:rPr>
              <a:t>The family’s influence on care and treatment</a:t>
            </a:r>
            <a:endParaRPr lang="en-US" sz="3600" b="1" dirty="0">
              <a:latin typeface="Arial Narrow" pitchFamily="34" charset="0"/>
            </a:endParaRPr>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latin typeface="Arial Narrow" pitchFamily="34" charset="0"/>
              </a:rPr>
              <a:t>The patient’s concerns about the course and outcome of the illness are usually influenced by </a:t>
            </a:r>
            <a:r>
              <a:rPr lang="en-US" b="1" dirty="0" smtClean="0">
                <a:latin typeface="Arial Narrow" pitchFamily="34" charset="0"/>
              </a:rPr>
              <a:t>his or her previous experience of illness, by the illness of family and friends, and by commonly held beliefs about the specific illness.</a:t>
            </a:r>
          </a:p>
          <a:p>
            <a:r>
              <a:rPr lang="en-US" dirty="0" smtClean="0">
                <a:latin typeface="Arial Narrow" pitchFamily="34" charset="0"/>
              </a:rPr>
              <a:t>The </a:t>
            </a:r>
            <a:r>
              <a:rPr lang="en-US" dirty="0" smtClean="0">
                <a:latin typeface="Arial Narrow" pitchFamily="34" charset="0"/>
              </a:rPr>
              <a:t>sick role: sickness make us more dependent on others and hence it can influence our relationships.</a:t>
            </a:r>
          </a:p>
          <a:p>
            <a:pPr marL="0" indent="0">
              <a:buNone/>
            </a:pPr>
            <a:endParaRPr lang="en-US" dirty="0">
              <a:latin typeface="Arial Narrow"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1701</TotalTime>
  <Words>1504</Words>
  <Application>Microsoft Office PowerPoint</Application>
  <PresentationFormat>On-screen Show (4:3)</PresentationFormat>
  <Paragraphs>95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Communication with a patient’s family</vt:lpstr>
      <vt:lpstr>COMMUNICATION  is one of the most powerful tools in  MEDICINE </vt:lpstr>
      <vt:lpstr>Important notes</vt:lpstr>
      <vt:lpstr>Important notes</vt:lpstr>
      <vt:lpstr>PowerPoint Presentation</vt:lpstr>
      <vt:lpstr>Observing the patient in context</vt:lpstr>
      <vt:lpstr>Identifying the patient’s family</vt:lpstr>
      <vt:lpstr>A person who experiences ill health does not do it in a social vacuum</vt:lpstr>
      <vt:lpstr>The family’s influence on care and treatment</vt:lpstr>
      <vt:lpstr>Treatment compliance and the role of family beliefs</vt:lpstr>
      <vt:lpstr>PowerPoint Presentation</vt:lpstr>
      <vt:lpstr>Responding to and managing the concerns and fears of relatives</vt:lpstr>
      <vt:lpstr>PowerPoint Presentation</vt:lpstr>
      <vt:lpstr>Responding to and managing the concerns and fears of relatives(continued)</vt:lpstr>
      <vt:lpstr>Guidelines for dealing with a patient’s family</vt:lpstr>
      <vt:lpstr>Guidelines for dealing with a patient’s family</vt:lpstr>
      <vt:lpstr>Informed Consent</vt:lpstr>
      <vt:lpstr>Definition </vt:lpstr>
      <vt:lpstr>Who can give informed consent?</vt:lpstr>
      <vt:lpstr>What if the patient is unable to give informed consent?</vt:lpstr>
      <vt:lpstr>In cases where an individual is provided insufficient information to form a reasoned decision, serious ethical issues arise. </vt:lpstr>
      <vt:lpstr> Elements of valid informed consent </vt:lpstr>
      <vt:lpstr>PowerPoint Presentation</vt:lpstr>
      <vt:lpstr>Competency of the patient</vt:lpstr>
      <vt:lpstr>Competency of the patient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with a patient’s family</dc:title>
  <dc:creator>DR.Ahmed Saker 2O14</dc:creator>
  <cp:lastModifiedBy>DR.Ahmed Saker</cp:lastModifiedBy>
  <cp:revision>13</cp:revision>
  <dcterms:created xsi:type="dcterms:W3CDTF">2015-09-18T07:20:13Z</dcterms:created>
  <dcterms:modified xsi:type="dcterms:W3CDTF">2022-10-09T18:11:47Z</dcterms:modified>
</cp:coreProperties>
</file>