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E7E6E6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E7E6E6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E7E6E6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E7E6E6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E7E6E6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742" y="1008507"/>
            <a:ext cx="4639310" cy="425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3303" y="1579245"/>
            <a:ext cx="7797393" cy="1642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10550" y="6423979"/>
            <a:ext cx="243840" cy="24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E7E6E6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jp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1526" y="1045209"/>
            <a:ext cx="3580765" cy="652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130"/>
              </a:lnSpc>
            </a:pPr>
            <a:r>
              <a:rPr sz="4500" spc="-5" dirty="0">
                <a:solidFill>
                  <a:srgbClr val="006FC0"/>
                </a:solidFill>
              </a:rPr>
              <a:t>SGL </a:t>
            </a:r>
            <a:r>
              <a:rPr sz="4500" dirty="0">
                <a:solidFill>
                  <a:srgbClr val="006FC0"/>
                </a:solidFill>
              </a:rPr>
              <a:t>/ </a:t>
            </a:r>
            <a:r>
              <a:rPr sz="4500" spc="10" dirty="0">
                <a:solidFill>
                  <a:srgbClr val="006FC0"/>
                </a:solidFill>
              </a:rPr>
              <a:t>3</a:t>
            </a:r>
            <a:r>
              <a:rPr sz="4425" spc="15" baseline="25423" dirty="0">
                <a:solidFill>
                  <a:srgbClr val="006FC0"/>
                </a:solidFill>
              </a:rPr>
              <a:t>rd</a:t>
            </a:r>
            <a:r>
              <a:rPr sz="4425" spc="67" baseline="25423" dirty="0">
                <a:solidFill>
                  <a:srgbClr val="006FC0"/>
                </a:solidFill>
              </a:rPr>
              <a:t> </a:t>
            </a:r>
            <a:r>
              <a:rPr sz="4500" spc="-110" dirty="0">
                <a:solidFill>
                  <a:srgbClr val="006FC0"/>
                </a:solidFill>
              </a:rPr>
              <a:t>Year</a:t>
            </a:r>
            <a:endParaRPr sz="4500"/>
          </a:p>
        </p:txBody>
      </p:sp>
      <p:sp>
        <p:nvSpPr>
          <p:cNvPr id="3" name="object 3"/>
          <p:cNvSpPr txBox="1"/>
          <p:nvPr/>
        </p:nvSpPr>
        <p:spPr>
          <a:xfrm>
            <a:off x="977290" y="1696973"/>
            <a:ext cx="7237730" cy="2338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99794" indent="-887730">
              <a:lnSpc>
                <a:spcPts val="5130"/>
              </a:lnSpc>
            </a:pPr>
            <a:r>
              <a:rPr sz="4500" dirty="0">
                <a:solidFill>
                  <a:srgbClr val="006FC0"/>
                </a:solidFill>
                <a:latin typeface="Arial"/>
                <a:cs typeface="Arial"/>
              </a:rPr>
              <a:t>Immune </a:t>
            </a:r>
            <a:r>
              <a:rPr sz="4500" spc="5" dirty="0">
                <a:solidFill>
                  <a:srgbClr val="006FC0"/>
                </a:solidFill>
                <a:latin typeface="Arial"/>
                <a:cs typeface="Arial"/>
              </a:rPr>
              <a:t>disturbance</a:t>
            </a:r>
            <a:r>
              <a:rPr sz="4500" spc="-2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4500" spc="5" dirty="0">
                <a:solidFill>
                  <a:srgbClr val="006FC0"/>
                </a:solidFill>
                <a:latin typeface="Arial"/>
                <a:cs typeface="Arial"/>
              </a:rPr>
              <a:t>module</a:t>
            </a:r>
            <a:endParaRPr sz="4500">
              <a:latin typeface="Arial"/>
              <a:cs typeface="Arial"/>
            </a:endParaRPr>
          </a:p>
          <a:p>
            <a:pPr marL="158115" algn="ctr">
              <a:lnSpc>
                <a:spcPts val="5475"/>
              </a:lnSpc>
              <a:spcBef>
                <a:spcPts val="2330"/>
              </a:spcBef>
            </a:pPr>
            <a:r>
              <a:rPr sz="4750" spc="-10" dirty="0">
                <a:solidFill>
                  <a:srgbClr val="006FC0"/>
                </a:solidFill>
                <a:latin typeface="Calibri"/>
                <a:cs typeface="Calibri"/>
              </a:rPr>
              <a:t>Immune</a:t>
            </a:r>
            <a:r>
              <a:rPr sz="4750" spc="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750" spc="-25" dirty="0">
                <a:solidFill>
                  <a:srgbClr val="006FC0"/>
                </a:solidFill>
                <a:latin typeface="Calibri"/>
                <a:cs typeface="Calibri"/>
              </a:rPr>
              <a:t>compromised</a:t>
            </a:r>
            <a:endParaRPr sz="4750">
              <a:latin typeface="Calibri"/>
              <a:cs typeface="Calibri"/>
            </a:endParaRPr>
          </a:p>
          <a:p>
            <a:pPr marL="153035" algn="ctr">
              <a:lnSpc>
                <a:spcPts val="5475"/>
              </a:lnSpc>
            </a:pPr>
            <a:r>
              <a:rPr sz="4800" spc="-10" dirty="0">
                <a:solidFill>
                  <a:srgbClr val="006FC0"/>
                </a:solidFill>
                <a:latin typeface="Calibri"/>
                <a:cs typeface="Calibri"/>
              </a:rPr>
              <a:t>(Deficient)</a:t>
            </a:r>
            <a:r>
              <a:rPr sz="4800" spc="-1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800" spc="-10" dirty="0">
                <a:solidFill>
                  <a:srgbClr val="006FC0"/>
                </a:solidFill>
                <a:latin typeface="Calibri"/>
                <a:cs typeface="Calibri"/>
              </a:rPr>
              <a:t>patients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86" y="2286"/>
            <a:ext cx="9144000" cy="475615"/>
          </a:xfrm>
          <a:custGeom>
            <a:avLst/>
            <a:gdLst/>
            <a:ahLst/>
            <a:cxnLst/>
            <a:rect l="l" t="t" r="r" b="b"/>
            <a:pathLst>
              <a:path w="9144000" h="475615">
                <a:moveTo>
                  <a:pt x="0" y="475487"/>
                </a:moveTo>
                <a:lnTo>
                  <a:pt x="9144000" y="475487"/>
                </a:lnTo>
                <a:lnTo>
                  <a:pt x="9144000" y="0"/>
                </a:lnTo>
                <a:lnTo>
                  <a:pt x="0" y="0"/>
                </a:lnTo>
                <a:lnTo>
                  <a:pt x="0" y="475487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86" y="2286"/>
            <a:ext cx="9144000" cy="475615"/>
          </a:xfrm>
          <a:custGeom>
            <a:avLst/>
            <a:gdLst/>
            <a:ahLst/>
            <a:cxnLst/>
            <a:rect l="l" t="t" r="r" b="b"/>
            <a:pathLst>
              <a:path w="9144000" h="475615">
                <a:moveTo>
                  <a:pt x="0" y="475487"/>
                </a:moveTo>
                <a:lnTo>
                  <a:pt x="9144000" y="475487"/>
                </a:lnTo>
                <a:lnTo>
                  <a:pt x="9144000" y="0"/>
                </a:lnTo>
                <a:lnTo>
                  <a:pt x="0" y="0"/>
                </a:lnTo>
                <a:lnTo>
                  <a:pt x="0" y="475487"/>
                </a:lnTo>
                <a:close/>
              </a:path>
            </a:pathLst>
          </a:custGeom>
          <a:ln w="13716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86" y="6375654"/>
            <a:ext cx="9144000" cy="475615"/>
          </a:xfrm>
          <a:custGeom>
            <a:avLst/>
            <a:gdLst/>
            <a:ahLst/>
            <a:cxnLst/>
            <a:rect l="l" t="t" r="r" b="b"/>
            <a:pathLst>
              <a:path w="9144000" h="475615">
                <a:moveTo>
                  <a:pt x="0" y="475488"/>
                </a:moveTo>
                <a:lnTo>
                  <a:pt x="9144000" y="475488"/>
                </a:lnTo>
                <a:lnTo>
                  <a:pt x="9144000" y="0"/>
                </a:lnTo>
                <a:lnTo>
                  <a:pt x="0" y="0"/>
                </a:lnTo>
                <a:lnTo>
                  <a:pt x="0" y="475488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86" y="6375654"/>
            <a:ext cx="9144000" cy="475615"/>
          </a:xfrm>
          <a:custGeom>
            <a:avLst/>
            <a:gdLst/>
            <a:ahLst/>
            <a:cxnLst/>
            <a:rect l="l" t="t" r="r" b="b"/>
            <a:pathLst>
              <a:path w="9144000" h="475615">
                <a:moveTo>
                  <a:pt x="0" y="475488"/>
                </a:moveTo>
                <a:lnTo>
                  <a:pt x="9144000" y="475488"/>
                </a:lnTo>
                <a:lnTo>
                  <a:pt x="9144000" y="0"/>
                </a:lnTo>
                <a:lnTo>
                  <a:pt x="0" y="0"/>
                </a:lnTo>
                <a:lnTo>
                  <a:pt x="0" y="475488"/>
                </a:lnTo>
                <a:close/>
              </a:path>
            </a:pathLst>
          </a:custGeom>
          <a:ln w="13716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394715"/>
            <a:ext cx="8072120" cy="474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spc="-5" dirty="0">
                <a:solidFill>
                  <a:srgbClr val="006FC0"/>
                </a:solidFill>
              </a:rPr>
              <a:t>• </a:t>
            </a:r>
            <a:r>
              <a:rPr sz="2950" spc="-10" dirty="0">
                <a:solidFill>
                  <a:srgbClr val="006FC0"/>
                </a:solidFill>
              </a:rPr>
              <a:t>Pleuritic </a:t>
            </a:r>
            <a:r>
              <a:rPr sz="2950" spc="-5" dirty="0">
                <a:solidFill>
                  <a:srgbClr val="006FC0"/>
                </a:solidFill>
              </a:rPr>
              <a:t>chest pain: </a:t>
            </a:r>
            <a:r>
              <a:rPr sz="2950" b="1" spc="-5" dirty="0">
                <a:latin typeface="Arial"/>
                <a:cs typeface="Arial"/>
              </a:rPr>
              <a:t>Pleurisy </a:t>
            </a:r>
            <a:r>
              <a:rPr sz="2950" spc="-5" dirty="0"/>
              <a:t>(</a:t>
            </a:r>
            <a:r>
              <a:rPr sz="2950" b="1" spc="-5" dirty="0">
                <a:latin typeface="Arial"/>
                <a:cs typeface="Arial"/>
              </a:rPr>
              <a:t>pleuritis</a:t>
            </a:r>
            <a:r>
              <a:rPr sz="2950" spc="-5" dirty="0"/>
              <a:t>) </a:t>
            </a:r>
            <a:r>
              <a:rPr sz="2950" spc="-15" dirty="0"/>
              <a:t>is </a:t>
            </a:r>
            <a:r>
              <a:rPr sz="2950" spc="755" dirty="0"/>
              <a:t> </a:t>
            </a:r>
            <a:r>
              <a:rPr sz="2950" spc="-20" dirty="0"/>
              <a:t>an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9980" y="806450"/>
            <a:ext cx="7904480" cy="2533015"/>
          </a:xfrm>
          <a:prstGeom prst="rect">
            <a:avLst/>
          </a:prstGeom>
        </p:spPr>
        <p:txBody>
          <a:bodyPr vert="horz" wrap="square" lIns="0" tIns="42544" rIns="0" bIns="0" rtlCol="0">
            <a:spAutoFit/>
          </a:bodyPr>
          <a:lstStyle/>
          <a:p>
            <a:pPr marL="12700" marR="5080" algn="just">
              <a:lnSpc>
                <a:spcPct val="90700"/>
              </a:lnSpc>
              <a:spcBef>
                <a:spcPts val="334"/>
              </a:spcBef>
            </a:pPr>
            <a:r>
              <a:rPr sz="2950" spc="-5" dirty="0">
                <a:latin typeface="Arial"/>
                <a:cs typeface="Arial"/>
              </a:rPr>
              <a:t>inflammation </a:t>
            </a:r>
            <a:r>
              <a:rPr sz="2950" spc="-10" dirty="0">
                <a:latin typeface="Arial"/>
                <a:cs typeface="Arial"/>
              </a:rPr>
              <a:t>of the </a:t>
            </a:r>
            <a:r>
              <a:rPr sz="2950" spc="-5" dirty="0">
                <a:latin typeface="Arial"/>
                <a:cs typeface="Arial"/>
              </a:rPr>
              <a:t>pleura , the lining  </a:t>
            </a:r>
            <a:r>
              <a:rPr sz="2950" spc="-10" dirty="0">
                <a:latin typeface="Arial"/>
                <a:cs typeface="Arial"/>
              </a:rPr>
              <a:t>surrounding the </a:t>
            </a:r>
            <a:r>
              <a:rPr sz="2950" spc="-5" dirty="0">
                <a:latin typeface="Arial"/>
                <a:cs typeface="Arial"/>
              </a:rPr>
              <a:t>lungs. </a:t>
            </a:r>
            <a:r>
              <a:rPr sz="2950" spc="5" dirty="0">
                <a:latin typeface="Arial"/>
                <a:cs typeface="Arial"/>
              </a:rPr>
              <a:t>The </a:t>
            </a:r>
            <a:r>
              <a:rPr sz="2950" dirty="0">
                <a:latin typeface="Arial"/>
                <a:cs typeface="Arial"/>
              </a:rPr>
              <a:t>inflamed </a:t>
            </a:r>
            <a:r>
              <a:rPr sz="2950" spc="-10" dirty="0">
                <a:latin typeface="Arial"/>
                <a:cs typeface="Arial"/>
              </a:rPr>
              <a:t>pleural  </a:t>
            </a:r>
            <a:r>
              <a:rPr sz="2950" spc="-15" dirty="0">
                <a:latin typeface="Arial"/>
                <a:cs typeface="Arial"/>
              </a:rPr>
              <a:t>layers </a:t>
            </a:r>
            <a:r>
              <a:rPr sz="2950" spc="-5" dirty="0">
                <a:latin typeface="Arial"/>
                <a:cs typeface="Arial"/>
              </a:rPr>
              <a:t>rub against </a:t>
            </a:r>
            <a:r>
              <a:rPr sz="2950" spc="-10" dirty="0">
                <a:latin typeface="Arial"/>
                <a:cs typeface="Arial"/>
              </a:rPr>
              <a:t>each other </a:t>
            </a:r>
            <a:r>
              <a:rPr sz="2950" spc="-15" dirty="0">
                <a:latin typeface="Arial"/>
                <a:cs typeface="Arial"/>
              </a:rPr>
              <a:t>on </a:t>
            </a:r>
            <a:r>
              <a:rPr sz="2950" spc="-5" dirty="0">
                <a:latin typeface="Arial"/>
                <a:cs typeface="Arial"/>
              </a:rPr>
              <a:t>lungs  </a:t>
            </a:r>
            <a:r>
              <a:rPr sz="2950" spc="15" dirty="0">
                <a:latin typeface="Arial"/>
                <a:cs typeface="Arial"/>
              </a:rPr>
              <a:t>expanding </a:t>
            </a:r>
            <a:r>
              <a:rPr sz="2950" spc="10" dirty="0">
                <a:latin typeface="Arial"/>
                <a:cs typeface="Arial"/>
              </a:rPr>
              <a:t>to </a:t>
            </a:r>
            <a:r>
              <a:rPr sz="2950" spc="20" dirty="0">
                <a:latin typeface="Arial"/>
                <a:cs typeface="Arial"/>
              </a:rPr>
              <a:t>breathe in </a:t>
            </a:r>
            <a:r>
              <a:rPr sz="2950" spc="15" dirty="0">
                <a:latin typeface="Arial"/>
                <a:cs typeface="Arial"/>
              </a:rPr>
              <a:t>air </a:t>
            </a:r>
            <a:r>
              <a:rPr sz="2950" spc="10" dirty="0">
                <a:latin typeface="Arial"/>
                <a:cs typeface="Arial"/>
              </a:rPr>
              <a:t>or coughing. </a:t>
            </a:r>
            <a:r>
              <a:rPr sz="2950" spc="20" dirty="0">
                <a:latin typeface="Arial"/>
                <a:cs typeface="Arial"/>
              </a:rPr>
              <a:t>This  </a:t>
            </a:r>
            <a:r>
              <a:rPr sz="2950" spc="25" dirty="0">
                <a:latin typeface="Arial"/>
                <a:cs typeface="Arial"/>
              </a:rPr>
              <a:t>can </a:t>
            </a:r>
            <a:r>
              <a:rPr sz="2950" spc="20" dirty="0">
                <a:latin typeface="Arial"/>
                <a:cs typeface="Arial"/>
              </a:rPr>
              <a:t>cause </a:t>
            </a:r>
            <a:r>
              <a:rPr sz="2950" spc="15" dirty="0">
                <a:latin typeface="Arial"/>
                <a:cs typeface="Arial"/>
              </a:rPr>
              <a:t>sharp </a:t>
            </a:r>
            <a:r>
              <a:rPr sz="2950" spc="10" dirty="0">
                <a:latin typeface="Arial"/>
                <a:cs typeface="Arial"/>
              </a:rPr>
              <a:t>pain called </a:t>
            </a:r>
            <a:r>
              <a:rPr sz="2950" spc="15" dirty="0">
                <a:latin typeface="Arial"/>
                <a:cs typeface="Arial"/>
              </a:rPr>
              <a:t>pleuritic </a:t>
            </a:r>
            <a:r>
              <a:rPr sz="2950" spc="20" dirty="0">
                <a:latin typeface="Arial"/>
                <a:cs typeface="Arial"/>
              </a:rPr>
              <a:t>chest  </a:t>
            </a:r>
            <a:r>
              <a:rPr sz="2950" spc="-15" dirty="0">
                <a:latin typeface="Arial"/>
                <a:cs typeface="Arial"/>
              </a:rPr>
              <a:t>pain.</a:t>
            </a:r>
            <a:endParaRPr sz="2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847" y="713232"/>
            <a:ext cx="2795905" cy="567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5" dirty="0">
                <a:solidFill>
                  <a:srgbClr val="FF3399"/>
                </a:solidFill>
              </a:rPr>
              <a:t>QUESTION</a:t>
            </a:r>
            <a:r>
              <a:rPr sz="3600" spc="-145" dirty="0">
                <a:solidFill>
                  <a:srgbClr val="FF3399"/>
                </a:solidFill>
              </a:rPr>
              <a:t> </a:t>
            </a:r>
            <a:r>
              <a:rPr sz="3600" dirty="0">
                <a:solidFill>
                  <a:srgbClr val="FF3399"/>
                </a:solidFill>
              </a:rPr>
              <a:t>3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07847" y="1822958"/>
            <a:ext cx="7104380" cy="1904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65"/>
              </a:lnSpc>
            </a:pPr>
            <a:r>
              <a:rPr sz="2950" spc="-80" dirty="0">
                <a:latin typeface="Arial Unicode MS"/>
                <a:cs typeface="Arial Unicode MS"/>
              </a:rPr>
              <a:t>▪</a:t>
            </a:r>
            <a:r>
              <a:rPr sz="2950" spc="-80" dirty="0">
                <a:latin typeface="Arial"/>
                <a:cs typeface="Arial"/>
              </a:rPr>
              <a:t>The </a:t>
            </a:r>
            <a:r>
              <a:rPr sz="2950" spc="20" dirty="0">
                <a:latin typeface="Arial"/>
                <a:cs typeface="Arial"/>
              </a:rPr>
              <a:t>causes </a:t>
            </a:r>
            <a:r>
              <a:rPr sz="2950" spc="15" dirty="0">
                <a:latin typeface="Arial"/>
                <a:cs typeface="Arial"/>
              </a:rPr>
              <a:t>of </a:t>
            </a:r>
            <a:r>
              <a:rPr sz="2950" spc="10" dirty="0">
                <a:latin typeface="Arial"/>
                <a:cs typeface="Arial"/>
              </a:rPr>
              <a:t>her </a:t>
            </a:r>
            <a:r>
              <a:rPr sz="2950" spc="35" dirty="0">
                <a:latin typeface="Arial"/>
                <a:cs typeface="Arial"/>
              </a:rPr>
              <a:t>immune</a:t>
            </a:r>
            <a:r>
              <a:rPr sz="2950" spc="15" dirty="0">
                <a:latin typeface="Arial"/>
                <a:cs typeface="Arial"/>
              </a:rPr>
              <a:t> </a:t>
            </a:r>
            <a:r>
              <a:rPr sz="2950" spc="30" dirty="0">
                <a:latin typeface="Arial"/>
                <a:cs typeface="Arial"/>
              </a:rPr>
              <a:t>compromised</a:t>
            </a:r>
            <a:endParaRPr sz="2950">
              <a:latin typeface="Arial"/>
              <a:cs typeface="Arial"/>
            </a:endParaRPr>
          </a:p>
          <a:p>
            <a:pPr marL="186055">
              <a:lnSpc>
                <a:spcPts val="3425"/>
              </a:lnSpc>
              <a:tabLst>
                <a:tab pos="1604010" algn="l"/>
              </a:tabLst>
            </a:pPr>
            <a:r>
              <a:rPr sz="2950" spc="-5" dirty="0">
                <a:latin typeface="Arial"/>
                <a:cs typeface="Arial"/>
              </a:rPr>
              <a:t>state</a:t>
            </a:r>
            <a:r>
              <a:rPr sz="2950" spc="35" dirty="0">
                <a:latin typeface="Arial"/>
                <a:cs typeface="Arial"/>
              </a:rPr>
              <a:t> </a:t>
            </a:r>
            <a:r>
              <a:rPr sz="2950" spc="-15" dirty="0">
                <a:latin typeface="Arial"/>
                <a:cs typeface="Arial"/>
              </a:rPr>
              <a:t>is	either</a:t>
            </a:r>
            <a:endParaRPr sz="2950">
              <a:latin typeface="Arial"/>
              <a:cs typeface="Arial"/>
            </a:endParaRPr>
          </a:p>
          <a:p>
            <a:pPr marL="419100" indent="-406400">
              <a:lnSpc>
                <a:spcPct val="100000"/>
              </a:lnSpc>
              <a:spcBef>
                <a:spcPts val="484"/>
              </a:spcBef>
              <a:buFont typeface="Arial Unicode MS"/>
              <a:buChar char="➢"/>
              <a:tabLst>
                <a:tab pos="419734" algn="l"/>
              </a:tabLst>
            </a:pPr>
            <a:r>
              <a:rPr sz="2950" spc="25" dirty="0">
                <a:latin typeface="Arial"/>
                <a:cs typeface="Arial"/>
              </a:rPr>
              <a:t>Primary </a:t>
            </a:r>
            <a:r>
              <a:rPr sz="2950" spc="40" dirty="0">
                <a:latin typeface="Arial"/>
                <a:cs typeface="Arial"/>
              </a:rPr>
              <a:t>immune</a:t>
            </a:r>
            <a:r>
              <a:rPr sz="2950" spc="-140" dirty="0">
                <a:latin typeface="Arial"/>
                <a:cs typeface="Arial"/>
              </a:rPr>
              <a:t> </a:t>
            </a:r>
            <a:r>
              <a:rPr sz="2950" spc="5" dirty="0">
                <a:latin typeface="Arial"/>
                <a:cs typeface="Arial"/>
              </a:rPr>
              <a:t>deficiency:</a:t>
            </a:r>
            <a:endParaRPr sz="2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2950" spc="-135" dirty="0">
                <a:latin typeface="Arial Unicode MS"/>
                <a:cs typeface="Arial Unicode MS"/>
              </a:rPr>
              <a:t>➢</a:t>
            </a:r>
            <a:r>
              <a:rPr sz="2950" spc="-135" dirty="0">
                <a:latin typeface="Arial"/>
                <a:cs typeface="Arial"/>
              </a:rPr>
              <a:t>Or </a:t>
            </a:r>
            <a:r>
              <a:rPr sz="2950" spc="-5" dirty="0">
                <a:latin typeface="Arial"/>
                <a:cs typeface="Arial"/>
              </a:rPr>
              <a:t>secondary </a:t>
            </a:r>
            <a:r>
              <a:rPr sz="2950" spc="10" dirty="0">
                <a:latin typeface="Arial"/>
                <a:cs typeface="Arial"/>
              </a:rPr>
              <a:t>immune</a:t>
            </a:r>
            <a:r>
              <a:rPr sz="2950" spc="50" dirty="0">
                <a:latin typeface="Arial"/>
                <a:cs typeface="Arial"/>
              </a:rPr>
              <a:t> </a:t>
            </a:r>
            <a:r>
              <a:rPr sz="2950" spc="-5" dirty="0">
                <a:latin typeface="Arial"/>
                <a:cs typeface="Arial"/>
              </a:rPr>
              <a:t>deficinecy</a:t>
            </a:r>
            <a:endParaRPr sz="2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847" y="713232"/>
            <a:ext cx="2795905" cy="567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5" dirty="0">
                <a:solidFill>
                  <a:srgbClr val="FF3399"/>
                </a:solidFill>
              </a:rPr>
              <a:t>QUESTION</a:t>
            </a:r>
            <a:r>
              <a:rPr sz="3600" spc="-145" dirty="0">
                <a:solidFill>
                  <a:srgbClr val="FF3399"/>
                </a:solidFill>
              </a:rPr>
              <a:t> </a:t>
            </a:r>
            <a:r>
              <a:rPr sz="3600" dirty="0">
                <a:solidFill>
                  <a:srgbClr val="FF3399"/>
                </a:solidFill>
              </a:rPr>
              <a:t>4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07847" y="1822958"/>
            <a:ext cx="5996940" cy="467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spc="15" dirty="0">
                <a:latin typeface="Arial"/>
                <a:cs typeface="Arial"/>
              </a:rPr>
              <a:t>Other </a:t>
            </a:r>
            <a:r>
              <a:rPr sz="2950" spc="20" dirty="0">
                <a:latin typeface="Arial"/>
                <a:cs typeface="Arial"/>
              </a:rPr>
              <a:t>C/F </a:t>
            </a:r>
            <a:r>
              <a:rPr sz="2950" spc="5" dirty="0">
                <a:latin typeface="Arial"/>
                <a:cs typeface="Arial"/>
              </a:rPr>
              <a:t>this patient </a:t>
            </a:r>
            <a:r>
              <a:rPr sz="2950" spc="40" dirty="0">
                <a:latin typeface="Arial"/>
                <a:cs typeface="Arial"/>
              </a:rPr>
              <a:t>may</a:t>
            </a:r>
            <a:r>
              <a:rPr sz="2950" spc="80" dirty="0">
                <a:latin typeface="Arial"/>
                <a:cs typeface="Arial"/>
              </a:rPr>
              <a:t> </a:t>
            </a:r>
            <a:r>
              <a:rPr sz="2950" spc="5" dirty="0">
                <a:latin typeface="Arial"/>
                <a:cs typeface="Arial"/>
              </a:rPr>
              <a:t>develop: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48232" y="2328926"/>
            <a:ext cx="4184650" cy="474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spc="-10" dirty="0">
                <a:latin typeface="Arial"/>
                <a:cs typeface="Arial"/>
              </a:rPr>
              <a:t>1) </a:t>
            </a:r>
            <a:r>
              <a:rPr sz="2950" dirty="0">
                <a:solidFill>
                  <a:srgbClr val="006FC0"/>
                </a:solidFill>
                <a:latin typeface="Arial"/>
                <a:cs typeface="Arial"/>
              </a:rPr>
              <a:t>Autoimmune</a:t>
            </a:r>
            <a:r>
              <a:rPr sz="2950" spc="-25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950" spc="-10" dirty="0">
                <a:solidFill>
                  <a:srgbClr val="006FC0"/>
                </a:solidFill>
                <a:latin typeface="Arial"/>
                <a:cs typeface="Arial"/>
              </a:rPr>
              <a:t>diseases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8232" y="2841371"/>
            <a:ext cx="5208905" cy="474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spc="-10" dirty="0">
                <a:latin typeface="Arial"/>
                <a:cs typeface="Arial"/>
              </a:rPr>
              <a:t>2) Susceptibility </a:t>
            </a:r>
            <a:r>
              <a:rPr sz="2950" spc="-5" dirty="0">
                <a:latin typeface="Arial"/>
                <a:cs typeface="Arial"/>
              </a:rPr>
              <a:t>to</a:t>
            </a:r>
            <a:r>
              <a:rPr sz="2950" spc="105" dirty="0">
                <a:latin typeface="Arial"/>
                <a:cs typeface="Arial"/>
              </a:rPr>
              <a:t> </a:t>
            </a:r>
            <a:r>
              <a:rPr sz="2950" spc="-35" dirty="0">
                <a:solidFill>
                  <a:srgbClr val="006FC0"/>
                </a:solidFill>
                <a:latin typeface="Arial"/>
                <a:cs typeface="Arial"/>
              </a:rPr>
              <a:t>malignancy.</a:t>
            </a:r>
            <a:endParaRPr sz="2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72931" y="2521956"/>
            <a:ext cx="58483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like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SLE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52890" y="3022019"/>
            <a:ext cx="99949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like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lymphoma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329438"/>
            <a:ext cx="248920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0" dirty="0">
                <a:solidFill>
                  <a:srgbClr val="FF3399"/>
                </a:solidFill>
              </a:rPr>
              <a:t>QUESTION</a:t>
            </a:r>
            <a:r>
              <a:rPr sz="3200" spc="-25" dirty="0">
                <a:solidFill>
                  <a:srgbClr val="FF3399"/>
                </a:solidFill>
              </a:rPr>
              <a:t> </a:t>
            </a:r>
            <a:r>
              <a:rPr sz="3200" dirty="0">
                <a:solidFill>
                  <a:srgbClr val="FF3399"/>
                </a:solidFill>
              </a:rPr>
              <a:t>5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6244" y="1055496"/>
            <a:ext cx="7600315" cy="436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79"/>
              </a:lnSpc>
            </a:pPr>
            <a:r>
              <a:rPr sz="2950" spc="-10" dirty="0">
                <a:solidFill>
                  <a:srgbClr val="006FC0"/>
                </a:solidFill>
                <a:latin typeface="Arial"/>
                <a:cs typeface="Arial"/>
              </a:rPr>
              <a:t>Basic </a:t>
            </a:r>
            <a:r>
              <a:rPr sz="2950" spc="-15" dirty="0">
                <a:solidFill>
                  <a:srgbClr val="006FC0"/>
                </a:solidFill>
                <a:latin typeface="Arial"/>
                <a:cs typeface="Arial"/>
              </a:rPr>
              <a:t>and </a:t>
            </a:r>
            <a:r>
              <a:rPr sz="2950" spc="-10" dirty="0">
                <a:solidFill>
                  <a:srgbClr val="006FC0"/>
                </a:solidFill>
                <a:latin typeface="Arial"/>
                <a:cs typeface="Arial"/>
              </a:rPr>
              <a:t>early </a:t>
            </a:r>
            <a:r>
              <a:rPr sz="2950" spc="-15" dirty="0">
                <a:solidFill>
                  <a:srgbClr val="006FC0"/>
                </a:solidFill>
                <a:latin typeface="Arial"/>
                <a:cs typeface="Arial"/>
              </a:rPr>
              <a:t>investigations</a:t>
            </a:r>
            <a:r>
              <a:rPr sz="2950" spc="229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950" spc="-5" dirty="0">
                <a:solidFill>
                  <a:srgbClr val="006FC0"/>
                </a:solidFill>
                <a:latin typeface="Arial"/>
                <a:cs typeface="Arial"/>
              </a:rPr>
              <a:t>are:</a:t>
            </a:r>
            <a:endParaRPr sz="2950">
              <a:latin typeface="Arial"/>
              <a:cs typeface="Arial"/>
            </a:endParaRPr>
          </a:p>
          <a:p>
            <a:pPr marL="12700">
              <a:lnSpc>
                <a:spcPts val="3579"/>
              </a:lnSpc>
            </a:pPr>
            <a:r>
              <a:rPr sz="4425" spc="-7" baseline="-9416" dirty="0">
                <a:latin typeface="Arial"/>
                <a:cs typeface="Arial"/>
              </a:rPr>
              <a:t>•</a:t>
            </a:r>
            <a:r>
              <a:rPr sz="4425" spc="-750" baseline="-9416" dirty="0">
                <a:latin typeface="Arial"/>
                <a:cs typeface="Arial"/>
              </a:rPr>
              <a:t> </a:t>
            </a:r>
            <a:r>
              <a:rPr sz="4425" spc="-15" baseline="-9416" dirty="0">
                <a:latin typeface="Arial"/>
                <a:cs typeface="Arial"/>
              </a:rPr>
              <a:t>CBC</a:t>
            </a:r>
            <a:r>
              <a:rPr sz="4425" spc="-412" baseline="-9416" dirty="0">
                <a:latin typeface="Arial"/>
                <a:cs typeface="Arial"/>
              </a:rPr>
              <a:t>.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complete blood count</a:t>
            </a:r>
            <a:endParaRPr sz="1200">
              <a:latin typeface="Arial"/>
              <a:cs typeface="Arial"/>
            </a:endParaRPr>
          </a:p>
          <a:p>
            <a:pPr marL="186055" marR="931544" indent="-173990">
              <a:lnSpc>
                <a:spcPts val="3240"/>
              </a:lnSpc>
              <a:spcBef>
                <a:spcPts val="1315"/>
              </a:spcBef>
            </a:pPr>
            <a:r>
              <a:rPr sz="2950" spc="-5" dirty="0">
                <a:latin typeface="Arial"/>
                <a:cs typeface="Arial"/>
              </a:rPr>
              <a:t>• </a:t>
            </a:r>
            <a:r>
              <a:rPr sz="2950" spc="-15" dirty="0">
                <a:latin typeface="Arial"/>
                <a:cs typeface="Arial"/>
              </a:rPr>
              <a:t>Sputum </a:t>
            </a:r>
            <a:r>
              <a:rPr sz="2950" dirty="0">
                <a:latin typeface="Arial"/>
                <a:cs typeface="Arial"/>
              </a:rPr>
              <a:t>for </a:t>
            </a:r>
            <a:r>
              <a:rPr sz="2950" spc="-5" dirty="0">
                <a:latin typeface="Arial"/>
                <a:cs typeface="Arial"/>
              </a:rPr>
              <a:t>gram </a:t>
            </a:r>
            <a:r>
              <a:rPr sz="2950" spc="-10" dirty="0">
                <a:latin typeface="Arial"/>
                <a:cs typeface="Arial"/>
              </a:rPr>
              <a:t>stain and culture and  sensitivity</a:t>
            </a:r>
            <a:endParaRPr sz="2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2950" spc="-5" dirty="0">
                <a:latin typeface="Arial"/>
                <a:cs typeface="Arial"/>
              </a:rPr>
              <a:t>•</a:t>
            </a:r>
            <a:r>
              <a:rPr sz="2950" spc="-585" dirty="0">
                <a:latin typeface="Arial"/>
                <a:cs typeface="Arial"/>
              </a:rPr>
              <a:t> </a:t>
            </a:r>
            <a:r>
              <a:rPr sz="2950" spc="-5" dirty="0">
                <a:latin typeface="Arial"/>
                <a:cs typeface="Arial"/>
              </a:rPr>
              <a:t>CXR.</a:t>
            </a:r>
            <a:endParaRPr sz="2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950" spc="10" dirty="0">
                <a:latin typeface="Arial"/>
                <a:cs typeface="Arial"/>
              </a:rPr>
              <a:t>• Blood </a:t>
            </a:r>
            <a:r>
              <a:rPr sz="2950" spc="20" dirty="0">
                <a:latin typeface="Arial"/>
                <a:cs typeface="Arial"/>
              </a:rPr>
              <a:t>for </a:t>
            </a:r>
            <a:r>
              <a:rPr sz="2950" spc="30" dirty="0">
                <a:latin typeface="Arial"/>
                <a:cs typeface="Arial"/>
              </a:rPr>
              <a:t>complement </a:t>
            </a:r>
            <a:r>
              <a:rPr sz="2950" spc="10" dirty="0">
                <a:latin typeface="Arial"/>
                <a:cs typeface="Arial"/>
              </a:rPr>
              <a:t>: </a:t>
            </a:r>
            <a:r>
              <a:rPr sz="2950" spc="15" dirty="0">
                <a:latin typeface="Arial"/>
                <a:cs typeface="Arial"/>
              </a:rPr>
              <a:t>C3, C4, and</a:t>
            </a:r>
            <a:r>
              <a:rPr sz="2950" spc="-509" dirty="0">
                <a:latin typeface="Arial"/>
                <a:cs typeface="Arial"/>
              </a:rPr>
              <a:t> </a:t>
            </a:r>
            <a:r>
              <a:rPr sz="2950" spc="20" dirty="0">
                <a:latin typeface="Arial"/>
                <a:cs typeface="Arial"/>
              </a:rPr>
              <a:t>CH50</a:t>
            </a:r>
            <a:endParaRPr sz="2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2950" spc="-5" dirty="0">
                <a:latin typeface="Arial"/>
                <a:cs typeface="Arial"/>
              </a:rPr>
              <a:t>• </a:t>
            </a:r>
            <a:r>
              <a:rPr sz="2950" spc="-15" dirty="0">
                <a:latin typeface="Arial"/>
                <a:cs typeface="Arial"/>
              </a:rPr>
              <a:t>Blood </a:t>
            </a:r>
            <a:r>
              <a:rPr sz="2950" spc="5" dirty="0">
                <a:latin typeface="Arial"/>
                <a:cs typeface="Arial"/>
              </a:rPr>
              <a:t>for </a:t>
            </a:r>
            <a:r>
              <a:rPr sz="2950" spc="-10" dirty="0">
                <a:latin typeface="Arial"/>
                <a:cs typeface="Arial"/>
              </a:rPr>
              <a:t>total </a:t>
            </a:r>
            <a:r>
              <a:rPr sz="2950" spc="-20" dirty="0">
                <a:latin typeface="Arial"/>
                <a:cs typeface="Arial"/>
              </a:rPr>
              <a:t>lymphocyte</a:t>
            </a:r>
            <a:r>
              <a:rPr sz="2950" spc="-240" dirty="0">
                <a:latin typeface="Arial"/>
                <a:cs typeface="Arial"/>
              </a:rPr>
              <a:t> </a:t>
            </a:r>
            <a:r>
              <a:rPr sz="2950" spc="-5" dirty="0">
                <a:latin typeface="Arial"/>
                <a:cs typeface="Arial"/>
              </a:rPr>
              <a:t>count</a:t>
            </a:r>
            <a:endParaRPr sz="2950">
              <a:latin typeface="Arial"/>
              <a:cs typeface="Arial"/>
            </a:endParaRPr>
          </a:p>
          <a:p>
            <a:pPr marL="186055" marR="5080" indent="-173990">
              <a:lnSpc>
                <a:spcPts val="3240"/>
              </a:lnSpc>
              <a:spcBef>
                <a:spcPts val="840"/>
              </a:spcBef>
            </a:pPr>
            <a:r>
              <a:rPr sz="2950" spc="-5" dirty="0">
                <a:latin typeface="Arial"/>
                <a:cs typeface="Arial"/>
              </a:rPr>
              <a:t>• </a:t>
            </a:r>
            <a:r>
              <a:rPr sz="2950" spc="-10" dirty="0">
                <a:latin typeface="Arial"/>
                <a:cs typeface="Arial"/>
              </a:rPr>
              <a:t>Serum </a:t>
            </a:r>
            <a:r>
              <a:rPr sz="2950" spc="-5" dirty="0">
                <a:latin typeface="Arial"/>
                <a:cs typeface="Arial"/>
              </a:rPr>
              <a:t>immunoglobulins </a:t>
            </a:r>
            <a:r>
              <a:rPr sz="2950" spc="-10" dirty="0">
                <a:latin typeface="Arial"/>
                <a:cs typeface="Arial"/>
              </a:rPr>
              <a:t>&amp; protein and urine  electrophoresis</a:t>
            </a:r>
            <a:endParaRPr sz="2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233172"/>
            <a:ext cx="3789679" cy="906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570"/>
              </a:lnSpc>
            </a:pPr>
            <a:r>
              <a:rPr sz="3600" dirty="0">
                <a:solidFill>
                  <a:srgbClr val="FF3399"/>
                </a:solidFill>
              </a:rPr>
              <a:t>Question </a:t>
            </a:r>
            <a:r>
              <a:rPr sz="3600" spc="5" dirty="0">
                <a:solidFill>
                  <a:srgbClr val="FF3399"/>
                </a:solidFill>
              </a:rPr>
              <a:t>6</a:t>
            </a:r>
            <a:r>
              <a:rPr sz="3200" spc="5" dirty="0">
                <a:solidFill>
                  <a:srgbClr val="FF0000"/>
                </a:solidFill>
              </a:rPr>
              <a:t>:  </a:t>
            </a:r>
            <a:r>
              <a:rPr sz="3200" spc="-5" dirty="0">
                <a:solidFill>
                  <a:srgbClr val="FF0000"/>
                </a:solidFill>
              </a:rPr>
              <a:t>Outlines </a:t>
            </a:r>
            <a:r>
              <a:rPr sz="3200" spc="-10" dirty="0">
                <a:solidFill>
                  <a:srgbClr val="FF0000"/>
                </a:solidFill>
              </a:rPr>
              <a:t>of</a:t>
            </a:r>
            <a:r>
              <a:rPr sz="3200" spc="-75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treatment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6244" y="1403350"/>
            <a:ext cx="8025130" cy="427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spc="-10" dirty="0">
                <a:latin typeface="Arial"/>
                <a:cs typeface="Arial"/>
              </a:rPr>
              <a:t>Treatment </a:t>
            </a:r>
            <a:r>
              <a:rPr sz="2950" spc="-5" dirty="0">
                <a:latin typeface="Arial"/>
                <a:cs typeface="Arial"/>
              </a:rPr>
              <a:t>empirical </a:t>
            </a:r>
            <a:r>
              <a:rPr sz="2950" spc="-15" dirty="0">
                <a:latin typeface="Arial"/>
                <a:cs typeface="Arial"/>
              </a:rPr>
              <a:t>till investigation</a:t>
            </a:r>
            <a:r>
              <a:rPr sz="2950" spc="165" dirty="0">
                <a:latin typeface="Arial"/>
                <a:cs typeface="Arial"/>
              </a:rPr>
              <a:t> </a:t>
            </a:r>
            <a:r>
              <a:rPr sz="2950" spc="-5" dirty="0">
                <a:latin typeface="Arial"/>
                <a:cs typeface="Arial"/>
              </a:rPr>
              <a:t>completed:</a:t>
            </a:r>
            <a:endParaRPr sz="29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R="540385" algn="ctr">
              <a:lnSpc>
                <a:spcPts val="1355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IV anti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biotic</a:t>
            </a:r>
            <a:endParaRPr sz="1200" dirty="0">
              <a:latin typeface="Arial"/>
              <a:cs typeface="Arial"/>
            </a:endParaRPr>
          </a:p>
          <a:p>
            <a:pPr marL="186055" marR="1272540" indent="-173355">
              <a:lnSpc>
                <a:spcPts val="3240"/>
              </a:lnSpc>
              <a:spcBef>
                <a:spcPts val="320"/>
              </a:spcBef>
              <a:buAutoNum type="arabicParenR"/>
              <a:tabLst>
                <a:tab pos="351790" algn="l"/>
              </a:tabLst>
            </a:pPr>
            <a:r>
              <a:rPr sz="2950" spc="-5" dirty="0">
                <a:solidFill>
                  <a:srgbClr val="FF0000"/>
                </a:solidFill>
                <a:latin typeface="Arial"/>
                <a:cs typeface="Arial"/>
              </a:rPr>
              <a:t>Infection: Drugs: </a:t>
            </a:r>
            <a:r>
              <a:rPr sz="2950" spc="-5" dirty="0">
                <a:latin typeface="Arial"/>
                <a:cs typeface="Arial"/>
              </a:rPr>
              <a:t>IV </a:t>
            </a:r>
            <a:r>
              <a:rPr sz="2950" spc="-15" dirty="0">
                <a:latin typeface="Arial"/>
                <a:cs typeface="Arial"/>
              </a:rPr>
              <a:t>AB, </a:t>
            </a:r>
            <a:r>
              <a:rPr sz="2950" spc="-10" dirty="0">
                <a:latin typeface="Arial"/>
                <a:cs typeface="Arial"/>
              </a:rPr>
              <a:t>Long-term  </a:t>
            </a:r>
            <a:r>
              <a:rPr sz="2950" spc="-15" dirty="0">
                <a:latin typeface="Arial"/>
                <a:cs typeface="Arial"/>
              </a:rPr>
              <a:t>prophylaxis </a:t>
            </a:r>
            <a:r>
              <a:rPr sz="2950" spc="-20" dirty="0">
                <a:latin typeface="Arial"/>
                <a:cs typeface="Arial"/>
              </a:rPr>
              <a:t>with </a:t>
            </a:r>
            <a:r>
              <a:rPr sz="2950" spc="-10" dirty="0">
                <a:latin typeface="Arial"/>
                <a:cs typeface="Arial"/>
              </a:rPr>
              <a:t>antifungal agents, and  </a:t>
            </a:r>
            <a:r>
              <a:rPr sz="2950" spc="15" dirty="0">
                <a:latin typeface="Arial"/>
                <a:cs typeface="Arial"/>
              </a:rPr>
              <a:t>trimethoprim-sulfamethoxazole.</a:t>
            </a:r>
            <a:endParaRPr sz="2950" dirty="0">
              <a:latin typeface="Arial"/>
              <a:cs typeface="Arial"/>
            </a:endParaRPr>
          </a:p>
          <a:p>
            <a:pPr marL="351155" indent="-338455">
              <a:lnSpc>
                <a:spcPct val="100000"/>
              </a:lnSpc>
              <a:spcBef>
                <a:spcPts val="420"/>
              </a:spcBef>
              <a:buAutoNum type="arabicParenR"/>
              <a:tabLst>
                <a:tab pos="351790" algn="l"/>
              </a:tabLst>
            </a:pPr>
            <a:r>
              <a:rPr sz="2950" spc="-5" dirty="0">
                <a:solidFill>
                  <a:srgbClr val="FF0000"/>
                </a:solidFill>
                <a:latin typeface="Arial"/>
                <a:cs typeface="Arial"/>
              </a:rPr>
              <a:t>Abscesses: </a:t>
            </a:r>
            <a:r>
              <a:rPr sz="2950" spc="-10" dirty="0">
                <a:solidFill>
                  <a:srgbClr val="FF0000"/>
                </a:solidFill>
                <a:latin typeface="Arial"/>
                <a:cs typeface="Arial"/>
              </a:rPr>
              <a:t>Surgical</a:t>
            </a:r>
            <a:r>
              <a:rPr sz="295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950" spc="-10" dirty="0">
                <a:solidFill>
                  <a:srgbClr val="FF0000"/>
                </a:solidFill>
                <a:latin typeface="Arial"/>
                <a:cs typeface="Arial"/>
              </a:rPr>
              <a:t>drainage</a:t>
            </a:r>
            <a:endParaRPr sz="29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0000"/>
              </a:buClr>
              <a:buFont typeface="Arial"/>
              <a:buAutoNum type="arabicParenR"/>
            </a:pPr>
            <a:endParaRPr sz="4200" dirty="0">
              <a:latin typeface="Times New Roman"/>
              <a:cs typeface="Times New Roman"/>
            </a:endParaRPr>
          </a:p>
          <a:p>
            <a:pPr marL="12700" marR="180340">
              <a:lnSpc>
                <a:spcPts val="3240"/>
              </a:lnSpc>
              <a:buAutoNum type="arabicParenR"/>
              <a:tabLst>
                <a:tab pos="456565" algn="l"/>
              </a:tabLst>
            </a:pPr>
            <a:r>
              <a:rPr sz="2950" spc="-10" dirty="0">
                <a:solidFill>
                  <a:srgbClr val="FF0000"/>
                </a:solidFill>
                <a:latin typeface="Arial"/>
                <a:cs typeface="Arial"/>
              </a:rPr>
              <a:t>Specific </a:t>
            </a:r>
            <a:r>
              <a:rPr sz="2950" dirty="0">
                <a:latin typeface="Arial"/>
                <a:cs typeface="Arial"/>
              </a:rPr>
              <a:t>treatment </a:t>
            </a:r>
            <a:r>
              <a:rPr sz="2950" spc="-15" dirty="0">
                <a:latin typeface="Arial"/>
                <a:cs typeface="Arial"/>
              </a:rPr>
              <a:t>depends </a:t>
            </a:r>
            <a:r>
              <a:rPr sz="2950" spc="-10" dirty="0">
                <a:latin typeface="Arial"/>
                <a:cs typeface="Arial"/>
              </a:rPr>
              <a:t>upon the nature  </a:t>
            </a:r>
            <a:r>
              <a:rPr sz="2950" spc="-5" dirty="0">
                <a:latin typeface="Arial"/>
                <a:cs typeface="Arial"/>
              </a:rPr>
              <a:t>of </a:t>
            </a:r>
            <a:r>
              <a:rPr sz="2950" spc="-10" dirty="0">
                <a:latin typeface="Arial"/>
                <a:cs typeface="Arial"/>
              </a:rPr>
              <a:t>the</a:t>
            </a:r>
            <a:r>
              <a:rPr sz="2950" spc="5" dirty="0">
                <a:latin typeface="Arial"/>
                <a:cs typeface="Arial"/>
              </a:rPr>
              <a:t> </a:t>
            </a:r>
            <a:r>
              <a:rPr sz="2950" spc="-5" dirty="0">
                <a:latin typeface="Arial"/>
                <a:cs typeface="Arial"/>
              </a:rPr>
              <a:t>defect.</a:t>
            </a:r>
            <a:endParaRPr sz="29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15</a:t>
            </a:fld>
            <a:endParaRPr dirty="0">
              <a:solidFill>
                <a:srgbClr val="000000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2587" y="535559"/>
            <a:ext cx="3922395" cy="567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0" dirty="0">
                <a:solidFill>
                  <a:srgbClr val="006FC0"/>
                </a:solidFill>
              </a:rPr>
              <a:t>Immune</a:t>
            </a:r>
            <a:r>
              <a:rPr sz="3600" spc="-150" dirty="0">
                <a:solidFill>
                  <a:srgbClr val="006FC0"/>
                </a:solidFill>
              </a:rPr>
              <a:t> </a:t>
            </a:r>
            <a:r>
              <a:rPr sz="3600" spc="5" dirty="0">
                <a:solidFill>
                  <a:srgbClr val="006FC0"/>
                </a:solidFill>
              </a:rPr>
              <a:t>Deficiency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58267" y="1261364"/>
            <a:ext cx="8418830" cy="3926204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469900" marR="5080" indent="-457200" algn="just">
              <a:lnSpc>
                <a:spcPts val="3030"/>
              </a:lnSpc>
              <a:spcBef>
                <a:spcPts val="375"/>
              </a:spcBef>
              <a:buFont typeface="Arial Unicode MS"/>
              <a:buChar char="▪"/>
              <a:tabLst>
                <a:tab pos="470534" algn="l"/>
              </a:tabLst>
            </a:pPr>
            <a:r>
              <a:rPr sz="2800" dirty="0">
                <a:latin typeface="Arial"/>
                <a:cs typeface="Arial"/>
              </a:rPr>
              <a:t>Immune </a:t>
            </a:r>
            <a:r>
              <a:rPr sz="2800" spc="-5" dirty="0">
                <a:latin typeface="Arial"/>
                <a:cs typeface="Arial"/>
              </a:rPr>
              <a:t>deficiency: is </a:t>
            </a:r>
            <a:r>
              <a:rPr sz="2800" spc="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state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which the  </a:t>
            </a:r>
            <a:r>
              <a:rPr sz="2800" spc="-5" dirty="0">
                <a:latin typeface="Arial"/>
                <a:cs typeface="Arial"/>
              </a:rPr>
              <a:t>immune system’s </a:t>
            </a:r>
            <a:r>
              <a:rPr sz="2800" dirty="0">
                <a:latin typeface="Arial"/>
                <a:cs typeface="Arial"/>
              </a:rPr>
              <a:t>ability </a:t>
            </a:r>
            <a:r>
              <a:rPr sz="2800" spc="5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fight diseases </a:t>
            </a:r>
            <a:r>
              <a:rPr sz="2800" spc="10" dirty="0">
                <a:latin typeface="Arial"/>
                <a:cs typeface="Arial"/>
              </a:rPr>
              <a:t>(mostly </a:t>
            </a:r>
            <a:r>
              <a:rPr sz="2800" spc="79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infectious diseases) is </a:t>
            </a:r>
            <a:r>
              <a:rPr sz="2800" spc="5" dirty="0">
                <a:latin typeface="Arial"/>
                <a:cs typeface="Arial"/>
              </a:rPr>
              <a:t>compromised </a:t>
            </a:r>
            <a:r>
              <a:rPr sz="2800" spc="-5" dirty="0">
                <a:latin typeface="Arial"/>
                <a:cs typeface="Arial"/>
              </a:rPr>
              <a:t>or </a:t>
            </a:r>
            <a:r>
              <a:rPr sz="2800" dirty="0">
                <a:latin typeface="Arial"/>
                <a:cs typeface="Arial"/>
              </a:rPr>
              <a:t>entirely  </a:t>
            </a:r>
            <a:r>
              <a:rPr sz="2800" spc="-5" dirty="0">
                <a:latin typeface="Arial"/>
                <a:cs typeface="Arial"/>
              </a:rPr>
              <a:t>absent.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Unicode MS"/>
              <a:buChar char="▪"/>
            </a:pPr>
            <a:endParaRPr sz="4000">
              <a:latin typeface="Times New Roman"/>
              <a:cs typeface="Times New Roman"/>
            </a:endParaRPr>
          </a:p>
          <a:p>
            <a:pPr marL="469900" marR="13970" indent="-457200" algn="just">
              <a:lnSpc>
                <a:spcPts val="3030"/>
              </a:lnSpc>
              <a:buFont typeface="Arial Unicode MS"/>
              <a:buChar char="▪"/>
              <a:tabLst>
                <a:tab pos="470534" algn="l"/>
              </a:tabLst>
            </a:pPr>
            <a:r>
              <a:rPr sz="2800" spc="-5" dirty="0">
                <a:latin typeface="Arial"/>
                <a:cs typeface="Arial"/>
              </a:rPr>
              <a:t>Categorized as </a:t>
            </a:r>
            <a:r>
              <a:rPr sz="2800" dirty="0">
                <a:latin typeface="Arial"/>
                <a:cs typeface="Arial"/>
              </a:rPr>
              <a:t>either primary </a:t>
            </a:r>
            <a:r>
              <a:rPr sz="2800" spc="-5" dirty="0">
                <a:latin typeface="Arial"/>
                <a:cs typeface="Arial"/>
              </a:rPr>
              <a:t>disorder  </a:t>
            </a:r>
            <a:r>
              <a:rPr sz="2800" spc="-10" dirty="0">
                <a:latin typeface="Arial"/>
                <a:cs typeface="Arial"/>
              </a:rPr>
              <a:t>(congenital) </a:t>
            </a:r>
            <a:r>
              <a:rPr sz="2800" spc="-5" dirty="0">
                <a:latin typeface="Arial"/>
                <a:cs typeface="Arial"/>
              </a:rPr>
              <a:t>secondary </a:t>
            </a:r>
            <a:r>
              <a:rPr sz="2800" spc="-10" dirty="0">
                <a:latin typeface="Arial"/>
                <a:cs typeface="Arial"/>
              </a:rPr>
              <a:t>disorder </a:t>
            </a:r>
            <a:r>
              <a:rPr sz="2800" dirty="0">
                <a:latin typeface="Arial"/>
                <a:cs typeface="Arial"/>
              </a:rPr>
              <a:t>(</a:t>
            </a:r>
            <a:r>
              <a:rPr sz="2800" spc="27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acquired)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Unicode MS"/>
              <a:buChar char="▪"/>
            </a:pPr>
            <a:endParaRPr sz="365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Arial Unicode MS"/>
              <a:buChar char="▪"/>
              <a:tabLst>
                <a:tab pos="469900" algn="l"/>
                <a:tab pos="470534" algn="l"/>
              </a:tabLst>
            </a:pPr>
            <a:r>
              <a:rPr sz="2800" dirty="0">
                <a:latin typeface="Arial"/>
                <a:cs typeface="Arial"/>
              </a:rPr>
              <a:t>Most </a:t>
            </a:r>
            <a:r>
              <a:rPr sz="2800" spc="-5" dirty="0">
                <a:latin typeface="Arial"/>
                <a:cs typeface="Arial"/>
              </a:rPr>
              <a:t>cases of immunodeficiency are</a:t>
            </a:r>
            <a:r>
              <a:rPr sz="2800" spc="14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secondary.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16</a:t>
            </a:fld>
            <a:endParaRPr dirty="0">
              <a:solidFill>
                <a:srgbClr val="000000"/>
              </a:solidFill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71550" y="2280665"/>
            <a:ext cx="7724140" cy="2569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8315" indent="-475615">
              <a:lnSpc>
                <a:spcPct val="100000"/>
              </a:lnSpc>
              <a:buClr>
                <a:srgbClr val="000000"/>
              </a:buClr>
              <a:buAutoNum type="arabicParenR"/>
              <a:tabLst>
                <a:tab pos="488950" algn="l"/>
              </a:tabLst>
            </a:pPr>
            <a:r>
              <a:rPr sz="3200" spc="-5" dirty="0">
                <a:solidFill>
                  <a:srgbClr val="FF00FF"/>
                </a:solidFill>
                <a:latin typeface="Arial"/>
                <a:cs typeface="Arial"/>
              </a:rPr>
              <a:t>Recurrent</a:t>
            </a:r>
            <a:r>
              <a:rPr sz="3200" spc="-1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00FF"/>
                </a:solidFill>
                <a:latin typeface="Arial"/>
                <a:cs typeface="Arial"/>
              </a:rPr>
              <a:t>infections</a:t>
            </a:r>
            <a:r>
              <a:rPr sz="3200" spc="5" dirty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410209" marR="5080" indent="-59690">
              <a:lnSpc>
                <a:spcPts val="3460"/>
              </a:lnSpc>
              <a:spcBef>
                <a:spcPts val="840"/>
              </a:spcBef>
              <a:tabLst>
                <a:tab pos="4298950" algn="l"/>
              </a:tabLst>
            </a:pPr>
            <a:r>
              <a:rPr sz="3200" spc="-10" dirty="0">
                <a:latin typeface="Arial"/>
                <a:cs typeface="Arial"/>
              </a:rPr>
              <a:t>Frequent,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severe,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by	unusual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organisms </a:t>
            </a:r>
            <a:r>
              <a:rPr sz="3200" dirty="0">
                <a:latin typeface="Arial"/>
                <a:cs typeface="Arial"/>
              </a:rPr>
              <a:t> &amp; </a:t>
            </a:r>
            <a:r>
              <a:rPr sz="3200" spc="-10" dirty="0">
                <a:latin typeface="Arial"/>
                <a:cs typeface="Arial"/>
              </a:rPr>
              <a:t>at unusual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sites</a:t>
            </a:r>
            <a:endParaRPr sz="3200">
              <a:latin typeface="Arial"/>
              <a:cs typeface="Arial"/>
            </a:endParaRPr>
          </a:p>
          <a:p>
            <a:pPr marL="465455" indent="-452755">
              <a:lnSpc>
                <a:spcPct val="100000"/>
              </a:lnSpc>
              <a:spcBef>
                <a:spcPts val="355"/>
              </a:spcBef>
              <a:buClr>
                <a:srgbClr val="000000"/>
              </a:buClr>
              <a:buAutoNum type="arabicParenR" startAt="2"/>
              <a:tabLst>
                <a:tab pos="466090" algn="l"/>
              </a:tabLst>
            </a:pPr>
            <a:r>
              <a:rPr sz="3200" spc="-5" dirty="0">
                <a:solidFill>
                  <a:srgbClr val="006FC0"/>
                </a:solidFill>
                <a:latin typeface="Arial"/>
                <a:cs typeface="Arial"/>
              </a:rPr>
              <a:t>Autoimmunity</a:t>
            </a:r>
            <a:endParaRPr sz="3200">
              <a:latin typeface="Arial"/>
              <a:cs typeface="Arial"/>
            </a:endParaRPr>
          </a:p>
          <a:p>
            <a:pPr marL="486409" indent="-473709">
              <a:lnSpc>
                <a:spcPct val="100000"/>
              </a:lnSpc>
              <a:spcBef>
                <a:spcPts val="445"/>
              </a:spcBef>
              <a:buAutoNum type="arabicParenR" startAt="2"/>
              <a:tabLst>
                <a:tab pos="487045" algn="l"/>
              </a:tabLst>
            </a:pPr>
            <a:r>
              <a:rPr sz="3200" dirty="0">
                <a:latin typeface="Arial"/>
                <a:cs typeface="Arial"/>
              </a:rPr>
              <a:t>Susceptibility </a:t>
            </a:r>
            <a:r>
              <a:rPr sz="3200" spc="5" dirty="0">
                <a:latin typeface="Arial"/>
                <a:cs typeface="Arial"/>
              </a:rPr>
              <a:t>to</a:t>
            </a:r>
            <a:r>
              <a:rPr sz="3200" spc="-125" dirty="0"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Arial"/>
                <a:cs typeface="Arial"/>
              </a:rPr>
              <a:t>malignancy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168" y="1094613"/>
            <a:ext cx="7285990" cy="529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50" spc="15" dirty="0">
                <a:solidFill>
                  <a:srgbClr val="FF0000"/>
                </a:solidFill>
              </a:rPr>
              <a:t>Clinical </a:t>
            </a:r>
            <a:r>
              <a:rPr sz="3350" spc="10" dirty="0">
                <a:solidFill>
                  <a:srgbClr val="FF0000"/>
                </a:solidFill>
              </a:rPr>
              <a:t>features </a:t>
            </a:r>
            <a:r>
              <a:rPr sz="3350" spc="15" dirty="0">
                <a:solidFill>
                  <a:srgbClr val="FF0000"/>
                </a:solidFill>
              </a:rPr>
              <a:t>of </a:t>
            </a:r>
            <a:r>
              <a:rPr sz="3350" spc="25" dirty="0">
                <a:solidFill>
                  <a:srgbClr val="FF0000"/>
                </a:solidFill>
              </a:rPr>
              <a:t>immune</a:t>
            </a:r>
            <a:r>
              <a:rPr sz="3350" spc="140" dirty="0">
                <a:solidFill>
                  <a:srgbClr val="FF0000"/>
                </a:solidFill>
              </a:rPr>
              <a:t> </a:t>
            </a:r>
            <a:r>
              <a:rPr sz="3350" spc="5" dirty="0">
                <a:solidFill>
                  <a:srgbClr val="FF0000"/>
                </a:solidFill>
              </a:rPr>
              <a:t>deficency:</a:t>
            </a:r>
            <a:endParaRPr sz="335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17</a:t>
            </a:fld>
            <a:endParaRPr dirty="0">
              <a:solidFill>
                <a:srgbClr val="000000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6719" y="594105"/>
            <a:ext cx="5906770" cy="529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50" spc="15" dirty="0">
                <a:solidFill>
                  <a:srgbClr val="FF0000"/>
                </a:solidFill>
              </a:rPr>
              <a:t>Causes of </a:t>
            </a:r>
            <a:r>
              <a:rPr sz="3350" spc="25" dirty="0">
                <a:solidFill>
                  <a:srgbClr val="FF0000"/>
                </a:solidFill>
              </a:rPr>
              <a:t>immune </a:t>
            </a:r>
            <a:r>
              <a:rPr sz="3350" spc="15" dirty="0">
                <a:solidFill>
                  <a:srgbClr val="FF0000"/>
                </a:solidFill>
              </a:rPr>
              <a:t>deficiency</a:t>
            </a:r>
            <a:r>
              <a:rPr sz="3350" spc="75" dirty="0">
                <a:solidFill>
                  <a:srgbClr val="FF0000"/>
                </a:solidFill>
              </a:rPr>
              <a:t> </a:t>
            </a:r>
            <a:r>
              <a:rPr sz="3350" spc="10" dirty="0">
                <a:solidFill>
                  <a:srgbClr val="FF0000"/>
                </a:solidFill>
              </a:rPr>
              <a:t>:</a:t>
            </a:r>
            <a:endParaRPr sz="3350"/>
          </a:p>
        </p:txBody>
      </p:sp>
      <p:sp>
        <p:nvSpPr>
          <p:cNvPr id="3" name="object 3"/>
          <p:cNvSpPr txBox="1"/>
          <p:nvPr/>
        </p:nvSpPr>
        <p:spPr>
          <a:xfrm>
            <a:off x="690168" y="1342390"/>
            <a:ext cx="161036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5" dirty="0">
                <a:solidFill>
                  <a:srgbClr val="FF0000"/>
                </a:solidFill>
                <a:latin typeface="Arial Unicode MS"/>
                <a:cs typeface="Arial Unicode MS"/>
              </a:rPr>
              <a:t>▪</a:t>
            </a:r>
            <a:r>
              <a:rPr sz="2800" spc="-55" dirty="0">
                <a:solidFill>
                  <a:srgbClr val="006FC0"/>
                </a:solidFill>
                <a:latin typeface="Arial"/>
                <a:cs typeface="Arial"/>
              </a:rPr>
              <a:t>Primary</a:t>
            </a:r>
            <a:r>
              <a:rPr sz="2800" spc="-7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3672" y="1281795"/>
            <a:ext cx="5222240" cy="1479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1610" marR="5080" indent="-169545">
              <a:lnSpc>
                <a:spcPct val="114199"/>
              </a:lnSpc>
              <a:tabLst>
                <a:tab pos="1763395" algn="l"/>
                <a:tab pos="1893570" algn="l"/>
              </a:tabLst>
            </a:pPr>
            <a:r>
              <a:rPr sz="2800" spc="-10" dirty="0">
                <a:latin typeface="Arial"/>
                <a:cs typeface="Arial"/>
              </a:rPr>
              <a:t>Phagocyte		</a:t>
            </a:r>
            <a:r>
              <a:rPr sz="2800" spc="-5" dirty="0">
                <a:latin typeface="Arial"/>
                <a:cs typeface="Arial"/>
              </a:rPr>
              <a:t>deficiency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(↓)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Complement </a:t>
            </a:r>
            <a:r>
              <a:rPr sz="2800" dirty="0">
                <a:latin typeface="Arial"/>
                <a:cs typeface="Arial"/>
              </a:rPr>
              <a:t>Pathway </a:t>
            </a:r>
            <a:r>
              <a:rPr sz="2800" spc="5" dirty="0">
                <a:latin typeface="Arial"/>
                <a:cs typeface="Arial"/>
              </a:rPr>
              <a:t>↓  </a:t>
            </a:r>
            <a:r>
              <a:rPr sz="2800" spc="-5" dirty="0">
                <a:latin typeface="Arial"/>
                <a:cs typeface="Arial"/>
              </a:rPr>
              <a:t>Adaptive	immune </a:t>
            </a:r>
            <a:r>
              <a:rPr sz="2800" spc="-10" dirty="0">
                <a:latin typeface="Arial"/>
                <a:cs typeface="Arial"/>
              </a:rPr>
              <a:t>system </a:t>
            </a:r>
            <a:r>
              <a:rPr sz="2800" spc="5" dirty="0">
                <a:latin typeface="Arial"/>
                <a:cs typeface="Arial"/>
              </a:rPr>
              <a:t>(IS)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↓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3286759"/>
            <a:ext cx="197231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420" dirty="0">
                <a:solidFill>
                  <a:srgbClr val="FF0000"/>
                </a:solidFill>
                <a:latin typeface="Arial Unicode MS"/>
                <a:cs typeface="Arial Unicode MS"/>
              </a:rPr>
              <a:t>▪</a:t>
            </a:r>
            <a:r>
              <a:rPr sz="2800" spc="5" dirty="0">
                <a:solidFill>
                  <a:srgbClr val="00AF5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00AF50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00AF50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00AF5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00AF50"/>
                </a:solidFill>
                <a:latin typeface="Arial"/>
                <a:cs typeface="Arial"/>
              </a:rPr>
              <a:t>nda</a:t>
            </a:r>
            <a:r>
              <a:rPr sz="2800" dirty="0">
                <a:solidFill>
                  <a:srgbClr val="00AF50"/>
                </a:solidFill>
                <a:latin typeface="Arial"/>
                <a:cs typeface="Arial"/>
              </a:rPr>
              <a:t>r</a:t>
            </a:r>
            <a:r>
              <a:rPr sz="2800" spc="-70" dirty="0">
                <a:solidFill>
                  <a:srgbClr val="00AF50"/>
                </a:solidFill>
                <a:latin typeface="Arial"/>
                <a:cs typeface="Arial"/>
              </a:rPr>
              <a:t>y</a:t>
            </a:r>
            <a:r>
              <a:rPr sz="2800" dirty="0">
                <a:solidFill>
                  <a:srgbClr val="00AF50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45967" y="3227019"/>
            <a:ext cx="4277360" cy="293370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218440" marR="2192655" indent="-206375">
              <a:lnSpc>
                <a:spcPct val="113599"/>
              </a:lnSpc>
              <a:spcBef>
                <a:spcPts val="10"/>
              </a:spcBef>
            </a:pPr>
            <a:r>
              <a:rPr sz="2800" spc="5" dirty="0">
                <a:latin typeface="Arial"/>
                <a:cs typeface="Arial"/>
              </a:rPr>
              <a:t>P</a:t>
            </a:r>
            <a:r>
              <a:rPr sz="2800" spc="-10" dirty="0">
                <a:latin typeface="Arial"/>
                <a:cs typeface="Arial"/>
              </a:rPr>
              <a:t>h</a:t>
            </a:r>
            <a:r>
              <a:rPr sz="2800" spc="-70" dirty="0">
                <a:latin typeface="Arial"/>
                <a:cs typeface="Arial"/>
              </a:rPr>
              <a:t>y</a:t>
            </a:r>
            <a:r>
              <a:rPr sz="2800" dirty="0">
                <a:latin typeface="Arial"/>
                <a:cs typeface="Arial"/>
              </a:rPr>
              <a:t>si</a:t>
            </a:r>
            <a:r>
              <a:rPr sz="2800" spc="-15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logi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l  </a:t>
            </a:r>
            <a:r>
              <a:rPr sz="2800" spc="-5" dirty="0">
                <a:latin typeface="Arial"/>
                <a:cs typeface="Arial"/>
              </a:rPr>
              <a:t>Infection</a:t>
            </a:r>
            <a:endParaRPr sz="2800">
              <a:latin typeface="Arial"/>
              <a:cs typeface="Arial"/>
            </a:endParaRPr>
          </a:p>
          <a:p>
            <a:pPr marL="218440">
              <a:lnSpc>
                <a:spcPct val="100000"/>
              </a:lnSpc>
              <a:spcBef>
                <a:spcPts val="495"/>
              </a:spcBef>
            </a:pPr>
            <a:r>
              <a:rPr sz="2800" spc="-5" dirty="0">
                <a:latin typeface="Arial"/>
                <a:cs typeface="Arial"/>
              </a:rPr>
              <a:t>Iatrogenic</a:t>
            </a:r>
            <a:endParaRPr sz="2800">
              <a:latin typeface="Arial"/>
              <a:cs typeface="Arial"/>
            </a:endParaRPr>
          </a:p>
          <a:p>
            <a:pPr marL="218440">
              <a:lnSpc>
                <a:spcPct val="100000"/>
              </a:lnSpc>
              <a:spcBef>
                <a:spcPts val="459"/>
              </a:spcBef>
            </a:pPr>
            <a:r>
              <a:rPr sz="2800" spc="-10" dirty="0">
                <a:latin typeface="Arial"/>
                <a:cs typeface="Arial"/>
              </a:rPr>
              <a:t>Malignancy</a:t>
            </a:r>
            <a:endParaRPr sz="2800">
              <a:latin typeface="Arial"/>
              <a:cs typeface="Arial"/>
            </a:endParaRPr>
          </a:p>
          <a:p>
            <a:pPr marL="218440">
              <a:lnSpc>
                <a:spcPct val="100000"/>
              </a:lnSpc>
              <a:spcBef>
                <a:spcPts val="455"/>
              </a:spcBef>
              <a:tabLst>
                <a:tab pos="2334260" algn="l"/>
              </a:tabLst>
            </a:pPr>
            <a:r>
              <a:rPr sz="2800" spc="-5" dirty="0">
                <a:latin typeface="Arial"/>
                <a:cs typeface="Arial"/>
              </a:rPr>
              <a:t>Biochemical	</a:t>
            </a:r>
            <a:r>
              <a:rPr sz="2800" spc="5" dirty="0">
                <a:latin typeface="Arial"/>
                <a:cs typeface="Arial"/>
              </a:rPr>
              <a:t>&amp;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Nutritional</a:t>
            </a:r>
            <a:endParaRPr sz="2800">
              <a:latin typeface="Arial"/>
              <a:cs typeface="Arial"/>
            </a:endParaRPr>
          </a:p>
          <a:p>
            <a:pPr marL="218440">
              <a:lnSpc>
                <a:spcPct val="100000"/>
              </a:lnSpc>
              <a:spcBef>
                <a:spcPts val="455"/>
              </a:spcBef>
            </a:pPr>
            <a:r>
              <a:rPr sz="2800" dirty="0">
                <a:latin typeface="Arial"/>
                <a:cs typeface="Arial"/>
              </a:rPr>
              <a:t>Others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8686800" cy="6094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18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2908" y="1020826"/>
            <a:ext cx="571754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667885" algn="l"/>
              </a:tabLst>
            </a:pPr>
            <a:r>
              <a:rPr sz="2800" spc="5" dirty="0">
                <a:solidFill>
                  <a:srgbClr val="FF33CC"/>
                </a:solidFill>
              </a:rPr>
              <a:t>A.</a:t>
            </a:r>
            <a:r>
              <a:rPr sz="2800" spc="-10" dirty="0">
                <a:solidFill>
                  <a:srgbClr val="FF33CC"/>
                </a:solidFill>
              </a:rPr>
              <a:t> </a:t>
            </a:r>
            <a:r>
              <a:rPr sz="2800" spc="5" dirty="0">
                <a:solidFill>
                  <a:srgbClr val="FF33CC"/>
                </a:solidFill>
              </a:rPr>
              <a:t>P</a:t>
            </a:r>
            <a:r>
              <a:rPr sz="2800" spc="-10" dirty="0">
                <a:solidFill>
                  <a:srgbClr val="FF33CC"/>
                </a:solidFill>
              </a:rPr>
              <a:t>hago</a:t>
            </a:r>
            <a:r>
              <a:rPr sz="2800" spc="5" dirty="0">
                <a:solidFill>
                  <a:srgbClr val="FF33CC"/>
                </a:solidFill>
              </a:rPr>
              <a:t>c</a:t>
            </a:r>
            <a:r>
              <a:rPr sz="2800" spc="-70" dirty="0">
                <a:solidFill>
                  <a:srgbClr val="FF33CC"/>
                </a:solidFill>
              </a:rPr>
              <a:t>y</a:t>
            </a:r>
            <a:r>
              <a:rPr sz="2800" spc="10" dirty="0">
                <a:solidFill>
                  <a:srgbClr val="FF33CC"/>
                </a:solidFill>
              </a:rPr>
              <a:t>t</a:t>
            </a:r>
            <a:r>
              <a:rPr sz="2800" spc="5" dirty="0">
                <a:solidFill>
                  <a:srgbClr val="FF33CC"/>
                </a:solidFill>
              </a:rPr>
              <a:t>e</a:t>
            </a:r>
            <a:r>
              <a:rPr sz="2800" spc="110" dirty="0">
                <a:solidFill>
                  <a:srgbClr val="FF33CC"/>
                </a:solidFill>
              </a:rPr>
              <a:t> </a:t>
            </a:r>
            <a:r>
              <a:rPr sz="2800" spc="-10" dirty="0">
                <a:solidFill>
                  <a:srgbClr val="FF33CC"/>
                </a:solidFill>
              </a:rPr>
              <a:t>de</a:t>
            </a:r>
            <a:r>
              <a:rPr sz="2800" spc="10" dirty="0">
                <a:solidFill>
                  <a:srgbClr val="FF33CC"/>
                </a:solidFill>
              </a:rPr>
              <a:t>f</a:t>
            </a:r>
            <a:r>
              <a:rPr sz="2800" spc="-15" dirty="0">
                <a:solidFill>
                  <a:srgbClr val="FF33CC"/>
                </a:solidFill>
              </a:rPr>
              <a:t>i</a:t>
            </a:r>
            <a:r>
              <a:rPr sz="2800" dirty="0">
                <a:solidFill>
                  <a:srgbClr val="FF33CC"/>
                </a:solidFill>
              </a:rPr>
              <a:t>c</a:t>
            </a:r>
            <a:r>
              <a:rPr sz="2800" spc="-15" dirty="0">
                <a:solidFill>
                  <a:srgbClr val="FF33CC"/>
                </a:solidFill>
              </a:rPr>
              <a:t>ien</a:t>
            </a:r>
            <a:r>
              <a:rPr sz="2800" spc="5" dirty="0">
                <a:solidFill>
                  <a:srgbClr val="FF33CC"/>
                </a:solidFill>
              </a:rPr>
              <a:t>cy</a:t>
            </a:r>
            <a:r>
              <a:rPr sz="2800" spc="50" dirty="0">
                <a:solidFill>
                  <a:srgbClr val="FF33CC"/>
                </a:solidFill>
              </a:rPr>
              <a:t> </a:t>
            </a:r>
            <a:r>
              <a:rPr sz="2800" spc="-35" dirty="0">
                <a:solidFill>
                  <a:srgbClr val="FF33CC"/>
                </a:solidFill>
              </a:rPr>
              <a:t>(</a:t>
            </a:r>
            <a:r>
              <a:rPr sz="2800" dirty="0">
                <a:solidFill>
                  <a:srgbClr val="FF33CC"/>
                </a:solidFill>
              </a:rPr>
              <a:t>↓)</a:t>
            </a:r>
            <a:r>
              <a:rPr sz="2800" spc="-130" dirty="0">
                <a:solidFill>
                  <a:srgbClr val="FF33CC"/>
                </a:solidFill>
              </a:rPr>
              <a:t> </a:t>
            </a:r>
            <a:r>
              <a:rPr sz="2400" dirty="0">
                <a:solidFill>
                  <a:srgbClr val="FF33CC"/>
                </a:solidFill>
              </a:rPr>
              <a:t>:	</a:t>
            </a:r>
            <a:r>
              <a:rPr sz="2400" spc="-5" dirty="0">
                <a:solidFill>
                  <a:srgbClr val="FF33CC"/>
                </a:solidFill>
              </a:rPr>
              <a:t>Cau</a:t>
            </a:r>
            <a:r>
              <a:rPr sz="2400" spc="15" dirty="0">
                <a:solidFill>
                  <a:srgbClr val="FF33CC"/>
                </a:solidFill>
              </a:rPr>
              <a:t>s</a:t>
            </a:r>
            <a:r>
              <a:rPr sz="2400" spc="-5" dirty="0">
                <a:solidFill>
                  <a:srgbClr val="FF33CC"/>
                </a:solidFill>
              </a:rPr>
              <a:t>e</a:t>
            </a:r>
            <a:r>
              <a:rPr sz="2400" spc="5" dirty="0">
                <a:solidFill>
                  <a:srgbClr val="FF33CC"/>
                </a:solidFill>
              </a:rPr>
              <a:t>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29895" y="2366009"/>
            <a:ext cx="225933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0" dirty="0">
                <a:solidFill>
                  <a:srgbClr val="006FC0"/>
                </a:solidFill>
                <a:latin typeface="Arial"/>
                <a:cs typeface="Arial"/>
              </a:rPr>
              <a:t>↓</a:t>
            </a:r>
            <a:r>
              <a:rPr sz="2400" spc="20" dirty="0">
                <a:solidFill>
                  <a:srgbClr val="006FC0"/>
                </a:solidFill>
                <a:latin typeface="Arial"/>
                <a:cs typeface="Arial"/>
              </a:rPr>
              <a:t>WBC</a:t>
            </a:r>
            <a:r>
              <a:rPr sz="2400" spc="-3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006FC0"/>
                </a:solidFill>
                <a:latin typeface="Arial"/>
                <a:cs typeface="Arial"/>
              </a:rPr>
              <a:t>Adhesion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895" y="4155313"/>
            <a:ext cx="2459355" cy="382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Bacterial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Infection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13685" y="2366009"/>
            <a:ext cx="5868035" cy="2172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43530" algn="l"/>
              </a:tabLst>
            </a:pPr>
            <a:r>
              <a:rPr sz="2400" spc="-5" dirty="0">
                <a:solidFill>
                  <a:srgbClr val="006FC0"/>
                </a:solidFill>
                <a:latin typeface="Arial"/>
                <a:cs typeface="Arial"/>
              </a:rPr>
              <a:t>Chronic</a:t>
            </a:r>
            <a:r>
              <a:rPr sz="2400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Arial"/>
                <a:cs typeface="Arial"/>
              </a:rPr>
              <a:t>Granul</a:t>
            </a:r>
            <a:r>
              <a:rPr sz="2400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6FC0"/>
                </a:solidFill>
                <a:latin typeface="Arial"/>
                <a:cs typeface="Arial"/>
              </a:rPr>
              <a:t>Dis	</a:t>
            </a:r>
            <a:r>
              <a:rPr sz="2800" spc="5" dirty="0">
                <a:solidFill>
                  <a:srgbClr val="006FC0"/>
                </a:solidFill>
                <a:latin typeface="Arial"/>
                <a:cs typeface="Arial"/>
              </a:rPr>
              <a:t>↓ </a:t>
            </a:r>
            <a:r>
              <a:rPr sz="2400" dirty="0">
                <a:solidFill>
                  <a:srgbClr val="006FC0"/>
                </a:solidFill>
                <a:latin typeface="Arial"/>
                <a:cs typeface="Arial"/>
              </a:rPr>
              <a:t>Cytokine </a:t>
            </a:r>
            <a:r>
              <a:rPr sz="2400" spc="5" dirty="0">
                <a:solidFill>
                  <a:srgbClr val="006FC0"/>
                </a:solidFill>
                <a:latin typeface="Arial"/>
                <a:cs typeface="Arial"/>
              </a:rPr>
              <a:t>&amp;</a:t>
            </a:r>
            <a:r>
              <a:rPr sz="2400" spc="-2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6FC0"/>
                </a:solidFill>
                <a:latin typeface="Arial"/>
                <a:cs typeface="Arial"/>
              </a:rPr>
              <a:t>Cytokine</a:t>
            </a:r>
            <a:endParaRPr sz="2400">
              <a:latin typeface="Arial"/>
              <a:cs typeface="Arial"/>
            </a:endParaRPr>
          </a:p>
          <a:p>
            <a:pPr marL="3712845">
              <a:lnSpc>
                <a:spcPct val="100000"/>
              </a:lnSpc>
              <a:spcBef>
                <a:spcPts val="535"/>
              </a:spcBef>
            </a:pPr>
            <a:r>
              <a:rPr sz="2400" dirty="0">
                <a:solidFill>
                  <a:srgbClr val="006FC0"/>
                </a:solidFill>
                <a:latin typeface="Arial"/>
                <a:cs typeface="Arial"/>
              </a:rPr>
              <a:t>receptors</a:t>
            </a:r>
            <a:endParaRPr sz="2400">
              <a:latin typeface="Arial"/>
              <a:cs typeface="Arial"/>
            </a:endParaRPr>
          </a:p>
          <a:p>
            <a:pPr marL="794385" marR="3008630" indent="-151130">
              <a:lnSpc>
                <a:spcPct val="117600"/>
              </a:lnSpc>
            </a:pP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aph</a:t>
            </a:r>
            <a:r>
              <a:rPr sz="2400" spc="-15" dirty="0">
                <a:latin typeface="Arial"/>
                <a:cs typeface="Arial"/>
              </a:rPr>
              <a:t>y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10" dirty="0">
                <a:latin typeface="Arial"/>
                <a:cs typeface="Arial"/>
              </a:rPr>
              <a:t>.</a:t>
            </a:r>
            <a:r>
              <a:rPr sz="2400" spc="-5" dirty="0">
                <a:latin typeface="Arial"/>
                <a:cs typeface="Arial"/>
              </a:rPr>
              <a:t>au</a:t>
            </a:r>
            <a:r>
              <a:rPr sz="2400" spc="-15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eau</a:t>
            </a:r>
            <a:r>
              <a:rPr sz="2400" spc="5" dirty="0">
                <a:latin typeface="Arial"/>
                <a:cs typeface="Arial"/>
              </a:rPr>
              <a:t>s  </a:t>
            </a:r>
            <a:r>
              <a:rPr sz="2400" dirty="0">
                <a:latin typeface="Arial"/>
                <a:cs typeface="Arial"/>
              </a:rPr>
              <a:t>Aspegillus</a:t>
            </a:r>
            <a:endParaRPr sz="2400">
              <a:latin typeface="Arial"/>
              <a:cs typeface="Arial"/>
            </a:endParaRPr>
          </a:p>
          <a:p>
            <a:pPr marL="794385">
              <a:lnSpc>
                <a:spcPct val="100000"/>
              </a:lnSpc>
              <a:spcBef>
                <a:spcPts val="540"/>
              </a:spcBef>
              <a:tabLst>
                <a:tab pos="4289425" algn="l"/>
              </a:tabLst>
            </a:pPr>
            <a:r>
              <a:rPr sz="2400" spc="5" dirty="0">
                <a:latin typeface="Arial"/>
                <a:cs typeface="Arial"/>
              </a:rPr>
              <a:t>TB	TB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24711" y="1673351"/>
            <a:ext cx="6553200" cy="1905"/>
          </a:xfrm>
          <a:custGeom>
            <a:avLst/>
            <a:gdLst/>
            <a:ahLst/>
            <a:cxnLst/>
            <a:rect l="l" t="t" r="r" b="b"/>
            <a:pathLst>
              <a:path w="6553200" h="1905">
                <a:moveTo>
                  <a:pt x="0" y="0"/>
                </a:moveTo>
                <a:lnTo>
                  <a:pt x="6553200" y="152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4711" y="1673351"/>
            <a:ext cx="3175" cy="533400"/>
          </a:xfrm>
          <a:custGeom>
            <a:avLst/>
            <a:gdLst/>
            <a:ahLst/>
            <a:cxnLst/>
            <a:rect l="l" t="t" r="r" b="b"/>
            <a:pathLst>
              <a:path w="3175" h="533400">
                <a:moveTo>
                  <a:pt x="3175" y="0"/>
                </a:moveTo>
                <a:lnTo>
                  <a:pt x="0" y="5334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10811" y="1773935"/>
            <a:ext cx="3175" cy="533400"/>
          </a:xfrm>
          <a:custGeom>
            <a:avLst/>
            <a:gdLst/>
            <a:ahLst/>
            <a:cxnLst/>
            <a:rect l="l" t="t" r="r" b="b"/>
            <a:pathLst>
              <a:path w="3175" h="533400">
                <a:moveTo>
                  <a:pt x="3175" y="0"/>
                </a:moveTo>
                <a:lnTo>
                  <a:pt x="0" y="5334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94676" y="1691639"/>
            <a:ext cx="3175" cy="533400"/>
          </a:xfrm>
          <a:custGeom>
            <a:avLst/>
            <a:gdLst/>
            <a:ahLst/>
            <a:cxnLst/>
            <a:rect l="l" t="t" r="r" b="b"/>
            <a:pathLst>
              <a:path w="3175" h="533400">
                <a:moveTo>
                  <a:pt x="3175" y="0"/>
                </a:moveTo>
                <a:lnTo>
                  <a:pt x="0" y="5334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59122" y="2852927"/>
            <a:ext cx="103505" cy="533400"/>
          </a:xfrm>
          <a:custGeom>
            <a:avLst/>
            <a:gdLst/>
            <a:ahLst/>
            <a:cxnLst/>
            <a:rect l="l" t="t" r="r" b="b"/>
            <a:pathLst>
              <a:path w="103504" h="533400">
                <a:moveTo>
                  <a:pt x="7112" y="437388"/>
                </a:moveTo>
                <a:lnTo>
                  <a:pt x="1015" y="440944"/>
                </a:lnTo>
                <a:lnTo>
                  <a:pt x="0" y="444754"/>
                </a:lnTo>
                <a:lnTo>
                  <a:pt x="51688" y="533400"/>
                </a:lnTo>
                <a:lnTo>
                  <a:pt x="59020" y="520826"/>
                </a:lnTo>
                <a:lnTo>
                  <a:pt x="45338" y="520826"/>
                </a:lnTo>
                <a:lnTo>
                  <a:pt x="45338" y="497404"/>
                </a:lnTo>
                <a:lnTo>
                  <a:pt x="10922" y="438404"/>
                </a:lnTo>
                <a:lnTo>
                  <a:pt x="7112" y="437388"/>
                </a:lnTo>
                <a:close/>
              </a:path>
              <a:path w="103504" h="533400">
                <a:moveTo>
                  <a:pt x="45338" y="497404"/>
                </a:moveTo>
                <a:lnTo>
                  <a:pt x="45338" y="520826"/>
                </a:lnTo>
                <a:lnTo>
                  <a:pt x="58038" y="520826"/>
                </a:lnTo>
                <a:lnTo>
                  <a:pt x="58038" y="517651"/>
                </a:lnTo>
                <a:lnTo>
                  <a:pt x="46227" y="517651"/>
                </a:lnTo>
                <a:lnTo>
                  <a:pt x="51688" y="508290"/>
                </a:lnTo>
                <a:lnTo>
                  <a:pt x="45338" y="497404"/>
                </a:lnTo>
                <a:close/>
              </a:path>
              <a:path w="103504" h="533400">
                <a:moveTo>
                  <a:pt x="96265" y="437388"/>
                </a:moveTo>
                <a:lnTo>
                  <a:pt x="92455" y="438404"/>
                </a:lnTo>
                <a:lnTo>
                  <a:pt x="58038" y="497404"/>
                </a:lnTo>
                <a:lnTo>
                  <a:pt x="58038" y="520826"/>
                </a:lnTo>
                <a:lnTo>
                  <a:pt x="59020" y="520826"/>
                </a:lnTo>
                <a:lnTo>
                  <a:pt x="103377" y="444754"/>
                </a:lnTo>
                <a:lnTo>
                  <a:pt x="102362" y="440944"/>
                </a:lnTo>
                <a:lnTo>
                  <a:pt x="96265" y="437388"/>
                </a:lnTo>
                <a:close/>
              </a:path>
              <a:path w="103504" h="533400">
                <a:moveTo>
                  <a:pt x="51688" y="508290"/>
                </a:moveTo>
                <a:lnTo>
                  <a:pt x="46227" y="517651"/>
                </a:lnTo>
                <a:lnTo>
                  <a:pt x="57150" y="517651"/>
                </a:lnTo>
                <a:lnTo>
                  <a:pt x="51688" y="508290"/>
                </a:lnTo>
                <a:close/>
              </a:path>
              <a:path w="103504" h="533400">
                <a:moveTo>
                  <a:pt x="58038" y="497404"/>
                </a:moveTo>
                <a:lnTo>
                  <a:pt x="51688" y="508290"/>
                </a:lnTo>
                <a:lnTo>
                  <a:pt x="57150" y="517651"/>
                </a:lnTo>
                <a:lnTo>
                  <a:pt x="58038" y="517651"/>
                </a:lnTo>
                <a:lnTo>
                  <a:pt x="58038" y="497404"/>
                </a:lnTo>
                <a:close/>
              </a:path>
              <a:path w="103504" h="533400">
                <a:moveTo>
                  <a:pt x="58038" y="0"/>
                </a:moveTo>
                <a:lnTo>
                  <a:pt x="45338" y="0"/>
                </a:lnTo>
                <a:lnTo>
                  <a:pt x="45338" y="497404"/>
                </a:lnTo>
                <a:lnTo>
                  <a:pt x="51688" y="508290"/>
                </a:lnTo>
                <a:lnTo>
                  <a:pt x="58038" y="497404"/>
                </a:lnTo>
                <a:lnTo>
                  <a:pt x="580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88581" y="3310128"/>
            <a:ext cx="103505" cy="697230"/>
          </a:xfrm>
          <a:custGeom>
            <a:avLst/>
            <a:gdLst/>
            <a:ahLst/>
            <a:cxnLst/>
            <a:rect l="l" t="t" r="r" b="b"/>
            <a:pathLst>
              <a:path w="103504" h="697229">
                <a:moveTo>
                  <a:pt x="6985" y="601091"/>
                </a:moveTo>
                <a:lnTo>
                  <a:pt x="3937" y="602869"/>
                </a:lnTo>
                <a:lnTo>
                  <a:pt x="1016" y="604647"/>
                </a:lnTo>
                <a:lnTo>
                  <a:pt x="0" y="608584"/>
                </a:lnTo>
                <a:lnTo>
                  <a:pt x="1777" y="611505"/>
                </a:lnTo>
                <a:lnTo>
                  <a:pt x="52070" y="696976"/>
                </a:lnTo>
                <a:lnTo>
                  <a:pt x="59323" y="684403"/>
                </a:lnTo>
                <a:lnTo>
                  <a:pt x="45720" y="684403"/>
                </a:lnTo>
                <a:lnTo>
                  <a:pt x="45611" y="660907"/>
                </a:lnTo>
                <a:lnTo>
                  <a:pt x="12403" y="604647"/>
                </a:lnTo>
                <a:lnTo>
                  <a:pt x="10922" y="602107"/>
                </a:lnTo>
                <a:lnTo>
                  <a:pt x="6985" y="601091"/>
                </a:lnTo>
                <a:close/>
              </a:path>
              <a:path w="103504" h="697229">
                <a:moveTo>
                  <a:pt x="45611" y="660907"/>
                </a:moveTo>
                <a:lnTo>
                  <a:pt x="45720" y="684403"/>
                </a:lnTo>
                <a:lnTo>
                  <a:pt x="58420" y="684276"/>
                </a:lnTo>
                <a:lnTo>
                  <a:pt x="58405" y="681101"/>
                </a:lnTo>
                <a:lnTo>
                  <a:pt x="46482" y="681101"/>
                </a:lnTo>
                <a:lnTo>
                  <a:pt x="51945" y="671638"/>
                </a:lnTo>
                <a:lnTo>
                  <a:pt x="45611" y="660907"/>
                </a:lnTo>
                <a:close/>
              </a:path>
              <a:path w="103504" h="697229">
                <a:moveTo>
                  <a:pt x="96266" y="600710"/>
                </a:moveTo>
                <a:lnTo>
                  <a:pt x="92328" y="601726"/>
                </a:lnTo>
                <a:lnTo>
                  <a:pt x="90550" y="604774"/>
                </a:lnTo>
                <a:lnTo>
                  <a:pt x="58310" y="660614"/>
                </a:lnTo>
                <a:lnTo>
                  <a:pt x="58420" y="684276"/>
                </a:lnTo>
                <a:lnTo>
                  <a:pt x="45720" y="684403"/>
                </a:lnTo>
                <a:lnTo>
                  <a:pt x="59323" y="684403"/>
                </a:lnTo>
                <a:lnTo>
                  <a:pt x="101600" y="611124"/>
                </a:lnTo>
                <a:lnTo>
                  <a:pt x="103377" y="608076"/>
                </a:lnTo>
                <a:lnTo>
                  <a:pt x="102362" y="604139"/>
                </a:lnTo>
                <a:lnTo>
                  <a:pt x="99314" y="602488"/>
                </a:lnTo>
                <a:lnTo>
                  <a:pt x="96266" y="600710"/>
                </a:lnTo>
                <a:close/>
              </a:path>
              <a:path w="103504" h="697229">
                <a:moveTo>
                  <a:pt x="51945" y="671638"/>
                </a:moveTo>
                <a:lnTo>
                  <a:pt x="46482" y="681101"/>
                </a:lnTo>
                <a:lnTo>
                  <a:pt x="57530" y="681101"/>
                </a:lnTo>
                <a:lnTo>
                  <a:pt x="51945" y="671638"/>
                </a:lnTo>
                <a:close/>
              </a:path>
              <a:path w="103504" h="697229">
                <a:moveTo>
                  <a:pt x="58310" y="660614"/>
                </a:moveTo>
                <a:lnTo>
                  <a:pt x="51945" y="671638"/>
                </a:lnTo>
                <a:lnTo>
                  <a:pt x="57530" y="681101"/>
                </a:lnTo>
                <a:lnTo>
                  <a:pt x="58405" y="681101"/>
                </a:lnTo>
                <a:lnTo>
                  <a:pt x="58310" y="660614"/>
                </a:lnTo>
                <a:close/>
              </a:path>
              <a:path w="103504" h="697229">
                <a:moveTo>
                  <a:pt x="55245" y="0"/>
                </a:moveTo>
                <a:lnTo>
                  <a:pt x="42545" y="0"/>
                </a:lnTo>
                <a:lnTo>
                  <a:pt x="45611" y="660907"/>
                </a:lnTo>
                <a:lnTo>
                  <a:pt x="51945" y="671638"/>
                </a:lnTo>
                <a:lnTo>
                  <a:pt x="58310" y="660614"/>
                </a:lnTo>
                <a:lnTo>
                  <a:pt x="552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73010" y="2766060"/>
            <a:ext cx="103505" cy="1243330"/>
          </a:xfrm>
          <a:custGeom>
            <a:avLst/>
            <a:gdLst/>
            <a:ahLst/>
            <a:cxnLst/>
            <a:rect l="l" t="t" r="r" b="b"/>
            <a:pathLst>
              <a:path w="103505" h="1243329">
                <a:moveTo>
                  <a:pt x="7086" y="1146937"/>
                </a:moveTo>
                <a:lnTo>
                  <a:pt x="1028" y="1150492"/>
                </a:lnTo>
                <a:lnTo>
                  <a:pt x="0" y="1154429"/>
                </a:lnTo>
                <a:lnTo>
                  <a:pt x="51701" y="1243076"/>
                </a:lnTo>
                <a:lnTo>
                  <a:pt x="59036" y="1230502"/>
                </a:lnTo>
                <a:lnTo>
                  <a:pt x="45351" y="1230502"/>
                </a:lnTo>
                <a:lnTo>
                  <a:pt x="45351" y="1206904"/>
                </a:lnTo>
                <a:lnTo>
                  <a:pt x="10972" y="1147952"/>
                </a:lnTo>
                <a:lnTo>
                  <a:pt x="7086" y="1146937"/>
                </a:lnTo>
                <a:close/>
              </a:path>
              <a:path w="103505" h="1243329">
                <a:moveTo>
                  <a:pt x="45351" y="1206904"/>
                </a:moveTo>
                <a:lnTo>
                  <a:pt x="45351" y="1230502"/>
                </a:lnTo>
                <a:lnTo>
                  <a:pt x="58051" y="1230502"/>
                </a:lnTo>
                <a:lnTo>
                  <a:pt x="58051" y="1227201"/>
                </a:lnTo>
                <a:lnTo>
                  <a:pt x="46215" y="1227201"/>
                </a:lnTo>
                <a:lnTo>
                  <a:pt x="51701" y="1217793"/>
                </a:lnTo>
                <a:lnTo>
                  <a:pt x="45351" y="1206904"/>
                </a:lnTo>
                <a:close/>
              </a:path>
              <a:path w="103505" h="1243329">
                <a:moveTo>
                  <a:pt x="96316" y="1146937"/>
                </a:moveTo>
                <a:lnTo>
                  <a:pt x="92430" y="1147952"/>
                </a:lnTo>
                <a:lnTo>
                  <a:pt x="58051" y="1206904"/>
                </a:lnTo>
                <a:lnTo>
                  <a:pt x="58051" y="1230502"/>
                </a:lnTo>
                <a:lnTo>
                  <a:pt x="59036" y="1230502"/>
                </a:lnTo>
                <a:lnTo>
                  <a:pt x="103403" y="1154429"/>
                </a:lnTo>
                <a:lnTo>
                  <a:pt x="102387" y="1150492"/>
                </a:lnTo>
                <a:lnTo>
                  <a:pt x="96316" y="1146937"/>
                </a:lnTo>
                <a:close/>
              </a:path>
              <a:path w="103505" h="1243329">
                <a:moveTo>
                  <a:pt x="51701" y="1217793"/>
                </a:moveTo>
                <a:lnTo>
                  <a:pt x="46215" y="1227201"/>
                </a:lnTo>
                <a:lnTo>
                  <a:pt x="57188" y="1227201"/>
                </a:lnTo>
                <a:lnTo>
                  <a:pt x="51701" y="1217793"/>
                </a:lnTo>
                <a:close/>
              </a:path>
              <a:path w="103505" h="1243329">
                <a:moveTo>
                  <a:pt x="58051" y="1206904"/>
                </a:moveTo>
                <a:lnTo>
                  <a:pt x="51701" y="1217793"/>
                </a:lnTo>
                <a:lnTo>
                  <a:pt x="57188" y="1227201"/>
                </a:lnTo>
                <a:lnTo>
                  <a:pt x="58051" y="1227201"/>
                </a:lnTo>
                <a:lnTo>
                  <a:pt x="58051" y="1206904"/>
                </a:lnTo>
                <a:close/>
              </a:path>
              <a:path w="103505" h="1243329">
                <a:moveTo>
                  <a:pt x="58051" y="0"/>
                </a:moveTo>
                <a:lnTo>
                  <a:pt x="45351" y="0"/>
                </a:lnTo>
                <a:lnTo>
                  <a:pt x="45351" y="1206904"/>
                </a:lnTo>
                <a:lnTo>
                  <a:pt x="51701" y="1217793"/>
                </a:lnTo>
                <a:lnTo>
                  <a:pt x="58051" y="1206904"/>
                </a:lnTo>
                <a:lnTo>
                  <a:pt x="58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19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991742"/>
            <a:ext cx="7992745" cy="5101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006FC0"/>
                </a:solidFill>
                <a:latin typeface="Arial"/>
                <a:cs typeface="Arial"/>
              </a:rPr>
              <a:t>Objectives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50">
              <a:latin typeface="Times New Roman"/>
              <a:cs typeface="Times New Roman"/>
            </a:endParaRPr>
          </a:p>
          <a:p>
            <a:pPr marL="198755" marR="432434" indent="-173990">
              <a:lnSpc>
                <a:spcPts val="3460"/>
              </a:lnSpc>
            </a:pPr>
            <a:r>
              <a:rPr sz="3200" spc="-10" dirty="0">
                <a:latin typeface="Arial"/>
                <a:cs typeface="Arial"/>
              </a:rPr>
              <a:t>At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spc="-10" dirty="0">
                <a:latin typeface="Arial"/>
                <a:cs typeface="Arial"/>
              </a:rPr>
              <a:t>end </a:t>
            </a:r>
            <a:r>
              <a:rPr sz="3200" spc="-5" dirty="0">
                <a:latin typeface="Arial"/>
                <a:cs typeface="Arial"/>
              </a:rPr>
              <a:t>of this </a:t>
            </a:r>
            <a:r>
              <a:rPr sz="3200" dirty="0">
                <a:latin typeface="Arial"/>
                <a:cs typeface="Arial"/>
              </a:rPr>
              <a:t>session, </a:t>
            </a:r>
            <a:r>
              <a:rPr sz="3200" spc="-5" dirty="0">
                <a:latin typeface="Arial"/>
                <a:cs typeface="Arial"/>
              </a:rPr>
              <a:t>students </a:t>
            </a:r>
            <a:r>
              <a:rPr sz="3200" spc="-10" dirty="0">
                <a:latin typeface="Arial"/>
                <a:cs typeface="Arial"/>
              </a:rPr>
              <a:t>will be  able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to:</a:t>
            </a:r>
            <a:endParaRPr sz="3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359"/>
              </a:spcBef>
            </a:pPr>
            <a:r>
              <a:rPr sz="3200" spc="35" dirty="0">
                <a:latin typeface="Arial"/>
                <a:cs typeface="Arial"/>
              </a:rPr>
              <a:t>•Define </a:t>
            </a:r>
            <a:r>
              <a:rPr sz="3200" spc="-5" dirty="0">
                <a:latin typeface="Arial"/>
                <a:cs typeface="Arial"/>
              </a:rPr>
              <a:t>immune compromised </a:t>
            </a:r>
            <a:r>
              <a:rPr sz="3200" spc="-10" dirty="0">
                <a:latin typeface="Arial"/>
                <a:cs typeface="Arial"/>
              </a:rPr>
              <a:t>patient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(ICP).</a:t>
            </a:r>
            <a:endParaRPr sz="3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409"/>
              </a:spcBef>
              <a:tabLst>
                <a:tab pos="2973070" algn="l"/>
              </a:tabLst>
            </a:pPr>
            <a:r>
              <a:rPr sz="3200" spc="20" dirty="0">
                <a:latin typeface="Arial"/>
                <a:cs typeface="Arial"/>
              </a:rPr>
              <a:t>•Determine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the	mechanism.</a:t>
            </a:r>
            <a:endParaRPr sz="3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409"/>
              </a:spcBef>
            </a:pPr>
            <a:r>
              <a:rPr sz="3200" spc="25" dirty="0">
                <a:latin typeface="Arial"/>
                <a:cs typeface="Arial"/>
              </a:rPr>
              <a:t>•Identify </a:t>
            </a:r>
            <a:r>
              <a:rPr sz="3200" spc="-5" dirty="0">
                <a:latin typeface="Arial"/>
                <a:cs typeface="Arial"/>
              </a:rPr>
              <a:t>the</a:t>
            </a:r>
            <a:r>
              <a:rPr sz="3200" spc="-1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causes</a:t>
            </a:r>
            <a:endParaRPr sz="3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445"/>
              </a:spcBef>
              <a:tabLst>
                <a:tab pos="2025650" algn="l"/>
              </a:tabLst>
            </a:pPr>
            <a:r>
              <a:rPr sz="3200" spc="25" dirty="0">
                <a:latin typeface="Arial"/>
                <a:cs typeface="Arial"/>
              </a:rPr>
              <a:t>•Describe	</a:t>
            </a:r>
            <a:r>
              <a:rPr sz="3200" spc="-5" dirty="0">
                <a:latin typeface="Arial"/>
                <a:cs typeface="Arial"/>
              </a:rPr>
              <a:t>Clinical presentation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ICP</a:t>
            </a:r>
            <a:endParaRPr sz="3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409"/>
              </a:spcBef>
              <a:tabLst>
                <a:tab pos="1865630" algn="l"/>
              </a:tabLst>
            </a:pPr>
            <a:r>
              <a:rPr sz="3200" spc="20" dirty="0">
                <a:latin typeface="Arial"/>
                <a:cs typeface="Arial"/>
              </a:rPr>
              <a:t>•Mention	</a:t>
            </a:r>
            <a:r>
              <a:rPr sz="3200" spc="-10" dirty="0">
                <a:latin typeface="Arial"/>
                <a:cs typeface="Arial"/>
              </a:rPr>
              <a:t>lab.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Investigation</a:t>
            </a:r>
            <a:endParaRPr sz="3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409"/>
              </a:spcBef>
            </a:pPr>
            <a:r>
              <a:rPr sz="3200" spc="25" dirty="0">
                <a:latin typeface="Arial"/>
                <a:cs typeface="Arial"/>
              </a:rPr>
              <a:t>•Outline </a:t>
            </a:r>
            <a:r>
              <a:rPr sz="3200" spc="-5" dirty="0">
                <a:latin typeface="Arial"/>
                <a:cs typeface="Arial"/>
              </a:rPr>
              <a:t>the principles </a:t>
            </a:r>
            <a:r>
              <a:rPr sz="3200" spc="-10" dirty="0">
                <a:latin typeface="Arial"/>
                <a:cs typeface="Arial"/>
              </a:rPr>
              <a:t>of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treatment.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6" y="2286"/>
            <a:ext cx="9144000" cy="622300"/>
          </a:xfrm>
          <a:custGeom>
            <a:avLst/>
            <a:gdLst/>
            <a:ahLst/>
            <a:cxnLst/>
            <a:rect l="l" t="t" r="r" b="b"/>
            <a:pathLst>
              <a:path w="9144000" h="622300">
                <a:moveTo>
                  <a:pt x="0" y="621792"/>
                </a:moveTo>
                <a:lnTo>
                  <a:pt x="9144000" y="621792"/>
                </a:lnTo>
                <a:lnTo>
                  <a:pt x="9144000" y="0"/>
                </a:lnTo>
                <a:lnTo>
                  <a:pt x="0" y="0"/>
                </a:lnTo>
                <a:lnTo>
                  <a:pt x="0" y="62179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" y="2286"/>
            <a:ext cx="9144000" cy="622300"/>
          </a:xfrm>
          <a:custGeom>
            <a:avLst/>
            <a:gdLst/>
            <a:ahLst/>
            <a:cxnLst/>
            <a:rect l="l" t="t" r="r" b="b"/>
            <a:pathLst>
              <a:path w="9144000" h="622300">
                <a:moveTo>
                  <a:pt x="0" y="621792"/>
                </a:moveTo>
                <a:lnTo>
                  <a:pt x="9144000" y="621792"/>
                </a:lnTo>
                <a:lnTo>
                  <a:pt x="9144000" y="0"/>
                </a:lnTo>
                <a:lnTo>
                  <a:pt x="0" y="0"/>
                </a:lnTo>
                <a:lnTo>
                  <a:pt x="0" y="621792"/>
                </a:lnTo>
                <a:close/>
              </a:path>
            </a:pathLst>
          </a:custGeom>
          <a:ln w="13716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20</a:t>
            </a:fld>
            <a:endParaRPr dirty="0">
              <a:solidFill>
                <a:srgbClr val="000000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370" y="664209"/>
            <a:ext cx="2349500" cy="474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spc="-10" dirty="0">
                <a:solidFill>
                  <a:srgbClr val="006FC0"/>
                </a:solidFill>
              </a:rPr>
              <a:t>Management:</a:t>
            </a:r>
            <a:endParaRPr sz="2950"/>
          </a:p>
        </p:txBody>
      </p:sp>
      <p:sp>
        <p:nvSpPr>
          <p:cNvPr id="3" name="object 3"/>
          <p:cNvSpPr txBox="1"/>
          <p:nvPr/>
        </p:nvSpPr>
        <p:spPr>
          <a:xfrm>
            <a:off x="437794" y="1655698"/>
            <a:ext cx="8359775" cy="407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055" marR="5080" indent="-173355">
              <a:lnSpc>
                <a:spcPts val="3030"/>
              </a:lnSpc>
              <a:buAutoNum type="arabicParenR"/>
              <a:tabLst>
                <a:tab pos="328930" algn="l"/>
              </a:tabLst>
            </a:pP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Drugs: </a:t>
            </a:r>
            <a:r>
              <a:rPr sz="2800" spc="10" dirty="0">
                <a:latin typeface="Arial"/>
                <a:cs typeface="Arial"/>
              </a:rPr>
              <a:t>IV </a:t>
            </a:r>
            <a:r>
              <a:rPr sz="2800" spc="5" dirty="0">
                <a:latin typeface="Arial"/>
                <a:cs typeface="Arial"/>
              </a:rPr>
              <a:t>AB, </a:t>
            </a:r>
            <a:r>
              <a:rPr sz="2800" spc="-5" dirty="0">
                <a:latin typeface="Arial"/>
                <a:cs typeface="Arial"/>
              </a:rPr>
              <a:t>Longterm </a:t>
            </a:r>
            <a:r>
              <a:rPr sz="2800" spc="-15" dirty="0">
                <a:latin typeface="Arial"/>
                <a:cs typeface="Arial"/>
              </a:rPr>
              <a:t>prophylaxis </a:t>
            </a:r>
            <a:r>
              <a:rPr sz="2800" spc="5" dirty="0">
                <a:latin typeface="Arial"/>
                <a:cs typeface="Arial"/>
              </a:rPr>
              <a:t>with </a:t>
            </a:r>
            <a:r>
              <a:rPr sz="2800" spc="-5" dirty="0">
                <a:latin typeface="Arial"/>
                <a:cs typeface="Arial"/>
              </a:rPr>
              <a:t>antifungal  agents, and trimethoprim</a:t>
            </a:r>
            <a:r>
              <a:rPr sz="2800" spc="1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sulfamethoxazole.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AutoNum type="arabicParenR"/>
            </a:pPr>
            <a:endParaRPr sz="3650">
              <a:latin typeface="Times New Roman"/>
              <a:cs typeface="Times New Roman"/>
            </a:endParaRPr>
          </a:p>
          <a:p>
            <a:pPr marL="328295" indent="-315595">
              <a:lnSpc>
                <a:spcPct val="100000"/>
              </a:lnSpc>
              <a:buAutoNum type="arabicParenR"/>
              <a:tabLst>
                <a:tab pos="328930" algn="l"/>
              </a:tabLst>
            </a:pP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Surgical </a:t>
            </a:r>
            <a:r>
              <a:rPr sz="2800" spc="-10" dirty="0">
                <a:latin typeface="Arial"/>
                <a:cs typeface="Arial"/>
              </a:rPr>
              <a:t>drainage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1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abscesses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arabicParenR"/>
            </a:pPr>
            <a:endParaRPr sz="4000">
              <a:latin typeface="Times New Roman"/>
              <a:cs typeface="Times New Roman"/>
            </a:endParaRPr>
          </a:p>
          <a:p>
            <a:pPr marL="186055" marR="122555" indent="-173355">
              <a:lnSpc>
                <a:spcPts val="3030"/>
              </a:lnSpc>
              <a:buAutoNum type="arabicParenR"/>
              <a:tabLst>
                <a:tab pos="328930" algn="l"/>
              </a:tabLst>
            </a:pP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Specific </a:t>
            </a:r>
            <a:r>
              <a:rPr sz="2800" spc="-5" dirty="0">
                <a:latin typeface="Arial"/>
                <a:cs typeface="Arial"/>
              </a:rPr>
              <a:t>treatment </a:t>
            </a:r>
            <a:r>
              <a:rPr sz="2800" spc="-10" dirty="0">
                <a:latin typeface="Arial"/>
                <a:cs typeface="Arial"/>
              </a:rPr>
              <a:t>depends upon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nature of </a:t>
            </a:r>
            <a:r>
              <a:rPr sz="2800" dirty="0">
                <a:latin typeface="Arial"/>
                <a:cs typeface="Arial"/>
              </a:rPr>
              <a:t>the  </a:t>
            </a:r>
            <a:r>
              <a:rPr sz="2800" spc="-5" dirty="0">
                <a:latin typeface="Arial"/>
                <a:cs typeface="Arial"/>
              </a:rPr>
              <a:t>defect.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arenR"/>
            </a:pPr>
            <a:endParaRPr sz="3700">
              <a:latin typeface="Times New Roman"/>
              <a:cs typeface="Times New Roman"/>
            </a:endParaRPr>
          </a:p>
          <a:p>
            <a:pPr marL="328295" indent="-315595">
              <a:lnSpc>
                <a:spcPct val="100000"/>
              </a:lnSpc>
              <a:buAutoNum type="arabicParenR"/>
              <a:tabLst>
                <a:tab pos="328930" algn="l"/>
              </a:tabLst>
            </a:pP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stem </a:t>
            </a: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cell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 transplantation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21</a:t>
            </a:fld>
            <a:endParaRPr dirty="0">
              <a:solidFill>
                <a:srgbClr val="000000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4319" y="597661"/>
            <a:ext cx="5765800" cy="52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121785" algn="l"/>
              </a:tabLst>
            </a:pPr>
            <a:r>
              <a:rPr sz="3200" b="0" spc="5" dirty="0">
                <a:solidFill>
                  <a:srgbClr val="006FC0"/>
                </a:solidFill>
                <a:latin typeface="Calibri Light"/>
                <a:cs typeface="Calibri Light"/>
              </a:rPr>
              <a:t>B.</a:t>
            </a:r>
            <a:r>
              <a:rPr sz="3200" b="0" spc="-65" dirty="0">
                <a:solidFill>
                  <a:srgbClr val="006FC0"/>
                </a:solidFill>
                <a:latin typeface="Calibri Light"/>
                <a:cs typeface="Calibri Light"/>
              </a:rPr>
              <a:t> </a:t>
            </a:r>
            <a:r>
              <a:rPr sz="3200" b="0" spc="-20" dirty="0">
                <a:solidFill>
                  <a:srgbClr val="006FC0"/>
                </a:solidFill>
                <a:latin typeface="Calibri Light"/>
                <a:cs typeface="Calibri Light"/>
              </a:rPr>
              <a:t>Complement</a:t>
            </a:r>
            <a:r>
              <a:rPr sz="3200" b="0" spc="-114" dirty="0">
                <a:solidFill>
                  <a:srgbClr val="006FC0"/>
                </a:solidFill>
                <a:latin typeface="Calibri Light"/>
                <a:cs typeface="Calibri Light"/>
              </a:rPr>
              <a:t> </a:t>
            </a:r>
            <a:r>
              <a:rPr sz="3200" b="0" spc="-45" dirty="0">
                <a:solidFill>
                  <a:srgbClr val="006FC0"/>
                </a:solidFill>
                <a:latin typeface="Calibri Light"/>
                <a:cs typeface="Calibri Light"/>
              </a:rPr>
              <a:t>Pathway	</a:t>
            </a:r>
            <a:r>
              <a:rPr sz="3200" b="0" spc="-20" dirty="0">
                <a:solidFill>
                  <a:srgbClr val="006FC0"/>
                </a:solidFill>
                <a:latin typeface="Calibri Light"/>
                <a:cs typeface="Calibri Light"/>
              </a:rPr>
              <a:t>deficiency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8384" y="1526285"/>
            <a:ext cx="8602345" cy="4713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375" dirty="0">
                <a:latin typeface="Arial Unicode MS"/>
                <a:cs typeface="Arial Unicode MS"/>
              </a:rPr>
              <a:t>▪ </a:t>
            </a:r>
            <a:r>
              <a:rPr sz="2600" spc="-5" dirty="0">
                <a:latin typeface="Arial"/>
                <a:cs typeface="Arial"/>
              </a:rPr>
              <a:t>Genetic</a:t>
            </a:r>
            <a:r>
              <a:rPr sz="2600" spc="-17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deficiencies.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50">
              <a:latin typeface="Times New Roman"/>
              <a:cs typeface="Times New Roman"/>
            </a:endParaRPr>
          </a:p>
          <a:p>
            <a:pPr marL="190500" marR="889635" indent="-178435">
              <a:lnSpc>
                <a:spcPct val="79700"/>
              </a:lnSpc>
              <a:spcBef>
                <a:spcPts val="5"/>
              </a:spcBef>
            </a:pPr>
            <a:r>
              <a:rPr sz="2600" spc="-375" dirty="0">
                <a:latin typeface="Arial Unicode MS"/>
                <a:cs typeface="Arial Unicode MS"/>
              </a:rPr>
              <a:t>▪ </a:t>
            </a:r>
            <a:r>
              <a:rPr sz="2600" spc="-5" dirty="0">
                <a:latin typeface="Arial"/>
                <a:cs typeface="Arial"/>
              </a:rPr>
              <a:t>Deficiency of the </a:t>
            </a:r>
            <a:r>
              <a:rPr sz="2600" spc="-5" dirty="0">
                <a:solidFill>
                  <a:srgbClr val="FF0000"/>
                </a:solidFill>
                <a:latin typeface="Arial"/>
                <a:cs typeface="Arial"/>
              </a:rPr>
              <a:t>regulatory protein </a:t>
            </a:r>
            <a:r>
              <a:rPr sz="2600" spc="-10" dirty="0">
                <a:solidFill>
                  <a:srgbClr val="FF0000"/>
                </a:solidFill>
                <a:latin typeface="Arial"/>
                <a:cs typeface="Arial"/>
              </a:rPr>
              <a:t>C1 </a:t>
            </a:r>
            <a:r>
              <a:rPr sz="2600" spc="-5" dirty="0">
                <a:solidFill>
                  <a:srgbClr val="FF0000"/>
                </a:solidFill>
                <a:latin typeface="Arial"/>
                <a:cs typeface="Arial"/>
              </a:rPr>
              <a:t>inhibitor </a:t>
            </a:r>
            <a:r>
              <a:rPr sz="2600" spc="225" dirty="0">
                <a:latin typeface="Arial"/>
                <a:cs typeface="Arial"/>
              </a:rPr>
              <a:t>--</a:t>
            </a:r>
            <a:r>
              <a:rPr sz="2600" spc="225" dirty="0">
                <a:latin typeface="Arial Unicode MS"/>
                <a:cs typeface="Arial Unicode MS"/>
              </a:rPr>
              <a:t>→  </a:t>
            </a:r>
            <a:r>
              <a:rPr sz="2600" spc="-5" dirty="0">
                <a:solidFill>
                  <a:srgbClr val="FF00FF"/>
                </a:solidFill>
                <a:latin typeface="Arial"/>
                <a:cs typeface="Arial"/>
              </a:rPr>
              <a:t>recurrent</a:t>
            </a:r>
            <a:r>
              <a:rPr sz="2600" spc="-5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FF00FF"/>
                </a:solidFill>
                <a:latin typeface="Arial"/>
                <a:cs typeface="Arial"/>
              </a:rPr>
              <a:t>angioedema.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spc="-45" dirty="0">
                <a:solidFill>
                  <a:srgbClr val="FF00FF"/>
                </a:solidFill>
                <a:latin typeface="Arial Unicode MS"/>
                <a:cs typeface="Arial Unicode MS"/>
              </a:rPr>
              <a:t>▪</a:t>
            </a:r>
            <a:r>
              <a:rPr sz="2600" spc="-45" dirty="0">
                <a:solidFill>
                  <a:srgbClr val="FF00FF"/>
                </a:solidFill>
                <a:latin typeface="Arial"/>
                <a:cs typeface="Arial"/>
              </a:rPr>
              <a:t>C1, </a:t>
            </a:r>
            <a:r>
              <a:rPr sz="2600" spc="-10" dirty="0">
                <a:solidFill>
                  <a:srgbClr val="FF00FF"/>
                </a:solidFill>
                <a:latin typeface="Arial"/>
                <a:cs typeface="Arial"/>
              </a:rPr>
              <a:t>C2 </a:t>
            </a:r>
            <a:r>
              <a:rPr sz="2600" spc="-5" dirty="0">
                <a:solidFill>
                  <a:srgbClr val="FF00FF"/>
                </a:solidFill>
                <a:latin typeface="Arial"/>
                <a:cs typeface="Arial"/>
              </a:rPr>
              <a:t>and C4 </a:t>
            </a:r>
            <a:r>
              <a:rPr sz="2600" spc="30" dirty="0">
                <a:latin typeface="Arial"/>
                <a:cs typeface="Arial"/>
              </a:rPr>
              <a:t>------</a:t>
            </a:r>
            <a:r>
              <a:rPr sz="2600" spc="30" dirty="0">
                <a:latin typeface="Arial Unicode MS"/>
                <a:cs typeface="Arial Unicode MS"/>
              </a:rPr>
              <a:t>→</a:t>
            </a:r>
            <a:r>
              <a:rPr sz="2600" spc="30" dirty="0">
                <a:solidFill>
                  <a:srgbClr val="FF00FF"/>
                </a:solidFill>
                <a:latin typeface="Arial"/>
                <a:cs typeface="Arial"/>
              </a:rPr>
              <a:t>autoimmune </a:t>
            </a:r>
            <a:r>
              <a:rPr sz="2600" spc="-5" dirty="0">
                <a:solidFill>
                  <a:srgbClr val="FF00FF"/>
                </a:solidFill>
                <a:latin typeface="Arial"/>
                <a:cs typeface="Arial"/>
              </a:rPr>
              <a:t>disease </a:t>
            </a:r>
            <a:r>
              <a:rPr sz="2600" dirty="0">
                <a:latin typeface="Arial"/>
                <a:cs typeface="Arial"/>
              </a:rPr>
              <a:t>(severe</a:t>
            </a:r>
            <a:r>
              <a:rPr sz="2600" spc="27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SLE)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50">
              <a:latin typeface="Times New Roman"/>
              <a:cs typeface="Times New Roman"/>
            </a:endParaRPr>
          </a:p>
          <a:p>
            <a:pPr marL="190500" marR="5080" indent="-178435" algn="just">
              <a:lnSpc>
                <a:spcPct val="80200"/>
              </a:lnSpc>
            </a:pPr>
            <a:r>
              <a:rPr sz="2600" spc="-375" dirty="0">
                <a:solidFill>
                  <a:srgbClr val="006FC0"/>
                </a:solidFill>
                <a:latin typeface="Arial Unicode MS"/>
                <a:cs typeface="Arial Unicode MS"/>
              </a:rPr>
              <a:t>▪ </a:t>
            </a:r>
            <a:r>
              <a:rPr sz="2600" spc="-5" dirty="0">
                <a:solidFill>
                  <a:srgbClr val="006FC0"/>
                </a:solidFill>
                <a:latin typeface="Arial"/>
                <a:cs typeface="Arial"/>
              </a:rPr>
              <a:t>Classical and alternative </a:t>
            </a:r>
            <a:r>
              <a:rPr sz="2600" spc="-15" dirty="0">
                <a:solidFill>
                  <a:srgbClr val="006FC0"/>
                </a:solidFill>
                <a:latin typeface="Arial"/>
                <a:cs typeface="Arial"/>
              </a:rPr>
              <a:t>pathway </a:t>
            </a:r>
            <a:r>
              <a:rPr sz="2600" spc="-10" dirty="0">
                <a:solidFill>
                  <a:srgbClr val="006FC0"/>
                </a:solidFill>
                <a:latin typeface="Arial"/>
                <a:cs typeface="Arial"/>
              </a:rPr>
              <a:t>components </a:t>
            </a:r>
            <a:r>
              <a:rPr sz="2600" spc="-5" dirty="0">
                <a:latin typeface="Arial"/>
                <a:cs typeface="Arial"/>
              </a:rPr>
              <a:t>: recurrent  </a:t>
            </a:r>
            <a:r>
              <a:rPr sz="2600" dirty="0">
                <a:latin typeface="Arial"/>
                <a:cs typeface="Arial"/>
              </a:rPr>
              <a:t>infection </a:t>
            </a:r>
            <a:r>
              <a:rPr sz="2600" spc="-15" dirty="0">
                <a:latin typeface="Arial"/>
                <a:cs typeface="Arial"/>
              </a:rPr>
              <a:t>with </a:t>
            </a:r>
            <a:r>
              <a:rPr sz="2600" spc="-5" dirty="0">
                <a:solidFill>
                  <a:srgbClr val="006FC0"/>
                </a:solidFill>
                <a:latin typeface="Arial"/>
                <a:cs typeface="Arial"/>
              </a:rPr>
              <a:t>encapsulated bacteria </a:t>
            </a:r>
            <a:r>
              <a:rPr sz="2600" spc="-5" dirty="0">
                <a:latin typeface="Arial"/>
                <a:cs typeface="Arial"/>
              </a:rPr>
              <a:t>particularly </a:t>
            </a:r>
            <a:r>
              <a:rPr sz="2600" i="1" spc="-5" dirty="0">
                <a:solidFill>
                  <a:srgbClr val="FF0000"/>
                </a:solidFill>
                <a:latin typeface="Arial"/>
                <a:cs typeface="Arial"/>
              </a:rPr>
              <a:t>Neisseria  </a:t>
            </a:r>
            <a:r>
              <a:rPr sz="2600" spc="-5" dirty="0">
                <a:solidFill>
                  <a:srgbClr val="FF0000"/>
                </a:solidFill>
                <a:latin typeface="Arial"/>
                <a:cs typeface="Arial"/>
              </a:rPr>
              <a:t>species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spc="-20" dirty="0">
                <a:latin typeface="Arial Unicode MS"/>
                <a:cs typeface="Arial Unicode MS"/>
              </a:rPr>
              <a:t>▪</a:t>
            </a:r>
            <a:r>
              <a:rPr sz="2600" spc="-20" dirty="0">
                <a:latin typeface="Arial"/>
                <a:cs typeface="Arial"/>
              </a:rPr>
              <a:t>Mannose-binding </a:t>
            </a:r>
            <a:r>
              <a:rPr sz="2600" spc="-5" dirty="0">
                <a:latin typeface="Arial"/>
                <a:cs typeface="Arial"/>
              </a:rPr>
              <a:t>lectin deficiency is </a:t>
            </a:r>
            <a:r>
              <a:rPr sz="2600" dirty="0">
                <a:solidFill>
                  <a:srgbClr val="6F2F9F"/>
                </a:solidFill>
                <a:latin typeface="Arial"/>
                <a:cs typeface="Arial"/>
              </a:rPr>
              <a:t>very</a:t>
            </a:r>
            <a:r>
              <a:rPr sz="2600" spc="24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spc="-20" dirty="0">
                <a:solidFill>
                  <a:srgbClr val="6F2F9F"/>
                </a:solidFill>
                <a:latin typeface="Arial"/>
                <a:cs typeface="Arial"/>
              </a:rPr>
              <a:t>common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0876" y="457200"/>
            <a:ext cx="3657600" cy="3657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65676" y="457200"/>
            <a:ext cx="3127248" cy="3657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50357" y="4156089"/>
            <a:ext cx="88138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Angioedema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22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003" y="379475"/>
            <a:ext cx="4114800" cy="434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58284" y="379475"/>
            <a:ext cx="3214116" cy="434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18247" y="4848140"/>
            <a:ext cx="88138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Angioedema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23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9475" y="306324"/>
            <a:ext cx="3127248" cy="3835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37076" y="420623"/>
            <a:ext cx="3200400" cy="37216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45829" y="4240921"/>
            <a:ext cx="134683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Typical rash of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SLE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24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324" y="685800"/>
            <a:ext cx="3200400" cy="3396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722876" y="685800"/>
            <a:ext cx="2953512" cy="34152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9949" y="4617973"/>
            <a:ext cx="42970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Tahoma"/>
                <a:cs typeface="Tahoma"/>
              </a:rPr>
              <a:t>Encapsulated Neisseria</a:t>
            </a:r>
            <a:r>
              <a:rPr sz="2400" spc="-4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Species.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25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26</a:t>
            </a:fld>
            <a:endParaRPr dirty="0">
              <a:solidFill>
                <a:srgbClr val="000000"/>
              </a:solidFill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74370" y="973963"/>
            <a:ext cx="8284845" cy="5001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Investigations:</a:t>
            </a:r>
            <a:endParaRPr sz="2800">
              <a:latin typeface="Arial"/>
              <a:cs typeface="Arial"/>
            </a:endParaRPr>
          </a:p>
          <a:p>
            <a:pPr marL="12700" marR="932180" indent="100330">
              <a:lnSpc>
                <a:spcPts val="3030"/>
              </a:lnSpc>
              <a:spcBef>
                <a:spcPts val="869"/>
              </a:spcBef>
            </a:pPr>
            <a:r>
              <a:rPr sz="2800" spc="-5" dirty="0">
                <a:latin typeface="Arial"/>
                <a:cs typeface="Arial"/>
              </a:rPr>
              <a:t>Blood </a:t>
            </a: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complement </a:t>
            </a:r>
            <a:r>
              <a:rPr sz="2800" dirty="0">
                <a:latin typeface="Arial"/>
                <a:cs typeface="Arial"/>
              </a:rPr>
              <a:t>: </a:t>
            </a:r>
            <a:r>
              <a:rPr sz="2800" spc="10" dirty="0">
                <a:latin typeface="Arial"/>
                <a:cs typeface="Arial"/>
              </a:rPr>
              <a:t>C3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C4 </a:t>
            </a:r>
            <a:r>
              <a:rPr sz="2800" spc="-10" dirty="0">
                <a:latin typeface="Arial"/>
                <a:cs typeface="Arial"/>
              </a:rPr>
              <a:t>(routinely),  CH50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6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800" spc="-15" dirty="0">
                <a:solidFill>
                  <a:srgbClr val="006FC0"/>
                </a:solidFill>
                <a:latin typeface="Arial"/>
                <a:cs typeface="Arial"/>
              </a:rPr>
              <a:t>Treatment:</a:t>
            </a:r>
            <a:endParaRPr sz="28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459"/>
              </a:spcBef>
              <a:buAutoNum type="arabicPeriod"/>
              <a:tabLst>
                <a:tab pos="309880" algn="l"/>
              </a:tabLst>
            </a:pPr>
            <a:r>
              <a:rPr sz="2800" spc="-5" dirty="0">
                <a:latin typeface="Arial"/>
                <a:cs typeface="Arial"/>
              </a:rPr>
              <a:t>No definitive treatment</a:t>
            </a:r>
            <a:endParaRPr sz="2800">
              <a:latin typeface="Arial"/>
              <a:cs typeface="Arial"/>
            </a:endParaRPr>
          </a:p>
          <a:p>
            <a:pPr marL="12700" marR="5080" algn="just">
              <a:lnSpc>
                <a:spcPts val="3030"/>
              </a:lnSpc>
              <a:spcBef>
                <a:spcPts val="830"/>
              </a:spcBef>
              <a:buAutoNum type="arabicPeriod"/>
              <a:tabLst>
                <a:tab pos="309880" algn="l"/>
              </a:tabLst>
            </a:pPr>
            <a:r>
              <a:rPr sz="2800" spc="-20" dirty="0">
                <a:solidFill>
                  <a:srgbClr val="FF3399"/>
                </a:solidFill>
                <a:latin typeface="Arial"/>
                <a:cs typeface="Arial"/>
              </a:rPr>
              <a:t>Vaccination</a:t>
            </a:r>
            <a:r>
              <a:rPr sz="2800" spc="-20" dirty="0">
                <a:latin typeface="Arial"/>
                <a:cs typeface="Arial"/>
              </a:rPr>
              <a:t>: </a:t>
            </a:r>
            <a:r>
              <a:rPr sz="2800" spc="5" dirty="0">
                <a:latin typeface="Arial"/>
                <a:cs typeface="Arial"/>
              </a:rPr>
              <a:t>with </a:t>
            </a:r>
            <a:r>
              <a:rPr sz="2800" spc="-5" dirty="0">
                <a:latin typeface="Arial"/>
                <a:cs typeface="Arial"/>
              </a:rPr>
              <a:t>meningococcal, </a:t>
            </a:r>
            <a:r>
              <a:rPr sz="2800" dirty="0">
                <a:latin typeface="Arial"/>
                <a:cs typeface="Arial"/>
              </a:rPr>
              <a:t>pneumococcal 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i="1" spc="-5" dirty="0">
                <a:latin typeface="Arial"/>
                <a:cs typeface="Arial"/>
              </a:rPr>
              <a:t>H. influenzae </a:t>
            </a:r>
            <a:r>
              <a:rPr sz="2800" spc="5" dirty="0">
                <a:latin typeface="Arial"/>
                <a:cs typeface="Arial"/>
              </a:rPr>
              <a:t>B </a:t>
            </a:r>
            <a:r>
              <a:rPr sz="2800" spc="-5" dirty="0">
                <a:latin typeface="Arial"/>
                <a:cs typeface="Arial"/>
              </a:rPr>
              <a:t>vaccines </a:t>
            </a:r>
            <a:r>
              <a:rPr sz="2800" spc="5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boost their </a:t>
            </a:r>
            <a:r>
              <a:rPr sz="2800" dirty="0">
                <a:latin typeface="Arial"/>
                <a:cs typeface="Arial"/>
              </a:rPr>
              <a:t>adaptive  </a:t>
            </a:r>
            <a:r>
              <a:rPr sz="2800" spc="-5" dirty="0">
                <a:latin typeface="Arial"/>
                <a:cs typeface="Arial"/>
              </a:rPr>
              <a:t>immune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responses</a:t>
            </a:r>
            <a:endParaRPr sz="2800">
              <a:latin typeface="Arial"/>
              <a:cs typeface="Arial"/>
            </a:endParaRPr>
          </a:p>
          <a:p>
            <a:pPr marL="309880" indent="-297180" algn="just">
              <a:lnSpc>
                <a:spcPct val="100000"/>
              </a:lnSpc>
              <a:spcBef>
                <a:spcPts val="445"/>
              </a:spcBef>
              <a:buAutoNum type="arabicPeriod"/>
              <a:tabLst>
                <a:tab pos="309880" algn="l"/>
              </a:tabLst>
            </a:pPr>
            <a:r>
              <a:rPr sz="2800" spc="-5" dirty="0">
                <a:solidFill>
                  <a:srgbClr val="FF3399"/>
                </a:solidFill>
                <a:latin typeface="Arial"/>
                <a:cs typeface="Arial"/>
              </a:rPr>
              <a:t>Life-long </a:t>
            </a:r>
            <a:r>
              <a:rPr sz="2800" spc="-10" dirty="0">
                <a:solidFill>
                  <a:srgbClr val="FF3399"/>
                </a:solidFill>
                <a:latin typeface="Arial"/>
                <a:cs typeface="Arial"/>
              </a:rPr>
              <a:t>prophylactic</a:t>
            </a:r>
            <a:r>
              <a:rPr sz="2800" spc="155" dirty="0">
                <a:solidFill>
                  <a:srgbClr val="FF3399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3399"/>
                </a:solidFill>
                <a:latin typeface="Arial"/>
                <a:cs typeface="Arial"/>
              </a:rPr>
              <a:t>penicillin</a:t>
            </a:r>
            <a:endParaRPr sz="2800">
              <a:latin typeface="Arial"/>
              <a:cs typeface="Arial"/>
            </a:endParaRPr>
          </a:p>
          <a:p>
            <a:pPr marL="410209" indent="-397510" algn="just">
              <a:lnSpc>
                <a:spcPct val="100000"/>
              </a:lnSpc>
              <a:spcBef>
                <a:spcPts val="455"/>
              </a:spcBef>
              <a:buAutoNum type="arabicPeriod"/>
              <a:tabLst>
                <a:tab pos="410845" algn="l"/>
              </a:tabLst>
            </a:pPr>
            <a:r>
              <a:rPr sz="2800" spc="-5" dirty="0">
                <a:latin typeface="Arial"/>
                <a:cs typeface="Arial"/>
              </a:rPr>
              <a:t>Screening </a:t>
            </a:r>
            <a:r>
              <a:rPr sz="2800" dirty="0">
                <a:latin typeface="Arial"/>
                <a:cs typeface="Arial"/>
              </a:rPr>
              <a:t>family </a:t>
            </a:r>
            <a:r>
              <a:rPr sz="2800" spc="-5" dirty="0">
                <a:latin typeface="Arial"/>
                <a:cs typeface="Arial"/>
              </a:rPr>
              <a:t>members</a:t>
            </a:r>
            <a:r>
              <a:rPr sz="2800" spc="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at-risk.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7004" y="237445"/>
            <a:ext cx="7288530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95"/>
              </a:lnSpc>
            </a:pPr>
            <a:r>
              <a:rPr sz="2800" spc="-5" dirty="0">
                <a:solidFill>
                  <a:srgbClr val="00AFEF"/>
                </a:solidFill>
              </a:rPr>
              <a:t>C.1⁰</a:t>
            </a:r>
            <a:r>
              <a:rPr sz="2800" b="1" spc="-5" dirty="0">
                <a:solidFill>
                  <a:srgbClr val="00AFEF"/>
                </a:solidFill>
                <a:latin typeface="Arial"/>
                <a:cs typeface="Arial"/>
              </a:rPr>
              <a:t>Deficiency </a:t>
            </a:r>
            <a:r>
              <a:rPr sz="2800" b="1" spc="10" dirty="0">
                <a:solidFill>
                  <a:srgbClr val="00AFEF"/>
                </a:solidFill>
                <a:latin typeface="Arial"/>
                <a:cs typeface="Arial"/>
              </a:rPr>
              <a:t>of </a:t>
            </a:r>
            <a:r>
              <a:rPr sz="2800" b="1" spc="-20" dirty="0">
                <a:solidFill>
                  <a:srgbClr val="00AFEF"/>
                </a:solidFill>
                <a:latin typeface="Arial"/>
                <a:cs typeface="Arial"/>
              </a:rPr>
              <a:t>Adaptive </a:t>
            </a:r>
            <a:r>
              <a:rPr sz="2800" b="1" spc="5" dirty="0">
                <a:solidFill>
                  <a:srgbClr val="00AFEF"/>
                </a:solidFill>
                <a:latin typeface="Arial"/>
                <a:cs typeface="Arial"/>
              </a:rPr>
              <a:t>immune</a:t>
            </a:r>
            <a:r>
              <a:rPr sz="2800" b="1" spc="2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b="1" spc="-15" dirty="0">
                <a:solidFill>
                  <a:srgbClr val="00AFEF"/>
                </a:solidFill>
                <a:latin typeface="Arial"/>
                <a:cs typeface="Arial"/>
              </a:rPr>
              <a:t>system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895" y="848116"/>
            <a:ext cx="1908175" cy="1010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700"/>
              </a:lnSpc>
            </a:pPr>
            <a:r>
              <a:rPr sz="2800" dirty="0">
                <a:latin typeface="Calibri"/>
                <a:cs typeface="Calibri"/>
              </a:rPr>
              <a:t>Combined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spc="5" dirty="0">
                <a:latin typeface="Calibri"/>
                <a:cs typeface="Calibri"/>
              </a:rPr>
              <a:t>↓  T </a:t>
            </a:r>
            <a:r>
              <a:rPr sz="2800" spc="-5" dirty="0">
                <a:latin typeface="Calibri"/>
                <a:cs typeface="Calibri"/>
              </a:rPr>
              <a:t>lymph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5" dirty="0">
                <a:latin typeface="Calibri"/>
                <a:cs typeface="Calibri"/>
              </a:rPr>
              <a:t>↓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0721" y="910844"/>
            <a:ext cx="4314825" cy="143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7140">
              <a:lnSpc>
                <a:spcPct val="100000"/>
              </a:lnSpc>
            </a:pPr>
            <a:r>
              <a:rPr sz="2800" spc="5" dirty="0">
                <a:latin typeface="Calibri"/>
                <a:cs typeface="Calibri"/>
              </a:rPr>
              <a:t>B &amp; T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lymphocytes</a:t>
            </a:r>
            <a:endParaRPr sz="2800">
              <a:latin typeface="Calibri"/>
              <a:cs typeface="Calibri"/>
            </a:endParaRPr>
          </a:p>
          <a:p>
            <a:pPr marL="1242695">
              <a:lnSpc>
                <a:spcPct val="100000"/>
              </a:lnSpc>
              <a:spcBef>
                <a:spcPts val="495"/>
              </a:spcBef>
            </a:pPr>
            <a:r>
              <a:rPr sz="2800" dirty="0">
                <a:latin typeface="Calibri"/>
                <a:cs typeface="Calibri"/>
              </a:rPr>
              <a:t>- </a:t>
            </a:r>
            <a:r>
              <a:rPr sz="2800" spc="-10" dirty="0">
                <a:solidFill>
                  <a:srgbClr val="FF33CC"/>
                </a:solidFill>
                <a:latin typeface="Calibri"/>
                <a:cs typeface="Calibri"/>
              </a:rPr>
              <a:t>DiGeorge</a:t>
            </a:r>
            <a:r>
              <a:rPr sz="2800" spc="-105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33CC"/>
                </a:solidFill>
                <a:latin typeface="Calibri"/>
                <a:cs typeface="Calibri"/>
              </a:rPr>
              <a:t>syndrome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2800" dirty="0">
                <a:solidFill>
                  <a:srgbClr val="FF33CC"/>
                </a:solidFill>
                <a:latin typeface="Calibri"/>
                <a:cs typeface="Calibri"/>
              </a:rPr>
              <a:t>- </a:t>
            </a:r>
            <a:r>
              <a:rPr sz="2800" spc="-20" dirty="0">
                <a:solidFill>
                  <a:srgbClr val="FF33CC"/>
                </a:solidFill>
                <a:latin typeface="Calibri"/>
                <a:cs typeface="Calibri"/>
              </a:rPr>
              <a:t>Bare </a:t>
            </a:r>
            <a:r>
              <a:rPr sz="2800" spc="-5" dirty="0">
                <a:solidFill>
                  <a:srgbClr val="FF33CC"/>
                </a:solidFill>
                <a:latin typeface="Calibri"/>
                <a:cs typeface="Calibri"/>
              </a:rPr>
              <a:t>lymphocyte</a:t>
            </a:r>
            <a:r>
              <a:rPr sz="2800" spc="-15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33CC"/>
                </a:solidFill>
                <a:latin typeface="Calibri"/>
                <a:cs typeface="Calibri"/>
              </a:rPr>
              <a:t>syndromes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3413" y="2370201"/>
            <a:ext cx="5572760" cy="457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33CC"/>
                </a:solidFill>
                <a:latin typeface="Calibri"/>
                <a:cs typeface="Calibri"/>
              </a:rPr>
              <a:t>-Autoimmune </a:t>
            </a:r>
            <a:r>
              <a:rPr sz="2800" spc="-20" dirty="0">
                <a:solidFill>
                  <a:srgbClr val="FF33CC"/>
                </a:solidFill>
                <a:latin typeface="Calibri"/>
                <a:cs typeface="Calibri"/>
              </a:rPr>
              <a:t>lymphoprolif.</a:t>
            </a:r>
            <a:r>
              <a:rPr sz="2800" spc="-7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33CC"/>
                </a:solidFill>
                <a:latin typeface="Calibri"/>
                <a:cs typeface="Calibri"/>
              </a:rPr>
              <a:t>Syndrome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895" y="3344926"/>
            <a:ext cx="1602740" cy="457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5" dirty="0">
                <a:latin typeface="Calibri"/>
                <a:cs typeface="Calibri"/>
              </a:rPr>
              <a:t>↓ </a:t>
            </a:r>
            <a:r>
              <a:rPr sz="2800" dirty="0">
                <a:latin typeface="Calibri"/>
                <a:cs typeface="Calibri"/>
              </a:rPr>
              <a:t>B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lymph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73935" y="3344926"/>
            <a:ext cx="6581775" cy="942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40280">
              <a:lnSpc>
                <a:spcPct val="100000"/>
              </a:lnSpc>
            </a:pPr>
            <a:r>
              <a:rPr sz="2800" dirty="0">
                <a:solidFill>
                  <a:srgbClr val="008000"/>
                </a:solidFill>
                <a:latin typeface="Calibri"/>
                <a:cs typeface="Calibri"/>
              </a:rPr>
              <a:t>- </a:t>
            </a:r>
            <a:r>
              <a:rPr sz="2800" spc="-5" dirty="0">
                <a:solidFill>
                  <a:srgbClr val="008000"/>
                </a:solidFill>
                <a:latin typeface="Calibri"/>
                <a:cs typeface="Calibri"/>
              </a:rPr>
              <a:t>Selective </a:t>
            </a:r>
            <a:r>
              <a:rPr sz="2800" spc="5" dirty="0">
                <a:solidFill>
                  <a:srgbClr val="008000"/>
                </a:solidFill>
                <a:latin typeface="Calibri"/>
                <a:cs typeface="Calibri"/>
              </a:rPr>
              <a:t>IgA</a:t>
            </a:r>
            <a:r>
              <a:rPr sz="2800" spc="-13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8000"/>
                </a:solidFill>
                <a:latin typeface="Calibri"/>
                <a:cs typeface="Calibri"/>
              </a:rPr>
              <a:t>deficiency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2800" dirty="0">
                <a:solidFill>
                  <a:srgbClr val="008000"/>
                </a:solidFill>
                <a:latin typeface="Calibri"/>
                <a:cs typeface="Calibri"/>
              </a:rPr>
              <a:t>- Common </a:t>
            </a:r>
            <a:r>
              <a:rPr sz="2800" spc="-10" dirty="0">
                <a:solidFill>
                  <a:srgbClr val="008000"/>
                </a:solidFill>
                <a:latin typeface="Calibri"/>
                <a:cs typeface="Calibri"/>
              </a:rPr>
              <a:t>variable </a:t>
            </a:r>
            <a:r>
              <a:rPr sz="2800" spc="-5" dirty="0">
                <a:solidFill>
                  <a:srgbClr val="008000"/>
                </a:solidFill>
                <a:latin typeface="Calibri"/>
                <a:cs typeface="Calibri"/>
              </a:rPr>
              <a:t>immune </a:t>
            </a:r>
            <a:r>
              <a:rPr sz="2800" dirty="0">
                <a:solidFill>
                  <a:srgbClr val="008000"/>
                </a:solidFill>
                <a:latin typeface="Calibri"/>
                <a:cs typeface="Calibri"/>
              </a:rPr>
              <a:t>deficiency</a:t>
            </a:r>
            <a:r>
              <a:rPr sz="2800" spc="-9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8000"/>
                </a:solidFill>
                <a:latin typeface="Calibri"/>
                <a:cs typeface="Calibri"/>
              </a:rPr>
              <a:t>(CVID)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27148" y="1193419"/>
            <a:ext cx="1981200" cy="103505"/>
          </a:xfrm>
          <a:custGeom>
            <a:avLst/>
            <a:gdLst/>
            <a:ahLst/>
            <a:cxnLst/>
            <a:rect l="l" t="t" r="r" b="b"/>
            <a:pathLst>
              <a:path w="1981200" h="103505">
                <a:moveTo>
                  <a:pt x="1892680" y="0"/>
                </a:moveTo>
                <a:lnTo>
                  <a:pt x="1888743" y="1015"/>
                </a:lnTo>
                <a:lnTo>
                  <a:pt x="1885188" y="7111"/>
                </a:lnTo>
                <a:lnTo>
                  <a:pt x="1886203" y="10921"/>
                </a:lnTo>
                <a:lnTo>
                  <a:pt x="1945011" y="45320"/>
                </a:lnTo>
                <a:lnTo>
                  <a:pt x="1968627" y="45338"/>
                </a:lnTo>
                <a:lnTo>
                  <a:pt x="1968627" y="58038"/>
                </a:lnTo>
                <a:lnTo>
                  <a:pt x="1945204" y="58038"/>
                </a:lnTo>
                <a:lnTo>
                  <a:pt x="1886203" y="92455"/>
                </a:lnTo>
                <a:lnTo>
                  <a:pt x="1885188" y="96265"/>
                </a:lnTo>
                <a:lnTo>
                  <a:pt x="1886965" y="99313"/>
                </a:lnTo>
                <a:lnTo>
                  <a:pt x="1888616" y="102361"/>
                </a:lnTo>
                <a:lnTo>
                  <a:pt x="1892553" y="103377"/>
                </a:lnTo>
                <a:lnTo>
                  <a:pt x="1970501" y="58038"/>
                </a:lnTo>
                <a:lnTo>
                  <a:pt x="1968627" y="58038"/>
                </a:lnTo>
                <a:lnTo>
                  <a:pt x="1970532" y="58020"/>
                </a:lnTo>
                <a:lnTo>
                  <a:pt x="1981200" y="51815"/>
                </a:lnTo>
                <a:lnTo>
                  <a:pt x="1892680" y="0"/>
                </a:lnTo>
                <a:close/>
              </a:path>
              <a:path w="1981200" h="103505">
                <a:moveTo>
                  <a:pt x="1955994" y="51744"/>
                </a:moveTo>
                <a:lnTo>
                  <a:pt x="1945235" y="58020"/>
                </a:lnTo>
                <a:lnTo>
                  <a:pt x="1968627" y="58038"/>
                </a:lnTo>
                <a:lnTo>
                  <a:pt x="1968627" y="57276"/>
                </a:lnTo>
                <a:lnTo>
                  <a:pt x="1965452" y="57276"/>
                </a:lnTo>
                <a:lnTo>
                  <a:pt x="1955994" y="51744"/>
                </a:lnTo>
                <a:close/>
              </a:path>
              <a:path w="1981200" h="103505">
                <a:moveTo>
                  <a:pt x="0" y="43814"/>
                </a:moveTo>
                <a:lnTo>
                  <a:pt x="0" y="56514"/>
                </a:lnTo>
                <a:lnTo>
                  <a:pt x="1945235" y="58020"/>
                </a:lnTo>
                <a:lnTo>
                  <a:pt x="1955994" y="51744"/>
                </a:lnTo>
                <a:lnTo>
                  <a:pt x="1945011" y="45320"/>
                </a:lnTo>
                <a:lnTo>
                  <a:pt x="0" y="43814"/>
                </a:lnTo>
                <a:close/>
              </a:path>
              <a:path w="1981200" h="103505">
                <a:moveTo>
                  <a:pt x="1965452" y="46227"/>
                </a:moveTo>
                <a:lnTo>
                  <a:pt x="1955994" y="51744"/>
                </a:lnTo>
                <a:lnTo>
                  <a:pt x="1965452" y="57276"/>
                </a:lnTo>
                <a:lnTo>
                  <a:pt x="1965452" y="46227"/>
                </a:lnTo>
                <a:close/>
              </a:path>
              <a:path w="1981200" h="103505">
                <a:moveTo>
                  <a:pt x="1968627" y="46227"/>
                </a:moveTo>
                <a:lnTo>
                  <a:pt x="1965452" y="46227"/>
                </a:lnTo>
                <a:lnTo>
                  <a:pt x="1965452" y="57276"/>
                </a:lnTo>
                <a:lnTo>
                  <a:pt x="1968627" y="57276"/>
                </a:lnTo>
                <a:lnTo>
                  <a:pt x="1968627" y="46227"/>
                </a:lnTo>
                <a:close/>
              </a:path>
              <a:path w="1981200" h="103505">
                <a:moveTo>
                  <a:pt x="1945011" y="45320"/>
                </a:moveTo>
                <a:lnTo>
                  <a:pt x="1955994" y="51744"/>
                </a:lnTo>
                <a:lnTo>
                  <a:pt x="1965452" y="46227"/>
                </a:lnTo>
                <a:lnTo>
                  <a:pt x="1968627" y="46227"/>
                </a:lnTo>
                <a:lnTo>
                  <a:pt x="1968627" y="45338"/>
                </a:lnTo>
                <a:lnTo>
                  <a:pt x="1945011" y="453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94560" y="1650619"/>
            <a:ext cx="1981200" cy="103505"/>
          </a:xfrm>
          <a:custGeom>
            <a:avLst/>
            <a:gdLst/>
            <a:ahLst/>
            <a:cxnLst/>
            <a:rect l="l" t="t" r="r" b="b"/>
            <a:pathLst>
              <a:path w="1981200" h="103505">
                <a:moveTo>
                  <a:pt x="1892680" y="0"/>
                </a:moveTo>
                <a:lnTo>
                  <a:pt x="1888743" y="1015"/>
                </a:lnTo>
                <a:lnTo>
                  <a:pt x="1885188" y="7111"/>
                </a:lnTo>
                <a:lnTo>
                  <a:pt x="1886203" y="10921"/>
                </a:lnTo>
                <a:lnTo>
                  <a:pt x="1945011" y="45320"/>
                </a:lnTo>
                <a:lnTo>
                  <a:pt x="1968627" y="45338"/>
                </a:lnTo>
                <a:lnTo>
                  <a:pt x="1968627" y="58038"/>
                </a:lnTo>
                <a:lnTo>
                  <a:pt x="1945204" y="58038"/>
                </a:lnTo>
                <a:lnTo>
                  <a:pt x="1886203" y="92455"/>
                </a:lnTo>
                <a:lnTo>
                  <a:pt x="1885188" y="96265"/>
                </a:lnTo>
                <a:lnTo>
                  <a:pt x="1886965" y="99313"/>
                </a:lnTo>
                <a:lnTo>
                  <a:pt x="1888616" y="102361"/>
                </a:lnTo>
                <a:lnTo>
                  <a:pt x="1892553" y="103377"/>
                </a:lnTo>
                <a:lnTo>
                  <a:pt x="1970309" y="58038"/>
                </a:lnTo>
                <a:lnTo>
                  <a:pt x="1968627" y="58038"/>
                </a:lnTo>
                <a:lnTo>
                  <a:pt x="1970340" y="58020"/>
                </a:lnTo>
                <a:lnTo>
                  <a:pt x="1981200" y="51688"/>
                </a:lnTo>
                <a:lnTo>
                  <a:pt x="1892680" y="0"/>
                </a:lnTo>
                <a:close/>
              </a:path>
              <a:path w="1981200" h="103505">
                <a:moveTo>
                  <a:pt x="1955994" y="51744"/>
                </a:moveTo>
                <a:lnTo>
                  <a:pt x="1945235" y="58020"/>
                </a:lnTo>
                <a:lnTo>
                  <a:pt x="1968627" y="58038"/>
                </a:lnTo>
                <a:lnTo>
                  <a:pt x="1968627" y="57276"/>
                </a:lnTo>
                <a:lnTo>
                  <a:pt x="1965452" y="57276"/>
                </a:lnTo>
                <a:lnTo>
                  <a:pt x="1955994" y="51744"/>
                </a:lnTo>
                <a:close/>
              </a:path>
              <a:path w="1981200" h="103505">
                <a:moveTo>
                  <a:pt x="0" y="43814"/>
                </a:moveTo>
                <a:lnTo>
                  <a:pt x="0" y="56514"/>
                </a:lnTo>
                <a:lnTo>
                  <a:pt x="1945235" y="58020"/>
                </a:lnTo>
                <a:lnTo>
                  <a:pt x="1955994" y="51744"/>
                </a:lnTo>
                <a:lnTo>
                  <a:pt x="1945011" y="45320"/>
                </a:lnTo>
                <a:lnTo>
                  <a:pt x="0" y="43814"/>
                </a:lnTo>
                <a:close/>
              </a:path>
              <a:path w="1981200" h="103505">
                <a:moveTo>
                  <a:pt x="1965452" y="46227"/>
                </a:moveTo>
                <a:lnTo>
                  <a:pt x="1955994" y="51744"/>
                </a:lnTo>
                <a:lnTo>
                  <a:pt x="1965452" y="57276"/>
                </a:lnTo>
                <a:lnTo>
                  <a:pt x="1965452" y="46227"/>
                </a:lnTo>
                <a:close/>
              </a:path>
              <a:path w="1981200" h="103505">
                <a:moveTo>
                  <a:pt x="1968627" y="46227"/>
                </a:moveTo>
                <a:lnTo>
                  <a:pt x="1965452" y="46227"/>
                </a:lnTo>
                <a:lnTo>
                  <a:pt x="1965452" y="57276"/>
                </a:lnTo>
                <a:lnTo>
                  <a:pt x="1968627" y="57276"/>
                </a:lnTo>
                <a:lnTo>
                  <a:pt x="1968627" y="46227"/>
                </a:lnTo>
                <a:close/>
              </a:path>
              <a:path w="1981200" h="103505">
                <a:moveTo>
                  <a:pt x="1945011" y="45320"/>
                </a:moveTo>
                <a:lnTo>
                  <a:pt x="1955994" y="51744"/>
                </a:lnTo>
                <a:lnTo>
                  <a:pt x="1965452" y="46227"/>
                </a:lnTo>
                <a:lnTo>
                  <a:pt x="1968627" y="46227"/>
                </a:lnTo>
                <a:lnTo>
                  <a:pt x="1968627" y="45338"/>
                </a:lnTo>
                <a:lnTo>
                  <a:pt x="1945011" y="453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52827" y="3529710"/>
            <a:ext cx="1981200" cy="103505"/>
          </a:xfrm>
          <a:custGeom>
            <a:avLst/>
            <a:gdLst/>
            <a:ahLst/>
            <a:cxnLst/>
            <a:rect l="l" t="t" r="r" b="b"/>
            <a:pathLst>
              <a:path w="1981200" h="103504">
                <a:moveTo>
                  <a:pt x="1892681" y="0"/>
                </a:moveTo>
                <a:lnTo>
                  <a:pt x="1888744" y="1015"/>
                </a:lnTo>
                <a:lnTo>
                  <a:pt x="1885188" y="7112"/>
                </a:lnTo>
                <a:lnTo>
                  <a:pt x="1886204" y="10922"/>
                </a:lnTo>
                <a:lnTo>
                  <a:pt x="1945011" y="45320"/>
                </a:lnTo>
                <a:lnTo>
                  <a:pt x="1968627" y="45338"/>
                </a:lnTo>
                <a:lnTo>
                  <a:pt x="1968627" y="58038"/>
                </a:lnTo>
                <a:lnTo>
                  <a:pt x="1945204" y="58038"/>
                </a:lnTo>
                <a:lnTo>
                  <a:pt x="1886204" y="92456"/>
                </a:lnTo>
                <a:lnTo>
                  <a:pt x="1885188" y="96265"/>
                </a:lnTo>
                <a:lnTo>
                  <a:pt x="1886966" y="99313"/>
                </a:lnTo>
                <a:lnTo>
                  <a:pt x="1888617" y="102362"/>
                </a:lnTo>
                <a:lnTo>
                  <a:pt x="1892554" y="103377"/>
                </a:lnTo>
                <a:lnTo>
                  <a:pt x="1970309" y="58038"/>
                </a:lnTo>
                <a:lnTo>
                  <a:pt x="1968627" y="58038"/>
                </a:lnTo>
                <a:lnTo>
                  <a:pt x="1970340" y="58020"/>
                </a:lnTo>
                <a:lnTo>
                  <a:pt x="1981200" y="51688"/>
                </a:lnTo>
                <a:lnTo>
                  <a:pt x="1892681" y="0"/>
                </a:lnTo>
                <a:close/>
              </a:path>
              <a:path w="1981200" h="103504">
                <a:moveTo>
                  <a:pt x="1955994" y="51744"/>
                </a:moveTo>
                <a:lnTo>
                  <a:pt x="1945235" y="58020"/>
                </a:lnTo>
                <a:lnTo>
                  <a:pt x="1968627" y="58038"/>
                </a:lnTo>
                <a:lnTo>
                  <a:pt x="1968627" y="57276"/>
                </a:lnTo>
                <a:lnTo>
                  <a:pt x="1965452" y="57276"/>
                </a:lnTo>
                <a:lnTo>
                  <a:pt x="1955994" y="51744"/>
                </a:lnTo>
                <a:close/>
              </a:path>
              <a:path w="1981200" h="103504">
                <a:moveTo>
                  <a:pt x="0" y="43814"/>
                </a:moveTo>
                <a:lnTo>
                  <a:pt x="0" y="56514"/>
                </a:lnTo>
                <a:lnTo>
                  <a:pt x="1945235" y="58020"/>
                </a:lnTo>
                <a:lnTo>
                  <a:pt x="1955994" y="51744"/>
                </a:lnTo>
                <a:lnTo>
                  <a:pt x="1945011" y="45320"/>
                </a:lnTo>
                <a:lnTo>
                  <a:pt x="0" y="43814"/>
                </a:lnTo>
                <a:close/>
              </a:path>
              <a:path w="1981200" h="103504">
                <a:moveTo>
                  <a:pt x="1965452" y="46227"/>
                </a:moveTo>
                <a:lnTo>
                  <a:pt x="1955994" y="51744"/>
                </a:lnTo>
                <a:lnTo>
                  <a:pt x="1965452" y="57276"/>
                </a:lnTo>
                <a:lnTo>
                  <a:pt x="1965452" y="46227"/>
                </a:lnTo>
                <a:close/>
              </a:path>
              <a:path w="1981200" h="103504">
                <a:moveTo>
                  <a:pt x="1968627" y="46227"/>
                </a:moveTo>
                <a:lnTo>
                  <a:pt x="1965452" y="46227"/>
                </a:lnTo>
                <a:lnTo>
                  <a:pt x="1965452" y="57276"/>
                </a:lnTo>
                <a:lnTo>
                  <a:pt x="1968627" y="57276"/>
                </a:lnTo>
                <a:lnTo>
                  <a:pt x="1968627" y="46227"/>
                </a:lnTo>
                <a:close/>
              </a:path>
              <a:path w="1981200" h="103504">
                <a:moveTo>
                  <a:pt x="1945011" y="45320"/>
                </a:moveTo>
                <a:lnTo>
                  <a:pt x="1955994" y="51744"/>
                </a:lnTo>
                <a:lnTo>
                  <a:pt x="1965452" y="46227"/>
                </a:lnTo>
                <a:lnTo>
                  <a:pt x="1968627" y="46227"/>
                </a:lnTo>
                <a:lnTo>
                  <a:pt x="1968627" y="45338"/>
                </a:lnTo>
                <a:lnTo>
                  <a:pt x="1945011" y="453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91083" y="75222"/>
            <a:ext cx="534035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75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primary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27</a:t>
            </a:fld>
            <a:endParaRPr dirty="0">
              <a:solidFill>
                <a:srgbClr val="000000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69446" y="2722874"/>
            <a:ext cx="81343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proliferative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25085" y="4314825"/>
            <a:ext cx="3479165" cy="942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0025" indent="-187325">
              <a:lnSpc>
                <a:spcPct val="100000"/>
              </a:lnSpc>
              <a:buChar char="-"/>
              <a:tabLst>
                <a:tab pos="200660" algn="l"/>
                <a:tab pos="2002155" algn="l"/>
              </a:tabLst>
            </a:pPr>
            <a:r>
              <a:rPr sz="2800" spc="10" dirty="0">
                <a:solidFill>
                  <a:srgbClr val="008000"/>
                </a:solidFill>
                <a:latin typeface="Calibri"/>
                <a:cs typeface="Calibri"/>
              </a:rPr>
              <a:t>s</a:t>
            </a:r>
            <a:r>
              <a:rPr sz="2800" spc="-5" dirty="0">
                <a:solidFill>
                  <a:srgbClr val="008000"/>
                </a:solidFill>
                <a:latin typeface="Calibri"/>
                <a:cs typeface="Calibri"/>
              </a:rPr>
              <a:t>peci</a:t>
            </a:r>
            <a:r>
              <a:rPr sz="2800" spc="10" dirty="0">
                <a:solidFill>
                  <a:srgbClr val="008000"/>
                </a:solidFill>
                <a:latin typeface="Calibri"/>
                <a:cs typeface="Calibri"/>
              </a:rPr>
              <a:t>f</a:t>
            </a:r>
            <a:r>
              <a:rPr sz="2800" dirty="0">
                <a:solidFill>
                  <a:srgbClr val="008000"/>
                </a:solidFill>
                <a:latin typeface="Calibri"/>
                <a:cs typeface="Calibri"/>
              </a:rPr>
              <a:t>ic</a:t>
            </a:r>
            <a:r>
              <a:rPr sz="2800" spc="-4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2800" spc="5" dirty="0">
                <a:solidFill>
                  <a:srgbClr val="008000"/>
                </a:solidFill>
                <a:latin typeface="Calibri"/>
                <a:cs typeface="Calibri"/>
              </a:rPr>
              <a:t>IgG</a:t>
            </a:r>
            <a:r>
              <a:rPr sz="2800" dirty="0">
                <a:solidFill>
                  <a:srgbClr val="008000"/>
                </a:solidFill>
                <a:latin typeface="Calibri"/>
                <a:cs typeface="Calibri"/>
              </a:rPr>
              <a:t>	d</a:t>
            </a:r>
            <a:r>
              <a:rPr sz="2800" spc="-25" dirty="0">
                <a:solidFill>
                  <a:srgbClr val="008000"/>
                </a:solidFill>
                <a:latin typeface="Calibri"/>
                <a:cs typeface="Calibri"/>
              </a:rPr>
              <a:t>e</a:t>
            </a:r>
            <a:r>
              <a:rPr sz="2800" spc="-5" dirty="0">
                <a:solidFill>
                  <a:srgbClr val="008000"/>
                </a:solidFill>
                <a:latin typeface="Calibri"/>
                <a:cs typeface="Calibri"/>
              </a:rPr>
              <a:t>f</a:t>
            </a:r>
            <a:r>
              <a:rPr sz="2800" spc="5" dirty="0">
                <a:solidFill>
                  <a:srgbClr val="008000"/>
                </a:solidFill>
                <a:latin typeface="Calibri"/>
                <a:cs typeface="Calibri"/>
              </a:rPr>
              <a:t>i</a:t>
            </a:r>
            <a:r>
              <a:rPr sz="2800" dirty="0">
                <a:solidFill>
                  <a:srgbClr val="008000"/>
                </a:solidFill>
                <a:latin typeface="Calibri"/>
                <a:cs typeface="Calibri"/>
              </a:rPr>
              <a:t>ciency</a:t>
            </a:r>
            <a:endParaRPr sz="2800">
              <a:latin typeface="Calibri"/>
              <a:cs typeface="Calibri"/>
            </a:endParaRPr>
          </a:p>
          <a:p>
            <a:pPr marL="200025" indent="-187325">
              <a:lnSpc>
                <a:spcPct val="100000"/>
              </a:lnSpc>
              <a:spcBef>
                <a:spcPts val="114"/>
              </a:spcBef>
              <a:buChar char="-"/>
              <a:tabLst>
                <a:tab pos="200660" algn="l"/>
              </a:tabLst>
            </a:pPr>
            <a:r>
              <a:rPr sz="4200" spc="-15" baseline="-6944" dirty="0">
                <a:solidFill>
                  <a:srgbClr val="008000"/>
                </a:solidFill>
                <a:latin typeface="Calibri"/>
                <a:cs typeface="Calibri"/>
              </a:rPr>
              <a:t>overlap</a:t>
            </a:r>
            <a:r>
              <a:rPr sz="4200" spc="-434" baseline="-6944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syndrome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2427" y="4748711"/>
            <a:ext cx="3769995" cy="711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8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*in clinical practise we have cases of common variable  immune deficiency presented as recurrent infection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and  autoimmune disease and the pt. later on discovered as  rheumatoid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arthritis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0716" y="442595"/>
            <a:ext cx="6322695" cy="474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b="1" spc="-15" dirty="0">
                <a:solidFill>
                  <a:srgbClr val="00AFEF"/>
                </a:solidFill>
                <a:latin typeface="Arial"/>
                <a:cs typeface="Arial"/>
              </a:rPr>
              <a:t>Primary </a:t>
            </a:r>
            <a:r>
              <a:rPr sz="2950" b="1" spc="-25" dirty="0">
                <a:solidFill>
                  <a:srgbClr val="00AFEF"/>
                </a:solidFill>
                <a:latin typeface="Arial"/>
                <a:cs typeface="Arial"/>
              </a:rPr>
              <a:t>T-lymphocyte</a:t>
            </a:r>
            <a:r>
              <a:rPr sz="2950" b="1" spc="17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950" b="1" spc="-10" dirty="0">
                <a:solidFill>
                  <a:srgbClr val="00AFEF"/>
                </a:solidFill>
                <a:latin typeface="Arial"/>
                <a:cs typeface="Arial"/>
              </a:rPr>
              <a:t>Deficiencies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1671320"/>
            <a:ext cx="3617595" cy="1418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</a:pPr>
            <a:r>
              <a:rPr sz="2800" spc="-10" dirty="0">
                <a:solidFill>
                  <a:srgbClr val="00AFEF"/>
                </a:solidFill>
                <a:latin typeface="Arial"/>
                <a:cs typeface="Arial"/>
              </a:rPr>
              <a:t>Sequelae: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66CC"/>
                </a:solidFill>
                <a:latin typeface="Arial"/>
                <a:cs typeface="Arial"/>
              </a:rPr>
              <a:t>1)DiGeorge</a:t>
            </a:r>
            <a:r>
              <a:rPr sz="2800" spc="20" dirty="0">
                <a:solidFill>
                  <a:srgbClr val="FF66CC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66CC"/>
                </a:solidFill>
                <a:latin typeface="Arial"/>
                <a:cs typeface="Arial"/>
              </a:rPr>
              <a:t>syndrome: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07891" y="2208276"/>
            <a:ext cx="3278123" cy="2601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00150" y="3727960"/>
            <a:ext cx="133032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cleft palate and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lips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28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67218" y="6295542"/>
            <a:ext cx="473709" cy="503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10" dirty="0">
                <a:solidFill>
                  <a:srgbClr val="E7E6E6"/>
                </a:solidFill>
                <a:latin typeface="Tahoma"/>
                <a:cs typeface="Tahoma"/>
              </a:rPr>
              <a:t>29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742" y="968883"/>
            <a:ext cx="5619115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0" dirty="0">
                <a:solidFill>
                  <a:srgbClr val="00AFEF"/>
                </a:solidFill>
                <a:latin typeface="Arial"/>
                <a:cs typeface="Arial"/>
              </a:rPr>
              <a:t>2)Bare </a:t>
            </a:r>
            <a:r>
              <a:rPr sz="3200" spc="-15" dirty="0">
                <a:solidFill>
                  <a:srgbClr val="00AFEF"/>
                </a:solidFill>
                <a:latin typeface="Arial"/>
                <a:cs typeface="Arial"/>
              </a:rPr>
              <a:t>lymphocyte</a:t>
            </a:r>
            <a:r>
              <a:rPr sz="3200" spc="5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AFEF"/>
                </a:solidFill>
                <a:latin typeface="Arial"/>
                <a:cs typeface="Arial"/>
              </a:rPr>
              <a:t>syndromes</a:t>
            </a:r>
            <a:r>
              <a:rPr sz="3200" u="heavy" spc="-5" dirty="0">
                <a:solidFill>
                  <a:srgbClr val="00AFEF"/>
                </a:solidFill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52827" y="2350007"/>
            <a:ext cx="3502152" cy="2592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270509"/>
            <a:ext cx="7847965" cy="2009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10" dirty="0">
                <a:solidFill>
                  <a:srgbClr val="FF3399"/>
                </a:solidFill>
                <a:latin typeface="Arial"/>
                <a:cs typeface="Arial"/>
              </a:rPr>
              <a:t>Case1</a:t>
            </a:r>
            <a:endParaRPr sz="3200">
              <a:latin typeface="Arial"/>
              <a:cs typeface="Arial"/>
            </a:endParaRPr>
          </a:p>
          <a:p>
            <a:pPr marL="186055" marR="5080" indent="-173990">
              <a:lnSpc>
                <a:spcPts val="3460"/>
              </a:lnSpc>
              <a:spcBef>
                <a:spcPts val="1515"/>
              </a:spcBef>
            </a:pPr>
            <a:r>
              <a:rPr sz="3200" spc="125" dirty="0">
                <a:latin typeface="Arial"/>
                <a:cs typeface="Arial"/>
              </a:rPr>
              <a:t>•A </a:t>
            </a:r>
            <a:r>
              <a:rPr sz="3200" spc="-10" dirty="0">
                <a:latin typeface="Arial"/>
                <a:cs typeface="Arial"/>
              </a:rPr>
              <a:t>30 </a:t>
            </a:r>
            <a:r>
              <a:rPr sz="3200" spc="-25" dirty="0">
                <a:latin typeface="Arial"/>
                <a:cs typeface="Arial"/>
              </a:rPr>
              <a:t>year </a:t>
            </a:r>
            <a:r>
              <a:rPr sz="3200" spc="-5" dirty="0">
                <a:latin typeface="Arial"/>
                <a:cs typeface="Arial"/>
              </a:rPr>
              <a:t>old </a:t>
            </a:r>
            <a:r>
              <a:rPr sz="3200" spc="-15" dirty="0">
                <a:latin typeface="Arial"/>
                <a:cs typeface="Arial"/>
              </a:rPr>
              <a:t>woman </a:t>
            </a:r>
            <a:r>
              <a:rPr sz="3200" spc="-10" dirty="0">
                <a:latin typeface="Arial"/>
                <a:cs typeface="Arial"/>
              </a:rPr>
              <a:t>presented with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fever,  </a:t>
            </a:r>
            <a:r>
              <a:rPr sz="3200" spc="5" dirty="0">
                <a:latin typeface="Arial"/>
                <a:cs typeface="Arial"/>
              </a:rPr>
              <a:t>chills, </a:t>
            </a:r>
            <a:r>
              <a:rPr sz="3200" spc="-10" dirty="0">
                <a:latin typeface="Arial"/>
                <a:cs typeface="Arial"/>
              </a:rPr>
              <a:t>sweating, cough, </a:t>
            </a:r>
            <a:r>
              <a:rPr sz="3200" dirty="0">
                <a:latin typeface="Arial"/>
                <a:cs typeface="Arial"/>
              </a:rPr>
              <a:t>rusty </a:t>
            </a:r>
            <a:r>
              <a:rPr sz="3200" spc="-5" dirty="0">
                <a:latin typeface="Arial"/>
                <a:cs typeface="Arial"/>
              </a:rPr>
              <a:t>sputum, </a:t>
            </a:r>
            <a:r>
              <a:rPr sz="3200" spc="-15" dirty="0">
                <a:latin typeface="Arial"/>
                <a:cs typeface="Arial"/>
              </a:rPr>
              <a:t>and  </a:t>
            </a:r>
            <a:r>
              <a:rPr sz="3200" spc="-5" dirty="0">
                <a:latin typeface="Arial"/>
                <a:cs typeface="Arial"/>
              </a:rPr>
              <a:t>right sided pleuritic </a:t>
            </a:r>
            <a:r>
              <a:rPr sz="3200" dirty="0">
                <a:latin typeface="Arial"/>
                <a:cs typeface="Arial"/>
              </a:rPr>
              <a:t>chest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pain.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2854071"/>
            <a:ext cx="5763895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22425" algn="l"/>
                <a:tab pos="4714875" algn="l"/>
              </a:tabLst>
            </a:pPr>
            <a:r>
              <a:rPr sz="3200" spc="245" dirty="0">
                <a:latin typeface="Arial"/>
                <a:cs typeface="Arial"/>
              </a:rPr>
              <a:t>•</a:t>
            </a:r>
            <a:r>
              <a:rPr sz="3200" dirty="0">
                <a:latin typeface="Arial"/>
                <a:cs typeface="Arial"/>
              </a:rPr>
              <a:t>O/E	</a:t>
            </a:r>
            <a:r>
              <a:rPr sz="3200" spc="-375" dirty="0">
                <a:latin typeface="Arial"/>
                <a:cs typeface="Arial"/>
              </a:rPr>
              <a:t>T</a:t>
            </a:r>
            <a:r>
              <a:rPr sz="3200" spc="-2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m</a:t>
            </a:r>
            <a:r>
              <a:rPr sz="3200" spc="-25" dirty="0">
                <a:latin typeface="Arial"/>
                <a:cs typeface="Arial"/>
              </a:rPr>
              <a:t>p</a:t>
            </a:r>
            <a:r>
              <a:rPr sz="3200" spc="10" dirty="0">
                <a:latin typeface="Arial"/>
                <a:cs typeface="Arial"/>
              </a:rPr>
              <a:t>.</a:t>
            </a:r>
            <a:r>
              <a:rPr sz="3200" spc="-20" dirty="0">
                <a:latin typeface="Arial"/>
                <a:cs typeface="Arial"/>
              </a:rPr>
              <a:t>38</a:t>
            </a:r>
            <a:r>
              <a:rPr sz="3200" spc="5" dirty="0">
                <a:latin typeface="Arial"/>
                <a:cs typeface="Arial"/>
              </a:rPr>
              <a:t>.</a:t>
            </a:r>
            <a:r>
              <a:rPr sz="3200" spc="-15" dirty="0">
                <a:latin typeface="Arial"/>
                <a:cs typeface="Arial"/>
              </a:rPr>
              <a:t>3</a:t>
            </a:r>
            <a:r>
              <a:rPr sz="3150" spc="22" baseline="25132" dirty="0">
                <a:latin typeface="Arial"/>
                <a:cs typeface="Arial"/>
              </a:rPr>
              <a:t>0</a:t>
            </a:r>
            <a:r>
              <a:rPr sz="3200" spc="15" dirty="0">
                <a:latin typeface="Arial"/>
                <a:cs typeface="Arial"/>
              </a:rPr>
              <a:t>c</a:t>
            </a:r>
            <a:r>
              <a:rPr sz="3200" dirty="0">
                <a:latin typeface="Arial"/>
                <a:cs typeface="Arial"/>
              </a:rPr>
              <a:t>,	</a:t>
            </a:r>
            <a:r>
              <a:rPr sz="3200" spc="-15" dirty="0">
                <a:latin typeface="Arial"/>
                <a:cs typeface="Arial"/>
              </a:rPr>
              <a:t>B</a:t>
            </a:r>
            <a:r>
              <a:rPr sz="3200" dirty="0">
                <a:latin typeface="Arial"/>
                <a:cs typeface="Arial"/>
              </a:rPr>
              <a:t>lo</a:t>
            </a:r>
            <a:r>
              <a:rPr sz="3200" spc="-3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9980" y="3293236"/>
            <a:ext cx="5862955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02890" algn="l"/>
                <a:tab pos="5149215" algn="l"/>
              </a:tabLst>
            </a:pPr>
            <a:r>
              <a:rPr sz="3200" spc="-270" dirty="0">
                <a:latin typeface="Arial"/>
                <a:cs typeface="Arial"/>
              </a:rPr>
              <a:t>1</a:t>
            </a:r>
            <a:r>
              <a:rPr sz="3200" spc="-20" dirty="0">
                <a:latin typeface="Arial"/>
                <a:cs typeface="Arial"/>
              </a:rPr>
              <a:t>10</a:t>
            </a:r>
            <a:r>
              <a:rPr sz="3200" spc="10" dirty="0">
                <a:latin typeface="Arial"/>
                <a:cs typeface="Arial"/>
              </a:rPr>
              <a:t>/</a:t>
            </a:r>
            <a:r>
              <a:rPr sz="3200" spc="15" dirty="0">
                <a:latin typeface="Arial"/>
                <a:cs typeface="Arial"/>
              </a:rPr>
              <a:t>8</a:t>
            </a:r>
            <a:r>
              <a:rPr sz="3200" spc="-20" dirty="0">
                <a:latin typeface="Arial"/>
                <a:cs typeface="Arial"/>
              </a:rPr>
              <a:t>0</a:t>
            </a:r>
            <a:r>
              <a:rPr sz="3200" dirty="0">
                <a:latin typeface="Arial"/>
                <a:cs typeface="Arial"/>
              </a:rPr>
              <a:t>mm</a:t>
            </a:r>
            <a:r>
              <a:rPr sz="3200" spc="-15" dirty="0">
                <a:latin typeface="Arial"/>
                <a:cs typeface="Arial"/>
              </a:rPr>
              <a:t>H</a:t>
            </a:r>
            <a:r>
              <a:rPr sz="3200" spc="-20" dirty="0">
                <a:latin typeface="Arial"/>
                <a:cs typeface="Arial"/>
              </a:rPr>
              <a:t>g</a:t>
            </a:r>
            <a:r>
              <a:rPr sz="3200" dirty="0">
                <a:latin typeface="Arial"/>
                <a:cs typeface="Arial"/>
              </a:rPr>
              <a:t>,	R</a:t>
            </a:r>
            <a:r>
              <a:rPr sz="3200" spc="-30" dirty="0">
                <a:latin typeface="Arial"/>
                <a:cs typeface="Arial"/>
              </a:rPr>
              <a:t>e</a:t>
            </a:r>
            <a:r>
              <a:rPr sz="3200" spc="15" dirty="0">
                <a:latin typeface="Arial"/>
                <a:cs typeface="Arial"/>
              </a:rPr>
              <a:t>s</a:t>
            </a:r>
            <a:r>
              <a:rPr sz="3200" spc="-20" dirty="0">
                <a:latin typeface="Arial"/>
                <a:cs typeface="Arial"/>
              </a:rPr>
              <a:t>p</a:t>
            </a:r>
            <a:r>
              <a:rPr sz="3200" dirty="0">
                <a:latin typeface="Arial"/>
                <a:cs typeface="Arial"/>
              </a:rPr>
              <a:t>i</a:t>
            </a:r>
            <a:r>
              <a:rPr sz="3200" spc="15" dirty="0">
                <a:latin typeface="Arial"/>
                <a:cs typeface="Arial"/>
              </a:rPr>
              <a:t>r</a:t>
            </a:r>
            <a:r>
              <a:rPr sz="3200" spc="-20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tory	</a:t>
            </a:r>
            <a:r>
              <a:rPr sz="3200" spc="5" dirty="0">
                <a:latin typeface="Arial"/>
                <a:cs typeface="Arial"/>
              </a:rPr>
              <a:t>r</a:t>
            </a:r>
            <a:r>
              <a:rPr sz="3200" spc="-20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te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21551" y="2854071"/>
            <a:ext cx="1796414" cy="944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0025">
              <a:lnSpc>
                <a:spcPts val="3650"/>
              </a:lnSpc>
            </a:pPr>
            <a:r>
              <a:rPr sz="3200" spc="-5" dirty="0">
                <a:latin typeface="Arial"/>
                <a:cs typeface="Arial"/>
              </a:rPr>
              <a:t>pressure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ts val="3650"/>
              </a:lnSpc>
              <a:tabLst>
                <a:tab pos="734695" algn="l"/>
              </a:tabLst>
            </a:pPr>
            <a:r>
              <a:rPr sz="3200" spc="-10" dirty="0">
                <a:latin typeface="Arial"/>
                <a:cs typeface="Arial"/>
              </a:rPr>
              <a:t>20	</a:t>
            </a:r>
            <a:r>
              <a:rPr sz="3200" dirty="0">
                <a:latin typeface="Arial"/>
                <a:cs typeface="Arial"/>
              </a:rPr>
              <a:t>cycle/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44" y="3732148"/>
            <a:ext cx="7915275" cy="1485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055">
              <a:lnSpc>
                <a:spcPct val="100000"/>
              </a:lnSpc>
              <a:tabLst>
                <a:tab pos="1741805" algn="l"/>
              </a:tabLst>
            </a:pPr>
            <a:r>
              <a:rPr sz="3200" spc="-5" dirty="0">
                <a:latin typeface="Arial"/>
                <a:cs typeface="Arial"/>
              </a:rPr>
              <a:t>minute,	Pulse rate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30" dirty="0">
                <a:latin typeface="Arial"/>
                <a:cs typeface="Arial"/>
              </a:rPr>
              <a:t>115beat/minute</a:t>
            </a:r>
            <a:endParaRPr sz="3200">
              <a:latin typeface="Arial"/>
              <a:cs typeface="Arial"/>
            </a:endParaRPr>
          </a:p>
          <a:p>
            <a:pPr marL="186055" marR="5080" indent="-173990">
              <a:lnSpc>
                <a:spcPts val="3460"/>
              </a:lnSpc>
              <a:spcBef>
                <a:spcPts val="845"/>
              </a:spcBef>
              <a:tabLst>
                <a:tab pos="5442585" algn="l"/>
              </a:tabLst>
            </a:pPr>
            <a:r>
              <a:rPr sz="3200" spc="35" dirty="0">
                <a:latin typeface="Arial"/>
                <a:cs typeface="Arial"/>
              </a:rPr>
              <a:t>•Chest</a:t>
            </a:r>
            <a:r>
              <a:rPr sz="3200" spc="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examination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revealed	signs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of Right 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sided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pneumonia.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895" y="1042670"/>
            <a:ext cx="775652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spc="-10" dirty="0">
                <a:solidFill>
                  <a:srgbClr val="00AFEF"/>
                </a:solidFill>
              </a:rPr>
              <a:t>3) </a:t>
            </a:r>
            <a:r>
              <a:rPr sz="2950" dirty="0">
                <a:solidFill>
                  <a:srgbClr val="00AFEF"/>
                </a:solidFill>
              </a:rPr>
              <a:t>Autoimmune </a:t>
            </a:r>
            <a:r>
              <a:rPr sz="2950" spc="-15" dirty="0">
                <a:solidFill>
                  <a:srgbClr val="00AFEF"/>
                </a:solidFill>
              </a:rPr>
              <a:t>lymphoproliferative</a:t>
            </a:r>
            <a:r>
              <a:rPr sz="2950" spc="-25" dirty="0">
                <a:solidFill>
                  <a:srgbClr val="00AFEF"/>
                </a:solidFill>
              </a:rPr>
              <a:t> </a:t>
            </a:r>
            <a:r>
              <a:rPr sz="2950" spc="-10" dirty="0">
                <a:solidFill>
                  <a:srgbClr val="00AFEF"/>
                </a:solidFill>
              </a:rPr>
              <a:t>syndrome:</a:t>
            </a:r>
            <a:endParaRPr sz="2950"/>
          </a:p>
        </p:txBody>
      </p:sp>
      <p:sp>
        <p:nvSpPr>
          <p:cNvPr id="3" name="object 3"/>
          <p:cNvSpPr/>
          <p:nvPr/>
        </p:nvSpPr>
        <p:spPr>
          <a:xfrm>
            <a:off x="1783079" y="1975104"/>
            <a:ext cx="4645152" cy="3803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93850" y="1645160"/>
            <a:ext cx="1542415" cy="182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with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lymphadenopathy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30</a:t>
            </a:fld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8764524" cy="617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402742" y="638144"/>
            <a:ext cx="7825740" cy="5148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 marR="5509895" indent="-100965">
              <a:lnSpc>
                <a:spcPct val="110900"/>
              </a:lnSpc>
            </a:pP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Investigations  </a:t>
            </a:r>
            <a:r>
              <a:rPr sz="4200" spc="-7" baseline="-2976" dirty="0">
                <a:solidFill>
                  <a:srgbClr val="FF0000"/>
                </a:solidFill>
                <a:latin typeface="Arial"/>
                <a:cs typeface="Arial"/>
              </a:rPr>
              <a:t>Blood </a:t>
            </a:r>
            <a:r>
              <a:rPr sz="4200" spc="7" baseline="-2976" dirty="0">
                <a:solidFill>
                  <a:srgbClr val="FF0000"/>
                </a:solidFill>
                <a:latin typeface="Arial"/>
                <a:cs typeface="Arial"/>
              </a:rPr>
              <a:t>Ix</a:t>
            </a:r>
            <a:r>
              <a:rPr sz="4200" spc="-577" baseline="-2976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investigation</a:t>
            </a:r>
            <a:endParaRPr sz="1200">
              <a:latin typeface="Arial"/>
              <a:cs typeface="Arial"/>
            </a:endParaRPr>
          </a:p>
          <a:p>
            <a:pPr marL="195580">
              <a:lnSpc>
                <a:spcPct val="100000"/>
              </a:lnSpc>
              <a:spcBef>
                <a:spcPts val="585"/>
              </a:spcBef>
            </a:pPr>
            <a:r>
              <a:rPr sz="2800" spc="-130" dirty="0">
                <a:latin typeface="Arial Unicode MS"/>
                <a:cs typeface="Arial Unicode MS"/>
              </a:rPr>
              <a:t>▪</a:t>
            </a:r>
            <a:r>
              <a:rPr sz="2800" spc="-130" dirty="0">
                <a:latin typeface="Arial"/>
                <a:cs typeface="Arial"/>
              </a:rPr>
              <a:t>Total </a:t>
            </a:r>
            <a:r>
              <a:rPr sz="2800" spc="-20" dirty="0">
                <a:latin typeface="Arial"/>
                <a:cs typeface="Arial"/>
              </a:rPr>
              <a:t>lymphocyte</a:t>
            </a:r>
            <a:r>
              <a:rPr sz="2800" spc="2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count</a:t>
            </a:r>
            <a:endParaRPr sz="2800">
              <a:latin typeface="Arial"/>
              <a:cs typeface="Arial"/>
            </a:endParaRPr>
          </a:p>
          <a:p>
            <a:pPr marL="195580">
              <a:lnSpc>
                <a:spcPct val="100000"/>
              </a:lnSpc>
              <a:spcBef>
                <a:spcPts val="455"/>
              </a:spcBef>
            </a:pPr>
            <a:r>
              <a:rPr sz="2800" spc="-75" dirty="0">
                <a:latin typeface="Arial Unicode MS"/>
                <a:cs typeface="Arial Unicode MS"/>
              </a:rPr>
              <a:t>▪</a:t>
            </a:r>
            <a:r>
              <a:rPr sz="2800" spc="-75" dirty="0">
                <a:latin typeface="Arial"/>
                <a:cs typeface="Arial"/>
              </a:rPr>
              <a:t>Serum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immunoglobulins</a:t>
            </a:r>
            <a:endParaRPr sz="2800">
              <a:latin typeface="Arial"/>
              <a:cs typeface="Arial"/>
            </a:endParaRPr>
          </a:p>
          <a:p>
            <a:pPr marL="12700" marR="553720" indent="182880">
              <a:lnSpc>
                <a:spcPct val="113700"/>
              </a:lnSpc>
              <a:tabLst>
                <a:tab pos="4385945" algn="l"/>
              </a:tabLst>
            </a:pPr>
            <a:r>
              <a:rPr sz="2800" spc="-45" dirty="0">
                <a:latin typeface="Arial Unicode MS"/>
                <a:cs typeface="Arial Unicode MS"/>
              </a:rPr>
              <a:t>▪</a:t>
            </a:r>
            <a:r>
              <a:rPr sz="2800" spc="-45" dirty="0">
                <a:latin typeface="Arial"/>
                <a:cs typeface="Arial"/>
              </a:rPr>
              <a:t>Functional </a:t>
            </a:r>
            <a:r>
              <a:rPr sz="2800" dirty="0">
                <a:latin typeface="Arial"/>
                <a:cs typeface="Arial"/>
              </a:rPr>
              <a:t>tests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T-cell	</a:t>
            </a:r>
            <a:r>
              <a:rPr sz="2800" spc="-5" dirty="0">
                <a:latin typeface="Arial"/>
                <a:cs typeface="Arial"/>
              </a:rPr>
              <a:t>and/or an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HIV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  </a:t>
            </a:r>
            <a:r>
              <a:rPr sz="2800" spc="-15" dirty="0">
                <a:solidFill>
                  <a:srgbClr val="006FC0"/>
                </a:solidFill>
                <a:latin typeface="Arial"/>
                <a:cs typeface="Arial"/>
              </a:rPr>
              <a:t>Treatment:</a:t>
            </a:r>
            <a:endParaRPr sz="28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  <a:spcBef>
                <a:spcPts val="490"/>
              </a:spcBef>
            </a:pPr>
            <a:r>
              <a:rPr sz="2800" spc="-25" dirty="0">
                <a:latin typeface="Arial Unicode MS"/>
                <a:cs typeface="Arial Unicode MS"/>
              </a:rPr>
              <a:t>▪</a:t>
            </a:r>
            <a:r>
              <a:rPr sz="2800" spc="-25" dirty="0">
                <a:latin typeface="Arial"/>
                <a:cs typeface="Arial"/>
              </a:rPr>
              <a:t>Anti-</a:t>
            </a:r>
            <a:r>
              <a:rPr sz="2800" i="1" spc="-25" dirty="0">
                <a:latin typeface="Arial"/>
                <a:cs typeface="Arial"/>
              </a:rPr>
              <a:t>Pneumocystis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spc="-10" dirty="0">
                <a:latin typeface="Arial"/>
                <a:cs typeface="Arial"/>
              </a:rPr>
              <a:t>antifungal</a:t>
            </a:r>
            <a:r>
              <a:rPr sz="2800" spc="175" dirty="0"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Arial"/>
                <a:cs typeface="Arial"/>
              </a:rPr>
              <a:t>prophylaxis</a:t>
            </a:r>
            <a:endParaRPr sz="28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  <a:spcBef>
                <a:spcPts val="455"/>
              </a:spcBef>
            </a:pPr>
            <a:r>
              <a:rPr sz="2800" spc="-40" dirty="0">
                <a:latin typeface="Arial Unicode MS"/>
                <a:cs typeface="Arial Unicode MS"/>
              </a:rPr>
              <a:t>▪</a:t>
            </a:r>
            <a:r>
              <a:rPr sz="2800" spc="-40" dirty="0">
                <a:latin typeface="Arial"/>
                <a:cs typeface="Arial"/>
              </a:rPr>
              <a:t>Aggressive </a:t>
            </a:r>
            <a:r>
              <a:rPr sz="2800" spc="-10" dirty="0">
                <a:latin typeface="Arial"/>
                <a:cs typeface="Arial"/>
              </a:rPr>
              <a:t>management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specific</a:t>
            </a:r>
            <a:r>
              <a:rPr sz="2800" spc="17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infections</a:t>
            </a:r>
            <a:endParaRPr sz="2800">
              <a:latin typeface="Arial"/>
              <a:cs typeface="Arial"/>
            </a:endParaRPr>
          </a:p>
          <a:p>
            <a:pPr marL="287020" marR="5080">
              <a:lnSpc>
                <a:spcPts val="3030"/>
              </a:lnSpc>
              <a:spcBef>
                <a:spcPts val="835"/>
              </a:spcBef>
            </a:pPr>
            <a:r>
              <a:rPr sz="2800" spc="-35" dirty="0">
                <a:latin typeface="Arial Unicode MS"/>
                <a:cs typeface="Arial Unicode MS"/>
              </a:rPr>
              <a:t>▪</a:t>
            </a:r>
            <a:r>
              <a:rPr sz="2800" spc="-35" dirty="0">
                <a:latin typeface="Arial"/>
                <a:cs typeface="Arial"/>
              </a:rPr>
              <a:t>Immunoglobulin </a:t>
            </a:r>
            <a:r>
              <a:rPr sz="2800" spc="-10" dirty="0">
                <a:latin typeface="Arial"/>
                <a:cs typeface="Arial"/>
              </a:rPr>
              <a:t>replacement </a:t>
            </a:r>
            <a:r>
              <a:rPr sz="2800" spc="-5" dirty="0">
                <a:latin typeface="Arial"/>
                <a:cs typeface="Arial"/>
              </a:rPr>
              <a:t>may be </a:t>
            </a:r>
            <a:r>
              <a:rPr sz="2800" spc="-10" dirty="0">
                <a:latin typeface="Arial"/>
                <a:cs typeface="Arial"/>
              </a:rPr>
              <a:t>indicated  </a:t>
            </a:r>
            <a:r>
              <a:rPr sz="2800" spc="-5" dirty="0">
                <a:latin typeface="Arial"/>
                <a:cs typeface="Arial"/>
              </a:rPr>
              <a:t>if disease is associated </a:t>
            </a:r>
            <a:r>
              <a:rPr sz="2800" spc="5" dirty="0">
                <a:latin typeface="Arial"/>
                <a:cs typeface="Arial"/>
              </a:rPr>
              <a:t>with </a:t>
            </a:r>
            <a:r>
              <a:rPr sz="2800" spc="-5" dirty="0">
                <a:latin typeface="Arial"/>
                <a:cs typeface="Arial"/>
              </a:rPr>
              <a:t>defective </a:t>
            </a:r>
            <a:r>
              <a:rPr sz="2800" spc="-10" dirty="0">
                <a:latin typeface="Arial"/>
                <a:cs typeface="Arial"/>
              </a:rPr>
              <a:t>antibody  </a:t>
            </a:r>
            <a:r>
              <a:rPr sz="2800" spc="-5" dirty="0">
                <a:latin typeface="Arial"/>
                <a:cs typeface="Arial"/>
              </a:rPr>
              <a:t>production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474370" y="1214374"/>
            <a:ext cx="8002905" cy="1273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055" marR="132715" indent="-173990">
              <a:lnSpc>
                <a:spcPts val="3060"/>
              </a:lnSpc>
            </a:pPr>
            <a:r>
              <a:rPr sz="2800" spc="-60" dirty="0">
                <a:latin typeface="Arial Unicode MS"/>
                <a:cs typeface="Arial Unicode MS"/>
              </a:rPr>
              <a:t>▪</a:t>
            </a:r>
            <a:r>
              <a:rPr sz="2800" spc="-60" dirty="0">
                <a:latin typeface="Arial"/>
                <a:cs typeface="Arial"/>
              </a:rPr>
              <a:t>Stem </a:t>
            </a:r>
            <a:r>
              <a:rPr sz="2800" spc="-10" dirty="0">
                <a:latin typeface="Arial"/>
                <a:cs typeface="Arial"/>
              </a:rPr>
              <a:t>cell </a:t>
            </a:r>
            <a:r>
              <a:rPr sz="2800" spc="-5" dirty="0">
                <a:latin typeface="Arial"/>
                <a:cs typeface="Arial"/>
              </a:rPr>
              <a:t>transplantation </a:t>
            </a:r>
            <a:r>
              <a:rPr sz="2800" spc="120" dirty="0">
                <a:latin typeface="Arial"/>
                <a:cs typeface="Arial"/>
              </a:rPr>
              <a:t>---</a:t>
            </a:r>
            <a:r>
              <a:rPr sz="2800" spc="120" dirty="0">
                <a:latin typeface="Arial Unicode MS"/>
                <a:cs typeface="Arial Unicode MS"/>
              </a:rPr>
              <a:t>→</a:t>
            </a:r>
            <a:r>
              <a:rPr sz="2800" spc="12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bare </a:t>
            </a:r>
            <a:r>
              <a:rPr sz="2800" spc="-20" dirty="0">
                <a:latin typeface="Arial"/>
                <a:cs typeface="Arial"/>
              </a:rPr>
              <a:t>lymphocyte  </a:t>
            </a:r>
            <a:r>
              <a:rPr sz="2800" spc="-10" dirty="0">
                <a:latin typeface="Arial"/>
                <a:cs typeface="Arial"/>
              </a:rPr>
              <a:t>syndromes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2800" spc="-60" dirty="0">
                <a:latin typeface="Arial Unicode MS"/>
                <a:cs typeface="Arial Unicode MS"/>
              </a:rPr>
              <a:t>▪</a:t>
            </a:r>
            <a:r>
              <a:rPr sz="2800" spc="-60" dirty="0">
                <a:latin typeface="Arial"/>
                <a:cs typeface="Arial"/>
              </a:rPr>
              <a:t>Thymic </a:t>
            </a:r>
            <a:r>
              <a:rPr sz="2800" spc="-5" dirty="0">
                <a:latin typeface="Arial"/>
                <a:cs typeface="Arial"/>
              </a:rPr>
              <a:t>transplantation </a:t>
            </a:r>
            <a:r>
              <a:rPr sz="2800" spc="375" dirty="0">
                <a:latin typeface="Arial"/>
                <a:cs typeface="Arial"/>
              </a:rPr>
              <a:t>-</a:t>
            </a:r>
            <a:r>
              <a:rPr sz="2800" spc="375" dirty="0">
                <a:latin typeface="Arial Unicode MS"/>
                <a:cs typeface="Arial Unicode MS"/>
              </a:rPr>
              <a:t>→ </a:t>
            </a:r>
            <a:r>
              <a:rPr sz="2800" spc="-5" dirty="0">
                <a:latin typeface="Arial"/>
                <a:cs typeface="Arial"/>
              </a:rPr>
              <a:t>in DiGeorge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syndrome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0044" y="664717"/>
            <a:ext cx="7569200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0" dirty="0">
                <a:solidFill>
                  <a:srgbClr val="006FC0"/>
                </a:solidFill>
              </a:rPr>
              <a:t>3) </a:t>
            </a:r>
            <a:r>
              <a:rPr sz="3200" dirty="0">
                <a:solidFill>
                  <a:srgbClr val="006FC0"/>
                </a:solidFill>
              </a:rPr>
              <a:t>Primary B </a:t>
            </a:r>
            <a:r>
              <a:rPr sz="3200" spc="-15" dirty="0">
                <a:solidFill>
                  <a:srgbClr val="006FC0"/>
                </a:solidFill>
              </a:rPr>
              <a:t>lymphocyte </a:t>
            </a:r>
            <a:r>
              <a:rPr sz="3200" spc="-5" dirty="0">
                <a:solidFill>
                  <a:srgbClr val="006FC0"/>
                </a:solidFill>
              </a:rPr>
              <a:t>deficiency(Ab</a:t>
            </a:r>
            <a:r>
              <a:rPr sz="3200" spc="40" dirty="0">
                <a:solidFill>
                  <a:srgbClr val="006FC0"/>
                </a:solidFill>
              </a:rPr>
              <a:t> </a:t>
            </a:r>
            <a:r>
              <a:rPr sz="3200" spc="10" dirty="0">
                <a:solidFill>
                  <a:srgbClr val="006FC0"/>
                </a:solidFill>
              </a:rPr>
              <a:t>↓):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58267" y="1890521"/>
            <a:ext cx="8491855" cy="325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33CC"/>
                </a:solidFill>
                <a:latin typeface="Arial"/>
                <a:cs typeface="Arial"/>
              </a:rPr>
              <a:t>1)Selective </a:t>
            </a:r>
            <a:r>
              <a:rPr sz="2800" dirty="0">
                <a:solidFill>
                  <a:srgbClr val="FF33CC"/>
                </a:solidFill>
                <a:latin typeface="Arial"/>
                <a:cs typeface="Arial"/>
              </a:rPr>
              <a:t>IgA</a:t>
            </a:r>
            <a:r>
              <a:rPr sz="2800" spc="-170" dirty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33CC"/>
                </a:solidFill>
                <a:latin typeface="Arial"/>
                <a:cs typeface="Arial"/>
              </a:rPr>
              <a:t>deficiency: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800" spc="-110" dirty="0">
                <a:latin typeface="Arial Unicode MS"/>
                <a:cs typeface="Arial Unicode MS"/>
              </a:rPr>
              <a:t>▪</a:t>
            </a:r>
            <a:r>
              <a:rPr sz="2800" spc="-110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most </a:t>
            </a: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common </a:t>
            </a:r>
            <a:r>
              <a:rPr sz="2800" spc="-5" dirty="0">
                <a:latin typeface="Arial"/>
                <a:cs typeface="Arial"/>
              </a:rPr>
              <a:t>primary immune</a:t>
            </a:r>
            <a:r>
              <a:rPr sz="2800" spc="1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deficiency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75" dirty="0">
                <a:latin typeface="Arial Unicode MS"/>
                <a:cs typeface="Arial Unicode MS"/>
              </a:rPr>
              <a:t>▪</a:t>
            </a:r>
            <a:r>
              <a:rPr sz="2800" spc="-75" dirty="0">
                <a:latin typeface="Arial"/>
                <a:cs typeface="Arial"/>
              </a:rPr>
              <a:t>Mostly, </a:t>
            </a: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an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incidental finding </a:t>
            </a:r>
            <a:r>
              <a:rPr sz="2800" spc="5" dirty="0">
                <a:solidFill>
                  <a:srgbClr val="006FC0"/>
                </a:solidFill>
                <a:latin typeface="Arial"/>
                <a:cs typeface="Arial"/>
              </a:rPr>
              <a:t>with </a:t>
            </a: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no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clinical</a:t>
            </a:r>
            <a:r>
              <a:rPr sz="2800" spc="40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sequelae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00">
              <a:latin typeface="Times New Roman"/>
              <a:cs typeface="Times New Roman"/>
            </a:endParaRPr>
          </a:p>
          <a:p>
            <a:pPr marL="186055" marR="1310005" indent="-173990">
              <a:lnSpc>
                <a:spcPts val="3030"/>
              </a:lnSpc>
            </a:pPr>
            <a:r>
              <a:rPr sz="2800" spc="-85" dirty="0">
                <a:solidFill>
                  <a:srgbClr val="FF00FF"/>
                </a:solidFill>
                <a:latin typeface="Arial Unicode MS"/>
                <a:cs typeface="Arial Unicode MS"/>
              </a:rPr>
              <a:t>▪</a:t>
            </a:r>
            <a:r>
              <a:rPr sz="2800" spc="-85" dirty="0">
                <a:solidFill>
                  <a:srgbClr val="FF00FF"/>
                </a:solidFill>
                <a:latin typeface="Arial"/>
                <a:cs typeface="Arial"/>
              </a:rPr>
              <a:t>30%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0" dirty="0">
                <a:latin typeface="Arial"/>
                <a:cs typeface="Arial"/>
              </a:rPr>
              <a:t>individuals </a:t>
            </a:r>
            <a:r>
              <a:rPr sz="2800" spc="-5" dirty="0">
                <a:latin typeface="Arial"/>
                <a:cs typeface="Arial"/>
              </a:rPr>
              <a:t>experience recurrent mild  </a:t>
            </a: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respiratory and gastrointestinal</a:t>
            </a:r>
            <a:r>
              <a:rPr sz="2800" spc="1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infections</a:t>
            </a:r>
            <a:r>
              <a:rPr sz="2800" spc="-1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8847" y="379475"/>
            <a:ext cx="4018788" cy="3698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6324" y="457200"/>
            <a:ext cx="3835908" cy="36210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23464" y="4453128"/>
            <a:ext cx="4018279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spc="-15" dirty="0">
                <a:solidFill>
                  <a:srgbClr val="FF33CC"/>
                </a:solidFill>
                <a:latin typeface="Arial"/>
                <a:cs typeface="Arial"/>
              </a:rPr>
              <a:t>Selective </a:t>
            </a:r>
            <a:r>
              <a:rPr sz="2950" spc="-10" dirty="0">
                <a:solidFill>
                  <a:srgbClr val="FF33CC"/>
                </a:solidFill>
                <a:latin typeface="Arial"/>
                <a:cs typeface="Arial"/>
              </a:rPr>
              <a:t>IgA</a:t>
            </a:r>
            <a:r>
              <a:rPr sz="2950" spc="-105" dirty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950" spc="-5" dirty="0">
                <a:solidFill>
                  <a:srgbClr val="FF33CC"/>
                </a:solidFill>
                <a:latin typeface="Arial"/>
                <a:cs typeface="Arial"/>
              </a:rPr>
              <a:t>deficiency</a:t>
            </a:r>
            <a:endParaRPr sz="29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428750" y="5163060"/>
            <a:ext cx="3397250" cy="182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cachexic child with rash and typical celiac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disease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693521" y="744092"/>
            <a:ext cx="7325995" cy="4415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FF33CC"/>
                </a:solidFill>
                <a:latin typeface="Calibri"/>
                <a:cs typeface="Calibri"/>
              </a:rPr>
              <a:t>2)Common </a:t>
            </a:r>
            <a:r>
              <a:rPr sz="2800" spc="-10" dirty="0">
                <a:solidFill>
                  <a:srgbClr val="FF33CC"/>
                </a:solidFill>
                <a:latin typeface="Calibri"/>
                <a:cs typeface="Calibri"/>
              </a:rPr>
              <a:t>variable </a:t>
            </a:r>
            <a:r>
              <a:rPr sz="2800" dirty="0">
                <a:solidFill>
                  <a:srgbClr val="FF33CC"/>
                </a:solidFill>
                <a:latin typeface="Calibri"/>
                <a:cs typeface="Calibri"/>
              </a:rPr>
              <a:t>immune deficiency</a:t>
            </a:r>
            <a:r>
              <a:rPr sz="2800" spc="-15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2800" spc="5" dirty="0">
                <a:solidFill>
                  <a:srgbClr val="FF33CC"/>
                </a:solidFill>
                <a:latin typeface="Calibri"/>
                <a:cs typeface="Calibri"/>
              </a:rPr>
              <a:t>(CVID):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600"/>
              </a:spcBef>
            </a:pPr>
            <a:r>
              <a:rPr sz="2800" spc="-45" dirty="0">
                <a:latin typeface="Arial Unicode MS"/>
                <a:cs typeface="Arial Unicode MS"/>
              </a:rPr>
              <a:t>➢</a:t>
            </a:r>
            <a:r>
              <a:rPr sz="2800" spc="-45" dirty="0">
                <a:latin typeface="Arial"/>
                <a:cs typeface="Arial"/>
              </a:rPr>
              <a:t>Unknown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cause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00">
              <a:latin typeface="Times New Roman"/>
              <a:cs typeface="Times New Roman"/>
            </a:endParaRPr>
          </a:p>
          <a:p>
            <a:pPr marL="469900" marR="5080" indent="-229235">
              <a:lnSpc>
                <a:spcPts val="3030"/>
              </a:lnSpc>
            </a:pPr>
            <a:r>
              <a:rPr sz="2800" spc="-35" dirty="0">
                <a:latin typeface="Arial Unicode MS"/>
                <a:cs typeface="Arial Unicode MS"/>
              </a:rPr>
              <a:t>➢</a:t>
            </a:r>
            <a:r>
              <a:rPr sz="2800" spc="-35" dirty="0">
                <a:latin typeface="Arial"/>
                <a:cs typeface="Arial"/>
              </a:rPr>
              <a:t>Characterized </a:t>
            </a:r>
            <a:r>
              <a:rPr sz="2800" spc="-5" dirty="0">
                <a:latin typeface="Arial"/>
                <a:cs typeface="Arial"/>
              </a:rPr>
              <a:t>by </a:t>
            </a: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low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serum IgG </a:t>
            </a: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levels </a:t>
            </a:r>
            <a:r>
              <a:rPr sz="2800" spc="-10" dirty="0">
                <a:latin typeface="Arial"/>
                <a:cs typeface="Arial"/>
              </a:rPr>
              <a:t>and  </a:t>
            </a: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failure </a:t>
            </a:r>
            <a:r>
              <a:rPr sz="2800" spc="5" dirty="0">
                <a:solidFill>
                  <a:srgbClr val="006FC0"/>
                </a:solidFill>
                <a:latin typeface="Arial"/>
                <a:cs typeface="Arial"/>
              </a:rPr>
              <a:t>to make </a:t>
            </a:r>
            <a:r>
              <a:rPr sz="2800" spc="-10" dirty="0">
                <a:solidFill>
                  <a:srgbClr val="006FC0"/>
                </a:solidFill>
                <a:latin typeface="Arial"/>
                <a:cs typeface="Arial"/>
              </a:rPr>
              <a:t>antibody </a:t>
            </a: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responses </a:t>
            </a:r>
            <a:r>
              <a:rPr sz="2800" spc="5" dirty="0">
                <a:latin typeface="Arial"/>
                <a:cs typeface="Arial"/>
              </a:rPr>
              <a:t>to  </a:t>
            </a:r>
            <a:r>
              <a:rPr sz="2800" spc="-10" dirty="0">
                <a:latin typeface="Arial"/>
                <a:cs typeface="Arial"/>
              </a:rPr>
              <a:t>exogenous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pathogens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000">
              <a:latin typeface="Times New Roman"/>
              <a:cs typeface="Times New Roman"/>
            </a:endParaRPr>
          </a:p>
          <a:p>
            <a:pPr marL="469900" marR="257810" indent="-229235">
              <a:lnSpc>
                <a:spcPct val="89000"/>
              </a:lnSpc>
              <a:tabLst>
                <a:tab pos="4131310" algn="l"/>
              </a:tabLst>
            </a:pPr>
            <a:r>
              <a:rPr sz="2800" spc="-30" dirty="0">
                <a:solidFill>
                  <a:srgbClr val="FF0000"/>
                </a:solidFill>
                <a:latin typeface="Arial Unicode MS"/>
                <a:cs typeface="Arial Unicode MS"/>
              </a:rPr>
              <a:t>➢</a:t>
            </a:r>
            <a:r>
              <a:rPr sz="2800" spc="-30" dirty="0">
                <a:solidFill>
                  <a:srgbClr val="FF0000"/>
                </a:solidFill>
                <a:latin typeface="Arial"/>
                <a:cs typeface="Arial"/>
              </a:rPr>
              <a:t>Complications: </a:t>
            </a:r>
            <a:r>
              <a:rPr sz="2800" spc="-10" dirty="0">
                <a:latin typeface="Arial"/>
                <a:cs typeface="Arial"/>
              </a:rPr>
              <a:t>Antibody-mediated  </a:t>
            </a:r>
            <a:r>
              <a:rPr sz="2800" spc="-5" dirty="0">
                <a:latin typeface="Arial"/>
                <a:cs typeface="Arial"/>
              </a:rPr>
              <a:t>autoimmune</a:t>
            </a:r>
            <a:r>
              <a:rPr sz="2800" spc="8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diseases	</a:t>
            </a:r>
            <a:r>
              <a:rPr sz="2800" spc="5" dirty="0">
                <a:latin typeface="Arial"/>
                <a:cs typeface="Arial"/>
              </a:rPr>
              <a:t>&amp; </a:t>
            </a:r>
            <a:r>
              <a:rPr sz="2800" spc="-5" dirty="0">
                <a:latin typeface="Arial"/>
                <a:cs typeface="Arial"/>
              </a:rPr>
              <a:t>increased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risk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malignancy.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627632"/>
            <a:ext cx="2916936" cy="28529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58667" y="1627632"/>
            <a:ext cx="2377439" cy="2944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24144" y="1677923"/>
            <a:ext cx="3031236" cy="27523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9624" y="4508289"/>
            <a:ext cx="209232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vasculitic lesions,purpuric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rash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3498850" y="4667760"/>
            <a:ext cx="91503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viral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infection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18448" y="4408175"/>
            <a:ext cx="77914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8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mal</a:t>
            </a:r>
            <a:r>
              <a:rPr lang="en-US" sz="1200" dirty="0">
                <a:solidFill>
                  <a:srgbClr val="7F007F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r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rash  of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SLE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948" y="1166113"/>
            <a:ext cx="7113270" cy="781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055" marR="5080" indent="-173990">
              <a:lnSpc>
                <a:spcPts val="3030"/>
              </a:lnSpc>
            </a:pPr>
            <a:r>
              <a:rPr sz="2800" spc="-5" dirty="0">
                <a:solidFill>
                  <a:srgbClr val="FF33CC"/>
                </a:solidFill>
              </a:rPr>
              <a:t>3)Specific </a:t>
            </a:r>
            <a:r>
              <a:rPr sz="2800" spc="-10" dirty="0">
                <a:solidFill>
                  <a:srgbClr val="FF33CC"/>
                </a:solidFill>
              </a:rPr>
              <a:t>antibody </a:t>
            </a:r>
            <a:r>
              <a:rPr sz="2800" spc="-5" dirty="0">
                <a:solidFill>
                  <a:srgbClr val="FF33CC"/>
                </a:solidFill>
              </a:rPr>
              <a:t>deficiency [functional </a:t>
            </a:r>
            <a:r>
              <a:rPr sz="2800" dirty="0">
                <a:solidFill>
                  <a:srgbClr val="FF33CC"/>
                </a:solidFill>
              </a:rPr>
              <a:t>IgG  </a:t>
            </a:r>
            <a:r>
              <a:rPr sz="2800" spc="-10" dirty="0">
                <a:solidFill>
                  <a:srgbClr val="FF33CC"/>
                </a:solidFill>
              </a:rPr>
              <a:t>antibody</a:t>
            </a:r>
            <a:r>
              <a:rPr sz="2800" spc="30" dirty="0">
                <a:solidFill>
                  <a:srgbClr val="FF33CC"/>
                </a:solidFill>
              </a:rPr>
              <a:t> </a:t>
            </a:r>
            <a:r>
              <a:rPr sz="2800" spc="-15" dirty="0">
                <a:solidFill>
                  <a:srgbClr val="FF33CC"/>
                </a:solidFill>
              </a:rPr>
              <a:t>deficiency]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834948" y="2477261"/>
            <a:ext cx="7075805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33CC"/>
                </a:solidFill>
                <a:latin typeface="Arial"/>
                <a:cs typeface="Arial"/>
              </a:rPr>
              <a:t>4)</a:t>
            </a:r>
            <a:r>
              <a:rPr sz="2800" spc="-5" dirty="0">
                <a:latin typeface="Arial"/>
                <a:cs typeface="Arial"/>
              </a:rPr>
              <a:t>There is </a:t>
            </a:r>
            <a:r>
              <a:rPr sz="2800" spc="-5" dirty="0">
                <a:solidFill>
                  <a:srgbClr val="FF33CC"/>
                </a:solidFill>
                <a:latin typeface="Arial"/>
                <a:cs typeface="Arial"/>
              </a:rPr>
              <a:t>overlap </a:t>
            </a:r>
            <a:r>
              <a:rPr sz="2800" spc="-5" dirty="0">
                <a:latin typeface="Arial"/>
                <a:cs typeface="Arial"/>
              </a:rPr>
              <a:t>between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specific</a:t>
            </a:r>
            <a:r>
              <a:rPr sz="2800" spc="1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antibody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8684" y="3394202"/>
            <a:ext cx="6818630" cy="781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860">
              <a:lnSpc>
                <a:spcPts val="3030"/>
              </a:lnSpc>
            </a:pP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some </a:t>
            </a:r>
            <a:r>
              <a:rPr sz="2800" spc="-5" dirty="0">
                <a:latin typeface="Arial"/>
                <a:cs typeface="Arial"/>
              </a:rPr>
              <a:t>patients may progress </a:t>
            </a:r>
            <a:r>
              <a:rPr sz="2800" spc="5" dirty="0">
                <a:latin typeface="Arial"/>
                <a:cs typeface="Arial"/>
              </a:rPr>
              <a:t>to a </a:t>
            </a:r>
            <a:r>
              <a:rPr sz="2800" dirty="0">
                <a:latin typeface="Arial"/>
                <a:cs typeface="Arial"/>
              </a:rPr>
              <a:t>more  </a:t>
            </a:r>
            <a:r>
              <a:rPr sz="2800" spc="-10" dirty="0">
                <a:solidFill>
                  <a:srgbClr val="FF33CC"/>
                </a:solidFill>
                <a:latin typeface="Arial"/>
                <a:cs typeface="Arial"/>
              </a:rPr>
              <a:t>global antibody </a:t>
            </a:r>
            <a:r>
              <a:rPr sz="2800" spc="-5" dirty="0">
                <a:solidFill>
                  <a:srgbClr val="FF33CC"/>
                </a:solidFill>
                <a:latin typeface="Arial"/>
                <a:cs typeface="Arial"/>
              </a:rPr>
              <a:t>deficiency over</a:t>
            </a:r>
            <a:r>
              <a:rPr sz="2800" spc="195" dirty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33CC"/>
                </a:solidFill>
                <a:latin typeface="Arial"/>
                <a:cs typeface="Arial"/>
              </a:rPr>
              <a:t>time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8684" y="2861564"/>
            <a:ext cx="682752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Arial"/>
                <a:cs typeface="Arial"/>
              </a:rPr>
              <a:t>de</a:t>
            </a:r>
            <a:r>
              <a:rPr sz="2800" spc="5" dirty="0">
                <a:latin typeface="Arial"/>
                <a:cs typeface="Arial"/>
              </a:rPr>
              <a:t>f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15" dirty="0">
                <a:latin typeface="Arial"/>
                <a:cs typeface="Arial"/>
              </a:rPr>
              <a:t>ien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280" dirty="0">
                <a:latin typeface="Arial"/>
                <a:cs typeface="Arial"/>
              </a:rPr>
              <a:t>y</a:t>
            </a:r>
            <a:r>
              <a:rPr sz="2800" dirty="0">
                <a:solidFill>
                  <a:srgbClr val="FF33CC"/>
                </a:solidFill>
                <a:latin typeface="Arial"/>
                <a:cs typeface="Arial"/>
              </a:rPr>
              <a:t>,</a:t>
            </a:r>
            <a:r>
              <a:rPr sz="2800" spc="125" dirty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FF33CC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FF33CC"/>
                </a:solidFill>
                <a:latin typeface="Arial"/>
                <a:cs typeface="Arial"/>
              </a:rPr>
              <a:t>g</a:t>
            </a:r>
            <a:r>
              <a:rPr sz="2800" spc="5" dirty="0">
                <a:solidFill>
                  <a:srgbClr val="FF33CC"/>
                </a:solidFill>
                <a:latin typeface="Arial"/>
                <a:cs typeface="Arial"/>
              </a:rPr>
              <a:t>A</a:t>
            </a:r>
            <a:r>
              <a:rPr sz="2800" spc="-170" dirty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33CC"/>
                </a:solidFill>
                <a:latin typeface="Arial"/>
                <a:cs typeface="Arial"/>
              </a:rPr>
              <a:t>de</a:t>
            </a:r>
            <a:r>
              <a:rPr sz="2800" spc="5" dirty="0">
                <a:solidFill>
                  <a:srgbClr val="FF33CC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FF33CC"/>
                </a:solidFill>
                <a:latin typeface="Arial"/>
                <a:cs typeface="Arial"/>
              </a:rPr>
              <a:t>i</a:t>
            </a:r>
            <a:r>
              <a:rPr sz="2800" dirty="0">
                <a:solidFill>
                  <a:srgbClr val="FF33CC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FF33CC"/>
                </a:solidFill>
                <a:latin typeface="Arial"/>
                <a:cs typeface="Arial"/>
              </a:rPr>
              <a:t>ien</a:t>
            </a:r>
            <a:r>
              <a:rPr sz="2800" spc="5" dirty="0">
                <a:solidFill>
                  <a:srgbClr val="FF33CC"/>
                </a:solidFill>
                <a:latin typeface="Arial"/>
                <a:cs typeface="Arial"/>
              </a:rPr>
              <a:t>cy</a:t>
            </a:r>
            <a:r>
              <a:rPr sz="2800" spc="45" dirty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33CC"/>
                </a:solidFill>
                <a:latin typeface="Arial"/>
                <a:cs typeface="Arial"/>
              </a:rPr>
              <a:t>an</a:t>
            </a:r>
            <a:r>
              <a:rPr sz="2800" spc="5" dirty="0">
                <a:solidFill>
                  <a:srgbClr val="FF33CC"/>
                </a:solidFill>
                <a:latin typeface="Arial"/>
                <a:cs typeface="Arial"/>
              </a:rPr>
              <a:t>d</a:t>
            </a:r>
            <a:r>
              <a:rPr sz="2800" spc="30" dirty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33CC"/>
                </a:solidFill>
                <a:latin typeface="Arial"/>
                <a:cs typeface="Arial"/>
              </a:rPr>
              <a:t>C</a:t>
            </a:r>
            <a:r>
              <a:rPr sz="2800" spc="5" dirty="0">
                <a:solidFill>
                  <a:srgbClr val="FF33CC"/>
                </a:solidFill>
                <a:latin typeface="Arial"/>
                <a:cs typeface="Arial"/>
              </a:rPr>
              <a:t>VI</a:t>
            </a:r>
            <a:r>
              <a:rPr sz="2800" spc="20" dirty="0">
                <a:solidFill>
                  <a:srgbClr val="FF33CC"/>
                </a:solidFill>
                <a:latin typeface="Arial"/>
                <a:cs typeface="Arial"/>
              </a:rPr>
              <a:t>D</a:t>
            </a:r>
            <a:r>
              <a:rPr sz="2800" spc="-450" dirty="0">
                <a:latin typeface="Arial"/>
                <a:cs typeface="Arial"/>
              </a:rPr>
              <a:t>,</a:t>
            </a:r>
            <a:r>
              <a:rPr sz="1800" baseline="20833" dirty="0">
                <a:solidFill>
                  <a:srgbClr val="7F007F"/>
                </a:solidFill>
                <a:latin typeface="Arial"/>
                <a:cs typeface="Arial"/>
              </a:rPr>
              <a:t>common variable</a:t>
            </a:r>
            <a:endParaRPr sz="1800" baseline="20833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49988" y="3184685"/>
            <a:ext cx="128778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immune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deficiency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0876"/>
            <a:ext cx="8915400" cy="6327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39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7217" y="968883"/>
            <a:ext cx="2649220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55139" algn="l"/>
              </a:tabLst>
            </a:pPr>
            <a:r>
              <a:rPr sz="3200" spc="245" dirty="0">
                <a:latin typeface="Arial"/>
                <a:cs typeface="Arial"/>
              </a:rPr>
              <a:t>•</a:t>
            </a:r>
            <a:r>
              <a:rPr sz="3200" spc="-20" dirty="0">
                <a:latin typeface="Arial"/>
                <a:cs typeface="Arial"/>
              </a:rPr>
              <a:t>Pa</a:t>
            </a:r>
            <a:r>
              <a:rPr sz="3200" dirty="0">
                <a:latin typeface="Arial"/>
                <a:cs typeface="Arial"/>
              </a:rPr>
              <a:t>t</a:t>
            </a:r>
            <a:r>
              <a:rPr sz="3200" spc="10" dirty="0">
                <a:latin typeface="Arial"/>
                <a:cs typeface="Arial"/>
              </a:rPr>
              <a:t>i</a:t>
            </a:r>
            <a:r>
              <a:rPr sz="3200" spc="-20" dirty="0">
                <a:latin typeface="Arial"/>
                <a:cs typeface="Arial"/>
              </a:rPr>
              <a:t>en</a:t>
            </a:r>
            <a:r>
              <a:rPr sz="3200" dirty="0">
                <a:latin typeface="Arial"/>
                <a:cs typeface="Arial"/>
              </a:rPr>
              <a:t>t	</a:t>
            </a:r>
            <a:r>
              <a:rPr sz="3200" spc="-20" dirty="0">
                <a:latin typeface="Arial"/>
                <a:cs typeface="Arial"/>
              </a:rPr>
              <a:t>ga</a:t>
            </a:r>
            <a:r>
              <a:rPr sz="3200" spc="15" dirty="0">
                <a:latin typeface="Arial"/>
                <a:cs typeface="Arial"/>
              </a:rPr>
              <a:t>v</a:t>
            </a:r>
            <a:r>
              <a:rPr sz="3200" dirty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4846" y="968883"/>
            <a:ext cx="1470660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r</a:t>
            </a:r>
            <a:r>
              <a:rPr sz="3200" spc="-2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le</a:t>
            </a:r>
            <a:r>
              <a:rPr sz="3200" spc="5" dirty="0">
                <a:latin typeface="Arial"/>
                <a:cs typeface="Arial"/>
              </a:rPr>
              <a:t>v</a:t>
            </a:r>
            <a:r>
              <a:rPr sz="3200" spc="-20" dirty="0">
                <a:latin typeface="Arial"/>
                <a:cs typeface="Arial"/>
              </a:rPr>
              <a:t>an</a:t>
            </a:r>
            <a:r>
              <a:rPr sz="3200" dirty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33390" y="968883"/>
            <a:ext cx="1156970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17244" algn="l"/>
              </a:tabLst>
            </a:pPr>
            <a:r>
              <a:rPr sz="3200" spc="-15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x	</a:t>
            </a:r>
            <a:r>
              <a:rPr sz="3200" spc="-55" dirty="0">
                <a:latin typeface="Arial"/>
                <a:cs typeface="Arial"/>
              </a:rPr>
              <a:t>of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78777" y="968883"/>
            <a:ext cx="1648460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0" dirty="0">
                <a:latin typeface="Arial"/>
                <a:cs typeface="Arial"/>
              </a:rPr>
              <a:t>recurrent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1258" y="1408048"/>
            <a:ext cx="7909559" cy="226250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ts val="3460"/>
              </a:lnSpc>
              <a:spcBef>
                <a:spcPts val="430"/>
              </a:spcBef>
            </a:pPr>
            <a:r>
              <a:rPr sz="3200" dirty="0">
                <a:latin typeface="Arial"/>
                <a:cs typeface="Arial"/>
              </a:rPr>
              <a:t>severe </a:t>
            </a:r>
            <a:r>
              <a:rPr sz="3200" spc="-5" dirty="0">
                <a:latin typeface="Arial"/>
                <a:cs typeface="Arial"/>
              </a:rPr>
              <a:t>infections </a:t>
            </a:r>
            <a:r>
              <a:rPr sz="3200" spc="5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form </a:t>
            </a:r>
            <a:r>
              <a:rPr sz="3200" spc="-10" dirty="0">
                <a:latin typeface="Arial"/>
                <a:cs typeface="Arial"/>
              </a:rPr>
              <a:t>of </a:t>
            </a:r>
            <a:r>
              <a:rPr sz="3200" spc="-15" dirty="0">
                <a:latin typeface="Arial"/>
                <a:cs typeface="Arial"/>
              </a:rPr>
              <a:t>pneumonia( </a:t>
            </a:r>
            <a:r>
              <a:rPr sz="3200" dirty="0">
                <a:latin typeface="Arial"/>
                <a:cs typeface="Arial"/>
              </a:rPr>
              <a:t>4  </a:t>
            </a:r>
            <a:r>
              <a:rPr sz="3200" spc="-5" dirty="0">
                <a:latin typeface="Arial"/>
                <a:cs typeface="Arial"/>
              </a:rPr>
              <a:t>episodes), sinusitis( </a:t>
            </a:r>
            <a:r>
              <a:rPr sz="3200" dirty="0">
                <a:latin typeface="Arial"/>
                <a:cs typeface="Arial"/>
              </a:rPr>
              <a:t>5 </a:t>
            </a:r>
            <a:r>
              <a:rPr sz="3200" spc="-5" dirty="0">
                <a:latin typeface="Arial"/>
                <a:cs typeface="Arial"/>
              </a:rPr>
              <a:t>episodes), </a:t>
            </a:r>
            <a:r>
              <a:rPr sz="3200" spc="-20" dirty="0">
                <a:latin typeface="Arial"/>
                <a:cs typeface="Arial"/>
              </a:rPr>
              <a:t>ear  </a:t>
            </a:r>
            <a:r>
              <a:rPr sz="3200" spc="-5" dirty="0">
                <a:latin typeface="Arial"/>
                <a:cs typeface="Arial"/>
              </a:rPr>
              <a:t>infection </a:t>
            </a:r>
            <a:r>
              <a:rPr sz="3200" dirty="0">
                <a:latin typeface="Arial"/>
                <a:cs typeface="Arial"/>
              </a:rPr>
              <a:t>( 3 </a:t>
            </a:r>
            <a:r>
              <a:rPr sz="3200" spc="-5" dirty="0">
                <a:latin typeface="Arial"/>
                <a:cs typeface="Arial"/>
              </a:rPr>
              <a:t>episodes), </a:t>
            </a:r>
            <a:r>
              <a:rPr sz="3200" dirty="0">
                <a:latin typeface="Arial"/>
                <a:cs typeface="Arial"/>
              </a:rPr>
              <a:t>skin </a:t>
            </a:r>
            <a:r>
              <a:rPr sz="3200" spc="-5" dirty="0">
                <a:latin typeface="Arial"/>
                <a:cs typeface="Arial"/>
              </a:rPr>
              <a:t>suppurative  lesions </a:t>
            </a:r>
            <a:r>
              <a:rPr sz="3200" spc="5" dirty="0">
                <a:latin typeface="Arial"/>
                <a:cs typeface="Arial"/>
              </a:rPr>
              <a:t>(2 </a:t>
            </a:r>
            <a:r>
              <a:rPr sz="3200" spc="-10" dirty="0">
                <a:latin typeface="Arial"/>
                <a:cs typeface="Arial"/>
              </a:rPr>
              <a:t>episode) </a:t>
            </a:r>
            <a:r>
              <a:rPr sz="3200" spc="-15" dirty="0">
                <a:latin typeface="Arial"/>
                <a:cs typeface="Arial"/>
              </a:rPr>
              <a:t>and </a:t>
            </a:r>
            <a:r>
              <a:rPr sz="3200" spc="-5" dirty="0">
                <a:latin typeface="Arial"/>
                <a:cs typeface="Arial"/>
              </a:rPr>
              <a:t>gastroentreritis </a:t>
            </a:r>
            <a:r>
              <a:rPr sz="3200" dirty="0">
                <a:latin typeface="Arial"/>
                <a:cs typeface="Arial"/>
              </a:rPr>
              <a:t>( 3  </a:t>
            </a:r>
            <a:r>
              <a:rPr sz="3200" spc="-5" dirty="0">
                <a:latin typeface="Arial"/>
                <a:cs typeface="Arial"/>
              </a:rPr>
              <a:t>episodes).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23250" y="6437274"/>
            <a:ext cx="218440" cy="2273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ahoma"/>
                <a:cs typeface="Tahoma"/>
              </a:rPr>
              <a:t>40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7452" y="667512"/>
            <a:ext cx="8631936" cy="48326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6191" y="242570"/>
            <a:ext cx="2623185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006FC0"/>
                </a:solidFill>
              </a:rPr>
              <a:t>Investigations:</a:t>
            </a:r>
            <a:endParaRPr sz="3200"/>
          </a:p>
        </p:txBody>
      </p:sp>
      <p:sp>
        <p:nvSpPr>
          <p:cNvPr id="5" name="object 5"/>
          <p:cNvSpPr txBox="1"/>
          <p:nvPr/>
        </p:nvSpPr>
        <p:spPr>
          <a:xfrm>
            <a:off x="388416" y="5528462"/>
            <a:ext cx="822642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Serum immunoglobulins &amp; </a:t>
            </a:r>
            <a:r>
              <a:rPr sz="1800" spc="5" dirty="0">
                <a:latin typeface="Arial"/>
                <a:cs typeface="Arial"/>
              </a:rPr>
              <a:t>protein </a:t>
            </a:r>
            <a:r>
              <a:rPr sz="1800" dirty="0">
                <a:latin typeface="Arial"/>
                <a:cs typeface="Arial"/>
              </a:rPr>
              <a:t>and </a:t>
            </a:r>
            <a:r>
              <a:rPr sz="1800" spc="5" dirty="0">
                <a:latin typeface="Arial"/>
                <a:cs typeface="Arial"/>
              </a:rPr>
              <a:t>urine</a:t>
            </a:r>
            <a:r>
              <a:rPr sz="1800" spc="-254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electrophoresis</a:t>
            </a:r>
            <a:endParaRPr sz="1800">
              <a:latin typeface="Arial"/>
              <a:cs typeface="Arial"/>
            </a:endParaRPr>
          </a:p>
          <a:p>
            <a:pPr marL="42545">
              <a:lnSpc>
                <a:spcPct val="100000"/>
              </a:lnSpc>
              <a:spcBef>
                <a:spcPts val="1580"/>
              </a:spcBef>
            </a:pPr>
            <a:r>
              <a:rPr sz="1800" dirty="0">
                <a:latin typeface="Arial"/>
                <a:cs typeface="Arial"/>
              </a:rPr>
              <a:t>Specific </a:t>
            </a:r>
            <a:r>
              <a:rPr sz="1800" spc="-5" dirty="0">
                <a:latin typeface="Arial"/>
                <a:cs typeface="Arial"/>
              </a:rPr>
              <a:t>antibody :measuring </a:t>
            </a:r>
            <a:r>
              <a:rPr sz="1800" dirty="0">
                <a:latin typeface="Arial"/>
                <a:cs typeface="Arial"/>
              </a:rPr>
              <a:t>IgG </a:t>
            </a:r>
            <a:r>
              <a:rPr sz="1800" spc="-5" dirty="0">
                <a:latin typeface="Arial"/>
                <a:cs typeface="Arial"/>
              </a:rPr>
              <a:t>antibodies </a:t>
            </a:r>
            <a:r>
              <a:rPr sz="1800" dirty="0">
                <a:latin typeface="Arial"/>
                <a:cs typeface="Arial"/>
              </a:rPr>
              <a:t>against </a:t>
            </a:r>
            <a:r>
              <a:rPr sz="1800" spc="-5" dirty="0">
                <a:latin typeface="Arial"/>
                <a:cs typeface="Arial"/>
              </a:rPr>
              <a:t>tetanus, </a:t>
            </a:r>
            <a:r>
              <a:rPr sz="1800" i="1" spc="-5" dirty="0">
                <a:latin typeface="Arial"/>
                <a:cs typeface="Arial"/>
              </a:rPr>
              <a:t>H. </a:t>
            </a:r>
            <a:r>
              <a:rPr sz="1800" i="1" spc="-10" dirty="0">
                <a:latin typeface="Arial"/>
                <a:cs typeface="Arial"/>
              </a:rPr>
              <a:t>influenzae   </a:t>
            </a:r>
            <a:r>
              <a:rPr sz="1800" i="1" spc="1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8591" y="6277965"/>
            <a:ext cx="1436370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i="1" spc="-10" dirty="0">
                <a:latin typeface="Arial"/>
                <a:cs typeface="Arial"/>
              </a:rPr>
              <a:t>S.</a:t>
            </a:r>
            <a:r>
              <a:rPr sz="1800" i="1" spc="-5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pneumonia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41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944" y="1235709"/>
            <a:ext cx="219519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5" dirty="0">
                <a:solidFill>
                  <a:srgbClr val="006FC0"/>
                </a:solidFill>
              </a:rPr>
              <a:t>M</a:t>
            </a:r>
            <a:r>
              <a:rPr sz="2800" spc="-15" dirty="0">
                <a:solidFill>
                  <a:srgbClr val="006FC0"/>
                </a:solidFill>
              </a:rPr>
              <a:t>anage</a:t>
            </a:r>
            <a:r>
              <a:rPr sz="2800" spc="5" dirty="0">
                <a:solidFill>
                  <a:srgbClr val="006FC0"/>
                </a:solidFill>
              </a:rPr>
              <a:t>m</a:t>
            </a:r>
            <a:r>
              <a:rPr sz="2800" spc="-15" dirty="0">
                <a:solidFill>
                  <a:srgbClr val="006FC0"/>
                </a:solidFill>
              </a:rPr>
              <a:t>en</a:t>
            </a:r>
            <a:r>
              <a:rPr sz="2800" spc="5" dirty="0">
                <a:solidFill>
                  <a:srgbClr val="006FC0"/>
                </a:solidFill>
              </a:rPr>
              <a:t>t</a:t>
            </a:r>
            <a:r>
              <a:rPr sz="2800" dirty="0">
                <a:solidFill>
                  <a:srgbClr val="006FC0"/>
                </a:solidFill>
              </a:rPr>
              <a:t>: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594350" y="1391160"/>
            <a:ext cx="1923414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intravenous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immunoglobulin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944" y="1661286"/>
            <a:ext cx="8094345" cy="300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9590" indent="-516890">
              <a:lnSpc>
                <a:spcPts val="3354"/>
              </a:lnSpc>
              <a:buAutoNum type="arabicPeriod"/>
              <a:tabLst>
                <a:tab pos="528955" algn="l"/>
                <a:tab pos="530225" algn="l"/>
              </a:tabLst>
            </a:pP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mainstay of treatment is </a:t>
            </a:r>
            <a:r>
              <a:rPr sz="2800" spc="5" dirty="0">
                <a:solidFill>
                  <a:srgbClr val="FF0000"/>
                </a:solidFill>
                <a:latin typeface="Arial"/>
                <a:cs typeface="Arial"/>
              </a:rPr>
              <a:t>IVIG &amp;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 life-long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 marL="529590" marR="755650" indent="-516890">
              <a:lnSpc>
                <a:spcPts val="3390"/>
              </a:lnSpc>
              <a:spcBef>
                <a:spcPts val="80"/>
              </a:spcBef>
              <a:buAutoNum type="arabicPeriod"/>
              <a:tabLst>
                <a:tab pos="528955" algn="l"/>
                <a:tab pos="530225" algn="l"/>
              </a:tabLst>
            </a:pP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AB: </a:t>
            </a:r>
            <a:r>
              <a:rPr sz="2800" spc="-5" dirty="0">
                <a:latin typeface="Arial"/>
                <a:cs typeface="Arial"/>
              </a:rPr>
              <a:t>Aggressive treatment of infections,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and  </a:t>
            </a:r>
            <a:r>
              <a:rPr sz="2800" spc="-15" dirty="0">
                <a:latin typeface="Arial"/>
                <a:cs typeface="Arial"/>
              </a:rPr>
              <a:t>prophylactic</a:t>
            </a:r>
            <a:r>
              <a:rPr sz="2800" spc="1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antibiotics</a:t>
            </a:r>
            <a:endParaRPr sz="2800" dirty="0">
              <a:latin typeface="Arial"/>
              <a:cs typeface="Arial"/>
            </a:endParaRPr>
          </a:p>
          <a:p>
            <a:pPr marL="529590" indent="-516890">
              <a:lnSpc>
                <a:spcPts val="3225"/>
              </a:lnSpc>
              <a:buAutoNum type="arabicPeriod"/>
              <a:tabLst>
                <a:tab pos="528955" algn="l"/>
                <a:tab pos="530225" algn="l"/>
              </a:tabLst>
            </a:pP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Immunization </a:t>
            </a:r>
            <a:r>
              <a:rPr sz="2800" spc="-5" dirty="0">
                <a:latin typeface="Arial"/>
                <a:cs typeface="Arial"/>
              </a:rPr>
              <a:t>is in selective </a:t>
            </a:r>
            <a:r>
              <a:rPr sz="2800" dirty="0">
                <a:latin typeface="Arial"/>
                <a:cs typeface="Arial"/>
              </a:rPr>
              <a:t>IgA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deficiency</a:t>
            </a:r>
            <a:endParaRPr sz="2800" dirty="0">
              <a:latin typeface="Arial"/>
              <a:cs typeface="Arial"/>
            </a:endParaRPr>
          </a:p>
          <a:p>
            <a:pPr marL="529590" marR="5080">
              <a:lnSpc>
                <a:spcPts val="3390"/>
              </a:lnSpc>
              <a:spcBef>
                <a:spcPts val="80"/>
              </a:spcBef>
            </a:pPr>
            <a:r>
              <a:rPr sz="2800" spc="-10" dirty="0">
                <a:latin typeface="Arial"/>
                <a:cs typeface="Arial"/>
              </a:rPr>
              <a:t>[generally not </a:t>
            </a:r>
            <a:r>
              <a:rPr sz="2800" spc="-5" dirty="0">
                <a:latin typeface="Arial"/>
                <a:cs typeface="Arial"/>
              </a:rPr>
              <a:t>effective (because of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defect in  </a:t>
            </a:r>
            <a:r>
              <a:rPr sz="2800" dirty="0">
                <a:latin typeface="Arial"/>
                <a:cs typeface="Arial"/>
              </a:rPr>
              <a:t>IgG </a:t>
            </a:r>
            <a:r>
              <a:rPr sz="2800" spc="-10" dirty="0">
                <a:latin typeface="Arial"/>
                <a:cs typeface="Arial"/>
              </a:rPr>
              <a:t>antibody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production)].</a:t>
            </a:r>
            <a:endParaRPr sz="2800" dirty="0">
              <a:latin typeface="Arial"/>
              <a:cs typeface="Arial"/>
            </a:endParaRPr>
          </a:p>
          <a:p>
            <a:pPr marL="529590" indent="-516890">
              <a:lnSpc>
                <a:spcPts val="3235"/>
              </a:lnSpc>
              <a:buAutoNum type="arabicPeriod" startAt="4"/>
              <a:tabLst>
                <a:tab pos="528955" algn="l"/>
                <a:tab pos="530225" algn="l"/>
              </a:tabLst>
            </a:pPr>
            <a:r>
              <a:rPr sz="2800" spc="-5" dirty="0">
                <a:latin typeface="Arial"/>
                <a:cs typeface="Arial"/>
              </a:rPr>
              <a:t>live vaccines </a:t>
            </a:r>
            <a:r>
              <a:rPr sz="2800" spc="-10" dirty="0">
                <a:latin typeface="Arial"/>
                <a:cs typeface="Arial"/>
              </a:rPr>
              <a:t>should </a:t>
            </a:r>
            <a:r>
              <a:rPr sz="2800" spc="-5" dirty="0">
                <a:latin typeface="Arial"/>
                <a:cs typeface="Arial"/>
              </a:rPr>
              <a:t>be </a:t>
            </a:r>
            <a:r>
              <a:rPr sz="2800" spc="-10" dirty="0">
                <a:latin typeface="Arial"/>
                <a:cs typeface="Arial"/>
              </a:rPr>
              <a:t>avoided </a:t>
            </a:r>
            <a:r>
              <a:rPr sz="1800" baseline="18518" dirty="0">
                <a:solidFill>
                  <a:srgbClr val="7F007F"/>
                </a:solidFill>
                <a:latin typeface="Arial"/>
                <a:cs typeface="Arial"/>
              </a:rPr>
              <a:t>bec. those risk for</a:t>
            </a:r>
            <a:r>
              <a:rPr sz="1800" spc="-135" baseline="18518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800" baseline="18518" dirty="0">
                <a:solidFill>
                  <a:srgbClr val="7F007F"/>
                </a:solidFill>
                <a:latin typeface="Arial"/>
                <a:cs typeface="Arial"/>
              </a:rPr>
              <a:t>infection</a:t>
            </a:r>
            <a:endParaRPr sz="1800" baseline="18518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23" y="228600"/>
            <a:ext cx="8915400" cy="63230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42</a:t>
            </a:fld>
            <a:endParaRPr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0876" y="228600"/>
            <a:ext cx="8842248" cy="6094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20876" y="1325378"/>
            <a:ext cx="121983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like breast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cancer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43</a:t>
            </a:fld>
            <a:endParaRPr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44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80" dirty="0">
                <a:solidFill>
                  <a:srgbClr val="FF0000"/>
                </a:solidFill>
                <a:latin typeface="Arial Unicode MS"/>
                <a:cs typeface="Arial Unicode MS"/>
              </a:rPr>
              <a:t>➢</a:t>
            </a:r>
            <a:r>
              <a:rPr spc="-180" dirty="0"/>
              <a:t>2 </a:t>
            </a:r>
            <a:r>
              <a:rPr spc="-5" dirty="0">
                <a:latin typeface="Calibri"/>
                <a:cs typeface="Calibri"/>
              </a:rPr>
              <a:t>⁰ </a:t>
            </a:r>
            <a:r>
              <a:rPr spc="-10" dirty="0"/>
              <a:t>&gt;&gt; 1</a:t>
            </a:r>
            <a:r>
              <a:rPr spc="-10" dirty="0">
                <a:latin typeface="Calibri"/>
                <a:cs typeface="Calibri"/>
              </a:rPr>
              <a:t>⁰ </a:t>
            </a:r>
            <a:r>
              <a:rPr spc="-20" dirty="0"/>
              <a:t>immune</a:t>
            </a:r>
            <a:r>
              <a:rPr spc="434" dirty="0"/>
              <a:t> </a:t>
            </a:r>
            <a:r>
              <a:rPr spc="-5" dirty="0"/>
              <a:t>deficiencies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42" y="1416065"/>
            <a:ext cx="8385175" cy="3583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2575" marR="5080" indent="-270510">
              <a:lnSpc>
                <a:spcPct val="99900"/>
              </a:lnSpc>
            </a:pPr>
            <a:r>
              <a:rPr sz="2600" spc="-30" dirty="0">
                <a:solidFill>
                  <a:srgbClr val="FF0000"/>
                </a:solidFill>
                <a:latin typeface="Arial Unicode MS"/>
                <a:cs typeface="Arial Unicode MS"/>
              </a:rPr>
              <a:t>➢</a:t>
            </a:r>
            <a:r>
              <a:rPr sz="2600" spc="-30" dirty="0">
                <a:latin typeface="Arial"/>
                <a:cs typeface="Arial"/>
              </a:rPr>
              <a:t>Infection </a:t>
            </a:r>
            <a:r>
              <a:rPr sz="2600" spc="-5" dirty="0">
                <a:latin typeface="Arial"/>
                <a:cs typeface="Arial"/>
              </a:rPr>
              <a:t>is a </a:t>
            </a:r>
            <a:r>
              <a:rPr sz="2600" spc="-20" dirty="0">
                <a:latin typeface="Arial"/>
                <a:cs typeface="Arial"/>
              </a:rPr>
              <a:t>common </a:t>
            </a:r>
            <a:r>
              <a:rPr sz="2600" spc="-5" dirty="0">
                <a:latin typeface="Arial"/>
                <a:cs typeface="Arial"/>
              </a:rPr>
              <a:t>cause of secondary </a:t>
            </a:r>
            <a:r>
              <a:rPr sz="2600" spc="-20" dirty="0">
                <a:latin typeface="Arial"/>
                <a:cs typeface="Arial"/>
              </a:rPr>
              <a:t>immune  </a:t>
            </a:r>
            <a:r>
              <a:rPr sz="2600" spc="-25" dirty="0">
                <a:latin typeface="Arial"/>
                <a:cs typeface="Arial"/>
              </a:rPr>
              <a:t>deficiency, </a:t>
            </a:r>
            <a:r>
              <a:rPr sz="2600" spc="-5" dirty="0">
                <a:latin typeface="Arial"/>
                <a:cs typeface="Arial"/>
              </a:rPr>
              <a:t>particularly HIV infection, </a:t>
            </a:r>
            <a:r>
              <a:rPr sz="2600" spc="-15" dirty="0">
                <a:latin typeface="Arial"/>
                <a:cs typeface="Arial"/>
              </a:rPr>
              <a:t>measles </a:t>
            </a:r>
            <a:r>
              <a:rPr sz="2600" spc="-5" dirty="0">
                <a:latin typeface="Arial"/>
                <a:cs typeface="Arial"/>
              </a:rPr>
              <a:t>and other  </a:t>
            </a:r>
            <a:r>
              <a:rPr sz="2600" dirty="0">
                <a:latin typeface="Arial"/>
                <a:cs typeface="Arial"/>
              </a:rPr>
              <a:t>viral</a:t>
            </a:r>
            <a:r>
              <a:rPr sz="2600" spc="-12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illnesses</a:t>
            </a:r>
            <a:endParaRPr sz="2600" dirty="0">
              <a:latin typeface="Arial"/>
              <a:cs typeface="Arial"/>
            </a:endParaRPr>
          </a:p>
          <a:p>
            <a:pPr marL="282575" marR="433070" indent="-270510">
              <a:lnSpc>
                <a:spcPct val="100400"/>
              </a:lnSpc>
            </a:pPr>
            <a:r>
              <a:rPr sz="2600" spc="-55" dirty="0">
                <a:solidFill>
                  <a:srgbClr val="FF0000"/>
                </a:solidFill>
                <a:latin typeface="Arial Unicode MS"/>
                <a:cs typeface="Arial Unicode MS"/>
              </a:rPr>
              <a:t>➢</a:t>
            </a:r>
            <a:r>
              <a:rPr sz="2600" spc="-55" dirty="0">
                <a:latin typeface="Arial"/>
                <a:cs typeface="Arial"/>
              </a:rPr>
              <a:t>Immune </a:t>
            </a:r>
            <a:r>
              <a:rPr sz="2600" spc="-5" dirty="0">
                <a:latin typeface="Arial"/>
                <a:cs typeface="Arial"/>
              </a:rPr>
              <a:t>deficiency is also an </a:t>
            </a:r>
            <a:r>
              <a:rPr sz="2600" spc="-10" dirty="0">
                <a:latin typeface="Arial"/>
                <a:cs typeface="Arial"/>
              </a:rPr>
              <a:t>expected </a:t>
            </a:r>
            <a:r>
              <a:rPr sz="2600" dirty="0">
                <a:latin typeface="Arial"/>
                <a:cs typeface="Arial"/>
              </a:rPr>
              <a:t>side-effect </a:t>
            </a:r>
            <a:r>
              <a:rPr sz="2600" spc="-5" dirty="0">
                <a:latin typeface="Arial"/>
                <a:cs typeface="Arial"/>
              </a:rPr>
              <a:t>of  </a:t>
            </a:r>
            <a:r>
              <a:rPr sz="2600" spc="-15" dirty="0">
                <a:latin typeface="Arial"/>
                <a:cs typeface="Arial"/>
              </a:rPr>
              <a:t>some </a:t>
            </a:r>
            <a:r>
              <a:rPr sz="2600" spc="-5" dirty="0">
                <a:latin typeface="Arial"/>
                <a:cs typeface="Arial"/>
              </a:rPr>
              <a:t>drugs </a:t>
            </a:r>
            <a:r>
              <a:rPr sz="2600" spc="-15" dirty="0">
                <a:latin typeface="Arial"/>
                <a:cs typeface="Arial"/>
              </a:rPr>
              <a:t>(immune</a:t>
            </a:r>
            <a:r>
              <a:rPr sz="2600" spc="14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suppressive)</a:t>
            </a:r>
            <a:endParaRPr sz="2600" dirty="0">
              <a:latin typeface="Arial"/>
              <a:cs typeface="Arial"/>
            </a:endParaRPr>
          </a:p>
          <a:p>
            <a:pPr marL="282575" marR="1361440" indent="-270510">
              <a:lnSpc>
                <a:spcPts val="3130"/>
              </a:lnSpc>
              <a:spcBef>
                <a:spcPts val="75"/>
              </a:spcBef>
            </a:pPr>
            <a:r>
              <a:rPr sz="2600" spc="-85" dirty="0">
                <a:solidFill>
                  <a:srgbClr val="FF0000"/>
                </a:solidFill>
                <a:latin typeface="Arial Unicode MS"/>
                <a:cs typeface="Arial Unicode MS"/>
              </a:rPr>
              <a:t>➢</a:t>
            </a:r>
            <a:r>
              <a:rPr sz="2600" spc="-85" dirty="0">
                <a:latin typeface="Arial"/>
                <a:cs typeface="Arial"/>
              </a:rPr>
              <a:t>May </a:t>
            </a:r>
            <a:r>
              <a:rPr sz="2600" spc="-5" dirty="0">
                <a:latin typeface="Arial"/>
                <a:cs typeface="Arial"/>
              </a:rPr>
              <a:t>be </a:t>
            </a:r>
            <a:r>
              <a:rPr sz="2600" spc="-10" dirty="0">
                <a:latin typeface="Arial"/>
                <a:cs typeface="Arial"/>
              </a:rPr>
              <a:t>an idiosyncratic </a:t>
            </a:r>
            <a:r>
              <a:rPr sz="2600" dirty="0">
                <a:latin typeface="Arial"/>
                <a:cs typeface="Arial"/>
              </a:rPr>
              <a:t>effect </a:t>
            </a:r>
            <a:r>
              <a:rPr sz="2600" spc="-5" dirty="0">
                <a:latin typeface="Arial"/>
                <a:cs typeface="Arial"/>
              </a:rPr>
              <a:t>of other agents,  particularly anti-epileptic</a:t>
            </a:r>
            <a:r>
              <a:rPr sz="2600" spc="4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medication</a:t>
            </a:r>
            <a:endParaRPr sz="2600" dirty="0">
              <a:latin typeface="Arial"/>
              <a:cs typeface="Arial"/>
            </a:endParaRPr>
          </a:p>
          <a:p>
            <a:pPr marL="282575" marR="1356360" indent="-270510">
              <a:lnSpc>
                <a:spcPts val="3100"/>
              </a:lnSpc>
              <a:spcBef>
                <a:spcPts val="30"/>
              </a:spcBef>
            </a:pPr>
            <a:r>
              <a:rPr sz="2600" spc="-30" dirty="0">
                <a:solidFill>
                  <a:srgbClr val="FF0000"/>
                </a:solidFill>
                <a:latin typeface="Arial Unicode MS"/>
                <a:cs typeface="Arial Unicode MS"/>
              </a:rPr>
              <a:t>➢</a:t>
            </a:r>
            <a:r>
              <a:rPr sz="2600" spc="-30" dirty="0">
                <a:latin typeface="Arial"/>
                <a:cs typeface="Arial"/>
              </a:rPr>
              <a:t>Physiological </a:t>
            </a:r>
            <a:r>
              <a:rPr sz="2600" spc="-20" dirty="0">
                <a:latin typeface="Arial"/>
                <a:cs typeface="Arial"/>
              </a:rPr>
              <a:t>immune </a:t>
            </a:r>
            <a:r>
              <a:rPr sz="2600" spc="-5" dirty="0">
                <a:latin typeface="Arial"/>
                <a:cs typeface="Arial"/>
              </a:rPr>
              <a:t>deficiency occurs at </a:t>
            </a:r>
            <a:r>
              <a:rPr sz="2600" spc="-10" dirty="0">
                <a:latin typeface="Arial"/>
                <a:cs typeface="Arial"/>
              </a:rPr>
              <a:t>the  </a:t>
            </a:r>
            <a:r>
              <a:rPr sz="2600" spc="-15" dirty="0">
                <a:latin typeface="Arial"/>
                <a:cs typeface="Arial"/>
              </a:rPr>
              <a:t>extremes </a:t>
            </a:r>
            <a:r>
              <a:rPr sz="2600" spc="-5" dirty="0">
                <a:latin typeface="Arial"/>
                <a:cs typeface="Arial"/>
              </a:rPr>
              <a:t>of</a:t>
            </a:r>
            <a:r>
              <a:rPr sz="2600" spc="55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life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41614" y="1115531"/>
            <a:ext cx="393890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7F007F"/>
                </a:solidFill>
                <a:latin typeface="Arial"/>
                <a:cs typeface="Arial"/>
              </a:rPr>
              <a:t>secondary more common than primary immune</a:t>
            </a:r>
            <a:r>
              <a:rPr sz="1200" spc="-10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200" dirty="0" err="1">
                <a:solidFill>
                  <a:srgbClr val="7F007F"/>
                </a:solidFill>
                <a:latin typeface="Arial"/>
                <a:cs typeface="Arial"/>
              </a:rPr>
              <a:t>deficienc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9117" y="120650"/>
            <a:ext cx="1336040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10" dirty="0">
                <a:solidFill>
                  <a:srgbClr val="FF3399"/>
                </a:solidFill>
                <a:latin typeface="Arial"/>
                <a:cs typeface="Arial"/>
              </a:rPr>
              <a:t>Case</a:t>
            </a:r>
            <a:r>
              <a:rPr sz="3200" b="1" spc="-75" dirty="0">
                <a:solidFill>
                  <a:srgbClr val="FF3399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3399"/>
                </a:solidFill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715" y="796671"/>
            <a:ext cx="6640830" cy="412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690" indent="-173990">
              <a:lnSpc>
                <a:spcPct val="100000"/>
              </a:lnSpc>
              <a:buChar char="•"/>
              <a:tabLst>
                <a:tab pos="187325" algn="l"/>
                <a:tab pos="661670" algn="l"/>
                <a:tab pos="1311275" algn="l"/>
                <a:tab pos="2226310" algn="l"/>
                <a:tab pos="2948940" algn="l"/>
                <a:tab pos="3868420" algn="l"/>
                <a:tab pos="5615940" algn="l"/>
                <a:tab pos="6169660" algn="l"/>
              </a:tabLst>
            </a:pPr>
            <a:r>
              <a:rPr sz="2600" spc="-5" dirty="0">
                <a:latin typeface="Arial"/>
                <a:cs typeface="Arial"/>
              </a:rPr>
              <a:t>A	20	</a:t>
            </a:r>
            <a:r>
              <a:rPr sz="2600" spc="-40" dirty="0">
                <a:latin typeface="Arial"/>
                <a:cs typeface="Arial"/>
              </a:rPr>
              <a:t>y</a:t>
            </a:r>
            <a:r>
              <a:rPr sz="2600" spc="25" dirty="0">
                <a:latin typeface="Arial"/>
                <a:cs typeface="Arial"/>
              </a:rPr>
              <a:t>e</a:t>
            </a:r>
            <a:r>
              <a:rPr sz="2600" spc="-5" dirty="0">
                <a:latin typeface="Arial"/>
                <a:cs typeface="Arial"/>
              </a:rPr>
              <a:t>ar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5" dirty="0">
                <a:latin typeface="Arial"/>
                <a:cs typeface="Arial"/>
              </a:rPr>
              <a:t>o</a:t>
            </a:r>
            <a:r>
              <a:rPr sz="2600" spc="25" dirty="0">
                <a:latin typeface="Arial"/>
                <a:cs typeface="Arial"/>
              </a:rPr>
              <a:t>l</a:t>
            </a:r>
            <a:r>
              <a:rPr sz="2600" spc="-5" dirty="0">
                <a:latin typeface="Arial"/>
                <a:cs typeface="Arial"/>
              </a:rPr>
              <a:t>d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5" dirty="0">
                <a:latin typeface="Arial"/>
                <a:cs typeface="Arial"/>
              </a:rPr>
              <a:t>man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5" dirty="0">
                <a:latin typeface="Arial"/>
                <a:cs typeface="Arial"/>
              </a:rPr>
              <a:t>pres</a:t>
            </a:r>
            <a:r>
              <a:rPr sz="2600" spc="20" dirty="0">
                <a:latin typeface="Arial"/>
                <a:cs typeface="Arial"/>
              </a:rPr>
              <a:t>e</a:t>
            </a:r>
            <a:r>
              <a:rPr sz="2600" spc="-5" dirty="0">
                <a:latin typeface="Arial"/>
                <a:cs typeface="Arial"/>
              </a:rPr>
              <a:t>nted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spc="-5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5" dirty="0">
                <a:latin typeface="Arial"/>
                <a:cs typeface="Arial"/>
              </a:rPr>
              <a:t>the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61403" y="796671"/>
            <a:ext cx="1661795" cy="412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25" dirty="0">
                <a:latin typeface="Arial"/>
                <a:cs typeface="Arial"/>
              </a:rPr>
              <a:t>e</a:t>
            </a:r>
            <a:r>
              <a:rPr sz="2600" spc="-45" dirty="0">
                <a:latin typeface="Arial"/>
                <a:cs typeface="Arial"/>
              </a:rPr>
              <a:t>m</a:t>
            </a:r>
            <a:r>
              <a:rPr sz="2600" spc="-5" dirty="0">
                <a:latin typeface="Arial"/>
                <a:cs typeface="Arial"/>
              </a:rPr>
              <a:t>e</a:t>
            </a:r>
            <a:r>
              <a:rPr sz="2600" spc="25" dirty="0">
                <a:latin typeface="Arial"/>
                <a:cs typeface="Arial"/>
              </a:rPr>
              <a:t>r</a:t>
            </a:r>
            <a:r>
              <a:rPr sz="2600" spc="-5" dirty="0">
                <a:latin typeface="Arial"/>
                <a:cs typeface="Arial"/>
              </a:rPr>
              <a:t>gen</a:t>
            </a:r>
            <a:r>
              <a:rPr sz="2600" spc="20" dirty="0">
                <a:latin typeface="Arial"/>
                <a:cs typeface="Arial"/>
              </a:rPr>
              <a:t>c</a:t>
            </a:r>
            <a:r>
              <a:rPr sz="2600" spc="-5" dirty="0">
                <a:latin typeface="Arial"/>
                <a:cs typeface="Arial"/>
              </a:rPr>
              <a:t>y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1756" y="1153540"/>
            <a:ext cx="8385809" cy="52031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algn="just">
              <a:lnSpc>
                <a:spcPct val="90100"/>
              </a:lnSpc>
              <a:spcBef>
                <a:spcPts val="305"/>
              </a:spcBef>
            </a:pPr>
            <a:r>
              <a:rPr sz="2600" spc="-5" dirty="0">
                <a:latin typeface="Arial"/>
                <a:cs typeface="Arial"/>
              </a:rPr>
              <a:t>department </a:t>
            </a:r>
            <a:r>
              <a:rPr sz="2600" spc="-10" dirty="0">
                <a:latin typeface="Arial"/>
                <a:cs typeface="Arial"/>
              </a:rPr>
              <a:t>with </a:t>
            </a:r>
            <a:r>
              <a:rPr sz="2600" dirty="0">
                <a:latin typeface="Arial"/>
                <a:cs typeface="Arial"/>
              </a:rPr>
              <a:t>high </a:t>
            </a:r>
            <a:r>
              <a:rPr sz="2600" spc="-5" dirty="0">
                <a:latin typeface="Arial"/>
                <a:cs typeface="Arial"/>
              </a:rPr>
              <a:t>grade </a:t>
            </a:r>
            <a:r>
              <a:rPr sz="2600" dirty="0">
                <a:latin typeface="Arial"/>
                <a:cs typeface="Arial"/>
              </a:rPr>
              <a:t>fever </a:t>
            </a:r>
            <a:r>
              <a:rPr sz="2600" spc="-10" dirty="0">
                <a:latin typeface="Arial"/>
                <a:cs typeface="Arial"/>
              </a:rPr>
              <a:t>and </a:t>
            </a:r>
            <a:r>
              <a:rPr sz="2600" dirty="0">
                <a:latin typeface="Arial"/>
                <a:cs typeface="Arial"/>
              </a:rPr>
              <a:t>severe headache  </a:t>
            </a:r>
            <a:r>
              <a:rPr sz="2600" spc="-10" dirty="0">
                <a:latin typeface="Arial"/>
                <a:cs typeface="Arial"/>
              </a:rPr>
              <a:t>of </a:t>
            </a:r>
            <a:r>
              <a:rPr sz="2600" spc="-5" dirty="0">
                <a:latin typeface="Arial"/>
                <a:cs typeface="Arial"/>
              </a:rPr>
              <a:t>3 </a:t>
            </a:r>
            <a:r>
              <a:rPr sz="2600" dirty="0">
                <a:latin typeface="Arial"/>
                <a:cs typeface="Arial"/>
              </a:rPr>
              <a:t>days duration associated </a:t>
            </a:r>
            <a:r>
              <a:rPr sz="2600" spc="-5" dirty="0">
                <a:latin typeface="Arial"/>
                <a:cs typeface="Arial"/>
              </a:rPr>
              <a:t>with vomiting, </a:t>
            </a:r>
            <a:r>
              <a:rPr sz="2600" spc="-10" dirty="0">
                <a:latin typeface="Arial"/>
                <a:cs typeface="Arial"/>
              </a:rPr>
              <a:t>and  </a:t>
            </a:r>
            <a:r>
              <a:rPr sz="2600" spc="-5" dirty="0">
                <a:latin typeface="Arial"/>
                <a:cs typeface="Arial"/>
              </a:rPr>
              <a:t>disturbed </a:t>
            </a:r>
            <a:r>
              <a:rPr sz="2600" dirty="0">
                <a:latin typeface="Arial"/>
                <a:cs typeface="Arial"/>
              </a:rPr>
              <a:t>consciousness. </a:t>
            </a:r>
            <a:r>
              <a:rPr sz="2600" spc="-10" dirty="0">
                <a:latin typeface="Arial"/>
                <a:cs typeface="Arial"/>
              </a:rPr>
              <a:t>On </a:t>
            </a:r>
            <a:r>
              <a:rPr sz="2600" spc="-5" dirty="0">
                <a:latin typeface="Arial"/>
                <a:cs typeface="Arial"/>
              </a:rPr>
              <a:t>examination </a:t>
            </a:r>
            <a:r>
              <a:rPr sz="2600" dirty="0">
                <a:latin typeface="Arial"/>
                <a:cs typeface="Arial"/>
              </a:rPr>
              <a:t>there </a:t>
            </a:r>
            <a:r>
              <a:rPr sz="2600" spc="-5" dirty="0">
                <a:latin typeface="Arial"/>
                <a:cs typeface="Arial"/>
              </a:rPr>
              <a:t>was  neck </a:t>
            </a:r>
            <a:r>
              <a:rPr sz="2600" dirty="0">
                <a:latin typeface="Arial"/>
                <a:cs typeface="Arial"/>
              </a:rPr>
              <a:t>stiffness. </a:t>
            </a:r>
            <a:r>
              <a:rPr sz="2600" spc="-5" dirty="0">
                <a:latin typeface="Arial"/>
                <a:cs typeface="Arial"/>
              </a:rPr>
              <a:t>Meningitis was </a:t>
            </a:r>
            <a:r>
              <a:rPr sz="2600" dirty="0">
                <a:latin typeface="Arial"/>
                <a:cs typeface="Arial"/>
              </a:rPr>
              <a:t>suspected </a:t>
            </a:r>
            <a:r>
              <a:rPr sz="2600" spc="-10" dirty="0">
                <a:latin typeface="Arial"/>
                <a:cs typeface="Arial"/>
              </a:rPr>
              <a:t>so  </a:t>
            </a:r>
            <a:r>
              <a:rPr sz="2600" spc="-5" dirty="0">
                <a:latin typeface="Arial"/>
                <a:cs typeface="Arial"/>
              </a:rPr>
              <a:t>Cerebrospinal </a:t>
            </a:r>
            <a:r>
              <a:rPr sz="2600" dirty="0">
                <a:latin typeface="Arial"/>
                <a:cs typeface="Arial"/>
              </a:rPr>
              <a:t>aspiration </a:t>
            </a:r>
            <a:r>
              <a:rPr sz="2600" spc="-5" dirty="0">
                <a:latin typeface="Arial"/>
                <a:cs typeface="Arial"/>
              </a:rPr>
              <a:t>was done </a:t>
            </a:r>
            <a:r>
              <a:rPr sz="2600" spc="15" dirty="0">
                <a:latin typeface="Arial"/>
                <a:cs typeface="Arial"/>
              </a:rPr>
              <a:t>in </a:t>
            </a:r>
            <a:r>
              <a:rPr sz="2600" spc="5" dirty="0">
                <a:latin typeface="Arial"/>
                <a:cs typeface="Arial"/>
              </a:rPr>
              <a:t>the emergency  </a:t>
            </a:r>
            <a:r>
              <a:rPr sz="2600" dirty="0">
                <a:latin typeface="Arial"/>
                <a:cs typeface="Arial"/>
              </a:rPr>
              <a:t>room </a:t>
            </a:r>
            <a:r>
              <a:rPr sz="2600" spc="-5" dirty="0">
                <a:latin typeface="Arial"/>
                <a:cs typeface="Arial"/>
              </a:rPr>
              <a:t>and was </a:t>
            </a:r>
            <a:r>
              <a:rPr sz="2600" dirty="0">
                <a:latin typeface="Arial"/>
                <a:cs typeface="Arial"/>
              </a:rPr>
              <a:t>turbid and result revealed Neisseria  </a:t>
            </a:r>
            <a:r>
              <a:rPr sz="2600" spc="-5" dirty="0">
                <a:latin typeface="Arial"/>
                <a:cs typeface="Arial"/>
              </a:rPr>
              <a:t>meningitides. </a:t>
            </a:r>
            <a:r>
              <a:rPr sz="2600" dirty="0">
                <a:latin typeface="Arial"/>
                <a:cs typeface="Arial"/>
              </a:rPr>
              <a:t>Regarding </a:t>
            </a:r>
            <a:r>
              <a:rPr sz="2600" spc="-5" dirty="0">
                <a:latin typeface="Arial"/>
                <a:cs typeface="Arial"/>
              </a:rPr>
              <a:t>this </a:t>
            </a:r>
            <a:r>
              <a:rPr sz="2600" dirty="0">
                <a:latin typeface="Arial"/>
                <a:cs typeface="Arial"/>
              </a:rPr>
              <a:t>patient, </a:t>
            </a:r>
            <a:r>
              <a:rPr sz="2600" spc="-5" dirty="0">
                <a:latin typeface="Arial"/>
                <a:cs typeface="Arial"/>
              </a:rPr>
              <a:t>which </a:t>
            </a:r>
            <a:r>
              <a:rPr sz="2600" spc="5" dirty="0">
                <a:latin typeface="Arial"/>
                <a:cs typeface="Arial"/>
              </a:rPr>
              <a:t>one </a:t>
            </a:r>
            <a:r>
              <a:rPr sz="2600" spc="-10" dirty="0">
                <a:latin typeface="Arial"/>
                <a:cs typeface="Arial"/>
              </a:rPr>
              <a:t>of the  </a:t>
            </a:r>
            <a:r>
              <a:rPr sz="2600" spc="-5" dirty="0">
                <a:latin typeface="Arial"/>
                <a:cs typeface="Arial"/>
              </a:rPr>
              <a:t>following </a:t>
            </a:r>
            <a:r>
              <a:rPr sz="2600" spc="-10" dirty="0">
                <a:latin typeface="Arial"/>
                <a:cs typeface="Arial"/>
              </a:rPr>
              <a:t>expected </a:t>
            </a:r>
            <a:r>
              <a:rPr sz="2600" spc="-20" dirty="0">
                <a:latin typeface="Arial"/>
                <a:cs typeface="Arial"/>
              </a:rPr>
              <a:t>immune </a:t>
            </a:r>
            <a:r>
              <a:rPr sz="2600" dirty="0">
                <a:latin typeface="Arial"/>
                <a:cs typeface="Arial"/>
              </a:rPr>
              <a:t>deficiency </a:t>
            </a:r>
            <a:r>
              <a:rPr sz="2600" spc="-5" dirty="0">
                <a:latin typeface="Arial"/>
                <a:cs typeface="Arial"/>
              </a:rPr>
              <a:t>is</a:t>
            </a:r>
            <a:r>
              <a:rPr sz="2600" spc="229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correct?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100">
              <a:latin typeface="Times New Roman"/>
              <a:cs typeface="Times New Roman"/>
            </a:endParaRPr>
          </a:p>
          <a:p>
            <a:pPr marL="241300" marR="4190365">
              <a:lnSpc>
                <a:spcPct val="115900"/>
              </a:lnSpc>
            </a:pPr>
            <a:r>
              <a:rPr sz="2600" spc="-5" dirty="0">
                <a:latin typeface="Arial"/>
                <a:cs typeface="Arial"/>
              </a:rPr>
              <a:t>A.Antibody </a:t>
            </a:r>
            <a:r>
              <a:rPr sz="2600" dirty="0">
                <a:latin typeface="Arial"/>
                <a:cs typeface="Arial"/>
              </a:rPr>
              <a:t>deficiency  </a:t>
            </a:r>
            <a:r>
              <a:rPr sz="2600" spc="-10" dirty="0">
                <a:latin typeface="Arial"/>
                <a:cs typeface="Arial"/>
              </a:rPr>
              <a:t>B.Phagocyte </a:t>
            </a:r>
            <a:r>
              <a:rPr sz="2600" dirty="0">
                <a:latin typeface="Arial"/>
                <a:cs typeface="Arial"/>
              </a:rPr>
              <a:t>deficiency  </a:t>
            </a:r>
            <a:r>
              <a:rPr sz="2600" spc="-15" dirty="0">
                <a:latin typeface="Arial"/>
                <a:cs typeface="Arial"/>
              </a:rPr>
              <a:t>C.Complement </a:t>
            </a:r>
            <a:r>
              <a:rPr sz="2600" spc="-5" dirty="0">
                <a:latin typeface="Arial"/>
                <a:cs typeface="Arial"/>
              </a:rPr>
              <a:t>deficiency  </a:t>
            </a:r>
            <a:r>
              <a:rPr sz="2600" spc="-35" dirty="0">
                <a:latin typeface="Arial"/>
                <a:cs typeface="Arial"/>
              </a:rPr>
              <a:t>D.T- </a:t>
            </a:r>
            <a:r>
              <a:rPr sz="2600" spc="-20" dirty="0">
                <a:latin typeface="Arial"/>
                <a:cs typeface="Arial"/>
              </a:rPr>
              <a:t>lymphocyte</a:t>
            </a:r>
            <a:r>
              <a:rPr sz="2600" spc="16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deficiency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847" y="645414"/>
            <a:ext cx="2455545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10" dirty="0">
                <a:solidFill>
                  <a:srgbClr val="FF0000"/>
                </a:solidFill>
                <a:latin typeface="Arial"/>
                <a:cs typeface="Arial"/>
              </a:rPr>
              <a:t>Conclusions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65">
              <a:lnSpc>
                <a:spcPct val="100000"/>
              </a:lnSpc>
            </a:pPr>
            <a:r>
              <a:rPr spc="-45" dirty="0">
                <a:latin typeface="Arial Unicode MS"/>
                <a:cs typeface="Arial Unicode MS"/>
              </a:rPr>
              <a:t>▪</a:t>
            </a:r>
            <a:r>
              <a:rPr spc="-45" dirty="0"/>
              <a:t>Immune </a:t>
            </a:r>
            <a:r>
              <a:rPr dirty="0"/>
              <a:t>compromised </a:t>
            </a:r>
            <a:r>
              <a:rPr spc="-10" dirty="0"/>
              <a:t>patient</a:t>
            </a:r>
            <a:r>
              <a:rPr spc="95" dirty="0"/>
              <a:t> </a:t>
            </a:r>
            <a:r>
              <a:rPr spc="-5" dirty="0"/>
              <a:t>=immunodeficient</a:t>
            </a:r>
          </a:p>
          <a:p>
            <a:pPr marL="299085" indent="-274320">
              <a:lnSpc>
                <a:spcPct val="100000"/>
              </a:lnSpc>
              <a:spcBef>
                <a:spcPts val="1360"/>
              </a:spcBef>
              <a:buFont typeface="Arial Unicode MS"/>
              <a:buChar char="▪"/>
              <a:tabLst>
                <a:tab pos="299085" algn="l"/>
              </a:tabLst>
            </a:pPr>
            <a:r>
              <a:rPr spc="-5" dirty="0"/>
              <a:t>causes are either </a:t>
            </a:r>
            <a:r>
              <a:rPr spc="-10" dirty="0"/>
              <a:t>congenital </a:t>
            </a:r>
            <a:r>
              <a:rPr spc="-5" dirty="0"/>
              <a:t>or</a:t>
            </a:r>
            <a:r>
              <a:rPr spc="175" dirty="0"/>
              <a:t> </a:t>
            </a:r>
            <a:r>
              <a:rPr spc="-10" dirty="0"/>
              <a:t>acquired</a:t>
            </a:r>
          </a:p>
          <a:p>
            <a:pPr marL="24765">
              <a:lnSpc>
                <a:spcPct val="100000"/>
              </a:lnSpc>
              <a:spcBef>
                <a:spcPts val="1355"/>
              </a:spcBef>
            </a:pPr>
            <a:r>
              <a:rPr spc="-35" dirty="0">
                <a:latin typeface="Arial Unicode MS"/>
                <a:cs typeface="Arial Unicode MS"/>
              </a:rPr>
              <a:t>▪</a:t>
            </a:r>
            <a:r>
              <a:rPr spc="-35" dirty="0"/>
              <a:t>Commonest </a:t>
            </a:r>
            <a:r>
              <a:rPr spc="-5" dirty="0"/>
              <a:t>cause is</a:t>
            </a:r>
            <a:r>
              <a:rPr spc="45" dirty="0"/>
              <a:t> </a:t>
            </a:r>
            <a:r>
              <a:rPr spc="-5" dirty="0"/>
              <a:t>secondary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68185" y="3372739"/>
            <a:ext cx="1960880" cy="828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90"/>
              </a:lnSpc>
              <a:tabLst>
                <a:tab pos="520065" algn="l"/>
              </a:tabLst>
            </a:pPr>
            <a:r>
              <a:rPr sz="2800" spc="-1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	r</a:t>
            </a:r>
            <a:r>
              <a:rPr sz="2800" spc="-1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15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rr</a:t>
            </a:r>
            <a:r>
              <a:rPr sz="2800" spc="-15" dirty="0">
                <a:latin typeface="Arial"/>
                <a:cs typeface="Arial"/>
              </a:rPr>
              <a:t>en</a:t>
            </a:r>
            <a:r>
              <a:rPr sz="2800" dirty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  <a:p>
            <a:pPr marL="48895">
              <a:lnSpc>
                <a:spcPts val="3190"/>
              </a:lnSpc>
              <a:tabLst>
                <a:tab pos="698500" algn="l"/>
              </a:tabLst>
            </a:pPr>
            <a:r>
              <a:rPr sz="2800" spc="25" dirty="0">
                <a:latin typeface="Arial"/>
                <a:cs typeface="Arial"/>
              </a:rPr>
              <a:t>b</a:t>
            </a:r>
            <a:r>
              <a:rPr sz="2800" spc="5" dirty="0">
                <a:latin typeface="Arial"/>
                <a:cs typeface="Arial"/>
              </a:rPr>
              <a:t>y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0" dirty="0">
                <a:latin typeface="Arial"/>
                <a:cs typeface="Arial"/>
              </a:rPr>
              <a:t>u</a:t>
            </a:r>
            <a:r>
              <a:rPr sz="2800" spc="20" dirty="0">
                <a:latin typeface="Arial"/>
                <a:cs typeface="Arial"/>
              </a:rPr>
              <a:t>n</a:t>
            </a:r>
            <a:r>
              <a:rPr sz="2800" spc="-10" dirty="0">
                <a:latin typeface="Arial"/>
                <a:cs typeface="Arial"/>
              </a:rPr>
              <a:t>u</a:t>
            </a:r>
            <a:r>
              <a:rPr sz="2800" spc="5" dirty="0">
                <a:latin typeface="Arial"/>
                <a:cs typeface="Arial"/>
              </a:rPr>
              <a:t>s</a:t>
            </a:r>
            <a:r>
              <a:rPr sz="2800" spc="20" dirty="0">
                <a:latin typeface="Arial"/>
                <a:cs typeface="Arial"/>
              </a:rPr>
              <a:t>u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l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5596" y="3415410"/>
            <a:ext cx="5671185" cy="1169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055" marR="5080" indent="-173355" algn="just">
              <a:lnSpc>
                <a:spcPct val="90000"/>
              </a:lnSpc>
              <a:buChar char="•"/>
              <a:tabLst>
                <a:tab pos="186690" algn="l"/>
              </a:tabLst>
            </a:pPr>
            <a:r>
              <a:rPr sz="2800" dirty="0">
                <a:latin typeface="Arial"/>
                <a:cs typeface="Arial"/>
              </a:rPr>
              <a:t>Commonest </a:t>
            </a:r>
            <a:r>
              <a:rPr sz="2800" spc="-5" dirty="0">
                <a:latin typeface="Arial"/>
                <a:cs typeface="Arial"/>
              </a:rPr>
              <a:t>clinical </a:t>
            </a:r>
            <a:r>
              <a:rPr sz="2800" dirty="0">
                <a:latin typeface="Arial"/>
                <a:cs typeface="Arial"/>
              </a:rPr>
              <a:t>presentation  </a:t>
            </a:r>
            <a:r>
              <a:rPr sz="2800" spc="-5" dirty="0">
                <a:latin typeface="Arial"/>
                <a:cs typeface="Arial"/>
              </a:rPr>
              <a:t>infections at </a:t>
            </a:r>
            <a:r>
              <a:rPr sz="2800" dirty="0">
                <a:latin typeface="Arial"/>
                <a:cs typeface="Arial"/>
              </a:rPr>
              <a:t>unusual </a:t>
            </a:r>
            <a:r>
              <a:rPr sz="2800" spc="-5" dirty="0">
                <a:latin typeface="Arial"/>
                <a:cs typeface="Arial"/>
              </a:rPr>
              <a:t>sites </a:t>
            </a:r>
            <a:r>
              <a:rPr sz="2800" spc="-10" dirty="0">
                <a:latin typeface="Arial"/>
                <a:cs typeface="Arial"/>
              </a:rPr>
              <a:t>and  </a:t>
            </a:r>
            <a:r>
              <a:rPr sz="2800" spc="-5" dirty="0">
                <a:latin typeface="Arial"/>
                <a:cs typeface="Arial"/>
              </a:rPr>
              <a:t>organisms.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596" y="4740655"/>
            <a:ext cx="7306309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055" indent="-173355">
              <a:lnSpc>
                <a:spcPct val="100000"/>
              </a:lnSpc>
              <a:buChar char="•"/>
              <a:tabLst>
                <a:tab pos="186690" algn="l"/>
                <a:tab pos="5099050" algn="l"/>
              </a:tabLst>
            </a:pP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Early </a:t>
            </a: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diagnosis</a:t>
            </a:r>
            <a:r>
              <a:rPr sz="2800" spc="1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and</a:t>
            </a:r>
            <a:r>
              <a:rPr sz="2800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treatment	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are</a:t>
            </a:r>
            <a:r>
              <a:rPr sz="2800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important.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23250" y="6437274"/>
            <a:ext cx="218440" cy="2273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ahoma"/>
                <a:cs typeface="Tahoma"/>
              </a:rPr>
              <a:t>47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5865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65016" y="5989015"/>
            <a:ext cx="2474595" cy="564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solidFill>
                  <a:srgbClr val="FF00FF"/>
                </a:solidFill>
                <a:latin typeface="Tahoma"/>
                <a:cs typeface="Tahoma"/>
              </a:rPr>
              <a:t>THANK</a:t>
            </a:r>
            <a:r>
              <a:rPr sz="3600" spc="-125" dirty="0">
                <a:solidFill>
                  <a:srgbClr val="FF00FF"/>
                </a:solidFill>
                <a:latin typeface="Tahoma"/>
                <a:cs typeface="Tahoma"/>
              </a:rPr>
              <a:t> </a:t>
            </a:r>
            <a:r>
              <a:rPr sz="3600" spc="-10" dirty="0">
                <a:solidFill>
                  <a:srgbClr val="FF00FF"/>
                </a:solidFill>
                <a:latin typeface="Tahoma"/>
                <a:cs typeface="Tahoma"/>
              </a:rPr>
              <a:t>YOU</a:t>
            </a:r>
            <a:endParaRPr sz="3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2820" y="231013"/>
            <a:ext cx="2091055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solidFill>
                  <a:srgbClr val="FF0000"/>
                </a:solidFill>
              </a:rPr>
              <a:t>Q</a:t>
            </a:r>
            <a:r>
              <a:rPr sz="3600" spc="10" dirty="0">
                <a:solidFill>
                  <a:srgbClr val="FF0000"/>
                </a:solidFill>
              </a:rPr>
              <a:t>ue</a:t>
            </a:r>
            <a:r>
              <a:rPr sz="3600" dirty="0">
                <a:solidFill>
                  <a:srgbClr val="FF0000"/>
                </a:solidFill>
              </a:rPr>
              <a:t>stio</a:t>
            </a:r>
            <a:r>
              <a:rPr sz="3600" spc="20" dirty="0">
                <a:solidFill>
                  <a:srgbClr val="FF0000"/>
                </a:solidFill>
              </a:rPr>
              <a:t>n</a:t>
            </a:r>
            <a:r>
              <a:rPr sz="3600" dirty="0">
                <a:solidFill>
                  <a:srgbClr val="FF0000"/>
                </a:solidFill>
              </a:rPr>
              <a:t>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36270" y="987805"/>
            <a:ext cx="7923530" cy="407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buAutoNum type="arabicPlain"/>
              <a:tabLst>
                <a:tab pos="483870" algn="l"/>
              </a:tabLst>
            </a:pPr>
            <a:r>
              <a:rPr sz="3200" spc="20" dirty="0">
                <a:latin typeface="Arial"/>
                <a:cs typeface="Arial"/>
              </a:rPr>
              <a:t>What </a:t>
            </a:r>
            <a:r>
              <a:rPr sz="3200" spc="-10" dirty="0">
                <a:latin typeface="Arial"/>
                <a:cs typeface="Arial"/>
              </a:rPr>
              <a:t>do </a:t>
            </a:r>
            <a:r>
              <a:rPr sz="3200" spc="-25" dirty="0">
                <a:latin typeface="Arial"/>
                <a:cs typeface="Arial"/>
              </a:rPr>
              <a:t>you </a:t>
            </a:r>
            <a:r>
              <a:rPr sz="3200" spc="-5" dirty="0">
                <a:latin typeface="Arial"/>
                <a:cs typeface="Arial"/>
              </a:rPr>
              <a:t>think this </a:t>
            </a:r>
            <a:r>
              <a:rPr sz="3200" spc="-10" dirty="0">
                <a:latin typeface="Arial"/>
                <a:cs typeface="Arial"/>
              </a:rPr>
              <a:t>patient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have?</a:t>
            </a:r>
            <a:endParaRPr sz="3200">
              <a:latin typeface="Arial"/>
              <a:cs typeface="Arial"/>
            </a:endParaRPr>
          </a:p>
          <a:p>
            <a:pPr marL="12700" marR="160655">
              <a:lnSpc>
                <a:spcPct val="110700"/>
              </a:lnSpc>
              <a:buAutoNum type="arabicPlain"/>
              <a:tabLst>
                <a:tab pos="483870" algn="l"/>
              </a:tabLst>
            </a:pPr>
            <a:r>
              <a:rPr sz="3200" spc="-10" dirty="0">
                <a:latin typeface="Arial"/>
                <a:cs typeface="Arial"/>
              </a:rPr>
              <a:t>How </a:t>
            </a:r>
            <a:r>
              <a:rPr sz="3200" spc="5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explain </a:t>
            </a:r>
            <a:r>
              <a:rPr sz="3200" spc="-15" dirty="0">
                <a:latin typeface="Arial"/>
                <a:cs typeface="Arial"/>
              </a:rPr>
              <a:t>her </a:t>
            </a:r>
            <a:r>
              <a:rPr sz="3200" dirty="0">
                <a:latin typeface="Arial"/>
                <a:cs typeface="Arial"/>
              </a:rPr>
              <a:t>clinical </a:t>
            </a:r>
            <a:r>
              <a:rPr sz="3200" spc="-5" dirty="0">
                <a:latin typeface="Arial"/>
                <a:cs typeface="Arial"/>
              </a:rPr>
              <a:t>presentation?  </a:t>
            </a:r>
            <a:r>
              <a:rPr sz="3200" spc="-10" dirty="0">
                <a:latin typeface="Arial"/>
                <a:cs typeface="Arial"/>
              </a:rPr>
              <a:t>3- </a:t>
            </a:r>
            <a:r>
              <a:rPr sz="3200" spc="-15" dirty="0">
                <a:latin typeface="Arial"/>
                <a:cs typeface="Arial"/>
              </a:rPr>
              <a:t>Mention </a:t>
            </a:r>
            <a:r>
              <a:rPr sz="3200" spc="-5" dirty="0">
                <a:latin typeface="Arial"/>
                <a:cs typeface="Arial"/>
              </a:rPr>
              <a:t>the causes </a:t>
            </a:r>
            <a:r>
              <a:rPr sz="3200" spc="-10" dirty="0">
                <a:latin typeface="Arial"/>
                <a:cs typeface="Arial"/>
              </a:rPr>
              <a:t>of </a:t>
            </a:r>
            <a:r>
              <a:rPr sz="3200" spc="-15" dirty="0">
                <a:latin typeface="Arial"/>
                <a:cs typeface="Arial"/>
              </a:rPr>
              <a:t>her</a:t>
            </a:r>
            <a:r>
              <a:rPr sz="3200" spc="1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problem.</a:t>
            </a:r>
            <a:endParaRPr sz="3200">
              <a:latin typeface="Arial"/>
              <a:cs typeface="Arial"/>
            </a:endParaRPr>
          </a:p>
          <a:p>
            <a:pPr marL="186055" marR="5080" indent="-173355">
              <a:lnSpc>
                <a:spcPts val="3460"/>
              </a:lnSpc>
              <a:spcBef>
                <a:spcPts val="840"/>
              </a:spcBef>
              <a:buAutoNum type="arabicPlain" startAt="4"/>
              <a:tabLst>
                <a:tab pos="483870" algn="l"/>
              </a:tabLst>
            </a:pPr>
            <a:r>
              <a:rPr sz="3200" spc="20" dirty="0">
                <a:latin typeface="Arial"/>
                <a:cs typeface="Arial"/>
              </a:rPr>
              <a:t>What </a:t>
            </a:r>
            <a:r>
              <a:rPr sz="3200" spc="-10" dirty="0">
                <a:latin typeface="Arial"/>
                <a:cs typeface="Arial"/>
              </a:rPr>
              <a:t>other </a:t>
            </a:r>
            <a:r>
              <a:rPr sz="3200" spc="-5" dirty="0">
                <a:latin typeface="Arial"/>
                <a:cs typeface="Arial"/>
              </a:rPr>
              <a:t>expected </a:t>
            </a:r>
            <a:r>
              <a:rPr sz="3200" dirty="0">
                <a:latin typeface="Arial"/>
                <a:cs typeface="Arial"/>
              </a:rPr>
              <a:t>clinical </a:t>
            </a:r>
            <a:r>
              <a:rPr sz="3200" spc="-5" dirty="0">
                <a:latin typeface="Arial"/>
                <a:cs typeface="Arial"/>
              </a:rPr>
              <a:t>features</a:t>
            </a:r>
            <a:r>
              <a:rPr sz="3200" spc="-19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she  </a:t>
            </a:r>
            <a:r>
              <a:rPr sz="3200" spc="-5" dirty="0">
                <a:latin typeface="Arial"/>
                <a:cs typeface="Arial"/>
              </a:rPr>
              <a:t>may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develop?</a:t>
            </a:r>
            <a:endParaRPr sz="3200">
              <a:latin typeface="Arial"/>
              <a:cs typeface="Arial"/>
            </a:endParaRPr>
          </a:p>
          <a:p>
            <a:pPr marL="186055" marR="554355" indent="-173355">
              <a:lnSpc>
                <a:spcPts val="3460"/>
              </a:lnSpc>
              <a:spcBef>
                <a:spcPts val="825"/>
              </a:spcBef>
              <a:buAutoNum type="arabicPlain" startAt="4"/>
              <a:tabLst>
                <a:tab pos="483870" algn="l"/>
              </a:tabLst>
            </a:pPr>
            <a:r>
              <a:rPr sz="3200" dirty="0">
                <a:latin typeface="Arial"/>
                <a:cs typeface="Arial"/>
              </a:rPr>
              <a:t>List </a:t>
            </a:r>
            <a:r>
              <a:rPr sz="3200" spc="-5" dirty="0">
                <a:latin typeface="Arial"/>
                <a:cs typeface="Arial"/>
              </a:rPr>
              <a:t>the basic investigations </a:t>
            </a:r>
            <a:r>
              <a:rPr sz="3200" spc="-25" dirty="0">
                <a:latin typeface="Arial"/>
                <a:cs typeface="Arial"/>
              </a:rPr>
              <a:t>you </a:t>
            </a:r>
            <a:r>
              <a:rPr sz="3200" spc="-15" dirty="0">
                <a:latin typeface="Arial"/>
                <a:cs typeface="Arial"/>
              </a:rPr>
              <a:t>would  </a:t>
            </a:r>
            <a:r>
              <a:rPr sz="3200" spc="-5" dirty="0">
                <a:latin typeface="Arial"/>
                <a:cs typeface="Arial"/>
              </a:rPr>
              <a:t>send</a:t>
            </a:r>
            <a:r>
              <a:rPr sz="3200" spc="-110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for.</a:t>
            </a:r>
            <a:endParaRPr sz="3200">
              <a:latin typeface="Arial"/>
              <a:cs typeface="Arial"/>
            </a:endParaRPr>
          </a:p>
          <a:p>
            <a:pPr marL="483234" indent="-470534">
              <a:lnSpc>
                <a:spcPct val="100000"/>
              </a:lnSpc>
              <a:spcBef>
                <a:spcPts val="359"/>
              </a:spcBef>
              <a:buAutoNum type="arabicPlain" startAt="4"/>
              <a:tabLst>
                <a:tab pos="483870" algn="l"/>
              </a:tabLst>
            </a:pPr>
            <a:r>
              <a:rPr sz="3200" spc="20" dirty="0">
                <a:latin typeface="Arial"/>
                <a:cs typeface="Arial"/>
              </a:rPr>
              <a:t>What </a:t>
            </a:r>
            <a:r>
              <a:rPr sz="3200" spc="-5" dirty="0">
                <a:latin typeface="Arial"/>
                <a:cs typeface="Arial"/>
              </a:rPr>
              <a:t>are the lines </a:t>
            </a:r>
            <a:r>
              <a:rPr sz="3200" spc="-10" dirty="0">
                <a:latin typeface="Arial"/>
                <a:cs typeface="Arial"/>
              </a:rPr>
              <a:t>of</a:t>
            </a:r>
            <a:r>
              <a:rPr sz="3200" spc="-1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treatment?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593" y="149352"/>
            <a:ext cx="1776730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5" dirty="0">
                <a:solidFill>
                  <a:srgbClr val="FF0000"/>
                </a:solidFill>
              </a:rPr>
              <a:t>A</a:t>
            </a:r>
            <a:r>
              <a:rPr sz="3600" spc="10" dirty="0">
                <a:solidFill>
                  <a:srgbClr val="FF0000"/>
                </a:solidFill>
              </a:rPr>
              <a:t>n</a:t>
            </a:r>
            <a:r>
              <a:rPr sz="3600" dirty="0">
                <a:solidFill>
                  <a:srgbClr val="FF0000"/>
                </a:solidFill>
              </a:rPr>
              <a:t>s</a:t>
            </a:r>
            <a:r>
              <a:rPr sz="3600" spc="-40" dirty="0">
                <a:solidFill>
                  <a:srgbClr val="FF0000"/>
                </a:solidFill>
              </a:rPr>
              <a:t>w</a:t>
            </a:r>
            <a:r>
              <a:rPr sz="3600" spc="10" dirty="0">
                <a:solidFill>
                  <a:srgbClr val="FF0000"/>
                </a:solidFill>
              </a:rPr>
              <a:t>e</a:t>
            </a:r>
            <a:r>
              <a:rPr sz="3600" spc="-15" dirty="0">
                <a:solidFill>
                  <a:srgbClr val="FF0000"/>
                </a:solidFill>
              </a:rPr>
              <a:t>r</a:t>
            </a:r>
            <a:r>
              <a:rPr sz="3600" dirty="0">
                <a:solidFill>
                  <a:srgbClr val="FF0000"/>
                </a:solidFill>
              </a:rPr>
              <a:t>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99643" y="917321"/>
            <a:ext cx="7896859" cy="4688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FF3399"/>
                </a:solidFill>
                <a:latin typeface="Arial"/>
                <a:cs typeface="Arial"/>
              </a:rPr>
              <a:t>QUESTION</a:t>
            </a:r>
            <a:r>
              <a:rPr sz="3200" spc="-55" dirty="0">
                <a:solidFill>
                  <a:srgbClr val="FF3399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FF3399"/>
                </a:solidFill>
                <a:latin typeface="Arial"/>
                <a:cs typeface="Arial"/>
              </a:rPr>
              <a:t>1:</a:t>
            </a:r>
            <a:endParaRPr sz="3200">
              <a:latin typeface="Arial"/>
              <a:cs typeface="Arial"/>
            </a:endParaRPr>
          </a:p>
          <a:p>
            <a:pPr marL="186690" marR="5080" indent="146050" algn="just">
              <a:lnSpc>
                <a:spcPct val="140000"/>
              </a:lnSpc>
              <a:spcBef>
                <a:spcPts val="819"/>
              </a:spcBef>
            </a:pPr>
            <a:r>
              <a:rPr sz="3200" spc="-10" dirty="0">
                <a:latin typeface="Arial"/>
                <a:cs typeface="Arial"/>
              </a:rPr>
              <a:t>According </a:t>
            </a:r>
            <a:r>
              <a:rPr sz="3200" spc="5" dirty="0">
                <a:latin typeface="Arial"/>
                <a:cs typeface="Arial"/>
              </a:rPr>
              <a:t>to </a:t>
            </a:r>
            <a:r>
              <a:rPr sz="3200" spc="-10" dirty="0">
                <a:latin typeface="Arial"/>
                <a:cs typeface="Arial"/>
              </a:rPr>
              <a:t>patient </a:t>
            </a:r>
            <a:r>
              <a:rPr sz="3200" spc="-5" dirty="0">
                <a:latin typeface="Arial"/>
                <a:cs typeface="Arial"/>
              </a:rPr>
              <a:t>Hx </a:t>
            </a:r>
            <a:r>
              <a:rPr sz="3200" spc="-10" dirty="0">
                <a:latin typeface="Arial"/>
                <a:cs typeface="Arial"/>
              </a:rPr>
              <a:t>who </a:t>
            </a:r>
            <a:r>
              <a:rPr sz="3200" dirty="0">
                <a:latin typeface="Arial"/>
                <a:cs typeface="Arial"/>
              </a:rPr>
              <a:t>recently </a:t>
            </a:r>
            <a:r>
              <a:rPr sz="3200" spc="-5" dirty="0">
                <a:latin typeface="Arial"/>
                <a:cs typeface="Arial"/>
              </a:rPr>
              <a:t>has  </a:t>
            </a:r>
            <a:r>
              <a:rPr sz="3200" spc="-10" dirty="0">
                <a:latin typeface="Arial"/>
                <a:cs typeface="Arial"/>
              </a:rPr>
              <a:t>another episodes of </a:t>
            </a:r>
            <a:r>
              <a:rPr sz="3200" spc="-15" dirty="0">
                <a:latin typeface="Arial"/>
                <a:cs typeface="Arial"/>
              </a:rPr>
              <a:t>pneumonia </a:t>
            </a:r>
            <a:r>
              <a:rPr sz="3200" spc="5" dirty="0">
                <a:latin typeface="Arial"/>
                <a:cs typeface="Arial"/>
              </a:rPr>
              <a:t>in </a:t>
            </a:r>
            <a:r>
              <a:rPr sz="3200" spc="-5" dirty="0">
                <a:latin typeface="Arial"/>
                <a:cs typeface="Arial"/>
              </a:rPr>
              <a:t>addition  </a:t>
            </a:r>
            <a:r>
              <a:rPr sz="3200" spc="5" dirty="0">
                <a:latin typeface="Arial"/>
                <a:cs typeface="Arial"/>
              </a:rPr>
              <a:t>to </a:t>
            </a:r>
            <a:r>
              <a:rPr sz="3200" spc="-15" dirty="0">
                <a:latin typeface="Arial"/>
                <a:cs typeface="Arial"/>
              </a:rPr>
              <a:t>her </a:t>
            </a:r>
            <a:r>
              <a:rPr sz="3200" spc="-10" dirty="0">
                <a:latin typeface="Arial"/>
                <a:cs typeface="Arial"/>
              </a:rPr>
              <a:t>recurrent severe </a:t>
            </a:r>
            <a:r>
              <a:rPr sz="3200" spc="-15" dirty="0">
                <a:latin typeface="Arial"/>
                <a:cs typeface="Arial"/>
              </a:rPr>
              <a:t>attack </a:t>
            </a:r>
            <a:r>
              <a:rPr sz="3200" spc="-25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infection  </a:t>
            </a:r>
            <a:r>
              <a:rPr sz="3200" spc="-10" dirty="0">
                <a:latin typeface="Arial"/>
                <a:cs typeface="Arial"/>
              </a:rPr>
              <a:t>at </a:t>
            </a:r>
            <a:r>
              <a:rPr sz="3200" spc="-5" dirty="0">
                <a:latin typeface="Arial"/>
                <a:cs typeface="Arial"/>
              </a:rPr>
              <a:t>multiple </a:t>
            </a:r>
            <a:r>
              <a:rPr sz="3200" spc="-10" dirty="0">
                <a:latin typeface="Arial"/>
                <a:cs typeface="Arial"/>
              </a:rPr>
              <a:t>unusual </a:t>
            </a:r>
            <a:r>
              <a:rPr sz="3200" dirty="0">
                <a:latin typeface="Arial"/>
                <a:cs typeface="Arial"/>
              </a:rPr>
              <a:t>sites. </a:t>
            </a:r>
            <a:r>
              <a:rPr sz="3200" spc="-10" dirty="0">
                <a:latin typeface="Arial"/>
                <a:cs typeface="Arial"/>
              </a:rPr>
              <a:t>This patient </a:t>
            </a:r>
            <a:r>
              <a:rPr sz="3200" spc="-20" dirty="0">
                <a:latin typeface="Arial"/>
                <a:cs typeface="Arial"/>
              </a:rPr>
              <a:t>has  </a:t>
            </a:r>
            <a:r>
              <a:rPr sz="3200" dirty="0">
                <a:latin typeface="Arial"/>
                <a:cs typeface="Arial"/>
              </a:rPr>
              <a:t>clinical </a:t>
            </a:r>
            <a:r>
              <a:rPr sz="3200" spc="-5" dirty="0">
                <a:latin typeface="Arial"/>
                <a:cs typeface="Arial"/>
              </a:rPr>
              <a:t>features </a:t>
            </a:r>
            <a:r>
              <a:rPr sz="3200" dirty="0">
                <a:latin typeface="Arial"/>
                <a:cs typeface="Arial"/>
              </a:rPr>
              <a:t>suggestive </a:t>
            </a:r>
            <a:r>
              <a:rPr sz="3200" spc="-25" dirty="0">
                <a:latin typeface="Arial"/>
                <a:cs typeface="Arial"/>
              </a:rPr>
              <a:t>of </a:t>
            </a:r>
            <a:r>
              <a:rPr sz="3200" spc="-5" dirty="0">
                <a:solidFill>
                  <a:srgbClr val="006FC0"/>
                </a:solidFill>
                <a:latin typeface="Arial"/>
                <a:cs typeface="Arial"/>
              </a:rPr>
              <a:t>immune  compromised </a:t>
            </a:r>
            <a:r>
              <a:rPr sz="3200" dirty="0">
                <a:solidFill>
                  <a:srgbClr val="006FC0"/>
                </a:solidFill>
                <a:latin typeface="Arial"/>
                <a:cs typeface="Arial"/>
              </a:rPr>
              <a:t>( </a:t>
            </a:r>
            <a:r>
              <a:rPr sz="3200" spc="-5" dirty="0">
                <a:solidFill>
                  <a:srgbClr val="006FC0"/>
                </a:solidFill>
                <a:latin typeface="Arial"/>
                <a:cs typeface="Arial"/>
              </a:rPr>
              <a:t>deficiency)</a:t>
            </a:r>
            <a:r>
              <a:rPr sz="3200" spc="-7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Arial"/>
                <a:cs typeface="Arial"/>
              </a:rPr>
              <a:t>condition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220726"/>
            <a:ext cx="2795905" cy="567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5" dirty="0">
                <a:solidFill>
                  <a:srgbClr val="FF3399"/>
                </a:solidFill>
              </a:rPr>
              <a:t>QUESTION</a:t>
            </a:r>
            <a:r>
              <a:rPr sz="3600" spc="-145" dirty="0">
                <a:solidFill>
                  <a:srgbClr val="FF3399"/>
                </a:solidFill>
              </a:rPr>
              <a:t> </a:t>
            </a:r>
            <a:r>
              <a:rPr sz="3600" dirty="0">
                <a:solidFill>
                  <a:srgbClr val="FF3399"/>
                </a:solidFill>
              </a:rPr>
              <a:t>2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64642" y="916432"/>
            <a:ext cx="8496300" cy="422084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86055" marR="5080" indent="-173990" algn="just">
              <a:lnSpc>
                <a:spcPts val="3460"/>
              </a:lnSpc>
              <a:spcBef>
                <a:spcPts val="430"/>
              </a:spcBef>
            </a:pPr>
            <a:r>
              <a:rPr sz="3200" spc="35" dirty="0">
                <a:solidFill>
                  <a:srgbClr val="006FC0"/>
                </a:solidFill>
                <a:latin typeface="Arial"/>
                <a:cs typeface="Arial"/>
              </a:rPr>
              <a:t>•Fever </a:t>
            </a:r>
            <a:r>
              <a:rPr sz="3200" dirty="0">
                <a:latin typeface="Arial"/>
                <a:cs typeface="Arial"/>
              </a:rPr>
              <a:t>is a </a:t>
            </a:r>
            <a:r>
              <a:rPr sz="3200" spc="-10" dirty="0">
                <a:latin typeface="Arial"/>
                <a:cs typeface="Arial"/>
              </a:rPr>
              <a:t>common symptom. </a:t>
            </a:r>
            <a:r>
              <a:rPr sz="3200" dirty="0">
                <a:latin typeface="Arial"/>
                <a:cs typeface="Arial"/>
              </a:rPr>
              <a:t>The  </a:t>
            </a:r>
            <a:r>
              <a:rPr sz="3200" spc="-10" dirty="0">
                <a:latin typeface="Arial"/>
                <a:cs typeface="Arial"/>
              </a:rPr>
              <a:t>hypothalamus </a:t>
            </a:r>
            <a:r>
              <a:rPr sz="3200" spc="-5" dirty="0">
                <a:latin typeface="Arial"/>
                <a:cs typeface="Arial"/>
              </a:rPr>
              <a:t>resets </a:t>
            </a:r>
            <a:r>
              <a:rPr sz="3200" dirty="0">
                <a:latin typeface="Arial"/>
                <a:cs typeface="Arial"/>
              </a:rPr>
              <a:t>in </a:t>
            </a:r>
            <a:r>
              <a:rPr sz="3200" spc="-10" dirty="0">
                <a:latin typeface="Arial"/>
                <a:cs typeface="Arial"/>
              </a:rPr>
              <a:t>infection, </a:t>
            </a:r>
            <a:r>
              <a:rPr sz="3200" spc="10" dirty="0">
                <a:latin typeface="Arial"/>
                <a:cs typeface="Arial"/>
              </a:rPr>
              <a:t>so </a:t>
            </a:r>
            <a:r>
              <a:rPr sz="3200" spc="-5" dirty="0">
                <a:latin typeface="Arial"/>
                <a:cs typeface="Arial"/>
              </a:rPr>
              <a:t>that </a:t>
            </a:r>
            <a:r>
              <a:rPr sz="3200" spc="-20" dirty="0">
                <a:latin typeface="Arial"/>
                <a:cs typeface="Arial"/>
              </a:rPr>
              <a:t>heat  </a:t>
            </a:r>
            <a:r>
              <a:rPr sz="3200" spc="-5" dirty="0">
                <a:latin typeface="Arial"/>
                <a:cs typeface="Arial"/>
              </a:rPr>
              <a:t>production </a:t>
            </a:r>
            <a:r>
              <a:rPr sz="3200" spc="-15" dirty="0">
                <a:latin typeface="Arial"/>
                <a:cs typeface="Arial"/>
              </a:rPr>
              <a:t>and heat </a:t>
            </a:r>
            <a:r>
              <a:rPr sz="3200" dirty="0">
                <a:latin typeface="Arial"/>
                <a:cs typeface="Arial"/>
              </a:rPr>
              <a:t>loss </a:t>
            </a:r>
            <a:r>
              <a:rPr sz="3200" spc="-5" dirty="0">
                <a:latin typeface="Arial"/>
                <a:cs typeface="Arial"/>
              </a:rPr>
              <a:t>are </a:t>
            </a:r>
            <a:r>
              <a:rPr sz="3200" spc="-10" dirty="0">
                <a:latin typeface="Arial"/>
                <a:cs typeface="Arial"/>
              </a:rPr>
              <a:t>balanced </a:t>
            </a:r>
            <a:r>
              <a:rPr sz="3200" spc="5" dirty="0">
                <a:latin typeface="Arial"/>
                <a:cs typeface="Arial"/>
              </a:rPr>
              <a:t>in  favor </a:t>
            </a:r>
            <a:r>
              <a:rPr sz="3200" spc="-10" dirty="0">
                <a:latin typeface="Arial"/>
                <a:cs typeface="Arial"/>
              </a:rPr>
              <a:t>of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10" dirty="0">
                <a:latin typeface="Arial"/>
                <a:cs typeface="Arial"/>
              </a:rPr>
              <a:t>higher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temperature.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350">
              <a:latin typeface="Times New Roman"/>
              <a:cs typeface="Times New Roman"/>
            </a:endParaRPr>
          </a:p>
          <a:p>
            <a:pPr marL="186055" marR="5715" indent="-173990" algn="just">
              <a:lnSpc>
                <a:spcPts val="3460"/>
              </a:lnSpc>
            </a:pPr>
            <a:r>
              <a:rPr sz="3200" spc="35" dirty="0">
                <a:solidFill>
                  <a:srgbClr val="006FC0"/>
                </a:solidFill>
                <a:latin typeface="Arial"/>
                <a:cs typeface="Arial"/>
              </a:rPr>
              <a:t>•Chills </a:t>
            </a:r>
            <a:r>
              <a:rPr sz="3200" spc="-5" dirty="0">
                <a:latin typeface="Arial"/>
                <a:cs typeface="Arial"/>
              </a:rPr>
              <a:t>are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10" dirty="0">
                <a:latin typeface="Arial"/>
                <a:cs typeface="Arial"/>
              </a:rPr>
              <a:t>secondary symptom </a:t>
            </a:r>
            <a:r>
              <a:rPr sz="3200" dirty="0">
                <a:latin typeface="Arial"/>
                <a:cs typeface="Arial"/>
              </a:rPr>
              <a:t>associated  </a:t>
            </a:r>
            <a:r>
              <a:rPr sz="3200" spc="-10" dirty="0">
                <a:latin typeface="Arial"/>
                <a:cs typeface="Arial"/>
              </a:rPr>
              <a:t>with </a:t>
            </a:r>
            <a:r>
              <a:rPr sz="3200" spc="-25" dirty="0">
                <a:latin typeface="Arial"/>
                <a:cs typeface="Arial"/>
              </a:rPr>
              <a:t>fever, </a:t>
            </a:r>
            <a:r>
              <a:rPr sz="3200" spc="-10" dirty="0">
                <a:latin typeface="Arial"/>
                <a:cs typeface="Arial"/>
              </a:rPr>
              <a:t>developing as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10" dirty="0">
                <a:latin typeface="Arial"/>
                <a:cs typeface="Arial"/>
              </a:rPr>
              <a:t>consequence </a:t>
            </a:r>
            <a:r>
              <a:rPr sz="3200" spc="-20" dirty="0">
                <a:latin typeface="Arial"/>
                <a:cs typeface="Arial"/>
              </a:rPr>
              <a:t>of  </a:t>
            </a:r>
            <a:r>
              <a:rPr sz="3200" spc="-5" dirty="0">
                <a:latin typeface="Arial"/>
                <a:cs typeface="Arial"/>
              </a:rPr>
              <a:t>increased muscular activity that </a:t>
            </a:r>
            <a:r>
              <a:rPr sz="3200" spc="-10" dirty="0">
                <a:latin typeface="Arial"/>
                <a:cs typeface="Arial"/>
              </a:rPr>
              <a:t>produces  </a:t>
            </a:r>
            <a:r>
              <a:rPr sz="3200" spc="-15" dirty="0">
                <a:latin typeface="Arial"/>
                <a:cs typeface="Arial"/>
              </a:rPr>
              <a:t>heat and </a:t>
            </a:r>
            <a:r>
              <a:rPr sz="3200" dirty="0">
                <a:latin typeface="Arial"/>
                <a:cs typeface="Arial"/>
              </a:rPr>
              <a:t>raises the </a:t>
            </a:r>
            <a:r>
              <a:rPr sz="3200" spc="-15" dirty="0">
                <a:latin typeface="Arial"/>
                <a:cs typeface="Arial"/>
              </a:rPr>
              <a:t>body</a:t>
            </a:r>
            <a:r>
              <a:rPr sz="3200" spc="-5" dirty="0">
                <a:latin typeface="Arial"/>
                <a:cs typeface="Arial"/>
              </a:rPr>
              <a:t> temperature.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323088"/>
            <a:ext cx="3228975" cy="474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93595" algn="l"/>
              </a:tabLst>
            </a:pPr>
            <a:r>
              <a:rPr sz="2950" spc="-5" dirty="0">
                <a:solidFill>
                  <a:srgbClr val="006FC0"/>
                </a:solidFill>
                <a:latin typeface="Arial"/>
                <a:cs typeface="Arial"/>
              </a:rPr>
              <a:t>•</a:t>
            </a:r>
            <a:r>
              <a:rPr sz="2950" spc="-50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950" spc="-10" dirty="0">
                <a:solidFill>
                  <a:srgbClr val="006FC0"/>
                </a:solidFill>
                <a:latin typeface="Arial"/>
                <a:cs typeface="Arial"/>
              </a:rPr>
              <a:t>Sweating	</a:t>
            </a:r>
            <a:r>
              <a:rPr sz="2950" spc="-5" dirty="0">
                <a:latin typeface="Arial"/>
                <a:cs typeface="Arial"/>
              </a:rPr>
              <a:t>occurs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8694" y="323088"/>
            <a:ext cx="4525645" cy="474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65555" algn="l"/>
                <a:tab pos="2139315" algn="l"/>
              </a:tabLst>
            </a:pPr>
            <a:r>
              <a:rPr sz="2950" spc="-20" dirty="0">
                <a:latin typeface="Arial"/>
                <a:cs typeface="Arial"/>
              </a:rPr>
              <a:t>when	</a:t>
            </a:r>
            <a:r>
              <a:rPr sz="2950" spc="-10" dirty="0">
                <a:latin typeface="Arial"/>
                <a:cs typeface="Arial"/>
              </a:rPr>
              <a:t>the	</a:t>
            </a:r>
            <a:r>
              <a:rPr sz="2950" spc="-5" dirty="0">
                <a:latin typeface="Arial"/>
                <a:cs typeface="Arial"/>
              </a:rPr>
              <a:t>hypothalamus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4370" y="734821"/>
            <a:ext cx="8087359" cy="3557904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86055" marR="18415" algn="just">
              <a:lnSpc>
                <a:spcPts val="3240"/>
              </a:lnSpc>
              <a:spcBef>
                <a:spcPts val="405"/>
              </a:spcBef>
            </a:pPr>
            <a:r>
              <a:rPr sz="2950" spc="-5" dirty="0">
                <a:latin typeface="Arial"/>
                <a:cs typeface="Arial"/>
              </a:rPr>
              <a:t>returns </a:t>
            </a:r>
            <a:r>
              <a:rPr sz="2950" spc="-10" dirty="0">
                <a:latin typeface="Arial"/>
                <a:cs typeface="Arial"/>
              </a:rPr>
              <a:t>to its </a:t>
            </a:r>
            <a:r>
              <a:rPr sz="2950" dirty="0">
                <a:latin typeface="Arial"/>
                <a:cs typeface="Arial"/>
              </a:rPr>
              <a:t>normal set </a:t>
            </a:r>
            <a:r>
              <a:rPr sz="2950" spc="-10" dirty="0">
                <a:latin typeface="Arial"/>
                <a:cs typeface="Arial"/>
              </a:rPr>
              <a:t>point </a:t>
            </a:r>
            <a:r>
              <a:rPr sz="2950" spc="-15" dirty="0">
                <a:latin typeface="Arial"/>
                <a:cs typeface="Arial"/>
              </a:rPr>
              <a:t>and </a:t>
            </a:r>
            <a:r>
              <a:rPr sz="2950" spc="-5" dirty="0">
                <a:latin typeface="Arial"/>
                <a:cs typeface="Arial"/>
              </a:rPr>
              <a:t>senses the  </a:t>
            </a:r>
            <a:r>
              <a:rPr sz="2950" spc="-15" dirty="0">
                <a:latin typeface="Arial"/>
                <a:cs typeface="Arial"/>
              </a:rPr>
              <a:t>higher </a:t>
            </a:r>
            <a:r>
              <a:rPr sz="2950" spc="5" dirty="0">
                <a:latin typeface="Arial"/>
                <a:cs typeface="Arial"/>
              </a:rPr>
              <a:t>body </a:t>
            </a:r>
            <a:r>
              <a:rPr sz="2950" dirty="0">
                <a:latin typeface="Arial"/>
                <a:cs typeface="Arial"/>
              </a:rPr>
              <a:t>temperature, </a:t>
            </a:r>
            <a:r>
              <a:rPr sz="2950" spc="-5" dirty="0">
                <a:latin typeface="Arial"/>
                <a:cs typeface="Arial"/>
              </a:rPr>
              <a:t>stimulating  </a:t>
            </a:r>
            <a:r>
              <a:rPr sz="2950" spc="-10" dirty="0">
                <a:latin typeface="Arial"/>
                <a:cs typeface="Arial"/>
              </a:rPr>
              <a:t>perspiration to evaporate </a:t>
            </a:r>
            <a:r>
              <a:rPr sz="2950" dirty="0">
                <a:latin typeface="Arial"/>
                <a:cs typeface="Arial"/>
              </a:rPr>
              <a:t>excess </a:t>
            </a:r>
            <a:r>
              <a:rPr sz="2950" spc="-10" dirty="0">
                <a:latin typeface="Arial"/>
                <a:cs typeface="Arial"/>
              </a:rPr>
              <a:t>body</a:t>
            </a:r>
            <a:r>
              <a:rPr sz="2950" spc="185" dirty="0">
                <a:latin typeface="Arial"/>
                <a:cs typeface="Arial"/>
              </a:rPr>
              <a:t> </a:t>
            </a:r>
            <a:r>
              <a:rPr sz="2950" spc="-15" dirty="0">
                <a:latin typeface="Arial"/>
                <a:cs typeface="Arial"/>
              </a:rPr>
              <a:t>heat.</a:t>
            </a:r>
            <a:endParaRPr sz="2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150">
              <a:latin typeface="Times New Roman"/>
              <a:cs typeface="Times New Roman"/>
            </a:endParaRPr>
          </a:p>
          <a:p>
            <a:pPr marL="186055" marR="5080" indent="-173990" algn="just">
              <a:lnSpc>
                <a:spcPts val="3240"/>
              </a:lnSpc>
            </a:pPr>
            <a:r>
              <a:rPr sz="2950" spc="-5" dirty="0">
                <a:solidFill>
                  <a:srgbClr val="006FC0"/>
                </a:solidFill>
                <a:latin typeface="Arial"/>
                <a:cs typeface="Arial"/>
              </a:rPr>
              <a:t>• </a:t>
            </a:r>
            <a:r>
              <a:rPr sz="2950" spc="-10" dirty="0">
                <a:solidFill>
                  <a:srgbClr val="006FC0"/>
                </a:solidFill>
                <a:latin typeface="Arial"/>
                <a:cs typeface="Arial"/>
              </a:rPr>
              <a:t>Cough</a:t>
            </a:r>
            <a:r>
              <a:rPr sz="2950" spc="-10" dirty="0">
                <a:solidFill>
                  <a:srgbClr val="FFFF00"/>
                </a:solidFill>
                <a:latin typeface="Arial"/>
                <a:cs typeface="Arial"/>
              </a:rPr>
              <a:t>: </a:t>
            </a:r>
            <a:r>
              <a:rPr sz="2950" spc="-15" dirty="0">
                <a:latin typeface="Arial"/>
                <a:cs typeface="Arial"/>
              </a:rPr>
              <a:t>is </a:t>
            </a:r>
            <a:r>
              <a:rPr sz="2950" spc="5" dirty="0">
                <a:latin typeface="Arial"/>
                <a:cs typeface="Arial"/>
              </a:rPr>
              <a:t>the </a:t>
            </a:r>
            <a:r>
              <a:rPr sz="2950" spc="10" dirty="0">
                <a:latin typeface="Arial"/>
                <a:cs typeface="Arial"/>
              </a:rPr>
              <a:t>most </a:t>
            </a:r>
            <a:r>
              <a:rPr sz="2950" spc="-10" dirty="0">
                <a:latin typeface="Arial"/>
                <a:cs typeface="Arial"/>
              </a:rPr>
              <a:t>frequent </a:t>
            </a:r>
            <a:r>
              <a:rPr sz="2950" spc="-5" dirty="0">
                <a:latin typeface="Arial"/>
                <a:cs typeface="Arial"/>
              </a:rPr>
              <a:t>symptom </a:t>
            </a:r>
            <a:r>
              <a:rPr sz="2950" spc="-15" dirty="0">
                <a:latin typeface="Arial"/>
                <a:cs typeface="Arial"/>
              </a:rPr>
              <a:t>of  </a:t>
            </a:r>
            <a:r>
              <a:rPr sz="2950" spc="-5" dirty="0">
                <a:latin typeface="Arial"/>
                <a:cs typeface="Arial"/>
              </a:rPr>
              <a:t>respiratory </a:t>
            </a:r>
            <a:r>
              <a:rPr sz="2950" spc="-10" dirty="0">
                <a:latin typeface="Arial"/>
                <a:cs typeface="Arial"/>
              </a:rPr>
              <a:t>disease </a:t>
            </a:r>
            <a:r>
              <a:rPr sz="2950" spc="-15" dirty="0">
                <a:latin typeface="Arial"/>
                <a:cs typeface="Arial"/>
              </a:rPr>
              <a:t>and is </a:t>
            </a:r>
            <a:r>
              <a:rPr sz="2950" spc="-5" dirty="0">
                <a:latin typeface="Arial"/>
                <a:cs typeface="Arial"/>
              </a:rPr>
              <a:t>caused </a:t>
            </a:r>
            <a:r>
              <a:rPr sz="2950" spc="55" dirty="0">
                <a:latin typeface="Arial"/>
                <a:cs typeface="Arial"/>
              </a:rPr>
              <a:t>by  </a:t>
            </a:r>
            <a:r>
              <a:rPr sz="2950" spc="-5" dirty="0">
                <a:latin typeface="Arial"/>
                <a:cs typeface="Arial"/>
              </a:rPr>
              <a:t>stimulation </a:t>
            </a:r>
            <a:r>
              <a:rPr sz="2950" spc="-10" dirty="0">
                <a:latin typeface="Arial"/>
                <a:cs typeface="Arial"/>
              </a:rPr>
              <a:t>of </a:t>
            </a:r>
            <a:r>
              <a:rPr sz="2950" dirty="0">
                <a:latin typeface="Arial"/>
                <a:cs typeface="Arial"/>
              </a:rPr>
              <a:t>sensory </a:t>
            </a:r>
            <a:r>
              <a:rPr sz="2950" spc="-5" dirty="0">
                <a:latin typeface="Arial"/>
                <a:cs typeface="Arial"/>
              </a:rPr>
              <a:t>nerves </a:t>
            </a:r>
            <a:r>
              <a:rPr sz="2950" spc="-15" dirty="0">
                <a:latin typeface="Arial"/>
                <a:cs typeface="Arial"/>
              </a:rPr>
              <a:t>in </a:t>
            </a:r>
            <a:r>
              <a:rPr sz="2950" spc="-10" dirty="0">
                <a:latin typeface="Arial"/>
                <a:cs typeface="Arial"/>
              </a:rPr>
              <a:t>the </a:t>
            </a:r>
            <a:r>
              <a:rPr sz="2950" spc="5" dirty="0">
                <a:latin typeface="Arial"/>
                <a:cs typeface="Arial"/>
              </a:rPr>
              <a:t>mucosa  </a:t>
            </a:r>
            <a:r>
              <a:rPr sz="2950" spc="-10" dirty="0">
                <a:latin typeface="Arial"/>
                <a:cs typeface="Arial"/>
              </a:rPr>
              <a:t>of  the  </a:t>
            </a:r>
            <a:r>
              <a:rPr sz="2950" spc="-20" dirty="0">
                <a:latin typeface="Arial"/>
                <a:cs typeface="Arial"/>
              </a:rPr>
              <a:t>pharynx,  larynx,  </a:t>
            </a:r>
            <a:r>
              <a:rPr sz="2950" spc="-5" dirty="0">
                <a:latin typeface="Arial"/>
                <a:cs typeface="Arial"/>
              </a:rPr>
              <a:t>trachea  </a:t>
            </a:r>
            <a:r>
              <a:rPr sz="2950" spc="-15" dirty="0">
                <a:latin typeface="Arial"/>
                <a:cs typeface="Arial"/>
              </a:rPr>
              <a:t>and</a:t>
            </a:r>
            <a:r>
              <a:rPr sz="2950" spc="590" dirty="0">
                <a:latin typeface="Arial"/>
                <a:cs typeface="Arial"/>
              </a:rPr>
              <a:t> </a:t>
            </a:r>
            <a:r>
              <a:rPr sz="2950" spc="-10" dirty="0">
                <a:latin typeface="Arial"/>
                <a:cs typeface="Arial"/>
              </a:rPr>
              <a:t>bronchi.</a:t>
            </a:r>
            <a:endParaRPr sz="2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370" y="394715"/>
            <a:ext cx="2153285" cy="474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29130" algn="l"/>
              </a:tabLst>
            </a:pPr>
            <a:r>
              <a:rPr sz="2950" spc="-5" dirty="0">
                <a:solidFill>
                  <a:srgbClr val="006FC0"/>
                </a:solidFill>
              </a:rPr>
              <a:t>•</a:t>
            </a:r>
            <a:r>
              <a:rPr sz="2950" spc="-500" dirty="0">
                <a:solidFill>
                  <a:srgbClr val="006FC0"/>
                </a:solidFill>
              </a:rPr>
              <a:t> </a:t>
            </a:r>
            <a:r>
              <a:rPr sz="2950" spc="-25" dirty="0">
                <a:solidFill>
                  <a:srgbClr val="006FC0"/>
                </a:solidFill>
              </a:rPr>
              <a:t>S</a:t>
            </a:r>
            <a:r>
              <a:rPr sz="2950" spc="-10" dirty="0">
                <a:solidFill>
                  <a:srgbClr val="006FC0"/>
                </a:solidFill>
              </a:rPr>
              <a:t>p</a:t>
            </a:r>
            <a:r>
              <a:rPr sz="2950" spc="-25" dirty="0">
                <a:solidFill>
                  <a:srgbClr val="006FC0"/>
                </a:solidFill>
              </a:rPr>
              <a:t>u</a:t>
            </a:r>
            <a:r>
              <a:rPr sz="2950" spc="-5" dirty="0">
                <a:solidFill>
                  <a:srgbClr val="006FC0"/>
                </a:solidFill>
              </a:rPr>
              <a:t>t</a:t>
            </a:r>
            <a:r>
              <a:rPr sz="2950" spc="-20" dirty="0">
                <a:solidFill>
                  <a:srgbClr val="006FC0"/>
                </a:solidFill>
              </a:rPr>
              <a:t>u</a:t>
            </a:r>
            <a:r>
              <a:rPr sz="2950" spc="50" dirty="0">
                <a:solidFill>
                  <a:srgbClr val="006FC0"/>
                </a:solidFill>
              </a:rPr>
              <a:t>m</a:t>
            </a:r>
            <a:r>
              <a:rPr sz="2950" spc="-5" dirty="0">
                <a:solidFill>
                  <a:srgbClr val="006FC0"/>
                </a:solidFill>
              </a:rPr>
              <a:t>:</a:t>
            </a:r>
            <a:r>
              <a:rPr sz="2950" dirty="0">
                <a:solidFill>
                  <a:srgbClr val="006FC0"/>
                </a:solidFill>
              </a:rPr>
              <a:t>	</a:t>
            </a:r>
            <a:r>
              <a:rPr sz="2950" spc="-10" dirty="0"/>
              <a:t>a</a:t>
            </a:r>
            <a:endParaRPr sz="2950"/>
          </a:p>
        </p:txBody>
      </p:sp>
      <p:sp>
        <p:nvSpPr>
          <p:cNvPr id="3" name="object 3"/>
          <p:cNvSpPr txBox="1"/>
          <p:nvPr/>
        </p:nvSpPr>
        <p:spPr>
          <a:xfrm>
            <a:off x="2926207" y="394715"/>
            <a:ext cx="5627370" cy="474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90675" algn="l"/>
                <a:tab pos="2235200" algn="l"/>
                <a:tab pos="3529965" algn="l"/>
                <a:tab pos="4490720" algn="l"/>
              </a:tabLst>
            </a:pPr>
            <a:r>
              <a:rPr sz="2950" dirty="0">
                <a:latin typeface="Arial"/>
                <a:cs typeface="Arial"/>
              </a:rPr>
              <a:t>mixture	</a:t>
            </a:r>
            <a:r>
              <a:rPr sz="2950" spc="-10" dirty="0">
                <a:latin typeface="Arial"/>
                <a:cs typeface="Arial"/>
              </a:rPr>
              <a:t>of	</a:t>
            </a:r>
            <a:r>
              <a:rPr sz="2950" spc="-15" dirty="0">
                <a:latin typeface="Arial"/>
                <a:cs typeface="Arial"/>
              </a:rPr>
              <a:t>saliva	and	</a:t>
            </a:r>
            <a:r>
              <a:rPr sz="2950" dirty="0">
                <a:latin typeface="Arial"/>
                <a:cs typeface="Arial"/>
              </a:rPr>
              <a:t>mucus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8106" y="806450"/>
            <a:ext cx="7903845" cy="171005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 algn="just">
              <a:lnSpc>
                <a:spcPts val="3240"/>
              </a:lnSpc>
              <a:spcBef>
                <a:spcPts val="405"/>
              </a:spcBef>
            </a:pPr>
            <a:r>
              <a:rPr sz="2950" spc="-10" dirty="0">
                <a:latin typeface="Arial"/>
                <a:cs typeface="Arial"/>
              </a:rPr>
              <a:t>coughed </a:t>
            </a:r>
            <a:r>
              <a:rPr sz="2950" spc="-15" dirty="0">
                <a:latin typeface="Arial"/>
                <a:cs typeface="Arial"/>
              </a:rPr>
              <a:t>up </a:t>
            </a:r>
            <a:r>
              <a:rPr sz="2950" dirty="0">
                <a:latin typeface="Arial"/>
                <a:cs typeface="Arial"/>
              </a:rPr>
              <a:t>from </a:t>
            </a:r>
            <a:r>
              <a:rPr sz="2950" spc="-10" dirty="0">
                <a:latin typeface="Arial"/>
                <a:cs typeface="Arial"/>
              </a:rPr>
              <a:t>the respiratory </a:t>
            </a:r>
            <a:r>
              <a:rPr sz="2950" dirty="0">
                <a:latin typeface="Arial"/>
                <a:cs typeface="Arial"/>
              </a:rPr>
              <a:t>tract, </a:t>
            </a:r>
            <a:r>
              <a:rPr sz="2950" spc="-5" dirty="0">
                <a:latin typeface="Arial"/>
                <a:cs typeface="Arial"/>
              </a:rPr>
              <a:t>Irritation  </a:t>
            </a:r>
            <a:r>
              <a:rPr sz="2950" spc="-10" dirty="0">
                <a:latin typeface="Arial"/>
                <a:cs typeface="Arial"/>
              </a:rPr>
              <a:t>of the </a:t>
            </a:r>
            <a:r>
              <a:rPr sz="2950" spc="-5" dirty="0">
                <a:latin typeface="Arial"/>
                <a:cs typeface="Arial"/>
              </a:rPr>
              <a:t>respiratory </a:t>
            </a:r>
            <a:r>
              <a:rPr sz="2950" dirty="0">
                <a:latin typeface="Arial"/>
                <a:cs typeface="Arial"/>
              </a:rPr>
              <a:t>system </a:t>
            </a:r>
            <a:r>
              <a:rPr sz="2950" spc="-5" dirty="0">
                <a:latin typeface="Arial"/>
                <a:cs typeface="Arial"/>
              </a:rPr>
              <a:t>causes </a:t>
            </a:r>
            <a:r>
              <a:rPr sz="2950" spc="-10" dirty="0">
                <a:latin typeface="Arial"/>
                <a:cs typeface="Arial"/>
              </a:rPr>
              <a:t>both  </a:t>
            </a:r>
            <a:r>
              <a:rPr sz="2950" spc="-5" dirty="0">
                <a:latin typeface="Arial"/>
                <a:cs typeface="Arial"/>
              </a:rPr>
              <a:t>inflammation </a:t>
            </a:r>
            <a:r>
              <a:rPr sz="2950" spc="-10" dirty="0">
                <a:latin typeface="Arial"/>
                <a:cs typeface="Arial"/>
              </a:rPr>
              <a:t>of the </a:t>
            </a:r>
            <a:r>
              <a:rPr sz="2950" spc="-5" dirty="0">
                <a:latin typeface="Arial"/>
                <a:cs typeface="Arial"/>
              </a:rPr>
              <a:t>air </a:t>
            </a:r>
            <a:r>
              <a:rPr sz="2950" spc="-10" dirty="0">
                <a:latin typeface="Arial"/>
                <a:cs typeface="Arial"/>
              </a:rPr>
              <a:t>passages and a  </a:t>
            </a:r>
            <a:r>
              <a:rPr sz="2950" spc="10" dirty="0">
                <a:latin typeface="Arial"/>
                <a:cs typeface="Arial"/>
              </a:rPr>
              <a:t>notable </a:t>
            </a:r>
            <a:r>
              <a:rPr sz="2950" spc="15" dirty="0">
                <a:latin typeface="Arial"/>
                <a:cs typeface="Arial"/>
              </a:rPr>
              <a:t>increase </a:t>
            </a:r>
            <a:r>
              <a:rPr sz="2950" dirty="0">
                <a:latin typeface="Arial"/>
                <a:cs typeface="Arial"/>
              </a:rPr>
              <a:t>in </a:t>
            </a:r>
            <a:r>
              <a:rPr sz="2950" spc="35" dirty="0">
                <a:latin typeface="Arial"/>
                <a:cs typeface="Arial"/>
              </a:rPr>
              <a:t>mucus</a:t>
            </a:r>
            <a:r>
              <a:rPr sz="2950" spc="60" dirty="0">
                <a:latin typeface="Arial"/>
                <a:cs typeface="Arial"/>
              </a:rPr>
              <a:t> </a:t>
            </a:r>
            <a:r>
              <a:rPr sz="2950" spc="15" dirty="0">
                <a:latin typeface="Arial"/>
                <a:cs typeface="Arial"/>
              </a:rPr>
              <a:t>secretion.</a:t>
            </a:r>
            <a:endParaRPr sz="2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1332</Words>
  <Application>Microsoft Office PowerPoint</Application>
  <PresentationFormat>On-screen Show (4:3)</PresentationFormat>
  <Paragraphs>251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SGL / 3rd Year</vt:lpstr>
      <vt:lpstr>PowerPoint Presentation</vt:lpstr>
      <vt:lpstr>PowerPoint Presentation</vt:lpstr>
      <vt:lpstr>PowerPoint Presentation</vt:lpstr>
      <vt:lpstr>Questions</vt:lpstr>
      <vt:lpstr>Answers</vt:lpstr>
      <vt:lpstr>QUESTION 2</vt:lpstr>
      <vt:lpstr>PowerPoint Presentation</vt:lpstr>
      <vt:lpstr>• Sputum: a</vt:lpstr>
      <vt:lpstr>• Pleuritic chest pain: Pleurisy (pleuritis) is  an</vt:lpstr>
      <vt:lpstr>QUESTION 3</vt:lpstr>
      <vt:lpstr>QUESTION 4</vt:lpstr>
      <vt:lpstr>QUESTION 5</vt:lpstr>
      <vt:lpstr>Question 6:  Outlines of treatment</vt:lpstr>
      <vt:lpstr>Immune Deficiency</vt:lpstr>
      <vt:lpstr>Clinical features of immune deficency:</vt:lpstr>
      <vt:lpstr>Causes of immune deficiency :</vt:lpstr>
      <vt:lpstr>PowerPoint Presentation</vt:lpstr>
      <vt:lpstr>A. Phagocyte deficiency (↓) : Causes</vt:lpstr>
      <vt:lpstr>Management:</vt:lpstr>
      <vt:lpstr>B. Complement Pathway deficiency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C.1⁰Deficiency of Adaptive immune system</vt:lpstr>
      <vt:lpstr>Primary T-lymphocyte Deficiencies</vt:lpstr>
      <vt:lpstr>PowerPoint Presentation</vt:lpstr>
      <vt:lpstr>3) Autoimmune lymphoproliferative syndrome:</vt:lpstr>
      <vt:lpstr>PowerPoint Presentation</vt:lpstr>
      <vt:lpstr>PowerPoint Presentation</vt:lpstr>
      <vt:lpstr>PowerPoint Presentation</vt:lpstr>
      <vt:lpstr>3) Primary B lymphocyte deficiency(Ab ↓):</vt:lpstr>
      <vt:lpstr>PowerPoint Presentation</vt:lpstr>
      <vt:lpstr>PowerPoint Presentation</vt:lpstr>
      <vt:lpstr>PowerPoint Presentation</vt:lpstr>
      <vt:lpstr>3)Specific antibody deficiency [functional IgG  antibody deficiency]</vt:lpstr>
      <vt:lpstr>PowerPoint Presentation</vt:lpstr>
      <vt:lpstr>Investigations:</vt:lpstr>
      <vt:lpstr>Management:</vt:lpstr>
      <vt:lpstr>PowerPoint Presentation</vt:lpstr>
      <vt:lpstr>PowerPoint Presentation</vt:lpstr>
      <vt:lpstr>➢2 ⁰ &gt;&gt; 1⁰ immune deficiencies</vt:lpstr>
      <vt:lpstr>Case 2</vt:lpstr>
      <vt:lpstr>Conclusions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Sepsis and Septic Shock, 2008</dc:title>
  <dc:creator>Faiq</dc:creator>
  <cp:lastModifiedBy>Asal Adnan</cp:lastModifiedBy>
  <cp:revision>13</cp:revision>
  <dcterms:created xsi:type="dcterms:W3CDTF">2023-03-09T23:31:48Z</dcterms:created>
  <dcterms:modified xsi:type="dcterms:W3CDTF">2024-03-05T01:35:41Z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2023-03-09T00:00:00Z</vt:filetime>
  </property>
</Properties>
</file>