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7" r:id="rId2"/>
    <p:sldId id="509" r:id="rId3"/>
    <p:sldId id="510" r:id="rId4"/>
    <p:sldId id="511" r:id="rId5"/>
    <p:sldId id="513" r:id="rId6"/>
    <p:sldId id="512" r:id="rId7"/>
    <p:sldId id="514" r:id="rId8"/>
    <p:sldId id="515" r:id="rId9"/>
    <p:sldId id="516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  <p:sldId id="527" r:id="rId21"/>
    <p:sldId id="528" r:id="rId22"/>
    <p:sldId id="529" r:id="rId23"/>
    <p:sldId id="530" r:id="rId24"/>
    <p:sldId id="531" r:id="rId25"/>
    <p:sldId id="340" r:id="rId26"/>
  </p:sldIdLst>
  <p:sldSz cx="10058400" cy="7315200"/>
  <p:notesSz cx="6858000" cy="9144000"/>
  <p:defaultTextStyle>
    <a:defPPr>
      <a:defRPr lang="en-US"/>
    </a:defPPr>
    <a:lvl1pPr marL="0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8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5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4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2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9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9143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35635C75-1039-467C-9239-E060A49A0196}">
          <p14:sldIdLst>
            <p14:sldId id="257"/>
            <p14:sldId id="509"/>
            <p14:sldId id="510"/>
            <p14:sldId id="511"/>
            <p14:sldId id="513"/>
            <p14:sldId id="512"/>
            <p14:sldId id="514"/>
            <p14:sldId id="515"/>
            <p14:sldId id="516"/>
            <p14:sldId id="517"/>
            <p14:sldId id="518"/>
            <p14:sldId id="519"/>
            <p14:sldId id="520"/>
            <p14:sldId id="521"/>
            <p14:sldId id="522"/>
            <p14:sldId id="523"/>
            <p14:sldId id="524"/>
            <p14:sldId id="525"/>
            <p14:sldId id="526"/>
            <p14:sldId id="527"/>
            <p14:sldId id="528"/>
            <p14:sldId id="529"/>
            <p14:sldId id="530"/>
            <p14:sldId id="531"/>
          </p14:sldIdLst>
        </p14:section>
        <p14:section name="مقطع بدون عنوان" id="{DB18C28F-165D-4EC5-BD4D-B37C4B82D7AF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 Al-Jeboori" initials="M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6448" autoAdjust="0"/>
  </p:normalViewPr>
  <p:slideViewPr>
    <p:cSldViewPr>
      <p:cViewPr varScale="1">
        <p:scale>
          <a:sx n="66" d="100"/>
          <a:sy n="66" d="100"/>
        </p:scale>
        <p:origin x="1320" y="66"/>
      </p:cViewPr>
      <p:guideLst>
        <p:guide orient="horz" pos="2304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19B29-A4F7-4A8A-9687-CF3BDC805DCB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1563" y="685800"/>
            <a:ext cx="4714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45357-3D78-487E-A8C0-F3F92D37DD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80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8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5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04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72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9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9143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975090"/>
            <a:ext cx="10066198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276" tIns="49638" rIns="99276" bIns="49638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4380" y="1869442"/>
            <a:ext cx="8549640" cy="1951745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2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4380" y="3852381"/>
            <a:ext cx="8549640" cy="1279684"/>
          </a:xfrm>
        </p:spPr>
        <p:txBody>
          <a:bodyPr lIns="49638" rIns="49638"/>
          <a:lstStyle>
            <a:lvl1pPr marL="0" marR="69493" indent="0" algn="r">
              <a:buNone/>
              <a:defRPr>
                <a:solidFill>
                  <a:schemeClr val="tx2"/>
                </a:solidFill>
              </a:defRPr>
            </a:lvl1pPr>
            <a:lvl2pPr marL="496382" indent="0" algn="ctr">
              <a:buNone/>
            </a:lvl2pPr>
            <a:lvl3pPr marL="992764" indent="0" algn="ctr">
              <a:buNone/>
            </a:lvl3pPr>
            <a:lvl4pPr marL="1489146" indent="0" algn="ctr">
              <a:buNone/>
            </a:lvl4pPr>
            <a:lvl5pPr marL="1985528" indent="0" algn="ctr">
              <a:buNone/>
            </a:lvl5pPr>
            <a:lvl6pPr marL="2481910" indent="0" algn="ctr">
              <a:buNone/>
            </a:lvl6pPr>
            <a:lvl7pPr marL="2978292" indent="0" algn="ctr">
              <a:buNone/>
            </a:lvl7pPr>
            <a:lvl8pPr marL="3474674" indent="0" algn="ctr">
              <a:buNone/>
            </a:lvl8pPr>
            <a:lvl9pPr marL="3971056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41" y="5283200"/>
            <a:ext cx="10062542" cy="2039561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580085"/>
            <a:ext cx="9052560" cy="467847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8414" y="292950"/>
            <a:ext cx="1955217" cy="5965612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92950"/>
            <a:ext cx="6957060" cy="596561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14" y="1130359"/>
            <a:ext cx="8549640" cy="195072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2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4984" y="3127159"/>
            <a:ext cx="5029200" cy="1551881"/>
          </a:xfrm>
        </p:spPr>
        <p:txBody>
          <a:bodyPr lIns="99276" rIns="99276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000348" y="3205837"/>
            <a:ext cx="201168" cy="2438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276" tIns="49638" rIns="99276" bIns="4963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795290" y="3205837"/>
            <a:ext cx="201168" cy="2438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276" tIns="49638" rIns="99276" bIns="4963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580084"/>
            <a:ext cx="4442460" cy="482769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580084"/>
            <a:ext cx="4442460" cy="482769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91253"/>
            <a:ext cx="9052560" cy="12192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5770880"/>
            <a:ext cx="4444207" cy="812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98553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9" y="5770880"/>
            <a:ext cx="4445953" cy="812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98553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1540581"/>
            <a:ext cx="4444207" cy="420454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1540581"/>
            <a:ext cx="4445953" cy="420454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5201920"/>
            <a:ext cx="8229954" cy="48768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7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61560" y="5712109"/>
            <a:ext cx="4372051" cy="975360"/>
          </a:xfrm>
        </p:spPr>
        <p:txBody>
          <a:bodyPr/>
          <a:lstStyle>
            <a:lvl1pPr marL="0" indent="0" algn="r">
              <a:buNone/>
              <a:defRPr sz="17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5840" y="292608"/>
            <a:ext cx="8227771" cy="4876800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9735" y="6835140"/>
            <a:ext cx="2112264" cy="390144"/>
          </a:xfrm>
        </p:spPr>
        <p:txBody>
          <a:bodyPr/>
          <a:lstStyle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5355" y="5806296"/>
            <a:ext cx="7879080" cy="691447"/>
          </a:xfrm>
          <a:noFill/>
        </p:spPr>
        <p:txBody>
          <a:bodyPr lIns="99276" tIns="0" rIns="99276" anchor="t"/>
          <a:lstStyle>
            <a:lvl1pPr marL="0" marR="19855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" y="202633"/>
            <a:ext cx="9555480" cy="4681728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18080" y="6835141"/>
            <a:ext cx="2585749" cy="3894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" y="5189464"/>
            <a:ext cx="8882975" cy="600183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49200" y="6341265"/>
            <a:ext cx="5434686" cy="9824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276" tIns="49638" rIns="99276" bIns="49638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34289" y="6334945"/>
            <a:ext cx="4059496" cy="9956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276" tIns="49638" rIns="99276" bIns="4963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46" y="6177336"/>
            <a:ext cx="3742545" cy="1152926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9276" tIns="49638" rIns="99276" bIns="4963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60" y="6173588"/>
            <a:ext cx="3746060" cy="1156675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30523" y="5321003"/>
            <a:ext cx="201168" cy="2438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276" tIns="49638" rIns="99276" bIns="4963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25466" y="5321003"/>
            <a:ext cx="201168" cy="2438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276" tIns="49638" rIns="99276" bIns="4963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49200" y="6341265"/>
            <a:ext cx="5434686" cy="9824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276" tIns="49638" rIns="99276" bIns="4963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34289" y="6334945"/>
            <a:ext cx="4059496" cy="9956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276" tIns="49638" rIns="99276" bIns="4963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46" y="6177336"/>
            <a:ext cx="3742545" cy="1152926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9276" tIns="49638" rIns="99276" bIns="4963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60" y="6173588"/>
            <a:ext cx="3746060" cy="1156675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2920" y="292947"/>
            <a:ext cx="9052560" cy="1219200"/>
          </a:xfrm>
          <a:prstGeom prst="rect">
            <a:avLst/>
          </a:prstGeom>
        </p:spPr>
        <p:txBody>
          <a:bodyPr vert="horz" lIns="99276" tIns="49638" rIns="99276" bIns="4963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2920" y="1580084"/>
            <a:ext cx="9052560" cy="4827694"/>
          </a:xfrm>
          <a:prstGeom prst="rect">
            <a:avLst/>
          </a:prstGeom>
        </p:spPr>
        <p:txBody>
          <a:bodyPr vert="horz" lIns="99276" tIns="49638" rIns="99276" bIns="49638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399735" y="6835140"/>
            <a:ext cx="2112264" cy="390144"/>
          </a:xfrm>
          <a:prstGeom prst="rect">
            <a:avLst/>
          </a:prstGeom>
        </p:spPr>
        <p:txBody>
          <a:bodyPr vert="horz" lIns="99276" tIns="49638" rIns="99276" bIns="49638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30968C5C-0D80-4EC0-BD1C-E7A55BF8645D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18080" y="6835141"/>
            <a:ext cx="2585749" cy="389467"/>
          </a:xfrm>
          <a:prstGeom prst="rect">
            <a:avLst/>
          </a:prstGeom>
        </p:spPr>
        <p:txBody>
          <a:bodyPr vert="horz" lIns="99276" tIns="49638" rIns="99276" bIns="49638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11999" y="6835141"/>
            <a:ext cx="402336" cy="389467"/>
          </a:xfrm>
          <a:prstGeom prst="rect">
            <a:avLst/>
          </a:prstGeom>
        </p:spPr>
        <p:txBody>
          <a:bodyPr vert="horz" lIns="99276" tIns="49638" rIns="99276" bIns="49638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26075E57-9E91-45D5-9A7F-7CF21FC25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97106" indent="-277974" algn="l" rtl="0" eaLnBrk="1" latinLnBrk="0" hangingPunct="1">
        <a:spcBef>
          <a:spcPts val="434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5080" indent="-248191" algn="l" rtl="0" eaLnBrk="1" latinLnBrk="0" hangingPunct="1">
        <a:spcBef>
          <a:spcPts val="352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33198" indent="-248191" algn="l" rtl="0" eaLnBrk="1" latinLnBrk="0" hangingPunct="1">
        <a:spcBef>
          <a:spcPts val="380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40955" indent="-248191" algn="l" rtl="0" eaLnBrk="1" latinLnBrk="0" hangingPunct="1">
        <a:spcBef>
          <a:spcPts val="380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146" indent="-248191" algn="l" rtl="0" eaLnBrk="1" latinLnBrk="0" hangingPunct="1">
        <a:spcBef>
          <a:spcPts val="38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37" indent="-248191" algn="l" rtl="0" eaLnBrk="1" latinLnBrk="0" hangingPunct="1">
        <a:spcBef>
          <a:spcPts val="380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985528" indent="-248191" algn="l" rtl="0" eaLnBrk="1" latinLnBrk="0" hangingPunct="1">
        <a:spcBef>
          <a:spcPts val="380"/>
        </a:spcBef>
        <a:buClr>
          <a:schemeClr val="accent3"/>
        </a:buClr>
        <a:buFont typeface="Wingdings 2"/>
        <a:buChar char="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233719" indent="-248191" algn="l" rtl="0" eaLnBrk="1" latinLnBrk="0" hangingPunct="1">
        <a:spcBef>
          <a:spcPts val="380"/>
        </a:spcBef>
        <a:buClr>
          <a:schemeClr val="accent3"/>
        </a:buClr>
        <a:buFont typeface="Wingdings 2"/>
        <a:buChar char="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481910" indent="-248191" algn="l" rtl="0" eaLnBrk="1" latinLnBrk="0" hangingPunct="1">
        <a:spcBef>
          <a:spcPts val="380"/>
        </a:spcBef>
        <a:buClr>
          <a:schemeClr val="accent3"/>
        </a:buClr>
        <a:buFont typeface="Wingdings 2"/>
        <a:buChar char="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963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927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891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9855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4819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9782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4746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9710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1"/>
            <a:ext cx="9296400" cy="2514600"/>
          </a:xfrm>
        </p:spPr>
        <p:txBody>
          <a:bodyPr>
            <a:noAutofit/>
          </a:bodyPr>
          <a:lstStyle/>
          <a:p>
            <a:pPr algn="ctr" rtl="1"/>
            <a:r>
              <a:rPr lang="ar-IQ" sz="3600" dirty="0">
                <a:solidFill>
                  <a:srgbClr val="C00000"/>
                </a:solidFill>
                <a:effectLst/>
              </a:rPr>
              <a:t>الذرات المتعددة الالكترونات وقاعدة </a:t>
            </a:r>
            <a:r>
              <a:rPr lang="ar-IQ" sz="3600" dirty="0" smtClean="0">
                <a:solidFill>
                  <a:srgbClr val="C00000"/>
                </a:solidFill>
                <a:effectLst/>
              </a:rPr>
              <a:t>الاستثناء </a:t>
            </a:r>
            <a:r>
              <a:rPr lang="ar-IQ" sz="3600" dirty="0" err="1">
                <a:solidFill>
                  <a:srgbClr val="C00000"/>
                </a:solidFill>
                <a:effectLst/>
              </a:rPr>
              <a:t>لباولي</a:t>
            </a:r>
            <a:r>
              <a:rPr lang="ar-IQ" sz="3600" dirty="0">
                <a:solidFill>
                  <a:srgbClr val="C00000"/>
                </a:solidFill>
                <a:effectLst/>
              </a:rPr>
              <a:t> :-</a:t>
            </a:r>
            <a:r>
              <a:rPr lang="en-US" sz="3600" dirty="0">
                <a:solidFill>
                  <a:srgbClr val="C00000"/>
                </a:solidFill>
                <a:effectLst/>
              </a:rPr>
              <a:t/>
            </a:r>
            <a:br>
              <a:rPr lang="en-US" sz="3600" dirty="0">
                <a:solidFill>
                  <a:srgbClr val="C00000"/>
                </a:solidFill>
                <a:effectLst/>
              </a:rPr>
            </a:br>
            <a:r>
              <a:rPr lang="en-US" sz="3600" dirty="0">
                <a:solidFill>
                  <a:srgbClr val="C00000"/>
                </a:solidFill>
                <a:effectLst/>
              </a:rPr>
              <a:t>(</a:t>
            </a:r>
            <a:r>
              <a:rPr lang="en-US" sz="3600" dirty="0" err="1">
                <a:solidFill>
                  <a:srgbClr val="C00000"/>
                </a:solidFill>
                <a:effectLst/>
              </a:rPr>
              <a:t>polyelectronic</a:t>
            </a:r>
            <a:r>
              <a:rPr lang="en-US" sz="3600" dirty="0">
                <a:solidFill>
                  <a:srgbClr val="C00000"/>
                </a:solidFill>
                <a:effectLst/>
              </a:rPr>
              <a:t> Atoms and the </a:t>
            </a:r>
            <a:r>
              <a:rPr lang="en-US" sz="3600" dirty="0" err="1">
                <a:solidFill>
                  <a:srgbClr val="C00000"/>
                </a:solidFill>
                <a:effectLst/>
              </a:rPr>
              <a:t>pauli</a:t>
            </a:r>
            <a:r>
              <a:rPr lang="en-US" sz="3600" dirty="0">
                <a:solidFill>
                  <a:srgbClr val="C00000"/>
                </a:solidFill>
                <a:effectLst/>
              </a:rPr>
              <a:t> principle )</a:t>
            </a:r>
            <a:br>
              <a:rPr lang="en-US" sz="3600" dirty="0">
                <a:solidFill>
                  <a:srgbClr val="C00000"/>
                </a:solidFill>
                <a:effectLst/>
              </a:rPr>
            </a:br>
            <a:endParaRPr lang="en-US" sz="3600" dirty="0">
              <a:solidFill>
                <a:srgbClr val="C00000"/>
              </a:solidFill>
              <a:effectLst/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86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rtl="1"/>
                <a:r>
                  <a:rPr lang="ar-IQ" b="1" dirty="0"/>
                  <a:t>ذرة الكاربون </a:t>
                </a:r>
                <a:r>
                  <a:rPr lang="en-US" b="1" dirty="0"/>
                  <a:t>Z=6  </a:t>
                </a:r>
                <a:endParaRPr lang="en-US" dirty="0"/>
              </a:p>
              <a:p>
                <a:pPr algn="r" rtl="1"/>
                <a:r>
                  <a:rPr lang="ar-IQ" dirty="0"/>
                  <a:t>لدينا اختيار لموقع الالكترون الاخير لان هنالك عدة احتمالات للتوزيع </a:t>
                </a:r>
                <a:r>
                  <a:rPr lang="ar-IQ" dirty="0" smtClean="0"/>
                  <a:t>وكما </a:t>
                </a:r>
                <a:r>
                  <a:rPr lang="ar-IQ" dirty="0"/>
                  <a:t>يلي :- </a:t>
                </a:r>
                <a:endParaRPr lang="en-US" dirty="0"/>
              </a:p>
              <a:p>
                <a:pPr rtl="1"/>
                <a:r>
                  <a:rPr lang="en-US" dirty="0"/>
                  <a:t>1- 2s</a:t>
                </a:r>
                <a:r>
                  <a:rPr lang="en-US" baseline="30000" dirty="0"/>
                  <a:t>2 </a:t>
                </a:r>
                <a:r>
                  <a:rPr lang="en-US" dirty="0"/>
                  <a:t>    2p</a:t>
                </a:r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↿⇂</m:t>
                    </m:r>
                  </m:oMath>
                </a14:m>
                <a:r>
                  <a:rPr lang="en-US" dirty="0"/>
                  <a:t>                  </a:t>
                </a:r>
              </a:p>
              <a:p>
                <a:pPr rtl="1"/>
                <a:r>
                  <a:rPr lang="en-US" dirty="0"/>
                  <a:t>2- 2s</a:t>
                </a:r>
                <a:r>
                  <a:rPr lang="en-US" baseline="30000" dirty="0"/>
                  <a:t>2 </a:t>
                </a:r>
                <a:r>
                  <a:rPr lang="en-US" dirty="0"/>
                  <a:t>  2p</a:t>
                </a:r>
                <a:r>
                  <a:rPr lang="en-US" baseline="30000" dirty="0"/>
                  <a:t>2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 </m:t>
                    </m:r>
                  </m:oMath>
                </a14:m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</m:t>
                    </m:r>
                  </m:oMath>
                </a14:m>
                <a:r>
                  <a:rPr lang="en-US" dirty="0"/>
                  <a:t>         </a:t>
                </a:r>
              </a:p>
              <a:p>
                <a:pPr rtl="1"/>
                <a:r>
                  <a:rPr lang="en-US" dirty="0"/>
                  <a:t>3- 2s</a:t>
                </a:r>
                <a:r>
                  <a:rPr lang="en-US" baseline="30000" dirty="0"/>
                  <a:t>2 </a:t>
                </a:r>
                <a:r>
                  <a:rPr lang="en-US" dirty="0"/>
                  <a:t>  2p</a:t>
                </a:r>
                <a:r>
                  <a:rPr lang="en-US" baseline="30000" dirty="0"/>
                  <a:t>2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</m:t>
                    </m:r>
                  </m:oMath>
                </a14:m>
                <a:r>
                  <a:rPr lang="en-US" dirty="0"/>
                  <a:t>   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⇂</m:t>
                    </m:r>
                  </m:oMath>
                </a14:m>
                <a:r>
                  <a:rPr lang="ar-IQ" dirty="0"/>
                  <a:t> </a:t>
                </a:r>
                <a:endParaRPr lang="en-US" dirty="0"/>
              </a:p>
              <a:p>
                <a:pPr algn="r" rtl="1"/>
                <a:r>
                  <a:rPr lang="ar-IQ" dirty="0"/>
                  <a:t>جميع هذه الاحتمالات تمتثل لقاعدة باولي </a:t>
                </a:r>
                <a:r>
                  <a:rPr lang="ar-IQ" dirty="0" smtClean="0"/>
                  <a:t>للاستبعاد </a:t>
                </a:r>
                <a:r>
                  <a:rPr lang="ar-IQ" dirty="0"/>
                  <a:t>. </a:t>
                </a:r>
                <a:endParaRPr lang="en-US" dirty="0"/>
              </a:p>
              <a:p>
                <a:pPr algn="r" rtl="1"/>
                <a:r>
                  <a:rPr lang="ar-IQ" dirty="0"/>
                  <a:t>وعند طرح السؤال التالي اي من هذه التراتيب السابقة هي اكثر استقراراً واقل طاقة لتعبر عن الحالة الهادئة لذرة الكاربون ؟</a:t>
                </a:r>
                <a:endParaRPr lang="en-US" dirty="0"/>
              </a:p>
              <a:p>
                <a:pPr algn="r" rtl="1"/>
                <a:r>
                  <a:rPr lang="ar-IQ" b="1" dirty="0"/>
                  <a:t>الجواب :-</a:t>
                </a:r>
                <a:r>
                  <a:rPr lang="ar-IQ" dirty="0"/>
                  <a:t> ان هذه الاختيار ينتهي </a:t>
                </a:r>
                <a:r>
                  <a:rPr lang="ar-IQ" dirty="0" err="1"/>
                  <a:t>بأدخال</a:t>
                </a:r>
                <a:r>
                  <a:rPr lang="ar-IQ" dirty="0"/>
                  <a:t> شرط قاعدة </a:t>
                </a:r>
                <a:r>
                  <a:rPr lang="ar-IQ" dirty="0" err="1"/>
                  <a:t>هوند</a:t>
                </a:r>
                <a:r>
                  <a:rPr lang="ar-IQ" dirty="0"/>
                  <a:t> </a:t>
                </a:r>
                <a:endParaRPr lang="en-US" dirty="0"/>
              </a:p>
              <a:p>
                <a:endParaRPr lang="ar-IQ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559" t="-2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988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b="1" dirty="0">
                <a:solidFill>
                  <a:srgbClr val="FF0000"/>
                </a:solidFill>
              </a:rPr>
              <a:t>قاعدة </a:t>
            </a:r>
            <a:r>
              <a:rPr lang="ar-IQ" b="1" dirty="0" err="1">
                <a:solidFill>
                  <a:srgbClr val="FF0000"/>
                </a:solidFill>
              </a:rPr>
              <a:t>هوند</a:t>
            </a:r>
            <a:r>
              <a:rPr lang="ar-IQ" b="1" dirty="0">
                <a:solidFill>
                  <a:srgbClr val="FF0000"/>
                </a:solidFill>
              </a:rPr>
              <a:t> :- </a:t>
            </a:r>
            <a:endParaRPr lang="en-US" dirty="0">
              <a:solidFill>
                <a:srgbClr val="FF0000"/>
              </a:solidFill>
            </a:endParaRPr>
          </a:p>
          <a:p>
            <a:pPr algn="r" rtl="1"/>
            <a:r>
              <a:rPr lang="ar-IQ" dirty="0"/>
              <a:t>ان الالكترونات تتوزع بأسلوب منفرد في </a:t>
            </a:r>
            <a:r>
              <a:rPr lang="ar-IQ" dirty="0" smtClean="0"/>
              <a:t>الاوربيتالات </a:t>
            </a:r>
            <a:r>
              <a:rPr lang="ar-IQ" dirty="0"/>
              <a:t>المتساوية الطاقة ولا </a:t>
            </a:r>
            <a:r>
              <a:rPr lang="ar-IQ" dirty="0" smtClean="0"/>
              <a:t>تزدوج </a:t>
            </a:r>
            <a:r>
              <a:rPr lang="ar-IQ" dirty="0"/>
              <a:t>الا اذا اضطرت لذلك .</a:t>
            </a:r>
            <a:endParaRPr lang="en-US" dirty="0"/>
          </a:p>
          <a:p>
            <a:pPr algn="r" rtl="1"/>
            <a:r>
              <a:rPr lang="ar-IQ" dirty="0"/>
              <a:t>ظهرت قاعدة نتيجة </a:t>
            </a:r>
            <a:r>
              <a:rPr lang="ar-IQ" dirty="0" smtClean="0"/>
              <a:t>للتنافرات </a:t>
            </a:r>
            <a:r>
              <a:rPr lang="ar-IQ" dirty="0"/>
              <a:t>التي تحصل بين الالكترونات بسبب تشابه الشحنات .</a:t>
            </a:r>
            <a:endParaRPr lang="en-US" dirty="0"/>
          </a:p>
          <a:p>
            <a:pPr algn="r" rtl="1"/>
            <a:r>
              <a:rPr lang="ar-IQ" dirty="0"/>
              <a:t>لذلك يكون التوزيع الالكتروني للحالة الهادئة في ذرة الكاربون هي رقم </a:t>
            </a:r>
            <a:r>
              <a:rPr lang="en-US" dirty="0"/>
              <a:t>(2)</a:t>
            </a:r>
            <a:r>
              <a:rPr lang="ar-IQ" dirty="0"/>
              <a:t>.</a:t>
            </a:r>
            <a:endParaRPr lang="en-US" dirty="0"/>
          </a:p>
          <a:p>
            <a:pPr algn="r" rtl="1"/>
            <a:r>
              <a:rPr lang="ar-IQ" dirty="0"/>
              <a:t> </a:t>
            </a:r>
            <a:endParaRPr lang="en-US" dirty="0"/>
          </a:p>
          <a:p>
            <a:pPr algn="r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20661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990600"/>
                <a:ext cx="9052560" cy="5417178"/>
              </a:xfrm>
            </p:spPr>
            <p:txBody>
              <a:bodyPr>
                <a:normAutofit fontScale="47500" lnSpcReduction="20000"/>
              </a:bodyPr>
              <a:lstStyle/>
              <a:p>
                <a:pPr algn="r" rtl="1"/>
                <a:r>
                  <a:rPr lang="ar-IQ" sz="4000" b="1" dirty="0"/>
                  <a:t>في الذرات المتعددة الالكترونات يكون التسلسل </a:t>
                </a:r>
                <a:r>
                  <a:rPr lang="ar-IQ" sz="4000" b="1" dirty="0" err="1"/>
                  <a:t>الطاقي</a:t>
                </a:r>
                <a:r>
                  <a:rPr lang="ar-IQ" sz="4000" b="1" dirty="0"/>
                  <a:t> هو كالاتي :- </a:t>
                </a:r>
                <a:endParaRPr lang="en-US" sz="4000" dirty="0"/>
              </a:p>
              <a:p>
                <a:pPr rtl="1"/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 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≃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sz="4000" dirty="0"/>
              </a:p>
              <a:p>
                <a:pPr rtl="1"/>
                <a:r>
                  <a:rPr lang="en-US" sz="5100" dirty="0" smtClean="0"/>
                  <a:t>n=1          1s</a:t>
                </a:r>
                <a:r>
                  <a:rPr lang="ar-IQ" sz="5400" b="1" dirty="0"/>
                  <a:t>ولغرض استخراج هذه التسلسل تستخدم المخطط التالي :- </a:t>
                </a:r>
                <a:endParaRPr lang="en-US" sz="5400" dirty="0"/>
              </a:p>
              <a:p>
                <a:pPr rtl="1"/>
                <a:endParaRPr lang="en-US" sz="5100" dirty="0"/>
              </a:p>
              <a:p>
                <a:pPr rtl="1"/>
                <a:r>
                  <a:rPr lang="en-US" sz="5100" dirty="0"/>
                  <a:t>     2          2s         2p</a:t>
                </a:r>
              </a:p>
              <a:p>
                <a:pPr rtl="1"/>
                <a:r>
                  <a:rPr lang="en-US" sz="5100" dirty="0"/>
                  <a:t>     3          3s          3p          3d</a:t>
                </a:r>
              </a:p>
              <a:p>
                <a:pPr rtl="1"/>
                <a:r>
                  <a:rPr lang="en-US" sz="5100" dirty="0"/>
                  <a:t>                  4s         4p           4d           4f      </a:t>
                </a:r>
              </a:p>
              <a:p>
                <a:pPr rtl="1"/>
                <a:r>
                  <a:rPr lang="en-US" sz="5100" dirty="0"/>
                  <a:t>                  5s          5p           5d           5f         5g</a:t>
                </a:r>
              </a:p>
              <a:p>
                <a:pPr rtl="1"/>
                <a:r>
                  <a:rPr lang="en-US" sz="5100" dirty="0"/>
                  <a:t>                  6s           6p           6d          6f         6g</a:t>
                </a:r>
              </a:p>
              <a:p>
                <a:pPr rtl="1"/>
                <a:r>
                  <a:rPr lang="en-US" sz="5100" dirty="0"/>
                  <a:t>                  7s           7p           7d         7f</a:t>
                </a:r>
              </a:p>
              <a:p>
                <a:pPr rtl="1"/>
                <a:r>
                  <a:rPr lang="en-US" sz="5100" dirty="0"/>
                  <a:t>                  8s           8p</a:t>
                </a:r>
              </a:p>
              <a:p>
                <a:r>
                  <a:rPr lang="ar-IQ" sz="5900" dirty="0"/>
                  <a:t>وتكون البداية من نهاية السهم والنهاية عند رأسه .</a:t>
                </a:r>
                <a:endParaRPr lang="en-US" sz="5900" dirty="0"/>
              </a:p>
              <a:p>
                <a:endParaRPr lang="ar-IQ" sz="5100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990600"/>
                <a:ext cx="9052560" cy="5417178"/>
              </a:xfrm>
              <a:blipFill rotWithShape="0">
                <a:blip r:embed="rId2"/>
                <a:stretch>
                  <a:fillRect l="-2222" t="-1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680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sz="3200" dirty="0" smtClean="0"/>
              <a:t>يطلق </a:t>
            </a:r>
            <a:r>
              <a:rPr lang="ar-IQ" sz="3200" dirty="0"/>
              <a:t>على قاعدة ايجاد الترتيب الالكتروني للعناصر تباعاً </a:t>
            </a:r>
            <a:r>
              <a:rPr lang="ar-IQ" sz="3200" dirty="0" smtClean="0"/>
              <a:t>باضافة </a:t>
            </a:r>
            <a:r>
              <a:rPr lang="ar-IQ" sz="3200" dirty="0"/>
              <a:t>بروتون الى نواة العنصر والالكترون خارج النواة باسم البناء </a:t>
            </a:r>
            <a:r>
              <a:rPr lang="en-US" sz="3200" dirty="0"/>
              <a:t>(</a:t>
            </a:r>
            <a:r>
              <a:rPr lang="en-US" sz="3200" dirty="0" err="1"/>
              <a:t>Aulfbau</a:t>
            </a:r>
            <a:r>
              <a:rPr lang="en-US" sz="3200" dirty="0"/>
              <a:t> principles)</a:t>
            </a:r>
          </a:p>
          <a:p>
            <a:pPr rtl="1"/>
            <a:r>
              <a:rPr lang="ar-IQ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42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502920" y="1580084"/>
            <a:ext cx="9052560" cy="5354116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IQ" b="1" dirty="0">
                <a:solidFill>
                  <a:srgbClr val="FF0000"/>
                </a:solidFill>
              </a:rPr>
              <a:t>الترتيب الالكتروني وتسلسل مستويات الطاقة للعناصر الانتقالية </a:t>
            </a:r>
            <a:endParaRPr lang="en-US" dirty="0">
              <a:solidFill>
                <a:srgbClr val="FF0000"/>
              </a:solidFill>
            </a:endParaRPr>
          </a:p>
          <a:p>
            <a:pPr algn="r" rtl="1"/>
            <a:r>
              <a:rPr lang="ar-IQ" dirty="0"/>
              <a:t>في هذا الجزء يهمنا ان نبين ان تنافر الالكترونات فيما بينها يكون مهماً في تعيين اشغال الالكترون </a:t>
            </a:r>
            <a:r>
              <a:rPr lang="ar-IQ" dirty="0" smtClean="0"/>
              <a:t>للاوربيتالات </a:t>
            </a:r>
            <a:r>
              <a:rPr lang="en-US" dirty="0"/>
              <a:t>4s,3d</a:t>
            </a:r>
            <a:r>
              <a:rPr lang="ar-IQ" dirty="0"/>
              <a:t> لذرات العناصر الانتقالية .</a:t>
            </a:r>
            <a:endParaRPr lang="en-US" dirty="0"/>
          </a:p>
          <a:p>
            <a:pPr algn="r" rtl="1"/>
            <a:r>
              <a:rPr lang="ar-IQ" dirty="0"/>
              <a:t>الجدول (1-2) ص</a:t>
            </a:r>
            <a:r>
              <a:rPr lang="ar-IQ" baseline="30000" dirty="0"/>
              <a:t>74</a:t>
            </a:r>
            <a:r>
              <a:rPr lang="ar-IQ" dirty="0"/>
              <a:t> يبين ان </a:t>
            </a:r>
            <a:r>
              <a:rPr lang="ar-IQ" dirty="0" smtClean="0"/>
              <a:t>اوربيتال </a:t>
            </a:r>
            <a:r>
              <a:rPr lang="en-US" dirty="0"/>
              <a:t>4s</a:t>
            </a:r>
            <a:r>
              <a:rPr lang="ar-IQ" dirty="0"/>
              <a:t> يملئ قبل </a:t>
            </a:r>
            <a:r>
              <a:rPr lang="ar-IQ" dirty="0" smtClean="0"/>
              <a:t>اوربيتال </a:t>
            </a:r>
            <a:r>
              <a:rPr lang="en-US" dirty="0"/>
              <a:t>3d</a:t>
            </a:r>
            <a:r>
              <a:rPr lang="ar-IQ" dirty="0"/>
              <a:t> الا ان للكروم </a:t>
            </a:r>
            <a:r>
              <a:rPr lang="en-US" dirty="0"/>
              <a:t>Cr</a:t>
            </a:r>
            <a:r>
              <a:rPr lang="ar-IQ" dirty="0"/>
              <a:t> والنحاس وعناصر انتقالية اخرى غيرها توزيعاً الكترونياً مخالفاً للخطط اعلاه وكما يلي :-</a:t>
            </a:r>
            <a:endParaRPr lang="en-US" dirty="0"/>
          </a:p>
          <a:p>
            <a:pPr rtl="1"/>
            <a:r>
              <a:rPr lang="en-US" dirty="0"/>
              <a:t>1- </a:t>
            </a:r>
            <a:r>
              <a:rPr lang="en-US" dirty="0" err="1"/>
              <a:t>Sc</a:t>
            </a:r>
            <a:r>
              <a:rPr lang="en-US" dirty="0"/>
              <a:t> </a:t>
            </a:r>
          </a:p>
          <a:p>
            <a:pPr rtl="1"/>
            <a:r>
              <a:rPr lang="ar-IQ" dirty="0"/>
              <a:t>تسلسل طاقي             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1</a:t>
            </a:r>
            <a:endParaRPr lang="en-US" dirty="0"/>
          </a:p>
          <a:p>
            <a:pPr rtl="1"/>
            <a:r>
              <a:rPr lang="ar-IQ" dirty="0"/>
              <a:t>                                                                                              الكترونات اللب </a:t>
            </a:r>
            <a:r>
              <a:rPr lang="en-US" dirty="0"/>
              <a:t>[</a:t>
            </a:r>
            <a:r>
              <a:rPr lang="en-US" dirty="0" err="1"/>
              <a:t>Ar</a:t>
            </a:r>
            <a:r>
              <a:rPr lang="en-US" dirty="0"/>
              <a:t>] 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90537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ar-IQ" dirty="0"/>
              <a:t>ترتيب الكتروني اعتيادي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1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pPr rtl="1"/>
            <a:r>
              <a:rPr lang="ar-IQ" dirty="0"/>
              <a:t>وعليه                                                              </a:t>
            </a:r>
            <a:r>
              <a:rPr lang="en-US" dirty="0"/>
              <a:t>Sc</a:t>
            </a:r>
            <a:r>
              <a:rPr lang="en-US" baseline="-25000" dirty="0"/>
              <a:t>21</a:t>
            </a:r>
            <a:r>
              <a:rPr lang="en-US" dirty="0"/>
              <a:t> = [</a:t>
            </a:r>
            <a:r>
              <a:rPr lang="en-US" baseline="-25000" dirty="0"/>
              <a:t>18</a:t>
            </a:r>
            <a:r>
              <a:rPr lang="en-US" dirty="0"/>
              <a:t>Ar]  3d</a:t>
            </a:r>
            <a:r>
              <a:rPr lang="en-US" baseline="30000" dirty="0"/>
              <a:t>1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en-US" dirty="0"/>
          </a:p>
          <a:p>
            <a:pPr rtl="1"/>
            <a:r>
              <a:rPr lang="ar-IQ" dirty="0"/>
              <a:t>                                                الترتيب الالكتروني المختصر 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834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ar-IQ" dirty="0"/>
              <a:t> </a:t>
            </a:r>
            <a:endParaRPr lang="en-US" dirty="0"/>
          </a:p>
          <a:p>
            <a:pPr rtl="1"/>
            <a:r>
              <a:rPr lang="en-US" dirty="0"/>
              <a:t>2- </a:t>
            </a:r>
            <a:r>
              <a:rPr lang="en-US" baseline="-25000" dirty="0"/>
              <a:t>22</a:t>
            </a:r>
            <a:r>
              <a:rPr lang="en-US" dirty="0"/>
              <a:t>Ti    </a:t>
            </a:r>
          </a:p>
          <a:p>
            <a:pPr rtl="1"/>
            <a:r>
              <a:rPr lang="ar-IQ" dirty="0"/>
              <a:t>تسلسل طاقي             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2</a:t>
            </a:r>
            <a:endParaRPr lang="en-US" dirty="0"/>
          </a:p>
          <a:p>
            <a:pPr rtl="1"/>
            <a:r>
              <a:rPr lang="ar-IQ" dirty="0"/>
              <a:t>ترتيب الكتروني          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2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r>
              <a:rPr lang="ar-IQ" dirty="0"/>
              <a:t>الترتيب الالكتروني المختصر                                                 </a:t>
            </a:r>
            <a:r>
              <a:rPr lang="en-US" dirty="0"/>
              <a:t>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2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84142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ar-IQ" dirty="0"/>
              <a:t> </a:t>
            </a:r>
            <a:endParaRPr lang="en-US" dirty="0"/>
          </a:p>
          <a:p>
            <a:pPr rtl="1"/>
            <a:r>
              <a:rPr lang="en-US" dirty="0"/>
              <a:t>3- </a:t>
            </a:r>
            <a:r>
              <a:rPr lang="en-US" baseline="-25000" dirty="0"/>
              <a:t>23</a:t>
            </a:r>
            <a:r>
              <a:rPr lang="en-US" dirty="0"/>
              <a:t>V</a:t>
            </a:r>
          </a:p>
          <a:p>
            <a:pPr rtl="1"/>
            <a:r>
              <a:rPr lang="ar-IQ" dirty="0"/>
              <a:t>تسلسل طاقي             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3</a:t>
            </a:r>
            <a:endParaRPr lang="en-US" dirty="0"/>
          </a:p>
          <a:p>
            <a:pPr rtl="1"/>
            <a:r>
              <a:rPr lang="ar-IQ" dirty="0"/>
              <a:t>ترتيب الكتروني                                    </a:t>
            </a:r>
            <a:r>
              <a:rPr lang="en-US" dirty="0"/>
              <a:t>        </a:t>
            </a:r>
            <a:endParaRPr lang="en-US" dirty="0" smtClean="0"/>
          </a:p>
          <a:p>
            <a:pPr rtl="1"/>
            <a:r>
              <a:rPr lang="en-US" dirty="0" smtClean="0"/>
              <a:t>1s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r>
              <a:rPr lang="en-US" dirty="0"/>
              <a:t>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3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pPr rtl="1"/>
            <a:r>
              <a:rPr lang="ar-IQ" dirty="0"/>
              <a:t>الترتيب الالكتروني المختصر                                                 </a:t>
            </a:r>
            <a:r>
              <a:rPr lang="en-US" dirty="0"/>
              <a:t>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3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en-US" dirty="0"/>
          </a:p>
          <a:p>
            <a:pPr rtl="1"/>
            <a:r>
              <a:rPr lang="ar-IQ" dirty="0"/>
              <a:t> 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3081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en-US" dirty="0"/>
              <a:t>4- </a:t>
            </a:r>
            <a:r>
              <a:rPr lang="en-US" baseline="-25000" dirty="0"/>
              <a:t>24</a:t>
            </a:r>
            <a:r>
              <a:rPr lang="en-US" dirty="0"/>
              <a:t>Cr</a:t>
            </a:r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1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5</a:t>
            </a:r>
            <a:endParaRPr lang="en-US" dirty="0"/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5</a:t>
            </a:r>
            <a:r>
              <a:rPr lang="en-US" dirty="0"/>
              <a:t>  4s</a:t>
            </a:r>
            <a:r>
              <a:rPr lang="en-US" baseline="30000" dirty="0"/>
              <a:t>1</a:t>
            </a:r>
            <a:endParaRPr lang="en-US" dirty="0"/>
          </a:p>
          <a:p>
            <a:r>
              <a:rPr lang="ar-IQ" dirty="0"/>
              <a:t>	</a:t>
            </a:r>
            <a:endParaRPr lang="ar-IQ" dirty="0" smtClean="0"/>
          </a:p>
          <a:p>
            <a:r>
              <a:rPr lang="ar-IQ" dirty="0"/>
              <a:t>	 </a:t>
            </a:r>
            <a:r>
              <a:rPr lang="en-US" dirty="0"/>
              <a:t>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5</a:t>
            </a:r>
            <a:r>
              <a:rPr lang="en-US" dirty="0"/>
              <a:t> 4s</a:t>
            </a:r>
            <a:r>
              <a:rPr lang="en-US" baseline="30000" dirty="0"/>
              <a:t>1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81303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ar-IQ" dirty="0"/>
              <a:t> </a:t>
            </a:r>
            <a:endParaRPr lang="en-US" dirty="0"/>
          </a:p>
          <a:p>
            <a:pPr rtl="1"/>
            <a:r>
              <a:rPr lang="en-US" dirty="0"/>
              <a:t>5- </a:t>
            </a:r>
            <a:r>
              <a:rPr lang="en-US" baseline="-25000" dirty="0"/>
              <a:t>25</a:t>
            </a:r>
            <a:r>
              <a:rPr lang="en-US" dirty="0"/>
              <a:t>Mn </a:t>
            </a:r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5</a:t>
            </a:r>
            <a:endParaRPr lang="en-US" dirty="0"/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5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r>
              <a:rPr lang="en-US" dirty="0"/>
              <a:t> 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5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302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1347537"/>
                <a:ext cx="9052560" cy="5060241"/>
              </a:xfrm>
            </p:spPr>
            <p:txBody>
              <a:bodyPr>
                <a:noAutofit/>
              </a:bodyPr>
              <a:lstStyle/>
              <a:p>
                <a:pPr algn="r" rtl="1"/>
                <a:r>
                  <a:rPr lang="ar-IQ" sz="2800" b="1" dirty="0" smtClean="0">
                    <a:solidFill>
                      <a:schemeClr val="accent2"/>
                    </a:solidFill>
                  </a:rPr>
                  <a:t>وحسب </a:t>
                </a:r>
                <a:r>
                  <a:rPr lang="ar-IQ" sz="2800" b="1" dirty="0">
                    <a:solidFill>
                      <a:schemeClr val="accent2"/>
                    </a:solidFill>
                  </a:rPr>
                  <a:t>قاعدة باولي للاستبعاد </a:t>
                </a:r>
                <a:r>
                  <a:rPr lang="ar-IQ" sz="2400" b="1" dirty="0"/>
                  <a:t>:- </a:t>
                </a:r>
                <a:r>
                  <a:rPr lang="ar-IQ" sz="2400" b="1" dirty="0" smtClean="0"/>
                  <a:t>لا</a:t>
                </a:r>
                <a:r>
                  <a:rPr lang="en-US" sz="2400" b="1" dirty="0" smtClean="0"/>
                  <a:t> </a:t>
                </a:r>
                <a:r>
                  <a:rPr lang="ar-IQ" sz="2400" b="1" dirty="0" smtClean="0"/>
                  <a:t>يوجد </a:t>
                </a:r>
                <a:r>
                  <a:rPr lang="ar-IQ" sz="2400" b="1" dirty="0"/>
                  <a:t>هنالك الكترونات في ذرة واحدة لهما نفس مجموعة اعداد الكم الاربعة </a:t>
                </a:r>
                <a:r>
                  <a:rPr lang="en-US" sz="2400" b="1" dirty="0" smtClean="0"/>
                  <a:t>(</a:t>
                </a:r>
                <a:r>
                  <a:rPr lang="en-US" sz="2400" b="1" dirty="0"/>
                  <a:t>n ,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 </m:t>
                    </m:r>
                    <m:r>
                      <a:rPr lang="en-US" sz="2400" b="1" i="1">
                        <a:latin typeface="Cambria Math"/>
                      </a:rPr>
                      <m:t>𝓵</m:t>
                    </m:r>
                    <m:r>
                      <a:rPr lang="en-US" sz="2400" b="1" i="1">
                        <a:latin typeface="Cambria Math"/>
                      </a:rPr>
                      <m:t>, </m:t>
                    </m:r>
                    <m:r>
                      <a:rPr lang="en-US" sz="2400" b="1" i="1">
                        <a:latin typeface="Cambria Math"/>
                      </a:rPr>
                      <m:t>𝒎</m:t>
                    </m:r>
                    <m:r>
                      <a:rPr lang="en-US" sz="2400" b="1" i="1">
                        <a:latin typeface="Cambria Math"/>
                      </a:rPr>
                      <m:t>𝓵</m:t>
                    </m:r>
                    <m:r>
                      <a:rPr lang="en-US" sz="2400" b="1" i="1">
                        <a:latin typeface="Cambria Math"/>
                      </a:rPr>
                      <m:t> , </m:t>
                    </m:r>
                    <m:r>
                      <a:rPr lang="en-US" sz="2400" b="1" i="1">
                        <a:latin typeface="Cambria Math"/>
                      </a:rPr>
                      <m:t>𝒎𝒔</m:t>
                    </m:r>
                    <m:r>
                      <a:rPr lang="en-US" sz="2400" b="1" i="1">
                        <a:latin typeface="Cambria Math"/>
                      </a:rPr>
                      <m:t> )</m:t>
                    </m:r>
                  </m:oMath>
                </a14:m>
                <a:r>
                  <a:rPr lang="ar-IQ" sz="2400" b="1" dirty="0"/>
                  <a:t> ونتيجة لهذه القاعدة نجد انه لا يمكن لاكثر من </a:t>
                </a:r>
                <a:r>
                  <a:rPr lang="ar-IQ" sz="2400" b="1" dirty="0" smtClean="0"/>
                  <a:t>الكترونين </a:t>
                </a:r>
                <a:r>
                  <a:rPr lang="ar-IQ" sz="2400" b="1" dirty="0"/>
                  <a:t>ان </a:t>
                </a:r>
                <a:r>
                  <a:rPr lang="ar-IQ" sz="2400" b="1" dirty="0" smtClean="0"/>
                  <a:t>يشغلا </a:t>
                </a:r>
                <a:r>
                  <a:rPr lang="ar-IQ" sz="2400" b="1" dirty="0" smtClean="0"/>
                  <a:t>اوربيتالاً </a:t>
                </a:r>
                <a:r>
                  <a:rPr lang="ar-IQ" sz="2400" b="1" dirty="0"/>
                  <a:t>واحداً </a:t>
                </a:r>
                <a:r>
                  <a:rPr lang="ar-IQ" sz="2400" b="1" dirty="0" smtClean="0"/>
                  <a:t>.</a:t>
                </a:r>
              </a:p>
              <a:p>
                <a:pPr rtl="1"/>
                <a:r>
                  <a:rPr lang="ar-IQ" sz="2400" b="1" dirty="0" smtClean="0"/>
                  <a:t> </a:t>
                </a:r>
                <a:endParaRPr lang="en-US" sz="2400" b="1" dirty="0"/>
              </a:p>
              <a:p>
                <a:pPr algn="r" rtl="1"/>
                <a:r>
                  <a:rPr lang="ar-IQ" sz="2400" b="1" dirty="0"/>
                  <a:t>وبذلك يجب ان يحمل الكترونا ذرة الهيليوم </a:t>
                </a:r>
                <a:r>
                  <a:rPr lang="en-US" sz="2400" b="1" dirty="0"/>
                  <a:t>(Z= 2)</a:t>
                </a:r>
                <a:r>
                  <a:rPr lang="ar-IQ" sz="2400" b="1" dirty="0"/>
                  <a:t> في الحالة الهادئة </a:t>
                </a:r>
                <a:r>
                  <a:rPr lang="en-US" sz="2400" b="1" dirty="0"/>
                  <a:t>(ground state)</a:t>
                </a:r>
                <a:r>
                  <a:rPr lang="ar-IQ" sz="2400" b="1" dirty="0"/>
                  <a:t> اعداد الكم الآتية </a:t>
                </a:r>
                <a:r>
                  <a:rPr lang="ar-IQ" sz="2400" b="1" dirty="0" smtClean="0"/>
                  <a:t>:-</a:t>
                </a:r>
                <a:endParaRPr lang="en-US" sz="2400" b="1" dirty="0" smtClean="0"/>
              </a:p>
              <a:p>
                <a:pPr rtl="1"/>
                <a:endParaRPr lang="en-US" sz="2400" b="1" dirty="0"/>
              </a:p>
              <a:p>
                <a:pPr rtl="1"/>
                <a:r>
                  <a:rPr lang="ar-IQ" sz="2400" b="1" dirty="0" smtClean="0"/>
                  <a:t>                                                                       </a:t>
                </a:r>
                <a:r>
                  <a:rPr lang="en-US" sz="2400" b="1" dirty="0" smtClean="0"/>
                  <a:t>He </a:t>
                </a:r>
                <a:r>
                  <a:rPr lang="en-US" sz="2400" b="1" dirty="0"/>
                  <a:t>= 1s</a:t>
                </a:r>
                <a:r>
                  <a:rPr lang="en-US" sz="2400" b="1" baseline="30000" dirty="0"/>
                  <a:t>2   </a:t>
                </a:r>
                <a:r>
                  <a:rPr lang="en-US" sz="2400" b="1" dirty="0"/>
                  <a:t>   </a:t>
                </a:r>
                <a14:m>
                  <m:oMath xmlns:m="http://schemas.openxmlformats.org/officeDocument/2006/math">
                    <m:r>
                      <a:rPr lang="ar-IQ" sz="2400" b="1">
                        <a:latin typeface="Cambria Math"/>
                      </a:rPr>
                      <m:t>↿⇂</m:t>
                    </m:r>
                  </m:oMath>
                </a14:m>
                <a:endParaRPr lang="en-US" sz="2400" b="1" dirty="0"/>
              </a:p>
              <a:p>
                <a:pPr rtl="1"/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𝟏</m:t>
                    </m:r>
                    <m:r>
                      <a:rPr lang="en-US" sz="2400" b="1" i="1" smtClean="0">
                        <a:latin typeface="Cambria Math"/>
                      </a:rPr>
                      <m:t> , </m:t>
                    </m:r>
                    <m:r>
                      <a:rPr lang="en-US" sz="2400" b="1" i="1" smtClean="0">
                        <a:latin typeface="Cambria Math"/>
                      </a:rPr>
                      <m:t>𝓵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</a:rPr>
                      <m:t>    , </m:t>
                    </m:r>
                    <m:r>
                      <a:rPr lang="en-US" sz="2400" b="1" i="1" smtClean="0">
                        <a:latin typeface="Cambria Math"/>
                      </a:rPr>
                      <m:t>𝒎</m:t>
                    </m:r>
                    <m:r>
                      <a:rPr lang="en-US" sz="2400" b="1" i="1" smtClean="0">
                        <a:latin typeface="Cambria Math"/>
                      </a:rPr>
                      <m:t>𝓵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</a:rPr>
                      <m:t>    , </m:t>
                    </m:r>
                    <m:r>
                      <a:rPr lang="en-US" sz="2400" b="1" i="1" smtClean="0">
                        <a:latin typeface="Cambria Math"/>
                      </a:rPr>
                      <m:t>𝒎𝒔</m:t>
                    </m:r>
                    <m:r>
                      <a:rPr lang="en-US" sz="2400" b="1" i="1" smtClean="0">
                        <a:latin typeface="Cambria Math"/>
                      </a:rPr>
                      <m:t>=+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400" b="1" dirty="0"/>
              </a:p>
              <a:p>
                <a:pPr rtl="1"/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𝒏</m:t>
                    </m:r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𝟏</m:t>
                    </m:r>
                    <m:r>
                      <a:rPr lang="en-US" sz="2400" b="1" i="1">
                        <a:latin typeface="Cambria Math"/>
                      </a:rPr>
                      <m:t> , </m:t>
                    </m:r>
                    <m:r>
                      <a:rPr lang="en-US" sz="2400" b="1" i="1">
                        <a:latin typeface="Cambria Math"/>
                      </a:rPr>
                      <m:t>𝓵</m:t>
                    </m:r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𝟎</m:t>
                    </m:r>
                    <m:r>
                      <a:rPr lang="en-US" sz="2400" b="1" i="1">
                        <a:latin typeface="Cambria Math"/>
                      </a:rPr>
                      <m:t> , </m:t>
                    </m:r>
                    <m:r>
                      <a:rPr lang="en-US" sz="2400" b="1" i="1">
                        <a:latin typeface="Cambria Math"/>
                      </a:rPr>
                      <m:t>𝒎</m:t>
                    </m:r>
                    <m:r>
                      <a:rPr lang="en-US" sz="2400" b="1" i="1">
                        <a:latin typeface="Cambria Math"/>
                      </a:rPr>
                      <m:t>𝓵</m:t>
                    </m:r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𝟎</m:t>
                    </m:r>
                    <m:r>
                      <a:rPr lang="en-US" sz="2400" b="1" i="1">
                        <a:latin typeface="Cambria Math"/>
                      </a:rPr>
                      <m:t>   , </m:t>
                    </m:r>
                    <m:r>
                      <a:rPr lang="en-US" sz="2400" b="1" i="1">
                        <a:latin typeface="Cambria Math"/>
                      </a:rPr>
                      <m:t>𝒎𝒔</m:t>
                    </m:r>
                    <m:r>
                      <a:rPr lang="en-US" sz="2400" b="1" i="1">
                        <a:latin typeface="Cambria Math"/>
                      </a:rPr>
                      <m:t>= −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400" b="1" dirty="0"/>
              </a:p>
              <a:p>
                <a:pPr rtl="1"/>
                <a:r>
                  <a:rPr lang="ar-IQ" sz="2400" b="1" dirty="0"/>
                  <a:t> </a:t>
                </a:r>
                <a:endParaRPr lang="en-US" sz="2400" b="1" dirty="0"/>
              </a:p>
              <a:p>
                <a:endParaRPr lang="ar-IQ" sz="2400" b="1" dirty="0"/>
              </a:p>
            </p:txBody>
          </p:sp>
        </mc:Choice>
        <mc:Fallback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1347537"/>
                <a:ext cx="9052560" cy="5060241"/>
              </a:xfrm>
              <a:blipFill rotWithShape="0">
                <a:blip r:embed="rId2"/>
                <a:stretch>
                  <a:fillRect l="-1953" t="-1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وان 2"/>
              <p:cNvSpPr>
                <a:spLocks noGrp="1"/>
              </p:cNvSpPr>
              <p:nvPr>
                <p:ph type="title"/>
              </p:nvPr>
            </p:nvSpPr>
            <p:spPr>
              <a:xfrm>
                <a:off x="228600" y="533400"/>
                <a:ext cx="9022080" cy="685801"/>
              </a:xfrm>
            </p:spPr>
            <p:txBody>
              <a:bodyPr>
                <a:normAutofit fontScale="90000"/>
              </a:bodyPr>
              <a:lstStyle/>
              <a:p>
                <a:r>
                  <a:rPr lang="ar-IQ" sz="3600" dirty="0" smtClean="0">
                    <a:solidFill>
                      <a:srgbClr val="C00000"/>
                    </a:solidFill>
                  </a:rPr>
                  <a:t>بالنسبة للبنيات الالكترونية للذرات المتعددة الالكترونات سوف يكون لكل الكترون </a:t>
                </a:r>
                <a:r>
                  <a:rPr lang="en-US" sz="4800" dirty="0" smtClean="0">
                    <a:solidFill>
                      <a:srgbClr val="C00000"/>
                    </a:solidFill>
                  </a:rPr>
                  <a:t>(n </a:t>
                </a:r>
                <a:r>
                  <a:rPr lang="en-US" sz="4800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ar-IQ" sz="4800" i="1">
                        <a:solidFill>
                          <a:srgbClr val="C00000"/>
                        </a:solidFill>
                        <a:latin typeface="Cambria Math"/>
                      </a:rPr>
                      <m:t>𝓵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 , 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𝒎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𝓵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 , 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𝒎𝒔</m:t>
                    </m:r>
                    <m:r>
                      <a:rPr lang="en-US" sz="4800" i="1">
                        <a:solidFill>
                          <a:srgbClr val="C00000"/>
                        </a:solidFill>
                        <a:latin typeface="Cambria Math"/>
                      </a:rPr>
                      <m:t> )</m:t>
                    </m:r>
                  </m:oMath>
                </a14:m>
                <a:r>
                  <a:rPr lang="en-US" sz="4800" dirty="0">
                    <a:solidFill>
                      <a:srgbClr val="C00000"/>
                    </a:solidFill>
                  </a:rPr>
                  <a:t> </a:t>
                </a:r>
                <a:r>
                  <a:rPr lang="ar-IQ" sz="4000" dirty="0">
                    <a:solidFill>
                      <a:srgbClr val="C00000"/>
                    </a:solidFill>
                  </a:rPr>
                  <a:t>اعداد الكم</a:t>
                </a:r>
                <a:endParaRPr lang="ar-IQ" sz="4000" dirty="0"/>
              </a:p>
            </p:txBody>
          </p:sp>
        </mc:Choice>
        <mc:Fallback xmlns="">
          <p:sp>
            <p:nvSpPr>
              <p:cNvPr id="3" name="عنوان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8600" y="533400"/>
                <a:ext cx="9022080" cy="685801"/>
              </a:xfrm>
              <a:blipFill rotWithShape="1">
                <a:blip r:embed="rId3"/>
                <a:stretch>
                  <a:fillRect l="-3378" t="-54464" r="-1149" b="-91964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482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en-US" dirty="0"/>
              <a:t>6- </a:t>
            </a:r>
            <a:r>
              <a:rPr lang="en-US" baseline="-25000" dirty="0"/>
              <a:t>26</a:t>
            </a:r>
            <a:r>
              <a:rPr lang="en-US" dirty="0"/>
              <a:t>Fe </a:t>
            </a:r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6</a:t>
            </a:r>
            <a:endParaRPr lang="en-US" dirty="0"/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r>
              <a:rPr lang="en-US" dirty="0"/>
              <a:t> 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6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37713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en-US" dirty="0"/>
              <a:t> 7- </a:t>
            </a:r>
            <a:r>
              <a:rPr lang="en-US" baseline="-25000" dirty="0"/>
              <a:t>27</a:t>
            </a:r>
            <a:r>
              <a:rPr lang="en-US" dirty="0"/>
              <a:t>Co </a:t>
            </a:r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7</a:t>
            </a:r>
            <a:endParaRPr lang="en-US" dirty="0"/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7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endParaRPr lang="en-US" dirty="0"/>
          </a:p>
          <a:p>
            <a:r>
              <a:rPr lang="en-US" dirty="0"/>
              <a:t> 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7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45849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en-US" dirty="0"/>
              <a:t>8- </a:t>
            </a:r>
            <a:r>
              <a:rPr lang="en-US" baseline="-25000" dirty="0"/>
              <a:t>28</a:t>
            </a:r>
            <a:r>
              <a:rPr lang="en-US" dirty="0"/>
              <a:t>Ni </a:t>
            </a:r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4s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 dirty="0" smtClean="0"/>
              <a:t>3d</a:t>
            </a:r>
            <a:r>
              <a:rPr lang="en-US" baseline="30000" dirty="0" smtClean="0"/>
              <a:t>8</a:t>
            </a:r>
            <a:endParaRPr lang="en-US" dirty="0"/>
          </a:p>
          <a:p>
            <a:pPr rtl="1"/>
            <a:r>
              <a:rPr lang="en-US" dirty="0"/>
              <a:t>        1s</a:t>
            </a:r>
            <a:r>
              <a:rPr lang="en-US" baseline="30000" dirty="0"/>
              <a:t>2</a:t>
            </a:r>
            <a:r>
              <a:rPr lang="en-US" dirty="0"/>
              <a:t>  2s</a:t>
            </a:r>
            <a:r>
              <a:rPr lang="en-US" baseline="30000" dirty="0"/>
              <a:t>2</a:t>
            </a:r>
            <a:r>
              <a:rPr lang="en-US" dirty="0"/>
              <a:t>  2p</a:t>
            </a:r>
            <a:r>
              <a:rPr lang="en-US" baseline="30000" dirty="0"/>
              <a:t>6</a:t>
            </a:r>
            <a:r>
              <a:rPr lang="en-US" dirty="0"/>
              <a:t>  3s</a:t>
            </a:r>
            <a:r>
              <a:rPr lang="en-US" baseline="30000" dirty="0"/>
              <a:t>2</a:t>
            </a:r>
            <a:r>
              <a:rPr lang="en-US" dirty="0"/>
              <a:t>  3p</a:t>
            </a:r>
            <a:r>
              <a:rPr lang="en-US" baseline="30000" dirty="0"/>
              <a:t>6</a:t>
            </a:r>
            <a:r>
              <a:rPr lang="en-US" dirty="0"/>
              <a:t>  3d</a:t>
            </a:r>
            <a:r>
              <a:rPr lang="en-US" baseline="30000" dirty="0"/>
              <a:t>8</a:t>
            </a:r>
            <a:r>
              <a:rPr lang="en-US" dirty="0"/>
              <a:t>  </a:t>
            </a:r>
            <a:r>
              <a:rPr lang="en-US" dirty="0" smtClean="0"/>
              <a:t>4s</a:t>
            </a:r>
            <a:r>
              <a:rPr lang="en-US" baseline="30000" dirty="0" smtClean="0"/>
              <a:t>2</a:t>
            </a:r>
            <a:endParaRPr lang="en-US" dirty="0"/>
          </a:p>
          <a:p>
            <a:r>
              <a:rPr lang="en-US" dirty="0"/>
              <a:t> [</a:t>
            </a:r>
            <a:r>
              <a:rPr lang="en-US" dirty="0" err="1"/>
              <a:t>Ar</a:t>
            </a:r>
            <a:r>
              <a:rPr lang="en-US" dirty="0"/>
              <a:t>]</a:t>
            </a:r>
            <a:r>
              <a:rPr lang="en-US" baseline="-25000" dirty="0"/>
              <a:t>18</a:t>
            </a:r>
            <a:r>
              <a:rPr lang="en-US" dirty="0"/>
              <a:t>  3d</a:t>
            </a:r>
            <a:r>
              <a:rPr lang="en-US" baseline="30000" dirty="0"/>
              <a:t>8</a:t>
            </a:r>
            <a:r>
              <a:rPr lang="en-US" dirty="0"/>
              <a:t> 4s</a:t>
            </a:r>
            <a:r>
              <a:rPr lang="en-US" baseline="30000" dirty="0"/>
              <a:t>2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2095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9- </a:t>
            </a:r>
            <a:r>
              <a:rPr lang="en-US" baseline="-25000" dirty="0"/>
              <a:t>29</a:t>
            </a:r>
            <a:r>
              <a:rPr lang="en-US" dirty="0"/>
              <a:t>Cu = </a:t>
            </a:r>
            <a:endParaRPr lang="en-US" dirty="0" smtClean="0"/>
          </a:p>
          <a:p>
            <a:r>
              <a:rPr lang="en-US" dirty="0" smtClean="0"/>
              <a:t>[</a:t>
            </a:r>
            <a:r>
              <a:rPr lang="en-US" i="1" dirty="0" err="1"/>
              <a:t>Ar</a:t>
            </a:r>
            <a:r>
              <a:rPr lang="en-US" i="1" dirty="0"/>
              <a:t>]</a:t>
            </a:r>
            <a:r>
              <a:rPr lang="en-US" i="1" baseline="-25000" dirty="0"/>
              <a:t>18</a:t>
            </a:r>
            <a:r>
              <a:rPr lang="en-US" dirty="0"/>
              <a:t> 3d</a:t>
            </a:r>
            <a:r>
              <a:rPr lang="en-US" baseline="30000" dirty="0"/>
              <a:t>10</a:t>
            </a:r>
            <a:r>
              <a:rPr lang="en-US" dirty="0"/>
              <a:t> 4s</a:t>
            </a:r>
            <a:r>
              <a:rPr lang="en-US" baseline="30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pPr algn="r" rtl="1"/>
            <a:r>
              <a:rPr lang="ar-IQ" dirty="0"/>
              <a:t>السبب في ذلك هو كون </a:t>
            </a:r>
            <a:r>
              <a:rPr lang="ar-IQ" dirty="0" smtClean="0"/>
              <a:t>اوربيتال </a:t>
            </a:r>
            <a:r>
              <a:rPr lang="en-US" dirty="0"/>
              <a:t>d</a:t>
            </a:r>
            <a:r>
              <a:rPr lang="ar-IQ" dirty="0"/>
              <a:t> المشبع يكون اكثر استقراراً </a:t>
            </a:r>
            <a:endParaRPr lang="en-US" dirty="0"/>
          </a:p>
          <a:p>
            <a:pPr algn="r" rtl="1"/>
            <a:r>
              <a:rPr lang="ar-IQ" dirty="0"/>
              <a:t>كما يتوقع ازاحة الالكترونات بصورة عكسية لبناء الترتيب الالكتروني وهنالك العديد من الاستثناءات </a:t>
            </a:r>
            <a:endParaRPr lang="en-US" dirty="0"/>
          </a:p>
          <a:p>
            <a:pPr algn="r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13516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r" rtl="1"/>
                <a:r>
                  <a:rPr lang="ar-IQ" b="1" dirty="0"/>
                  <a:t>مثال :-</a:t>
                </a:r>
                <a:r>
                  <a:rPr lang="ar-IQ" dirty="0"/>
                  <a:t> ما أعداد الكم الاربعة </a:t>
                </a:r>
                <a:r>
                  <a:rPr lang="ar-IQ" dirty="0" err="1"/>
                  <a:t>للالكترون</a:t>
                </a:r>
                <a:r>
                  <a:rPr lang="ar-IQ" dirty="0"/>
                  <a:t> الاخير في ذرة </a:t>
                </a:r>
                <a:endParaRPr lang="en-US" dirty="0" smtClean="0"/>
              </a:p>
              <a:p>
                <a:pPr algn="r" rtl="1"/>
                <a:r>
                  <a:rPr lang="en-US" baseline="-25000" dirty="0" smtClean="0"/>
                  <a:t>21</a:t>
                </a:r>
                <a:r>
                  <a:rPr lang="en-US" dirty="0" smtClean="0"/>
                  <a:t>Sc</a:t>
                </a:r>
                <a:r>
                  <a:rPr lang="ar-IQ" dirty="0" smtClean="0"/>
                  <a:t> </a:t>
                </a:r>
                <a:r>
                  <a:rPr lang="ar-IQ" dirty="0"/>
                  <a:t>وماهي اعداد الكم </a:t>
                </a:r>
                <a:r>
                  <a:rPr lang="ar-IQ" dirty="0" err="1"/>
                  <a:t>للالكترون</a:t>
                </a:r>
                <a:r>
                  <a:rPr lang="ar-IQ" dirty="0"/>
                  <a:t> الاخير </a:t>
                </a:r>
                <a:r>
                  <a:rPr lang="en-US" dirty="0"/>
                  <a:t>Sc</a:t>
                </a:r>
                <a:r>
                  <a:rPr lang="en-US" baseline="30000" dirty="0"/>
                  <a:t>2+</a:t>
                </a:r>
                <a:r>
                  <a:rPr lang="ar-IQ" dirty="0"/>
                  <a:t> ؟</a:t>
                </a:r>
                <a:endParaRPr lang="en-US" dirty="0"/>
              </a:p>
              <a:p>
                <a:pPr rtl="1"/>
                <a:r>
                  <a:rPr lang="ar-IQ" dirty="0"/>
                  <a:t>		          	</a:t>
                </a:r>
                <a14:m>
                  <m:oMath xmlns:m="http://schemas.openxmlformats.org/officeDocument/2006/math">
                    <m:r>
                      <a:rPr lang="ar-IQ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ar-IQ" dirty="0"/>
                  <a:t>	  </a:t>
                </a:r>
                <a:endParaRPr lang="en-US" dirty="0" smtClean="0"/>
              </a:p>
              <a:p>
                <a:pPr rtl="1"/>
                <a:r>
                  <a:rPr lang="en-US" baseline="-25000" dirty="0" smtClean="0"/>
                  <a:t>21</a:t>
                </a:r>
                <a:r>
                  <a:rPr lang="en-US" dirty="0" smtClean="0"/>
                  <a:t>Sc </a:t>
                </a:r>
                <a:r>
                  <a:rPr lang="en-US" dirty="0"/>
                  <a:t>= [</a:t>
                </a:r>
                <a:r>
                  <a:rPr lang="en-US" dirty="0" err="1"/>
                  <a:t>Ar</a:t>
                </a:r>
                <a:r>
                  <a:rPr lang="en-US" dirty="0"/>
                  <a:t>]</a:t>
                </a:r>
                <a:r>
                  <a:rPr lang="en-US" baseline="-25000" dirty="0"/>
                  <a:t>18</a:t>
                </a:r>
                <a:r>
                  <a:rPr lang="en-US" dirty="0"/>
                  <a:t>      4s</a:t>
                </a:r>
                <a:r>
                  <a:rPr lang="en-US" baseline="30000" dirty="0"/>
                  <a:t>2</a:t>
                </a:r>
                <a:r>
                  <a:rPr lang="en-US" dirty="0"/>
                  <a:t>     3d</a:t>
                </a:r>
                <a:r>
                  <a:rPr lang="en-US" baseline="30000" dirty="0"/>
                  <a:t>1</a:t>
                </a:r>
                <a:r>
                  <a:rPr lang="en-US" dirty="0"/>
                  <a:t>                   </a:t>
                </a:r>
              </a:p>
              <a:p>
                <a:pPr rtl="1"/>
                <a:r>
                  <a:rPr lang="ar-IQ" dirty="0"/>
                  <a:t>	 </a:t>
                </a:r>
                <a:r>
                  <a:rPr lang="en-US" dirty="0"/>
                  <a:t>n=3    ,  </a:t>
                </a:r>
                <a14:m>
                  <m:oMath xmlns:m="http://schemas.openxmlformats.org/officeDocument/2006/math">
                    <m:r>
                      <a:rPr lang="ar-IQ" i="1">
                        <a:latin typeface="Cambria Math" panose="02040503050406030204" pitchFamily="18" charset="0"/>
                      </a:rPr>
                      <m:t>𝓁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    , 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𝓁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 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  ,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, 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pPr rtl="1"/>
                <a:r>
                  <a:rPr lang="ar-IQ" dirty="0"/>
                  <a:t>يفقد الالكترونين من </a:t>
                </a:r>
                <a:r>
                  <a:rPr lang="en-US" dirty="0"/>
                  <a:t>4s	</a:t>
                </a:r>
                <a:r>
                  <a:rPr lang="en-US" baseline="-25000" dirty="0"/>
                  <a:t>21</a:t>
                </a:r>
                <a:r>
                  <a:rPr lang="en-US" dirty="0"/>
                  <a:t>Sc</a:t>
                </a:r>
                <a:r>
                  <a:rPr lang="en-US" baseline="30000" dirty="0"/>
                  <a:t>2+</a:t>
                </a:r>
                <a:r>
                  <a:rPr lang="en-US" dirty="0"/>
                  <a:t>         3d</a:t>
                </a:r>
                <a:r>
                  <a:rPr lang="en-US" baseline="30000" dirty="0"/>
                  <a:t>1</a:t>
                </a:r>
                <a:r>
                  <a:rPr lang="en-US" dirty="0"/>
                  <a:t>      4s</a:t>
                </a:r>
                <a:r>
                  <a:rPr lang="en-US" baseline="30000" dirty="0"/>
                  <a:t>0</a:t>
                </a:r>
                <a:r>
                  <a:rPr lang="en-US" dirty="0"/>
                  <a:t>                      </a:t>
                </a:r>
              </a:p>
              <a:p>
                <a:pPr algn="r" rtl="1"/>
                <a:r>
                  <a:rPr lang="ar-IQ" dirty="0"/>
                  <a:t>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ar-IQ" dirty="0"/>
                  <a:t> له نفس اعداد الكم السابقة </a:t>
                </a:r>
                <a:r>
                  <a:rPr lang="ar-IQ" dirty="0" err="1"/>
                  <a:t>للالكترون</a:t>
                </a:r>
                <a:r>
                  <a:rPr lang="ar-IQ" dirty="0"/>
                  <a:t> الاخير </a:t>
                </a:r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636" t="-1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72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prstTxWarp prst="textDeflate">
              <a:avLst/>
            </a:prstTxWarp>
          </a:bodyPr>
          <a:lstStyle/>
          <a:p>
            <a:pPr marL="0" indent="0">
              <a:buNone/>
            </a:pP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Thank you  for your listening</a:t>
            </a:r>
          </a:p>
        </p:txBody>
      </p:sp>
    </p:spTree>
    <p:extLst>
      <p:ext uri="{BB962C8B-B14F-4D97-AF65-F5344CB8AC3E}">
        <p14:creationId xmlns:p14="http://schemas.microsoft.com/office/powerpoint/2010/main" val="165238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533400"/>
                <a:ext cx="9052560" cy="5874378"/>
              </a:xfrm>
            </p:spPr>
            <p:txBody>
              <a:bodyPr>
                <a:normAutofit/>
              </a:bodyPr>
              <a:lstStyle/>
              <a:p>
                <a:pPr algn="r" rtl="1"/>
                <a:r>
                  <a:rPr lang="ar-IQ" dirty="0"/>
                  <a:t>وبتعبير اخر يوضع الكترونا ذرة الهيليوم في </a:t>
                </a:r>
                <a:r>
                  <a:rPr lang="ar-IQ" dirty="0" err="1"/>
                  <a:t>اوربيتال</a:t>
                </a:r>
                <a:r>
                  <a:rPr lang="ar-IQ" dirty="0"/>
                  <a:t> </a:t>
                </a:r>
                <a:r>
                  <a:rPr lang="en-US" dirty="0"/>
                  <a:t>(1s)</a:t>
                </a:r>
                <a:r>
                  <a:rPr lang="ar-IQ" dirty="0"/>
                  <a:t> بحالتي برم مختلفتين ليكونا ضمن ما </a:t>
                </a:r>
                <a:r>
                  <a:rPr lang="ar-IQ" dirty="0" smtClean="0"/>
                  <a:t>تتطلبه </a:t>
                </a:r>
                <a:r>
                  <a:rPr lang="ar-IQ" dirty="0"/>
                  <a:t>قاعدة باولي :-</a:t>
                </a:r>
                <a:endParaRPr lang="en-US" dirty="0"/>
              </a:p>
              <a:p>
                <a:pPr algn="r" rtl="1"/>
                <a:r>
                  <a:rPr lang="ar-IQ" dirty="0"/>
                  <a:t>وفيها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↿</m:t>
                    </m:r>
                  </m:oMath>
                </a14:m>
                <a:r>
                  <a:rPr lang="ar-IQ" dirty="0"/>
                  <a:t> يعني </a:t>
                </a:r>
                <a14:m>
                  <m:oMath xmlns:m="http://schemas.openxmlformats.org/officeDocument/2006/math">
                    <m:r>
                      <a:rPr lang="ar-IQ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𝑚𝑠</m:t>
                    </m:r>
                    <m:r>
                      <a:rPr lang="en-US" i="1">
                        <a:latin typeface="Cambria Math"/>
                      </a:rPr>
                      <m:t>=+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ar-IQ" dirty="0"/>
                  <a:t> او يرمز له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ar-IQ">
                        <a:latin typeface="Cambria Math"/>
                      </a:rPr>
                      <m:t>α</m:t>
                    </m:r>
                  </m:oMath>
                </a14:m>
                <a:endParaRPr lang="en-US" dirty="0"/>
              </a:p>
              <a:p>
                <a:pPr algn="r" rtl="1"/>
                <a:r>
                  <a:rPr lang="ar-IQ" dirty="0"/>
                  <a:t>و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⇂</m:t>
                    </m:r>
                  </m:oMath>
                </a14:m>
                <a:r>
                  <a:rPr lang="ar-IQ" dirty="0"/>
                  <a:t> يعني </a:t>
                </a:r>
                <a14:m>
                  <m:oMath xmlns:m="http://schemas.openxmlformats.org/officeDocument/2006/math">
                    <m:r>
                      <a:rPr lang="ar-IQ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𝑚𝑠</m:t>
                    </m:r>
                    <m:r>
                      <a:rPr lang="en-US" i="1">
                        <a:latin typeface="Cambria Math"/>
                      </a:rPr>
                      <m:t>= 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ar-IQ" dirty="0"/>
                  <a:t> او يرمز له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ar-IQ">
                        <a:latin typeface="Cambria Math"/>
                      </a:rPr>
                      <m:t>β</m:t>
                    </m:r>
                  </m:oMath>
                </a14:m>
                <a:r>
                  <a:rPr lang="ar-IQ" dirty="0"/>
                  <a:t> </a:t>
                </a:r>
                <a:endParaRPr lang="en-US" dirty="0"/>
              </a:p>
              <a:p>
                <a:pPr algn="r" rtl="1"/>
                <a:r>
                  <a:rPr lang="ar-IQ" dirty="0"/>
                  <a:t>واذا ما أردنا مناقشة الذرات متعددة – </a:t>
                </a:r>
                <a:r>
                  <a:rPr lang="ar-IQ" dirty="0" smtClean="0"/>
                  <a:t>الاكترونات </a:t>
                </a:r>
                <a:r>
                  <a:rPr lang="ar-IQ" dirty="0"/>
                  <a:t>مثل </a:t>
                </a:r>
                <a:r>
                  <a:rPr lang="en-US" dirty="0"/>
                  <a:t>He</a:t>
                </a:r>
                <a:r>
                  <a:rPr lang="ar-IQ" dirty="0"/>
                  <a:t> فمن المستحسن التطرق الى مفهوم الشحنة المؤثرة للنواة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(</a:t>
                </a:r>
                <a:r>
                  <a:rPr lang="en-US" dirty="0" err="1">
                    <a:solidFill>
                      <a:srgbClr val="C00000"/>
                    </a:solidFill>
                  </a:rPr>
                  <a:t>Zeff</a:t>
                </a:r>
                <a:r>
                  <a:rPr lang="en-US" dirty="0">
                    <a:solidFill>
                      <a:srgbClr val="C00000"/>
                    </a:solidFill>
                  </a:rPr>
                  <a:t>) (nuclear charge effective) </a:t>
                </a:r>
              </a:p>
              <a:p>
                <a:pPr algn="r" rtl="1"/>
                <a:r>
                  <a:rPr lang="ar-IQ" dirty="0"/>
                  <a:t>فالشحنة الفعلية </a:t>
                </a:r>
                <a:r>
                  <a:rPr lang="ar-IQ" dirty="0" smtClean="0"/>
                  <a:t>لنواة </a:t>
                </a:r>
                <a:r>
                  <a:rPr lang="ar-IQ" dirty="0"/>
                  <a:t>الهيليوم </a:t>
                </a:r>
                <a:r>
                  <a:rPr lang="en-US" dirty="0"/>
                  <a:t>(2+)</a:t>
                </a:r>
                <a:r>
                  <a:rPr lang="ar-IQ" dirty="0"/>
                  <a:t> , الا أن القوة الكلية لهذه الشحنتين </a:t>
                </a:r>
                <a:r>
                  <a:rPr lang="ar-IQ" dirty="0" smtClean="0"/>
                  <a:t>تتبعثر </a:t>
                </a:r>
                <a:r>
                  <a:rPr lang="ar-IQ" dirty="0"/>
                  <a:t>جزئياً بالتنافر المتبادل بين الالكترونين وبالتالي فأن </a:t>
                </a:r>
                <a:r>
                  <a:rPr lang="en-US" dirty="0" err="1"/>
                  <a:t>Z</a:t>
                </a:r>
                <a:r>
                  <a:rPr lang="en-US" baseline="-25000" dirty="0" err="1"/>
                  <a:t>eff</a:t>
                </a:r>
                <a:r>
                  <a:rPr lang="ar-IQ" dirty="0"/>
                  <a:t> تكون أقل من </a:t>
                </a:r>
                <a:r>
                  <a:rPr lang="en-US" dirty="0"/>
                  <a:t>(2+)</a:t>
                </a:r>
                <a:r>
                  <a:rPr lang="ar-IQ" dirty="0"/>
                  <a:t> .</a:t>
                </a:r>
                <a:endParaRPr lang="en-US" dirty="0"/>
              </a:p>
              <a:p>
                <a:pPr algn="r" rtl="1"/>
                <a:r>
                  <a:rPr lang="ar-IQ" dirty="0"/>
                  <a:t>وذلك بسبب الحجب </a:t>
                </a:r>
                <a:r>
                  <a:rPr lang="en-US" dirty="0"/>
                  <a:t>shielding</a:t>
                </a:r>
                <a:r>
                  <a:rPr lang="ar-IQ" dirty="0"/>
                  <a:t> </a:t>
                </a:r>
                <a:r>
                  <a:rPr lang="ar-IQ" dirty="0" smtClean="0"/>
                  <a:t>الذي </a:t>
                </a:r>
                <a:r>
                  <a:rPr lang="ar-IQ" dirty="0"/>
                  <a:t>يوفره الالكترون الثاني </a:t>
                </a:r>
                <a:r>
                  <a:rPr lang="ar-IQ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533400"/>
                <a:ext cx="9052560" cy="5874378"/>
              </a:xfrm>
              <a:blipFill rotWithShape="0">
                <a:blip r:embed="rId2"/>
                <a:stretch>
                  <a:fillRect l="-2155" t="-1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227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609600"/>
                <a:ext cx="9052560" cy="5798178"/>
              </a:xfrm>
            </p:spPr>
            <p:txBody>
              <a:bodyPr/>
              <a:lstStyle/>
              <a:p>
                <a:pPr algn="r" rtl="1"/>
                <a:r>
                  <a:rPr lang="ar-IQ" dirty="0"/>
                  <a:t>ان احدى خواص الذرة التي تعكس ان </a:t>
                </a:r>
                <a:r>
                  <a:rPr lang="en-US" dirty="0" err="1"/>
                  <a:t>z</a:t>
                </a:r>
                <a:r>
                  <a:rPr lang="en-US" baseline="-25000" dirty="0" err="1"/>
                  <a:t>eff</a:t>
                </a:r>
                <a:r>
                  <a:rPr lang="ar-IQ" dirty="0"/>
                  <a:t> اقل من </a:t>
                </a:r>
                <a:r>
                  <a:rPr lang="en-US" dirty="0"/>
                  <a:t>+2</a:t>
                </a:r>
                <a:r>
                  <a:rPr lang="ar-IQ" dirty="0"/>
                  <a:t> هي </a:t>
                </a:r>
                <a:r>
                  <a:rPr lang="ar-IQ" dirty="0">
                    <a:solidFill>
                      <a:srgbClr val="FF0000"/>
                    </a:solidFill>
                  </a:rPr>
                  <a:t>طاقة</a:t>
                </a:r>
                <a:r>
                  <a:rPr lang="ar-IQ" dirty="0"/>
                  <a:t> </a:t>
                </a:r>
                <a:r>
                  <a:rPr lang="ar-IQ" dirty="0">
                    <a:solidFill>
                      <a:srgbClr val="FF0000"/>
                    </a:solidFill>
                  </a:rPr>
                  <a:t>التأين </a:t>
                </a:r>
                <a:r>
                  <a:rPr lang="en-US" dirty="0">
                    <a:solidFill>
                      <a:srgbClr val="FF0000"/>
                    </a:solidFill>
                  </a:rPr>
                  <a:t>IE</a:t>
                </a:r>
                <a:r>
                  <a:rPr lang="ar-IQ" dirty="0">
                    <a:solidFill>
                      <a:srgbClr val="FF0000"/>
                    </a:solidFill>
                  </a:rPr>
                  <a:t> </a:t>
                </a:r>
                <a:r>
                  <a:rPr lang="ar-IQ" dirty="0"/>
                  <a:t>للهيليوم التي هي </a:t>
                </a:r>
                <a:r>
                  <a:rPr lang="en-US" dirty="0"/>
                  <a:t>24.59ev</a:t>
                </a:r>
                <a:r>
                  <a:rPr lang="ar-IQ" dirty="0"/>
                  <a:t> (الكترون فولت ) فاذا لم يكن هناك تنافر الكترون – الكترون سوف يحسب عند ذلك كل الكترون بكامل الشحنة </a:t>
                </a:r>
                <a:r>
                  <a:rPr lang="en-US" dirty="0"/>
                  <a:t>(+2)</a:t>
                </a:r>
                <a:r>
                  <a:rPr lang="ar-IQ" dirty="0"/>
                  <a:t> </a:t>
                </a:r>
                <a:r>
                  <a:rPr lang="ar-IQ" dirty="0" smtClean="0"/>
                  <a:t>.</a:t>
                </a:r>
              </a:p>
              <a:p>
                <a:pPr algn="r" rtl="1"/>
                <a:r>
                  <a:rPr lang="ar-IQ" dirty="0" smtClean="0"/>
                  <a:t> </a:t>
                </a:r>
                <a:r>
                  <a:rPr lang="ar-IQ" dirty="0"/>
                  <a:t>وعندها تكون </a:t>
                </a:r>
                <a:r>
                  <a:rPr lang="en-US" dirty="0">
                    <a:solidFill>
                      <a:srgbClr val="FF0000"/>
                    </a:solidFill>
                  </a:rPr>
                  <a:t>IE</a:t>
                </a:r>
                <a:r>
                  <a:rPr lang="ar-IQ" dirty="0"/>
                  <a:t> مساوية لذلك القيمة للذرات المشابهة للهيدروجين اي </a:t>
                </a:r>
                <a:r>
                  <a:rPr lang="en-US" dirty="0"/>
                  <a:t>(Z= +2) </a:t>
                </a:r>
              </a:p>
              <a:p>
                <a:pPr algn="r" rt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𝐼𝐸</m:t>
                    </m:r>
                    <m:r>
                      <a:rPr lang="en-US" i="1">
                        <a:latin typeface="Cambria Math"/>
                      </a:rPr>
                      <m:t>= </m:t>
                    </m:r>
                    <m:r>
                      <a:rPr lang="en-US" i="1">
                        <a:latin typeface="Cambria Math"/>
                      </a:rPr>
                      <m:t>13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6</m:t>
                    </m:r>
                    <m:r>
                      <a:rPr lang="en-US" i="1">
                        <a:latin typeface="Cambria Math"/>
                      </a:rPr>
                      <m:t> ×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54</m:t>
                    </m:r>
                    <m:r>
                      <a:rPr lang="en-US" i="1">
                        <a:latin typeface="Cambria Math"/>
                      </a:rPr>
                      <m:t>.</m:t>
                    </m:r>
                    <m:r>
                      <a:rPr lang="en-US" i="1">
                        <a:latin typeface="Cambria Math"/>
                      </a:rPr>
                      <m:t>4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𝑒𝑣</m:t>
                    </m:r>
                    <m:r>
                      <a:rPr lang="en-US" i="1">
                        <a:latin typeface="Cambria Math"/>
                      </a:rPr>
                      <m:t>           </m:t>
                    </m:r>
                    <m:r>
                      <a:rPr lang="ar-IQ">
                        <a:latin typeface="Cambria Math"/>
                      </a:rPr>
                      <m:t>فولت</m:t>
                    </m:r>
                    <m:r>
                      <a:rPr lang="ar-IQ">
                        <a:latin typeface="Cambria Math"/>
                      </a:rPr>
                      <m:t> </m:t>
                    </m:r>
                    <m:r>
                      <a:rPr lang="ar-IQ">
                        <a:latin typeface="Cambria Math"/>
                      </a:rPr>
                      <m:t>الكترون</m:t>
                    </m:r>
                    <m:r>
                      <a:rPr lang="ar-IQ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  <a:p>
                <a:pPr algn="r" rtl="1"/>
                <a:r>
                  <a:rPr lang="ar-IQ" dirty="0"/>
                  <a:t>وبالتالي اختزال تنافر الكترونين بصورة كبيرة من طاقة تأين الهيليوم وبذلك ادخلنا استخدام مفهوم </a:t>
                </a:r>
                <a:r>
                  <a:rPr lang="en-US" dirty="0" err="1"/>
                  <a:t>Zeff</a:t>
                </a:r>
                <a:r>
                  <a:rPr lang="ar-IQ" dirty="0"/>
                  <a:t> .</a:t>
                </a:r>
                <a:endParaRPr lang="en-US" dirty="0"/>
              </a:p>
              <a:p>
                <a:pPr algn="r"/>
                <a:endParaRPr lang="ar-IQ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609600"/>
                <a:ext cx="9052560" cy="5798178"/>
              </a:xfrm>
              <a:blipFill rotWithShape="0">
                <a:blip r:embed="rId2"/>
                <a:stretch>
                  <a:fillRect l="-943" t="-1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35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685800"/>
                <a:ext cx="9052560" cy="5721978"/>
              </a:xfrm>
            </p:spPr>
            <p:txBody>
              <a:bodyPr/>
              <a:lstStyle/>
              <a:p>
                <a:pPr algn="r" rtl="1"/>
                <a:r>
                  <a:rPr lang="ar-IQ" dirty="0" smtClean="0"/>
                  <a:t>ولتمثيل ذلك نأخذ اوربيتالات </a:t>
                </a:r>
                <a:r>
                  <a:rPr lang="en-US" dirty="0"/>
                  <a:t>2p ,2s</a:t>
                </a:r>
                <a:r>
                  <a:rPr lang="ar-IQ" dirty="0"/>
                  <a:t> في ذرة الليثيوم </a:t>
                </a:r>
                <a:r>
                  <a:rPr lang="en-US" dirty="0"/>
                  <a:t>Li</a:t>
                </a:r>
                <a:r>
                  <a:rPr lang="ar-IQ" dirty="0"/>
                  <a:t> حيث ان كلا </a:t>
                </a:r>
                <a:r>
                  <a:rPr lang="ar-IQ" dirty="0" smtClean="0"/>
                  <a:t>الاوربيتالين </a:t>
                </a:r>
                <a:r>
                  <a:rPr lang="ar-IQ" dirty="0"/>
                  <a:t>محجوبان عن شحنة النواة </a:t>
                </a:r>
                <a:r>
                  <a:rPr lang="en-US" dirty="0"/>
                  <a:t>+3</a:t>
                </a:r>
                <a:r>
                  <a:rPr lang="ar-IQ" dirty="0"/>
                  <a:t> </a:t>
                </a:r>
                <a:r>
                  <a:rPr lang="ar-IQ" dirty="0" err="1" smtClean="0"/>
                  <a:t>بالكترونا</a:t>
                </a:r>
                <a:r>
                  <a:rPr lang="ar-IQ" dirty="0" smtClean="0"/>
                  <a:t> </a:t>
                </a:r>
                <a:r>
                  <a:rPr lang="en-US" dirty="0"/>
                  <a:t>1s</a:t>
                </a:r>
                <a:r>
                  <a:rPr lang="ar-IQ" dirty="0"/>
                  <a:t> ولكن بسبب كثافة الاحتمالية العليا بالقرب من النواة .</a:t>
                </a:r>
                <a:endParaRPr lang="en-US" dirty="0"/>
              </a:p>
              <a:p>
                <a:pPr algn="r" rtl="1"/>
                <a:r>
                  <a:rPr lang="ar-IQ" dirty="0" smtClean="0"/>
                  <a:t>لا يكون اوربيتال </a:t>
                </a:r>
                <a:r>
                  <a:rPr lang="en-US" dirty="0"/>
                  <a:t>2p</a:t>
                </a:r>
                <a:r>
                  <a:rPr lang="ar-IQ" dirty="0"/>
                  <a:t> محجوباً بقوة مثل </a:t>
                </a:r>
                <a:r>
                  <a:rPr lang="ar-IQ" dirty="0" smtClean="0"/>
                  <a:t>اوربيتال </a:t>
                </a:r>
                <a:r>
                  <a:rPr lang="en-US" dirty="0" smtClean="0"/>
                  <a:t>2s</a:t>
                </a:r>
                <a:r>
                  <a:rPr lang="ar-IQ" dirty="0" smtClean="0"/>
                  <a:t>. </a:t>
                </a:r>
                <a:endParaRPr lang="en-US" dirty="0"/>
              </a:p>
              <a:p>
                <a:pPr algn="r" rtl="1"/>
                <a:r>
                  <a:rPr lang="ar-IQ" dirty="0" smtClean="0"/>
                  <a:t>اوربيتال </a:t>
                </a:r>
                <a:r>
                  <a:rPr lang="en-US" dirty="0"/>
                  <a:t>2s</a:t>
                </a:r>
                <a:r>
                  <a:rPr lang="ar-IQ" dirty="0"/>
                  <a:t> ينفذ الغلاف الالكتروني </a:t>
                </a:r>
                <a:r>
                  <a:rPr lang="en-US" dirty="0"/>
                  <a:t>(1s)</a:t>
                </a:r>
                <a:r>
                  <a:rPr lang="ar-IQ" dirty="0"/>
                  <a:t> أكثر من </a:t>
                </a:r>
                <a:r>
                  <a:rPr lang="ar-IQ" dirty="0" smtClean="0"/>
                  <a:t>اوربيتال </a:t>
                </a:r>
                <a:r>
                  <a:rPr lang="en-US" dirty="0"/>
                  <a:t>(2p)</a:t>
                </a:r>
                <a:r>
                  <a:rPr lang="ar-IQ" dirty="0"/>
                  <a:t> تسلسل الطاقة </a:t>
                </a:r>
                <a:r>
                  <a:rPr lang="ar-IQ" dirty="0" smtClean="0"/>
                  <a:t>يصبح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 &lt;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</m:oMath>
                </a14:m>
                <a:r>
                  <a:rPr lang="ar-IQ" dirty="0"/>
                  <a:t> </a:t>
                </a:r>
                <a:endParaRPr lang="ar-IQ" dirty="0" smtClean="0"/>
              </a:p>
              <a:p>
                <a:pPr algn="r" rtl="1"/>
                <a:r>
                  <a:rPr lang="ar-IQ" dirty="0"/>
                  <a:t>حيث </a:t>
                </a:r>
                <a:r>
                  <a:rPr lang="ar-IQ" dirty="0" smtClean="0"/>
                  <a:t>يحتل </a:t>
                </a:r>
                <a:r>
                  <a:rPr lang="ar-IQ" dirty="0"/>
                  <a:t>الالكترون الثالث لليثيوم </a:t>
                </a:r>
                <a:r>
                  <a:rPr lang="ar-IQ" dirty="0" smtClean="0"/>
                  <a:t>اوربيتال </a:t>
                </a:r>
                <a:r>
                  <a:rPr lang="en-US" dirty="0"/>
                  <a:t>2s</a:t>
                </a:r>
                <a:r>
                  <a:rPr lang="ar-IQ" dirty="0"/>
                  <a:t> في الحالة الهادئة .</a:t>
                </a:r>
                <a:endParaRPr lang="en-US" dirty="0"/>
              </a:p>
              <a:p>
                <a:pPr algn="l"/>
                <a:r>
                  <a:rPr lang="en-US" dirty="0" smtClean="0"/>
                  <a:t>1s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  2s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 </a:t>
                </a:r>
                <a:r>
                  <a:rPr lang="ar-IQ" dirty="0" smtClean="0"/>
                  <a:t>              </a:t>
                </a:r>
                <a:r>
                  <a:rPr lang="ar-IQ" dirty="0"/>
                  <a:t>او               </a:t>
                </a:r>
                <a:r>
                  <a:rPr lang="en-US" dirty="0"/>
                  <a:t>Li = 1s</a:t>
                </a:r>
                <a:r>
                  <a:rPr lang="en-US" baseline="30000" dirty="0"/>
                  <a:t>2</a:t>
                </a:r>
                <a:r>
                  <a:rPr lang="en-US" dirty="0"/>
                  <a:t>   2s</a:t>
                </a:r>
                <a:r>
                  <a:rPr lang="en-US" baseline="30000" dirty="0"/>
                  <a:t>1</a:t>
                </a:r>
                <a:endParaRPr lang="en-US" dirty="0"/>
              </a:p>
              <a:p>
                <a:pPr algn="r" rtl="1"/>
                <a:r>
                  <a:rPr lang="ar-IQ" dirty="0"/>
                  <a:t> </a:t>
                </a:r>
                <a:r>
                  <a:rPr lang="ar-IQ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ar-IQ" b="0" i="0" smtClean="0">
                        <a:latin typeface="Cambria Math"/>
                      </a:rPr>
                      <m:t> </m:t>
                    </m:r>
                    <m:r>
                      <a:rPr lang="ar-IQ">
                        <a:latin typeface="Cambria Math"/>
                      </a:rPr>
                      <m:t>↿</m:t>
                    </m:r>
                  </m:oMath>
                </a14:m>
                <a:r>
                  <a:rPr lang="ar-IQ" dirty="0" smtClean="0"/>
                  <a:t>  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↿⇂</m:t>
                    </m:r>
                  </m:oMath>
                </a14:m>
                <a:endParaRPr lang="en-US" dirty="0"/>
              </a:p>
              <a:p>
                <a:pPr algn="l" rtl="1"/>
                <a:endParaRPr lang="ar-IQ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685800"/>
                <a:ext cx="9052560" cy="5721978"/>
              </a:xfrm>
              <a:blipFill rotWithShape="0">
                <a:blip r:embed="rId2"/>
                <a:stretch>
                  <a:fillRect t="-1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9130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r" rtl="1"/>
                <a:r>
                  <a:rPr lang="ar-IQ" b="1" dirty="0"/>
                  <a:t>لنأخذ الآن </a:t>
                </a:r>
                <a:r>
                  <a:rPr lang="ar-IQ" b="1" dirty="0" err="1"/>
                  <a:t>الليثوم</a:t>
                </a:r>
                <a:r>
                  <a:rPr lang="ar-IQ" b="1" dirty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𝑳𝒊</m:t>
                    </m:r>
                    <m:r>
                      <a:rPr lang="en-US" b="1" i="1">
                        <a:latin typeface="Cambria Math"/>
                      </a:rPr>
                      <m:t> →</m:t>
                    </m:r>
                    <m:r>
                      <a:rPr lang="en-US" b="1" i="1">
                        <a:latin typeface="Cambria Math"/>
                      </a:rPr>
                      <m:t>𝒁</m:t>
                    </m:r>
                    <m:r>
                      <a:rPr lang="en-US" b="1" i="1">
                        <a:latin typeface="Cambria Math"/>
                      </a:rPr>
                      <m:t>= +</m:t>
                    </m:r>
                    <m:r>
                      <a:rPr lang="en-US" b="1" i="1">
                        <a:latin typeface="Cambria Math"/>
                      </a:rPr>
                      <m:t>𝟑</m:t>
                    </m:r>
                  </m:oMath>
                </a14:m>
                <a:endParaRPr lang="en-US" dirty="0"/>
              </a:p>
              <a:p>
                <a:pPr algn="r" rtl="1"/>
                <a:r>
                  <a:rPr lang="ar-IQ" dirty="0"/>
                  <a:t>ان </a:t>
                </a:r>
                <a:r>
                  <a:rPr lang="ar-IQ" dirty="0" smtClean="0"/>
                  <a:t>اوربيتال </a:t>
                </a:r>
                <a:r>
                  <a:rPr lang="ar-IQ" dirty="0"/>
                  <a:t>ممتلىء بالكترونين ولا مجال لاشغال ثالث </a:t>
                </a:r>
                <a:endParaRPr lang="en-US" dirty="0"/>
              </a:p>
              <a:p>
                <a:pPr algn="r" rtl="1"/>
                <a:r>
                  <a:rPr lang="ar-IQ" dirty="0"/>
                  <a:t> </a:t>
                </a:r>
                <a14:m>
                  <m:oMath xmlns:m="http://schemas.openxmlformats.org/officeDocument/2006/math">
                    <m:r>
                      <a:rPr lang="ar-IQ">
                        <a:latin typeface="Cambria Math"/>
                      </a:rPr>
                      <m:t>∴</m:t>
                    </m:r>
                  </m:oMath>
                </a14:m>
                <a:r>
                  <a:rPr lang="ar-IQ" dirty="0"/>
                  <a:t> يجب ان يذهب الالكترون الثالث الى احد </a:t>
                </a:r>
                <a:r>
                  <a:rPr lang="ar-IQ" dirty="0" smtClean="0"/>
                  <a:t>الاوربيتالات ذات</a:t>
                </a:r>
              </a:p>
              <a:p>
                <a:pPr algn="r" rtl="1"/>
                <a:r>
                  <a:rPr lang="ar-IQ" dirty="0" smtClean="0"/>
                  <a:t> </a:t>
                </a:r>
                <a:r>
                  <a:rPr lang="en-US" dirty="0"/>
                  <a:t>[2s ,2p] n=2</a:t>
                </a:r>
                <a:r>
                  <a:rPr lang="ar-IQ" dirty="0"/>
                  <a:t> لهما نفس الطاقة في الذرات المتشابهة للهيدروجين ذهاب الالكترون الثالث الى </a:t>
                </a:r>
                <a:r>
                  <a:rPr lang="en-US" dirty="0"/>
                  <a:t>2s</a:t>
                </a:r>
                <a:r>
                  <a:rPr lang="ar-IQ" dirty="0"/>
                  <a:t> او </a:t>
                </a:r>
                <a:r>
                  <a:rPr lang="en-US" dirty="0"/>
                  <a:t>2p</a:t>
                </a:r>
                <a:r>
                  <a:rPr lang="ar-IQ" dirty="0"/>
                  <a:t> ليس مهم </a:t>
                </a:r>
                <a:r>
                  <a:rPr lang="ar-IQ" dirty="0" err="1"/>
                  <a:t>لانه</a:t>
                </a:r>
                <a:r>
                  <a:rPr lang="ar-IQ" dirty="0"/>
                  <a:t> </a:t>
                </a:r>
                <a:r>
                  <a:rPr lang="en-US" dirty="0"/>
                  <a:t>2p ,2s</a:t>
                </a:r>
                <a:r>
                  <a:rPr lang="ar-IQ" dirty="0"/>
                  <a:t> لهما نفس الطاقة . اما في الذرة المتعددة الالكترونات فالحجب يعتمد على شحنة النواة وعلى عدد الكم الثانوي </a:t>
                </a:r>
                <a:r>
                  <a:rPr lang="ar-IQ" dirty="0" err="1"/>
                  <a:t>للالكترون</a:t>
                </a:r>
                <a:r>
                  <a:rPr lang="ar-IQ" dirty="0"/>
                  <a:t> </a:t>
                </a:r>
                <a:r>
                  <a:rPr lang="ar-IQ" dirty="0" smtClean="0"/>
                  <a:t>المعني .</a:t>
                </a:r>
                <a:endParaRPr lang="en-US" dirty="0"/>
              </a:p>
              <a:p>
                <a:pPr algn="r"/>
                <a:endParaRPr lang="ar-IQ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357" t="-1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50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IQ" dirty="0"/>
              <a:t>من مثال ذرة الليثيوم الذي يسمح لنا بتعريف مصطلح </a:t>
            </a:r>
            <a:r>
              <a:rPr lang="ar-IQ" dirty="0">
                <a:solidFill>
                  <a:srgbClr val="FF0000"/>
                </a:solidFill>
              </a:rPr>
              <a:t>الكترونات اللب </a:t>
            </a:r>
            <a:r>
              <a:rPr lang="en-US" dirty="0"/>
              <a:t>(core)</a:t>
            </a:r>
            <a:r>
              <a:rPr lang="ar-IQ" dirty="0"/>
              <a:t> </a:t>
            </a:r>
            <a:r>
              <a:rPr lang="ar-IQ" dirty="0">
                <a:solidFill>
                  <a:srgbClr val="FF0000"/>
                </a:solidFill>
              </a:rPr>
              <a:t>والالكترونات التكافؤية </a:t>
            </a:r>
            <a:r>
              <a:rPr lang="en-US" dirty="0"/>
              <a:t>(Valence)</a:t>
            </a:r>
          </a:p>
          <a:p>
            <a:pPr algn="r" rtl="1"/>
            <a:r>
              <a:rPr lang="ar-IQ" b="1" dirty="0">
                <a:solidFill>
                  <a:srgbClr val="FF0000"/>
                </a:solidFill>
              </a:rPr>
              <a:t>الكترون اللب :-</a:t>
            </a:r>
            <a:r>
              <a:rPr lang="ar-IQ" dirty="0">
                <a:solidFill>
                  <a:srgbClr val="FF0000"/>
                </a:solidFill>
              </a:rPr>
              <a:t> </a:t>
            </a:r>
            <a:r>
              <a:rPr lang="ar-IQ" dirty="0"/>
              <a:t>هي تلك الالكترونات التي تعود للتوزيع الالكتروني للعنصر النبيل في الجدول الدوري الذي يسبق العنصر </a:t>
            </a:r>
            <a:r>
              <a:rPr lang="ar-IQ" dirty="0" smtClean="0"/>
              <a:t>المعني </a:t>
            </a:r>
            <a:r>
              <a:rPr lang="ar-IQ" dirty="0"/>
              <a:t>في المسألة.</a:t>
            </a:r>
            <a:endParaRPr lang="en-US" dirty="0"/>
          </a:p>
          <a:p>
            <a:pPr algn="r" rtl="1"/>
            <a:r>
              <a:rPr lang="ar-IQ" b="1" dirty="0">
                <a:solidFill>
                  <a:srgbClr val="FF0000"/>
                </a:solidFill>
              </a:rPr>
              <a:t>العناصر النبيلة :-</a:t>
            </a:r>
            <a:r>
              <a:rPr lang="ar-IQ" dirty="0">
                <a:solidFill>
                  <a:srgbClr val="FF0000"/>
                </a:solidFill>
              </a:rPr>
              <a:t> </a:t>
            </a:r>
            <a:r>
              <a:rPr lang="en-US" dirty="0"/>
              <a:t>(He ,Ne ,</a:t>
            </a:r>
            <a:r>
              <a:rPr lang="en-US" dirty="0" err="1"/>
              <a:t>Ar</a:t>
            </a:r>
            <a:r>
              <a:rPr lang="en-US" dirty="0"/>
              <a:t>, Kr , </a:t>
            </a:r>
            <a:r>
              <a:rPr lang="en-US" dirty="0" err="1"/>
              <a:t>Xe</a:t>
            </a:r>
            <a:r>
              <a:rPr lang="en-US" dirty="0"/>
              <a:t> , </a:t>
            </a:r>
            <a:r>
              <a:rPr lang="en-US" dirty="0" err="1"/>
              <a:t>Rn</a:t>
            </a:r>
            <a:r>
              <a:rPr lang="en-US" dirty="0"/>
              <a:t> )</a:t>
            </a:r>
          </a:p>
          <a:p>
            <a:pPr algn="r" rtl="1"/>
            <a:r>
              <a:rPr lang="ar-IQ" dirty="0"/>
              <a:t>لليثيوم يكون العنصر النبيل الذي يسبق هو </a:t>
            </a:r>
            <a:r>
              <a:rPr lang="en-US" dirty="0"/>
              <a:t>He</a:t>
            </a:r>
            <a:r>
              <a:rPr lang="ar-IQ" dirty="0"/>
              <a:t> والذي له التوزيع الالكتروني </a:t>
            </a:r>
            <a:r>
              <a:rPr lang="en-US" dirty="0"/>
              <a:t>1s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  <a:p>
            <a:pPr rtl="1"/>
            <a:r>
              <a:rPr lang="en-US" dirty="0"/>
              <a:t>Li = [He]</a:t>
            </a:r>
            <a:r>
              <a:rPr lang="en-US" baseline="-25000" dirty="0"/>
              <a:t>2</a:t>
            </a:r>
            <a:r>
              <a:rPr lang="en-US" dirty="0"/>
              <a:t> 2s</a:t>
            </a:r>
            <a:r>
              <a:rPr lang="en-US" baseline="30000" dirty="0"/>
              <a:t>1</a:t>
            </a:r>
            <a:endParaRPr lang="en-US" dirty="0"/>
          </a:p>
          <a:p>
            <a:pPr rtl="1"/>
            <a:r>
              <a:rPr lang="ar-IQ" b="1" dirty="0">
                <a:solidFill>
                  <a:srgbClr val="FF0000"/>
                </a:solidFill>
              </a:rPr>
              <a:t>الكترونات التكافؤ :-</a:t>
            </a:r>
            <a:r>
              <a:rPr lang="ar-IQ" dirty="0">
                <a:solidFill>
                  <a:srgbClr val="FF0000"/>
                </a:solidFill>
              </a:rPr>
              <a:t> </a:t>
            </a:r>
            <a:r>
              <a:rPr lang="ar-IQ" dirty="0"/>
              <a:t>وتعرف بأنها جميع الالكترونات التي </a:t>
            </a:r>
            <a:r>
              <a:rPr lang="ar-IQ" dirty="0" smtClean="0"/>
              <a:t>لا تعود </a:t>
            </a:r>
            <a:r>
              <a:rPr lang="ar-IQ" dirty="0"/>
              <a:t>الى الالكترونات اللب اي ان لذرة </a:t>
            </a:r>
            <a:r>
              <a:rPr lang="ar-IQ" dirty="0" smtClean="0"/>
              <a:t>الليثيوم </a:t>
            </a:r>
            <a:r>
              <a:rPr lang="ar-IQ" dirty="0"/>
              <a:t>الكترون واحد تكافؤي في </a:t>
            </a:r>
            <a:r>
              <a:rPr lang="en-US" dirty="0"/>
              <a:t>2s</a:t>
            </a:r>
            <a:r>
              <a:rPr lang="en-US" baseline="30000" dirty="0"/>
              <a:t>1</a:t>
            </a:r>
            <a:r>
              <a:rPr lang="ar-IQ" dirty="0"/>
              <a:t> .</a:t>
            </a:r>
            <a:endParaRPr lang="en-US" dirty="0"/>
          </a:p>
          <a:p>
            <a:pPr rtl="1"/>
            <a:r>
              <a:rPr lang="ar-IQ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1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rtl="1"/>
                <a:r>
                  <a:rPr lang="ar-IQ" sz="3200" b="1" dirty="0"/>
                  <a:t>ذرة </a:t>
                </a:r>
                <a:r>
                  <a:rPr lang="en-US" sz="3200" b="1" dirty="0"/>
                  <a:t>Z=4     Be</a:t>
                </a:r>
                <a:r>
                  <a:rPr lang="ar-IQ" sz="3200" b="1" dirty="0"/>
                  <a:t>                                            </a:t>
                </a:r>
                <a:endParaRPr lang="en-US" sz="3200" dirty="0"/>
              </a:p>
              <a:p>
                <a:pPr rtl="1"/>
                <a:r>
                  <a:rPr lang="en-US" sz="3200" dirty="0"/>
                  <a:t>1s         2s                                                                                              </a:t>
                </a:r>
                <a:r>
                  <a:rPr lang="ar-IQ" sz="3200" dirty="0"/>
                  <a:t>  </a:t>
                </a:r>
                <a:endParaRPr lang="en-US" sz="3200" dirty="0"/>
              </a:p>
              <a:p>
                <a:pPr rtl="1"/>
                <a:r>
                  <a:rPr lang="ar-IQ" sz="3200" dirty="0"/>
                  <a:t>يكون </a:t>
                </a:r>
                <a:r>
                  <a:rPr lang="ar-IQ" sz="3200" dirty="0" smtClean="0"/>
                  <a:t>اوربيتال </a:t>
                </a:r>
                <a:r>
                  <a:rPr lang="en-US" sz="3200" dirty="0" smtClean="0"/>
                  <a:t> </a:t>
                </a:r>
                <a:r>
                  <a:rPr lang="en-US" sz="3200" dirty="0"/>
                  <a:t>2s</a:t>
                </a:r>
                <a:r>
                  <a:rPr lang="ar-IQ" sz="3200" dirty="0" smtClean="0"/>
                  <a:t>ممتلىء </a:t>
                </a:r>
                <a:r>
                  <a:rPr lang="ar-IQ" sz="3200" dirty="0"/>
                  <a:t>بالالكترونات </a:t>
                </a:r>
                <a:r>
                  <a:rPr lang="en-US" sz="3200" dirty="0"/>
                  <a:t>     	</a:t>
                </a:r>
                <a:r>
                  <a:rPr lang="ar-IQ" sz="3200" dirty="0"/>
                  <a:t>                         </a:t>
                </a:r>
                <a:r>
                  <a:rPr lang="en-US" sz="3200" dirty="0"/>
                  <a:t>      </a:t>
                </a:r>
                <a:endParaRPr lang="ar-IQ" sz="3200" dirty="0" smtClean="0"/>
              </a:p>
              <a:p>
                <a:pPr rtl="1"/>
                <a:r>
                  <a:rPr lang="ar-IQ" sz="3200" dirty="0"/>
                  <a:t> </a:t>
                </a:r>
                <a14:m>
                  <m:oMath xmlns:m="http://schemas.openxmlformats.org/officeDocument/2006/math">
                    <m:r>
                      <a:rPr lang="ar-IQ" sz="3200">
                        <a:latin typeface="Cambria Math" panose="02040503050406030204" pitchFamily="18" charset="0"/>
                      </a:rPr>
                      <m:t>↿⇂</m:t>
                    </m:r>
                  </m:oMath>
                </a14:m>
                <a:r>
                  <a:rPr lang="en-US" sz="3200" dirty="0"/>
                  <a:t> 	Be</a:t>
                </a:r>
                <a:r>
                  <a:rPr lang="en-US" sz="3200" baseline="-25000" dirty="0"/>
                  <a:t>4</a:t>
                </a:r>
                <a:r>
                  <a:rPr lang="en-US" sz="3200" dirty="0"/>
                  <a:t> = 1s</a:t>
                </a:r>
                <a:r>
                  <a:rPr lang="en-US" sz="3200" baseline="30000" dirty="0"/>
                  <a:t>2</a:t>
                </a:r>
                <a:r>
                  <a:rPr lang="en-US" sz="3200" dirty="0"/>
                  <a:t> </a:t>
                </a:r>
                <a:r>
                  <a:rPr lang="en-US" sz="3200" dirty="0" smtClean="0"/>
                  <a:t>2s</a:t>
                </a:r>
                <a:r>
                  <a:rPr lang="en-US" sz="3200" baseline="30000" dirty="0"/>
                  <a:t>2</a:t>
                </a:r>
                <a:r>
                  <a:rPr lang="en-US" sz="3200" dirty="0" smtClean="0"/>
                  <a:t>    </a:t>
                </a:r>
                <a14:m>
                  <m:oMath xmlns:m="http://schemas.openxmlformats.org/officeDocument/2006/math">
                    <m:r>
                      <a:rPr lang="ar-IQ" sz="3200">
                        <a:latin typeface="Cambria Math" panose="02040503050406030204" pitchFamily="18" charset="0"/>
                      </a:rPr>
                      <m:t>↿⇂</m:t>
                    </m:r>
                  </m:oMath>
                </a14:m>
                <a:endParaRPr lang="en-US" sz="3200" dirty="0"/>
              </a:p>
              <a:p>
                <a:pPr rtl="1"/>
                <a:r>
                  <a:rPr lang="en-US" sz="3200" dirty="0"/>
                  <a:t> </a:t>
                </a:r>
              </a:p>
              <a:p>
                <a:endParaRPr lang="ar-IQ" sz="3200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364" t="-2273" r="-4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7748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عنصر نائب للمحتوى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rtl="1"/>
                <a:r>
                  <a:rPr lang="ar-IQ" b="1" dirty="0"/>
                  <a:t>ذرة </a:t>
                </a:r>
                <a:r>
                  <a:rPr lang="en-US" b="1" dirty="0"/>
                  <a:t>B Z= 5    </a:t>
                </a:r>
                <a:endParaRPr lang="en-US" dirty="0"/>
              </a:p>
              <a:p>
                <a:pPr rtl="1"/>
                <a:r>
                  <a:rPr lang="ar-IQ" dirty="0"/>
                  <a:t>يكون الالكترون الخامس في ذرة البورون يشغل </a:t>
                </a:r>
                <a:r>
                  <a:rPr lang="ar-IQ" dirty="0" smtClean="0"/>
                  <a:t>اوربيتال </a:t>
                </a:r>
              </a:p>
              <a:p>
                <a:pPr rtl="1"/>
                <a:r>
                  <a:rPr lang="en-US" dirty="0" smtClean="0"/>
                  <a:t>1s      </a:t>
                </a:r>
                <a:r>
                  <a:rPr lang="en-US" dirty="0"/>
                  <a:t>2s           2p </a:t>
                </a:r>
              </a:p>
              <a:p>
                <a:pPr rtl="1"/>
                <a:r>
                  <a:rPr lang="en-US" dirty="0"/>
                  <a:t>B</a:t>
                </a:r>
                <a:r>
                  <a:rPr lang="en-US" baseline="-25000" dirty="0"/>
                  <a:t>5</a:t>
                </a:r>
                <a:r>
                  <a:rPr lang="en-US" dirty="0"/>
                  <a:t> = 1s</a:t>
                </a:r>
                <a:r>
                  <a:rPr lang="en-US" baseline="30000" dirty="0"/>
                  <a:t>2</a:t>
                </a:r>
                <a:r>
                  <a:rPr lang="en-US" dirty="0"/>
                  <a:t> 2s</a:t>
                </a:r>
                <a:r>
                  <a:rPr lang="en-US" baseline="30000" dirty="0"/>
                  <a:t>2</a:t>
                </a:r>
                <a:r>
                  <a:rPr lang="en-US" dirty="0"/>
                  <a:t> 2p</a:t>
                </a:r>
                <a:r>
                  <a:rPr lang="en-US" baseline="30000" dirty="0"/>
                  <a:t>1       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↿⇂</m:t>
                    </m:r>
                  </m:oMath>
                </a14:m>
                <a:r>
                  <a:rPr lang="en-US" dirty="0"/>
                  <a:t>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↿⇂</m:t>
                    </m:r>
                  </m:oMath>
                </a14:m>
                <a:r>
                  <a:rPr lang="en-US" baseline="30000" dirty="0"/>
                  <a:t>             </a:t>
                </a:r>
                <a14:m>
                  <m:oMath xmlns:m="http://schemas.openxmlformats.org/officeDocument/2006/math">
                    <m:r>
                      <a:rPr lang="ar-IQ">
                        <a:latin typeface="Cambria Math" panose="02040503050406030204" pitchFamily="18" charset="0"/>
                      </a:rPr>
                      <m:t>↿</m:t>
                    </m:r>
                  </m:oMath>
                </a14:m>
                <a:r>
                  <a:rPr lang="en-US" baseline="30000" dirty="0"/>
                  <a:t>         </a:t>
                </a:r>
                <a:endParaRPr lang="en-US" dirty="0"/>
              </a:p>
              <a:p>
                <a:endParaRPr lang="ar-IQ" dirty="0"/>
              </a:p>
            </p:txBody>
          </p:sp>
        </mc:Choice>
        <mc:Fallback xmlns="">
          <p:sp>
            <p:nvSpPr>
              <p:cNvPr id="2" name="عنصر نائب للمحتوى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559" t="-1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277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6945</TotalTime>
  <Words>988</Words>
  <Application>Microsoft Office PowerPoint</Application>
  <PresentationFormat>Custom</PresentationFormat>
  <Paragraphs>133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Aharoni</vt:lpstr>
      <vt:lpstr>Arial</vt:lpstr>
      <vt:lpstr>Calibri</vt:lpstr>
      <vt:lpstr>Cambria</vt:lpstr>
      <vt:lpstr>Cambria Math</vt:lpstr>
      <vt:lpstr>Lucida Sans Unicode</vt:lpstr>
      <vt:lpstr>Verdana</vt:lpstr>
      <vt:lpstr>Wingdings 2</vt:lpstr>
      <vt:lpstr>Wingdings 3</vt:lpstr>
      <vt:lpstr>Concourse</vt:lpstr>
      <vt:lpstr>الذرات المتعددة الالكترونات وقاعدة الاستثناء لباولي :- (polyelectronic Atoms and the pauli principle ) </vt:lpstr>
      <vt:lpstr>بالنسبة للبنيات الالكترونية للذرات المتعددة الالكترونات سوف يكون لكل الكترون (n , l , ml , ms ) اعداد الكم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metals complexes with  N, O and S coordination  sphere, spectroscopic and structural studies</dc:title>
  <dc:creator>DR.Ahmed Saker 2o1O</dc:creator>
  <cp:lastModifiedBy>DR.RAYAD</cp:lastModifiedBy>
  <cp:revision>1145</cp:revision>
  <dcterms:created xsi:type="dcterms:W3CDTF">2015-10-07T17:40:40Z</dcterms:created>
  <dcterms:modified xsi:type="dcterms:W3CDTF">2024-12-13T19:01:42Z</dcterms:modified>
</cp:coreProperties>
</file>