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41" r:id="rId2"/>
    <p:sldId id="257" r:id="rId3"/>
    <p:sldId id="258" r:id="rId4"/>
    <p:sldId id="265" r:id="rId5"/>
    <p:sldId id="435" r:id="rId6"/>
    <p:sldId id="436" r:id="rId7"/>
    <p:sldId id="437" r:id="rId8"/>
    <p:sldId id="438" r:id="rId9"/>
    <p:sldId id="503" r:id="rId10"/>
    <p:sldId id="439" r:id="rId11"/>
    <p:sldId id="494" r:id="rId12"/>
    <p:sldId id="495" r:id="rId13"/>
    <p:sldId id="496" r:id="rId14"/>
    <p:sldId id="441" r:id="rId15"/>
    <p:sldId id="501" r:id="rId16"/>
    <p:sldId id="442" r:id="rId17"/>
    <p:sldId id="497" r:id="rId18"/>
    <p:sldId id="468" r:id="rId19"/>
    <p:sldId id="469" r:id="rId20"/>
    <p:sldId id="504" r:id="rId21"/>
    <p:sldId id="443" r:id="rId22"/>
    <p:sldId id="498" r:id="rId23"/>
    <p:sldId id="505" r:id="rId24"/>
    <p:sldId id="506" r:id="rId25"/>
    <p:sldId id="500" r:id="rId26"/>
    <p:sldId id="444" r:id="rId27"/>
    <p:sldId id="507" r:id="rId28"/>
    <p:sldId id="445" r:id="rId29"/>
    <p:sldId id="446" r:id="rId30"/>
    <p:sldId id="340" r:id="rId31"/>
  </p:sldIdLst>
  <p:sldSz cx="10058400" cy="7315200"/>
  <p:notesSz cx="6858000" cy="9144000"/>
  <p:defaultTextStyle>
    <a:defPPr>
      <a:defRPr lang="en-US"/>
    </a:defPPr>
    <a:lvl1pPr marL="0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4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2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 Al-Jeboori" initials="M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48" autoAdjust="0"/>
  </p:normalViewPr>
  <p:slideViewPr>
    <p:cSldViewPr>
      <p:cViewPr varScale="1">
        <p:scale>
          <a:sx n="66" d="100"/>
          <a:sy n="66" d="100"/>
        </p:scale>
        <p:origin x="1320" y="66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9B29-A4F7-4A8A-9687-CF3BDC805DCB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5357-3D78-487E-A8C0-F3F92D37D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4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2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975090"/>
            <a:ext cx="1006619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4380" y="1869442"/>
            <a:ext cx="8549640" cy="195174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4380" y="3852381"/>
            <a:ext cx="8549640" cy="1279684"/>
          </a:xfrm>
        </p:spPr>
        <p:txBody>
          <a:bodyPr lIns="49638" rIns="49638"/>
          <a:lstStyle>
            <a:lvl1pPr marL="0" marR="69493" indent="0" algn="r">
              <a:buNone/>
              <a:defRPr>
                <a:solidFill>
                  <a:schemeClr val="tx2"/>
                </a:solidFill>
              </a:defRPr>
            </a:lvl1pPr>
            <a:lvl2pPr marL="496382" indent="0" algn="ctr">
              <a:buNone/>
            </a:lvl2pPr>
            <a:lvl3pPr marL="992764" indent="0" algn="ctr">
              <a:buNone/>
            </a:lvl3pPr>
            <a:lvl4pPr marL="1489146" indent="0" algn="ctr">
              <a:buNone/>
            </a:lvl4pPr>
            <a:lvl5pPr marL="1985528" indent="0" algn="ctr">
              <a:buNone/>
            </a:lvl5pPr>
            <a:lvl6pPr marL="2481910" indent="0" algn="ctr">
              <a:buNone/>
            </a:lvl6pPr>
            <a:lvl7pPr marL="2978292" indent="0" algn="ctr">
              <a:buNone/>
            </a:lvl7pPr>
            <a:lvl8pPr marL="3474674" indent="0" algn="ctr">
              <a:buNone/>
            </a:lvl8pPr>
            <a:lvl9pPr marL="3971056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41" y="5283200"/>
            <a:ext cx="10062542" cy="203956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580085"/>
            <a:ext cx="9052560" cy="467847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8414" y="292950"/>
            <a:ext cx="1955217" cy="5965612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50"/>
            <a:ext cx="6957060" cy="596561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14" y="1130359"/>
            <a:ext cx="8549640" cy="195072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984" y="3127159"/>
            <a:ext cx="5029200" cy="1551881"/>
          </a:xfrm>
        </p:spPr>
        <p:txBody>
          <a:bodyPr lIns="99276" rIns="99276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00348" y="3205837"/>
            <a:ext cx="201168" cy="24384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95290" y="3205837"/>
            <a:ext cx="201168" cy="24384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80084"/>
            <a:ext cx="444246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580084"/>
            <a:ext cx="444246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1253"/>
            <a:ext cx="9052560" cy="12192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5770880"/>
            <a:ext cx="4444207" cy="8128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8553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9" y="5770880"/>
            <a:ext cx="4445953" cy="8128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8553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1540581"/>
            <a:ext cx="4444207" cy="420454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1540581"/>
            <a:ext cx="4445953" cy="420454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201920"/>
            <a:ext cx="8229954" cy="48768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61560" y="5712109"/>
            <a:ext cx="4372051" cy="975360"/>
          </a:xfrm>
        </p:spPr>
        <p:txBody>
          <a:bodyPr/>
          <a:lstStyle>
            <a:lvl1pPr marL="0" indent="0" algn="r">
              <a:buNone/>
              <a:defRPr sz="17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5840" y="292608"/>
            <a:ext cx="8227771" cy="48768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9735" y="6835140"/>
            <a:ext cx="2112264" cy="390144"/>
          </a:xfrm>
        </p:spPr>
        <p:txBody>
          <a:bodyPr/>
          <a:lstStyle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5355" y="5806296"/>
            <a:ext cx="7879080" cy="691447"/>
          </a:xfrm>
          <a:noFill/>
        </p:spPr>
        <p:txBody>
          <a:bodyPr lIns="99276" tIns="0" rIns="99276" anchor="t"/>
          <a:lstStyle>
            <a:lvl1pPr marL="0" marR="19855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" y="202633"/>
            <a:ext cx="9555480" cy="468172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8080" y="6835141"/>
            <a:ext cx="2585749" cy="389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5189464"/>
            <a:ext cx="8882975" cy="60018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9200" y="6341265"/>
            <a:ext cx="5434686" cy="982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4289" y="6334945"/>
            <a:ext cx="4059496" cy="995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46" y="6177336"/>
            <a:ext cx="3742545" cy="1152926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9276" tIns="49638" rIns="99276" bIns="4963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60" y="6173588"/>
            <a:ext cx="3746060" cy="115667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30523" y="5321003"/>
            <a:ext cx="201168" cy="24384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25466" y="5321003"/>
            <a:ext cx="201168" cy="24384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9200" y="6341265"/>
            <a:ext cx="5434686" cy="982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4289" y="6334945"/>
            <a:ext cx="4059496" cy="995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46" y="6177336"/>
            <a:ext cx="3742545" cy="1152926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9276" tIns="49638" rIns="99276" bIns="4963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60" y="6173588"/>
            <a:ext cx="3746060" cy="115667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  <a:prstGeom prst="rect">
            <a:avLst/>
          </a:prstGeom>
        </p:spPr>
        <p:txBody>
          <a:bodyPr vert="horz" lIns="99276" tIns="49638" rIns="99276" bIns="4963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2920" y="1580084"/>
            <a:ext cx="9052560" cy="4827694"/>
          </a:xfrm>
          <a:prstGeom prst="rect">
            <a:avLst/>
          </a:prstGeom>
        </p:spPr>
        <p:txBody>
          <a:bodyPr vert="horz" lIns="99276" tIns="49638" rIns="99276" bIns="4963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399735" y="6835140"/>
            <a:ext cx="2112264" cy="390144"/>
          </a:xfrm>
          <a:prstGeom prst="rect">
            <a:avLst/>
          </a:prstGeom>
        </p:spPr>
        <p:txBody>
          <a:bodyPr vert="horz" lIns="99276" tIns="49638" rIns="99276" bIns="49638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30968C5C-0D80-4EC0-BD1C-E7A55BF8645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18080" y="6835141"/>
            <a:ext cx="2585749" cy="389467"/>
          </a:xfrm>
          <a:prstGeom prst="rect">
            <a:avLst/>
          </a:prstGeom>
        </p:spPr>
        <p:txBody>
          <a:bodyPr vert="horz" lIns="99276" tIns="49638" rIns="99276" bIns="49638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11999" y="6835141"/>
            <a:ext cx="402336" cy="389467"/>
          </a:xfrm>
          <a:prstGeom prst="rect">
            <a:avLst/>
          </a:prstGeom>
        </p:spPr>
        <p:txBody>
          <a:bodyPr vert="horz" lIns="99276" tIns="49638" rIns="99276" bIns="49638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26075E57-9E91-45D5-9A7F-7CF21FC2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7106" indent="-277974" algn="l" rtl="0" eaLnBrk="1" latinLnBrk="0" hangingPunct="1">
        <a:spcBef>
          <a:spcPts val="434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5080" indent="-248191" algn="l" rtl="0" eaLnBrk="1" latinLnBrk="0" hangingPunct="1">
        <a:spcBef>
          <a:spcPts val="352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3198" indent="-248191" algn="l" rtl="0" eaLnBrk="1" latinLnBrk="0" hangingPunct="1">
        <a:spcBef>
          <a:spcPts val="380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955" indent="-248191" algn="l" rtl="0" eaLnBrk="1" latinLnBrk="0" hangingPunct="1">
        <a:spcBef>
          <a:spcPts val="380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146" indent="-248191" algn="l" rtl="0" eaLnBrk="1" latinLnBrk="0" hangingPunct="1">
        <a:spcBef>
          <a:spcPts val="38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37" indent="-248191" algn="l" rtl="0" eaLnBrk="1" latinLnBrk="0" hangingPunct="1">
        <a:spcBef>
          <a:spcPts val="380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985528" indent="-248191" algn="l" rtl="0" eaLnBrk="1" latinLnBrk="0" hangingPunct="1">
        <a:spcBef>
          <a:spcPts val="380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33719" indent="-248191" algn="l" rtl="0" eaLnBrk="1" latinLnBrk="0" hangingPunct="1">
        <a:spcBef>
          <a:spcPts val="380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81910" indent="-248191" algn="l" rtl="0" eaLnBrk="1" latinLnBrk="0" hangingPunct="1">
        <a:spcBef>
          <a:spcPts val="380"/>
        </a:spcBef>
        <a:buClr>
          <a:schemeClr val="accent3"/>
        </a:buClr>
        <a:buFont typeface="Wingdings 2"/>
        <a:buChar char="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15145" y="107366"/>
            <a:ext cx="9314655" cy="5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76" tIns="49638" rIns="99276" bIns="49638" anchor="ctr">
            <a:spAutoFit/>
          </a:bodyPr>
          <a:lstStyle/>
          <a:p>
            <a:pPr indent="2816279"/>
            <a:endParaRPr lang="ar-IQ" sz="5200" b="1" dirty="0"/>
          </a:p>
          <a:p>
            <a:pPr indent="2816279" algn="just"/>
            <a:r>
              <a:rPr lang="ar-SA" sz="5200" b="1" dirty="0"/>
              <a:t>بسم الله الرحمن الرحيم</a:t>
            </a:r>
            <a:endParaRPr lang="en-GB" sz="5200" b="1" dirty="0"/>
          </a:p>
          <a:p>
            <a:pPr indent="2816279" algn="ctr"/>
            <a:endParaRPr lang="en-GB" sz="5200" b="1" dirty="0"/>
          </a:p>
          <a:p>
            <a:pPr marL="973138" indent="1597025" algn="ctr" rtl="1"/>
            <a:r>
              <a:rPr lang="ar-IQ" sz="5200" dirty="0"/>
              <a:t>  </a:t>
            </a:r>
            <a:r>
              <a:rPr lang="ar-SA" sz="5200" b="1" dirty="0">
                <a:latin typeface="Arial" pitchFamily="34" charset="0"/>
                <a:cs typeface="Arial" pitchFamily="34" charset="0"/>
                <a:sym typeface="AGA Arabesque" pitchFamily="2" charset="2"/>
              </a:rPr>
              <a:t>قَالُواْ سُبْحَانَكَ لاَ عِلْمَ لَنَا </a:t>
            </a:r>
            <a:r>
              <a:rPr lang="ar-SA" sz="5200" b="1" dirty="0" smtClean="0">
                <a:latin typeface="Arial" pitchFamily="34" charset="0"/>
                <a:cs typeface="Arial" pitchFamily="34" charset="0"/>
                <a:sym typeface="AGA Arabesque" pitchFamily="2" charset="2"/>
              </a:rPr>
              <a:t>إِلاَّ</a:t>
            </a:r>
            <a:r>
              <a:rPr lang="en-GB" sz="5200" b="1" dirty="0" smtClean="0">
                <a:latin typeface="Arial" pitchFamily="34" charset="0"/>
                <a:cs typeface="Arial" pitchFamily="34" charset="0"/>
                <a:sym typeface="AGA Arabesque" pitchFamily="2" charset="2"/>
              </a:rPr>
              <a:t>      </a:t>
            </a:r>
            <a:r>
              <a:rPr lang="ar-SA" sz="5200" b="1" dirty="0" smtClean="0">
                <a:latin typeface="Arial" pitchFamily="34" charset="0"/>
                <a:cs typeface="Arial" pitchFamily="34" charset="0"/>
                <a:sym typeface="AGA Arabesque" pitchFamily="2" charset="2"/>
              </a:rPr>
              <a:t> </a:t>
            </a:r>
            <a:r>
              <a:rPr lang="ar-SA" sz="5200" b="1" dirty="0">
                <a:latin typeface="Arial" pitchFamily="34" charset="0"/>
                <a:cs typeface="Arial" pitchFamily="34" charset="0"/>
                <a:sym typeface="AGA Arabesque" pitchFamily="2" charset="2"/>
              </a:rPr>
              <a:t>مَا عَلَّمْتَنَا</a:t>
            </a:r>
            <a:r>
              <a:rPr lang="ar-IQ" sz="5200" b="1" dirty="0">
                <a:latin typeface="Arial" pitchFamily="34" charset="0"/>
                <a:cs typeface="Arial" pitchFamily="34" charset="0"/>
                <a:sym typeface="AGA Arabesque" pitchFamily="2" charset="2"/>
              </a:rPr>
              <a:t> </a:t>
            </a:r>
            <a:r>
              <a:rPr lang="ar-SA" sz="5200" b="1" dirty="0">
                <a:latin typeface="Arial" pitchFamily="34" charset="0"/>
                <a:cs typeface="Arial" pitchFamily="34" charset="0"/>
                <a:sym typeface="AGA Arabesque" pitchFamily="2" charset="2"/>
              </a:rPr>
              <a:t> إِنَّكَ أَنتَ الْعَلِيمُ الْحَكِيمُ</a:t>
            </a:r>
            <a:r>
              <a:rPr lang="en-US" sz="5200" dirty="0">
                <a:latin typeface="Arial" pitchFamily="34" charset="0"/>
                <a:cs typeface="Arial" pitchFamily="34" charset="0"/>
                <a:sym typeface="AGA Arabesque" pitchFamily="2" charset="2"/>
              </a:rPr>
              <a:t></a:t>
            </a:r>
          </a:p>
          <a:p>
            <a:pPr indent="2816279"/>
            <a:endParaRPr lang="en-US" sz="5200" dirty="0"/>
          </a:p>
          <a:p>
            <a:pPr indent="2816279"/>
            <a:r>
              <a:rPr lang="en-US" sz="2600" b="1" dirty="0">
                <a:sym typeface="AGA Arabesque" pitchFamily="2" charset="2"/>
              </a:rPr>
              <a:t>                                                               </a:t>
            </a:r>
            <a:r>
              <a:rPr lang="ar-SA" sz="2600" b="1" dirty="0">
                <a:sym typeface="AGA Arabesque" pitchFamily="2" charset="2"/>
              </a:rPr>
              <a:t>(صدق الله العظيم</a:t>
            </a:r>
            <a:r>
              <a:rPr lang="ar-SA" sz="2600" b="1" dirty="0" smtClean="0">
                <a:sym typeface="AGA Arabesque" pitchFamily="2" charset="2"/>
              </a:rPr>
              <a:t>)</a:t>
            </a:r>
            <a:endParaRPr lang="en-US" sz="2600" dirty="0">
              <a:sym typeface="AGA Arabesque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48768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ym typeface="AGA Arabesque" pitchFamily="2" charset="2"/>
              </a:rPr>
              <a:t> </a:t>
            </a:r>
            <a:endParaRPr lang="ar-SA" sz="1600" b="1" dirty="0" smtClean="0">
              <a:sym typeface="AGA Arabesque" pitchFamily="2" charset="2"/>
            </a:endParaRPr>
          </a:p>
          <a:p>
            <a:pPr algn="ctr" rtl="1"/>
            <a:r>
              <a:rPr lang="ar-SA" sz="2400" b="1" dirty="0" smtClean="0">
                <a:sym typeface="AGA Arabesque" pitchFamily="2" charset="2"/>
              </a:rPr>
              <a:t>(سورة البقرة/الآية</a:t>
            </a:r>
            <a:r>
              <a:rPr lang="en-GB" sz="2400" b="1" dirty="0" smtClean="0">
                <a:sym typeface="AGA Arabesque" pitchFamily="2" charset="2"/>
              </a:rPr>
              <a:t> </a:t>
            </a:r>
            <a:r>
              <a:rPr lang="ar-SA" sz="2400" b="1" dirty="0" smtClean="0">
                <a:sym typeface="AGA Arabesque" pitchFamily="2" charset="2"/>
              </a:rPr>
              <a:t>32)</a:t>
            </a:r>
            <a:r>
              <a:rPr lang="en-GB" sz="2400" b="1" dirty="0" smtClean="0">
                <a:sym typeface="AGA Arabesque" pitchFamily="2" charset="2"/>
              </a:rPr>
              <a:t>                                         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>
                <a:normAutofit/>
              </a:bodyPr>
              <a:lstStyle/>
              <a:p>
                <a:pPr marL="109528" indent="0" algn="r">
                  <a:spcBef>
                    <a:spcPts val="400"/>
                  </a:spcBef>
                  <a:buNone/>
                </a:pPr>
                <a:endParaRPr lang="en-US" sz="3200" dirty="0" smtClean="0">
                  <a:solidFill>
                    <a:srgbClr val="FF0000"/>
                  </a:solidFill>
                  <a:cs typeface="+mj-cs"/>
                </a:endParaRPr>
              </a:p>
              <a:p>
                <a:pPr marL="365099" indent="-255571" algn="r">
                  <a:spcBef>
                    <a:spcPts val="400"/>
                  </a:spcBef>
                </a:pPr>
                <a:r>
                  <a:rPr lang="en-US" sz="3200" dirty="0" smtClean="0">
                    <a:solidFill>
                      <a:srgbClr val="FF0000"/>
                    </a:solidFill>
                    <a:cs typeface="+mj-cs"/>
                  </a:rPr>
                  <a:t>	  </a:t>
                </a:r>
                <a14:m>
                  <m:oMath xmlns:m="http://schemas.openxmlformats.org/officeDocument/2006/math">
                    <m:r>
                      <a:rPr lang="ar-IQ" sz="3200" i="1">
                        <a:solidFill>
                          <a:srgbClr val="FF0000"/>
                        </a:solidFill>
                        <a:latin typeface="Cambria Math"/>
                        <a:cs typeface="+mj-cs"/>
                      </a:rPr>
                      <m:t>𝛃</m:t>
                    </m:r>
                  </m:oMath>
                </a14:m>
                <a:r>
                  <a:rPr lang="ar-IQ" sz="3200" b="1" dirty="0">
                    <a:solidFill>
                      <a:srgbClr val="FF0000"/>
                    </a:solidFill>
                    <a:cs typeface="+mj-cs"/>
                  </a:rPr>
                  <a:t> اشعة </a:t>
                </a:r>
                <a:r>
                  <a:rPr lang="ar-IQ" sz="3200" b="1" dirty="0" smtClean="0">
                    <a:solidFill>
                      <a:srgbClr val="FF0000"/>
                    </a:solidFill>
                    <a:cs typeface="+mj-cs"/>
                  </a:rPr>
                  <a:t>بيتا </a:t>
                </a:r>
                <a:endParaRPr lang="en-US" sz="3200" dirty="0">
                  <a:solidFill>
                    <a:srgbClr val="FF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1">
                <a:blip r:embed="rId2"/>
                <a:stretch>
                  <a:fillRect r="-13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914400" y="1524000"/>
                <a:ext cx="89916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rtl="1"/>
                <a:r>
                  <a:rPr lang="ar-IQ" sz="3600" dirty="0"/>
                  <a:t>تنطلق </a:t>
                </a:r>
                <a:r>
                  <a:rPr lang="ar-IQ" sz="3600" dirty="0" smtClean="0"/>
                  <a:t>بسرعة </a:t>
                </a:r>
                <a:r>
                  <a:rPr lang="ar-IQ" sz="3600" dirty="0"/>
                  <a:t>هائلة تقارب سرعة الضوء .</a:t>
                </a:r>
                <a:endParaRPr lang="en-US" sz="3600" dirty="0"/>
              </a:p>
              <a:p>
                <a:pPr lvl="0" algn="just" rtl="1"/>
                <a:r>
                  <a:rPr lang="ar-IQ" sz="3600" dirty="0"/>
                  <a:t>ذات نفاذية اعلى من اشعة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3600">
                        <a:latin typeface="Cambria Math"/>
                      </a:rPr>
                      <m:t>α</m:t>
                    </m:r>
                  </m:oMath>
                </a14:m>
                <a:r>
                  <a:rPr lang="ar-IQ" sz="3600" dirty="0"/>
                  <a:t> .</a:t>
                </a:r>
                <a:endParaRPr lang="en-US" sz="3600" dirty="0"/>
              </a:p>
              <a:p>
                <a:pPr lvl="0" algn="just" rtl="1"/>
                <a:r>
                  <a:rPr lang="ar-IQ" sz="3600" dirty="0"/>
                  <a:t>يمكن ايقافها بواسطة صفيحة من الالمنيوم سميك ( اسم ) .</a:t>
                </a:r>
                <a:endParaRPr lang="en-US" sz="3600" dirty="0"/>
              </a:p>
              <a:p>
                <a:pPr lvl="0" algn="just" rtl="1"/>
                <a:r>
                  <a:rPr lang="ar-IQ" sz="3600" dirty="0"/>
                  <a:t>بسبب قلة كتلة </a:t>
                </a:r>
                <a:r>
                  <a:rPr lang="ar-IQ" sz="3600" dirty="0" smtClean="0"/>
                  <a:t>اشعة بيتا لذا </a:t>
                </a:r>
                <a:r>
                  <a:rPr lang="ar-IQ" sz="3600" dirty="0"/>
                  <a:t>لا تكون لها القابلية العالية لتأين الغازات التي تمر بها </a:t>
                </a:r>
                <a:endParaRPr lang="en-US" sz="3600" dirty="0"/>
              </a:p>
              <a:p>
                <a:pPr lvl="0" algn="just" rtl="1"/>
                <a:r>
                  <a:rPr lang="ar-IQ" sz="3600" dirty="0" err="1"/>
                  <a:t>لاشعاع</a:t>
                </a:r>
                <a:r>
                  <a:rPr lang="ar-IQ" sz="3600" dirty="0"/>
                  <a:t> </a:t>
                </a:r>
                <a:r>
                  <a:rPr lang="ar-IQ" sz="3600" dirty="0" smtClean="0"/>
                  <a:t> بيتا نفس </a:t>
                </a:r>
                <a:r>
                  <a:rPr lang="ar-IQ" sz="3600" dirty="0"/>
                  <a:t>كتلة الالكترونات وصفاتها المنطلقة من انابيب التفريغ الكهربائي .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4000"/>
                <a:ext cx="8991600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3390" t="-3226" r="-2034" b="-39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/>
              <a:lstStyle/>
              <a:p>
                <a:pPr marL="365099" indent="-255571">
                  <a:spcBef>
                    <a:spcPts val="400"/>
                  </a:spcBef>
                </a:pPr>
                <a:r>
                  <a:rPr lang="en-US" dirty="0" smtClean="0"/>
                  <a:t>	</a:t>
                </a: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r" rtl="1"/>
                <a:r>
                  <a:rPr lang="ar-IQ" sz="3200" b="1" dirty="0" smtClean="0">
                    <a:solidFill>
                      <a:srgbClr val="FF0000"/>
                    </a:solidFill>
                    <a:cs typeface="+mj-cs"/>
                  </a:rPr>
                  <a:t>اشعة </a:t>
                </a:r>
                <a:r>
                  <a:rPr lang="ar-IQ" sz="3200" b="1" dirty="0" err="1">
                    <a:solidFill>
                      <a:srgbClr val="FF0000"/>
                    </a:solidFill>
                    <a:cs typeface="+mj-cs"/>
                  </a:rPr>
                  <a:t>كاما</a:t>
                </a:r>
                <a:r>
                  <a:rPr lang="ar-IQ" sz="3200" b="1" dirty="0">
                    <a:solidFill>
                      <a:srgbClr val="FF0000"/>
                    </a:solidFill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ar-IQ" sz="3200" b="1" i="1">
                        <a:solidFill>
                          <a:srgbClr val="FF0000"/>
                        </a:solidFill>
                        <a:latin typeface="Cambria Math"/>
                        <a:cs typeface="+mj-cs"/>
                      </a:rPr>
                      <m:t>𝛄</m:t>
                    </m:r>
                  </m:oMath>
                </a14:m>
                <a:r>
                  <a:rPr lang="ar-IQ" sz="3200" b="1" dirty="0">
                    <a:solidFill>
                      <a:srgbClr val="FF0000"/>
                    </a:solidFill>
                    <a:cs typeface="+mj-cs"/>
                  </a:rPr>
                  <a:t> </a:t>
                </a:r>
                <a:endParaRPr lang="ar-IQ" sz="3200" b="1" dirty="0" smtClean="0">
                  <a:solidFill>
                    <a:srgbClr val="FF0000"/>
                  </a:solidFill>
                  <a:cs typeface="+mj-cs"/>
                </a:endParaRPr>
              </a:p>
              <a:p>
                <a:pPr algn="r" rtl="1"/>
                <a:r>
                  <a:rPr lang="ar-IQ" sz="4000" dirty="0" smtClean="0"/>
                  <a:t>لا </a:t>
                </a:r>
                <a:r>
                  <a:rPr lang="ar-IQ" sz="4000" dirty="0"/>
                  <a:t>تتأثر </a:t>
                </a:r>
                <a:r>
                  <a:rPr lang="ar-IQ" sz="4000" dirty="0" err="1"/>
                  <a:t>بالاقطاب</a:t>
                </a:r>
                <a:r>
                  <a:rPr lang="ar-IQ" sz="4000" dirty="0"/>
                  <a:t> المغناطيسية مما يدل على انها عديمة الشحنة </a:t>
                </a:r>
                <a:endParaRPr lang="en-US" sz="4000" dirty="0"/>
              </a:p>
              <a:p>
                <a:pPr lvl="0" algn="r" rtl="1"/>
                <a:r>
                  <a:rPr lang="ar-IQ" sz="4000" dirty="0" smtClean="0"/>
                  <a:t>اشعة </a:t>
                </a:r>
                <a:r>
                  <a:rPr lang="ar-IQ" sz="4000" dirty="0" err="1" smtClean="0"/>
                  <a:t>كاما</a:t>
                </a:r>
                <a:r>
                  <a:rPr lang="ar-IQ" sz="4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4000" smtClean="0">
                        <a:latin typeface="Cambria Math"/>
                      </a:rPr>
                      <m:t>γ</m:t>
                    </m:r>
                  </m:oMath>
                </a14:m>
                <a:endParaRPr lang="ar-IQ" sz="4000" dirty="0" smtClean="0"/>
              </a:p>
              <a:p>
                <a:pPr lvl="0" algn="r" rtl="1"/>
                <a:r>
                  <a:rPr lang="ar-IQ" sz="4000" dirty="0" smtClean="0"/>
                  <a:t> </a:t>
                </a:r>
                <a:r>
                  <a:rPr lang="ar-IQ" sz="4000" dirty="0"/>
                  <a:t>هي اشعة كهرومغناطيسية تشابه امواج الضوء عدا ان موجته اقصر طولاً .</a:t>
                </a:r>
                <a:endParaRPr lang="en-US" sz="4000" dirty="0"/>
              </a:p>
              <a:p>
                <a:pPr lvl="0" algn="r" rtl="1"/>
                <a:r>
                  <a:rPr lang="ar-IQ" sz="4000" dirty="0"/>
                  <a:t>طاقتها عالية وكذلك نفاذيتها .</a:t>
                </a:r>
                <a:endParaRPr lang="en-US" sz="4000" dirty="0"/>
              </a:p>
              <a:p>
                <a:pPr marL="0" indent="0" algn="r">
                  <a:buNone/>
                </a:pPr>
                <a:endParaRPr lang="en-US" sz="4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1">
                <a:blip r:embed="rId2"/>
                <a:stretch>
                  <a:fillRect l="-6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82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 algn="r">
              <a:spcBef>
                <a:spcPts val="400"/>
              </a:spcBef>
            </a:pPr>
            <a:endParaRPr lang="en-US" dirty="0"/>
          </a:p>
          <a:p>
            <a:pPr marL="365099" indent="-255571" algn="r">
              <a:spcBef>
                <a:spcPts val="400"/>
              </a:spcBef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The Nucleus      </a:t>
            </a:r>
            <a:r>
              <a:rPr lang="ar-IQ" sz="4000" b="1" dirty="0" smtClean="0">
                <a:solidFill>
                  <a:srgbClr val="FF0000"/>
                </a:solidFill>
                <a:cs typeface="+mj-cs"/>
              </a:rPr>
              <a:t> النواة</a:t>
            </a:r>
            <a:r>
              <a:rPr lang="en-US" sz="4000" dirty="0" smtClean="0">
                <a:solidFill>
                  <a:srgbClr val="FF0000"/>
                </a:solidFill>
                <a:cs typeface="+mj-cs"/>
              </a:rPr>
              <a:t> 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692460" y="1295400"/>
            <a:ext cx="9061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/>
              <a:t>دلت التجارب ان الذرة لا يمكن ان تكون جسيماً متجانساً او غير انقسامي بل ان للذرة بنية معقدة .</a:t>
            </a:r>
            <a:endParaRPr lang="en-US" sz="3600" dirty="0"/>
          </a:p>
          <a:p>
            <a:pPr algn="just" rtl="1"/>
            <a:r>
              <a:rPr lang="ar-IQ" sz="3600" dirty="0"/>
              <a:t>من التجارب التي القت الضوء على الكثير من </a:t>
            </a:r>
            <a:r>
              <a:rPr lang="ar-IQ" sz="3600" dirty="0" smtClean="0"/>
              <a:t>خبايا </a:t>
            </a:r>
            <a:r>
              <a:rPr lang="ar-IQ" sz="3600" dirty="0"/>
              <a:t>الذرة هي تلك للعالم رذرفورد عام 1906 , عند قصفه </a:t>
            </a:r>
            <a:r>
              <a:rPr lang="ar-IQ" sz="3600" dirty="0" smtClean="0"/>
              <a:t>لصفائح </a:t>
            </a:r>
            <a:r>
              <a:rPr lang="ar-IQ" sz="3600" dirty="0"/>
              <a:t>من الذهب رقيقة السمك بأشعة الفا المنطلقة من الراديوم </a:t>
            </a:r>
            <a:r>
              <a:rPr lang="en-US" sz="3600" dirty="0"/>
              <a:t>Ra</a:t>
            </a:r>
            <a:r>
              <a:rPr lang="ar-IQ" sz="3600" dirty="0"/>
              <a:t> . اذ كان من نتائجها نظريته المشهورة بالنظرية النووية للذرة .</a:t>
            </a:r>
            <a:endParaRPr lang="en-US" sz="3600" dirty="0"/>
          </a:p>
          <a:p>
            <a:pPr algn="just" rtl="1"/>
            <a:r>
              <a:rPr lang="ar-IQ" sz="3600" dirty="0"/>
              <a:t>افترضت نظرية رذرفورد الذرية ان معظم كتلة متمركزة في جسم صغيرة جدا مشحون بشحنة موجبة وسط الذرة اطلق عليه اسم النواة </a:t>
            </a:r>
            <a:r>
              <a:rPr lang="ar-IQ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vl="0" algn="just" rtl="1"/>
            <a:r>
              <a:rPr lang="ar-IQ" sz="3600" dirty="0"/>
              <a:t>ان نصف قطر النواة يكون بحدود 10</a:t>
            </a:r>
            <a:r>
              <a:rPr lang="ar-IQ" sz="3600" baseline="30000" dirty="0"/>
              <a:t>-13</a:t>
            </a:r>
            <a:r>
              <a:rPr lang="ar-IQ" sz="3600" dirty="0"/>
              <a:t> سم </a:t>
            </a:r>
            <a:endParaRPr lang="en-US" sz="3600" dirty="0"/>
          </a:p>
          <a:p>
            <a:pPr lvl="0" algn="just" rtl="1"/>
            <a:r>
              <a:rPr lang="ar-IQ" sz="3600" dirty="0"/>
              <a:t>ان نصف قطر الذرة يكون بحدود 10</a:t>
            </a:r>
            <a:r>
              <a:rPr lang="ar-IQ" sz="3600" baseline="30000" dirty="0"/>
              <a:t>-8</a:t>
            </a:r>
            <a:r>
              <a:rPr lang="ar-IQ" sz="3600" dirty="0"/>
              <a:t> سم .</a:t>
            </a:r>
            <a:endParaRPr lang="en-US" sz="3600" dirty="0"/>
          </a:p>
          <a:p>
            <a:pPr lvl="0" algn="just" rtl="1"/>
            <a:r>
              <a:rPr lang="ar-IQ" sz="3600" dirty="0"/>
              <a:t>تدور الالكترونات حولها بسرعة فائقة تشبه حركة الافلاك حول الشمس </a:t>
            </a:r>
            <a:r>
              <a:rPr lang="ar-IQ" sz="3600" dirty="0" smtClean="0"/>
              <a:t>.</a:t>
            </a:r>
            <a:endParaRPr lang="en-US" sz="3600" dirty="0" smtClean="0"/>
          </a:p>
          <a:p>
            <a:pPr lvl="0" algn="just" rtl="1"/>
            <a:r>
              <a:rPr lang="ar-IQ" sz="3600" dirty="0" smtClean="0"/>
              <a:t>ان معظم الحجم الذي تشغله المواد التي نراها هو كاذب اي فراغ تشغله الالكترونات بمسيرها بسرعة فائقة .</a:t>
            </a:r>
            <a:endParaRPr lang="en-US" sz="3600" dirty="0" smtClean="0"/>
          </a:p>
          <a:p>
            <a:pPr lvl="0" algn="just" rtl="1"/>
            <a:r>
              <a:rPr lang="ar-IQ" sz="3600" dirty="0" smtClean="0"/>
              <a:t>الحجم </a:t>
            </a:r>
            <a:r>
              <a:rPr lang="ar-IQ" sz="3600" dirty="0"/>
              <a:t>الحقيقي الذي تشغله معظم كتلة المادة فهو صغير جدا .</a:t>
            </a:r>
            <a:endParaRPr lang="en-US" sz="3600" dirty="0"/>
          </a:p>
          <a:p>
            <a:pPr marL="0" indent="0" algn="r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99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109528" indent="0">
              <a:spcBef>
                <a:spcPts val="400"/>
              </a:spcBef>
              <a:buNone/>
            </a:pPr>
            <a:r>
              <a:rPr lang="en-US" dirty="0" smtClean="0"/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IQ" sz="3200" b="1" dirty="0" smtClean="0">
                <a:solidFill>
                  <a:srgbClr val="FF0000"/>
                </a:solidFill>
                <a:cs typeface="+mj-cs"/>
              </a:rPr>
              <a:t>طبيعة </a:t>
            </a:r>
            <a:r>
              <a:rPr lang="ar-IQ" sz="3200" b="1" dirty="0">
                <a:solidFill>
                  <a:srgbClr val="FF0000"/>
                </a:solidFill>
                <a:cs typeface="+mj-cs"/>
              </a:rPr>
              <a:t>الاشعاع </a:t>
            </a:r>
            <a:r>
              <a:rPr lang="ar-IQ" sz="3200" b="1" dirty="0" smtClean="0">
                <a:solidFill>
                  <a:srgbClr val="FF0000"/>
                </a:solidFill>
                <a:cs typeface="+mj-cs"/>
              </a:rPr>
              <a:t>الكهرومغناطيسي</a:t>
            </a:r>
          </a:p>
          <a:p>
            <a:pPr algn="r" rtl="1"/>
            <a:r>
              <a:rPr lang="ar-IQ" sz="32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(Nature of  Electro magnetic </a:t>
            </a:r>
            <a:r>
              <a:rPr lang="en-US" sz="3200" b="1" dirty="0" err="1">
                <a:solidFill>
                  <a:srgbClr val="FF0000"/>
                </a:solidFill>
                <a:cs typeface="+mj-cs"/>
              </a:rPr>
              <a:t>Radiafion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) </a:t>
            </a:r>
            <a:endParaRPr lang="en-US" sz="2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324100" y="3432175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aqeeq\Desktop\216304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96012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dirty="0" smtClean="0">
                <a:solidFill>
                  <a:srgbClr val="FF0000"/>
                </a:solidFill>
                <a:effectLst/>
              </a:rPr>
              <a:t>الطيف </a:t>
            </a:r>
            <a:r>
              <a:rPr lang="ar-IQ" dirty="0">
                <a:solidFill>
                  <a:srgbClr val="FF0000"/>
                </a:solidFill>
                <a:effectLst/>
              </a:rPr>
              <a:t>الكهرومغناطيسي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qeeq\Desktop\film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1"/>
            <a:ext cx="86105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ar-IQ" sz="1800" dirty="0" smtClean="0"/>
          </a:p>
          <a:p>
            <a:pPr marL="0" indent="0" algn="r">
              <a:buNone/>
            </a:pPr>
            <a:endParaRPr lang="ar-IQ" sz="1800" b="1" dirty="0"/>
          </a:p>
          <a:p>
            <a:pPr marL="0" indent="0" algn="r">
              <a:buNone/>
            </a:pPr>
            <a:endParaRPr lang="ar-IQ" sz="1800" b="1" dirty="0" smtClean="0"/>
          </a:p>
          <a:p>
            <a:pPr marL="0" indent="0" algn="r">
              <a:buNone/>
            </a:pPr>
            <a:endParaRPr lang="ar-IQ" sz="1800" b="1" dirty="0"/>
          </a:p>
          <a:p>
            <a:pPr marL="0" indent="0" algn="r">
              <a:buNone/>
            </a:pPr>
            <a:endParaRPr lang="en-US" sz="1800" b="1" dirty="0" smtClean="0"/>
          </a:p>
          <a:p>
            <a:pPr marL="0" indent="0" algn="r">
              <a:buNone/>
            </a:pPr>
            <a:endParaRPr lang="en-US" sz="1800" b="1" dirty="0" smtClean="0"/>
          </a:p>
          <a:p>
            <a:pPr marL="0" indent="0" algn="r">
              <a:buNone/>
            </a:pPr>
            <a:r>
              <a:rPr lang="ar-IQ" sz="1800" b="1" dirty="0" smtClean="0"/>
              <a:t>طاقة واطئة</a:t>
            </a:r>
            <a:endParaRPr lang="en-US" sz="1800" dirty="0" smtClean="0"/>
          </a:p>
          <a:p>
            <a:pPr marL="0" indent="0">
              <a:buNone/>
            </a:pPr>
            <a:r>
              <a:rPr lang="ar-IQ" sz="1800" b="1" dirty="0" smtClean="0"/>
              <a:t>طاقة عالية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ar-IQ" sz="2400" b="1" dirty="0" smtClean="0"/>
              <a:t>الضـــوء </a:t>
            </a:r>
            <a:r>
              <a:rPr lang="ar-IQ" sz="2400" b="1" dirty="0" err="1" smtClean="0"/>
              <a:t>االمرئي</a:t>
            </a:r>
            <a:endParaRPr lang="ar-IQ" sz="2400" b="1" dirty="0"/>
          </a:p>
          <a:p>
            <a:pPr marL="0" indent="0" algn="ctr">
              <a:buNone/>
            </a:pPr>
            <a:r>
              <a:rPr lang="ar-IQ" sz="2400" dirty="0" smtClean="0"/>
              <a:t>منظر </a:t>
            </a:r>
            <a:r>
              <a:rPr lang="ar-IQ" sz="2400" dirty="0"/>
              <a:t>مكبر للمنطقة </a:t>
            </a:r>
            <a:r>
              <a:rPr lang="ar-IQ" sz="2400" dirty="0" smtClean="0"/>
              <a:t>المرئية</a:t>
            </a:r>
          </a:p>
          <a:p>
            <a:pPr marL="0" indent="0" algn="ctr">
              <a:buNone/>
            </a:pPr>
            <a:r>
              <a:rPr lang="ar-IQ" sz="2400" dirty="0" smtClean="0"/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IQ" sz="2400" dirty="0"/>
              <a:t>طاقة عالية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0" name="Rectangle 418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aphicFrame>
        <p:nvGraphicFramePr>
          <p:cNvPr id="85" name="جدول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74506"/>
              </p:ext>
            </p:extLst>
          </p:nvPr>
        </p:nvGraphicFramePr>
        <p:xfrm>
          <a:off x="1232522" y="2209800"/>
          <a:ext cx="7301879" cy="2057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08202"/>
                <a:gridCol w="1074823"/>
                <a:gridCol w="1074823"/>
                <a:gridCol w="1074823"/>
                <a:gridCol w="1075705"/>
                <a:gridCol w="844561"/>
                <a:gridCol w="848942"/>
              </a:tblGrid>
              <a:tr h="2057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1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1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IQ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 تحت الحمراء </a:t>
                      </a:r>
                      <a:endParaRPr lang="ar-IQ" sz="11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1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1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الاحمر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ar-IQ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IQ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البرتقالي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IQ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الاصفر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6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IQ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الاخضر 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endParaRPr kumimoji="0" lang="ar-IQ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kumimoji="0" lang="ar-IQ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البنفسجي</a:t>
                      </a:r>
                      <a:endParaRPr kumimoji="0"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endParaRPr kumimoji="0" lang="ar-IQ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kumimoji="0" lang="ar-IQ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مافوق</a:t>
                      </a:r>
                      <a:endParaRPr kumimoji="0" lang="ar-IQ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kumimoji="0" lang="ar-IQ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IQ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البنفسجي</a:t>
                      </a:r>
                      <a:endParaRPr kumimoji="0"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6" name="Rectangle 809"/>
          <p:cNvSpPr>
            <a:spLocks noChangeArrowheads="1"/>
          </p:cNvSpPr>
          <p:nvPr/>
        </p:nvSpPr>
        <p:spPr bwMode="auto">
          <a:xfrm flipV="1">
            <a:off x="495300" y="5464109"/>
            <a:ext cx="90678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qeeq\Desktop\imagesK4ACCO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1"/>
            <a:ext cx="7391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109528" indent="0">
              <a:spcBef>
                <a:spcPts val="400"/>
              </a:spcBef>
              <a:buNone/>
            </a:pPr>
            <a:r>
              <a:rPr lang="en-US" dirty="0" smtClean="0"/>
              <a:t>	</a:t>
            </a:r>
            <a:endParaRPr lang="ar-IQ" sz="3600" b="1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ar-IQ" sz="4000" dirty="0" smtClean="0"/>
              <a:t>ان </a:t>
            </a:r>
            <a:r>
              <a:rPr lang="ar-IQ" sz="4000" dirty="0"/>
              <a:t>الاشعة </a:t>
            </a:r>
            <a:r>
              <a:rPr lang="ar-IQ" sz="4000" dirty="0" smtClean="0"/>
              <a:t>الكهرومغناطيسية  </a:t>
            </a:r>
            <a:r>
              <a:rPr lang="ar-IQ" sz="4000" dirty="0"/>
              <a:t>هي نوع من انواع الطاقة التي تنتقل في الفراغ بسرعات فائقة ومن خلال دراسة العديد من خواص </a:t>
            </a:r>
            <a:r>
              <a:rPr lang="ar-IQ" sz="4000" dirty="0" smtClean="0"/>
              <a:t>الاشعاع </a:t>
            </a:r>
            <a:r>
              <a:rPr lang="ar-IQ" sz="4000" dirty="0"/>
              <a:t>اظهرت خصائص </a:t>
            </a:r>
            <a:r>
              <a:rPr lang="ar-IQ" sz="4000" dirty="0" smtClean="0"/>
              <a:t>موجية </a:t>
            </a:r>
            <a:r>
              <a:rPr lang="ar-IQ" sz="4000" dirty="0"/>
              <a:t>واخرى جسيمية (دقائقية) </a:t>
            </a:r>
            <a:endParaRPr lang="en-US" sz="4000" dirty="0"/>
          </a:p>
          <a:p>
            <a:pPr algn="just" rtl="1"/>
            <a:r>
              <a:rPr lang="ar-IQ" sz="4000" dirty="0"/>
              <a:t>- ان النجاح الهائل لتجربة رذرفورد ( النظرية النووية للذرة ) كان مبعث لتفسير الكثير من الظواهر الا ان وصفه لمسير الالكترون لم يكن بالدقة الكامنة لتقيد الكثير من الظواهر الطبيعية .</a:t>
            </a:r>
            <a:endParaRPr lang="en-US" sz="4000" dirty="0"/>
          </a:p>
          <a:p>
            <a:pPr marL="119132" indent="0" algn="just" rtl="1">
              <a:buNone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53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0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>
            <a:normAutofit/>
          </a:bodyPr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ar-IQ" sz="18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ar-IQ" sz="1800" dirty="0"/>
              <a:t> </a:t>
            </a:r>
            <a:endParaRPr lang="en-US" sz="3600" dirty="0"/>
          </a:p>
          <a:p>
            <a:pPr algn="r" rtl="1"/>
            <a:r>
              <a:rPr lang="ar-IQ" sz="3600" b="1" dirty="0">
                <a:solidFill>
                  <a:srgbClr val="FF0000"/>
                </a:solidFill>
                <a:cs typeface="+mj-cs"/>
              </a:rPr>
              <a:t>الخصائص الموجية </a:t>
            </a:r>
            <a:r>
              <a:rPr lang="en-US" sz="3600" b="1" dirty="0">
                <a:solidFill>
                  <a:srgbClr val="FF0000"/>
                </a:solidFill>
                <a:cs typeface="+mj-cs"/>
              </a:rPr>
              <a:t>Wave properties</a:t>
            </a:r>
            <a:r>
              <a:rPr lang="en-US" sz="3600" dirty="0"/>
              <a:t> </a:t>
            </a:r>
          </a:p>
          <a:p>
            <a:pPr algn="r" rtl="1"/>
            <a:r>
              <a:rPr lang="ar-IQ" sz="3600" dirty="0"/>
              <a:t>افترض كل من </a:t>
            </a:r>
            <a:r>
              <a:rPr lang="ar-IQ" sz="3600" dirty="0" err="1"/>
              <a:t>هايجين</a:t>
            </a:r>
            <a:r>
              <a:rPr lang="ar-IQ" sz="3600" dirty="0"/>
              <a:t> وماكسويل ان الإشعاع ينتشر على هيئة موجات مركزها مصدر الإشعاع وانها تسير بسرعة</a:t>
            </a:r>
            <a:r>
              <a:rPr lang="en-US" sz="3600" dirty="0"/>
              <a:t> </a:t>
            </a:r>
            <a:endParaRPr lang="en-US" sz="3600" dirty="0" smtClean="0"/>
          </a:p>
          <a:p>
            <a:pPr algn="r" rtl="1"/>
            <a:r>
              <a:rPr lang="en-US" sz="3600" dirty="0" smtClean="0"/>
              <a:t>10</a:t>
            </a:r>
            <a:r>
              <a:rPr lang="en-US" sz="3600" baseline="30000" dirty="0" smtClean="0"/>
              <a:t>10</a:t>
            </a:r>
            <a:r>
              <a:rPr lang="en-US" sz="3600" dirty="0" smtClean="0"/>
              <a:t> </a:t>
            </a:r>
            <a:r>
              <a:rPr lang="en-US" sz="3600" dirty="0"/>
              <a:t>cm/ sec) </a:t>
            </a:r>
            <a:r>
              <a:rPr lang="ar-IQ" sz="3600" dirty="0"/>
              <a:t>× </a:t>
            </a:r>
            <a:r>
              <a:rPr lang="en-US" sz="3600" dirty="0"/>
              <a:t>(3</a:t>
            </a:r>
            <a:r>
              <a:rPr lang="ar-IQ" sz="3600" dirty="0"/>
              <a:t> خلال الفراغ وان لموجة الإشعاع مركبة الكهربائية واخرى مغناطيسية تتذبذبان في مستويين متعامدين وعموديان على اتجاه تولد الإشعاع .</a:t>
            </a:r>
            <a:endParaRPr lang="en-US" sz="3600" dirty="0"/>
          </a:p>
          <a:p>
            <a:pPr algn="r"/>
            <a:r>
              <a:rPr lang="ar-IQ" sz="3600" dirty="0"/>
              <a:t>ان المركبة الكهربائية هي وحدها القادرة على التفاعل مع المادة وتبادل الطاقة </a:t>
            </a:r>
            <a:r>
              <a:rPr lang="ar-IQ" sz="1800" dirty="0"/>
              <a:t>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763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115880" indent="-6349">
              <a:spcBef>
                <a:spcPts val="400"/>
              </a:spcBef>
            </a:pPr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marL="115880" indent="-6349">
              <a:spcBef>
                <a:spcPts val="400"/>
              </a:spcBef>
            </a:pP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115880" indent="-6349">
              <a:spcBef>
                <a:spcPts val="400"/>
              </a:spcBef>
            </a:pPr>
            <a:endParaRPr lang="en-US" sz="3200" b="1" dirty="0" smtClean="0"/>
          </a:p>
          <a:p>
            <a:pPr marL="115880" indent="-6349">
              <a:spcBef>
                <a:spcPts val="400"/>
              </a:spcBef>
            </a:pPr>
            <a:endParaRPr lang="en-US" sz="3200" b="1" dirty="0"/>
          </a:p>
          <a:p>
            <a:pPr marL="115880" indent="-6349">
              <a:spcBef>
                <a:spcPts val="400"/>
              </a:spcBef>
            </a:pPr>
            <a:endParaRPr lang="en-US" sz="3200" b="1" dirty="0" smtClean="0"/>
          </a:p>
          <a:p>
            <a:pPr marL="115880" indent="-6349">
              <a:spcBef>
                <a:spcPts val="400"/>
              </a:spcBef>
            </a:pPr>
            <a:endParaRPr lang="en-US" sz="3200" b="1" dirty="0"/>
          </a:p>
          <a:p>
            <a:pPr marL="115880" indent="-6349">
              <a:spcBef>
                <a:spcPts val="400"/>
              </a:spcBef>
            </a:pPr>
            <a:endParaRPr lang="ar-IQ" sz="3200" b="1" dirty="0" smtClean="0"/>
          </a:p>
          <a:p>
            <a:pPr marL="115880" indent="-6349">
              <a:spcBef>
                <a:spcPts val="400"/>
              </a:spcBef>
            </a:pPr>
            <a:endParaRPr lang="ar-IQ" sz="3200" b="1" dirty="0"/>
          </a:p>
          <a:p>
            <a:pPr marL="115880" indent="-6349">
              <a:spcBef>
                <a:spcPts val="400"/>
              </a:spcBef>
            </a:pPr>
            <a:endParaRPr lang="ar-IQ" sz="3200" b="1" dirty="0" smtClean="0"/>
          </a:p>
          <a:p>
            <a:pPr marL="115880" indent="-6349">
              <a:spcBef>
                <a:spcPts val="400"/>
              </a:spcBef>
            </a:pPr>
            <a:endParaRPr lang="en-US" sz="3200" b="1" dirty="0" smtClean="0"/>
          </a:p>
          <a:p>
            <a:pPr marL="115880" indent="-6349" algn="ctr">
              <a:spcBef>
                <a:spcPts val="400"/>
              </a:spcBef>
            </a:pPr>
            <a:r>
              <a:rPr lang="ar-IQ" sz="3200" b="1" dirty="0" smtClean="0"/>
              <a:t>الشكل </a:t>
            </a:r>
            <a:r>
              <a:rPr lang="ar-IQ" sz="3200" b="1" dirty="0"/>
              <a:t>:- موجة كهرومغناطيسية </a:t>
            </a:r>
            <a:endParaRPr lang="en-US" sz="3200" b="1" dirty="0"/>
          </a:p>
          <a:p>
            <a:pPr marL="115880" indent="-6349">
              <a:spcBef>
                <a:spcPts val="400"/>
              </a:spcBef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763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aqeeq\Desktop\موجة%20الضوء%20الكهرومغناط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1"/>
            <a:ext cx="8534400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599"/>
            <a:ext cx="9296400" cy="1828801"/>
          </a:xfrm>
        </p:spPr>
        <p:txBody>
          <a:bodyPr>
            <a:noAutofit/>
          </a:bodyPr>
          <a:lstStyle/>
          <a:p>
            <a:pPr algn="ctr" rtl="1"/>
            <a:r>
              <a:rPr lang="ar-IQ" sz="4400" dirty="0">
                <a:solidFill>
                  <a:srgbClr val="FF0000"/>
                </a:solidFill>
                <a:effectLst/>
              </a:rPr>
              <a:t>البنية الالكترونية </a:t>
            </a:r>
            <a:r>
              <a:rPr lang="ar-IQ" sz="4400" dirty="0" smtClean="0">
                <a:solidFill>
                  <a:srgbClr val="FF0000"/>
                </a:solidFill>
                <a:effectLst/>
              </a:rPr>
              <a:t>للذرة</a:t>
            </a:r>
            <a:br>
              <a:rPr lang="ar-IQ" sz="4400" dirty="0" smtClean="0">
                <a:solidFill>
                  <a:srgbClr val="FF0000"/>
                </a:solidFill>
                <a:effectLst/>
              </a:rPr>
            </a:br>
            <a:r>
              <a:rPr lang="ar-IQ" sz="44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4400" dirty="0">
                <a:solidFill>
                  <a:srgbClr val="FF0000"/>
                </a:solidFill>
                <a:effectLst/>
              </a:rPr>
              <a:t>Electronic structure of atom</a:t>
            </a:r>
            <a:endParaRPr lang="en-US" sz="44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1" y="6564869"/>
            <a:ext cx="1685063" cy="369326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2016</a:t>
            </a: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4800" dirty="0">
                <a:solidFill>
                  <a:srgbClr val="FF0000"/>
                </a:solidFill>
              </a:rPr>
              <a:t>موجة كهرومغناطيسية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qeeq\Desktop\31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68002"/>
            <a:ext cx="9051925" cy="44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>
                <a:normAutofit lnSpcReduction="10000"/>
              </a:bodyPr>
              <a:lstStyle/>
              <a:p>
                <a:pPr marL="365099" indent="-255571">
                  <a:spcBef>
                    <a:spcPts val="400"/>
                  </a:spcBef>
                </a:pPr>
                <a:r>
                  <a:rPr lang="en-US" dirty="0" smtClean="0"/>
                  <a:t>	</a:t>
                </a: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09531" indent="0" algn="r">
                  <a:spcBef>
                    <a:spcPts val="400"/>
                  </a:spcBef>
                  <a:buNone/>
                </a:pPr>
                <a:endParaRPr lang="en-GB" sz="28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r" rtl="1"/>
                <a:r>
                  <a:rPr lang="ar-IQ" sz="3200" b="1" dirty="0" smtClean="0">
                    <a:solidFill>
                      <a:srgbClr val="FF0000"/>
                    </a:solidFill>
                  </a:rPr>
                  <a:t>الضوء </a:t>
                </a:r>
                <a:r>
                  <a:rPr lang="ar-IQ" sz="3200" b="1" dirty="0">
                    <a:solidFill>
                      <a:srgbClr val="FF0000"/>
                    </a:solidFill>
                  </a:rPr>
                  <a:t>المرئي </a:t>
                </a:r>
                <a:r>
                  <a:rPr lang="ar-IQ" sz="2800" dirty="0"/>
                  <a:t>:- هو جزء رفيع من مجموعة كبيرة من انواع الإشعاع المكون للطيف الكهرومغناطيسي .</a:t>
                </a:r>
                <a:endParaRPr lang="en-US" sz="2800" dirty="0"/>
              </a:p>
              <a:p>
                <a:pPr algn="r" rtl="1"/>
                <a:r>
                  <a:rPr lang="ar-IQ" sz="2800" dirty="0" smtClean="0"/>
                  <a:t>يمكن </a:t>
                </a:r>
                <a:r>
                  <a:rPr lang="ar-IQ" sz="2800" dirty="0"/>
                  <a:t>للعين البشرية الكشف عن الإشعاع ذي الطول الموجي بين </a:t>
                </a:r>
                <a:r>
                  <a:rPr lang="en-US" sz="2800" dirty="0"/>
                  <a:t>400-700</a:t>
                </a:r>
                <a:r>
                  <a:rPr lang="ar-IQ" sz="2800" dirty="0"/>
                  <a:t> </a:t>
                </a:r>
                <a:r>
                  <a:rPr lang="ar-IQ" sz="2800" dirty="0" err="1"/>
                  <a:t>نانومتير</a:t>
                </a:r>
                <a:r>
                  <a:rPr lang="ar-IQ" sz="2800" dirty="0"/>
                  <a:t> </a:t>
                </a:r>
                <a:r>
                  <a:rPr lang="en-US" sz="2800" dirty="0"/>
                  <a:t>(nm)</a:t>
                </a:r>
              </a:p>
              <a:p>
                <a:pPr algn="r" rtl="1"/>
                <a:r>
                  <a:rPr lang="en-US" sz="2800" dirty="0"/>
                  <a:t>10</a:t>
                </a:r>
                <a:r>
                  <a:rPr lang="en-US" sz="2800" baseline="30000" dirty="0"/>
                  <a:t>-9</a:t>
                </a:r>
                <a:r>
                  <a:rPr lang="en-US" sz="2800" dirty="0"/>
                  <a:t>m = 1 nm</a:t>
                </a:r>
              </a:p>
              <a:p>
                <a:pPr algn="r" rtl="1"/>
                <a:r>
                  <a:rPr lang="ar-IQ" sz="2800" dirty="0"/>
                  <a:t>- الضوء الازرق له طاقة اعلى من الضوء الاحمر .</a:t>
                </a:r>
                <a:endParaRPr lang="en-US" sz="2800" dirty="0"/>
              </a:p>
              <a:p>
                <a:pPr algn="r" rtl="1"/>
                <a:r>
                  <a:rPr lang="ar-IQ" sz="2800" dirty="0"/>
                  <a:t>- الأشعة </a:t>
                </a:r>
                <a:r>
                  <a:rPr lang="ar-IQ" sz="2800" dirty="0" err="1"/>
                  <a:t>مافوق</a:t>
                </a:r>
                <a:r>
                  <a:rPr lang="ar-IQ" sz="2800" dirty="0"/>
                  <a:t> البنفسجية لها طاقة اعلى من تلك المرئية لذا تسبب حروق شمسية </a:t>
                </a:r>
                <a:r>
                  <a:rPr lang="en-US" sz="2800" dirty="0"/>
                  <a:t>(Sun burns)</a:t>
                </a:r>
                <a:r>
                  <a:rPr lang="ar-IQ" sz="2800" dirty="0"/>
                  <a:t> </a:t>
                </a:r>
                <a:r>
                  <a:rPr lang="ar-IQ" sz="2800" dirty="0" smtClean="0"/>
                  <a:t>وتليف </a:t>
                </a:r>
                <a:r>
                  <a:rPr lang="ar-IQ" sz="2800" dirty="0"/>
                  <a:t>او يبهت الوان الاصباغ .</a:t>
                </a:r>
                <a:endParaRPr lang="en-US" sz="2800" dirty="0"/>
              </a:p>
              <a:p>
                <a:pPr algn="r" rtl="1"/>
                <a:r>
                  <a:rPr lang="ar-IQ" sz="2800" dirty="0"/>
                  <a:t>- الأشعة ذات الطول الموجي الاقصر تكون محطمة مثل الاشعة السينية </a:t>
                </a:r>
                <a:r>
                  <a:rPr lang="en-US" sz="2800" dirty="0"/>
                  <a:t>X-ray </a:t>
                </a:r>
                <a:r>
                  <a:rPr lang="ar-IQ" sz="2800" dirty="0"/>
                  <a:t> </a:t>
                </a:r>
                <a:r>
                  <a:rPr lang="ar-IQ" sz="2800" dirty="0" smtClean="0"/>
                  <a:t>واشعة </a:t>
                </a:r>
                <a:r>
                  <a:rPr lang="ar-IQ" sz="2800" dirty="0" err="1"/>
                  <a:t>كاما</a:t>
                </a:r>
                <a:r>
                  <a:rPr lang="en-US" sz="2800" dirty="0"/>
                  <a:t>-ray  </a:t>
                </a:r>
                <a14:m>
                  <m:oMath xmlns:m="http://schemas.openxmlformats.org/officeDocument/2006/math">
                    <m:r>
                      <a:rPr lang="ar-IQ" sz="2800" i="1">
                        <a:latin typeface="Cambria Math"/>
                      </a:rPr>
                      <m:t>𝛾</m:t>
                    </m:r>
                  </m:oMath>
                </a14:m>
                <a:r>
                  <a:rPr lang="ar-IQ" sz="2800" dirty="0"/>
                  <a:t> </a:t>
                </a:r>
                <a:endParaRPr lang="ar-IQ" sz="2800" dirty="0" smtClean="0"/>
              </a:p>
              <a:p>
                <a:pPr algn="r" rtl="1"/>
                <a:r>
                  <a:rPr lang="ar-IQ" sz="2800" dirty="0" smtClean="0"/>
                  <a:t>.</a:t>
                </a:r>
                <a:r>
                  <a:rPr lang="ar-IQ" sz="2800" dirty="0"/>
                  <a:t> - لضوء ما تحت الحمراء </a:t>
                </a:r>
                <a:r>
                  <a:rPr lang="en-US" sz="2800" dirty="0"/>
                  <a:t>IR</a:t>
                </a:r>
                <a:r>
                  <a:rPr lang="ar-IQ" sz="2800" dirty="0"/>
                  <a:t> طاقة اقل من تلك التي تكون للضوء المرئي </a:t>
                </a:r>
                <a:r>
                  <a:rPr lang="en-US" sz="2800" dirty="0"/>
                  <a:t>Vis</a:t>
                </a:r>
                <a:r>
                  <a:rPr lang="ar-IQ" sz="2800" dirty="0"/>
                  <a:t> وقد كشف عنها اصلا عن طريق ارتفاع درجة الحرارة للمواد التي تسلط عليها اشعة .</a:t>
                </a:r>
                <a:endParaRPr lang="en-US" sz="2800" dirty="0"/>
              </a:p>
              <a:p>
                <a:pPr algn="r" rtl="1"/>
                <a:endParaRPr lang="en-US" sz="2800" dirty="0"/>
              </a:p>
              <a:p>
                <a:pPr marL="115880" indent="-6349" algn="r">
                  <a:spcBef>
                    <a:spcPts val="400"/>
                  </a:spcBef>
                </a:pPr>
                <a:endParaRPr lang="en-GB" sz="2800" b="1" dirty="0">
                  <a:latin typeface="Arial" pitchFamily="34" charset="0"/>
                  <a:cs typeface="Arial" pitchFamily="34" charset="0"/>
                </a:endParaRPr>
              </a:p>
              <a:p>
                <a:pPr marL="115880" indent="-6349">
                  <a:spcBef>
                    <a:spcPts val="400"/>
                  </a:spcBef>
                </a:pP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15880" indent="-6349">
                  <a:spcBef>
                    <a:spcPts val="400"/>
                  </a:spcBef>
                </a:pPr>
                <a:endParaRPr lang="en-GB" sz="1800" b="1" dirty="0">
                  <a:latin typeface="Arial" pitchFamily="34" charset="0"/>
                  <a:cs typeface="Arial" pitchFamily="34" charset="0"/>
                </a:endParaRPr>
              </a:p>
              <a:p>
                <a:pPr marL="115880" indent="-6349">
                  <a:spcBef>
                    <a:spcPts val="400"/>
                  </a:spcBef>
                </a:pP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0">
                <a:blip r:embed="rId2"/>
                <a:stretch>
                  <a:fillRect l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>
                <a:normAutofit fontScale="85000" lnSpcReduction="20000"/>
              </a:bodyPr>
              <a:lstStyle/>
              <a:p>
                <a:pPr marL="365099" indent="-255571">
                  <a:spcBef>
                    <a:spcPts val="400"/>
                  </a:spcBef>
                </a:pPr>
                <a:r>
                  <a:rPr lang="en-US" dirty="0" smtClean="0"/>
                  <a:t>	</a:t>
                </a:r>
                <a:endParaRPr lang="en-GB" sz="1800" b="1" dirty="0">
                  <a:latin typeface="Arial" pitchFamily="34" charset="0"/>
                  <a:cs typeface="Arial" pitchFamily="34" charset="0"/>
                </a:endParaRPr>
              </a:p>
              <a:p>
                <a:pPr marL="115880" indent="-6349">
                  <a:spcBef>
                    <a:spcPts val="400"/>
                  </a:spcBef>
                </a:pP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09531" indent="0" algn="r">
                  <a:spcBef>
                    <a:spcPts val="400"/>
                  </a:spcBef>
                  <a:buNone/>
                </a:pPr>
                <a:r>
                  <a:rPr lang="en-US" sz="4700" b="1" dirty="0" smtClean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Black </a:t>
                </a:r>
                <a:r>
                  <a:rPr lang="en-US" sz="4700" b="1" dirty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Body </a:t>
                </a:r>
                <a:r>
                  <a:rPr lang="en-US" sz="4700" b="1" dirty="0" smtClean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Radiation</a:t>
                </a:r>
                <a:r>
                  <a:rPr lang="ar-IQ" sz="4700" b="1" dirty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 </a:t>
                </a:r>
                <a:r>
                  <a:rPr lang="ar-IQ" sz="4700" b="1" dirty="0" smtClean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اشعاع </a:t>
                </a:r>
                <a:r>
                  <a:rPr lang="ar-IQ" sz="4700" b="1" dirty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الجسم الاسود </a:t>
                </a:r>
                <a:r>
                  <a:rPr lang="ar-IQ" sz="4700" b="1" dirty="0" smtClean="0">
                    <a:solidFill>
                      <a:srgbClr val="FF0000"/>
                    </a:solidFill>
                    <a:latin typeface="Arial" pitchFamily="34" charset="0"/>
                    <a:cs typeface="+mj-cs"/>
                  </a:rPr>
                  <a:t>         </a:t>
                </a:r>
                <a:endParaRPr lang="en-GB" sz="4700" b="1" dirty="0">
                  <a:solidFill>
                    <a:srgbClr val="FF0000"/>
                  </a:solidFill>
                  <a:latin typeface="Arial" pitchFamily="34" charset="0"/>
                  <a:cs typeface="+mj-cs"/>
                </a:endParaRPr>
              </a:p>
              <a:p>
                <a:pPr algn="r" rtl="1"/>
                <a:r>
                  <a:rPr lang="ar-IQ" sz="3600" dirty="0"/>
                  <a:t>الجسم الاسود يكون ممتصاً لكل الاشعة الساقطة عليه ويبعثها بشكل مساوٍ , عند زيادة درجة الحرارة ينبعث من الجسم الاسود اشعاع كهرومغناطيسي </a:t>
                </a:r>
                <a:r>
                  <a:rPr lang="ar-IQ" sz="3600" dirty="0" smtClean="0"/>
                  <a:t>.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لقد توصل العالم ستيفان عام </a:t>
                </a:r>
                <a:r>
                  <a:rPr lang="ar-IQ" sz="3600" dirty="0" smtClean="0"/>
                  <a:t>1879 الى العلاقة </a:t>
                </a:r>
                <a:r>
                  <a:rPr lang="ar-IQ" sz="3600" dirty="0"/>
                  <a:t>الاتية :-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حيث </a:t>
                </a:r>
                <a:r>
                  <a:rPr lang="en-US" sz="3600" dirty="0"/>
                  <a:t> E</a:t>
                </a:r>
                <a:r>
                  <a:rPr lang="ar-IQ" sz="3600" dirty="0"/>
                  <a:t>= معدل انبعث الطاقة من السطح                  </a:t>
                </a:r>
                <a:r>
                  <a:rPr lang="en-US" sz="3600" dirty="0"/>
                  <a:t>T</a:t>
                </a:r>
                <a:r>
                  <a:rPr lang="en-US" sz="3600" baseline="30000" dirty="0"/>
                  <a:t>4</a:t>
                </a:r>
                <a:r>
                  <a:rPr lang="en-US" sz="3600" dirty="0"/>
                  <a:t> E= e </a:t>
                </a:r>
                <a14:m>
                  <m:oMath xmlns:m="http://schemas.openxmlformats.org/officeDocument/2006/math">
                    <m:r>
                      <a:rPr lang="ar-IQ" sz="3600" i="1">
                        <a:latin typeface="Cambria Math"/>
                      </a:rPr>
                      <m:t>𝛿</m:t>
                    </m:r>
                  </m:oMath>
                </a14:m>
                <a:endParaRPr lang="en-US" sz="3600" dirty="0"/>
              </a:p>
              <a:p>
                <a:pPr algn="r" rtl="1"/>
                <a:r>
                  <a:rPr lang="ar-IQ" sz="3600" dirty="0"/>
                  <a:t>      </a:t>
                </a:r>
                <a:r>
                  <a:rPr lang="en-US" sz="3600" dirty="0"/>
                  <a:t>e</a:t>
                </a:r>
                <a:r>
                  <a:rPr lang="ar-IQ" sz="3600" dirty="0"/>
                  <a:t> = قابلية السطح </a:t>
                </a:r>
                <a:r>
                  <a:rPr lang="ar-IQ" sz="3600" dirty="0" err="1"/>
                  <a:t>لاشعاع</a:t>
                </a:r>
                <a:r>
                  <a:rPr lang="ar-IQ" sz="3600" dirty="0"/>
                  <a:t> الطاقة 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     </a:t>
                </a:r>
                <a:r>
                  <a:rPr lang="en-US" sz="3600" dirty="0"/>
                  <a:t>T</a:t>
                </a:r>
                <a:r>
                  <a:rPr lang="ar-IQ" sz="3600" dirty="0"/>
                  <a:t> = درجة الحرارة المطلقة 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3600">
                        <a:latin typeface="Cambria Math"/>
                      </a:rPr>
                      <m:t>δ</m:t>
                    </m:r>
                  </m:oMath>
                </a14:m>
                <a:r>
                  <a:rPr lang="ar-IQ" sz="3600" dirty="0"/>
                  <a:t> = ثابت ستيفان </a:t>
                </a:r>
                <a:r>
                  <a:rPr lang="ar-IQ" sz="3600" dirty="0" err="1"/>
                  <a:t>ويوتتريان</a:t>
                </a:r>
                <a:r>
                  <a:rPr lang="ar-IQ" sz="3600" dirty="0"/>
                  <a:t> 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ان فشل النظرية الكلاسيكية في حساب الاختلاف في شدة الاشعاع المنبعث من الجسم الاسود مع الطول الموجي فتح المجال لظهور نظرية الكم للعالم ماكس </a:t>
                </a:r>
                <a:r>
                  <a:rPr lang="ar-IQ" sz="3600" dirty="0" smtClean="0"/>
                  <a:t>بلانك </a:t>
                </a:r>
                <a:r>
                  <a:rPr lang="ar-IQ" sz="3600" dirty="0"/>
                  <a:t>اي ان الطاقة تمتص بكميات محددة اذا تتناسب طاقة الاشعاع المنبعث او الممتص طردياُ مع التردد .</a:t>
                </a:r>
                <a:endParaRPr lang="en-US" sz="3600" dirty="0"/>
              </a:p>
              <a:p>
                <a:pPr marL="115880" indent="-6349">
                  <a:spcBef>
                    <a:spcPts val="400"/>
                  </a:spcBef>
                </a:pP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1">
                <a:blip r:embed="rId2"/>
                <a:stretch>
                  <a:fillRect l="-2032" r="-2032" b="-100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8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4400" dirty="0">
                <a:solidFill>
                  <a:srgbClr val="FF0000"/>
                </a:solidFill>
                <a:latin typeface="Arial" pitchFamily="34" charset="0"/>
              </a:rPr>
              <a:t>الجسم الاسود</a:t>
            </a:r>
            <a:endParaRPr lang="ar-IQ" dirty="0"/>
          </a:p>
        </p:txBody>
      </p:sp>
      <p:pic>
        <p:nvPicPr>
          <p:cNvPr id="8194" name="Picture 2" descr="C:\Users\aqeeq\Desktop\itg01-phi12-20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effectLst/>
              </a:rPr>
              <a:t>T </a:t>
            </a:r>
            <a:r>
              <a:rPr lang="ar-IQ" dirty="0" smtClean="0">
                <a:solidFill>
                  <a:srgbClr val="FF0000"/>
                </a:solidFill>
                <a:effectLst/>
              </a:rPr>
              <a:t>تغير </a:t>
            </a:r>
            <a:r>
              <a:rPr lang="ar-IQ" dirty="0">
                <a:solidFill>
                  <a:srgbClr val="FF0000"/>
                </a:solidFill>
                <a:effectLst/>
              </a:rPr>
              <a:t>التوزيع </a:t>
            </a:r>
            <a:r>
              <a:rPr lang="ar-IQ" dirty="0" smtClean="0">
                <a:solidFill>
                  <a:srgbClr val="FF0000"/>
                </a:solidFill>
                <a:effectLst/>
              </a:rPr>
              <a:t>الطيفي </a:t>
            </a:r>
            <a:r>
              <a:rPr lang="ar-IQ" dirty="0">
                <a:solidFill>
                  <a:srgbClr val="FF0000"/>
                </a:solidFill>
                <a:effectLst/>
              </a:rPr>
              <a:t>مع </a:t>
            </a:r>
            <a:r>
              <a:rPr lang="ar-IQ" dirty="0" smtClean="0">
                <a:solidFill>
                  <a:srgbClr val="FF0000"/>
                </a:solidFill>
                <a:effectLst/>
              </a:rPr>
              <a:t>تغير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qeeq\Desktop\image004_3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839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>
                <a:normAutofit/>
              </a:bodyPr>
              <a:lstStyle/>
              <a:p>
                <a:pPr marL="365099" indent="-255571">
                  <a:spcBef>
                    <a:spcPts val="400"/>
                  </a:spcBef>
                </a:pPr>
                <a:r>
                  <a:rPr lang="en-US" dirty="0" smtClean="0"/>
                  <a:t>	</a:t>
                </a: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  <a:p>
                <a:pPr rtl="1"/>
                <a:r>
                  <a:rPr lang="en-US" sz="1800" dirty="0" smtClean="0"/>
                  <a:t>E</a:t>
                </a:r>
                <a:r>
                  <a:rPr lang="ar-IQ" sz="1800" dirty="0" smtClean="0"/>
                  <a:t> </a:t>
                </a:r>
                <a:r>
                  <a:rPr lang="ar-IQ" sz="1800" dirty="0"/>
                  <a:t>= طاقة الاشعاع المنبعث او الممتص                      </a:t>
                </a:r>
                <a:r>
                  <a:rPr lang="en-US" sz="2400" dirty="0"/>
                  <a:t>E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ar-IQ" sz="2400">
                        <a:latin typeface="Cambria Math"/>
                      </a:rPr>
                      <m:t>∝</m:t>
                    </m:r>
                    <m:r>
                      <a:rPr lang="ar-IQ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𝜈</m:t>
                    </m:r>
                  </m:oMath>
                </a14:m>
                <a:endParaRPr lang="en-US" sz="2400" dirty="0"/>
              </a:p>
              <a:p>
                <a:pPr rtl="1"/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𝜈</m:t>
                    </m:r>
                  </m:oMath>
                </a14:m>
                <a:r>
                  <a:rPr lang="ar-IQ" sz="2400" dirty="0"/>
                  <a:t>التردد</a:t>
                </a:r>
                <a:endParaRPr lang="en-US" sz="2400" dirty="0"/>
              </a:p>
              <a:p>
                <a:pPr rtl="1"/>
                <a:r>
                  <a:rPr lang="en-US" sz="2400" dirty="0"/>
                  <a:t>h</a:t>
                </a:r>
                <a:r>
                  <a:rPr lang="ar-IQ" sz="2400" dirty="0"/>
                  <a:t> = ثابت يلانك</a:t>
                </a:r>
                <a:r>
                  <a:rPr lang="en-US" sz="2400" dirty="0"/>
                  <a:t> 10</a:t>
                </a:r>
                <a:r>
                  <a:rPr lang="en-US" sz="2400" baseline="30000" dirty="0"/>
                  <a:t>-27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erg.sec</a:t>
                </a:r>
                <a:r>
                  <a:rPr lang="en-US" sz="2400" dirty="0"/>
                  <a:t> )</a:t>
                </a:r>
                <a:r>
                  <a:rPr lang="ar-IQ" sz="2400" dirty="0"/>
                  <a:t>× </a:t>
                </a:r>
                <a:r>
                  <a:rPr lang="en-US" sz="2400" dirty="0"/>
                  <a:t>(6.62 </a:t>
                </a:r>
                <a:r>
                  <a:rPr lang="ar-IQ" sz="2400" dirty="0"/>
                  <a:t> او</a:t>
                </a:r>
                <a:r>
                  <a:rPr lang="en-US" sz="2400" dirty="0"/>
                  <a:t> 10</a:t>
                </a:r>
                <a:r>
                  <a:rPr lang="en-US" sz="2400" baseline="30000" dirty="0"/>
                  <a:t>-34</a:t>
                </a:r>
                <a:r>
                  <a:rPr lang="en-US" sz="2400" dirty="0"/>
                  <a:t> J. sec )</a:t>
                </a:r>
                <a:r>
                  <a:rPr lang="ar-IQ" sz="2400" dirty="0"/>
                  <a:t>× </a:t>
                </a:r>
                <a:r>
                  <a:rPr lang="en-US" sz="2400" dirty="0"/>
                  <a:t>(6.62 </a:t>
                </a:r>
              </a:p>
              <a:p>
                <a:pPr rtl="1"/>
                <a:r>
                  <a:rPr lang="en-US" sz="2400" dirty="0"/>
                  <a:t> E= h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𝜈</m:t>
                    </m:r>
                    <m:r>
                      <a:rPr lang="en-US" sz="2400">
                        <a:latin typeface="Cambria Math"/>
                      </a:rPr>
                      <m:t>                 </m:t>
                    </m:r>
                    <m:r>
                      <a:rPr lang="ar-IQ" sz="2400">
                        <a:latin typeface="Cambria Math"/>
                      </a:rPr>
                      <m:t>∵</m:t>
                    </m:r>
                  </m:oMath>
                </a14:m>
                <a:r>
                  <a:rPr lang="en-US" sz="2400" dirty="0"/>
                  <a:t> c=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 </m:t>
                    </m:r>
                    <m:r>
                      <a:rPr lang="en-US" sz="2400" i="1">
                        <a:latin typeface="Cambria Math"/>
                      </a:rPr>
                      <m:t>𝜆𝜈</m:t>
                    </m:r>
                    <m:r>
                      <a:rPr lang="en-US" sz="2400" i="1">
                        <a:latin typeface="Cambria Math"/>
                      </a:rPr>
                      <m:t> ⇒</m:t>
                    </m:r>
                    <m:r>
                      <a:rPr lang="en-US" sz="2400" i="1">
                        <a:latin typeface="Cambria Math"/>
                      </a:rPr>
                      <m:t>𝜈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</a:p>
              <a:p>
                <a:pPr rtl="1"/>
                <a14:m>
                  <m:oMath xmlns:m="http://schemas.openxmlformats.org/officeDocument/2006/math">
                    <m:r>
                      <a:rPr lang="ar-IQ" sz="2400">
                        <a:latin typeface="Cambria Math"/>
                      </a:rPr>
                      <m:t>∴ </m:t>
                    </m:r>
                    <m:acc>
                      <m:accPr>
                        <m:chr m:val="́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𝜈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rtl="1"/>
                <a14:m>
                  <m:oMath xmlns:m="http://schemas.openxmlformats.org/officeDocument/2006/math">
                    <m:r>
                      <a:rPr lang="ar-IQ" sz="2400">
                        <a:latin typeface="Cambria Math"/>
                      </a:rPr>
                      <m:t>∴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ar-IQ" sz="2400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h𝑐</m:t>
                    </m:r>
                    <m:acc>
                      <m:accPr>
                        <m:chr m:val="́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marL="119132" indent="0" rtl="1">
                  <a:buNone/>
                </a:pPr>
                <a:r>
                  <a:rPr lang="ar-IQ" sz="1800" dirty="0"/>
                  <a:t> </a:t>
                </a:r>
                <a:endParaRPr lang="en-US" sz="1800" dirty="0"/>
              </a:p>
              <a:p>
                <a:pPr marL="119132" indent="0" rtl="1">
                  <a:buNone/>
                </a:pPr>
                <a:r>
                  <a:rPr lang="en-US" sz="1800" b="1" dirty="0" smtClean="0">
                    <a:effectLst/>
                  </a:rPr>
                  <a:t/>
                </a:r>
                <a:br>
                  <a:rPr lang="en-US" sz="1800" b="1" dirty="0" smtClean="0">
                    <a:effectLst/>
                  </a:rPr>
                </a:br>
                <a:r>
                  <a:rPr lang="en-US" sz="1800" b="1" dirty="0"/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𝝀</m:t>
                    </m:r>
                    <m:r>
                      <a:rPr lang="en-US" sz="1800" b="1" i="1">
                        <a:latin typeface="Cambria Math"/>
                      </a:rPr>
                      <m:t>               </m:t>
                    </m:r>
                  </m:oMath>
                </a14:m>
                <a:r>
                  <a:rPr lang="ar-IQ" sz="1800" b="1" dirty="0"/>
                  <a:t>( الطول الموجي ) </a:t>
                </a:r>
                <a:endParaRPr lang="en-US" sz="1800" b="1" dirty="0"/>
              </a:p>
              <a:p>
                <a:pPr rtl="1"/>
                <a:r>
                  <a:rPr lang="ar-IQ" sz="1800" b="1" dirty="0"/>
                  <a:t>شكل :- تغير التوزيع </a:t>
                </a:r>
                <a:r>
                  <a:rPr lang="ar-IQ" sz="1800" b="1" dirty="0" smtClean="0"/>
                  <a:t>الطيفي </a:t>
                </a:r>
                <a:r>
                  <a:rPr lang="ar-IQ" sz="1800" b="1" dirty="0"/>
                  <a:t>مع تغير </a:t>
                </a:r>
                <a:r>
                  <a:rPr lang="en-US" sz="1800" b="1" dirty="0"/>
                  <a:t>T</a:t>
                </a:r>
              </a:p>
              <a:p>
                <a:pPr marL="109531" indent="0">
                  <a:spcBef>
                    <a:spcPts val="400"/>
                  </a:spcBef>
                  <a:buNone/>
                </a:pPr>
                <a:endParaRPr lang="en-GB" sz="18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1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10" name="Picture 2" descr="C:\Users\aqeeq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5791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  <a:p>
            <a:pPr marL="115880" indent="-6349" algn="r">
              <a:spcBef>
                <a:spcPts val="4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photoelectric </a:t>
            </a:r>
            <a:r>
              <a:rPr lang="ar-IQ" sz="3600" b="1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التأثير </a:t>
            </a:r>
            <a:r>
              <a:rPr lang="ar-IQ" sz="36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الكهروضوئي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  <a:p>
            <a:pPr algn="r" rtl="1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sz="3200" dirty="0"/>
              <a:t>عند سقوط اشعة </a:t>
            </a:r>
            <a:r>
              <a:rPr lang="ar-IQ" sz="3200" dirty="0" smtClean="0"/>
              <a:t>ما فوق </a:t>
            </a:r>
            <a:r>
              <a:rPr lang="ar-IQ" sz="3200" dirty="0"/>
              <a:t>البنفسجية </a:t>
            </a:r>
            <a:r>
              <a:rPr lang="en-US" sz="3200" dirty="0"/>
              <a:t>U.V</a:t>
            </a:r>
            <a:r>
              <a:rPr lang="ar-IQ" sz="3200" dirty="0"/>
              <a:t> على سطح فلز تلاحظ انبعاث الكترونات ضمن الشروط الآتية :-</a:t>
            </a:r>
            <a:endParaRPr lang="en-US" sz="3200" dirty="0"/>
          </a:p>
          <a:p>
            <a:pPr algn="r" rtl="1"/>
            <a:r>
              <a:rPr lang="ar-IQ" sz="3200" dirty="0"/>
              <a:t>1- لا يظهر هنالك اي انبعاث </a:t>
            </a:r>
            <a:r>
              <a:rPr lang="ar-IQ" sz="3200" dirty="0" err="1"/>
              <a:t>للالكترونات</a:t>
            </a:r>
            <a:r>
              <a:rPr lang="ar-IQ" sz="3200" dirty="0"/>
              <a:t> الا اذا كان التردد الاشعة الساقطة يزيد على قيمة معينة (تردد حرج) تعتمد على نوع الفلز .</a:t>
            </a:r>
            <a:endParaRPr lang="en-US" sz="3200" dirty="0"/>
          </a:p>
          <a:p>
            <a:pPr algn="r" rtl="1"/>
            <a:r>
              <a:rPr lang="ar-IQ" sz="3200" dirty="0"/>
              <a:t>2- تعتمد الطاقة الحركية </a:t>
            </a:r>
            <a:r>
              <a:rPr lang="ar-IQ" sz="3200" dirty="0" err="1"/>
              <a:t>للالكترونات</a:t>
            </a:r>
            <a:r>
              <a:rPr lang="ar-IQ" sz="3200" dirty="0"/>
              <a:t> المنبعثة على تردد الاشعة الساقطة وليس على شدتها .</a:t>
            </a:r>
            <a:endParaRPr lang="en-US" sz="3200" dirty="0"/>
          </a:p>
          <a:p>
            <a:pPr algn="r" rtl="1"/>
            <a:r>
              <a:rPr lang="ar-IQ" sz="3200" dirty="0"/>
              <a:t>3- تتناسب عدد الالكترونات المنبعثة من الفلز مع شدة الضوء الساقط على الفلز 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8852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4800" dirty="0">
                <a:solidFill>
                  <a:srgbClr val="FF0000"/>
                </a:solidFill>
                <a:latin typeface="Arial" pitchFamily="34" charset="0"/>
              </a:rPr>
              <a:t>التأثير الكهروضوئي</a:t>
            </a:r>
            <a:endParaRPr lang="ar-IQ" dirty="0"/>
          </a:p>
        </p:txBody>
      </p:sp>
      <p:pic>
        <p:nvPicPr>
          <p:cNvPr id="12290" name="Picture 2" descr="C:\Users\aqeeq\Desktop\illustration1-photoelectr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IQ" sz="4000" b="1" dirty="0">
                <a:solidFill>
                  <a:srgbClr val="FF0000"/>
                </a:solidFill>
              </a:rPr>
              <a:t>بينما </a:t>
            </a:r>
            <a:r>
              <a:rPr lang="ar-IQ" sz="4000" b="1" dirty="0" smtClean="0">
                <a:solidFill>
                  <a:srgbClr val="FF0000"/>
                </a:solidFill>
              </a:rPr>
              <a:t>تتوقع </a:t>
            </a:r>
            <a:r>
              <a:rPr lang="ar-IQ" sz="4000" b="1" dirty="0">
                <a:solidFill>
                  <a:srgbClr val="FF0000"/>
                </a:solidFill>
              </a:rPr>
              <a:t>النظريات الكلاسيكية ان </a:t>
            </a:r>
            <a:r>
              <a:rPr lang="ar-IQ" sz="4000" dirty="0"/>
              <a:t>:-</a:t>
            </a:r>
            <a:endParaRPr lang="en-US" sz="4000" dirty="0"/>
          </a:p>
          <a:p>
            <a:pPr algn="r" rtl="1"/>
            <a:r>
              <a:rPr lang="ar-IQ" sz="4000" dirty="0"/>
              <a:t>1- طاقة الالكترونات المنبعثة من سطح الفلز بتأثير الاشعة الساقطة عليه تزداد بزيادة شدة الضوء </a:t>
            </a:r>
            <a:endParaRPr lang="en-US" sz="4000" dirty="0"/>
          </a:p>
          <a:p>
            <a:pPr algn="r" rtl="1"/>
            <a:r>
              <a:rPr lang="ar-IQ" sz="4000" dirty="0"/>
              <a:t>2- يجب ان تنبعث الكترونات اذا سقطت اشعة على سطح فلز لمدة كافية بصرف النظر عن ترددها .</a:t>
            </a:r>
            <a:endParaRPr lang="en-US" sz="4000" dirty="0"/>
          </a:p>
          <a:p>
            <a:pPr marL="109531" indent="0">
              <a:spcBef>
                <a:spcPts val="400"/>
              </a:spcBef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0795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ar-IQ" sz="3600" b="1" dirty="0" smtClean="0">
                    <a:solidFill>
                      <a:srgbClr val="FF0000"/>
                    </a:solidFill>
                  </a:rPr>
                  <a:t>لتفسير التأثير الكهروضوئي </a:t>
                </a:r>
                <a:r>
                  <a:rPr lang="ar-IQ" sz="3600" b="1" dirty="0" smtClean="0"/>
                  <a:t>:</a:t>
                </a:r>
                <a:endParaRPr lang="en-US" sz="3600" b="1" dirty="0"/>
              </a:p>
              <a:p>
                <a:pPr algn="r" rtl="1"/>
                <a:r>
                  <a:rPr lang="ar-IQ" sz="3600" dirty="0"/>
                  <a:t>استخدام اينشتاين نظرية بلانك الكمية . فقد اقترح ان طاقة حزمة الضوء ذي التردد تحتوي على وحدات من </a:t>
                </a:r>
                <a:r>
                  <a:rPr lang="en-US" sz="3600" dirty="0"/>
                  <a:t>h</a:t>
                </a:r>
                <a14:m>
                  <m:oMath xmlns:m="http://schemas.openxmlformats.org/officeDocument/2006/math">
                    <m:r>
                      <a:rPr lang="ar-IQ" sz="3600" i="1">
                        <a:latin typeface="Cambria Math"/>
                      </a:rPr>
                      <m:t>𝜈</m:t>
                    </m:r>
                  </m:oMath>
                </a14:m>
                <a:r>
                  <a:rPr lang="ar-IQ" sz="3600" dirty="0"/>
                  <a:t> تعرف بالفوتونات .</a:t>
                </a:r>
                <a:endParaRPr lang="en-US" sz="3600" dirty="0"/>
              </a:p>
              <a:p>
                <a:pPr algn="r" rtl="1"/>
                <a:r>
                  <a:rPr lang="ar-IQ" sz="3600" dirty="0"/>
                  <a:t>- اذا كانت هذه الوحدات ذات قيمة كافية للتغلب على قوى ارتباط الـ </a:t>
                </a:r>
                <a:r>
                  <a:rPr lang="en-US" sz="3600" dirty="0"/>
                  <a:t>e</a:t>
                </a:r>
                <a:r>
                  <a:rPr lang="ar-IQ" sz="3600" dirty="0"/>
                  <a:t> فأنها سوف تمتص وينبعث او يقذف الالكترون . عندما تكون الطاقة الحركية </a:t>
                </a:r>
                <a:r>
                  <a:rPr lang="ar-IQ" sz="3600" dirty="0" err="1"/>
                  <a:t>للالكترون</a:t>
                </a:r>
                <a:r>
                  <a:rPr lang="ar-IQ" sz="3600" dirty="0"/>
                  <a:t> هي الفرق بين طاقة الفوتون والشغل اللازم لتحرير الالكترون اي :- </a:t>
                </a:r>
                <a:endParaRPr lang="ar-IQ" sz="3600" dirty="0" smtClean="0"/>
              </a:p>
              <a:p>
                <a:pPr algn="r" rtl="1"/>
                <a:endParaRPr lang="en-US" sz="3600" dirty="0"/>
              </a:p>
              <a:p>
                <a:pPr rtl="1"/>
                <a:r>
                  <a:rPr lang="en-US" sz="3600" dirty="0"/>
                  <a:t>	-w   	K= h</a:t>
                </a:r>
                <a14:m>
                  <m:oMath xmlns:m="http://schemas.openxmlformats.org/officeDocument/2006/math">
                    <m:r>
                      <a:rPr lang="ar-IQ" sz="3600" i="1">
                        <a:latin typeface="Cambria Math"/>
                      </a:rPr>
                      <m:t>𝜈</m:t>
                    </m:r>
                  </m:oMath>
                </a14:m>
                <a:endParaRPr lang="en-US" sz="3600" dirty="0"/>
              </a:p>
              <a:p>
                <a:pPr marL="115880" indent="-6349">
                  <a:spcBef>
                    <a:spcPts val="400"/>
                  </a:spcBef>
                </a:pPr>
                <a:endParaRPr 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09531" indent="0">
                  <a:spcBef>
                    <a:spcPts val="400"/>
                  </a:spcBef>
                  <a:buNone/>
                </a:pPr>
                <a:r>
                  <a:rPr lang="en-GB" sz="1800" b="1" dirty="0" smtClean="0">
                    <a:latin typeface="Arial" pitchFamily="34" charset="0"/>
                    <a:cs typeface="Arial" pitchFamily="34" charset="0"/>
                  </a:rPr>
                  <a:t>                                          </a:t>
                </a:r>
                <a:endParaRPr lang="en-US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4626"/>
                <a:ext cx="9601200" cy="6671456"/>
              </a:xfrm>
              <a:blipFill rotWithShape="1">
                <a:blip r:embed="rId2"/>
                <a:stretch>
                  <a:fillRect l="-1841" t="-18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564275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3" name="مستطيل 12"/>
          <p:cNvSpPr/>
          <p:nvPr/>
        </p:nvSpPr>
        <p:spPr>
          <a:xfrm>
            <a:off x="914400" y="319593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3082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9601200" cy="6328064"/>
          </a:xfrm>
        </p:spPr>
        <p:txBody>
          <a:bodyPr>
            <a:normAutofit fontScale="70000" lnSpcReduction="20000"/>
          </a:bodyPr>
          <a:lstStyle/>
          <a:p>
            <a:pPr marL="119132" indent="0" algn="r" rtl="1">
              <a:buNone/>
            </a:pPr>
            <a:r>
              <a:rPr lang="ar-IQ" sz="6300" b="1" dirty="0" smtClean="0">
                <a:solidFill>
                  <a:srgbClr val="FF0000"/>
                </a:solidFill>
                <a:cs typeface="+mj-cs"/>
              </a:rPr>
              <a:t>الالكترون : </a:t>
            </a:r>
            <a:r>
              <a:rPr lang="en-US" sz="6300" b="1" dirty="0" smtClean="0">
                <a:solidFill>
                  <a:srgbClr val="FF0000"/>
                </a:solidFill>
                <a:cs typeface="+mj-cs"/>
              </a:rPr>
              <a:t>Electron                         </a:t>
            </a:r>
            <a:r>
              <a:rPr lang="en-US" sz="6300" b="1" dirty="0" smtClean="0">
                <a:cs typeface="+mj-cs"/>
              </a:rPr>
              <a:t> </a:t>
            </a:r>
            <a:endParaRPr lang="en-US" sz="6300" b="1" dirty="0">
              <a:cs typeface="+mj-cs"/>
            </a:endParaRPr>
          </a:p>
          <a:p>
            <a:pPr algn="r" rtl="1"/>
            <a:r>
              <a:rPr lang="ar-IQ" sz="3800" dirty="0"/>
              <a:t>يعد اكتشاف الالكترون ومعرفة خواصه خطوة اساسية في تطور بنية الذرة </a:t>
            </a:r>
            <a:endParaRPr lang="en-US" sz="3800" dirty="0"/>
          </a:p>
          <a:p>
            <a:pPr lvl="0" algn="r" rtl="1"/>
            <a:r>
              <a:rPr lang="ar-IQ" sz="3800" dirty="0"/>
              <a:t>ان أول تجربة اثبتت ان الشحنة الكهربائية مكونة من دقائق صغيرة مشحونة قام بها </a:t>
            </a:r>
            <a:r>
              <a:rPr lang="ar-IQ" sz="3800" dirty="0" err="1"/>
              <a:t>فاراداي</a:t>
            </a:r>
            <a:r>
              <a:rPr lang="ar-IQ" sz="3800" dirty="0"/>
              <a:t> </a:t>
            </a:r>
            <a:r>
              <a:rPr lang="en-US" sz="3800" dirty="0"/>
              <a:t>Faraday</a:t>
            </a:r>
            <a:r>
              <a:rPr lang="ar-IQ" sz="3800" dirty="0"/>
              <a:t> , حيث درس التوصيل الكهربائي لمجموعة من المحاليل المختلفة .</a:t>
            </a:r>
            <a:endParaRPr lang="en-US" sz="3800" dirty="0"/>
          </a:p>
          <a:p>
            <a:pPr lvl="0" algn="r" rtl="1"/>
            <a:r>
              <a:rPr lang="ar-IQ" sz="3800" dirty="0"/>
              <a:t>كما فسر كل من ستوني </a:t>
            </a:r>
            <a:r>
              <a:rPr lang="ar-IQ" sz="3800" dirty="0" err="1"/>
              <a:t>وهلمهولز</a:t>
            </a:r>
            <a:r>
              <a:rPr lang="ar-IQ" sz="3800" dirty="0"/>
              <a:t> 1874 الناحية النظرية لتجربة </a:t>
            </a:r>
            <a:r>
              <a:rPr lang="ar-IQ" sz="3800" dirty="0" err="1"/>
              <a:t>فاراداي</a:t>
            </a:r>
            <a:r>
              <a:rPr lang="ar-IQ" sz="3800" dirty="0"/>
              <a:t> وفوائدها مبينين حقيقة الطبيعة الذرية الكهربائية </a:t>
            </a:r>
            <a:r>
              <a:rPr lang="en-US" sz="3800" dirty="0"/>
              <a:t>Atomic Nature of Electricity </a:t>
            </a:r>
            <a:r>
              <a:rPr lang="ar-IQ" sz="3800" dirty="0"/>
              <a:t> .</a:t>
            </a:r>
            <a:endParaRPr lang="en-US" sz="3800" dirty="0"/>
          </a:p>
          <a:p>
            <a:pPr lvl="0" algn="r" rtl="1"/>
            <a:r>
              <a:rPr lang="ar-IQ" sz="3800" dirty="0"/>
              <a:t>اقترح ستوني اسم الالكترون للوحدة الابتدائية للشحنة الكهربائية </a:t>
            </a:r>
            <a:r>
              <a:rPr lang="en-US" sz="3800" dirty="0"/>
              <a:t>(Elementary unit of Electrical charge )</a:t>
            </a:r>
            <a:r>
              <a:rPr lang="ar-IQ" sz="3800" dirty="0"/>
              <a:t> .</a:t>
            </a:r>
            <a:endParaRPr lang="en-US" sz="3800" dirty="0"/>
          </a:p>
          <a:p>
            <a:pPr lvl="0" algn="r" rtl="1"/>
            <a:r>
              <a:rPr lang="ar-IQ" sz="3800" dirty="0"/>
              <a:t>شحنة الالكترون </a:t>
            </a:r>
            <a:r>
              <a:rPr lang="en-US" sz="3800" dirty="0"/>
              <a:t>(e)</a:t>
            </a:r>
            <a:r>
              <a:rPr lang="ar-IQ" sz="3800" dirty="0"/>
              <a:t> تساوي</a:t>
            </a:r>
            <a:r>
              <a:rPr lang="en-US" sz="3800" dirty="0"/>
              <a:t> 10</a:t>
            </a:r>
            <a:r>
              <a:rPr lang="en-US" sz="3800" baseline="30000" dirty="0"/>
              <a:t>-10 </a:t>
            </a:r>
            <a:r>
              <a:rPr lang="en-US" sz="3800" dirty="0" err="1"/>
              <a:t>esu</a:t>
            </a:r>
            <a:r>
              <a:rPr lang="en-US" sz="3800" dirty="0"/>
              <a:t>)</a:t>
            </a:r>
            <a:r>
              <a:rPr lang="ar-IQ" sz="3800" dirty="0"/>
              <a:t>× </a:t>
            </a:r>
            <a:r>
              <a:rPr lang="en-US" sz="3800" dirty="0"/>
              <a:t>(4.8 </a:t>
            </a:r>
            <a:r>
              <a:rPr lang="ar-IQ" sz="3800" dirty="0"/>
              <a:t> وحدات </a:t>
            </a:r>
            <a:r>
              <a:rPr lang="ar-IQ" sz="3800" dirty="0" err="1"/>
              <a:t>الكتروستاتيكية</a:t>
            </a:r>
            <a:r>
              <a:rPr lang="ar-IQ" sz="3800" dirty="0"/>
              <a:t> .</a:t>
            </a:r>
            <a:endParaRPr lang="en-US" sz="3800" dirty="0"/>
          </a:p>
          <a:p>
            <a:pPr lvl="0" algn="r" rtl="1"/>
            <a:r>
              <a:rPr lang="ar-IQ" sz="3800" dirty="0"/>
              <a:t>كتلة الالكترون</a:t>
            </a:r>
            <a:r>
              <a:rPr lang="en-US" sz="3800" dirty="0"/>
              <a:t> 10</a:t>
            </a:r>
            <a:r>
              <a:rPr lang="en-US" sz="3800" baseline="30000" dirty="0"/>
              <a:t>-28 </a:t>
            </a:r>
            <a:r>
              <a:rPr lang="en-US" sz="3800" dirty="0"/>
              <a:t>g = m</a:t>
            </a:r>
            <a:r>
              <a:rPr lang="en-US" sz="3800" baseline="-25000" dirty="0"/>
              <a:t>e</a:t>
            </a:r>
            <a:r>
              <a:rPr lang="en-US" sz="3800" dirty="0"/>
              <a:t> </a:t>
            </a:r>
            <a:r>
              <a:rPr lang="ar-IQ" sz="3800" dirty="0"/>
              <a:t>× </a:t>
            </a:r>
            <a:r>
              <a:rPr lang="en-US" sz="3800" dirty="0"/>
              <a:t>9.11 </a:t>
            </a:r>
            <a:r>
              <a:rPr lang="ar-IQ" sz="3800" dirty="0"/>
              <a:t> حيث </a:t>
            </a:r>
            <a:r>
              <a:rPr lang="en-US" sz="3800" dirty="0"/>
              <a:t>m</a:t>
            </a:r>
            <a:r>
              <a:rPr lang="ar-IQ" sz="3800" dirty="0"/>
              <a:t> هي (</a:t>
            </a:r>
            <a:r>
              <a:rPr lang="en-US" sz="3800" dirty="0"/>
              <a:t>mass </a:t>
            </a:r>
            <a:r>
              <a:rPr lang="ar-IQ" sz="3800" dirty="0"/>
              <a:t>) كتلة </a:t>
            </a:r>
            <a:endParaRPr lang="en-US" sz="3800" dirty="0"/>
          </a:p>
          <a:p>
            <a:pPr algn="r" rtl="1"/>
            <a:r>
              <a:rPr lang="ar-IQ" sz="3800" dirty="0" smtClean="0"/>
              <a:t>الالكترون </a:t>
            </a:r>
            <a:r>
              <a:rPr lang="ar-IQ" sz="3800" dirty="0"/>
              <a:t>له اهمية كبرى في حياتنا واستمرارية الكون فالتفاعلات الكيميائية جميعها والطاقة عدا النووية والضوء المنبعث من الاجسام الساخنة هي من خواص الالكترونات .</a:t>
            </a:r>
            <a:br>
              <a:rPr lang="ar-IQ" sz="3800" dirty="0"/>
            </a:br>
            <a:endParaRPr lang="en-US" sz="3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altLang="zh-CN" sz="2800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05437" y="6785264"/>
            <a:ext cx="1685063" cy="369326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2016</a:t>
            </a: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3124200" cy="609599"/>
          </a:xfrm>
        </p:spPr>
        <p:txBody>
          <a:bodyPr>
            <a:normAutofit fontScale="90000"/>
          </a:bodyPr>
          <a:lstStyle/>
          <a:p>
            <a:pPr marL="365099" indent="-255571">
              <a:lnSpc>
                <a:spcPct val="90000"/>
              </a:lnSpc>
              <a:spcBef>
                <a:spcPts val="400"/>
              </a:spcBef>
            </a:pP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IQ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GB" sz="16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                                   </a:t>
            </a:r>
            <a:r>
              <a:rPr lang="en-GB" sz="1600" b="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en-GB" sz="1600" b="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GB" sz="4400" b="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en-GB" sz="4400" b="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</a:br>
            <a:endParaRPr lang="en-US" sz="4400" b="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</a:bodyPr>
          <a:lstStyle/>
          <a:p>
            <a:pPr marL="0" indent="0">
              <a:buNone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Thank you  for your listening</a:t>
            </a: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6523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326880" cy="6221380"/>
          </a:xfrm>
        </p:spPr>
        <p:txBody>
          <a:bodyPr/>
          <a:lstStyle/>
          <a:p>
            <a:pPr marL="109528" indent="0" algn="r">
              <a:spcBef>
                <a:spcPts val="400"/>
              </a:spcBef>
              <a:buNone/>
            </a:pPr>
            <a:endParaRPr lang="en-US" sz="4400" dirty="0" smtClean="0">
              <a:solidFill>
                <a:srgbClr val="FF0000"/>
              </a:solidFill>
              <a:cs typeface="+mj-cs"/>
            </a:endParaRPr>
          </a:p>
          <a:p>
            <a:pPr marL="109528" indent="0" algn="r">
              <a:spcBef>
                <a:spcPts val="40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cs typeface="+mj-cs"/>
              </a:rPr>
              <a:t>Nature of </a:t>
            </a:r>
            <a:r>
              <a:rPr lang="en-US" sz="4400" b="1" dirty="0" smtClean="0">
                <a:solidFill>
                  <a:srgbClr val="FF0000"/>
                </a:solidFill>
                <a:cs typeface="+mj-cs"/>
              </a:rPr>
              <a:t>radiation</a:t>
            </a:r>
            <a:r>
              <a:rPr lang="ar-IQ" sz="4400" b="1" dirty="0">
                <a:solidFill>
                  <a:srgbClr val="FF0000"/>
                </a:solidFill>
                <a:cs typeface="+mj-cs"/>
              </a:rPr>
              <a:t> طبيعة </a:t>
            </a:r>
            <a:r>
              <a:rPr lang="ar-IQ" sz="4400" b="1" dirty="0" smtClean="0">
                <a:solidFill>
                  <a:srgbClr val="FF0000"/>
                </a:solidFill>
                <a:cs typeface="+mj-cs"/>
              </a:rPr>
              <a:t>الاشعاع        </a:t>
            </a:r>
            <a:r>
              <a:rPr lang="en-US" sz="4400" b="1" dirty="0" smtClean="0">
                <a:solidFill>
                  <a:srgbClr val="FF0000"/>
                </a:solidFill>
                <a:cs typeface="+mj-cs"/>
              </a:rPr>
              <a:t>   </a:t>
            </a:r>
            <a:r>
              <a:rPr lang="en-US" sz="4400" dirty="0" smtClean="0">
                <a:solidFill>
                  <a:srgbClr val="FF0000"/>
                </a:solidFill>
                <a:cs typeface="+mj-cs"/>
              </a:rPr>
              <a:t>   </a:t>
            </a:r>
            <a:endParaRPr lang="en-US" sz="4400" dirty="0">
              <a:solidFill>
                <a:srgbClr val="FF0000"/>
              </a:solidFill>
              <a:cs typeface="+mj-cs"/>
            </a:endParaRPr>
          </a:p>
          <a:p>
            <a:pPr marL="109528" indent="0" algn="r">
              <a:spcBef>
                <a:spcPts val="400"/>
              </a:spcBef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971800"/>
            <a:ext cx="5257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48000" y="3679687"/>
            <a:ext cx="5638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ar-IQ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0130" y="1602195"/>
            <a:ext cx="8375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IQ" sz="4800" dirty="0" smtClean="0"/>
              <a:t>قام </a:t>
            </a:r>
            <a:r>
              <a:rPr lang="ar-IQ" sz="4800" dirty="0"/>
              <a:t>رذرفورد </a:t>
            </a:r>
            <a:r>
              <a:rPr lang="en-US" sz="4800" dirty="0"/>
              <a:t>Rutherford </a:t>
            </a:r>
            <a:r>
              <a:rPr lang="ar-IQ" sz="4800" dirty="0"/>
              <a:t> بوضع كمية صغيرة من مادة مشعة </a:t>
            </a:r>
            <a:r>
              <a:rPr lang="en-US" sz="4800" dirty="0"/>
              <a:t>(U</a:t>
            </a:r>
            <a:r>
              <a:rPr lang="en-US" sz="4800" baseline="30000" dirty="0"/>
              <a:t>238</a:t>
            </a:r>
            <a:r>
              <a:rPr lang="en-US" sz="4800" dirty="0"/>
              <a:t>)</a:t>
            </a:r>
            <a:r>
              <a:rPr lang="ar-IQ" sz="4800" dirty="0"/>
              <a:t> في قعر قطعة من الرصاص , سمح </a:t>
            </a:r>
            <a:r>
              <a:rPr lang="ar-IQ" sz="4800" dirty="0" err="1"/>
              <a:t>للاشعاع</a:t>
            </a:r>
            <a:r>
              <a:rPr lang="ar-IQ" sz="4800" dirty="0"/>
              <a:t> بالمرور بين قطبين مغناطيس . وضع فوق المغناطيس صفيحة فوتوغرافية </a:t>
            </a:r>
            <a:r>
              <a:rPr lang="en-US" sz="4800" dirty="0"/>
              <a:t>(photographic plate)</a:t>
            </a:r>
            <a:r>
              <a:rPr lang="ar-IQ" sz="4800" dirty="0"/>
              <a:t> كما في الشكل التالي 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9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ar-IQ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+mj-cs"/>
            </a:endParaRPr>
          </a:p>
          <a:p>
            <a:pPr algn="ctr"/>
            <a:r>
              <a:rPr lang="ar-IQ" sz="4400" b="1" dirty="0">
                <a:cs typeface="+mj-cs"/>
              </a:rPr>
              <a:t>تجربة رذرفورد في الكشف من طبيعة الاشعاع </a:t>
            </a:r>
            <a:endParaRPr lang="ar-IQ" sz="4400" b="1" dirty="0" smtClean="0">
              <a:cs typeface="+mj-cs"/>
            </a:endParaRPr>
          </a:p>
          <a:p>
            <a:pPr algn="just"/>
            <a:endParaRPr lang="ar-IQ" sz="2000" b="1" dirty="0"/>
          </a:p>
          <a:p>
            <a:pPr algn="just"/>
            <a:endParaRPr lang="ar-IQ" sz="2000" b="1" dirty="0" smtClean="0"/>
          </a:p>
          <a:p>
            <a:pPr algn="just"/>
            <a:endParaRPr lang="en-US" sz="2000" dirty="0"/>
          </a:p>
          <a:p>
            <a:pPr marL="119132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57800" y="3334435"/>
            <a:ext cx="42754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qeeq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1"/>
            <a:ext cx="869505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685800" y="762000"/>
                <a:ext cx="8610600" cy="7355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IQ" sz="3200" dirty="0"/>
                  <a:t>بعد تحميض الصفيحة الفوتوغرافية وجد ان قسم من الاشعة لم </a:t>
                </a:r>
                <a:r>
                  <a:rPr lang="ar-IQ" sz="3200" dirty="0" smtClean="0"/>
                  <a:t>يتأثر بالمجال </a:t>
                </a:r>
                <a:r>
                  <a:rPr lang="ar-IQ" sz="3200" dirty="0"/>
                  <a:t>المغناطيسي , كما انحرفت مجموعتان من الاشعاع عن </a:t>
                </a:r>
                <a:r>
                  <a:rPr lang="ar-IQ" sz="3200" dirty="0" err="1"/>
                  <a:t>اتجهاهما</a:t>
                </a:r>
                <a:r>
                  <a:rPr lang="ar-IQ" sz="3200" dirty="0"/>
                  <a:t> الاصلي وبجهتين متعاكسين .</a:t>
                </a:r>
                <a:endParaRPr lang="en-US" sz="3200" dirty="0"/>
              </a:p>
              <a:p>
                <a:pPr algn="just" rtl="1"/>
                <a:r>
                  <a:rPr lang="ar-IQ" sz="3200" b="1" dirty="0">
                    <a:solidFill>
                      <a:srgbClr val="FF0000"/>
                    </a:solidFill>
                  </a:rPr>
                  <a:t>تفسير الانحراف </a:t>
                </a:r>
                <a:r>
                  <a:rPr lang="ar-IQ" sz="3200" b="1" dirty="0"/>
                  <a:t>:</a:t>
                </a:r>
                <a:r>
                  <a:rPr lang="ar-IQ" sz="3200" dirty="0"/>
                  <a:t> هذين الاشعاعين مشحونان بشحنتين </a:t>
                </a:r>
                <a:r>
                  <a:rPr lang="ar-IQ" sz="3200" dirty="0" err="1"/>
                  <a:t>كهربائين</a:t>
                </a:r>
                <a:r>
                  <a:rPr lang="ar-IQ" sz="3200" dirty="0"/>
                  <a:t> متعاكسين </a:t>
                </a:r>
                <a:r>
                  <a:rPr lang="ar-IQ" sz="3200" dirty="0" err="1"/>
                  <a:t>بالاشارة</a:t>
                </a:r>
                <a:r>
                  <a:rPr lang="ar-IQ" sz="3200" dirty="0"/>
                  <a:t> . 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اطلق </a:t>
                </a:r>
                <a:r>
                  <a:rPr lang="ar-IQ" sz="3200" dirty="0" err="1"/>
                  <a:t>رذرفود</a:t>
                </a:r>
                <a:r>
                  <a:rPr lang="ar-IQ" sz="3200" dirty="0"/>
                  <a:t> على الاشعاع بالشحنة الموجبة </a:t>
                </a:r>
                <a:r>
                  <a:rPr lang="ar-IQ" sz="3200" dirty="0" err="1"/>
                  <a:t>بأشعاع</a:t>
                </a:r>
                <a:r>
                  <a:rPr lang="ar-IQ" sz="3200" dirty="0"/>
                  <a:t> الفا </a:t>
                </a:r>
                <a:r>
                  <a:rPr lang="ar-IQ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dirty="0">
                    <a:solidFill>
                      <a:srgbClr val="FF0000"/>
                    </a:solidFill>
                  </a:rPr>
                  <a:t>(Alpha – </a:t>
                </a:r>
                <a14:m>
                  <m:oMath xmlns:m="http://schemas.openxmlformats.org/officeDocument/2006/math">
                    <m:r>
                      <a:rPr lang="ar-IQ" sz="32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ar-IQ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الاشعاع المشحون بشحنة سالبة </a:t>
                </a:r>
                <a:r>
                  <a:rPr lang="ar-IQ" sz="3200" dirty="0" err="1"/>
                  <a:t>بأشعاع</a:t>
                </a:r>
                <a:r>
                  <a:rPr lang="ar-IQ" sz="3200" dirty="0"/>
                  <a:t> بيتا </a:t>
                </a:r>
                <a:r>
                  <a:rPr lang="ar-IQ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dirty="0">
                    <a:solidFill>
                      <a:srgbClr val="FF0000"/>
                    </a:solidFill>
                  </a:rPr>
                  <a:t>(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Beta – </a:t>
                </a:r>
                <a14:m>
                  <m:oMath xmlns:m="http://schemas.openxmlformats.org/officeDocument/2006/math">
                    <m:r>
                      <a:rPr lang="ar-IQ" sz="3200" i="1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ar-IQ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استنتج من </a:t>
                </a:r>
                <a:r>
                  <a:rPr lang="ar-IQ" sz="3200" dirty="0" err="1"/>
                  <a:t>تجربتة</a:t>
                </a:r>
                <a:r>
                  <a:rPr lang="ar-IQ" sz="3200" dirty="0"/>
                  <a:t> ان هاتين المجموعتان من الاشعاع مكونة من دقائق صغيرة . كما امكن قياس كتلتيهما وشحنتهما .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الاشعاع الذي لم يتأثر بوجود القطبين المغناطيسيين اطلق عليه اسم اشعاع </a:t>
                </a:r>
                <a:r>
                  <a:rPr lang="ar-IQ" sz="3200" dirty="0" err="1"/>
                  <a:t>كاما</a:t>
                </a:r>
                <a:r>
                  <a:rPr lang="ar-IQ" sz="3200" dirty="0" smtClean="0">
                    <a:solidFill>
                      <a:srgbClr val="FF0000"/>
                    </a:solidFill>
                  </a:rPr>
                  <a:t>( </a:t>
                </a:r>
                <a:r>
                  <a:rPr lang="en-US" sz="3200" dirty="0">
                    <a:solidFill>
                      <a:srgbClr val="FF0000"/>
                    </a:solidFill>
                  </a:rPr>
                  <a:t>(Gamma –</a:t>
                </a:r>
                <a14:m>
                  <m:oMath xmlns:m="http://schemas.openxmlformats.org/officeDocument/2006/math">
                    <m:r>
                      <a:rPr lang="ar-IQ" sz="32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ar-IQ" sz="3200" dirty="0">
                    <a:solidFill>
                      <a:srgbClr val="FF0000"/>
                    </a:solidFill>
                  </a:rPr>
                  <a:t>  </a:t>
                </a:r>
                <a:endParaRPr lang="en-US" sz="3200" dirty="0"/>
              </a:p>
              <a:p>
                <a:pPr algn="just" rtl="1"/>
                <a:r>
                  <a:rPr lang="ar-IQ" sz="3200" dirty="0"/>
                  <a:t> </a:t>
                </a:r>
                <a:endParaRPr lang="en-US" sz="3200" dirty="0"/>
              </a:p>
              <a:p>
                <a:pPr rtl="1"/>
                <a:r>
                  <a:rPr lang="ar-IQ" sz="2800" dirty="0"/>
                  <a:t> </a:t>
                </a:r>
                <a:endParaRPr lang="en-US" sz="2800" dirty="0"/>
              </a:p>
              <a:p>
                <a:pPr rtl="1"/>
                <a:r>
                  <a:rPr lang="ar-IQ" sz="2800" dirty="0"/>
                  <a:t> 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000"/>
                <a:ext cx="8610600" cy="7355860"/>
              </a:xfrm>
              <a:prstGeom prst="rect">
                <a:avLst/>
              </a:prstGeom>
              <a:blipFill rotWithShape="1">
                <a:blip r:embed="rId2"/>
                <a:stretch>
                  <a:fillRect l="-3258" t="-1077" r="-1771" b="-9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4626"/>
                <a:ext cx="9601200" cy="6671456"/>
              </a:xfrm>
            </p:spPr>
            <p:txBody>
              <a:bodyPr/>
              <a:lstStyle/>
              <a:p>
                <a:pPr marL="365099" indent="-255571">
                  <a:spcBef>
                    <a:spcPts val="400"/>
                  </a:spcBef>
                </a:pPr>
                <a:r>
                  <a:rPr lang="en-US" b="1" dirty="0" smtClean="0"/>
                  <a:t>	                                        </a:t>
                </a:r>
                <a14:m>
                  <m:oMath xmlns:m="http://schemas.openxmlformats.org/officeDocument/2006/math">
                    <m:r>
                      <a:rPr lang="ar-IQ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ar-IQ" sz="36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ar-IQ" sz="3600" b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ar-IQ" sz="36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m:rPr>
                        <m:nor/>
                      </m:rPr>
                      <a:rPr lang="ar-IQ" sz="3600" b="1" dirty="0">
                        <a:solidFill>
                          <a:srgbClr val="FF0000"/>
                        </a:solidFill>
                      </a:rPr>
                      <m:t>خواص الأشعة</m:t>
                    </m:r>
                    <m:r>
                      <m:rPr>
                        <m:nor/>
                      </m:rPr>
                      <a:rPr lang="ar-IQ" sz="3600" b="1" i="0" dirty="0" smtClean="0">
                        <a:solidFill>
                          <a:srgbClr val="FF0000"/>
                        </a:solidFill>
                      </a:rPr>
                      <m:t>  </m:t>
                    </m:r>
                  </m:oMath>
                </a14:m>
                <a:endParaRPr lang="ar-IQ" sz="3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4626"/>
                <a:ext cx="9601200" cy="66714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838200" y="838200"/>
                <a:ext cx="8839200" cy="6735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IQ" sz="2800" b="1" dirty="0" smtClean="0">
                    <a:solidFill>
                      <a:srgbClr val="FF0000"/>
                    </a:solidFill>
                  </a:rPr>
                  <a:t>أشعة الفا </a:t>
                </a:r>
                <a14:m>
                  <m:oMath xmlns:m="http://schemas.openxmlformats.org/officeDocument/2006/math">
                    <m:r>
                      <a:rPr lang="ar-IQ" sz="2800" i="1">
                        <a:solidFill>
                          <a:srgbClr val="FF0000"/>
                        </a:solidFill>
                        <a:latin typeface="Cambria Math"/>
                      </a:rPr>
                      <m:t>𝛂</m:t>
                    </m:r>
                  </m:oMath>
                </a14:m>
                <a:endParaRPr lang="ar-IQ" sz="2800" dirty="0" smtClean="0"/>
              </a:p>
              <a:p>
                <a:pPr algn="r" rtl="1"/>
                <a:r>
                  <a:rPr lang="ar-IQ" sz="2800" dirty="0" smtClean="0"/>
                  <a:t>ينبعث </a:t>
                </a:r>
                <a:r>
                  <a:rPr lang="ar-IQ" sz="2800" dirty="0"/>
                  <a:t>اشعاع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2800">
                        <a:latin typeface="Cambria Math"/>
                      </a:rPr>
                      <m:t>α</m:t>
                    </m:r>
                  </m:oMath>
                </a14:m>
                <a:r>
                  <a:rPr lang="ar-IQ" sz="2800" dirty="0"/>
                  <a:t> </a:t>
                </a:r>
                <a:r>
                  <a:rPr lang="ar-IQ" sz="2800" dirty="0" err="1"/>
                  <a:t>بأنطلاقات</a:t>
                </a:r>
                <a:r>
                  <a:rPr lang="ar-IQ" sz="2800" dirty="0"/>
                  <a:t> </a:t>
                </a:r>
                <a:r>
                  <a:rPr lang="ar-IQ" sz="2800" dirty="0" smtClean="0"/>
                  <a:t>متفاوتة </a:t>
                </a:r>
                <a:r>
                  <a:rPr lang="ar-IQ" sz="2800" dirty="0"/>
                  <a:t>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تعتمد سرعة انطلاقه على نوع المادة المشعة التي ينبعث منها 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سرعة انطلاقه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ar-IQ" sz="2800" dirty="0"/>
                  <a:t> من سرعة الضوء 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نفاذية اشعة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2800">
                        <a:latin typeface="Cambria Math"/>
                      </a:rPr>
                      <m:t>α</m:t>
                    </m:r>
                  </m:oMath>
                </a14:m>
                <a:r>
                  <a:rPr lang="ar-IQ" sz="2800" dirty="0"/>
                  <a:t> تكون قليلة 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تتوقف بعد مسيرة عدة سنتمترات في الهواء , ويمكن ايقافها باستخدام قطعة من الورق 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ان كتلة اشعة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2800">
                        <a:latin typeface="Cambria Math"/>
                      </a:rPr>
                      <m:t>α</m:t>
                    </m:r>
                  </m:oMath>
                </a14:m>
                <a:r>
                  <a:rPr lang="ar-IQ" sz="2800" dirty="0"/>
                  <a:t> = </a:t>
                </a:r>
                <a:r>
                  <a:rPr lang="en-US" sz="2800" dirty="0"/>
                  <a:t>4</a:t>
                </a:r>
                <a:r>
                  <a:rPr lang="ar-IQ" sz="2800" dirty="0"/>
                  <a:t> وحدات من الاوزان الذرية .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ان شحنة اشعة الفا = ضعف الشحنة التي تحملها الأشعة المعاكسة لها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2800">
                        <a:latin typeface="Cambria Math"/>
                      </a:rPr>
                      <m:t>β</m:t>
                    </m:r>
                  </m:oMath>
                </a14:m>
                <a:r>
                  <a:rPr lang="ar-IQ" sz="2800" dirty="0"/>
                  <a:t> </a:t>
                </a:r>
                <a:endParaRPr lang="en-US" sz="2800" dirty="0"/>
              </a:p>
              <a:p>
                <a:pPr algn="just" rtl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ar-IQ" sz="2800">
                        <a:latin typeface="Cambria Math"/>
                      </a:rPr>
                      <m:t>∵</m:t>
                    </m:r>
                  </m:oMath>
                </a14:m>
                <a:r>
                  <a:rPr lang="ar-IQ" sz="2800" dirty="0"/>
                  <a:t> للهيليوم </a:t>
                </a:r>
                <a:r>
                  <a:rPr lang="en-US" sz="2800" dirty="0"/>
                  <a:t>He</a:t>
                </a:r>
                <a:r>
                  <a:rPr lang="ar-IQ" sz="2800" dirty="0"/>
                  <a:t> وزن ذري = </a:t>
                </a:r>
                <a:r>
                  <a:rPr lang="en-US" sz="2800" dirty="0"/>
                  <a:t>4</a:t>
                </a:r>
              </a:p>
              <a:p>
                <a:pPr algn="just" rtl="1"/>
                <a:r>
                  <a:rPr lang="ar-IQ" sz="2800" dirty="0"/>
                  <a:t> </a:t>
                </a:r>
                <a14:m>
                  <m:oMath xmlns:m="http://schemas.openxmlformats.org/officeDocument/2006/math">
                    <m:r>
                      <a:rPr lang="ar-IQ" sz="2800">
                        <a:latin typeface="Cambria Math"/>
                      </a:rPr>
                      <m:t>∴</m:t>
                    </m:r>
                  </m:oMath>
                </a14:m>
                <a:r>
                  <a:rPr lang="ar-IQ" sz="2800" dirty="0"/>
                  <a:t> ان دقائق الفا تكون مشابهة لنواة ذرة الهيليوم </a:t>
                </a:r>
                <a:endParaRPr lang="en-US" sz="2800" dirty="0"/>
              </a:p>
              <a:p>
                <a:pPr lvl="0" algn="just" rtl="1"/>
                <a:r>
                  <a:rPr lang="ar-IQ" sz="2800" dirty="0"/>
                  <a:t>لقد وجد ان </a:t>
                </a:r>
                <a:r>
                  <a:rPr lang="ar-IQ" sz="2800" dirty="0" smtClean="0"/>
                  <a:t>أشعة</a:t>
                </a:r>
                <a:r>
                  <a:rPr lang="ar-IQ" sz="2800" dirty="0"/>
                  <a:t> الفا</a:t>
                </a:r>
                <a:r>
                  <a:rPr lang="ar-IQ" sz="2800" dirty="0" smtClean="0"/>
                  <a:t> </a:t>
                </a:r>
                <a:r>
                  <a:rPr lang="ar-IQ" sz="2800" dirty="0"/>
                  <a:t>تكتسب في النهاية الكترونات لتصبح ذرة هيليوم اعتيادية </a:t>
                </a:r>
                <a:endParaRPr lang="ar-IQ" sz="2800" dirty="0" smtClean="0"/>
              </a:p>
              <a:p>
                <a:pPr algn="just" rtl="1"/>
                <a:r>
                  <a:rPr lang="ar-IQ" sz="2800" dirty="0" smtClean="0"/>
                  <a:t>دقائق الفا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 sz="2800">
                        <a:latin typeface="Cambria Math"/>
                      </a:rPr>
                      <m:t>α</m:t>
                    </m:r>
                  </m:oMath>
                </a14:m>
                <a:r>
                  <a:rPr lang="ar-IQ" sz="2800" dirty="0"/>
                  <a:t> صغيرة جدا لا يمكن رؤيتها الا انه </a:t>
                </a:r>
                <a:r>
                  <a:rPr lang="ar-IQ" sz="2800" dirty="0" err="1" smtClean="0"/>
                  <a:t>بالامكان</a:t>
                </a:r>
                <a:r>
                  <a:rPr lang="ar-IQ" sz="2800" dirty="0" smtClean="0"/>
                  <a:t> تتبع </a:t>
                </a:r>
              </a:p>
              <a:p>
                <a:pPr algn="just" rtl="1"/>
                <a:r>
                  <a:rPr lang="ar-IQ" sz="2800" dirty="0" smtClean="0"/>
                  <a:t>تأثيرها.</a:t>
                </a:r>
              </a:p>
              <a:p>
                <a:pPr algn="just" rtl="1"/>
                <a:endParaRPr lang="en-US" sz="2800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8200"/>
                <a:ext cx="8839200" cy="6735818"/>
              </a:xfrm>
              <a:prstGeom prst="rect">
                <a:avLst/>
              </a:prstGeom>
              <a:blipFill rotWithShape="1">
                <a:blip r:embed="rId3"/>
                <a:stretch>
                  <a:fillRect l="-2552" t="-906" r="-137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3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26"/>
            <a:ext cx="9601200" cy="6671456"/>
          </a:xfrm>
        </p:spPr>
        <p:txBody>
          <a:bodyPr/>
          <a:lstStyle/>
          <a:p>
            <a:pPr marL="365099" indent="-255571">
              <a:spcBef>
                <a:spcPts val="400"/>
              </a:spcBef>
            </a:pPr>
            <a:r>
              <a:rPr lang="en-US" dirty="0" smtClean="0"/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19132" lvl="1" indent="0" algn="ctr">
              <a:spcBef>
                <a:spcPts val="434"/>
              </a:spcBef>
              <a:buSzPct val="68000"/>
              <a:buNone/>
            </a:pPr>
            <a:endParaRPr lang="en-GB" sz="7200" dirty="0" smtClean="0">
              <a:solidFill>
                <a:srgbClr val="C00000"/>
              </a:solidFill>
              <a:latin typeface="Impact" pitchFamily="34" charset="0"/>
              <a:ea typeface="Calibri"/>
              <a:cs typeface="Times New Roman" pitchFamily="18" charset="0"/>
            </a:endParaRPr>
          </a:p>
          <a:p>
            <a:pPr marL="119132" lvl="1" indent="0" algn="ctr">
              <a:spcBef>
                <a:spcPts val="434"/>
              </a:spcBef>
              <a:buSzPct val="68000"/>
              <a:buNone/>
            </a:pPr>
            <a:endParaRPr lang="en-GB" sz="7200" b="1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0776"/>
            <a:ext cx="9052560" cy="877824"/>
          </a:xfrm>
          <a:effectLst/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b="1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  <a:t/>
            </a:r>
            <a:br>
              <a:rPr lang="en-GB" sz="6600" dirty="0" smtClean="0">
                <a:solidFill>
                  <a:srgbClr val="C00000"/>
                </a:solidFill>
                <a:effectLst/>
                <a:latin typeface="Impact" panose="020B0806030902050204" pitchFamily="34" charset="0"/>
                <a:ea typeface="Calibri"/>
              </a:rPr>
            </a:br>
            <a:endParaRPr lang="en-US" sz="6600" b="0" dirty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 flipH="1">
            <a:off x="0" y="6716082"/>
            <a:ext cx="27432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dirty="0" smtClean="0">
                <a:latin typeface="Arial" pitchFamily="34" charset="0"/>
                <a:ea typeface="宋体" charset="-122"/>
                <a:cs typeface="Arial" pitchFamily="34" charset="0"/>
              </a:rPr>
              <a:t>Baghdad </a:t>
            </a:r>
            <a:r>
              <a:rPr lang="en-US" altLang="zh-CN" dirty="0">
                <a:latin typeface="Arial" pitchFamily="34" charset="0"/>
                <a:ea typeface="宋体" charset="-122"/>
                <a:cs typeface="Arial" pitchFamily="34" charset="0"/>
              </a:rPr>
              <a:t>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692460" y="533401"/>
                <a:ext cx="8603940" cy="587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rtl="1"/>
                <a:r>
                  <a:rPr lang="ar-IQ" sz="2800" b="1" dirty="0" smtClean="0">
                    <a:solidFill>
                      <a:srgbClr val="FF0000"/>
                    </a:solidFill>
                  </a:rPr>
                  <a:t>يمكن البرهنة بأن اشعة </a:t>
                </a:r>
                <a14:m>
                  <m:oMath xmlns:m="http://schemas.openxmlformats.org/officeDocument/2006/math">
                    <m:r>
                      <a:rPr lang="ar-IQ" sz="2800" b="1" i="1">
                        <a:solidFill>
                          <a:srgbClr val="FF0000"/>
                        </a:solidFill>
                        <a:latin typeface="Cambria Math"/>
                      </a:rPr>
                      <m:t>𝛂</m:t>
                    </m:r>
                  </m:oMath>
                </a14:m>
                <a:r>
                  <a:rPr lang="ar-IQ" sz="2800" b="1" dirty="0">
                    <a:solidFill>
                      <a:srgbClr val="FF0000"/>
                    </a:solidFill>
                  </a:rPr>
                  <a:t> مكونة من سيل من الدقائق ويمكن عدها </a:t>
                </a:r>
                <a:r>
                  <a:rPr lang="ar-IQ" sz="2800" dirty="0" smtClean="0"/>
                  <a:t>.</a:t>
                </a:r>
              </a:p>
              <a:p>
                <a:pPr lvl="0" algn="r" rtl="1"/>
                <a:endParaRPr lang="en-US" sz="2800" dirty="0"/>
              </a:p>
              <a:p>
                <a:pPr algn="just" rtl="1"/>
                <a:r>
                  <a:rPr lang="ar-IQ" sz="3200" dirty="0"/>
                  <a:t>ان وضع كمية صغيرة من المادة </a:t>
                </a:r>
                <a:r>
                  <a:rPr lang="ar-IQ" sz="3200" dirty="0" smtClean="0"/>
                  <a:t>المشعة </a:t>
                </a:r>
                <a:r>
                  <a:rPr lang="ar-IQ" sz="3200" dirty="0"/>
                  <a:t>قرب من شاشة </a:t>
                </a:r>
                <a:r>
                  <a:rPr lang="ar-IQ" sz="3200" dirty="0" smtClean="0"/>
                  <a:t>مطلية</a:t>
                </a:r>
                <a:r>
                  <a:rPr lang="ar-IQ" sz="3200" dirty="0"/>
                  <a:t> مثل كبريتيد الخارصين </a:t>
                </a:r>
                <a:r>
                  <a:rPr lang="en-US" sz="3200" dirty="0"/>
                  <a:t>(</a:t>
                </a:r>
                <a:r>
                  <a:rPr lang="en-US" sz="3200" dirty="0" err="1"/>
                  <a:t>Znic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sulphide</a:t>
                </a:r>
                <a:r>
                  <a:rPr lang="en-US" sz="3200" dirty="0"/>
                  <a:t>)</a:t>
                </a:r>
                <a:r>
                  <a:rPr lang="ar-IQ" sz="3200" dirty="0" smtClean="0"/>
                  <a:t> </a:t>
                </a:r>
                <a:r>
                  <a:rPr lang="ar-IQ" sz="3200" dirty="0"/>
                  <a:t>يلاحظ تألق </a:t>
                </a:r>
                <a:r>
                  <a:rPr lang="en-US" sz="3200" dirty="0"/>
                  <a:t>(Fluorescent)</a:t>
                </a:r>
                <a:r>
                  <a:rPr lang="ar-IQ" sz="3200" dirty="0"/>
                  <a:t> </a:t>
                </a:r>
                <a:r>
                  <a:rPr lang="ar-IQ" sz="3200" dirty="0" smtClean="0"/>
                  <a:t>.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ان مشاهدة شاشة التألق بواسطة </a:t>
                </a:r>
                <a:r>
                  <a:rPr lang="ar-IQ" sz="3200" dirty="0" err="1"/>
                  <a:t>المكرسكوب</a:t>
                </a:r>
                <a:r>
                  <a:rPr lang="ar-IQ" sz="3200" dirty="0"/>
                  <a:t> يرينا ضياء يتوهج كلما اصطدمت دقيقة من دقائق الفا بالشاشة .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ان </a:t>
                </a:r>
                <a:r>
                  <a:rPr lang="ar-IQ" sz="3200" dirty="0" err="1" smtClean="0"/>
                  <a:t>لاشعة</a:t>
                </a:r>
                <a:r>
                  <a:rPr lang="ar-IQ" sz="3200" dirty="0" smtClean="0"/>
                  <a:t> الفا التأثير </a:t>
                </a:r>
                <a:r>
                  <a:rPr lang="ar-IQ" sz="3200" dirty="0"/>
                  <a:t>الاعظم المتميز من بقية انواع الاشعاع الثلاثة في جعل الهواء موصلاً للكهربائية .</a:t>
                </a:r>
                <a:endParaRPr lang="en-US" sz="3200" dirty="0"/>
              </a:p>
              <a:p>
                <a:pPr lvl="0" algn="just" rtl="1"/>
                <a:r>
                  <a:rPr lang="ar-IQ" sz="3200" dirty="0"/>
                  <a:t>ان قابلية </a:t>
                </a:r>
                <a:r>
                  <a:rPr lang="ar-IQ" sz="3200" dirty="0" smtClean="0"/>
                  <a:t>تأينها </a:t>
                </a:r>
                <a:r>
                  <a:rPr lang="ar-IQ" sz="3200" dirty="0"/>
                  <a:t>للهواء او المواد الاخرى ناتجة عن قابلية اشعة الفا على سحب الكترونين من الجزيئات التي تمر بجانبها او تصطدم بها من حيث تركها متأنية </a:t>
                </a:r>
                <a:r>
                  <a:rPr lang="ar-IQ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0" y="533401"/>
                <a:ext cx="8603940" cy="5878532"/>
              </a:xfrm>
              <a:prstGeom prst="rect">
                <a:avLst/>
              </a:prstGeom>
              <a:blipFill rotWithShape="0">
                <a:blip r:embed="rId2"/>
                <a:stretch>
                  <a:fillRect l="-3189" t="-1141" r="-1843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4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وان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ar-IQ" sz="4800" dirty="0" smtClean="0">
                    <a:solidFill>
                      <a:srgbClr val="FF0000"/>
                    </a:solidFill>
                  </a:rPr>
                  <a:t>مكونة </a:t>
                </a:r>
                <a:r>
                  <a:rPr lang="ar-IQ" sz="4800" dirty="0">
                    <a:solidFill>
                      <a:srgbClr val="FF0000"/>
                    </a:solidFill>
                  </a:rPr>
                  <a:t>من سيل من الدقائق ويمكن عدها</a:t>
                </a:r>
                <a:r>
                  <a:rPr lang="ar-IQ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IQ" sz="4400" i="1">
                        <a:solidFill>
                          <a:srgbClr val="FF0000"/>
                        </a:solidFill>
                        <a:latin typeface="Cambria Math"/>
                      </a:rPr>
                      <m:t>𝛂</m:t>
                    </m:r>
                  </m:oMath>
                </a14:m>
                <a:r>
                  <a:rPr lang="ar-IQ" sz="4400" dirty="0">
                    <a:solidFill>
                      <a:srgbClr val="FF0000"/>
                    </a:solidFill>
                  </a:rPr>
                  <a:t> </a:t>
                </a:r>
                <a:r>
                  <a:rPr lang="ar-IQ" sz="4800" dirty="0">
                    <a:solidFill>
                      <a:srgbClr val="FF0000"/>
                    </a:solidFill>
                  </a:rPr>
                  <a:t>اشعة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وان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61" b="-85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aqeeq\Desktop\Rutherford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1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6817</TotalTime>
  <Words>735</Words>
  <Application>Microsoft Office PowerPoint</Application>
  <PresentationFormat>Custom</PresentationFormat>
  <Paragraphs>324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宋体</vt:lpstr>
      <vt:lpstr>AGA Arabesque</vt:lpstr>
      <vt:lpstr>Aharoni</vt:lpstr>
      <vt:lpstr>Arial</vt:lpstr>
      <vt:lpstr>Calibri</vt:lpstr>
      <vt:lpstr>Cambria</vt:lpstr>
      <vt:lpstr>Cambria Math</vt:lpstr>
      <vt:lpstr>Impact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البنية الالكترونية للذرة  Electronic structure of atom</vt:lpstr>
      <vt:lpstr>                                                          </vt:lpstr>
      <vt:lpstr>     </vt:lpstr>
      <vt:lpstr>     </vt:lpstr>
      <vt:lpstr>     </vt:lpstr>
      <vt:lpstr>     </vt:lpstr>
      <vt:lpstr>     </vt:lpstr>
      <vt:lpstr>مكونة من سيل من الدقائق ويمكن عدها α اشعة</vt:lpstr>
      <vt:lpstr>     </vt:lpstr>
      <vt:lpstr>     </vt:lpstr>
      <vt:lpstr>     </vt:lpstr>
      <vt:lpstr>     </vt:lpstr>
      <vt:lpstr>     </vt:lpstr>
      <vt:lpstr>الطيف الكهرومغناطيسي</vt:lpstr>
      <vt:lpstr>     </vt:lpstr>
      <vt:lpstr>     </vt:lpstr>
      <vt:lpstr>     </vt:lpstr>
      <vt:lpstr>     </vt:lpstr>
      <vt:lpstr>موجة كهرومغناطيسية</vt:lpstr>
      <vt:lpstr>     </vt:lpstr>
      <vt:lpstr>     </vt:lpstr>
      <vt:lpstr>الجسم الاسود</vt:lpstr>
      <vt:lpstr>T تغير التوزيع الطيفي مع تغير</vt:lpstr>
      <vt:lpstr>     </vt:lpstr>
      <vt:lpstr>     </vt:lpstr>
      <vt:lpstr>التأثير الكهروضوئي</vt:lpstr>
      <vt:lpstr>     </vt:lpstr>
      <vt:lpstr>     </vt:lpstr>
      <vt:lpstr>PowerPoint Presentation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metals complexes with  N, O and S coordination  sphere, spectroscopic and structural studies</dc:title>
  <dc:creator>DR.Ahmed Saker 2o1O</dc:creator>
  <cp:lastModifiedBy>DR.RAYAD</cp:lastModifiedBy>
  <cp:revision>1072</cp:revision>
  <dcterms:created xsi:type="dcterms:W3CDTF">2015-10-07T17:40:40Z</dcterms:created>
  <dcterms:modified xsi:type="dcterms:W3CDTF">2023-12-10T16:54:33Z</dcterms:modified>
</cp:coreProperties>
</file>