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52560" y="1005840"/>
            <a:ext cx="2011680" cy="2743200"/>
          </a:xfrm>
          <a:prstGeom prst="ellipse">
            <a:avLst/>
          </a:prstGeom>
          <a:noFill/>
          <a:ln w="50800">
            <a:solidFill>
              <a:srgbClr val="326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 flipH="1">
            <a:off x="9601200" y="3474720"/>
            <a:ext cx="411480" cy="1737360"/>
          </a:xfrm>
          <a:prstGeom prst="line">
            <a:avLst/>
          </a:prstGeom>
          <a:ln w="101600">
            <a:solidFill>
              <a:srgbClr val="326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31520" y="1325880"/>
            <a:ext cx="777240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400" b="1">
                <a:solidFill>
                  <a:srgbClr val="123048"/>
                </a:solidFill>
                <a:latin typeface="Arial"/>
              </a:rPr>
              <a:t>الملعب والمضرب والريشة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606040"/>
            <a:ext cx="75895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0">
                <a:solidFill>
                  <a:srgbClr val="46555F"/>
                </a:solidFill>
                <a:latin typeface="Arial"/>
              </a:rPr>
              <a:t>القياسات والمواصفات الأساسية في الريشة الطائرة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5303520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646E78"/>
                </a:solidFill>
                <a:latin typeface="Arial"/>
              </a:rPr>
              <a:t>إعداد من الملزمة المرفقة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000" b="1">
                <a:solidFill>
                  <a:srgbClr val="123048"/>
                </a:solidFill>
                <a:latin typeface="Arial"/>
              </a:rPr>
              <a:t>قياسات الملعب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5A6978"/>
                </a:solidFill>
                <a:latin typeface="Arial"/>
              </a:rPr>
              <a:t>Court Dimensions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417320"/>
            <a:ext cx="10332720" cy="4480560"/>
          </a:xfrm>
          <a:prstGeom prst="rect">
            <a:avLst/>
          </a:prstGeom>
          <a:solidFill>
            <a:srgbClr val="E8F5ED"/>
          </a:solidFill>
          <a:ln w="25400">
            <a:solidFill>
              <a:srgbClr val="235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80760" y="1417320"/>
            <a:ext cx="0" cy="4480560"/>
          </a:xfrm>
          <a:prstGeom prst="line">
            <a:avLst/>
          </a:prstGeom>
          <a:ln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645920" y="1417320"/>
            <a:ext cx="0" cy="4480560"/>
          </a:xfrm>
          <a:prstGeom prst="line">
            <a:avLst/>
          </a:prstGeom>
          <a:ln>
            <a:solidFill>
              <a:srgbClr val="9664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0515600" y="1417320"/>
            <a:ext cx="0" cy="4480560"/>
          </a:xfrm>
          <a:prstGeom prst="line">
            <a:avLst/>
          </a:prstGeom>
          <a:ln>
            <a:solidFill>
              <a:srgbClr val="9664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14800" y="5989320"/>
            <a:ext cx="3931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194632"/>
                </a:solidFill>
                <a:latin typeface="Arial"/>
              </a:rPr>
              <a:t>الطول الكلي: 13.40 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914400"/>
            <a:ext cx="3474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4632"/>
                </a:solidFill>
                <a:latin typeface="Arial"/>
              </a:rPr>
              <a:t>العرض (زوجي): 6.10 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914400"/>
            <a:ext cx="3657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4632"/>
                </a:solidFill>
                <a:latin typeface="Arial"/>
              </a:rPr>
              <a:t>العرض (فردي): 5.18 م تقريبًا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0" y="6355080"/>
            <a:ext cx="4114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5A6464"/>
                </a:solidFill>
                <a:latin typeface="Arial"/>
              </a:rPr>
              <a:t>خطوط الملعب عرضها 40 مم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E7882"/>
                </a:solidFill>
                <a:latin typeface="Arial"/>
              </a:rPr>
              <a:t>القياسات وفق قوانين BWF؛ عرض الفردي يُستنتج من خطوط الجانبين الداخليين في الرسم الرسمي.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000" b="1">
                <a:solidFill>
                  <a:srgbClr val="123048"/>
                </a:solidFill>
                <a:latin typeface="Arial"/>
              </a:rPr>
              <a:t>الشبكة والقائمات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5A6978"/>
                </a:solidFill>
                <a:latin typeface="Arial"/>
              </a:rPr>
              <a:t>Net &amp; Posts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100">
                <a:solidFill>
                  <a:srgbClr val="232D37"/>
                </a:solidFill>
                <a:latin typeface="Arial"/>
              </a:defRPr>
            </a:pPr>
            <a:r>
              <a:t>• ارتفاع القائمات: 1.55 م من سطح الملعب.</a:t>
            </a:r>
          </a:p>
          <a:p>
            <a:pPr algn="r">
              <a:spcAft>
                <a:spcPts val="1200"/>
              </a:spcAft>
              <a:defRPr sz="2100">
                <a:solidFill>
                  <a:srgbClr val="232D37"/>
                </a:solidFill>
                <a:latin typeface="Arial"/>
              </a:defRPr>
            </a:pPr>
            <a:r>
              <a:t>• ارتفاع أعلى الشبكة في مركز الملعب: 1.524 م.</a:t>
            </a:r>
          </a:p>
          <a:p>
            <a:pPr algn="r">
              <a:spcAft>
                <a:spcPts val="1200"/>
              </a:spcAft>
              <a:defRPr sz="2100">
                <a:solidFill>
                  <a:srgbClr val="232D37"/>
                </a:solidFill>
                <a:latin typeface="Arial"/>
              </a:defRPr>
            </a:pPr>
            <a:r>
              <a:t>• ارتفاع أعلى الشبكة عند خطوط الجانبين للزوجي: 1.55 م.</a:t>
            </a:r>
          </a:p>
          <a:p>
            <a:pPr algn="r">
              <a:spcAft>
                <a:spcPts val="1200"/>
              </a:spcAft>
              <a:defRPr sz="2100">
                <a:solidFill>
                  <a:srgbClr val="232D37"/>
                </a:solidFill>
                <a:latin typeface="Arial"/>
              </a:defRPr>
            </a:pPr>
            <a:r>
              <a:t>• عمق الشبكة: 760 مم.</a:t>
            </a:r>
          </a:p>
          <a:p>
            <a:pPr algn="r">
              <a:spcAft>
                <a:spcPts val="1200"/>
              </a:spcAft>
              <a:defRPr sz="2100">
                <a:solidFill>
                  <a:srgbClr val="232D37"/>
                </a:solidFill>
                <a:latin typeface="Arial"/>
              </a:defRPr>
            </a:pPr>
            <a:r>
              <a:t>• عرض الشبكة: لا يقل عن 6.1 م.</a:t>
            </a:r>
          </a:p>
          <a:p>
            <a:pPr algn="r">
              <a:spcAft>
                <a:spcPts val="1200"/>
              </a:spcAft>
              <a:defRPr sz="2100">
                <a:solidFill>
                  <a:srgbClr val="232D37"/>
                </a:solidFill>
                <a:latin typeface="Arial"/>
              </a:defRPr>
            </a:pPr>
            <a:r>
              <a:t>• فتحات الشبكة بين 15 و20 مم.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E7882"/>
                </a:solidFill>
                <a:latin typeface="Arial"/>
              </a:rPr>
              <a:t>مهارات الريشة الطائرة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000" b="1">
                <a:solidFill>
                  <a:srgbClr val="123048"/>
                </a:solidFill>
                <a:latin typeface="Arial"/>
              </a:rPr>
              <a:t>المضرب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5A6978"/>
                </a:solidFill>
                <a:latin typeface="Arial"/>
              </a:rPr>
              <a:t>Racket Specifications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3383280" cy="1554480"/>
          </a:xfrm>
          <a:prstGeom prst="roundRect">
            <a:avLst/>
          </a:prstGeom>
          <a:solidFill>
            <a:srgbClr val="EBF4F9"/>
          </a:solidFill>
          <a:ln>
            <a:solidFill>
              <a:srgbClr val="B4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572768"/>
            <a:ext cx="30175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12465F"/>
                </a:solidFill>
                <a:latin typeface="Arial"/>
              </a:rPr>
              <a:t>الطول الكلي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057400"/>
            <a:ext cx="3017520" cy="8229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0">
                <a:solidFill>
                  <a:srgbClr val="323C46"/>
                </a:solidFill>
                <a:latin typeface="Arial"/>
              </a:rPr>
              <a:t>لا يتجاوز 680 مم.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63040"/>
            <a:ext cx="3383280" cy="1554480"/>
          </a:xfrm>
          <a:prstGeom prst="roundRect">
            <a:avLst/>
          </a:prstGeom>
          <a:solidFill>
            <a:srgbClr val="EBF4F9"/>
          </a:solidFill>
          <a:ln>
            <a:solidFill>
              <a:srgbClr val="B4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572768"/>
            <a:ext cx="30175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12465F"/>
                </a:solidFill>
                <a:latin typeface="Arial"/>
              </a:rPr>
              <a:t>العرض الكلي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057400"/>
            <a:ext cx="3017520" cy="8229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0">
                <a:solidFill>
                  <a:srgbClr val="323C46"/>
                </a:solidFill>
                <a:latin typeface="Arial"/>
              </a:rPr>
              <a:t>لا يتجاوز 230 مم.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63040"/>
            <a:ext cx="3383280" cy="2011680"/>
          </a:xfrm>
          <a:prstGeom prst="roundRect">
            <a:avLst/>
          </a:prstGeom>
          <a:solidFill>
            <a:srgbClr val="EBF4F9"/>
          </a:solidFill>
          <a:ln>
            <a:solidFill>
              <a:srgbClr val="B4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0" y="1572768"/>
            <a:ext cx="30175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12465F"/>
                </a:solidFill>
                <a:latin typeface="Arial"/>
              </a:rPr>
              <a:t>الأجزاء الرئيسية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057400"/>
            <a:ext cx="30175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0">
                <a:solidFill>
                  <a:srgbClr val="323C46"/>
                </a:solidFill>
                <a:latin typeface="Arial"/>
              </a:rPr>
              <a:t>المقبض – منطقة الأوتار – الرأس – العمود – الحلق (إن وجد).</a:t>
            </a:r>
          </a:p>
        </p:txBody>
      </p:sp>
      <p:sp>
        <p:nvSpPr>
          <p:cNvPr id="13" name="Oval 12"/>
          <p:cNvSpPr/>
          <p:nvPr/>
        </p:nvSpPr>
        <p:spPr>
          <a:xfrm>
            <a:off x="4754880" y="3840480"/>
            <a:ext cx="1920240" cy="2011680"/>
          </a:xfrm>
          <a:prstGeom prst="ellipse">
            <a:avLst/>
          </a:prstGeom>
          <a:noFill/>
          <a:ln w="50800">
            <a:solidFill>
              <a:srgbClr val="325A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5715000" y="5760720"/>
            <a:ext cx="0" cy="640080"/>
          </a:xfrm>
          <a:prstGeom prst="line">
            <a:avLst/>
          </a:prstGeom>
          <a:ln w="10160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E7882"/>
                </a:solidFill>
                <a:latin typeface="Arial"/>
              </a:rPr>
              <a:t>مهارات الريشة الطائرة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000" b="1">
                <a:solidFill>
                  <a:srgbClr val="123048"/>
                </a:solidFill>
                <a:latin typeface="Arial"/>
              </a:rPr>
              <a:t>الريشة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5A6978"/>
                </a:solidFill>
                <a:latin typeface="Arial"/>
              </a:rPr>
              <a:t>Shuttle Specifications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1900">
                <a:solidFill>
                  <a:srgbClr val="232D37"/>
                </a:solidFill>
                <a:latin typeface="Arial"/>
              </a:defRPr>
            </a:pPr>
            <a:r>
              <a:t>• الريشة الطبيعية تتكون من 16 ريشة مثبتة في القاعدة.</a:t>
            </a:r>
          </a:p>
          <a:p>
            <a:pPr algn="r">
              <a:spcAft>
                <a:spcPts val="1200"/>
              </a:spcAft>
              <a:defRPr sz="1900">
                <a:solidFill>
                  <a:srgbClr val="232D37"/>
                </a:solidFill>
                <a:latin typeface="Arial"/>
              </a:defRPr>
            </a:pPr>
            <a:r>
              <a:t>• طول الريشة: بين 62 و70 مم عند القياس من الطرف إلى أعلى القاعدة.</a:t>
            </a:r>
          </a:p>
          <a:p>
            <a:pPr algn="r">
              <a:spcAft>
                <a:spcPts val="1200"/>
              </a:spcAft>
              <a:defRPr sz="1900">
                <a:solidFill>
                  <a:srgbClr val="232D37"/>
                </a:solidFill>
                <a:latin typeface="Arial"/>
              </a:defRPr>
            </a:pPr>
            <a:r>
              <a:t>• قطر دائرة أطراف الريش: بين 58 و68 مم.</a:t>
            </a:r>
          </a:p>
          <a:p>
            <a:pPr algn="r">
              <a:spcAft>
                <a:spcPts val="1200"/>
              </a:spcAft>
              <a:defRPr sz="1900">
                <a:solidFill>
                  <a:srgbClr val="232D37"/>
                </a:solidFill>
                <a:latin typeface="Arial"/>
              </a:defRPr>
            </a:pPr>
            <a:r>
              <a:t>• قطر القاعدة: بين 25 و28 مم، وتكون مستديرة من الأسفل.</a:t>
            </a:r>
          </a:p>
          <a:p>
            <a:pPr algn="r">
              <a:spcAft>
                <a:spcPts val="1200"/>
              </a:spcAft>
              <a:defRPr sz="1900">
                <a:solidFill>
                  <a:srgbClr val="232D37"/>
                </a:solidFill>
                <a:latin typeface="Arial"/>
              </a:defRPr>
            </a:pPr>
            <a:r>
              <a:t>• وزن الريشة: من 4.74 إلى 5.50 غرام.</a:t>
            </a:r>
          </a:p>
          <a:p>
            <a:pPr algn="r">
              <a:spcAft>
                <a:spcPts val="1200"/>
              </a:spcAft>
              <a:defRPr sz="1900">
                <a:solidFill>
                  <a:srgbClr val="232D37"/>
                </a:solidFill>
                <a:latin typeface="Arial"/>
              </a:defRPr>
            </a:pPr>
            <a:r>
              <a:t>• للريشة غير الطبيعية: القياسات والوزن كما سبق، مع السماح بتباين يصل إلى 10% بسبب اختلاف خصائص المواد.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E7882"/>
                </a:solidFill>
                <a:latin typeface="Arial"/>
              </a:rPr>
              <a:t>مهارات الريشة الطائرة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000" b="1">
                <a:solidFill>
                  <a:srgbClr val="123048"/>
                </a:solidFill>
                <a:latin typeface="Arial"/>
              </a:rPr>
              <a:t>اختبار سرعة الريشة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5A6978"/>
                </a:solidFill>
                <a:latin typeface="Arial"/>
              </a:rPr>
              <a:t>Shuttle Speed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100">
                <a:solidFill>
                  <a:srgbClr val="232D37"/>
                </a:solidFill>
                <a:latin typeface="Arial"/>
              </a:defRPr>
            </a:pPr>
            <a:r>
              <a:t>• تُختبر الريشة بضربة كاملة من أسفل اليد مع ملامسة الريشة فوق خط النهاية الخلفي.</a:t>
            </a:r>
          </a:p>
          <a:p>
            <a:pPr algn="r">
              <a:spcAft>
                <a:spcPts val="1200"/>
              </a:spcAft>
              <a:defRPr sz="2100">
                <a:solidFill>
                  <a:srgbClr val="232D37"/>
                </a:solidFill>
                <a:latin typeface="Arial"/>
              </a:defRPr>
            </a:pPr>
            <a:r>
              <a:t>• تُضرب الريشة بزاوية صاعدة وباتجاه موازٍ للخطوط الجانبية.</a:t>
            </a:r>
          </a:p>
          <a:p>
            <a:pPr algn="r">
              <a:spcAft>
                <a:spcPts val="1200"/>
              </a:spcAft>
              <a:defRPr sz="2100">
                <a:solidFill>
                  <a:srgbClr val="232D37"/>
                </a:solidFill>
                <a:latin typeface="Arial"/>
              </a:defRPr>
            </a:pPr>
            <a:r>
              <a:t>• السرعة الصحيحة: تهبط الريشة على مسافة بين 530 و990 مم قبل خط النهاية الخلفي المقابل.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E7882"/>
                </a:solidFill>
                <a:latin typeface="Arial"/>
              </a:rPr>
              <a:t>مهارات الريشة الطائرة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000" b="1">
                <a:solidFill>
                  <a:srgbClr val="123048"/>
                </a:solidFill>
                <a:latin typeface="Arial"/>
              </a:rPr>
              <a:t>ملخص سريع للقياسات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71600"/>
            <a:ext cx="5303520" cy="1828800"/>
          </a:xfrm>
          <a:prstGeom prst="roundRect">
            <a:avLst/>
          </a:prstGeom>
          <a:solidFill>
            <a:srgbClr val="EBF4F9"/>
          </a:solidFill>
          <a:ln>
            <a:solidFill>
              <a:srgbClr val="B4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59" y="1481328"/>
            <a:ext cx="493775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12465F"/>
                </a:solidFill>
                <a:latin typeface="Arial"/>
              </a:rPr>
              <a:t>الملعب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59" y="1965960"/>
            <a:ext cx="4937759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0">
                <a:solidFill>
                  <a:srgbClr val="323C46"/>
                </a:solidFill>
                <a:latin typeface="Arial"/>
              </a:rPr>
              <a:t>13.40 م × 6.10 م للزوجي، وعرض الفردي أضيق بسبب الخطوط الجانبية الداخلية.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371600"/>
            <a:ext cx="5303520" cy="1828800"/>
          </a:xfrm>
          <a:prstGeom prst="roundRect">
            <a:avLst/>
          </a:prstGeom>
          <a:solidFill>
            <a:srgbClr val="EBF4F9"/>
          </a:solidFill>
          <a:ln>
            <a:solidFill>
              <a:srgbClr val="B4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481328"/>
            <a:ext cx="493775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12465F"/>
                </a:solidFill>
                <a:latin typeface="Arial"/>
              </a:rPr>
              <a:t>المضرب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4937759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0">
                <a:solidFill>
                  <a:srgbClr val="323C46"/>
                </a:solidFill>
                <a:latin typeface="Arial"/>
              </a:rPr>
              <a:t>حد أقصى 680 مم طولًا × 230 مم عرضًا.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657600"/>
            <a:ext cx="5303520" cy="1828800"/>
          </a:xfrm>
          <a:prstGeom prst="roundRect">
            <a:avLst/>
          </a:prstGeom>
          <a:solidFill>
            <a:srgbClr val="EBF4F9"/>
          </a:solidFill>
          <a:ln>
            <a:solidFill>
              <a:srgbClr val="B4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3767328"/>
            <a:ext cx="493775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12465F"/>
                </a:solidFill>
                <a:latin typeface="Arial"/>
              </a:rPr>
              <a:t>الريشة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4251960"/>
            <a:ext cx="4937759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0">
                <a:solidFill>
                  <a:srgbClr val="323C46"/>
                </a:solidFill>
                <a:latin typeface="Arial"/>
              </a:rPr>
              <a:t>4.74–5.50 غرام، و16 ريشة طبيعية، مع أبعاد محددة للريش والقاعدة.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3657600"/>
            <a:ext cx="5303520" cy="1828800"/>
          </a:xfrm>
          <a:prstGeom prst="roundRect">
            <a:avLst/>
          </a:prstGeom>
          <a:solidFill>
            <a:srgbClr val="EBF4F9"/>
          </a:solidFill>
          <a:ln>
            <a:solidFill>
              <a:srgbClr val="B4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3767328"/>
            <a:ext cx="493775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12465F"/>
                </a:solidFill>
                <a:latin typeface="Arial"/>
              </a:rPr>
              <a:t>الشبكة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251960"/>
            <a:ext cx="4937759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0">
                <a:solidFill>
                  <a:srgbClr val="323C46"/>
                </a:solidFill>
                <a:latin typeface="Arial"/>
              </a:rPr>
              <a:t>1.524 م في المركز و1.55 م عند الجانبين، وعمقها 760 مم.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E7882"/>
                </a:solidFill>
                <a:latin typeface="Arial"/>
              </a:rPr>
              <a:t>المصدر الخارجي للقياسات: Laws of Badminton – Badminton World Federation (BWF).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