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9" r:id="rId19"/>
    <p:sldId id="280" r:id="rId20"/>
    <p:sldId id="281" r:id="rId21"/>
    <p:sldId id="286" r:id="rId22"/>
    <p:sldId id="287" r:id="rId23"/>
    <p:sldId id="288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F518D-0B37-4EE5-BA04-CA6A72CECBE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9F9BF-E4E0-4341-B246-A5B40B9B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86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2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7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4A4AAE-C895-4A09-9E88-B2C3919F8CB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3569-FF9F-467B-AC28-A29FA96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3600" dirty="0">
                <a:solidFill>
                  <a:srgbClr val="FFC000"/>
                </a:solidFill>
              </a:rPr>
              <a:t>Endurance training in handball.</a:t>
            </a:r>
            <a:endParaRPr lang="ar-BH" sz="3600" dirty="0">
              <a:solidFill>
                <a:srgbClr val="FFC000"/>
              </a:solidFill>
            </a:endParaRPr>
          </a:p>
          <a:p>
            <a:pPr algn="ctr"/>
            <a:r>
              <a:rPr lang="ar-BH" sz="3600" dirty="0">
                <a:solidFill>
                  <a:srgbClr val="FFC000"/>
                </a:solidFill>
              </a:rPr>
              <a:t>تدريب التحمل في كرة اليد</a:t>
            </a:r>
            <a:endParaRPr lang="en-GB" sz="3600" dirty="0">
              <a:solidFill>
                <a:srgbClr val="FFC000"/>
              </a:solidFill>
            </a:endParaRPr>
          </a:p>
          <a:p>
            <a:pPr algn="just"/>
            <a:endParaRPr lang="en-GB" dirty="0" smtClean="0">
              <a:solidFill>
                <a:srgbClr val="FFC000"/>
              </a:solidFill>
            </a:endParaRPr>
          </a:p>
          <a:p>
            <a:pPr lvl="1" algn="just"/>
            <a:r>
              <a:rPr lang="en-GB" dirty="0" smtClean="0"/>
              <a:t>Methods which are suitable for development of specific handball endurance.</a:t>
            </a:r>
            <a:endParaRPr lang="ar-BH" dirty="0" smtClean="0"/>
          </a:p>
          <a:p>
            <a:pPr lvl="1" algn="ctr" rtl="1"/>
            <a:r>
              <a:rPr lang="ar-BH" dirty="0" smtClean="0"/>
              <a:t>طرق تدريب التحمل الخاص في كرة اليد</a:t>
            </a:r>
            <a:endParaRPr lang="en-GB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4F58-A169-4DA5-9D58-CCD708D1FFC1}" type="datetime1">
              <a:rPr lang="en-US" altLang="sl-SI" smtClean="0">
                <a:solidFill>
                  <a:srgbClr val="000000"/>
                </a:solidFill>
              </a:rPr>
              <a:t>5/26/2024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1</a:t>
            </a:fld>
            <a:endParaRPr lang="de-AT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02336" y="1184238"/>
            <a:ext cx="11265408" cy="4195481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SIDED-GAMES</a:t>
            </a:r>
            <a:endParaRPr lang="ar-BH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ar-BH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الألعاب المصغرة</a:t>
            </a:r>
            <a:endParaRPr lang="sl-SI" sz="4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10</a:t>
            </a:fld>
            <a:endParaRPr lang="de-AT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4048" y="1188720"/>
            <a:ext cx="11356848" cy="5059679"/>
          </a:xfrm>
        </p:spPr>
        <p:txBody>
          <a:bodyPr/>
          <a:lstStyle/>
          <a:p>
            <a:endParaRPr lang="ar-BH" b="1" dirty="0" smtClean="0"/>
          </a:p>
          <a:p>
            <a:r>
              <a:rPr lang="en-GB" b="1" dirty="0" smtClean="0"/>
              <a:t>Different </a:t>
            </a:r>
            <a:r>
              <a:rPr lang="en-GB" b="1" dirty="0"/>
              <a:t>games containing handball elements where we </a:t>
            </a:r>
            <a:r>
              <a:rPr lang="en-GB" b="1" dirty="0" smtClean="0"/>
              <a:t>manipulate</a:t>
            </a:r>
            <a:endParaRPr lang="ar-BH" b="1" dirty="0" smtClean="0"/>
          </a:p>
          <a:p>
            <a:r>
              <a:rPr lang="en-GB" b="1" dirty="0" smtClean="0"/>
              <a:t>:</a:t>
            </a:r>
            <a:r>
              <a:rPr lang="ar-BH" b="1" dirty="0"/>
              <a:t>العاب مصغرة تحتوي </a:t>
            </a:r>
            <a:r>
              <a:rPr lang="ar-BH" b="1" dirty="0" smtClean="0"/>
              <a:t>على عناصر </a:t>
            </a:r>
            <a:r>
              <a:rPr lang="ar-BH" b="1" dirty="0"/>
              <a:t>كرة اليد و نتلاعب في التالي</a:t>
            </a:r>
            <a:endParaRPr lang="en-GB" b="1" dirty="0"/>
          </a:p>
          <a:p>
            <a:endParaRPr lang="ar-BH" b="1" dirty="0" smtClean="0"/>
          </a:p>
          <a:p>
            <a:pPr lvl="1"/>
            <a:r>
              <a:rPr lang="en-GB" sz="2000" b="1" dirty="0" smtClean="0"/>
              <a:t>field </a:t>
            </a:r>
            <a:r>
              <a:rPr lang="en-GB" sz="2000" b="1" dirty="0"/>
              <a:t>dimensions,</a:t>
            </a:r>
            <a:r>
              <a:rPr lang="ar-BH" sz="2000" b="1" dirty="0"/>
              <a:t> ابعاد الملعب ( المساحة) </a:t>
            </a:r>
            <a:endParaRPr lang="en-GB" sz="2000" b="1" dirty="0"/>
          </a:p>
          <a:p>
            <a:pPr lvl="1"/>
            <a:endParaRPr lang="en-GB" sz="2000" b="1" dirty="0"/>
          </a:p>
          <a:p>
            <a:pPr lvl="1"/>
            <a:r>
              <a:rPr lang="en-GB" sz="2000" b="1" dirty="0"/>
              <a:t>number of players on the field,</a:t>
            </a:r>
            <a:r>
              <a:rPr lang="ar-BH" sz="2000" b="1" dirty="0"/>
              <a:t> عدد اللاعبين في الملعب </a:t>
            </a:r>
            <a:endParaRPr lang="en-GB" sz="2000" b="1" dirty="0"/>
          </a:p>
          <a:p>
            <a:pPr marL="457200" lvl="1" indent="0">
              <a:buNone/>
            </a:pPr>
            <a:endParaRPr lang="en-GB" sz="2000" b="1" dirty="0"/>
          </a:p>
          <a:p>
            <a:pPr lvl="1"/>
            <a:r>
              <a:rPr lang="en-GB" sz="2000" b="1" dirty="0"/>
              <a:t>time active,</a:t>
            </a:r>
            <a:r>
              <a:rPr lang="ar-BH" sz="2000" b="1" dirty="0"/>
              <a:t> مدة النشاط </a:t>
            </a:r>
            <a:endParaRPr lang="en-GB" sz="2000" b="1" dirty="0"/>
          </a:p>
          <a:p>
            <a:pPr marL="457200" lvl="1" indent="0">
              <a:buNone/>
            </a:pPr>
            <a:endParaRPr lang="en-GB" sz="2000" b="1" dirty="0"/>
          </a:p>
          <a:p>
            <a:pPr lvl="1"/>
            <a:r>
              <a:rPr lang="en-GB" sz="2000" b="1" dirty="0"/>
              <a:t>and time resting.</a:t>
            </a:r>
            <a:r>
              <a:rPr lang="ar-BH" sz="2000" b="1" dirty="0"/>
              <a:t> مدة الراحة البينية </a:t>
            </a:r>
            <a:endParaRPr lang="en-GB" sz="2000" b="1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11</a:t>
            </a:fld>
            <a:endParaRPr lang="de-AT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65176" y="1130464"/>
            <a:ext cx="11585448" cy="4968552"/>
          </a:xfrm>
        </p:spPr>
        <p:txBody>
          <a:bodyPr>
            <a:normAutofit/>
          </a:bodyPr>
          <a:lstStyle/>
          <a:p>
            <a:pPr lvl="1" algn="just"/>
            <a:r>
              <a:rPr lang="en-US" dirty="0"/>
              <a:t>SSGs provide an advantage over traditional-technique</a:t>
            </a:r>
          </a:p>
          <a:p>
            <a:pPr marL="457200" lvl="1" indent="0" algn="just">
              <a:buNone/>
            </a:pPr>
            <a:r>
              <a:rPr lang="en-US" dirty="0"/>
              <a:t>drills in that they allow both specific techniques</a:t>
            </a:r>
          </a:p>
          <a:p>
            <a:pPr marL="457200" lvl="1" indent="0" algn="just">
              <a:buNone/>
            </a:pPr>
            <a:r>
              <a:rPr lang="en-US" dirty="0"/>
              <a:t>and tactics to be trained in a game-like scenario</a:t>
            </a:r>
            <a:r>
              <a:rPr lang="sl-SI" dirty="0"/>
              <a:t>.</a:t>
            </a:r>
            <a:endParaRPr lang="ar-BH" dirty="0"/>
          </a:p>
          <a:p>
            <a:pPr marL="457200" lvl="1" indent="0" algn="just" rtl="1">
              <a:buNone/>
            </a:pPr>
            <a:r>
              <a:rPr lang="ar-BH" dirty="0" smtClean="0"/>
              <a:t>من إيجابيات هذه الطريقة </a:t>
            </a:r>
            <a:r>
              <a:rPr lang="ar-BH" dirty="0" smtClean="0"/>
              <a:t>ع</a:t>
            </a:r>
            <a:r>
              <a:rPr lang="ar-IQ" dirty="0" smtClean="0"/>
              <a:t>ن</a:t>
            </a:r>
            <a:r>
              <a:rPr lang="en-US" dirty="0" smtClean="0"/>
              <a:t> </a:t>
            </a:r>
            <a:r>
              <a:rPr lang="ar-BH" dirty="0" smtClean="0"/>
              <a:t>الطريقة </a:t>
            </a:r>
            <a:r>
              <a:rPr lang="ar-BH" dirty="0" smtClean="0"/>
              <a:t>التقليدية انها تسمح بتطوير الجانب الفني و التكتيكي في مواقف </a:t>
            </a:r>
            <a:r>
              <a:rPr lang="ar-BH" dirty="0" smtClean="0"/>
              <a:t>شبيه</a:t>
            </a:r>
            <a:r>
              <a:rPr lang="ar-IQ" dirty="0"/>
              <a:t>ة</a:t>
            </a:r>
            <a:r>
              <a:rPr lang="ar-BH" dirty="0" smtClean="0"/>
              <a:t> </a:t>
            </a:r>
            <a:r>
              <a:rPr lang="ar-BH" dirty="0" smtClean="0"/>
              <a:t>بالمباراة </a:t>
            </a:r>
            <a:endParaRPr lang="sl-SI" dirty="0"/>
          </a:p>
          <a:p>
            <a:pPr lvl="1" algn="just" rtl="1"/>
            <a:r>
              <a:rPr lang="en-US" dirty="0"/>
              <a:t>SSGs are an often-used modality to enhance</a:t>
            </a:r>
            <a:r>
              <a:rPr lang="sl-SI" dirty="0"/>
              <a:t> </a:t>
            </a:r>
            <a:r>
              <a:rPr lang="en-US" dirty="0"/>
              <a:t>an athlete’s physical </a:t>
            </a:r>
            <a:r>
              <a:rPr lang="en-US" dirty="0" smtClean="0"/>
              <a:t>capabilities </a:t>
            </a:r>
            <a:r>
              <a:rPr lang="en-US" dirty="0"/>
              <a:t>while simultaneously</a:t>
            </a:r>
            <a:r>
              <a:rPr lang="sl-SI" dirty="0"/>
              <a:t> </a:t>
            </a:r>
            <a:r>
              <a:rPr lang="en-US" dirty="0"/>
              <a:t>developing technical and tactical skill.</a:t>
            </a:r>
            <a:endParaRPr lang="ar-BH" dirty="0"/>
          </a:p>
          <a:p>
            <a:pPr lvl="1" algn="just" rtl="1"/>
            <a:r>
              <a:rPr lang="ar-BH" dirty="0" smtClean="0"/>
              <a:t>تستخدم هذه الطريقة عادة كوسيلة لتحسين اللياقة البدنية للاعب و في نفس الوقت الذي يتم فيه تطوير الجانب </a:t>
            </a:r>
            <a:r>
              <a:rPr lang="ar-BH" dirty="0" smtClean="0"/>
              <a:t>المهار</a:t>
            </a:r>
            <a:r>
              <a:rPr lang="ar-IQ" dirty="0" smtClean="0"/>
              <a:t>ي </a:t>
            </a:r>
            <a:r>
              <a:rPr lang="ar-BH" dirty="0" smtClean="0"/>
              <a:t>والخطط</a:t>
            </a:r>
            <a:r>
              <a:rPr lang="ar-IQ" dirty="0" smtClean="0"/>
              <a:t>ي</a:t>
            </a:r>
            <a:r>
              <a:rPr lang="ar-BH" dirty="0" smtClean="0"/>
              <a:t> </a:t>
            </a:r>
            <a:r>
              <a:rPr lang="ar-BH" dirty="0" smtClean="0"/>
              <a:t>لديه</a:t>
            </a:r>
            <a:endParaRPr lang="sl-SI" dirty="0"/>
          </a:p>
          <a:p>
            <a:pPr lvl="1" algn="just"/>
            <a:r>
              <a:rPr lang="en-US" dirty="0"/>
              <a:t>fewer players per side</a:t>
            </a:r>
            <a:r>
              <a:rPr lang="sl-SI" dirty="0"/>
              <a:t> </a:t>
            </a:r>
            <a:r>
              <a:rPr lang="en-US" dirty="0"/>
              <a:t>provide a better stimulus (</a:t>
            </a:r>
            <a:r>
              <a:rPr lang="en-US" dirty="0" err="1"/>
              <a:t>eg</a:t>
            </a:r>
            <a:r>
              <a:rPr lang="en-US" dirty="0"/>
              <a:t>, 3 vs 6 athletes).</a:t>
            </a:r>
            <a:endParaRPr lang="ar-BH" dirty="0"/>
          </a:p>
          <a:p>
            <a:pPr lvl="1" algn="just" rtl="1"/>
            <a:r>
              <a:rPr lang="ar-BH" dirty="0" smtClean="0"/>
              <a:t>ان استخدام عدد قليل من اللاعبين يسمح بتزويد اللاعبين </a:t>
            </a:r>
            <a:r>
              <a:rPr lang="ar-BH" dirty="0" smtClean="0"/>
              <a:t>بعب</a:t>
            </a:r>
            <a:r>
              <a:rPr lang="ar-IQ" dirty="0" smtClean="0"/>
              <a:t>أ</a:t>
            </a:r>
            <a:r>
              <a:rPr lang="ar-BH" dirty="0" smtClean="0"/>
              <a:t> </a:t>
            </a:r>
            <a:r>
              <a:rPr lang="ar-BH" dirty="0" smtClean="0"/>
              <a:t>بدني افضل مثل ( 3 لاعبين ضد 6 لاعبين)</a:t>
            </a:r>
            <a:endParaRPr lang="sl-SI" dirty="0"/>
          </a:p>
          <a:p>
            <a:pPr lvl="1" algn="just"/>
            <a:r>
              <a:rPr lang="sl-SI" dirty="0"/>
              <a:t>a</a:t>
            </a:r>
            <a:r>
              <a:rPr lang="en-US" dirty="0"/>
              <a:t>s fewer</a:t>
            </a:r>
            <a:r>
              <a:rPr lang="sl-SI" dirty="0"/>
              <a:t> </a:t>
            </a:r>
            <a:r>
              <a:rPr lang="en-US" dirty="0"/>
              <a:t>players are used in SSGs, more touches are allowed, and</a:t>
            </a:r>
            <a:r>
              <a:rPr lang="sl-SI" dirty="0"/>
              <a:t> </a:t>
            </a:r>
            <a:r>
              <a:rPr lang="en-US" dirty="0"/>
              <a:t>thus individuals can practice their techniques in a </a:t>
            </a:r>
            <a:r>
              <a:rPr lang="en-US" dirty="0" smtClean="0"/>
              <a:t>game like</a:t>
            </a:r>
            <a:r>
              <a:rPr lang="sl-SI" dirty="0" smtClean="0"/>
              <a:t> </a:t>
            </a:r>
            <a:r>
              <a:rPr lang="en-US" dirty="0"/>
              <a:t>scenario</a:t>
            </a:r>
            <a:r>
              <a:rPr lang="sl-SI" dirty="0"/>
              <a:t>.</a:t>
            </a:r>
            <a:endParaRPr lang="ar-BH" dirty="0"/>
          </a:p>
          <a:p>
            <a:pPr lvl="1" algn="just" rtl="1"/>
            <a:r>
              <a:rPr lang="ar-BH" dirty="0" smtClean="0"/>
              <a:t>لان عدد اللاعبين قليل في هذه الطريقة من التدريب سيسمع بان يستحوذ </a:t>
            </a:r>
            <a:r>
              <a:rPr lang="ar-BH" dirty="0" smtClean="0"/>
              <a:t>ال</a:t>
            </a:r>
            <a:r>
              <a:rPr lang="ar-IQ" dirty="0"/>
              <a:t>ل</a:t>
            </a:r>
            <a:r>
              <a:rPr lang="ar-BH" dirty="0" smtClean="0"/>
              <a:t>اعب </a:t>
            </a:r>
            <a:r>
              <a:rPr lang="ar-BH" dirty="0" smtClean="0"/>
              <a:t>على الكرة بصورة اكثر مما </a:t>
            </a:r>
            <a:r>
              <a:rPr lang="ar-BH" smtClean="0"/>
              <a:t>يسمح </a:t>
            </a:r>
            <a:r>
              <a:rPr lang="ar-BH" smtClean="0"/>
              <a:t>للاعب </a:t>
            </a:r>
            <a:r>
              <a:rPr lang="ar-BH" dirty="0" smtClean="0"/>
              <a:t>بتطوير مهاراته الفنية بصورة شبيهه بالمنافسة الحقيقية 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12</a:t>
            </a:fld>
            <a:endParaRPr lang="de-AT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21792" y="1179617"/>
            <a:ext cx="11183112" cy="5001419"/>
          </a:xfrm>
        </p:spPr>
        <p:txBody>
          <a:bodyPr>
            <a:normAutofit/>
          </a:bodyPr>
          <a:lstStyle/>
          <a:p>
            <a:pPr algn="just"/>
            <a:r>
              <a:rPr lang="sl-SI" dirty="0" smtClean="0"/>
              <a:t>BREAKS DURATION 1-2 MINUTES – UNSUFICENT RECOVERY, BUT LONG ENOUGH TO ENABLE PLAYERS TO CONTINUE WITH VERY INTENSIVE PLAY,</a:t>
            </a:r>
            <a:endParaRPr lang="ar-BH" dirty="0" smtClean="0"/>
          </a:p>
          <a:p>
            <a:pPr algn="just" rtl="1"/>
            <a:r>
              <a:rPr lang="ar-BH" dirty="0" smtClean="0"/>
              <a:t>تتراوح الراحة البينية بين  دقيقة  - دقيقتين  راحة غير كاملة ولكن تكفي بان يستطيع اللاعب أداء النشاط المطلوب بشدة عالية</a:t>
            </a:r>
            <a:endParaRPr lang="sl-SI" dirty="0" smtClean="0"/>
          </a:p>
          <a:p>
            <a:pPr algn="just"/>
            <a:endParaRPr lang="sl-SI" dirty="0" smtClean="0"/>
          </a:p>
          <a:p>
            <a:pPr algn="just"/>
            <a:r>
              <a:rPr lang="sl-SI" dirty="0" smtClean="0"/>
              <a:t>AVERAGE HEART FREQUENCY DURING THE GAME SHOULD BE BETWEEN 85 AND 95 %  HRmax, </a:t>
            </a:r>
            <a:endParaRPr lang="ar-BH" dirty="0" smtClean="0"/>
          </a:p>
          <a:p>
            <a:pPr algn="just" rtl="1"/>
            <a:r>
              <a:rPr lang="ar-BH" dirty="0" smtClean="0"/>
              <a:t>تتراوح نبضات القلب ما بين 85% الى 95 % من اقصى معدل نبض</a:t>
            </a:r>
            <a:endParaRPr lang="sl-SI" dirty="0" smtClean="0"/>
          </a:p>
          <a:p>
            <a:pPr algn="just"/>
            <a:endParaRPr lang="sl-SI" dirty="0"/>
          </a:p>
          <a:p>
            <a:pPr algn="just"/>
            <a:r>
              <a:rPr lang="sl-SI" dirty="0" smtClean="0"/>
              <a:t>THE DESIRED ZONE IS BETWEEN 170 AND 190 BEAT/MIN. (IF AVERGE HRmax IS BETWEEN 170 AND 200  beat/min.).</a:t>
            </a:r>
            <a:endParaRPr lang="ar-BH" dirty="0" smtClean="0"/>
          </a:p>
          <a:p>
            <a:pPr algn="just" rtl="1"/>
            <a:r>
              <a:rPr lang="ar-BH" dirty="0" smtClean="0"/>
              <a:t>تتراوح النبض </a:t>
            </a:r>
            <a:r>
              <a:rPr lang="ar-BH" dirty="0" err="1" smtClean="0"/>
              <a:t>مابين</a:t>
            </a:r>
            <a:r>
              <a:rPr lang="ar-BH" dirty="0" smtClean="0"/>
              <a:t> 170الى 190 نبضة / الدقيقة </a:t>
            </a:r>
          </a:p>
          <a:p>
            <a:pPr algn="just" rtl="1"/>
            <a:r>
              <a:rPr lang="ar-BH" dirty="0" smtClean="0"/>
              <a:t>( اذا كان متوسط اقصى نبض يتراوح </a:t>
            </a:r>
            <a:r>
              <a:rPr lang="ar-BH" dirty="0" err="1" smtClean="0"/>
              <a:t>مابين</a:t>
            </a:r>
            <a:r>
              <a:rPr lang="ar-BH" dirty="0" smtClean="0"/>
              <a:t> 170 الى 200 نبضة/ الدقيقة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13</a:t>
            </a:fld>
            <a:endParaRPr lang="de-AT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32657"/>
            <a:ext cx="4680520" cy="242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32656"/>
            <a:ext cx="3168352" cy="238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6"/>
          <a:stretch/>
        </p:blipFill>
        <p:spPr bwMode="auto">
          <a:xfrm>
            <a:off x="2828926" y="3284985"/>
            <a:ext cx="6532563" cy="279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9768408" y="62068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90m</a:t>
            </a:r>
          </a:p>
        </p:txBody>
      </p:sp>
    </p:spTree>
    <p:extLst>
      <p:ext uri="{BB962C8B-B14F-4D97-AF65-F5344CB8AC3E}">
        <p14:creationId xmlns:p14="http://schemas.microsoft.com/office/powerpoint/2010/main" val="9034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/>
          <a:stretch/>
        </p:blipFill>
        <p:spPr bwMode="auto">
          <a:xfrm>
            <a:off x="2161730" y="1124743"/>
            <a:ext cx="7695502" cy="528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4048" y="476672"/>
            <a:ext cx="9765088" cy="721192"/>
          </a:xfrm>
        </p:spPr>
        <p:txBody>
          <a:bodyPr/>
          <a:lstStyle/>
          <a:p>
            <a:r>
              <a:rPr lang="sl-SI" b="1" dirty="0" smtClean="0"/>
              <a:t>Situacijske</a:t>
            </a:r>
            <a:r>
              <a:rPr lang="sl-SI" dirty="0" smtClean="0"/>
              <a:t> vaje!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 descr="K:\Vaje_Klemen_2013 in 2014\Nove vaje_2014\igra_2-2_in_protinapad_1A_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268760"/>
            <a:ext cx="4414524" cy="26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K:\Vaje_Klemen_2013 in 2014\Nove vaje_2014\igra_2-2_in_protinapad_1B_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03" y="1315887"/>
            <a:ext cx="4576553" cy="26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:\Vaje_Klemen_2013 in 2014\Nove vaje_2014\igra_3-3_in_protinapad_2A_JP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3946946"/>
            <a:ext cx="4414523" cy="25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:\Vaje_Klemen_2013 in 2014\Nove vaje_2014\igra_3-3_in_protinapad_2B_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02" y="3955758"/>
            <a:ext cx="4576554" cy="26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F:\Posvet_trenerjev_marec_2015_vzdržljivost\PrehodP_kontr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88640"/>
            <a:ext cx="3960440" cy="29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18BC-7133-4328-9526-9B0A70CD6274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7" name="Picture 3" descr="F:\Posvet_trenerjev_marec_2015_vzdržljivost\prehodPinkont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354268"/>
            <a:ext cx="3851845" cy="28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66672"/>
            <a:ext cx="3863362" cy="291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3CB8-981B-4DB5-BF00-E8E6051371EF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60648"/>
            <a:ext cx="3783154" cy="285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209103"/>
            <a:ext cx="4320480" cy="362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0" b="12740"/>
          <a:stretch/>
        </p:blipFill>
        <p:spPr bwMode="auto">
          <a:xfrm>
            <a:off x="2063552" y="179512"/>
            <a:ext cx="3647719" cy="27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F64B-35AD-46AF-8445-DF066C7BA914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1" name="Picture 3" descr="vzdrzljivost-protinapad_z_lovljenjem_in_vracanjem_2_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49" y="260649"/>
            <a:ext cx="3528392" cy="265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501035" y="3140968"/>
            <a:ext cx="7123357" cy="3499164"/>
            <a:chOff x="1237" y="8257"/>
            <a:chExt cx="9540" cy="3519"/>
          </a:xfrm>
        </p:grpSpPr>
        <p:pic>
          <p:nvPicPr>
            <p:cNvPr id="2054" name="Picture 6" descr="vzdrzljivost-protinapad_z_lovljenjem_in_vracanjem_1a_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" y="8257"/>
              <a:ext cx="4680" cy="3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vzdrzljivost-protinapad_z_lovljenjem_in_vracanjem_1b_JPE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61" b="-14161"/>
            <a:stretch/>
          </p:blipFill>
          <p:spPr bwMode="auto">
            <a:xfrm>
              <a:off x="6097" y="8257"/>
              <a:ext cx="4680" cy="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41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8056" y="836712"/>
            <a:ext cx="11457432" cy="54726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Continuous-training,</a:t>
            </a:r>
          </a:p>
          <a:p>
            <a:r>
              <a:rPr lang="en-GB" b="1" i="1" u="sng" dirty="0" smtClean="0"/>
              <a:t>Interval method </a:t>
            </a:r>
            <a:r>
              <a:rPr lang="sl-SI" b="1" i="1" u="sng" dirty="0" smtClean="0"/>
              <a:t> - </a:t>
            </a:r>
            <a:r>
              <a:rPr lang="en-GB" b="1" i="1" u="sng" dirty="0" smtClean="0"/>
              <a:t>High-intensity interval training - HIT,</a:t>
            </a:r>
            <a:endParaRPr lang="ar-BH" b="1" i="1" u="sng" dirty="0" smtClean="0"/>
          </a:p>
          <a:p>
            <a:pPr algn="r" rtl="1"/>
            <a:r>
              <a:rPr lang="ar-BH" b="1" i="1" u="sng" dirty="0" smtClean="0"/>
              <a:t>التدريب </a:t>
            </a:r>
            <a:r>
              <a:rPr lang="ar-BH" b="1" i="1" u="sng" dirty="0" err="1" smtClean="0"/>
              <a:t>الفتري</a:t>
            </a:r>
            <a:r>
              <a:rPr lang="ar-BH" b="1" i="1" u="sng" dirty="0" smtClean="0"/>
              <a:t> مرتفع الشدة </a:t>
            </a:r>
            <a:endParaRPr lang="en-GB" b="1" i="1" u="sng" dirty="0" smtClean="0"/>
          </a:p>
          <a:p>
            <a:pPr rtl="1"/>
            <a:endParaRPr lang="ar-BH" b="1" i="1" u="sng" dirty="0" smtClean="0"/>
          </a:p>
          <a:p>
            <a:pPr rtl="1"/>
            <a:r>
              <a:rPr lang="en-GB" b="1" i="1" u="sng" dirty="0" smtClean="0"/>
              <a:t>Repeated-sprint training (RSA) – short but very </a:t>
            </a:r>
            <a:r>
              <a:rPr lang="en-GB" b="1" i="1" u="sng" dirty="0" err="1"/>
              <a:t>intensiverepetition</a:t>
            </a:r>
            <a:r>
              <a:rPr lang="en-GB" b="1" i="1" u="sng" dirty="0"/>
              <a:t> of sprints</a:t>
            </a:r>
            <a:r>
              <a:rPr lang="en-GB" b="1" i="1" u="sng" dirty="0" smtClean="0"/>
              <a:t>,</a:t>
            </a:r>
            <a:endParaRPr lang="ar-BH" b="1" i="1" u="sng" dirty="0" smtClean="0"/>
          </a:p>
          <a:p>
            <a:pPr algn="r" rtl="1"/>
            <a:r>
              <a:rPr lang="ar-BH" b="1" i="1" u="sng" dirty="0" smtClean="0"/>
              <a:t>التدريب التكراري تكرار الجري السريع لمسافة قصيرة جدا</a:t>
            </a:r>
            <a:endParaRPr lang="en-GB" b="1" i="1" u="sng" dirty="0" smtClean="0"/>
          </a:p>
          <a:p>
            <a:endParaRPr lang="ar-BH" b="1" i="1" u="sng" dirty="0" smtClean="0"/>
          </a:p>
          <a:p>
            <a:r>
              <a:rPr lang="en-GB" b="1" i="1" u="sng" dirty="0" smtClean="0"/>
              <a:t>Small-sided games (SSG) – special designed handball games on a smaller place and with a fewer (adapted) number of players </a:t>
            </a:r>
            <a:r>
              <a:rPr lang="sl-SI" b="1" i="1" u="sng" dirty="0" smtClean="0"/>
              <a:t>to</a:t>
            </a:r>
            <a:r>
              <a:rPr lang="en-GB" b="1" i="1" u="sng" dirty="0" smtClean="0"/>
              <a:t> allow high intense games</a:t>
            </a:r>
            <a:r>
              <a:rPr lang="sl-SI" b="1" i="1" u="sng" dirty="0" smtClean="0"/>
              <a:t>.</a:t>
            </a:r>
            <a:r>
              <a:rPr lang="en-GB" b="1" i="1" u="sng" dirty="0" smtClean="0"/>
              <a:t> </a:t>
            </a:r>
            <a:endParaRPr lang="ar-BH" b="1" i="1" u="sng" dirty="0" smtClean="0"/>
          </a:p>
          <a:p>
            <a:pPr algn="r" rtl="1"/>
            <a:r>
              <a:rPr lang="ar-BH" b="1" i="1" u="sng" dirty="0" smtClean="0"/>
              <a:t>الألعاب الصغيرة او المصغرة هي العاب صغيرة خاصة بكرة اليد تلعب في مساحة صغيرة وبأعداد قليلة من اللاعبين تم تعديلها للسماح بالتدريب عالي الشدة في شكل العاب جماعية</a:t>
            </a:r>
            <a:endParaRPr lang="en-GB" b="1" i="1" u="sng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7"/>
          <a:stretch/>
        </p:blipFill>
        <p:spPr bwMode="auto">
          <a:xfrm>
            <a:off x="3945136" y="116633"/>
            <a:ext cx="4320480" cy="326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349D-E4A5-4FBD-A6E5-3ADC86F1AA12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61"/>
          <a:stretch/>
        </p:blipFill>
        <p:spPr bwMode="auto">
          <a:xfrm>
            <a:off x="2495601" y="3573017"/>
            <a:ext cx="7231501" cy="26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H:\prenešeno na novo_13_10\SHRANJENO S STAREGA DISKA\Usmerjanje\SMALL SIDED GAMES\HSSG\ekipna žoga_33_obepolovi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32656"/>
            <a:ext cx="7263384" cy="44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1B3C-E65D-4F85-B4CA-2AB786890AD3}" type="datetime1">
              <a:rPr lang="en-US" altLang="sl-SI" smtClean="0">
                <a:solidFill>
                  <a:srgbClr val="000000"/>
                </a:solidFill>
              </a:rPr>
              <a:t>5/26/2024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21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655803" y="508518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GAME 2:  3:3 ON THE HALF OF THE COURT </a:t>
            </a:r>
            <a:r>
              <a:rPr lang="sl-SI" dirty="0" smtClean="0">
                <a:solidFill>
                  <a:schemeClr val="bg1"/>
                </a:solidFill>
              </a:rPr>
              <a:t>(</a:t>
            </a:r>
            <a:r>
              <a:rPr lang="sl-SI" dirty="0">
                <a:solidFill>
                  <a:schemeClr val="bg1"/>
                </a:solidFill>
              </a:rPr>
              <a:t>ACROSS) </a:t>
            </a:r>
            <a:r>
              <a:rPr lang="ar-IQ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modified </a:t>
            </a:r>
            <a:r>
              <a:rPr lang="sl-SI" dirty="0">
                <a:solidFill>
                  <a:schemeClr val="bg1"/>
                </a:solidFill>
              </a:rPr>
              <a:t>GOALS (TARGETS); ACTIVE </a:t>
            </a:r>
            <a:r>
              <a:rPr lang="ar-IQ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TIME </a:t>
            </a:r>
            <a:r>
              <a:rPr lang="ar-IQ" dirty="0" smtClean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2x4 </a:t>
            </a:r>
            <a:r>
              <a:rPr lang="sl-SI" dirty="0">
                <a:solidFill>
                  <a:schemeClr val="bg1"/>
                </a:solidFill>
              </a:rPr>
              <a:t>MIN. (2 MIN. REST). </a:t>
            </a:r>
          </a:p>
        </p:txBody>
      </p:sp>
    </p:spTree>
    <p:extLst>
      <p:ext uri="{BB962C8B-B14F-4D97-AF65-F5344CB8AC3E}">
        <p14:creationId xmlns:p14="http://schemas.microsoft.com/office/powerpoint/2010/main" val="3722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/>
          <a:lstStyle/>
          <a:p>
            <a:endParaRPr lang="sl-SI" sz="2000" dirty="0"/>
          </a:p>
        </p:txBody>
      </p:sp>
      <p:pic>
        <p:nvPicPr>
          <p:cNvPr id="4098" name="Picture 2" descr="H:\prenešeno na novo_13_10\SHRANJENO S STAREGA DISKA\Usmerjanje\SMALL SIDED GAMES\HSSG\ekipna_žoga in intervalni _tek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2639617" y="836712"/>
            <a:ext cx="6866323" cy="37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C23A-EFC6-4B89-9C88-50E5D4B0FE98}" type="datetime1">
              <a:rPr lang="en-US" altLang="sl-SI" smtClean="0">
                <a:solidFill>
                  <a:srgbClr val="000000"/>
                </a:solidFill>
              </a:rPr>
              <a:t>5/26/2024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altLang="sl-SI" dirty="0">
              <a:solidFill>
                <a:srgbClr val="000000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22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369513" y="472514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GAME 3: 4:4 WITH INTERVAL RUNS OF </a:t>
            </a:r>
            <a:r>
              <a:rPr lang="sl-SI" dirty="0">
                <a:solidFill>
                  <a:schemeClr val="bg1"/>
                </a:solidFill>
              </a:rPr>
              <a:t>3.</a:t>
            </a:r>
            <a:r>
              <a:rPr lang="en-GB" dirty="0">
                <a:solidFill>
                  <a:schemeClr val="bg1"/>
                </a:solidFill>
              </a:rPr>
              <a:t> TEAM; DURATION OF ONE INTERVAL 4 MIN. (REST 1-2 MIN.).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Interval RUNS – 6X70m (20 s REST BETWEEN REPETITIONS).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367809" y="188640"/>
          <a:ext cx="3024337" cy="576064"/>
        </p:xfrm>
        <a:graphic>
          <a:graphicData uri="http://schemas.openxmlformats.org/drawingml/2006/table">
            <a:tbl>
              <a:tblPr/>
              <a:tblGrid>
                <a:gridCol w="924001"/>
                <a:gridCol w="700112"/>
                <a:gridCol w="700112"/>
                <a:gridCol w="700112"/>
              </a:tblGrid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GAME </a:t>
                      </a:r>
                      <a:r>
                        <a:rPr lang="sl-SI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4:4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A:B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A:C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C:B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IT</a:t>
                      </a:r>
                      <a:endParaRPr lang="sl-SI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6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2000" dirty="0"/>
          </a:p>
        </p:txBody>
      </p:sp>
      <p:pic>
        <p:nvPicPr>
          <p:cNvPr id="2050" name="Picture 2" descr="H:\prenešeno na novo_13_10\SHRANJENO S STAREGA DISKA\Usmerjanje\SMALL SIDED GAMES\HSSG\2x33_poligo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 bwMode="auto">
          <a:xfrm>
            <a:off x="2976748" y="908721"/>
            <a:ext cx="6543304" cy="36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12E6-2E02-4C38-BC3D-C7A796D3BAE1}" type="datetime1">
              <a:rPr lang="en-US" altLang="sl-SI" smtClean="0">
                <a:solidFill>
                  <a:srgbClr val="000000"/>
                </a:solidFill>
              </a:rPr>
              <a:t>5/26/2024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23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495600" y="4608131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GAME 5: 2x2:2 ON HALF OF THE COURT;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600" dirty="0">
                <a:solidFill>
                  <a:schemeClr val="bg1"/>
                </a:solidFill>
              </a:rPr>
              <a:t>INTERVAL RUNS (AGILITY) ON THE OTHER HALF OF THE COURT – POLYGON 6 REPETITIONS; </a:t>
            </a:r>
            <a:r>
              <a:rPr lang="en-US" sz="1600" dirty="0">
                <a:solidFill>
                  <a:schemeClr val="bg1"/>
                </a:solidFill>
              </a:rPr>
              <a:t>ONE SERIES OF ABOUT 4 MIN</a:t>
            </a:r>
            <a:r>
              <a:rPr lang="sl-SI" sz="16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223791" y="188640"/>
          <a:ext cx="3024338" cy="544066"/>
        </p:xfrm>
        <a:graphic>
          <a:graphicData uri="http://schemas.openxmlformats.org/drawingml/2006/table">
            <a:tbl>
              <a:tblPr/>
              <a:tblGrid>
                <a:gridCol w="813653"/>
                <a:gridCol w="736895"/>
                <a:gridCol w="736895"/>
                <a:gridCol w="736895"/>
              </a:tblGrid>
              <a:tr h="272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GAME </a:t>
                      </a:r>
                      <a:r>
                        <a:rPr lang="sl-SI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4:4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A:B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A:C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C:B</a:t>
                      </a:r>
                      <a:endParaRPr lang="sl-SI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AGI</a:t>
                      </a:r>
                      <a:endParaRPr lang="sl-SI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</a:t>
                      </a:r>
                      <a:endParaRPr lang="sl-SI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 algn="ctr">
              <a:buNone/>
            </a:pPr>
            <a:r>
              <a:rPr lang="en-US" dirty="0" smtClean="0"/>
              <a:t>Thank </a:t>
            </a:r>
            <a:r>
              <a:rPr lang="en-US" dirty="0"/>
              <a:t>you very much for your attention!</a:t>
            </a:r>
          </a:p>
          <a:p>
            <a:pPr algn="ctr"/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5462F-0043-48E8-8FF7-DA3DA0D6638E}" type="datetime1">
              <a:rPr lang="en-US" altLang="sl-SI" smtClean="0">
                <a:solidFill>
                  <a:srgbClr val="000000"/>
                </a:solidFill>
              </a:rPr>
              <a:t>5/26/2024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24</a:t>
            </a:fld>
            <a:endParaRPr lang="de-AT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411480"/>
            <a:ext cx="11283696" cy="61722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2600" b="1" dirty="0" smtClean="0">
                <a:solidFill>
                  <a:srgbClr val="FFC000"/>
                </a:solidFill>
              </a:rPr>
              <a:t> High-intensity interval training – HIT</a:t>
            </a:r>
            <a:endParaRPr lang="ar-BH" sz="2600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ar-BH" sz="2100" b="1" dirty="0" smtClean="0">
                <a:solidFill>
                  <a:srgbClr val="FFC000"/>
                </a:solidFill>
              </a:rPr>
              <a:t>التدريب </a:t>
            </a:r>
            <a:r>
              <a:rPr lang="ar-BH" sz="2100" b="1" dirty="0" err="1" smtClean="0">
                <a:solidFill>
                  <a:srgbClr val="FFC000"/>
                </a:solidFill>
              </a:rPr>
              <a:t>الفتري</a:t>
            </a:r>
            <a:r>
              <a:rPr lang="ar-BH" sz="2100" b="1" dirty="0" smtClean="0">
                <a:solidFill>
                  <a:srgbClr val="FFC000"/>
                </a:solidFill>
              </a:rPr>
              <a:t> عالي الشدة</a:t>
            </a:r>
            <a:endParaRPr lang="en-GB" sz="2100" b="1" dirty="0" smtClean="0">
              <a:solidFill>
                <a:srgbClr val="FFC000"/>
              </a:solidFill>
            </a:endParaRPr>
          </a:p>
          <a:p>
            <a:pPr marL="0" indent="0" algn="just"/>
            <a:r>
              <a:rPr lang="en-GB" sz="2400" b="1" dirty="0">
                <a:solidFill>
                  <a:schemeClr val="tx1">
                    <a:lumMod val="85000"/>
                  </a:schemeClr>
                </a:solidFill>
              </a:rPr>
              <a:t>Main point of interval method is </a:t>
            </a:r>
            <a:r>
              <a:rPr lang="sl-SI" sz="2400" b="1" dirty="0">
                <a:solidFill>
                  <a:schemeClr val="tx1">
                    <a:lumMod val="85000"/>
                  </a:schemeClr>
                </a:solidFill>
              </a:rPr>
              <a:t>in </a:t>
            </a:r>
            <a:r>
              <a:rPr lang="en-GB" sz="2400" b="1" dirty="0">
                <a:solidFill>
                  <a:schemeClr val="tx1">
                    <a:lumMod val="85000"/>
                  </a:schemeClr>
                </a:solidFill>
              </a:rPr>
              <a:t>systematically alternation</a:t>
            </a:r>
            <a:r>
              <a:rPr lang="sl-SI" sz="2400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tx1">
                    <a:lumMod val="85000"/>
                  </a:schemeClr>
                </a:solidFill>
              </a:rPr>
              <a:t>of relative short work phases and a beat longer breaks</a:t>
            </a:r>
            <a:r>
              <a:rPr lang="sl-SI" sz="2400" b="1" dirty="0">
                <a:solidFill>
                  <a:schemeClr val="tx1">
                    <a:lumMod val="85000"/>
                  </a:schemeClr>
                </a:solidFill>
              </a:rPr>
              <a:t> (rest)</a:t>
            </a:r>
            <a:r>
              <a:rPr lang="en-GB" sz="2400" b="1" dirty="0">
                <a:solidFill>
                  <a:schemeClr val="tx1">
                    <a:lumMod val="85000"/>
                  </a:schemeClr>
                </a:solidFill>
              </a:rPr>
              <a:t>;</a:t>
            </a:r>
            <a:endParaRPr lang="ar-BH" sz="2400" b="1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 algn="just" rtl="1"/>
            <a:r>
              <a:rPr lang="ar-BH" sz="2400" b="1" dirty="0">
                <a:solidFill>
                  <a:schemeClr val="tx1">
                    <a:lumMod val="85000"/>
                  </a:schemeClr>
                </a:solidFill>
              </a:rPr>
              <a:t>النقطة الأساسية التي تميز التدريب </a:t>
            </a:r>
            <a:r>
              <a:rPr lang="ar-BH" sz="2400" b="1" dirty="0" err="1">
                <a:solidFill>
                  <a:schemeClr val="tx1">
                    <a:lumMod val="85000"/>
                  </a:schemeClr>
                </a:solidFill>
              </a:rPr>
              <a:t>الفتري</a:t>
            </a:r>
            <a:r>
              <a:rPr lang="ar-BH" sz="2400" b="1" dirty="0">
                <a:solidFill>
                  <a:schemeClr val="tx1">
                    <a:lumMod val="85000"/>
                  </a:schemeClr>
                </a:solidFill>
              </a:rPr>
              <a:t> عالي الشدة هي التغيير المنظم لمراحل عمل قصيرة متبوعة بفترات راحة طويلة</a:t>
            </a:r>
            <a:endParaRPr lang="en-GB" sz="2400" b="1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 algn="just"/>
            <a:endParaRPr lang="ar-BH" sz="2400" dirty="0" smtClean="0"/>
          </a:p>
          <a:p>
            <a:pPr marL="0" indent="0" algn="just"/>
            <a:r>
              <a:rPr lang="en-GB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Periods 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of rest do</a:t>
            </a:r>
            <a:r>
              <a:rPr lang="sl-SI" sz="22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es</a:t>
            </a:r>
            <a:r>
              <a:rPr lang="en-GB" sz="22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n‘t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allow a complete recovery and fatigue continuously raise up</a:t>
            </a:r>
            <a:r>
              <a:rPr lang="sl-SI" sz="2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ar-BH" sz="2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just" rtl="1"/>
            <a:r>
              <a:rPr lang="ar-BH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ان فترات الراحة </a:t>
            </a:r>
            <a:r>
              <a:rPr lang="ar-BH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لا تسمح للاعب </a:t>
            </a:r>
            <a:r>
              <a:rPr lang="ar-BH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بالعودة الكاملة </a:t>
            </a:r>
            <a:r>
              <a:rPr lang="ar-BH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للاستشفاء </a:t>
            </a:r>
            <a:r>
              <a:rPr lang="ar-BH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و يزداد التعب تدريجيا</a:t>
            </a:r>
            <a:endParaRPr lang="sl-SI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just"/>
            <a:r>
              <a:rPr lang="en-GB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interval method the structure of dosing is prescribed with following parameters</a:t>
            </a:r>
            <a:r>
              <a:rPr lang="sl-S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ar-BH" sz="13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just" rtl="1"/>
            <a:r>
              <a:rPr lang="ar-BH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في </a:t>
            </a:r>
            <a:r>
              <a:rPr lang="ar-BH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طريقة التدريب </a:t>
            </a:r>
            <a:r>
              <a:rPr lang="ar-BH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الفتري</a:t>
            </a:r>
            <a:r>
              <a:rPr lang="ar-BH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يتم تحديد جرع التدريب باللعب في </a:t>
            </a:r>
            <a:r>
              <a:rPr lang="ar-BH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المتغيرات </a:t>
            </a:r>
            <a:r>
              <a:rPr lang="ar-BH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التالية</a:t>
            </a:r>
            <a:endParaRPr lang="sl-SI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 algn="just"/>
            <a:r>
              <a:rPr lang="en-GB" sz="2000" b="1" dirty="0"/>
              <a:t>Duration of work phase (time or length of the track),</a:t>
            </a:r>
            <a:r>
              <a:rPr lang="ar-BH" sz="2000" b="1" dirty="0"/>
              <a:t> زمن فترة الأداء </a:t>
            </a:r>
            <a:endParaRPr lang="en-GB" sz="2000" b="1" dirty="0"/>
          </a:p>
          <a:p>
            <a:pPr marL="457200" lvl="1" indent="0" algn="just"/>
            <a:r>
              <a:rPr lang="en-GB" sz="2000" b="1" dirty="0"/>
              <a:t>Intensity </a:t>
            </a:r>
            <a:r>
              <a:rPr lang="sl-SI" sz="2000" b="1" dirty="0"/>
              <a:t>in</a:t>
            </a:r>
            <a:r>
              <a:rPr lang="en-GB" sz="2000" b="1" dirty="0"/>
              <a:t> execution of work,</a:t>
            </a:r>
            <a:r>
              <a:rPr lang="ar-BH" sz="2000" b="1" dirty="0"/>
              <a:t> شدة أداء التمرين </a:t>
            </a:r>
            <a:endParaRPr lang="en-GB" sz="2000" b="1" dirty="0"/>
          </a:p>
          <a:p>
            <a:pPr marL="457200" lvl="1" indent="0"/>
            <a:r>
              <a:rPr lang="en-GB" sz="2000" b="1" dirty="0"/>
              <a:t>Duration of rest or break,</a:t>
            </a:r>
            <a:r>
              <a:rPr lang="ar-BH" sz="2000" b="1" dirty="0"/>
              <a:t> فترة الراحة البينية </a:t>
            </a:r>
            <a:endParaRPr lang="en-GB" sz="2000" b="1" dirty="0"/>
          </a:p>
          <a:p>
            <a:pPr marL="457200" lvl="1" indent="0" algn="just"/>
            <a:r>
              <a:rPr lang="en-GB" sz="2000" b="1" dirty="0"/>
              <a:t>Nature and intensity of rest,</a:t>
            </a:r>
            <a:r>
              <a:rPr lang="ar-BH" sz="2000" b="1" dirty="0"/>
              <a:t> طبيعة الراحة البينية وشدتها </a:t>
            </a:r>
            <a:endParaRPr lang="en-GB" sz="2000" b="1" dirty="0"/>
          </a:p>
          <a:p>
            <a:pPr marL="457200" lvl="1" indent="0"/>
            <a:r>
              <a:rPr lang="en-GB" sz="1700" dirty="0"/>
              <a:t>Number of repetitions (whole amount of load regarding time and length).</a:t>
            </a:r>
            <a:r>
              <a:rPr lang="ar-BH" sz="1700" dirty="0"/>
              <a:t> </a:t>
            </a:r>
            <a:r>
              <a:rPr lang="ar-BH" sz="1700" b="1" dirty="0"/>
              <a:t>عدد تكرار الترين ( كمية الحمل و طوله و زمنة)</a:t>
            </a:r>
            <a:endParaRPr lang="en-GB" sz="1700" b="1" dirty="0"/>
          </a:p>
          <a:p>
            <a:pPr marL="457200" lvl="1" indent="0"/>
            <a:endParaRPr lang="ar-BH" sz="1700" dirty="0" smtClean="0"/>
          </a:p>
          <a:p>
            <a:pPr marL="457200" lvl="1" indent="0"/>
            <a:endParaRPr lang="en-GB" sz="2000" dirty="0"/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71792" y="1207008"/>
            <a:ext cx="11442256" cy="5498591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smtClean="0"/>
              <a:t>Activities in HIT method is executed in a very high intensity – submaximal (in principle &gt;90 % VO2max</a:t>
            </a:r>
            <a:r>
              <a:rPr lang="sl-SI" sz="2400" b="1" dirty="0" smtClean="0"/>
              <a:t>.</a:t>
            </a:r>
            <a:r>
              <a:rPr lang="en-GB" sz="2400" b="1" dirty="0" smtClean="0"/>
              <a:t> or more than 100% of maximal aerobic speed</a:t>
            </a:r>
            <a:r>
              <a:rPr lang="sl-SI" sz="2400" b="1" dirty="0" smtClean="0"/>
              <a:t>)</a:t>
            </a:r>
            <a:r>
              <a:rPr lang="en-GB" sz="2400" b="1" dirty="0" smtClean="0"/>
              <a:t>;</a:t>
            </a:r>
            <a:endParaRPr lang="ar-BH" sz="2400" b="1" dirty="0" smtClean="0"/>
          </a:p>
          <a:p>
            <a:pPr algn="just" rtl="1"/>
            <a:r>
              <a:rPr lang="ar-BH" sz="2400" b="1" dirty="0" smtClean="0"/>
              <a:t>الأنشطة </a:t>
            </a:r>
            <a:r>
              <a:rPr lang="ar-BH" sz="2400" b="1" dirty="0" err="1" smtClean="0"/>
              <a:t>المؤداة</a:t>
            </a:r>
            <a:r>
              <a:rPr lang="ar-BH" sz="2400" b="1" dirty="0" smtClean="0"/>
              <a:t> في طريقة التدريب </a:t>
            </a:r>
            <a:r>
              <a:rPr lang="ar-BH" sz="2400" b="1" dirty="0" err="1" smtClean="0"/>
              <a:t>الفتري</a:t>
            </a:r>
            <a:r>
              <a:rPr lang="ar-BH" sz="2400" b="1" dirty="0" smtClean="0"/>
              <a:t>  تؤدى بشدة عالية اقل من القصوى أي اكثر من 90% من الحد الأقصى لاستهلاك الاكسجين و تصل الى اكثر من 100% من اقصى سرعة هوائية</a:t>
            </a:r>
          </a:p>
          <a:p>
            <a:pPr algn="just" rtl="1"/>
            <a:endParaRPr lang="en-GB" sz="2400" dirty="0" smtClean="0"/>
          </a:p>
          <a:p>
            <a:pPr algn="just"/>
            <a:r>
              <a:rPr lang="en-GB" sz="2400" b="1" dirty="0" smtClean="0"/>
              <a:t>A variety of possibilities exist to manipulate with a work-rest ratio </a:t>
            </a:r>
            <a:r>
              <a:rPr lang="sl-SI" sz="2400" b="1" dirty="0" smtClean="0"/>
              <a:t>i</a:t>
            </a:r>
            <a:r>
              <a:rPr lang="en-GB" sz="2400" b="1" dirty="0" smtClean="0"/>
              <a:t>n HIT method</a:t>
            </a:r>
            <a:r>
              <a:rPr lang="sl-SI" sz="2400" b="1" dirty="0" smtClean="0"/>
              <a:t>.</a:t>
            </a:r>
            <a:endParaRPr lang="ar-BH" sz="2400" b="1" dirty="0" smtClean="0"/>
          </a:p>
          <a:p>
            <a:pPr algn="just" rtl="1"/>
            <a:r>
              <a:rPr lang="ar-BH" sz="2400" b="1" dirty="0" smtClean="0"/>
              <a:t>هناك احتمالات عديدة متوفرة للتلاعب بنسبة العمل والراحة في طريقة التدريب المرتفع الشدة</a:t>
            </a:r>
            <a:endParaRPr lang="sl-SI" sz="2400" b="1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063416"/>
            <a:ext cx="11631168" cy="5523566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20000"/>
          </a:bodyPr>
          <a:lstStyle/>
          <a:p>
            <a:pPr marL="0" indent="0" algn="just"/>
            <a:r>
              <a:rPr lang="sl-SI" sz="2400" b="1" dirty="0"/>
              <a:t>  HIT</a:t>
            </a:r>
            <a:r>
              <a:rPr lang="en-US" sz="2400" b="1" dirty="0"/>
              <a:t> allows the development of different abilities in the same proportion</a:t>
            </a:r>
            <a:r>
              <a:rPr lang="sl-SI" sz="2400" b="1" dirty="0"/>
              <a:t> as it is </a:t>
            </a:r>
            <a:r>
              <a:rPr lang="en-GB" sz="2400" b="1" dirty="0"/>
              <a:t>characteristic for the competitive environment</a:t>
            </a:r>
            <a:r>
              <a:rPr lang="sl-SI" sz="2400" b="1" dirty="0"/>
              <a:t>;</a:t>
            </a:r>
            <a:endParaRPr lang="ar-BH" sz="2400" b="1" dirty="0"/>
          </a:p>
          <a:p>
            <a:pPr marL="0" indent="0" algn="just" rtl="1"/>
            <a:r>
              <a:rPr lang="ar-BH" sz="2400" b="1" dirty="0"/>
              <a:t>تسمح طريقة التدريب </a:t>
            </a:r>
            <a:r>
              <a:rPr lang="ar-BH" sz="2400" b="1" dirty="0" err="1"/>
              <a:t>الفتري</a:t>
            </a:r>
            <a:r>
              <a:rPr lang="ar-BH" sz="2400" b="1" dirty="0"/>
              <a:t> مرتفع الشدة بتطوير قدرات مختلفة بدرجة متساوية التي تتميز بها البيئة التنافسية</a:t>
            </a:r>
            <a:endParaRPr lang="sl-SI" sz="2400" b="1" dirty="0"/>
          </a:p>
          <a:p>
            <a:pPr marL="0" indent="0" algn="just">
              <a:buNone/>
            </a:pPr>
            <a:endParaRPr lang="sl-SI" sz="2400" b="1" dirty="0"/>
          </a:p>
          <a:p>
            <a:pPr marL="0" indent="0" algn="just"/>
            <a:r>
              <a:rPr lang="sl-SI" sz="2400" b="1" dirty="0"/>
              <a:t>  HIT</a:t>
            </a:r>
            <a:r>
              <a:rPr lang="en-US" sz="2400" b="1" dirty="0"/>
              <a:t> allows the development of the entire spectrum of metabolic processes and the integration of most regimes muscle strain (which </a:t>
            </a:r>
            <a:r>
              <a:rPr lang="en-GB" sz="2400" b="1" dirty="0"/>
              <a:t>includes also </a:t>
            </a:r>
            <a:r>
              <a:rPr lang="en-US" sz="2400" b="1" dirty="0"/>
              <a:t>fast muscle fibers</a:t>
            </a:r>
            <a:r>
              <a:rPr lang="sl-SI" sz="2400" b="1" dirty="0"/>
              <a:t>);</a:t>
            </a:r>
            <a:endParaRPr lang="ar-BH" sz="2400" b="1" dirty="0"/>
          </a:p>
          <a:p>
            <a:pPr marL="0" indent="0" algn="just" rtl="1"/>
            <a:r>
              <a:rPr lang="ar-BH" sz="2400" b="1" dirty="0"/>
              <a:t>تسمح طريقة التدريب </a:t>
            </a:r>
            <a:r>
              <a:rPr lang="ar-BH" sz="2400" b="1" dirty="0" err="1"/>
              <a:t>الفتري</a:t>
            </a:r>
            <a:r>
              <a:rPr lang="ar-BH" sz="2400" b="1" dirty="0"/>
              <a:t> مرتفع الشدة بتطوير شامل لطيف العمليات التمثيلية (أنظمة الطاقة) كما تستهدف تطوير الالياف العضلية السريعة في العضلات</a:t>
            </a:r>
            <a:endParaRPr lang="sl-SI" sz="2400" b="1" dirty="0"/>
          </a:p>
          <a:p>
            <a:pPr marL="0" indent="0" algn="just">
              <a:buNone/>
            </a:pPr>
            <a:endParaRPr lang="sl-SI" sz="2400" b="1" dirty="0"/>
          </a:p>
          <a:p>
            <a:pPr marL="0" indent="0" algn="just"/>
            <a:r>
              <a:rPr lang="en-GB" sz="2400" b="1" dirty="0"/>
              <a:t>Very</a:t>
            </a:r>
            <a:r>
              <a:rPr lang="sl-SI" sz="2400" b="1" dirty="0"/>
              <a:t> </a:t>
            </a:r>
            <a:r>
              <a:rPr lang="en-US" sz="2400" b="1" dirty="0"/>
              <a:t>important </a:t>
            </a:r>
            <a:r>
              <a:rPr lang="sl-SI" sz="2400" b="1" dirty="0"/>
              <a:t>is </a:t>
            </a:r>
            <a:r>
              <a:rPr lang="en-US" sz="2400" b="1" dirty="0"/>
              <a:t>the impact of the activation and recruitment of large amounts of motor units and muscle fibers, and the synergistic operation of agonists and a</a:t>
            </a:r>
            <a:r>
              <a:rPr lang="sl-SI" sz="2400" b="1" dirty="0" err="1"/>
              <a:t>nta</a:t>
            </a:r>
            <a:r>
              <a:rPr lang="en-US" sz="2400" b="1" dirty="0" err="1"/>
              <a:t>gonists</a:t>
            </a:r>
            <a:r>
              <a:rPr lang="sl-SI" sz="2400" b="1" dirty="0"/>
              <a:t>;</a:t>
            </a:r>
            <a:endParaRPr lang="ar-BH" sz="2400" b="1" dirty="0"/>
          </a:p>
          <a:p>
            <a:pPr marL="0" indent="0" algn="just" rtl="1"/>
            <a:r>
              <a:rPr lang="ar-BH" sz="2400" b="1" dirty="0"/>
              <a:t>الشيء الهام المتعلق بتدريب </a:t>
            </a:r>
            <a:r>
              <a:rPr lang="ar-BH" sz="2400" b="1" dirty="0" err="1"/>
              <a:t>الفتري</a:t>
            </a:r>
            <a:r>
              <a:rPr lang="ar-BH" sz="2400" b="1" dirty="0"/>
              <a:t> مرتفع الشدة هو تجنيد اكبر عدد من الوحدات الحركية و الالياف العضلية  و تناغم العمل ما بين العضلات العاملة والعضلات المضادة</a:t>
            </a:r>
            <a:endParaRPr lang="sl-SI" sz="2400" b="1" dirty="0"/>
          </a:p>
          <a:p>
            <a:pPr marL="0" indent="0" algn="just">
              <a:buNone/>
            </a:pPr>
            <a:endParaRPr lang="sl-SI" sz="2400" b="1" dirty="0"/>
          </a:p>
          <a:p>
            <a:pPr marL="0" indent="0" algn="just"/>
            <a:r>
              <a:rPr lang="en-GB" sz="2400" b="1" dirty="0"/>
              <a:t>It is vital that HIT enables connection of fitness training and technical skills; </a:t>
            </a:r>
            <a:endParaRPr lang="ar-BH" sz="2400" b="1" dirty="0"/>
          </a:p>
          <a:p>
            <a:pPr marL="0" indent="0" algn="just" rtl="1"/>
            <a:r>
              <a:rPr lang="ar-BH" sz="2400" b="1" dirty="0"/>
              <a:t>انه من المهم ان هذه الطريقة تربط تدريب اللياقة البدنية و المهارات الفنية في  وقت واحد</a:t>
            </a:r>
            <a:endParaRPr lang="en-GB" sz="2400" b="1" dirty="0"/>
          </a:p>
          <a:p>
            <a:pPr>
              <a:buNone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260648"/>
            <a:ext cx="11585448" cy="634132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dirty="0"/>
              <a:t>  </a:t>
            </a:r>
            <a:r>
              <a:rPr lang="en-GB" sz="2800" b="1" dirty="0">
                <a:solidFill>
                  <a:srgbClr val="FF0000"/>
                </a:solidFill>
              </a:rPr>
              <a:t>Methods </a:t>
            </a:r>
            <a:r>
              <a:rPr lang="sl-SI" sz="2800" b="1" dirty="0" err="1">
                <a:solidFill>
                  <a:srgbClr val="FF0000"/>
                </a:solidFill>
              </a:rPr>
              <a:t>for</a:t>
            </a:r>
            <a:r>
              <a:rPr lang="en-GB" sz="2800" b="1" dirty="0">
                <a:solidFill>
                  <a:srgbClr val="FF0000"/>
                </a:solidFill>
              </a:rPr>
              <a:t> dosing volume and intensity of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activity</a:t>
            </a:r>
            <a:r>
              <a:rPr lang="sl-SI" sz="2800" b="1" dirty="0">
                <a:solidFill>
                  <a:srgbClr val="FF0000"/>
                </a:solidFill>
              </a:rPr>
              <a:t>.</a:t>
            </a:r>
            <a:endParaRPr lang="ar-BH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BH" sz="2800" b="1" dirty="0">
                <a:solidFill>
                  <a:srgbClr val="FF0000"/>
                </a:solidFill>
              </a:rPr>
              <a:t>طرق تحديد جرعة التدريب من حيث الحجم والشدة</a:t>
            </a:r>
            <a:endParaRPr lang="sl-SI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algn="just"/>
            <a:r>
              <a:rPr lang="en-US" sz="2400" dirty="0"/>
              <a:t>The intensity of the running is determined by the time and the distance</a:t>
            </a:r>
            <a:r>
              <a:rPr lang="sl-SI" sz="2400" dirty="0"/>
              <a:t> (</a:t>
            </a:r>
            <a:r>
              <a:rPr lang="en-US" sz="2400" dirty="0"/>
              <a:t>on the basis of MA</a:t>
            </a:r>
            <a:r>
              <a:rPr lang="sl-SI" sz="2400" dirty="0"/>
              <a:t>V)</a:t>
            </a:r>
            <a:r>
              <a:rPr lang="en-US" sz="2400" dirty="0"/>
              <a:t> - </a:t>
            </a:r>
            <a:r>
              <a:rPr lang="en-GB" sz="2400" dirty="0"/>
              <a:t>mostly</a:t>
            </a:r>
            <a:r>
              <a:rPr lang="en-US" sz="2400" dirty="0"/>
              <a:t> between 5 and 6 m/s.</a:t>
            </a:r>
            <a:endParaRPr lang="ar-BH" sz="2400" dirty="0"/>
          </a:p>
          <a:p>
            <a:pPr algn="just" rtl="1"/>
            <a:r>
              <a:rPr lang="ar-BH" sz="2400" dirty="0" smtClean="0"/>
              <a:t>شدة </a:t>
            </a:r>
            <a:r>
              <a:rPr lang="ar-BH" sz="2400" dirty="0"/>
              <a:t>الجري تحدد بالوقت و المسافة (اعتمادا على السرعة الهوائية القصوى ) وعادة تتراوح </a:t>
            </a:r>
            <a:r>
              <a:rPr lang="ar-BH" sz="2400" dirty="0" err="1"/>
              <a:t>مابين</a:t>
            </a:r>
            <a:r>
              <a:rPr lang="ar-BH" sz="2400" dirty="0"/>
              <a:t> 5 الى 6 م/ث</a:t>
            </a:r>
            <a:endParaRPr lang="sl-SI" sz="2400" dirty="0"/>
          </a:p>
          <a:p>
            <a:pPr algn="just"/>
            <a:endParaRPr lang="sl-SI" sz="2400" dirty="0"/>
          </a:p>
          <a:p>
            <a:pPr algn="just"/>
            <a:r>
              <a:rPr lang="en-GB" dirty="0"/>
              <a:t>The duration of one repetition is from 10 to 30 sec., approx. the same is duration of rest (or slightly longer), the number of repetitions in a series is 6 to 8;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 algn="just" rtl="1"/>
            <a:r>
              <a:rPr lang="ar-BH" sz="2400" dirty="0" smtClean="0"/>
              <a:t>يتراوح </a:t>
            </a:r>
            <a:r>
              <a:rPr lang="ar-BH" sz="2400" dirty="0"/>
              <a:t>زمن الجري من 10 الى 30 ثانية و تقدر الراحة البينية نفس زمن العمل او أطول قليلا وتتراوح تكرار الأداء من 6 الى 8 تكرارات </a:t>
            </a:r>
            <a:endParaRPr lang="sl-SI" sz="2400" dirty="0"/>
          </a:p>
          <a:p>
            <a:pPr marL="342900" indent="-342900" algn="just"/>
            <a:r>
              <a:rPr lang="en-GB" sz="2400" dirty="0"/>
              <a:t>Number of training units per week is 2 – 5.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" y="452718"/>
            <a:ext cx="12192000" cy="1400530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rgbClr val="FFC000"/>
                </a:solidFill>
              </a:rPr>
              <a:t>Repeated-sprint training (RSA)</a:t>
            </a:r>
            <a:br>
              <a:rPr lang="en-GB" sz="4000" dirty="0" smtClean="0">
                <a:solidFill>
                  <a:srgbClr val="FFC000"/>
                </a:solidFill>
              </a:rPr>
            </a:br>
            <a:r>
              <a:rPr lang="ar-BH" sz="4000" dirty="0" smtClean="0">
                <a:solidFill>
                  <a:srgbClr val="FFC000"/>
                </a:solidFill>
              </a:rPr>
              <a:t>التدريب التكراري         </a:t>
            </a:r>
            <a:r>
              <a:rPr lang="en-GB" sz="4000" dirty="0" smtClean="0">
                <a:solidFill>
                  <a:srgbClr val="FFC000"/>
                </a:solidFill>
              </a:rPr>
              <a:t> 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10896" y="1853248"/>
            <a:ext cx="11676888" cy="4748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400" dirty="0"/>
              <a:t>Main features </a:t>
            </a:r>
            <a:r>
              <a:rPr lang="en-US" sz="2400" dirty="0"/>
              <a:t>of team sports are</a:t>
            </a:r>
            <a:r>
              <a:rPr lang="sl-SI" sz="2400" dirty="0"/>
              <a:t> </a:t>
            </a:r>
            <a:r>
              <a:rPr lang="en-US" sz="2400" dirty="0"/>
              <a:t>high-intensity sprints of short distances usually, coupled</a:t>
            </a:r>
            <a:r>
              <a:rPr lang="sl-SI" sz="2400" dirty="0"/>
              <a:t> </a:t>
            </a:r>
            <a:r>
              <a:rPr lang="en-US" sz="2400" dirty="0"/>
              <a:t>with brief recovery during each exercise bout.</a:t>
            </a:r>
            <a:endParaRPr lang="ar-BH" sz="2400" dirty="0"/>
          </a:p>
          <a:p>
            <a:pPr algn="r" rtl="1"/>
            <a:r>
              <a:rPr lang="ar-BH" sz="2400" dirty="0"/>
              <a:t>ان طبيعة معظم الألعاب الجماعية تتسم بقطع مسافات قصيرة بشدة عالية متبوعة بفترات راحة قصيرة </a:t>
            </a:r>
            <a:endParaRPr lang="sl-SI" sz="2400" dirty="0"/>
          </a:p>
          <a:p>
            <a:pPr algn="just"/>
            <a:r>
              <a:rPr lang="en-US" sz="2400" dirty="0"/>
              <a:t>Between</a:t>
            </a:r>
            <a:r>
              <a:rPr lang="sl-SI" sz="2400" dirty="0"/>
              <a:t> </a:t>
            </a:r>
            <a:r>
              <a:rPr lang="en-US" sz="2400" dirty="0"/>
              <a:t>high-intensity sprints, low- to moderate-intensity activities</a:t>
            </a:r>
            <a:r>
              <a:rPr lang="sl-SI" sz="2400" dirty="0"/>
              <a:t> </a:t>
            </a:r>
            <a:r>
              <a:rPr lang="en-US" sz="2400" dirty="0"/>
              <a:t>such as walking and jogging might be </a:t>
            </a:r>
            <a:r>
              <a:rPr lang="sl-SI" sz="2400" dirty="0"/>
              <a:t>i</a:t>
            </a:r>
            <a:r>
              <a:rPr lang="en-US" sz="2400" dirty="0" err="1"/>
              <a:t>nterspersed</a:t>
            </a:r>
            <a:r>
              <a:rPr lang="en-US" sz="2400" dirty="0"/>
              <a:t>.</a:t>
            </a:r>
            <a:endParaRPr lang="ar-BH" sz="2400" dirty="0"/>
          </a:p>
          <a:p>
            <a:pPr algn="just" rtl="1"/>
            <a:r>
              <a:rPr lang="ar-BH" sz="2400" dirty="0"/>
              <a:t>تتخلل هذه السرعات عالية الشدة أنشطة </a:t>
            </a:r>
            <a:r>
              <a:rPr lang="ar-BH" sz="2400" dirty="0" err="1"/>
              <a:t>منخفظة</a:t>
            </a:r>
            <a:r>
              <a:rPr lang="ar-BH" sz="2400" dirty="0"/>
              <a:t> او متوسطة الشدة </a:t>
            </a:r>
            <a:r>
              <a:rPr lang="ar-BH" sz="2400" dirty="0" err="1"/>
              <a:t>كالمشى</a:t>
            </a:r>
            <a:r>
              <a:rPr lang="ar-BH" sz="2400" dirty="0"/>
              <a:t> والهرولة</a:t>
            </a:r>
            <a:endParaRPr lang="en-US" sz="2400" dirty="0"/>
          </a:p>
          <a:p>
            <a:pPr algn="just"/>
            <a:r>
              <a:rPr lang="en-US" sz="2400" dirty="0"/>
              <a:t>Research has defined this type of activity as repeated</a:t>
            </a:r>
            <a:r>
              <a:rPr lang="sl-SI" sz="2400" dirty="0"/>
              <a:t> </a:t>
            </a:r>
            <a:r>
              <a:rPr lang="en-US" sz="2400" dirty="0"/>
              <a:t>sprint</a:t>
            </a:r>
            <a:r>
              <a:rPr lang="sl-SI" sz="2400" dirty="0"/>
              <a:t> </a:t>
            </a:r>
            <a:r>
              <a:rPr lang="en-US" sz="2400" dirty="0"/>
              <a:t>ability (RSA).</a:t>
            </a:r>
            <a:endParaRPr lang="ar-BH" sz="2400" dirty="0"/>
          </a:p>
          <a:p>
            <a:pPr algn="just" rtl="1"/>
            <a:r>
              <a:rPr lang="ar-BH" sz="2400" dirty="0"/>
              <a:t>عرف البحث العلمي هذا النوع من الأنشطة بالقابلية على تكرار الجري السريع (التكراري)</a:t>
            </a:r>
            <a:endParaRPr lang="sl-SI" sz="2400" dirty="0"/>
          </a:p>
          <a:p>
            <a:pPr algn="just"/>
            <a:r>
              <a:rPr lang="en-US" sz="2400" dirty="0"/>
              <a:t>Bishop et al</a:t>
            </a:r>
            <a:r>
              <a:rPr lang="sl-SI" sz="2400" dirty="0"/>
              <a:t> (2011)</a:t>
            </a:r>
            <a:r>
              <a:rPr lang="en-US" sz="2400" dirty="0"/>
              <a:t> further note</a:t>
            </a:r>
            <a:r>
              <a:rPr lang="sl-SI" sz="2400" dirty="0"/>
              <a:t> </a:t>
            </a:r>
            <a:r>
              <a:rPr lang="en-US" sz="2400" dirty="0"/>
              <a:t>that RSA is the ability to perform at the best possible</a:t>
            </a:r>
            <a:r>
              <a:rPr lang="sl-SI" sz="2400" dirty="0"/>
              <a:t> </a:t>
            </a:r>
            <a:r>
              <a:rPr lang="en-US" sz="2400" dirty="0"/>
              <a:t>peak power and velocity over a series of sprints (≤10 s).</a:t>
            </a:r>
            <a:endParaRPr lang="ar-BH" sz="2400" dirty="0"/>
          </a:p>
          <a:p>
            <a:pPr algn="just" rtl="1"/>
            <a:r>
              <a:rPr lang="ar-BH" sz="2400" dirty="0"/>
              <a:t>لاحظ </a:t>
            </a:r>
            <a:r>
              <a:rPr lang="ar-BH" sz="2400" dirty="0" err="1"/>
              <a:t>بيشوب</a:t>
            </a:r>
            <a:r>
              <a:rPr lang="ar-BH" sz="2400" dirty="0"/>
              <a:t> 2011 الى ان القدرة على تكرار أداء السرعات بأفضل قدرة وسرعة بصورة متسلسلة وبزمن اقل من او يساوي 10 ثوان</a:t>
            </a:r>
            <a:endParaRPr lang="sl-SI" sz="240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581D-E5AE-4C79-BB2A-870EA159E815}" type="datetime1">
              <a:rPr lang="en-US" altLang="sl-SI" smtClean="0">
                <a:solidFill>
                  <a:srgbClr val="000000"/>
                </a:solidFill>
              </a:rPr>
              <a:t>5/26/2024</a:t>
            </a:fld>
            <a:endParaRPr lang="de-AT" altLang="sl-SI">
              <a:solidFill>
                <a:srgbClr val="000000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0384-E373-4E08-89DA-AA39A7CB6F39}" type="slidenum">
              <a:rPr lang="de-AT" altLang="sl-SI" smtClean="0">
                <a:solidFill>
                  <a:srgbClr val="000000"/>
                </a:solidFill>
              </a:rPr>
              <a:pPr/>
              <a:t>7</a:t>
            </a:fld>
            <a:endParaRPr lang="de-AT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5488" y="1143001"/>
            <a:ext cx="11484864" cy="53306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From the literature, RSA can be summarized as</a:t>
            </a:r>
            <a:r>
              <a:rPr lang="sl-SI" sz="2400" dirty="0"/>
              <a:t> </a:t>
            </a:r>
            <a:r>
              <a:rPr lang="en-US" sz="2400" dirty="0"/>
              <a:t>crucial fitness for team-sport athletes. </a:t>
            </a:r>
            <a:endParaRPr lang="ar-BH" sz="2400" dirty="0"/>
          </a:p>
          <a:p>
            <a:pPr algn="just" rtl="1"/>
            <a:r>
              <a:rPr lang="ar-BH" sz="2400" dirty="0"/>
              <a:t>من مراجعة الادبيات يتضح ان قابلية تكرار أداء السرعات شيء مهم </a:t>
            </a:r>
            <a:r>
              <a:rPr lang="ar-BH" sz="2400" dirty="0" err="1" smtClean="0"/>
              <a:t>لل</a:t>
            </a:r>
            <a:r>
              <a:rPr lang="ar-IQ" sz="2400" dirty="0" smtClean="0"/>
              <a:t>أ</a:t>
            </a:r>
            <a:r>
              <a:rPr lang="ar-BH" sz="2400" dirty="0" smtClean="0"/>
              <a:t>لع</a:t>
            </a:r>
            <a:r>
              <a:rPr lang="ar-IQ" sz="2400" dirty="0" smtClean="0"/>
              <a:t>ا</a:t>
            </a:r>
            <a:r>
              <a:rPr lang="ar-BH" sz="2400" dirty="0" smtClean="0"/>
              <a:t>ب</a:t>
            </a:r>
            <a:r>
              <a:rPr lang="ar-IQ" sz="2400" dirty="0" smtClean="0"/>
              <a:t> </a:t>
            </a:r>
            <a:r>
              <a:rPr lang="ar-BH" sz="2400" dirty="0" smtClean="0"/>
              <a:t>ا </a:t>
            </a:r>
            <a:r>
              <a:rPr lang="ar-BH" sz="2400" dirty="0"/>
              <a:t>الجماعية</a:t>
            </a:r>
            <a:endParaRPr lang="sl-SI" sz="2400" dirty="0"/>
          </a:p>
          <a:p>
            <a:pPr algn="just"/>
            <a:r>
              <a:rPr lang="en-US" sz="2400" dirty="0"/>
              <a:t>It is common</a:t>
            </a:r>
            <a:r>
              <a:rPr lang="sl-SI" sz="2400" dirty="0"/>
              <a:t> </a:t>
            </a:r>
            <a:r>
              <a:rPr lang="en-US" sz="2400" dirty="0"/>
              <a:t>to use RSE as a training</a:t>
            </a:r>
            <a:r>
              <a:rPr lang="sl-SI" sz="2400" dirty="0"/>
              <a:t> </a:t>
            </a:r>
            <a:r>
              <a:rPr lang="en-US" sz="2400" dirty="0"/>
              <a:t>modality to improve athletes’</a:t>
            </a:r>
            <a:r>
              <a:rPr lang="sl-SI" sz="2400" dirty="0"/>
              <a:t> </a:t>
            </a:r>
            <a:r>
              <a:rPr lang="en-US" sz="2400" dirty="0"/>
              <a:t>RSA</a:t>
            </a:r>
            <a:r>
              <a:rPr lang="sl-SI" sz="2400" dirty="0"/>
              <a:t>.</a:t>
            </a:r>
            <a:endParaRPr lang="ar-BH" sz="2400" dirty="0"/>
          </a:p>
          <a:p>
            <a:pPr algn="just" rtl="1"/>
            <a:r>
              <a:rPr lang="ar-BH" sz="2400" dirty="0"/>
              <a:t>من الشائعة استخدام التدريب التكراري لتطوير </a:t>
            </a:r>
            <a:r>
              <a:rPr lang="ar-BH" sz="2400" dirty="0" smtClean="0"/>
              <a:t>القدرة </a:t>
            </a:r>
            <a:r>
              <a:rPr lang="ar-BH" sz="2400" dirty="0"/>
              <a:t>على الجري السريع </a:t>
            </a:r>
            <a:r>
              <a:rPr lang="ar-BH" sz="2400" dirty="0" smtClean="0"/>
              <a:t>ا</a:t>
            </a:r>
            <a:r>
              <a:rPr lang="ar-IQ" sz="2400" dirty="0" smtClean="0"/>
              <a:t>ل</a:t>
            </a:r>
            <a:r>
              <a:rPr lang="ar-BH" sz="2400" dirty="0" smtClean="0"/>
              <a:t>م</a:t>
            </a:r>
            <a:r>
              <a:rPr lang="ar-IQ" sz="2400" dirty="0" smtClean="0"/>
              <a:t>ت</a:t>
            </a:r>
            <a:r>
              <a:rPr lang="ar-BH" sz="2400" dirty="0" smtClean="0"/>
              <a:t>كرر </a:t>
            </a:r>
            <a:r>
              <a:rPr lang="ar-BH" sz="2400" dirty="0"/>
              <a:t>كطريقة تدريب</a:t>
            </a:r>
            <a:endParaRPr lang="sl-SI" sz="2400" dirty="0"/>
          </a:p>
          <a:p>
            <a:pPr algn="just"/>
            <a:r>
              <a:rPr lang="en-US" sz="2400" dirty="0"/>
              <a:t>Bishop et</a:t>
            </a:r>
            <a:r>
              <a:rPr lang="sl-SI" sz="2400" dirty="0"/>
              <a:t> </a:t>
            </a:r>
            <a:r>
              <a:rPr lang="en-US" sz="2400" dirty="0"/>
              <a:t>al</a:t>
            </a:r>
            <a:r>
              <a:rPr lang="sl-SI" sz="2400" dirty="0"/>
              <a:t> (2011)</a:t>
            </a:r>
            <a:r>
              <a:rPr lang="en-US" sz="2400" dirty="0"/>
              <a:t> recommend training modalities for improving athlete’s</a:t>
            </a:r>
            <a:r>
              <a:rPr lang="sl-SI" sz="2400" dirty="0"/>
              <a:t> </a:t>
            </a:r>
            <a:r>
              <a:rPr lang="en-US" sz="2400" dirty="0"/>
              <a:t>RSA, including interval training, traditional sprint</a:t>
            </a:r>
            <a:r>
              <a:rPr lang="sl-SI" sz="2400" dirty="0"/>
              <a:t> </a:t>
            </a:r>
            <a:r>
              <a:rPr lang="en-US" sz="2400" dirty="0"/>
              <a:t>training, and strength and power training</a:t>
            </a:r>
            <a:r>
              <a:rPr lang="sl-SI" sz="2400" dirty="0"/>
              <a:t>.</a:t>
            </a:r>
            <a:endParaRPr lang="ar-BH" sz="2400" dirty="0"/>
          </a:p>
          <a:p>
            <a:pPr algn="just" rtl="1"/>
            <a:r>
              <a:rPr lang="ar-IQ" sz="2400" dirty="0" smtClean="0"/>
              <a:t>أ</a:t>
            </a:r>
            <a:r>
              <a:rPr lang="ar-BH" sz="2400" dirty="0" smtClean="0"/>
              <a:t>وصى </a:t>
            </a:r>
            <a:r>
              <a:rPr lang="ar-BH" sz="2400" dirty="0"/>
              <a:t>بيشب عام 2011 </a:t>
            </a:r>
            <a:r>
              <a:rPr lang="ar-IQ" sz="2400" dirty="0" smtClean="0"/>
              <a:t>ب</a:t>
            </a:r>
            <a:r>
              <a:rPr lang="ar-BH" sz="2400" dirty="0" smtClean="0"/>
              <a:t>الطرق </a:t>
            </a:r>
            <a:r>
              <a:rPr lang="ar-BH" sz="2400" dirty="0"/>
              <a:t>التالية التدريب </a:t>
            </a:r>
            <a:r>
              <a:rPr lang="ar-BH" sz="2400" dirty="0" smtClean="0"/>
              <a:t>الفتر</a:t>
            </a:r>
            <a:r>
              <a:rPr lang="ar-IQ" sz="2400" dirty="0" smtClean="0"/>
              <a:t>ي</a:t>
            </a:r>
            <a:r>
              <a:rPr lang="ar-BH" sz="2400" dirty="0" smtClean="0"/>
              <a:t> </a:t>
            </a:r>
            <a:r>
              <a:rPr lang="ar-BH" sz="2400" dirty="0"/>
              <a:t>و تدريب السرعة الاعتيادي و تدريبات القوة والقدرة لتطوير هذا العنصر الهام</a:t>
            </a:r>
            <a:endParaRPr lang="sl-SI" sz="2400" dirty="0"/>
          </a:p>
          <a:p>
            <a:pPr algn="just"/>
            <a:r>
              <a:rPr lang="en-GB" sz="2400" dirty="0"/>
              <a:t>The importance of specific </a:t>
            </a:r>
            <a:r>
              <a:rPr lang="sl-SI" sz="2400" dirty="0"/>
              <a:t>or </a:t>
            </a:r>
            <a:r>
              <a:rPr lang="en-GB" sz="2400" dirty="0"/>
              <a:t>situational</a:t>
            </a:r>
            <a:r>
              <a:rPr lang="sl-SI" sz="2400" dirty="0"/>
              <a:t> </a:t>
            </a:r>
            <a:r>
              <a:rPr lang="en-GB" sz="2400" dirty="0"/>
              <a:t>training!</a:t>
            </a:r>
            <a:endParaRPr lang="ar-BH" sz="2400" dirty="0"/>
          </a:p>
          <a:p>
            <a:pPr algn="just" rtl="1"/>
            <a:r>
              <a:rPr lang="ar-BH" sz="2400" dirty="0"/>
              <a:t>أهمية التدريب الخاص بكرة اليد</a:t>
            </a:r>
            <a:endParaRPr lang="en-GB" sz="240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08" y="44624"/>
            <a:ext cx="11914632" cy="1143000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Methods for dosing volume and intensity of activity</a:t>
            </a:r>
            <a:r>
              <a:rPr lang="sl-SI" sz="2400" dirty="0">
                <a:solidFill>
                  <a:srgbClr val="FF0000"/>
                </a:solidFill>
              </a:rPr>
              <a:t>.</a:t>
            </a:r>
            <a:r>
              <a:rPr lang="ar-BH" sz="2400" dirty="0">
                <a:solidFill>
                  <a:srgbClr val="FF0000"/>
                </a:solidFill>
              </a:rPr>
              <a:t/>
            </a:r>
            <a:br>
              <a:rPr lang="ar-BH" sz="2400" dirty="0">
                <a:solidFill>
                  <a:srgbClr val="FF0000"/>
                </a:solidFill>
              </a:rPr>
            </a:br>
            <a:r>
              <a:rPr lang="ar-BH" sz="2400" dirty="0">
                <a:solidFill>
                  <a:srgbClr val="FF0000"/>
                </a:solidFill>
              </a:rPr>
              <a:t>طرق تحديد جرعة التدريب من حيث الحجم والشدة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10896" y="1538513"/>
            <a:ext cx="11667744" cy="48988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intensity of the running is determined by the time and the distance (on the basis of M</a:t>
            </a:r>
            <a:r>
              <a:rPr lang="sl-SI" sz="2400" dirty="0"/>
              <a:t>S</a:t>
            </a:r>
            <a:r>
              <a:rPr lang="en-US" sz="2400" dirty="0"/>
              <a:t>V) - mostly between </a:t>
            </a:r>
            <a:r>
              <a:rPr lang="sl-SI" sz="2400" dirty="0"/>
              <a:t>7</a:t>
            </a:r>
            <a:r>
              <a:rPr lang="en-US" sz="2400" dirty="0"/>
              <a:t> and </a:t>
            </a:r>
            <a:r>
              <a:rPr lang="sl-SI" sz="2400" dirty="0"/>
              <a:t>8,5m/s</a:t>
            </a:r>
            <a:r>
              <a:rPr lang="en-US" sz="2400" dirty="0"/>
              <a:t>.</a:t>
            </a:r>
            <a:endParaRPr lang="ar-BH" sz="2400" dirty="0"/>
          </a:p>
          <a:p>
            <a:pPr algn="r" rtl="1"/>
            <a:r>
              <a:rPr lang="ar-BH" sz="2400" dirty="0"/>
              <a:t>يتم تحديد شدة الجري عن طريق الوقت والمسافة المقطوعة ويتراوح مسافة الأداء </a:t>
            </a:r>
            <a:r>
              <a:rPr lang="ar-BH" sz="2400" dirty="0" err="1"/>
              <a:t>مابين</a:t>
            </a:r>
            <a:r>
              <a:rPr lang="ar-BH" sz="2400" dirty="0"/>
              <a:t> 7 الى 8.5م م/ث</a:t>
            </a:r>
            <a:endParaRPr lang="en-US" sz="2400" dirty="0"/>
          </a:p>
          <a:p>
            <a:r>
              <a:rPr lang="en-US" sz="2400" dirty="0"/>
              <a:t>The duration of one repetition is from </a:t>
            </a:r>
            <a:r>
              <a:rPr lang="sl-SI" sz="2400" dirty="0"/>
              <a:t>3</a:t>
            </a:r>
            <a:r>
              <a:rPr lang="en-US" sz="2400" dirty="0"/>
              <a:t> to </a:t>
            </a:r>
            <a:r>
              <a:rPr lang="sl-SI" sz="2400" dirty="0"/>
              <a:t>10</a:t>
            </a:r>
            <a:r>
              <a:rPr lang="en-US" sz="2400" dirty="0"/>
              <a:t> sec., duration of rest </a:t>
            </a:r>
            <a:r>
              <a:rPr lang="sl-SI" sz="2400" dirty="0"/>
              <a:t>is </a:t>
            </a:r>
            <a:r>
              <a:rPr lang="en-GB" sz="2400" dirty="0"/>
              <a:t>3X longer (sometimes very short breaks), the number of repetitions in a series is 6 to 8.</a:t>
            </a:r>
            <a:endParaRPr lang="ar-BH" sz="2400" dirty="0"/>
          </a:p>
          <a:p>
            <a:pPr algn="r" rtl="1"/>
            <a:r>
              <a:rPr lang="ar-BH" sz="2400" dirty="0"/>
              <a:t>يتراوح زمن الأداء ما بين 3 الى 10 ثوان ويتراوح مدة الراحة البينة 3 ضرب زمن الأداء واحيانا تكون قصيرة جدا و يتراوح تكرار الجري من 6 الى 8 مرات</a:t>
            </a:r>
            <a:endParaRPr lang="sl-SI" sz="2400" dirty="0"/>
          </a:p>
          <a:p>
            <a:r>
              <a:rPr lang="en-US" sz="2400" dirty="0"/>
              <a:t>Break between the series is up to 2 min., number of series in the same exercise (same content) is from 2 to 4.</a:t>
            </a:r>
            <a:endParaRPr lang="ar-BH" sz="2400" dirty="0"/>
          </a:p>
          <a:p>
            <a:pPr algn="r" rtl="1"/>
            <a:r>
              <a:rPr lang="ar-BH" sz="2400" dirty="0"/>
              <a:t>تصل الفترة الزمنية بين المجموعات الى دقيقتين و تتراوح عدد المجموعات </a:t>
            </a:r>
            <a:r>
              <a:rPr lang="ar-BH" sz="2400" dirty="0" err="1"/>
              <a:t>مابين</a:t>
            </a:r>
            <a:r>
              <a:rPr lang="ar-BH" sz="2400" dirty="0"/>
              <a:t> 2 الى 4 </a:t>
            </a:r>
            <a:endParaRPr lang="sl-SI" sz="2400" dirty="0"/>
          </a:p>
          <a:p>
            <a:r>
              <a:rPr lang="en-US" sz="2400" dirty="0"/>
              <a:t>Number of training units per week is 2 – 5.</a:t>
            </a:r>
            <a:endParaRPr lang="ar-BH" sz="2400" dirty="0"/>
          </a:p>
          <a:p>
            <a:pPr algn="r" rtl="1"/>
            <a:r>
              <a:rPr lang="ar-BH" sz="2400" dirty="0"/>
              <a:t>تتراوح عدد الوحدات التدريبية في الأسبوع الواحد ما بين 2 الى 5 مرات</a:t>
            </a:r>
            <a:endParaRPr lang="en-US" sz="240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564-C54A-4EA8-AB06-70E22A255E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1687</Words>
  <Application>Microsoft Office PowerPoint</Application>
  <PresentationFormat>مخصص</PresentationFormat>
  <Paragraphs>174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Repeated-sprint training (RSA) التدريب التكراري          </vt:lpstr>
      <vt:lpstr>عرض تقديمي في PowerPoint</vt:lpstr>
      <vt:lpstr>  Methods for dosing volume and intensity of activity. طرق تحديد جرعة التدريب من حيث الحجم والشدة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</dc:creator>
  <cp:lastModifiedBy>Maher</cp:lastModifiedBy>
  <cp:revision>10</cp:revision>
  <dcterms:created xsi:type="dcterms:W3CDTF">2015-08-20T10:27:39Z</dcterms:created>
  <dcterms:modified xsi:type="dcterms:W3CDTF">2024-05-25T23:14:24Z</dcterms:modified>
</cp:coreProperties>
</file>