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5"/>
  </p:notesMasterIdLst>
  <p:sldIdLst>
    <p:sldId id="256" r:id="rId4"/>
    <p:sldId id="257" r:id="rId5"/>
    <p:sldId id="258" r:id="rId6"/>
    <p:sldId id="259" r:id="rId7"/>
    <p:sldId id="260" r:id="rId8"/>
    <p:sldId id="261" r:id="rId9"/>
    <p:sldId id="262" r:id="rId10"/>
    <p:sldId id="263" r:id="rId11"/>
    <p:sldId id="264" r:id="rId12"/>
    <p:sldId id="266" r:id="rId13"/>
    <p:sldId id="269" r:id="rId14"/>
    <p:sldId id="271" r:id="rId15"/>
    <p:sldId id="302" r:id="rId16"/>
    <p:sldId id="303" r:id="rId17"/>
    <p:sldId id="304" r:id="rId18"/>
    <p:sldId id="309" r:id="rId19"/>
    <p:sldId id="306" r:id="rId20"/>
    <p:sldId id="274" r:id="rId21"/>
    <p:sldId id="307" r:id="rId22"/>
    <p:sldId id="275" r:id="rId23"/>
    <p:sldId id="287" r:id="rId24"/>
    <p:sldId id="288" r:id="rId25"/>
    <p:sldId id="289" r:id="rId26"/>
    <p:sldId id="290" r:id="rId27"/>
    <p:sldId id="291" r:id="rId28"/>
    <p:sldId id="292" r:id="rId29"/>
    <p:sldId id="293" r:id="rId30"/>
    <p:sldId id="294" r:id="rId31"/>
    <p:sldId id="296" r:id="rId32"/>
    <p:sldId id="308" r:id="rId33"/>
    <p:sldId id="30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17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860" y="6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529ACE4-7B12-4706-BD89-25F4C0737A48}" type="datetimeFigureOut">
              <a:rPr lang="ar-IQ" smtClean="0"/>
              <a:t>11/04/1448</a:t>
            </a:fld>
            <a:endParaRPr lang="ar-IQ"/>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5395644-9C54-4176-BB6C-A36E05D270B3}" type="slidenum">
              <a:rPr lang="ar-IQ" smtClean="0"/>
              <a:t>‹#›</a:t>
            </a:fld>
            <a:endParaRPr lang="ar-IQ"/>
          </a:p>
        </p:txBody>
      </p:sp>
    </p:spTree>
    <p:extLst>
      <p:ext uri="{BB962C8B-B14F-4D97-AF65-F5344CB8AC3E}">
        <p14:creationId xmlns:p14="http://schemas.microsoft.com/office/powerpoint/2010/main" val="394832798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7CDC09-52B5-4B9B-A9F9-CC48573C298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687835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10"/>
          </p:nvPr>
        </p:nvSpPr>
        <p:spPr/>
        <p:txBody>
          <a:bodyPr/>
          <a:lstStyle/>
          <a:p>
            <a:fld id="{85395644-9C54-4176-BB6C-A36E05D270B3}" type="slidenum">
              <a:rPr lang="ar-IQ" smtClean="0"/>
              <a:t>19</a:t>
            </a:fld>
            <a:endParaRPr lang="ar-IQ"/>
          </a:p>
        </p:txBody>
      </p:sp>
    </p:spTree>
    <p:extLst>
      <p:ext uri="{BB962C8B-B14F-4D97-AF65-F5344CB8AC3E}">
        <p14:creationId xmlns:p14="http://schemas.microsoft.com/office/powerpoint/2010/main" val="605431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305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6032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6461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295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7209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426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6196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86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3639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3586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9387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0280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7680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7324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94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6368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9163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8741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01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742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0009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6487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1BEF3B-AEDB-4EE9-91A6-681C819EABDC}"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3482765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1BEF3B-AEDB-4EE9-91A6-681C819EABDC}"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32444377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1BEF3B-AEDB-4EE9-91A6-681C819EABDC}"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30961202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1BEF3B-AEDB-4EE9-91A6-681C819EABDC}"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29719102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1BEF3B-AEDB-4EE9-91A6-681C819EABDC}"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11834380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1BEF3B-AEDB-4EE9-91A6-681C819EABDC}"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26888473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BEF3B-AEDB-4EE9-91A6-681C819EABDC}"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7896811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951BEF3B-AEDB-4EE9-91A6-681C819EABDC}"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42650650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951BEF3B-AEDB-4EE9-91A6-681C819EABDC}"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2912629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1BEF3B-AEDB-4EE9-91A6-681C819EABDC}"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12403467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1BEF3B-AEDB-4EE9-91A6-681C819EABDC}"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58640-2CC4-4F6E-82BD-2E950073BA0C}" type="slidenum">
              <a:rPr lang="en-US" smtClean="0"/>
              <a:t>‹#›</a:t>
            </a:fld>
            <a:endParaRPr lang="en-US"/>
          </a:p>
        </p:txBody>
      </p:sp>
    </p:spTree>
    <p:extLst>
      <p:ext uri="{BB962C8B-B14F-4D97-AF65-F5344CB8AC3E}">
        <p14:creationId xmlns:p14="http://schemas.microsoft.com/office/powerpoint/2010/main" val="3945286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78F855-FD98-47BF-8245-BAE1ECF45A0A}"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A62DC9-91B0-473B-8F5C-CC60C5BFB1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8921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738F0D-D0CD-4969-9ABE-EB4EF34FE809}" type="datetimeFigureOut">
              <a:rPr lang="en-US" smtClean="0">
                <a:solidFill>
                  <a:prstClr val="black">
                    <a:tint val="75000"/>
                  </a:prstClr>
                </a:solidFill>
              </a:rPr>
              <a:pPr/>
              <a:t>9/23/2026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1F04D-EB3F-4B37-9ED3-18DCBC56BA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7597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51BEF3B-AEDB-4EE9-91A6-681C819EABDC}" type="datetimeFigureOut">
              <a:rPr lang="en-US" smtClean="0"/>
              <a:t>9/23/2026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C58640-2CC4-4F6E-82BD-2E950073BA0C}" type="slidenum">
              <a:rPr lang="en-US" smtClean="0"/>
              <a:t>‹#›</a:t>
            </a:fld>
            <a:endParaRPr lang="en-US"/>
          </a:p>
        </p:txBody>
      </p:sp>
    </p:spTree>
    <p:extLst>
      <p:ext uri="{BB962C8B-B14F-4D97-AF65-F5344CB8AC3E}">
        <p14:creationId xmlns:p14="http://schemas.microsoft.com/office/powerpoint/2010/main" val="38393289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8.xml"/><Relationship Id="rId5" Type="http://schemas.openxmlformats.org/officeDocument/2006/relationships/image" Target="../media/image17.jpe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1484784"/>
            <a:ext cx="8134672" cy="2115667"/>
          </a:xfrm>
        </p:spPr>
        <p:txBody>
          <a:bodyPr/>
          <a:lstStyle/>
          <a:p>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Industrial Pharmacy/Fifth Stage</a:t>
            </a:r>
          </a:p>
        </p:txBody>
      </p:sp>
      <p:sp>
        <p:nvSpPr>
          <p:cNvPr id="3" name="Subtitle 2"/>
          <p:cNvSpPr>
            <a:spLocks noGrp="1"/>
          </p:cNvSpPr>
          <p:nvPr>
            <p:ph type="subTitle" idx="1"/>
          </p:nvPr>
        </p:nvSpPr>
        <p:spPr>
          <a:xfrm>
            <a:off x="1115616" y="3933056"/>
            <a:ext cx="6858000" cy="1655762"/>
          </a:xfrm>
        </p:spPr>
        <p:txBody>
          <a:bodyPr>
            <a:normAutofit/>
          </a:bodyPr>
          <a:lstStyle/>
          <a:p>
            <a:r>
              <a:rPr lang="en-US" sz="2400" b="1" dirty="0">
                <a:solidFill>
                  <a:srgbClr val="A91763"/>
                </a:solidFill>
                <a:effectLst>
                  <a:outerShdw blurRad="38100" dist="38100" dir="2700000" algn="tl">
                    <a:srgbClr val="000000">
                      <a:alpha val="43137"/>
                    </a:srgbClr>
                  </a:outerShdw>
                </a:effectLst>
                <a:latin typeface="Times New Roman" pitchFamily="18" charset="0"/>
                <a:cs typeface="Times New Roman" pitchFamily="18" charset="0"/>
              </a:rPr>
              <a:t>Lecturer Dr</a:t>
            </a:r>
            <a:r>
              <a:rPr lang="en-US" sz="2400" b="1" dirty="0" smtClean="0">
                <a:solidFill>
                  <a:srgbClr val="A91763"/>
                </a:solidFill>
                <a:effectLst>
                  <a:outerShdw blurRad="38100" dist="38100" dir="2700000" algn="tl">
                    <a:srgbClr val="000000">
                      <a:alpha val="43137"/>
                    </a:srgbClr>
                  </a:outerShdw>
                </a:effectLst>
                <a:latin typeface="Times New Roman" pitchFamily="18" charset="0"/>
                <a:cs typeface="Times New Roman" pitchFamily="18" charset="0"/>
              </a:rPr>
              <a:t>. Manar Adnan Tamer</a:t>
            </a:r>
            <a:endParaRPr lang="en-US" sz="2400" b="1" dirty="0">
              <a:solidFill>
                <a:srgbClr val="A91763"/>
              </a:solidFill>
              <a:effectLst>
                <a:outerShdw blurRad="38100" dist="38100" dir="2700000" algn="tl">
                  <a:srgbClr val="000000">
                    <a:alpha val="43137"/>
                  </a:srgbClr>
                </a:outerShdw>
              </a:effectLst>
              <a:latin typeface="Times New Roman" pitchFamily="18" charset="0"/>
              <a:cs typeface="Times New Roman" pitchFamily="18" charset="0"/>
            </a:endParaRPr>
          </a:p>
          <a:p>
            <a:r>
              <a:rPr lang="en-US" sz="2400" b="1" dirty="0">
                <a:solidFill>
                  <a:srgbClr val="A91763"/>
                </a:solidFill>
                <a:effectLst>
                  <a:outerShdw blurRad="38100" dist="38100" dir="2700000" algn="tl">
                    <a:srgbClr val="000000">
                      <a:alpha val="43137"/>
                    </a:srgbClr>
                  </a:outerShdw>
                </a:effectLst>
                <a:latin typeface="Times New Roman" pitchFamily="18" charset="0"/>
                <a:cs typeface="Times New Roman" pitchFamily="18" charset="0"/>
              </a:rPr>
              <a:t>Lecture:1</a:t>
            </a:r>
          </a:p>
        </p:txBody>
      </p:sp>
    </p:spTree>
    <p:extLst>
      <p:ext uri="{BB962C8B-B14F-4D97-AF65-F5344CB8AC3E}">
        <p14:creationId xmlns:p14="http://schemas.microsoft.com/office/powerpoint/2010/main" val="1878306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Solid Oral </a:t>
            </a:r>
            <a:r>
              <a:rPr lang="en-US" sz="36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Dosage </a:t>
            </a:r>
            <a:r>
              <a:rPr lang="en-US" sz="36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Forms</a:t>
            </a:r>
            <a:endParaRPr lang="en-US" sz="36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a:p>
        </p:txBody>
      </p:sp>
      <p:pic>
        <p:nvPicPr>
          <p:cNvPr id="4" name="Picture 2" descr="Example images of solid oral dosage forms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1690690"/>
            <a:ext cx="8096250" cy="4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176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Introduction</a:t>
            </a:r>
            <a:endPar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3"/>
          <p:cNvSpPr/>
          <p:nvPr/>
        </p:nvSpPr>
        <p:spPr>
          <a:xfrm>
            <a:off x="467544" y="1844824"/>
            <a:ext cx="2736304" cy="41044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Times New Roman" pitchFamily="18" charset="0"/>
                <a:cs typeface="Times New Roman" pitchFamily="18" charset="0"/>
              </a:rPr>
              <a:t>Among different routes of administration , the </a:t>
            </a:r>
            <a:r>
              <a:rPr lang="en-US" sz="2400" b="1" dirty="0">
                <a:solidFill>
                  <a:srgbClr val="FF0000"/>
                </a:solidFill>
                <a:latin typeface="Times New Roman" pitchFamily="18" charset="0"/>
                <a:cs typeface="Times New Roman" pitchFamily="18" charset="0"/>
              </a:rPr>
              <a:t>oral route </a:t>
            </a:r>
            <a:r>
              <a:rPr lang="en-US" sz="2400" b="1" dirty="0">
                <a:solidFill>
                  <a:schemeClr val="tx1"/>
                </a:solidFill>
                <a:latin typeface="Times New Roman" pitchFamily="18" charset="0"/>
                <a:cs typeface="Times New Roman" pitchFamily="18" charset="0"/>
              </a:rPr>
              <a:t>is considered the most common way. </a:t>
            </a:r>
          </a:p>
          <a:p>
            <a:pPr algn="ctr"/>
            <a:r>
              <a:rPr lang="en-US" sz="2400" b="1" dirty="0">
                <a:solidFill>
                  <a:srgbClr val="FF0000"/>
                </a:solidFill>
                <a:latin typeface="Times New Roman" pitchFamily="18" charset="0"/>
                <a:cs typeface="Times New Roman" pitchFamily="18" charset="0"/>
              </a:rPr>
              <a:t>Tablets</a:t>
            </a:r>
            <a:r>
              <a:rPr lang="en-US" sz="2400" b="1" dirty="0">
                <a:solidFill>
                  <a:schemeClr val="tx1"/>
                </a:solidFill>
                <a:latin typeface="Times New Roman" pitchFamily="18" charset="0"/>
                <a:cs typeface="Times New Roman" pitchFamily="18" charset="0"/>
              </a:rPr>
              <a:t> is the most popular oral dosage form</a:t>
            </a:r>
          </a:p>
        </p:txBody>
      </p:sp>
      <p:pic>
        <p:nvPicPr>
          <p:cNvPr id="5" name="Content Placeholder 4"/>
          <p:cNvPicPr>
            <a:picLocks noGrp="1" noChangeAspect="1"/>
          </p:cNvPicPr>
          <p:nvPr>
            <p:ph idx="1"/>
          </p:nvPr>
        </p:nvPicPr>
        <p:blipFill>
          <a:blip r:embed="rId2"/>
          <a:stretch>
            <a:fillRect/>
          </a:stretch>
        </p:blipFill>
        <p:spPr>
          <a:xfrm>
            <a:off x="3347864" y="1844824"/>
            <a:ext cx="5495751" cy="4104456"/>
          </a:xfrm>
          <a:prstGeom prst="rect">
            <a:avLst/>
          </a:prstGeom>
        </p:spPr>
      </p:pic>
    </p:spTree>
    <p:extLst>
      <p:ext uri="{BB962C8B-B14F-4D97-AF65-F5344CB8AC3E}">
        <p14:creationId xmlns:p14="http://schemas.microsoft.com/office/powerpoint/2010/main" val="4225559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92696"/>
            <a:ext cx="7886700" cy="997993"/>
          </a:xfrm>
        </p:spPr>
        <p:txBody>
          <a:bodyPr/>
          <a:lstStyle/>
          <a:p>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Introductory Concepts</a:t>
            </a:r>
            <a:endParaRPr lang="en-US" dirty="0">
              <a:solidFill>
                <a:srgbClr val="002060"/>
              </a:solidFill>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US" sz="2400" dirty="0">
                <a:latin typeface="Times New Roman" pitchFamily="18" charset="0"/>
                <a:cs typeface="Times New Roman" pitchFamily="18" charset="0"/>
              </a:rPr>
              <a:t>The term tablet derived from the Latin word (</a:t>
            </a:r>
            <a:r>
              <a:rPr lang="en-US" sz="2400" dirty="0">
                <a:solidFill>
                  <a:srgbClr val="FF0000"/>
                </a:solidFill>
                <a:latin typeface="Times New Roman" pitchFamily="18" charset="0"/>
                <a:cs typeface="Times New Roman" pitchFamily="18" charset="0"/>
              </a:rPr>
              <a:t>tabuletta</a:t>
            </a:r>
            <a:r>
              <a:rPr lang="en-US" sz="2400" dirty="0">
                <a:latin typeface="Times New Roman" pitchFamily="18" charset="0"/>
                <a:cs typeface="Times New Roman" pitchFamily="18" charset="0"/>
              </a:rPr>
              <a:t>) which is related to the appearance of the dosage form (</a:t>
            </a:r>
            <a:r>
              <a:rPr lang="en-US" sz="2400" dirty="0">
                <a:solidFill>
                  <a:srgbClr val="FF0000"/>
                </a:solidFill>
                <a:latin typeface="Times New Roman" pitchFamily="18" charset="0"/>
                <a:cs typeface="Times New Roman" pitchFamily="18" charset="0"/>
              </a:rPr>
              <a:t>small disc like</a:t>
            </a:r>
            <a:r>
              <a:rPr lang="en-US" sz="2400" dirty="0">
                <a:latin typeface="Times New Roman" pitchFamily="18" charset="0"/>
                <a:cs typeface="Times New Roman" pitchFamily="18" charset="0"/>
              </a:rPr>
              <a:t>)</a:t>
            </a:r>
          </a:p>
          <a:p>
            <a:pPr algn="just">
              <a:buFont typeface="Wingdings" pitchFamily="2" charset="2"/>
              <a:buChar char="Ø"/>
            </a:pPr>
            <a:r>
              <a:rPr lang="en-US" sz="2400" dirty="0">
                <a:latin typeface="Times New Roman" pitchFamily="18" charset="0"/>
                <a:cs typeface="Times New Roman" pitchFamily="18" charset="0"/>
              </a:rPr>
              <a:t>In </a:t>
            </a:r>
            <a:r>
              <a:rPr lang="en-US" sz="2400" dirty="0">
                <a:solidFill>
                  <a:srgbClr val="FF0000"/>
                </a:solidFill>
                <a:latin typeface="Times New Roman" pitchFamily="18" charset="0"/>
                <a:cs typeface="Times New Roman" pitchFamily="18" charset="0"/>
              </a:rPr>
              <a:t>1843</a:t>
            </a:r>
            <a:r>
              <a:rPr lang="en-US" sz="2400" dirty="0">
                <a:latin typeface="Times New Roman" pitchFamily="18" charset="0"/>
                <a:cs typeface="Times New Roman" pitchFamily="18" charset="0"/>
              </a:rPr>
              <a:t> the first patent for a </a:t>
            </a:r>
            <a:r>
              <a:rPr lang="en-US" sz="2400" dirty="0">
                <a:solidFill>
                  <a:srgbClr val="FF0000"/>
                </a:solidFill>
                <a:latin typeface="Times New Roman" pitchFamily="18" charset="0"/>
                <a:cs typeface="Times New Roman" pitchFamily="18" charset="0"/>
              </a:rPr>
              <a:t>hand –operated device</a:t>
            </a:r>
            <a:r>
              <a:rPr lang="en-US" sz="2400" dirty="0">
                <a:latin typeface="Times New Roman" pitchFamily="18" charset="0"/>
                <a:cs typeface="Times New Roman" pitchFamily="18" charset="0"/>
              </a:rPr>
              <a:t> used to form a tablet was granted.</a:t>
            </a:r>
          </a:p>
          <a:p>
            <a:pPr algn="just">
              <a:buFont typeface="Wingdings" pitchFamily="2" charset="2"/>
              <a:buChar char="Ø"/>
            </a:pPr>
            <a:r>
              <a:rPr lang="en-US" sz="2400" dirty="0">
                <a:latin typeface="Times New Roman" pitchFamily="18" charset="0"/>
                <a:cs typeface="Times New Roman" pitchFamily="18" charset="0"/>
              </a:rPr>
              <a:t>After </a:t>
            </a:r>
            <a:r>
              <a:rPr lang="en-US" sz="2400" dirty="0" smtClean="0">
                <a:latin typeface="Times New Roman" pitchFamily="18" charset="0"/>
                <a:cs typeface="Times New Roman" pitchFamily="18" charset="0"/>
              </a:rPr>
              <a:t>that, </a:t>
            </a:r>
            <a:r>
              <a:rPr lang="en-US" sz="2400" dirty="0">
                <a:latin typeface="Times New Roman" pitchFamily="18" charset="0"/>
                <a:cs typeface="Times New Roman" pitchFamily="18" charset="0"/>
              </a:rPr>
              <a:t>the use of tablets as a dosage form increased gradually at </a:t>
            </a:r>
            <a:r>
              <a:rPr lang="en-US" sz="2400" dirty="0">
                <a:solidFill>
                  <a:srgbClr val="FF0000"/>
                </a:solidFill>
                <a:latin typeface="Times New Roman" pitchFamily="18" charset="0"/>
                <a:cs typeface="Times New Roman" pitchFamily="18" charset="0"/>
              </a:rPr>
              <a:t>small scale level</a:t>
            </a:r>
            <a:r>
              <a:rPr lang="en-US" sz="2400" dirty="0">
                <a:latin typeface="Times New Roman" pitchFamily="18" charset="0"/>
                <a:cs typeface="Times New Roman" pitchFamily="18" charset="0"/>
              </a:rPr>
              <a:t>. </a:t>
            </a:r>
          </a:p>
        </p:txBody>
      </p:sp>
    </p:spTree>
    <p:extLst>
      <p:ext uri="{BB962C8B-B14F-4D97-AF65-F5344CB8AC3E}">
        <p14:creationId xmlns:p14="http://schemas.microsoft.com/office/powerpoint/2010/main" val="113655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520" y="159221"/>
            <a:ext cx="7886700" cy="1325563"/>
          </a:xfrm>
        </p:spPr>
        <p:txBody>
          <a:bodyPr>
            <a:normAutofit/>
          </a:bodyPr>
          <a:lstStyle/>
          <a:p>
            <a:r>
              <a:rPr lang="en-US" sz="36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Definition</a:t>
            </a:r>
          </a:p>
        </p:txBody>
      </p:sp>
      <p:sp>
        <p:nvSpPr>
          <p:cNvPr id="3" name="Content Placeholder 2"/>
          <p:cNvSpPr>
            <a:spLocks noGrp="1"/>
          </p:cNvSpPr>
          <p:nvPr>
            <p:ph idx="1"/>
          </p:nvPr>
        </p:nvSpPr>
        <p:spPr>
          <a:xfrm>
            <a:off x="612520" y="1484784"/>
            <a:ext cx="7886700" cy="4351338"/>
          </a:xfrm>
        </p:spPr>
        <p:txBody>
          <a:bodyPr>
            <a:normAutofit/>
          </a:bodyPr>
          <a:lstStyle/>
          <a:p>
            <a:pPr algn="just">
              <a:buFont typeface="Wingdings" pitchFamily="2" charset="2"/>
              <a:buChar char="Ø"/>
            </a:pPr>
            <a:r>
              <a:rPr lang="en-US" sz="2400" dirty="0">
                <a:latin typeface="Times New Roman" panose="02020603050405020304" pitchFamily="18" charset="0"/>
                <a:cs typeface="Times New Roman" pitchFamily="18" charset="0"/>
              </a:rPr>
              <a:t>Tablets defined as, </a:t>
            </a:r>
            <a:r>
              <a:rPr lang="en-US" sz="2400" dirty="0">
                <a:solidFill>
                  <a:srgbClr val="FF0000"/>
                </a:solidFill>
                <a:latin typeface="Times New Roman" pitchFamily="18" charset="0"/>
                <a:cs typeface="Times New Roman" pitchFamily="18" charset="0"/>
              </a:rPr>
              <a:t>solid preparations </a:t>
            </a:r>
            <a:r>
              <a:rPr lang="en-US" sz="2400" dirty="0">
                <a:latin typeface="Times New Roman" pitchFamily="18" charset="0"/>
                <a:cs typeface="Times New Roman" pitchFamily="18" charset="0"/>
              </a:rPr>
              <a:t>each containing </a:t>
            </a:r>
            <a:r>
              <a:rPr lang="en-US" sz="2400" dirty="0">
                <a:solidFill>
                  <a:srgbClr val="FF0000"/>
                </a:solidFill>
                <a:latin typeface="Times New Roman" pitchFamily="18" charset="0"/>
                <a:cs typeface="Times New Roman" pitchFamily="18" charset="0"/>
              </a:rPr>
              <a:t>single dose </a:t>
            </a:r>
            <a:r>
              <a:rPr lang="en-US" sz="2400" dirty="0">
                <a:latin typeface="Times New Roman" pitchFamily="18" charset="0"/>
                <a:cs typeface="Times New Roman" pitchFamily="18" charset="0"/>
              </a:rPr>
              <a:t>of one or more active ingredients and usually obtained by </a:t>
            </a:r>
            <a:r>
              <a:rPr lang="en-US" sz="2400" dirty="0">
                <a:solidFill>
                  <a:srgbClr val="FF0000"/>
                </a:solidFill>
                <a:latin typeface="Times New Roman" pitchFamily="18" charset="0"/>
                <a:cs typeface="Times New Roman" pitchFamily="18" charset="0"/>
              </a:rPr>
              <a:t>compressing</a:t>
            </a:r>
            <a:r>
              <a:rPr lang="en-US" sz="2400" dirty="0">
                <a:latin typeface="Times New Roman" pitchFamily="18" charset="0"/>
                <a:cs typeface="Times New Roman" pitchFamily="18" charset="0"/>
              </a:rPr>
              <a:t> uniform volume of particles</a:t>
            </a:r>
            <a:r>
              <a:rPr lang="en-US" sz="2400" dirty="0" smtClean="0">
                <a:latin typeface="Times New Roman" panose="02020603050405020304" pitchFamily="18" charset="0"/>
                <a:cs typeface="Times New Roman" panose="02020603050405020304" pitchFamily="18" charset="0"/>
              </a:rPr>
              <a:t>.</a:t>
            </a:r>
          </a:p>
          <a:p>
            <a:pPr algn="just">
              <a:buFont typeface="Wingdings" pitchFamily="2" charset="2"/>
              <a:buChar char="Ø"/>
            </a:pPr>
            <a:r>
              <a:rPr lang="en-US" sz="2400" dirty="0" smtClean="0">
                <a:latin typeface="Times New Roman" panose="02020603050405020304" pitchFamily="18" charset="0"/>
                <a:cs typeface="Times New Roman" panose="02020603050405020304" pitchFamily="18" charset="0"/>
              </a:rPr>
              <a:t>(</a:t>
            </a:r>
            <a:r>
              <a:rPr lang="en-US" sz="2400" u="sng" dirty="0">
                <a:solidFill>
                  <a:srgbClr val="FF0000"/>
                </a:solidFill>
                <a:latin typeface="Times New Roman" pitchFamily="18" charset="0"/>
                <a:cs typeface="Times New Roman" pitchFamily="18" charset="0"/>
              </a:rPr>
              <a:t>other methods like molding and freeze drying are also used</a:t>
            </a:r>
            <a:r>
              <a:rPr lang="en-US" sz="2400" dirty="0" smtClean="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buFont typeface="Wingdings" pitchFamily="2" charset="2"/>
              <a:buChar char="Ø"/>
            </a:pPr>
            <a:r>
              <a:rPr lang="en-US" sz="2400" dirty="0">
                <a:latin typeface="Times New Roman" panose="02020603050405020304" pitchFamily="18" charset="0"/>
                <a:cs typeface="Times New Roman" panose="02020603050405020304" pitchFamily="18" charset="0"/>
              </a:rPr>
              <a:t>Tablets usually prepared with the aid of suitable </a:t>
            </a:r>
            <a:r>
              <a:rPr lang="en-US" sz="2400" dirty="0">
                <a:solidFill>
                  <a:srgbClr val="FF0000"/>
                </a:solidFill>
                <a:latin typeface="Times New Roman" panose="02020603050405020304" pitchFamily="18" charset="0"/>
                <a:cs typeface="Times New Roman" panose="02020603050405020304" pitchFamily="18" charset="0"/>
              </a:rPr>
              <a:t>pharmaceutical excipients</a:t>
            </a:r>
            <a:r>
              <a:rPr lang="en-US" sz="2400" dirty="0" smtClean="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algn="just">
              <a:buFont typeface="Wingdings" pitchFamily="2" charset="2"/>
              <a:buChar char="Ø"/>
            </a:pPr>
            <a:r>
              <a:rPr lang="en-US" sz="2400" dirty="0">
                <a:latin typeface="Times New Roman" panose="02020603050405020304" pitchFamily="18" charset="0"/>
                <a:cs typeface="Times New Roman" panose="02020603050405020304" pitchFamily="18" charset="0"/>
              </a:rPr>
              <a:t>It vary in size , shape, weight , hardness, thickness, disintegration ,and dissolution depending on its </a:t>
            </a:r>
            <a:r>
              <a:rPr lang="en-US" sz="2400" dirty="0">
                <a:solidFill>
                  <a:srgbClr val="FF0000"/>
                </a:solidFill>
                <a:latin typeface="Times New Roman" panose="02020603050405020304" pitchFamily="18" charset="0"/>
                <a:cs typeface="Times New Roman" panose="02020603050405020304" pitchFamily="18" charset="0"/>
              </a:rPr>
              <a:t>intended use and manufacturing method</a:t>
            </a:r>
          </a:p>
          <a:p>
            <a:pPr marL="0" indent="0">
              <a:buNone/>
            </a:pPr>
            <a:endParaRPr lang="en-US" sz="2400" dirty="0">
              <a:solidFill>
                <a:srgbClr val="FF0000"/>
              </a:solidFill>
            </a:endParaRPr>
          </a:p>
        </p:txBody>
      </p:sp>
    </p:spTree>
    <p:extLst>
      <p:ext uri="{BB962C8B-B14F-4D97-AF65-F5344CB8AC3E}">
        <p14:creationId xmlns:p14="http://schemas.microsoft.com/office/powerpoint/2010/main" val="3886065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Ø"/>
            </a:pPr>
            <a:r>
              <a:rPr lang="en-US" sz="2400" dirty="0">
                <a:latin typeface="Times New Roman" pitchFamily="18" charset="0"/>
                <a:cs typeface="Times New Roman" pitchFamily="18" charset="0"/>
              </a:rPr>
              <a:t>Most tablets are used for oral administration, swallowed whole, or after being chewed, some are dissolved before </a:t>
            </a:r>
            <a:r>
              <a:rPr lang="en-US" sz="2400" dirty="0">
                <a:solidFill>
                  <a:srgbClr val="FF0000"/>
                </a:solidFill>
                <a:latin typeface="Times New Roman" pitchFamily="18" charset="0"/>
                <a:cs typeface="Times New Roman" pitchFamily="18" charset="0"/>
              </a:rPr>
              <a:t>administration</a:t>
            </a:r>
            <a:r>
              <a:rPr lang="en-US" sz="2400" dirty="0">
                <a:latin typeface="Times New Roman" pitchFamily="18" charset="0"/>
                <a:cs typeface="Times New Roman" pitchFamily="18" charset="0"/>
              </a:rPr>
              <a:t>, or retained in </a:t>
            </a:r>
            <a:r>
              <a:rPr lang="en-US" sz="2400" dirty="0" smtClean="0">
                <a:latin typeface="Times New Roman" pitchFamily="18" charset="0"/>
                <a:cs typeface="Times New Roman" pitchFamily="18" charset="0"/>
              </a:rPr>
              <a:t>mouth.</a:t>
            </a:r>
          </a:p>
          <a:p>
            <a:pPr marL="0" indent="0" algn="just">
              <a:buNone/>
            </a:pPr>
            <a:endParaRPr lang="en-US" sz="2400" dirty="0">
              <a:latin typeface="Times New Roman" pitchFamily="18" charset="0"/>
              <a:cs typeface="Times New Roman" pitchFamily="18" charset="0"/>
            </a:endParaRPr>
          </a:p>
          <a:p>
            <a:pPr algn="just">
              <a:buFont typeface="Wingdings" pitchFamily="2" charset="2"/>
              <a:buChar char="Ø"/>
            </a:pPr>
            <a:r>
              <a:rPr lang="en-US" sz="2400" dirty="0">
                <a:latin typeface="Times New Roman" pitchFamily="18" charset="0"/>
                <a:cs typeface="Times New Roman" pitchFamily="18" charset="0"/>
              </a:rPr>
              <a:t>Tablets such as those administered sublingually ,buccally , or vaginally, are prepared to have features most </a:t>
            </a:r>
            <a:r>
              <a:rPr lang="en-US" sz="2400" dirty="0">
                <a:solidFill>
                  <a:srgbClr val="FF0000"/>
                </a:solidFill>
                <a:latin typeface="Times New Roman" pitchFamily="18" charset="0"/>
                <a:cs typeface="Times New Roman" pitchFamily="18" charset="0"/>
              </a:rPr>
              <a:t>applicable to their particular route of administration</a:t>
            </a:r>
            <a:r>
              <a:rPr lang="en-US" sz="2400" dirty="0"/>
              <a:t>.</a:t>
            </a:r>
          </a:p>
        </p:txBody>
      </p:sp>
    </p:spTree>
    <p:extLst>
      <p:ext uri="{BB962C8B-B14F-4D97-AF65-F5344CB8AC3E}">
        <p14:creationId xmlns:p14="http://schemas.microsoft.com/office/powerpoint/2010/main" val="397755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Ø"/>
            </a:pPr>
            <a:r>
              <a:rPr lang="en-US" sz="2400" dirty="0">
                <a:latin typeface="Times New Roman" pitchFamily="18" charset="0"/>
                <a:cs typeface="Times New Roman" pitchFamily="18" charset="0"/>
              </a:rPr>
              <a:t>Tablets are used mainly to induce </a:t>
            </a:r>
            <a:r>
              <a:rPr lang="en-US" sz="2400" dirty="0">
                <a:solidFill>
                  <a:srgbClr val="FF0000"/>
                </a:solidFill>
                <a:latin typeface="Times New Roman" pitchFamily="18" charset="0"/>
                <a:cs typeface="Times New Roman" pitchFamily="18" charset="0"/>
              </a:rPr>
              <a:t>systemic effect</a:t>
            </a:r>
            <a:r>
              <a:rPr lang="en-US" sz="2400" dirty="0">
                <a:latin typeface="Times New Roman" pitchFamily="18" charset="0"/>
                <a:cs typeface="Times New Roman" pitchFamily="18" charset="0"/>
              </a:rPr>
              <a:t>, but sometimes for </a:t>
            </a:r>
            <a:r>
              <a:rPr lang="en-US" sz="2400" dirty="0">
                <a:solidFill>
                  <a:srgbClr val="FF0000"/>
                </a:solidFill>
                <a:latin typeface="Times New Roman" pitchFamily="18" charset="0"/>
                <a:cs typeface="Times New Roman" pitchFamily="18" charset="0"/>
              </a:rPr>
              <a:t>local drug action </a:t>
            </a:r>
            <a:r>
              <a:rPr lang="en-US" sz="2400" dirty="0">
                <a:latin typeface="Times New Roman" pitchFamily="18" charset="0"/>
                <a:cs typeface="Times New Roman" pitchFamily="18" charset="0"/>
              </a:rPr>
              <a:t>in the mouth or GIT, or to increase the pH of stomach temporarily</a:t>
            </a:r>
            <a:r>
              <a:rPr lang="en-US" sz="2400" dirty="0" smtClean="0">
                <a:latin typeface="Times New Roman" pitchFamily="18" charset="0"/>
                <a:cs typeface="Times New Roman" pitchFamily="18" charset="0"/>
              </a:rPr>
              <a:t>.</a:t>
            </a:r>
          </a:p>
          <a:p>
            <a:pPr marL="0" indent="0" algn="just">
              <a:buNone/>
            </a:pPr>
            <a:endParaRPr lang="en-US" sz="2400" dirty="0">
              <a:latin typeface="Times New Roman" pitchFamily="18" charset="0"/>
              <a:cs typeface="Times New Roman" pitchFamily="18" charset="0"/>
            </a:endParaRPr>
          </a:p>
          <a:p>
            <a:pPr>
              <a:buFont typeface="Wingdings" pitchFamily="2" charset="2"/>
              <a:buChar char="Ø"/>
            </a:pPr>
            <a:r>
              <a:rPr lang="en-US" sz="2400" dirty="0">
                <a:latin typeface="Times New Roman" pitchFamily="18" charset="0"/>
                <a:cs typeface="Times New Roman" pitchFamily="18" charset="0"/>
              </a:rPr>
              <a:t>For systemic use, the drug must be </a:t>
            </a:r>
            <a:r>
              <a:rPr lang="en-US" sz="2400" dirty="0">
                <a:solidFill>
                  <a:srgbClr val="FF0000"/>
                </a:solidFill>
                <a:latin typeface="Times New Roman" pitchFamily="18" charset="0"/>
                <a:cs typeface="Times New Roman" pitchFamily="18" charset="0"/>
              </a:rPr>
              <a:t>released</a:t>
            </a:r>
            <a:r>
              <a:rPr lang="en-US" sz="2400" dirty="0">
                <a:latin typeface="Times New Roman" pitchFamily="18" charset="0"/>
                <a:cs typeface="Times New Roman" pitchFamily="18" charset="0"/>
              </a:rPr>
              <a:t> from the tablet , dissolved in the fluid of the mouth ,stomach or intestine and absorbed by systemic circulation .</a:t>
            </a:r>
          </a:p>
        </p:txBody>
      </p:sp>
    </p:spTree>
    <p:extLst>
      <p:ext uri="{BB962C8B-B14F-4D97-AF65-F5344CB8AC3E}">
        <p14:creationId xmlns:p14="http://schemas.microsoft.com/office/powerpoint/2010/main" val="363953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44" y="3329608"/>
            <a:ext cx="8280920" cy="3528392"/>
          </a:xfrm>
          <a:prstGeom prst="rect">
            <a:avLst/>
          </a:prstGeom>
        </p:spPr>
      </p:pic>
      <p:pic>
        <p:nvPicPr>
          <p:cNvPr id="3" name="Picture 2"/>
          <p:cNvPicPr>
            <a:picLocks noChangeAspect="1"/>
          </p:cNvPicPr>
          <p:nvPr/>
        </p:nvPicPr>
        <p:blipFill>
          <a:blip r:embed="rId3"/>
          <a:stretch>
            <a:fillRect/>
          </a:stretch>
        </p:blipFill>
        <p:spPr>
          <a:xfrm>
            <a:off x="1187624" y="333719"/>
            <a:ext cx="6696743" cy="2592288"/>
          </a:xfrm>
          <a:prstGeom prst="rect">
            <a:avLst/>
          </a:prstGeom>
        </p:spPr>
      </p:pic>
    </p:spTree>
    <p:extLst>
      <p:ext uri="{BB962C8B-B14F-4D97-AF65-F5344CB8AC3E}">
        <p14:creationId xmlns:p14="http://schemas.microsoft.com/office/powerpoint/2010/main" val="2742575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103198"/>
            <a:ext cx="7886700" cy="1325563"/>
          </a:xfrm>
        </p:spPr>
        <p:txBody>
          <a:bodyPr>
            <a:normAutofit/>
          </a:bodyPr>
          <a:lstStyle/>
          <a:p>
            <a:r>
              <a:rPr lang="en-US" sz="3600" b="1" dirty="0" smtClean="0">
                <a:solidFill>
                  <a:srgbClr val="002060"/>
                </a:solidFill>
                <a:latin typeface="Times New Roman" panose="02020603050405020304" pitchFamily="18" charset="0"/>
                <a:cs typeface="Times New Roman" panose="02020603050405020304" pitchFamily="18" charset="0"/>
              </a:rPr>
              <a:t>Advantages</a:t>
            </a:r>
            <a:endParaRPr lang="en-US" sz="3600" b="1" dirty="0">
              <a:solidFill>
                <a:srgbClr val="00206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28761"/>
            <a:ext cx="8229600" cy="3440399"/>
          </a:xfrm>
        </p:spPr>
        <p:txBody>
          <a:bodyPr>
            <a:normAutofit lnSpcReduction="10000"/>
          </a:bodyPr>
          <a:lstStyle/>
          <a:p>
            <a:pPr algn="just">
              <a:buFont typeface="Wingdings" pitchFamily="2" charset="2"/>
              <a:buChar char="Ø"/>
            </a:pPr>
            <a:r>
              <a:rPr lang="en-US" sz="2400" dirty="0">
                <a:latin typeface="Times New Roman" panose="02020603050405020304" pitchFamily="18" charset="0"/>
                <a:cs typeface="Times New Roman" panose="02020603050405020304" pitchFamily="18" charset="0"/>
              </a:rPr>
              <a:t>Tablets are </a:t>
            </a:r>
            <a:r>
              <a:rPr lang="en-US" sz="2400" dirty="0">
                <a:solidFill>
                  <a:srgbClr val="FF0000"/>
                </a:solidFill>
                <a:latin typeface="Times New Roman" panose="02020603050405020304" pitchFamily="18" charset="0"/>
                <a:cs typeface="Times New Roman" panose="02020603050405020304" pitchFamily="18" charset="0"/>
              </a:rPr>
              <a:t>unit dosage </a:t>
            </a:r>
            <a:r>
              <a:rPr lang="en-US" sz="2400" dirty="0">
                <a:latin typeface="Times New Roman" panose="02020603050405020304" pitchFamily="18" charset="0"/>
                <a:cs typeface="Times New Roman" panose="02020603050405020304" pitchFamily="18" charset="0"/>
              </a:rPr>
              <a:t>form of great accuracy with least content variability</a:t>
            </a:r>
          </a:p>
          <a:p>
            <a:pPr algn="just">
              <a:buFont typeface="Wingdings" pitchFamily="2" charset="2"/>
              <a:buChar char="Ø"/>
            </a:pPr>
            <a:r>
              <a:rPr lang="en-US" sz="2400" dirty="0">
                <a:latin typeface="Times New Roman" panose="02020603050405020304" pitchFamily="18" charset="0"/>
                <a:cs typeface="Times New Roman" panose="02020603050405020304" pitchFamily="18" charset="0"/>
              </a:rPr>
              <a:t>The cost of production is </a:t>
            </a:r>
            <a:r>
              <a:rPr lang="en-US" sz="2400" dirty="0">
                <a:solidFill>
                  <a:srgbClr val="FF0000"/>
                </a:solidFill>
                <a:latin typeface="Times New Roman" panose="02020603050405020304" pitchFamily="18" charset="0"/>
                <a:cs typeface="Times New Roman" panose="02020603050405020304" pitchFamily="18" charset="0"/>
              </a:rPr>
              <a:t>very low</a:t>
            </a:r>
            <a:r>
              <a:rPr lang="en-US" sz="2400" dirty="0">
                <a:latin typeface="Times New Roman" panose="02020603050405020304" pitchFamily="18" charset="0"/>
                <a:cs typeface="Times New Roman" panose="02020603050405020304" pitchFamily="18" charset="0"/>
              </a:rPr>
              <a:t>.</a:t>
            </a:r>
          </a:p>
          <a:p>
            <a:pPr algn="just">
              <a:buFont typeface="Wingdings" pitchFamily="2" charset="2"/>
              <a:buChar char="Ø"/>
            </a:pPr>
            <a:r>
              <a:rPr lang="en-US" sz="2400" dirty="0">
                <a:latin typeface="Times New Roman" panose="02020603050405020304" pitchFamily="18" charset="0"/>
                <a:cs typeface="Times New Roman" panose="02020603050405020304" pitchFamily="18" charset="0"/>
              </a:rPr>
              <a:t>Easiest and cheapest dosage form to </a:t>
            </a:r>
            <a:r>
              <a:rPr lang="en-US" sz="2400" dirty="0">
                <a:solidFill>
                  <a:srgbClr val="FF0000"/>
                </a:solidFill>
                <a:latin typeface="Times New Roman" panose="02020603050405020304" pitchFamily="18" charset="0"/>
                <a:cs typeface="Times New Roman" panose="02020603050405020304" pitchFamily="18" charset="0"/>
              </a:rPr>
              <a:t>package and ship.</a:t>
            </a:r>
          </a:p>
          <a:p>
            <a:pPr algn="just">
              <a:buFont typeface="Wingdings" pitchFamily="2" charset="2"/>
              <a:buChar char="Ø"/>
            </a:pPr>
            <a:r>
              <a:rPr lang="en-US" sz="2400" dirty="0">
                <a:solidFill>
                  <a:srgbClr val="FF0000"/>
                </a:solidFill>
                <a:latin typeface="Times New Roman" panose="02020603050405020304" pitchFamily="18" charset="0"/>
                <a:cs typeface="Times New Roman" panose="02020603050405020304" pitchFamily="18" charset="0"/>
              </a:rPr>
              <a:t>Portable dosage </a:t>
            </a:r>
            <a:r>
              <a:rPr lang="en-US" sz="2400" dirty="0">
                <a:latin typeface="Times New Roman" panose="02020603050405020304" pitchFamily="18" charset="0"/>
                <a:cs typeface="Times New Roman" panose="02020603050405020304" pitchFamily="18" charset="0"/>
              </a:rPr>
              <a:t>form due its light </a:t>
            </a:r>
            <a:r>
              <a:rPr lang="en-US" sz="2400" dirty="0" smtClean="0">
                <a:latin typeface="Times New Roman" panose="02020603050405020304" pitchFamily="18" charset="0"/>
                <a:cs typeface="Times New Roman" panose="02020603050405020304" pitchFamily="18" charset="0"/>
              </a:rPr>
              <a:t>weight.</a:t>
            </a:r>
            <a:endParaRPr lang="en-US" sz="2400" dirty="0">
              <a:latin typeface="Times New Roman" panose="02020603050405020304" pitchFamily="18" charset="0"/>
              <a:cs typeface="Times New Roman" panose="02020603050405020304" pitchFamily="18" charset="0"/>
            </a:endParaRPr>
          </a:p>
          <a:p>
            <a:pPr algn="just">
              <a:buFont typeface="Wingdings" pitchFamily="2" charset="2"/>
              <a:buChar char="Ø"/>
            </a:pPr>
            <a:r>
              <a:rPr lang="en-US" sz="2400" dirty="0">
                <a:latin typeface="Times New Roman" panose="02020603050405020304" pitchFamily="18" charset="0"/>
                <a:cs typeface="Times New Roman" panose="02020603050405020304" pitchFamily="18" charset="0"/>
              </a:rPr>
              <a:t>Tablets are of </a:t>
            </a:r>
            <a:r>
              <a:rPr lang="en-US" sz="2400" dirty="0">
                <a:solidFill>
                  <a:srgbClr val="FF0000"/>
                </a:solidFill>
                <a:latin typeface="Times New Roman" panose="02020603050405020304" pitchFamily="18" charset="0"/>
                <a:cs typeface="Times New Roman" panose="02020603050405020304" pitchFamily="18" charset="0"/>
              </a:rPr>
              <a:t>high </a:t>
            </a:r>
            <a:r>
              <a:rPr lang="en-US" sz="2400" dirty="0" smtClean="0">
                <a:solidFill>
                  <a:srgbClr val="FF0000"/>
                </a:solidFill>
                <a:latin typeface="Times New Roman" panose="02020603050405020304" pitchFamily="18" charset="0"/>
                <a:cs typeface="Times New Roman" panose="02020603050405020304" pitchFamily="18" charset="0"/>
              </a:rPr>
              <a:t>stability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physical ,chemical and microbiological) compared with other dosage </a:t>
            </a:r>
            <a:r>
              <a:rPr lang="en-US" sz="2400" dirty="0" smtClean="0">
                <a:latin typeface="Times New Roman" panose="02020603050405020304" pitchFamily="18" charset="0"/>
                <a:cs typeface="Times New Roman" panose="02020603050405020304" pitchFamily="18" charset="0"/>
              </a:rPr>
              <a:t>forms.</a:t>
            </a:r>
          </a:p>
          <a:p>
            <a:pPr algn="just">
              <a:buFont typeface="Wingdings" pitchFamily="2" charset="2"/>
              <a:buChar char="Ø"/>
            </a:pPr>
            <a:r>
              <a:rPr lang="en-US" sz="2400" dirty="0" smtClean="0">
                <a:solidFill>
                  <a:srgbClr val="FF0000"/>
                </a:solidFill>
                <a:latin typeface="Times New Roman" panose="02020603050405020304" pitchFamily="18" charset="0"/>
                <a:cs typeface="Times New Roman" panose="02020603050405020304" pitchFamily="18" charset="0"/>
              </a:rPr>
              <a:t>Product identification </a:t>
            </a:r>
            <a:r>
              <a:rPr lang="en-US" sz="2400" dirty="0" smtClean="0">
                <a:latin typeface="Times New Roman" panose="02020603050405020304" pitchFamily="18" charset="0"/>
                <a:cs typeface="Times New Roman" panose="02020603050405020304" pitchFamily="18" charset="0"/>
              </a:rPr>
              <a:t>is easy when the tablet is colored ,scored ,or embossed </a:t>
            </a:r>
          </a:p>
          <a:p>
            <a:pPr marL="0" indent="0" algn="just">
              <a:buNone/>
            </a:pPr>
            <a:endParaRPr lang="en-US" sz="24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3131841" y="5301208"/>
            <a:ext cx="3168352" cy="864096"/>
          </a:xfrm>
          <a:prstGeom prst="rect">
            <a:avLst/>
          </a:prstGeom>
        </p:spPr>
      </p:pic>
      <p:pic>
        <p:nvPicPr>
          <p:cNvPr id="3" name="Picture 2"/>
          <p:cNvPicPr>
            <a:picLocks noChangeAspect="1"/>
          </p:cNvPicPr>
          <p:nvPr/>
        </p:nvPicPr>
        <p:blipFill>
          <a:blip r:embed="rId3"/>
          <a:stretch>
            <a:fillRect/>
          </a:stretch>
        </p:blipFill>
        <p:spPr>
          <a:xfrm>
            <a:off x="1187624" y="5157192"/>
            <a:ext cx="1475360" cy="1355982"/>
          </a:xfrm>
          <a:prstGeom prst="rect">
            <a:avLst/>
          </a:prstGeom>
        </p:spPr>
      </p:pic>
      <p:pic>
        <p:nvPicPr>
          <p:cNvPr id="6" name="Picture 5"/>
          <p:cNvPicPr>
            <a:picLocks noChangeAspect="1"/>
          </p:cNvPicPr>
          <p:nvPr/>
        </p:nvPicPr>
        <p:blipFill>
          <a:blip r:embed="rId4"/>
          <a:stretch>
            <a:fillRect/>
          </a:stretch>
        </p:blipFill>
        <p:spPr>
          <a:xfrm>
            <a:off x="6738583" y="5157193"/>
            <a:ext cx="1505826" cy="1440160"/>
          </a:xfrm>
          <a:prstGeom prst="rect">
            <a:avLst/>
          </a:prstGeom>
        </p:spPr>
      </p:pic>
    </p:spTree>
    <p:extLst>
      <p:ext uri="{BB962C8B-B14F-4D97-AF65-F5344CB8AC3E}">
        <p14:creationId xmlns:p14="http://schemas.microsoft.com/office/powerpoint/2010/main" val="3516675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060848"/>
            <a:ext cx="7787209" cy="3989040"/>
          </a:xfrm>
        </p:spPr>
        <p:txBody>
          <a:bodyPr>
            <a:normAutofit/>
          </a:bodyPr>
          <a:lstStyle/>
          <a:p>
            <a:pPr algn="just">
              <a:buFont typeface="Wingdings" pitchFamily="2" charset="2"/>
              <a:buChar char="Ø"/>
            </a:pPr>
            <a:r>
              <a:rPr lang="en-US" sz="2400" dirty="0">
                <a:latin typeface="Times New Roman" pitchFamily="18" charset="0"/>
                <a:cs typeface="Times New Roman" pitchFamily="18" charset="0"/>
              </a:rPr>
              <a:t>Some drugs </a:t>
            </a:r>
            <a:r>
              <a:rPr lang="en-US" sz="2400" dirty="0">
                <a:solidFill>
                  <a:srgbClr val="FF0000"/>
                </a:solidFill>
                <a:latin typeface="Times New Roman" pitchFamily="18" charset="0"/>
                <a:cs typeface="Times New Roman" pitchFamily="18" charset="0"/>
              </a:rPr>
              <a:t>resist compression </a:t>
            </a:r>
            <a:r>
              <a:rPr lang="en-US" sz="2400" dirty="0">
                <a:latin typeface="Times New Roman" pitchFamily="18" charset="0"/>
                <a:cs typeface="Times New Roman" pitchFamily="18" charset="0"/>
              </a:rPr>
              <a:t>into dense compacts due to its amorphous nature or low density. </a:t>
            </a:r>
          </a:p>
          <a:p>
            <a:pPr algn="just">
              <a:buFont typeface="Wingdings" pitchFamily="2" charset="2"/>
              <a:buChar char="Ø"/>
            </a:pPr>
            <a:r>
              <a:rPr lang="en-US" sz="2400" dirty="0">
                <a:latin typeface="Times New Roman" pitchFamily="18" charset="0"/>
                <a:cs typeface="Times New Roman" pitchFamily="18" charset="0"/>
              </a:rPr>
              <a:t>Drugs with </a:t>
            </a:r>
            <a:r>
              <a:rPr lang="en-US" sz="2400" dirty="0">
                <a:solidFill>
                  <a:srgbClr val="FF0000"/>
                </a:solidFill>
                <a:latin typeface="Times New Roman" pitchFamily="18" charset="0"/>
                <a:cs typeface="Times New Roman" pitchFamily="18" charset="0"/>
              </a:rPr>
              <a:t>poor wetting , slow dissolution properties, with window absorption</a:t>
            </a:r>
            <a:r>
              <a:rPr lang="en-US" sz="2400" dirty="0">
                <a:latin typeface="Times New Roman" pitchFamily="18" charset="0"/>
                <a:cs typeface="Times New Roman" pitchFamily="18" charset="0"/>
              </a:rPr>
              <a:t> (</a:t>
            </a:r>
            <a:r>
              <a:rPr lang="en-US" sz="2400" b="1" dirty="0">
                <a:solidFill>
                  <a:srgbClr val="FF0000"/>
                </a:solidFill>
                <a:latin typeface="Times New Roman" pitchFamily="18" charset="0"/>
                <a:cs typeface="Times New Roman" pitchFamily="18" charset="0"/>
              </a:rPr>
              <a:t>bioavailability problems</a:t>
            </a:r>
            <a:r>
              <a:rPr lang="en-US" sz="2400" dirty="0">
                <a:latin typeface="Times New Roman" pitchFamily="18" charset="0"/>
                <a:cs typeface="Times New Roman" pitchFamily="18" charset="0"/>
              </a:rPr>
              <a:t>) , </a:t>
            </a:r>
            <a:r>
              <a:rPr lang="en-US" sz="2400" dirty="0">
                <a:solidFill>
                  <a:srgbClr val="FF0000"/>
                </a:solidFill>
                <a:latin typeface="Times New Roman" pitchFamily="18" charset="0"/>
                <a:cs typeface="Times New Roman" pitchFamily="18" charset="0"/>
              </a:rPr>
              <a:t>intermediate to large dose </a:t>
            </a:r>
            <a:r>
              <a:rPr lang="en-US" sz="2400" dirty="0">
                <a:latin typeface="Times New Roman" pitchFamily="18" charset="0"/>
                <a:cs typeface="Times New Roman" pitchFamily="18" charset="0"/>
              </a:rPr>
              <a:t>or any combination of these features may complicate formation of tablets</a:t>
            </a:r>
            <a:r>
              <a:rPr lang="en-US" sz="2400" dirty="0" smtClean="0">
                <a:latin typeface="Times New Roman" pitchFamily="18" charset="0"/>
                <a:cs typeface="Times New Roman" pitchFamily="18" charset="0"/>
              </a:rPr>
              <a:t>.</a:t>
            </a:r>
          </a:p>
          <a:p>
            <a:pPr algn="just">
              <a:buFont typeface="Wingdings" pitchFamily="2" charset="2"/>
              <a:buChar char="Ø"/>
            </a:pPr>
            <a:r>
              <a:rPr lang="en-US" sz="2400" dirty="0" smtClean="0">
                <a:latin typeface="Times New Roman" pitchFamily="18" charset="0"/>
                <a:cs typeface="Times New Roman" pitchFamily="18" charset="0"/>
              </a:rPr>
              <a:t>Drugs with </a:t>
            </a:r>
            <a:r>
              <a:rPr lang="en-US" sz="2400" dirty="0" smtClean="0">
                <a:solidFill>
                  <a:srgbClr val="FF0000"/>
                </a:solidFill>
                <a:latin typeface="Times New Roman" pitchFamily="18" charset="0"/>
                <a:cs typeface="Times New Roman" pitchFamily="18" charset="0"/>
              </a:rPr>
              <a:t>bitter taste, objectionable odor, or those sensitive to oxygen or atmospheric moisture</a:t>
            </a:r>
            <a:r>
              <a:rPr lang="en-US" sz="2400" dirty="0" smtClean="0">
                <a:latin typeface="Times New Roman" pitchFamily="18" charset="0"/>
                <a:cs typeface="Times New Roman" pitchFamily="18" charset="0"/>
              </a:rPr>
              <a:t> may require </a:t>
            </a:r>
            <a:r>
              <a:rPr lang="en-US" sz="2400" dirty="0" smtClean="0">
                <a:solidFill>
                  <a:srgbClr val="FF0000"/>
                </a:solidFill>
                <a:latin typeface="Times New Roman" pitchFamily="18" charset="0"/>
                <a:cs typeface="Times New Roman" pitchFamily="18" charset="0"/>
              </a:rPr>
              <a:t>encapsulation</a:t>
            </a:r>
            <a:r>
              <a:rPr lang="en-US" sz="2400" dirty="0" smtClean="0">
                <a:latin typeface="Times New Roman" pitchFamily="18" charset="0"/>
                <a:cs typeface="Times New Roman" pitchFamily="18" charset="0"/>
              </a:rPr>
              <a:t> before compression or may require </a:t>
            </a:r>
            <a:r>
              <a:rPr lang="en-US" sz="2400" dirty="0" smtClean="0">
                <a:solidFill>
                  <a:srgbClr val="FF0000"/>
                </a:solidFill>
                <a:latin typeface="Times New Roman" pitchFamily="18" charset="0"/>
                <a:cs typeface="Times New Roman" pitchFamily="18" charset="0"/>
              </a:rPr>
              <a:t>coating</a:t>
            </a:r>
            <a:r>
              <a:rPr lang="en-US" sz="2400" dirty="0" smtClean="0">
                <a:latin typeface="Times New Roman" pitchFamily="18" charset="0"/>
                <a:cs typeface="Times New Roman" pitchFamily="18" charset="0"/>
              </a:rPr>
              <a:t> which impose additional cost, in such cases capsules is considered better alternative. </a:t>
            </a:r>
          </a:p>
          <a:p>
            <a:pPr algn="just">
              <a:buFont typeface="Wingdings" pitchFamily="2" charset="2"/>
              <a:buChar char="Ø"/>
            </a:pPr>
            <a:endParaRPr lang="en-US" sz="2400" dirty="0">
              <a:latin typeface="Times New Roman" pitchFamily="18" charset="0"/>
              <a:cs typeface="Times New Roman" pitchFamily="18" charset="0"/>
            </a:endParaRPr>
          </a:p>
        </p:txBody>
      </p:sp>
      <p:sp>
        <p:nvSpPr>
          <p:cNvPr id="5" name="Rectangle 4"/>
          <p:cNvSpPr/>
          <p:nvPr/>
        </p:nvSpPr>
        <p:spPr>
          <a:xfrm>
            <a:off x="395536" y="967662"/>
            <a:ext cx="3024336" cy="584775"/>
          </a:xfrm>
          <a:prstGeom prst="rect">
            <a:avLst/>
          </a:prstGeom>
        </p:spPr>
        <p:txBody>
          <a:bodyPr wrap="square">
            <a:spAutoFit/>
          </a:bodyPr>
          <a:lstStyle/>
          <a:p>
            <a:r>
              <a:rPr lang="en-US" sz="3200" b="1" dirty="0" smtClean="0">
                <a:solidFill>
                  <a:srgbClr val="002060"/>
                </a:solidFill>
                <a:latin typeface="Times New Roman" panose="02020603050405020304" pitchFamily="18" charset="0"/>
                <a:cs typeface="Times New Roman" panose="02020603050405020304" pitchFamily="18" charset="0"/>
              </a:rPr>
              <a:t>Disadvantages</a:t>
            </a:r>
            <a:endParaRPr lang="en-US" sz="3200" dirty="0"/>
          </a:p>
        </p:txBody>
      </p:sp>
    </p:spTree>
    <p:extLst>
      <p:ext uri="{BB962C8B-B14F-4D97-AF65-F5344CB8AC3E}">
        <p14:creationId xmlns:p14="http://schemas.microsoft.com/office/powerpoint/2010/main" val="212842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10" y="548680"/>
            <a:ext cx="8229600" cy="1143000"/>
          </a:xfrm>
        </p:spPr>
        <p:txBody>
          <a:bodyPr>
            <a:normAutofit/>
          </a:bodyPr>
          <a:lstStyle/>
          <a:p>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Stages of Tablet Formation</a:t>
            </a:r>
          </a:p>
        </p:txBody>
      </p:sp>
      <p:sp>
        <p:nvSpPr>
          <p:cNvPr id="3" name="Content Placeholder 2"/>
          <p:cNvSpPr>
            <a:spLocks noGrp="1"/>
          </p:cNvSpPr>
          <p:nvPr>
            <p:ph idx="1"/>
          </p:nvPr>
        </p:nvSpPr>
        <p:spPr>
          <a:xfrm>
            <a:off x="457200" y="1772816"/>
            <a:ext cx="8229600" cy="4353347"/>
          </a:xfrm>
        </p:spPr>
        <p:txBody>
          <a:bodyPr>
            <a:normAutofit/>
          </a:bodyPr>
          <a:lstStyle/>
          <a:p>
            <a:pPr algn="just">
              <a:buFont typeface="Wingdings" pitchFamily="2" charset="2"/>
              <a:buChar char="Ø"/>
            </a:pPr>
            <a:r>
              <a:rPr lang="en-US" sz="2800" dirty="0">
                <a:latin typeface="Times New Roman" pitchFamily="18" charset="0"/>
                <a:cs typeface="Times New Roman" pitchFamily="18" charset="0"/>
              </a:rPr>
              <a:t>The tablets are prepared by directing particles into close proximity by powder compression.</a:t>
            </a:r>
          </a:p>
          <a:p>
            <a:pPr algn="just">
              <a:buFont typeface="Wingdings" pitchFamily="2" charset="2"/>
              <a:buChar char="Ø"/>
            </a:pPr>
            <a:r>
              <a:rPr lang="en-US" sz="2800" dirty="0">
                <a:latin typeface="Times New Roman" pitchFamily="18" charset="0"/>
                <a:cs typeface="Times New Roman" pitchFamily="18" charset="0"/>
              </a:rPr>
              <a:t>The particles cohere into </a:t>
            </a:r>
            <a:r>
              <a:rPr lang="en-US" sz="2800" dirty="0">
                <a:solidFill>
                  <a:srgbClr val="FF0000"/>
                </a:solidFill>
                <a:latin typeface="Times New Roman" pitchFamily="18" charset="0"/>
                <a:cs typeface="Times New Roman" pitchFamily="18" charset="0"/>
              </a:rPr>
              <a:t>porous, solid specimen of defined </a:t>
            </a:r>
            <a:r>
              <a:rPr lang="en-US" sz="2800" dirty="0" smtClean="0">
                <a:solidFill>
                  <a:srgbClr val="FF0000"/>
                </a:solidFill>
                <a:latin typeface="Times New Roman" pitchFamily="18" charset="0"/>
                <a:cs typeface="Times New Roman" pitchFamily="18" charset="0"/>
              </a:rPr>
              <a:t>geometry (</a:t>
            </a:r>
            <a:r>
              <a:rPr lang="en-US" sz="2800" dirty="0">
                <a:solidFill>
                  <a:srgbClr val="FF0000"/>
                </a:solidFill>
                <a:latin typeface="Times New Roman" pitchFamily="18" charset="0"/>
                <a:cs typeface="Times New Roman" pitchFamily="18" charset="0"/>
              </a:rPr>
              <a:t>compact</a:t>
            </a:r>
            <a:r>
              <a:rPr lang="en-US" sz="2800" dirty="0" smtClean="0">
                <a:solidFill>
                  <a:srgbClr val="FF0000"/>
                </a:solidFill>
                <a:latin typeface="Times New Roman" pitchFamily="18" charset="0"/>
                <a:cs typeface="Times New Roman" pitchFamily="18" charset="0"/>
              </a:rPr>
              <a:t>)</a:t>
            </a:r>
            <a:r>
              <a:rPr lang="en-US" sz="2800" dirty="0" smtClean="0">
                <a:latin typeface="Times New Roman" pitchFamily="18" charset="0"/>
                <a:cs typeface="Times New Roman" pitchFamily="18" charset="0"/>
              </a:rPr>
              <a:t>.</a:t>
            </a:r>
          </a:p>
          <a:p>
            <a:pPr algn="just">
              <a:buFont typeface="Wingdings" pitchFamily="2" charset="2"/>
              <a:buChar char="Ø"/>
            </a:pPr>
            <a:r>
              <a:rPr lang="en-US" sz="2800" dirty="0">
                <a:latin typeface="Times New Roman" pitchFamily="18" charset="0"/>
                <a:cs typeface="Times New Roman" pitchFamily="18" charset="0"/>
              </a:rPr>
              <a:t>Powder </a:t>
            </a:r>
            <a:r>
              <a:rPr lang="en-US" sz="2800" dirty="0">
                <a:solidFill>
                  <a:srgbClr val="FF0000"/>
                </a:solidFill>
                <a:latin typeface="Times New Roman" pitchFamily="18" charset="0"/>
                <a:cs typeface="Times New Roman" pitchFamily="18" charset="0"/>
              </a:rPr>
              <a:t>compression</a:t>
            </a:r>
            <a:r>
              <a:rPr lang="en-US" sz="2800" dirty="0">
                <a:latin typeface="Times New Roman" pitchFamily="18" charset="0"/>
                <a:cs typeface="Times New Roman" pitchFamily="18" charset="0"/>
              </a:rPr>
              <a:t> is the reduction in the volume or increasing density of powder owing to the application of a force.</a:t>
            </a:r>
          </a:p>
          <a:p>
            <a:pPr marL="0" indent="0" algn="just">
              <a:buNone/>
            </a:pPr>
            <a:endParaRPr lang="en-US" sz="2800" dirty="0">
              <a:latin typeface="Times New Roman" pitchFamily="18" charset="0"/>
              <a:cs typeface="Times New Roman" pitchFamily="18" charset="0"/>
            </a:endParaRP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972334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Stages of Tablet Formation</a:t>
            </a:r>
            <a:endParaRPr lang="en-US" dirty="0"/>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US" sz="2800" dirty="0" smtClean="0">
                <a:latin typeface="Times New Roman" pitchFamily="18" charset="0"/>
                <a:cs typeface="Times New Roman" pitchFamily="18" charset="0"/>
              </a:rPr>
              <a:t>Bonds </a:t>
            </a:r>
            <a:r>
              <a:rPr lang="en-US" sz="2800" dirty="0">
                <a:latin typeface="Times New Roman" pitchFamily="18" charset="0"/>
                <a:cs typeface="Times New Roman" pitchFamily="18" charset="0"/>
              </a:rPr>
              <a:t>are formed between particles which provide coherence to the powder and compact is formed.</a:t>
            </a:r>
          </a:p>
          <a:p>
            <a:pPr algn="just">
              <a:buFont typeface="Wingdings" pitchFamily="2" charset="2"/>
              <a:buChar char="Ø"/>
            </a:pPr>
            <a:r>
              <a:rPr lang="en-US" sz="2800" dirty="0">
                <a:solidFill>
                  <a:srgbClr val="FF0000"/>
                </a:solidFill>
                <a:latin typeface="Times New Roman" pitchFamily="18" charset="0"/>
                <a:cs typeface="Times New Roman" pitchFamily="18" charset="0"/>
              </a:rPr>
              <a:t>Compaction</a:t>
            </a:r>
            <a:r>
              <a:rPr lang="en-US" sz="2800" dirty="0">
                <a:latin typeface="Times New Roman" pitchFamily="18" charset="0"/>
                <a:cs typeface="Times New Roman" pitchFamily="18" charset="0"/>
              </a:rPr>
              <a:t> is formation of solid specimen of defined geometry due to compression</a:t>
            </a:r>
            <a:r>
              <a:rPr lang="en-US" sz="2800" dirty="0" smtClean="0"/>
              <a:t>.</a:t>
            </a:r>
            <a:endParaRPr lang="en-US" sz="2800" dirty="0"/>
          </a:p>
        </p:txBody>
      </p:sp>
    </p:spTree>
    <p:extLst>
      <p:ext uri="{BB962C8B-B14F-4D97-AF65-F5344CB8AC3E}">
        <p14:creationId xmlns:p14="http://schemas.microsoft.com/office/powerpoint/2010/main" val="1019746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Parts of Tablet Machines</a:t>
            </a:r>
            <a:endParaRPr lang="ar-IQ" b="1" dirty="0">
              <a:solidFill>
                <a:srgbClr val="FF0000"/>
              </a:solidFill>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1412776"/>
            <a:ext cx="6336704" cy="4248472"/>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3767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latin typeface="Times New Roman" pitchFamily="18" charset="0"/>
                <a:cs typeface="Times New Roman" pitchFamily="18" charset="0"/>
              </a:rPr>
              <a:t>Types of Tablet Machines</a:t>
            </a:r>
            <a:endParaRPr lang="ar-IQ" sz="40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lgn="just">
              <a:buNone/>
            </a:pPr>
            <a:r>
              <a:rPr lang="en-US" sz="2800" b="1" dirty="0">
                <a:solidFill>
                  <a:srgbClr val="FF0000"/>
                </a:solidFill>
                <a:latin typeface="Times New Roman" panose="02020603050405020304" pitchFamily="18" charset="0"/>
                <a:cs typeface="Times New Roman" panose="02020603050405020304" pitchFamily="18" charset="0"/>
              </a:rPr>
              <a:t>1- Single-Punch Press</a:t>
            </a:r>
          </a:p>
          <a:p>
            <a:pPr algn="just">
              <a:buFont typeface="Wingdings" pitchFamily="2" charset="2"/>
              <a:buChar char="Ø"/>
            </a:pPr>
            <a:r>
              <a:rPr lang="en-US" sz="2800" dirty="0">
                <a:latin typeface="Times New Roman" pitchFamily="18" charset="0"/>
                <a:cs typeface="Times New Roman" pitchFamily="18" charset="0"/>
              </a:rPr>
              <a:t>This type has </a:t>
            </a:r>
            <a:r>
              <a:rPr lang="en-US" sz="2800" dirty="0">
                <a:solidFill>
                  <a:srgbClr val="FF0000"/>
                </a:solidFill>
                <a:latin typeface="Times New Roman" pitchFamily="18" charset="0"/>
                <a:cs typeface="Times New Roman" pitchFamily="18" charset="0"/>
              </a:rPr>
              <a:t>one die and one pair of punches .</a:t>
            </a:r>
          </a:p>
          <a:p>
            <a:pPr algn="just">
              <a:buFont typeface="Wingdings" pitchFamily="2" charset="2"/>
              <a:buChar char="Ø"/>
            </a:pPr>
            <a:r>
              <a:rPr lang="en-US" sz="2800" dirty="0">
                <a:latin typeface="Times New Roman" pitchFamily="18" charset="0"/>
                <a:cs typeface="Times New Roman" pitchFamily="18" charset="0"/>
              </a:rPr>
              <a:t>The output is about 200 tablets per minute</a:t>
            </a:r>
          </a:p>
          <a:p>
            <a:pPr algn="just">
              <a:buFont typeface="Wingdings" pitchFamily="2" charset="2"/>
              <a:buChar char="Ø"/>
            </a:pPr>
            <a:r>
              <a:rPr lang="en-US" sz="2800" dirty="0">
                <a:latin typeface="Times New Roman" pitchFamily="18" charset="0"/>
                <a:cs typeface="Times New Roman" pitchFamily="18" charset="0"/>
              </a:rPr>
              <a:t>Its primary use is limited to </a:t>
            </a:r>
            <a:r>
              <a:rPr lang="en-US" sz="2800" dirty="0">
                <a:solidFill>
                  <a:srgbClr val="FF0000"/>
                </a:solidFill>
                <a:latin typeface="Times New Roman" pitchFamily="18" charset="0"/>
                <a:cs typeface="Times New Roman" pitchFamily="18" charset="0"/>
              </a:rPr>
              <a:t>the production of small batches during formulation developments and clinical trials</a:t>
            </a:r>
            <a:endParaRPr lang="ar-IQ"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543531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224"/>
            <a:ext cx="8229600" cy="1143000"/>
          </a:xfrm>
        </p:spPr>
        <p:txBody>
          <a:bodyPr>
            <a:normAutofit/>
          </a:bodyPr>
          <a:lstStyle/>
          <a:p>
            <a:r>
              <a:rPr lang="en-US" sz="4000" b="1" dirty="0">
                <a:solidFill>
                  <a:srgbClr val="002060"/>
                </a:solidFill>
                <a:latin typeface="Times New Roman" pitchFamily="18" charset="0"/>
                <a:cs typeface="Times New Roman" pitchFamily="18" charset="0"/>
              </a:rPr>
              <a:t>Types of Tablet Machines</a:t>
            </a:r>
            <a:endParaRPr lang="ar-IQ" sz="4000" b="1" dirty="0">
              <a:solidFill>
                <a:srgbClr val="002060"/>
              </a:solidFill>
              <a:latin typeface="Times New Roman" pitchFamily="18" charset="0"/>
              <a:cs typeface="Times New Roman" pitchFamily="18" charset="0"/>
            </a:endParaRPr>
          </a:p>
        </p:txBody>
      </p:sp>
      <p:sp>
        <p:nvSpPr>
          <p:cNvPr id="3" name="Content Placeholder 2"/>
          <p:cNvSpPr>
            <a:spLocks noGrp="1"/>
          </p:cNvSpPr>
          <p:nvPr>
            <p:ph idx="1"/>
          </p:nvPr>
        </p:nvSpPr>
        <p:spPr>
          <a:xfrm>
            <a:off x="755576" y="1600200"/>
            <a:ext cx="7560840" cy="4525963"/>
          </a:xfrm>
        </p:spPr>
        <p:txBody>
          <a:bodyPr>
            <a:normAutofit/>
          </a:bodyPr>
          <a:lstStyle/>
          <a:p>
            <a:pPr marL="0" indent="0">
              <a:buNone/>
            </a:pPr>
            <a:r>
              <a:rPr lang="en-US" sz="2800" b="1" dirty="0">
                <a:solidFill>
                  <a:srgbClr val="FF0000"/>
                </a:solidFill>
                <a:latin typeface="Times New Roman" pitchFamily="18" charset="0"/>
                <a:cs typeface="Times New Roman" pitchFamily="18" charset="0"/>
              </a:rPr>
              <a:t>2-Rotary Press</a:t>
            </a:r>
          </a:p>
          <a:p>
            <a:pPr algn="just"/>
            <a:r>
              <a:rPr lang="en-US" sz="2800" dirty="0">
                <a:latin typeface="Times New Roman" pitchFamily="18" charset="0"/>
                <a:cs typeface="Times New Roman" pitchFamily="18" charset="0"/>
              </a:rPr>
              <a:t>Also called </a:t>
            </a:r>
            <a:r>
              <a:rPr lang="en-US" sz="2800" dirty="0">
                <a:solidFill>
                  <a:srgbClr val="FF0000"/>
                </a:solidFill>
                <a:latin typeface="Times New Roman" pitchFamily="18" charset="0"/>
                <a:cs typeface="Times New Roman" pitchFamily="18" charset="0"/>
              </a:rPr>
              <a:t>multi-station press </a:t>
            </a:r>
            <a:r>
              <a:rPr lang="en-US" sz="2800" dirty="0">
                <a:latin typeface="Times New Roman" pitchFamily="18" charset="0"/>
                <a:cs typeface="Times New Roman" pitchFamily="18" charset="0"/>
              </a:rPr>
              <a:t>,it is developed to increase the output of tablets and its main use is during large-scale production</a:t>
            </a:r>
          </a:p>
          <a:p>
            <a:pPr algn="just"/>
            <a:r>
              <a:rPr lang="en-US" sz="2800" dirty="0">
                <a:latin typeface="Times New Roman" pitchFamily="18" charset="0"/>
                <a:cs typeface="Times New Roman" pitchFamily="18" charset="0"/>
              </a:rPr>
              <a:t>It has </a:t>
            </a:r>
            <a:r>
              <a:rPr lang="en-US" sz="2800" dirty="0">
                <a:solidFill>
                  <a:srgbClr val="FF0000"/>
                </a:solidFill>
                <a:latin typeface="Times New Roman" pitchFamily="18" charset="0"/>
                <a:cs typeface="Times New Roman" pitchFamily="18" charset="0"/>
              </a:rPr>
              <a:t>multiple set of tableting tools </a:t>
            </a:r>
            <a:r>
              <a:rPr lang="en-US" sz="2800" dirty="0">
                <a:latin typeface="Times New Roman" pitchFamily="18" charset="0"/>
                <a:cs typeface="Times New Roman" pitchFamily="18" charset="0"/>
              </a:rPr>
              <a:t>up to 60 and the output can reach 10000 tablets per minute</a:t>
            </a:r>
            <a:r>
              <a:rPr lang="en-US" sz="2800" b="1" dirty="0">
                <a:solidFill>
                  <a:srgbClr val="FF0000"/>
                </a:solidFill>
                <a:latin typeface="Times New Roman" pitchFamily="18" charset="0"/>
                <a:cs typeface="Times New Roman" pitchFamily="18" charset="0"/>
              </a:rPr>
              <a:t>. </a:t>
            </a:r>
            <a:endParaRPr lang="ar-IQ"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288229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working of tablet punching machine | PPTX"/>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323528" y="476672"/>
            <a:ext cx="8352928" cy="6192688"/>
          </a:xfrm>
          <a:prstGeom prst="rect">
            <a:avLst/>
          </a:prstGeom>
        </p:spPr>
      </p:pic>
    </p:spTree>
    <p:extLst>
      <p:ext uri="{BB962C8B-B14F-4D97-AF65-F5344CB8AC3E}">
        <p14:creationId xmlns:p14="http://schemas.microsoft.com/office/powerpoint/2010/main" val="4218908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Stages of Tablet Formation</a:t>
            </a:r>
            <a:endParaRPr lang="en-US" sz="4000" dirty="0">
              <a:solidFill>
                <a:srgbClr val="002060"/>
              </a:solidFill>
            </a:endParaRPr>
          </a:p>
        </p:txBody>
      </p:sp>
      <p:sp>
        <p:nvSpPr>
          <p:cNvPr id="3" name="Content Placeholder 2"/>
          <p:cNvSpPr>
            <a:spLocks noGrp="1"/>
          </p:cNvSpPr>
          <p:nvPr>
            <p:ph idx="1"/>
          </p:nvPr>
        </p:nvSpPr>
        <p:spPr>
          <a:xfrm>
            <a:off x="251520" y="1600200"/>
            <a:ext cx="8654338" cy="4525963"/>
          </a:xfrm>
        </p:spPr>
        <p:txBody>
          <a:bodyPr/>
          <a:lstStyle/>
          <a:p>
            <a:pPr>
              <a:buFont typeface="Wingdings" pitchFamily="2" charset="2"/>
              <a:buChar char="Ø"/>
            </a:pPr>
            <a:r>
              <a:rPr lang="en-US" dirty="0">
                <a:latin typeface="Times New Roman" pitchFamily="18" charset="0"/>
                <a:cs typeface="Times New Roman" pitchFamily="18" charset="0"/>
              </a:rPr>
              <a:t>The process of tableting can be divided into </a:t>
            </a:r>
            <a:r>
              <a:rPr lang="en-US" dirty="0">
                <a:solidFill>
                  <a:srgbClr val="FF0000"/>
                </a:solidFill>
                <a:latin typeface="Times New Roman" pitchFamily="18" charset="0"/>
                <a:cs typeface="Times New Roman" pitchFamily="18" charset="0"/>
              </a:rPr>
              <a:t>three stages:</a:t>
            </a:r>
          </a:p>
          <a:p>
            <a:pPr>
              <a:buFont typeface="Wingdings" pitchFamily="2" charset="2"/>
              <a:buChar char="Ø"/>
            </a:pPr>
            <a:endParaRPr lang="en-US" dirty="0">
              <a:solidFill>
                <a:srgbClr val="FF0000"/>
              </a:solidFill>
              <a:latin typeface="Times New Roman" pitchFamily="18" charset="0"/>
              <a:cs typeface="Times New Roman" pitchFamily="18" charset="0"/>
            </a:endParaRPr>
          </a:p>
          <a:p>
            <a:pPr>
              <a:buFont typeface="Wingdings" pitchFamily="2" charset="2"/>
              <a:buChar char="Ø"/>
            </a:pPr>
            <a:endParaRPr lang="en-US" dirty="0">
              <a:solidFill>
                <a:srgbClr val="FF0000"/>
              </a:solidFill>
              <a:latin typeface="Times New Roman" pitchFamily="18" charset="0"/>
              <a:cs typeface="Times New Roman" pitchFamily="18" charset="0"/>
            </a:endParaRPr>
          </a:p>
        </p:txBody>
      </p:sp>
      <p:sp>
        <p:nvSpPr>
          <p:cNvPr id="8" name="Oval 7"/>
          <p:cNvSpPr/>
          <p:nvPr/>
        </p:nvSpPr>
        <p:spPr>
          <a:xfrm>
            <a:off x="107504" y="2843006"/>
            <a:ext cx="1440160" cy="9361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latin typeface="Times New Roman" pitchFamily="18" charset="0"/>
                <a:cs typeface="Times New Roman" pitchFamily="18" charset="0"/>
              </a:rPr>
              <a:t>D</a:t>
            </a:r>
            <a:r>
              <a:rPr lang="en-US" b="1" dirty="0">
                <a:solidFill>
                  <a:srgbClr val="FF0000"/>
                </a:solidFill>
                <a:latin typeface="Times New Roman" pitchFamily="18" charset="0"/>
                <a:cs typeface="Times New Roman" pitchFamily="18" charset="0"/>
              </a:rPr>
              <a:t>Die Filling</a:t>
            </a:r>
            <a:endParaRPr lang="en-US" b="1" dirty="0">
              <a:solidFill>
                <a:prstClr val="white"/>
              </a:solidFill>
              <a:latin typeface="Times New Roman" pitchFamily="18" charset="0"/>
              <a:cs typeface="Times New Roman" pitchFamily="18" charset="0"/>
            </a:endParaRPr>
          </a:p>
        </p:txBody>
      </p:sp>
      <p:sp>
        <p:nvSpPr>
          <p:cNvPr id="10" name="Oval 9"/>
          <p:cNvSpPr/>
          <p:nvPr/>
        </p:nvSpPr>
        <p:spPr>
          <a:xfrm>
            <a:off x="35496" y="3780567"/>
            <a:ext cx="1813578" cy="108859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itchFamily="18" charset="0"/>
                <a:cs typeface="Times New Roman" pitchFamily="18" charset="0"/>
              </a:rPr>
              <a:t>Tablet Formation</a:t>
            </a:r>
          </a:p>
        </p:txBody>
      </p:sp>
      <p:sp>
        <p:nvSpPr>
          <p:cNvPr id="11" name="Oval 10"/>
          <p:cNvSpPr/>
          <p:nvPr/>
        </p:nvSpPr>
        <p:spPr>
          <a:xfrm>
            <a:off x="107504" y="4869159"/>
            <a:ext cx="1584176" cy="91029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itchFamily="18" charset="0"/>
                <a:cs typeface="Times New Roman" pitchFamily="18" charset="0"/>
              </a:rPr>
              <a:t>Tablet Ejection</a:t>
            </a:r>
          </a:p>
        </p:txBody>
      </p:sp>
      <p:sp>
        <p:nvSpPr>
          <p:cNvPr id="12" name="Rounded Rectangle 11"/>
          <p:cNvSpPr/>
          <p:nvPr/>
        </p:nvSpPr>
        <p:spPr>
          <a:xfrm>
            <a:off x="1547664" y="3023026"/>
            <a:ext cx="7056784" cy="57606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latin typeface="Times New Roman" pitchFamily="18" charset="0"/>
                <a:cs typeface="Times New Roman" pitchFamily="18" charset="0"/>
              </a:rPr>
              <a:t>By the effect of gravitational flow of the powder from hopper to die</a:t>
            </a:r>
          </a:p>
        </p:txBody>
      </p:sp>
      <p:sp>
        <p:nvSpPr>
          <p:cNvPr id="13" name="Rounded Rectangle 12"/>
          <p:cNvSpPr/>
          <p:nvPr/>
        </p:nvSpPr>
        <p:spPr>
          <a:xfrm>
            <a:off x="1849074" y="3780566"/>
            <a:ext cx="7056784" cy="108859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latin typeface="Times New Roman" pitchFamily="18" charset="0"/>
                <a:cs typeface="Times New Roman" pitchFamily="18" charset="0"/>
              </a:rPr>
              <a:t>The upper punch descends and enter the die, the powder compressed and the tablet formed, the lower punch can be stationary or move upward ,then the upper punch leaves the powder</a:t>
            </a:r>
          </a:p>
        </p:txBody>
      </p:sp>
      <p:sp>
        <p:nvSpPr>
          <p:cNvPr id="14" name="Rounded Rectangle 13"/>
          <p:cNvSpPr/>
          <p:nvPr/>
        </p:nvSpPr>
        <p:spPr>
          <a:xfrm>
            <a:off x="1691680" y="5021916"/>
            <a:ext cx="7056784" cy="65654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latin typeface="Times New Roman" pitchFamily="18" charset="0"/>
                <a:cs typeface="Times New Roman" pitchFamily="18" charset="0"/>
              </a:rPr>
              <a:t>The lower punch rises until its tip reach the level of the top of the die</a:t>
            </a:r>
            <a:r>
              <a:rPr lang="en-US" b="1" dirty="0" smtClean="0">
                <a:solidFill>
                  <a:srgbClr val="002060"/>
                </a:solidFill>
                <a:latin typeface="Times New Roman" pitchFamily="18" charset="0"/>
                <a:cs typeface="Times New Roman" pitchFamily="18" charset="0"/>
              </a:rPr>
              <a:t>, then </a:t>
            </a:r>
            <a:r>
              <a:rPr lang="en-US" b="1" dirty="0">
                <a:solidFill>
                  <a:srgbClr val="002060"/>
                </a:solidFill>
                <a:latin typeface="Times New Roman" pitchFamily="18" charset="0"/>
                <a:cs typeface="Times New Roman" pitchFamily="18" charset="0"/>
              </a:rPr>
              <a:t>the tablet removed from die</a:t>
            </a:r>
          </a:p>
        </p:txBody>
      </p:sp>
    </p:spTree>
    <p:extLst>
      <p:ext uri="{BB962C8B-B14F-4D97-AF65-F5344CB8AC3E}">
        <p14:creationId xmlns:p14="http://schemas.microsoft.com/office/powerpoint/2010/main" val="858178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332656"/>
            <a:ext cx="7344816" cy="995759"/>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6" name="Straight Connector 5"/>
          <p:cNvCxnSpPr/>
          <p:nvPr/>
        </p:nvCxnSpPr>
        <p:spPr>
          <a:xfrm>
            <a:off x="1095453" y="1345018"/>
            <a:ext cx="0" cy="7920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3311415" y="1304198"/>
            <a:ext cx="3448" cy="19802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28603" y="1345018"/>
            <a:ext cx="0" cy="7920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24328" y="1304198"/>
            <a:ext cx="0" cy="23853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209081" y="1418522"/>
            <a:ext cx="1835696" cy="718584"/>
          </a:xfrm>
          <a:prstGeom prst="round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a:solidFill>
                  <a:srgbClr val="FF0000"/>
                </a:solidFill>
                <a:latin typeface="Times New Roman" pitchFamily="18" charset="0"/>
                <a:cs typeface="Times New Roman" pitchFamily="18" charset="0"/>
              </a:rPr>
              <a:t>Oral tablets for ingestion</a:t>
            </a:r>
          </a:p>
        </p:txBody>
      </p:sp>
      <p:sp>
        <p:nvSpPr>
          <p:cNvPr id="11" name="Rounded Rectangle 10"/>
          <p:cNvSpPr/>
          <p:nvPr/>
        </p:nvSpPr>
        <p:spPr>
          <a:xfrm>
            <a:off x="2397015" y="1482831"/>
            <a:ext cx="1835696" cy="68335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itchFamily="18" charset="0"/>
                <a:cs typeface="Times New Roman" pitchFamily="18" charset="0"/>
              </a:rPr>
              <a:t>Tablets used in oral cavity</a:t>
            </a:r>
          </a:p>
        </p:txBody>
      </p:sp>
      <p:sp>
        <p:nvSpPr>
          <p:cNvPr id="12" name="Rounded Rectangle 11"/>
          <p:cNvSpPr/>
          <p:nvPr/>
        </p:nvSpPr>
        <p:spPr>
          <a:xfrm>
            <a:off x="4355976" y="1482831"/>
            <a:ext cx="1979712" cy="68335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Times New Roman" pitchFamily="18" charset="0"/>
                <a:cs typeface="Times New Roman" pitchFamily="18" charset="0"/>
              </a:rPr>
              <a:t>Tablets administered by other routes</a:t>
            </a:r>
          </a:p>
        </p:txBody>
      </p:sp>
      <p:sp>
        <p:nvSpPr>
          <p:cNvPr id="13" name="Rounded Rectangle 12"/>
          <p:cNvSpPr/>
          <p:nvPr/>
        </p:nvSpPr>
        <p:spPr>
          <a:xfrm>
            <a:off x="6606480" y="1502220"/>
            <a:ext cx="1997968" cy="663963"/>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itchFamily="18" charset="0"/>
                <a:cs typeface="Times New Roman" pitchFamily="18" charset="0"/>
              </a:rPr>
              <a:t>Tablets used to prepare solutions</a:t>
            </a:r>
          </a:p>
        </p:txBody>
      </p:sp>
      <p:cxnSp>
        <p:nvCxnSpPr>
          <p:cNvPr id="15" name="Straight Connector 14"/>
          <p:cNvCxnSpPr/>
          <p:nvPr/>
        </p:nvCxnSpPr>
        <p:spPr>
          <a:xfrm>
            <a:off x="229157" y="2057304"/>
            <a:ext cx="14232" cy="258229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229156" y="2361944"/>
            <a:ext cx="1952347" cy="576064"/>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Compressed Tablets</a:t>
            </a:r>
          </a:p>
        </p:txBody>
      </p:sp>
      <p:sp>
        <p:nvSpPr>
          <p:cNvPr id="19" name="Rounded Rectangle 18"/>
          <p:cNvSpPr/>
          <p:nvPr/>
        </p:nvSpPr>
        <p:spPr>
          <a:xfrm>
            <a:off x="229156" y="2938008"/>
            <a:ext cx="1952347" cy="58105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Multiple compressed</a:t>
            </a:r>
          </a:p>
        </p:txBody>
      </p:sp>
      <p:sp>
        <p:nvSpPr>
          <p:cNvPr id="20" name="Rounded Rectangle 19"/>
          <p:cNvSpPr/>
          <p:nvPr/>
        </p:nvSpPr>
        <p:spPr>
          <a:xfrm>
            <a:off x="243389" y="3519066"/>
            <a:ext cx="1952347" cy="54873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Chewable tablets</a:t>
            </a:r>
          </a:p>
        </p:txBody>
      </p:sp>
      <p:sp>
        <p:nvSpPr>
          <p:cNvPr id="21" name="Rounded Rectangle 20"/>
          <p:cNvSpPr/>
          <p:nvPr/>
        </p:nvSpPr>
        <p:spPr>
          <a:xfrm>
            <a:off x="257621" y="4067804"/>
            <a:ext cx="1923882" cy="571791"/>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Coated Tablets</a:t>
            </a:r>
          </a:p>
        </p:txBody>
      </p:sp>
      <p:grpSp>
        <p:nvGrpSpPr>
          <p:cNvPr id="45" name="Group 44"/>
          <p:cNvGrpSpPr/>
          <p:nvPr/>
        </p:nvGrpSpPr>
        <p:grpSpPr>
          <a:xfrm>
            <a:off x="2410399" y="2300872"/>
            <a:ext cx="1849079" cy="1696942"/>
            <a:chOff x="2506897" y="2362168"/>
            <a:chExt cx="1849079" cy="1696942"/>
          </a:xfrm>
        </p:grpSpPr>
        <p:sp>
          <p:nvSpPr>
            <p:cNvPr id="35" name="Rounded Rectangle 34"/>
            <p:cNvSpPr/>
            <p:nvPr/>
          </p:nvSpPr>
          <p:spPr>
            <a:xfrm>
              <a:off x="2506897" y="2362168"/>
              <a:ext cx="1835696" cy="576064"/>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Buccal  tablets</a:t>
              </a:r>
            </a:p>
          </p:txBody>
        </p:sp>
        <p:sp>
          <p:nvSpPr>
            <p:cNvPr id="37" name="Rounded Rectangle 36"/>
            <p:cNvSpPr/>
            <p:nvPr/>
          </p:nvSpPr>
          <p:spPr>
            <a:xfrm>
              <a:off x="2506897" y="2929314"/>
              <a:ext cx="1835696" cy="58105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Sublingual tablets</a:t>
              </a:r>
            </a:p>
          </p:txBody>
        </p:sp>
        <p:sp>
          <p:nvSpPr>
            <p:cNvPr id="38" name="Rounded Rectangle 37"/>
            <p:cNvSpPr/>
            <p:nvPr/>
          </p:nvSpPr>
          <p:spPr>
            <a:xfrm>
              <a:off x="2520280" y="3510372"/>
              <a:ext cx="1835696" cy="54873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Lozenges</a:t>
              </a:r>
            </a:p>
          </p:txBody>
        </p:sp>
      </p:grpSp>
      <p:cxnSp>
        <p:nvCxnSpPr>
          <p:cNvPr id="43" name="Straight Connector 42"/>
          <p:cNvCxnSpPr/>
          <p:nvPr/>
        </p:nvCxnSpPr>
        <p:spPr>
          <a:xfrm flipH="1">
            <a:off x="2383518" y="2095883"/>
            <a:ext cx="13384" cy="189292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4438196" y="2320599"/>
            <a:ext cx="1865171" cy="1157122"/>
            <a:chOff x="4571919" y="2309664"/>
            <a:chExt cx="1865171" cy="1157122"/>
          </a:xfrm>
        </p:grpSpPr>
        <p:sp>
          <p:nvSpPr>
            <p:cNvPr id="47" name="Rounded Rectangle 46"/>
            <p:cNvSpPr/>
            <p:nvPr/>
          </p:nvSpPr>
          <p:spPr>
            <a:xfrm>
              <a:off x="4571919" y="2309664"/>
              <a:ext cx="1860127" cy="576064"/>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Vaginal Tablets</a:t>
              </a:r>
            </a:p>
          </p:txBody>
        </p:sp>
        <p:sp>
          <p:nvSpPr>
            <p:cNvPr id="48" name="Rounded Rectangle 47"/>
            <p:cNvSpPr/>
            <p:nvPr/>
          </p:nvSpPr>
          <p:spPr>
            <a:xfrm>
              <a:off x="4589187" y="2885728"/>
              <a:ext cx="1847903" cy="58105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Implantation tablets</a:t>
              </a:r>
            </a:p>
          </p:txBody>
        </p:sp>
      </p:grpSp>
      <p:cxnSp>
        <p:nvCxnSpPr>
          <p:cNvPr id="50" name="Straight Connector 49"/>
          <p:cNvCxnSpPr/>
          <p:nvPr/>
        </p:nvCxnSpPr>
        <p:spPr>
          <a:xfrm>
            <a:off x="4402718" y="2170222"/>
            <a:ext cx="6005" cy="1307499"/>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54" name="Rounded Rectangle 53"/>
          <p:cNvSpPr/>
          <p:nvPr/>
        </p:nvSpPr>
        <p:spPr>
          <a:xfrm>
            <a:off x="6687616" y="2270153"/>
            <a:ext cx="1835696" cy="55381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Times New Roman" pitchFamily="18" charset="0"/>
                <a:cs typeface="Times New Roman" pitchFamily="18" charset="0"/>
              </a:rPr>
              <a:t>Effervescent tablets</a:t>
            </a:r>
          </a:p>
        </p:txBody>
      </p:sp>
      <p:sp>
        <p:nvSpPr>
          <p:cNvPr id="2" name="Title 1"/>
          <p:cNvSpPr>
            <a:spLocks noGrp="1"/>
          </p:cNvSpPr>
          <p:nvPr>
            <p:ph type="title" idx="4294967295"/>
          </p:nvPr>
        </p:nvSpPr>
        <p:spPr>
          <a:xfrm>
            <a:off x="0" y="236645"/>
            <a:ext cx="8388424" cy="1143000"/>
          </a:xfrm>
        </p:spPr>
        <p:txBody>
          <a:bodyPr>
            <a:normAutofit/>
          </a:bodyPr>
          <a:lstStyle/>
          <a:p>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Types </a:t>
            </a:r>
            <a:r>
              <a:rPr lang="en-US" sz="28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of Tablets According to Method of </a:t>
            </a:r>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Administration</a:t>
            </a:r>
            <a:endParaRPr lang="en-US" sz="28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883572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b="1" dirty="0">
                <a:solidFill>
                  <a:srgbClr val="002060"/>
                </a:solidFill>
                <a:latin typeface="Times New Roman" pitchFamily="18" charset="0"/>
                <a:cs typeface="Times New Roman" pitchFamily="18" charset="0"/>
              </a:rPr>
              <a:t>Types of Tablets According to Release Pattern </a:t>
            </a:r>
            <a:endParaRPr lang="ar-IQ" sz="3200" b="1" dirty="0">
              <a:solidFill>
                <a:srgbClr val="002060"/>
              </a:solidFill>
              <a:latin typeface="Times New Roman" pitchFamily="18" charset="0"/>
              <a:cs typeface="Times New Roman" pitchFamily="18" charset="0"/>
            </a:endParaRPr>
          </a:p>
        </p:txBody>
      </p:sp>
      <p:sp>
        <p:nvSpPr>
          <p:cNvPr id="4" name="Content Placeholder 3"/>
          <p:cNvSpPr>
            <a:spLocks noGrp="1"/>
          </p:cNvSpPr>
          <p:nvPr>
            <p:ph idx="1"/>
          </p:nvPr>
        </p:nvSpPr>
        <p:spPr>
          <a:xfrm>
            <a:off x="457200" y="1639614"/>
            <a:ext cx="3250704" cy="4957738"/>
          </a:xfrm>
        </p:spPr>
        <p:txBody>
          <a:bodyPr>
            <a:normAutofit/>
          </a:bodyPr>
          <a:lstStyle/>
          <a:p>
            <a:pPr algn="just"/>
            <a:r>
              <a:rPr lang="en-US" sz="2400" dirty="0">
                <a:latin typeface="Times New Roman" pitchFamily="18" charset="0"/>
                <a:cs typeface="Times New Roman" pitchFamily="18" charset="0"/>
              </a:rPr>
              <a:t>Another means of classifying tablets is based on the </a:t>
            </a:r>
            <a:r>
              <a:rPr lang="en-US" sz="2400" dirty="0">
                <a:solidFill>
                  <a:srgbClr val="FF0000"/>
                </a:solidFill>
                <a:latin typeface="Times New Roman" pitchFamily="18" charset="0"/>
                <a:cs typeface="Times New Roman" pitchFamily="18" charset="0"/>
              </a:rPr>
              <a:t>drug release pattern </a:t>
            </a:r>
            <a:r>
              <a:rPr lang="en-US" sz="2400" dirty="0">
                <a:latin typeface="Times New Roman" pitchFamily="18" charset="0"/>
                <a:cs typeface="Times New Roman" pitchFamily="18" charset="0"/>
              </a:rPr>
              <a:t>from the tablets into ,</a:t>
            </a:r>
            <a:r>
              <a:rPr lang="en-US" sz="2400" dirty="0" smtClean="0">
                <a:latin typeface="Times New Roman" pitchFamily="18" charset="0"/>
                <a:cs typeface="Times New Roman" pitchFamily="18" charset="0"/>
              </a:rPr>
              <a:t>immediate, extended and  delayed </a:t>
            </a:r>
            <a:r>
              <a:rPr lang="en-US" sz="2400" dirty="0">
                <a:latin typeface="Times New Roman" pitchFamily="18" charset="0"/>
                <a:cs typeface="Times New Roman" pitchFamily="18" charset="0"/>
              </a:rPr>
              <a:t>release </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                           </a:t>
            </a:r>
            <a:r>
              <a:rPr lang="en-US" sz="2000" b="1" dirty="0" smtClean="0">
                <a:solidFill>
                  <a:srgbClr val="FF0000"/>
                </a:solidFill>
                <a:latin typeface="Times New Roman" pitchFamily="18" charset="0"/>
                <a:cs typeface="Times New Roman" pitchFamily="18" charset="0"/>
              </a:rPr>
              <a:t>Now</a:t>
            </a:r>
          </a:p>
          <a:p>
            <a:pPr marL="0" indent="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1600" b="1" dirty="0" smtClean="0">
                <a:solidFill>
                  <a:srgbClr val="FF0000"/>
                </a:solidFill>
                <a:latin typeface="Times New Roman" panose="02020603050405020304" pitchFamily="18" charset="0"/>
                <a:cs typeface="Times New Roman" panose="02020603050405020304" pitchFamily="18" charset="0"/>
              </a:rPr>
              <a:t>LONGER</a:t>
            </a:r>
            <a:endParaRPr lang="en-US" sz="1600" b="1" dirty="0">
              <a:solidFill>
                <a:srgbClr val="FF0000"/>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1" y="1556792"/>
            <a:ext cx="388843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ight Arrow Callout 1"/>
          <p:cNvSpPr/>
          <p:nvPr/>
        </p:nvSpPr>
        <p:spPr>
          <a:xfrm>
            <a:off x="588428" y="4705394"/>
            <a:ext cx="1905683" cy="432048"/>
          </a:xfrm>
          <a:prstGeom prst="rightArrowCallout">
            <a:avLst>
              <a:gd name="adj1" fmla="val 21351"/>
              <a:gd name="adj2" fmla="val 25000"/>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anose="02020603050405020304" pitchFamily="18" charset="0"/>
                <a:cs typeface="Times New Roman" panose="02020603050405020304" pitchFamily="18" charset="0"/>
              </a:rPr>
              <a:t>Immediate </a:t>
            </a:r>
          </a:p>
        </p:txBody>
      </p:sp>
      <p:sp>
        <p:nvSpPr>
          <p:cNvPr id="6" name="Right Arrow Callout 5"/>
          <p:cNvSpPr/>
          <p:nvPr/>
        </p:nvSpPr>
        <p:spPr>
          <a:xfrm>
            <a:off x="588428" y="5267676"/>
            <a:ext cx="1691346" cy="432048"/>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Times New Roman" panose="02020603050405020304" pitchFamily="18" charset="0"/>
                <a:cs typeface="Times New Roman" panose="02020603050405020304" pitchFamily="18" charset="0"/>
              </a:rPr>
              <a:t>Extended</a:t>
            </a:r>
          </a:p>
        </p:txBody>
      </p:sp>
      <p:sp>
        <p:nvSpPr>
          <p:cNvPr id="7" name="Right Arrow Callout 6"/>
          <p:cNvSpPr/>
          <p:nvPr/>
        </p:nvSpPr>
        <p:spPr>
          <a:xfrm>
            <a:off x="588428" y="5829958"/>
            <a:ext cx="1584176" cy="432048"/>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panose="02020603050405020304" pitchFamily="18" charset="0"/>
                <a:cs typeface="Times New Roman" panose="02020603050405020304" pitchFamily="18" charset="0"/>
              </a:rPr>
              <a:t>Delayed</a:t>
            </a:r>
          </a:p>
        </p:txBody>
      </p:sp>
      <p:sp>
        <p:nvSpPr>
          <p:cNvPr id="5" name="Rectangle 4"/>
          <p:cNvSpPr/>
          <p:nvPr/>
        </p:nvSpPr>
        <p:spPr>
          <a:xfrm>
            <a:off x="2279774" y="5861316"/>
            <a:ext cx="962635" cy="369332"/>
          </a:xfrm>
          <a:prstGeom prst="rect">
            <a:avLst/>
          </a:prstGeom>
        </p:spPr>
        <p:txBody>
          <a:bodyPr wrap="none">
            <a:spAutoFit/>
          </a:bodyPr>
          <a:lstStyle/>
          <a:p>
            <a:pPr algn="ctr"/>
            <a:r>
              <a:rPr lang="en-US" b="1" dirty="0">
                <a:solidFill>
                  <a:srgbClr val="FF0000"/>
                </a:solidFill>
                <a:latin typeface="Times New Roman" panose="02020603050405020304" pitchFamily="18" charset="0"/>
                <a:cs typeface="Times New Roman" panose="02020603050405020304" pitchFamily="18" charset="0"/>
              </a:rPr>
              <a:t>LATER</a:t>
            </a:r>
          </a:p>
        </p:txBody>
      </p:sp>
    </p:spTree>
    <p:extLst>
      <p:ext uri="{BB962C8B-B14F-4D97-AF65-F5344CB8AC3E}">
        <p14:creationId xmlns:p14="http://schemas.microsoft.com/office/powerpoint/2010/main" val="491192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Oral Tablets for Ingestion</a:t>
            </a:r>
          </a:p>
        </p:txBody>
      </p:sp>
      <p:sp>
        <p:nvSpPr>
          <p:cNvPr id="3" name="Content Placeholder 2"/>
          <p:cNvSpPr>
            <a:spLocks noGrp="1"/>
          </p:cNvSpPr>
          <p:nvPr>
            <p:ph idx="1"/>
          </p:nvPr>
        </p:nvSpPr>
        <p:spPr>
          <a:xfrm>
            <a:off x="457200" y="1406824"/>
            <a:ext cx="8229600" cy="4709120"/>
          </a:xfrm>
        </p:spPr>
        <p:txBody>
          <a:bodyPr>
            <a:normAutofit fontScale="70000" lnSpcReduction="20000"/>
          </a:bodyPr>
          <a:lstStyle/>
          <a:p>
            <a:pPr marL="0" indent="0">
              <a:buNone/>
            </a:pPr>
            <a:r>
              <a:rPr lang="en-US" sz="4600" dirty="0">
                <a:solidFill>
                  <a:srgbClr val="FF0000"/>
                </a:solidFill>
                <a:latin typeface="Times New Roman" pitchFamily="18" charset="0"/>
                <a:cs typeface="Times New Roman" pitchFamily="18" charset="0"/>
              </a:rPr>
              <a:t>1-Compressed tablets</a:t>
            </a:r>
            <a:r>
              <a:rPr lang="en-US" dirty="0"/>
              <a:t>:</a:t>
            </a:r>
          </a:p>
          <a:p>
            <a:pPr marL="0" indent="0">
              <a:buNone/>
            </a:pPr>
            <a:endParaRPr lang="en-US" dirty="0"/>
          </a:p>
          <a:p>
            <a:pPr algn="just">
              <a:buFont typeface="Wingdings" pitchFamily="2" charset="2"/>
              <a:buChar char="Ø"/>
            </a:pPr>
            <a:r>
              <a:rPr lang="en-US" dirty="0">
                <a:latin typeface="Times New Roman" pitchFamily="18" charset="0"/>
                <a:cs typeface="Times New Roman" pitchFamily="18" charset="0"/>
              </a:rPr>
              <a:t>These tablets are formed by compression and in their simplest form, </a:t>
            </a:r>
            <a:r>
              <a:rPr lang="en-US" dirty="0">
                <a:solidFill>
                  <a:srgbClr val="FF0000"/>
                </a:solidFill>
                <a:latin typeface="Times New Roman" pitchFamily="18" charset="0"/>
                <a:cs typeface="Times New Roman" pitchFamily="18" charset="0"/>
              </a:rPr>
              <a:t>contain no special coating. </a:t>
            </a:r>
          </a:p>
          <a:p>
            <a:pPr algn="just">
              <a:buFont typeface="Wingdings" pitchFamily="2" charset="2"/>
              <a:buChar char="Ø"/>
            </a:pPr>
            <a:endParaRPr lang="en-US" dirty="0">
              <a:solidFill>
                <a:srgbClr val="FF0000"/>
              </a:solidFill>
              <a:latin typeface="Times New Roman" pitchFamily="18" charset="0"/>
              <a:cs typeface="Times New Roman" pitchFamily="18" charset="0"/>
            </a:endParaRPr>
          </a:p>
          <a:p>
            <a:pPr algn="just">
              <a:buFont typeface="Wingdings" pitchFamily="2" charset="2"/>
              <a:buChar char="Ø"/>
            </a:pPr>
            <a:r>
              <a:rPr lang="en-US" dirty="0">
                <a:latin typeface="Times New Roman" pitchFamily="18" charset="0"/>
                <a:cs typeface="Times New Roman" pitchFamily="18" charset="0"/>
              </a:rPr>
              <a:t>  They are made from </a:t>
            </a:r>
            <a:r>
              <a:rPr lang="en-US" dirty="0">
                <a:solidFill>
                  <a:srgbClr val="FF0000"/>
                </a:solidFill>
                <a:latin typeface="Times New Roman" pitchFamily="18" charset="0"/>
                <a:cs typeface="Times New Roman" pitchFamily="18" charset="0"/>
              </a:rPr>
              <a:t>powdered, crystalline, or granular materials, alone or in combination</a:t>
            </a:r>
            <a:r>
              <a:rPr lang="en-US" dirty="0">
                <a:latin typeface="Times New Roman" pitchFamily="18" charset="0"/>
                <a:cs typeface="Times New Roman" pitchFamily="18" charset="0"/>
              </a:rPr>
              <a:t> with binders, disintegrants, controlled-release polymers, lubricants, diluents, and in many cases colorants.</a:t>
            </a:r>
          </a:p>
          <a:p>
            <a:pPr marL="0" indent="0" algn="just">
              <a:buNone/>
            </a:pPr>
            <a:endParaRPr lang="en-US" dirty="0">
              <a:latin typeface="Times New Roman" pitchFamily="18" charset="0"/>
              <a:cs typeface="Times New Roman" pitchFamily="18" charset="0"/>
            </a:endParaRPr>
          </a:p>
          <a:p>
            <a:pPr algn="just">
              <a:buFont typeface="Wingdings" pitchFamily="2" charset="2"/>
              <a:buChar char="Ø"/>
            </a:pPr>
            <a:r>
              <a:rPr lang="en-US" dirty="0">
                <a:latin typeface="Times New Roman" pitchFamily="18" charset="0"/>
                <a:cs typeface="Times New Roman" pitchFamily="18" charset="0"/>
              </a:rPr>
              <a:t>The vast majority of tablets commercialized today are compressed tablets, either in an </a:t>
            </a:r>
            <a:r>
              <a:rPr lang="en-US" dirty="0">
                <a:solidFill>
                  <a:srgbClr val="FF0000"/>
                </a:solidFill>
                <a:latin typeface="Times New Roman" pitchFamily="18" charset="0"/>
                <a:cs typeface="Times New Roman" pitchFamily="18" charset="0"/>
              </a:rPr>
              <a:t>uncoated or coated state</a:t>
            </a:r>
            <a:r>
              <a:rPr lang="en-US" dirty="0">
                <a:latin typeface="Times New Roman" pitchFamily="18" charset="0"/>
                <a:cs typeface="Times New Roman" pitchFamily="18" charset="0"/>
              </a:rPr>
              <a:t>.</a:t>
            </a:r>
          </a:p>
          <a:p>
            <a:pPr marL="0" indent="0" algn="just">
              <a:buNone/>
            </a:pPr>
            <a:endParaRPr lang="en-US" dirty="0">
              <a:latin typeface="Times New Roman" pitchFamily="18" charset="0"/>
              <a:cs typeface="Times New Roman" pitchFamily="18" charset="0"/>
            </a:endParaRPr>
          </a:p>
          <a:p>
            <a:pPr algn="just">
              <a:buFont typeface="Wingdings" pitchFamily="2" charset="2"/>
              <a:buChar char="Ø"/>
            </a:pPr>
            <a:r>
              <a:rPr lang="en-US" dirty="0">
                <a:latin typeface="Times New Roman" pitchFamily="18" charset="0"/>
                <a:cs typeface="Times New Roman" pitchFamily="18" charset="0"/>
              </a:rPr>
              <a:t>Most of these tablets are intended to </a:t>
            </a:r>
            <a:r>
              <a:rPr lang="en-US" dirty="0">
                <a:solidFill>
                  <a:srgbClr val="FF0000"/>
                </a:solidFill>
                <a:latin typeface="Times New Roman" pitchFamily="18" charset="0"/>
                <a:cs typeface="Times New Roman" pitchFamily="18" charset="0"/>
              </a:rPr>
              <a:t>provide rapid disintegration and release  to induce </a:t>
            </a:r>
            <a:r>
              <a:rPr lang="en-US" dirty="0">
                <a:latin typeface="Times New Roman" pitchFamily="18" charset="0"/>
                <a:cs typeface="Times New Roman" pitchFamily="18" charset="0"/>
              </a:rPr>
              <a:t>either local or systemic effect.</a:t>
            </a:r>
          </a:p>
          <a:p>
            <a:pPr marL="0" indent="0" algn="just">
              <a:buNone/>
            </a:pPr>
            <a:endParaRPr lang="en-US" dirty="0">
              <a:latin typeface="Times New Roman" pitchFamily="18" charset="0"/>
              <a:cs typeface="Times New Roman" pitchFamily="18" charset="0"/>
            </a:endParaRPr>
          </a:p>
          <a:p>
            <a:pPr>
              <a:buFont typeface="Wingdings" pitchFamily="2" charset="2"/>
              <a:buChar char="Ø"/>
            </a:pPr>
            <a:endParaRPr lang="en-US" dirty="0"/>
          </a:p>
        </p:txBody>
      </p:sp>
    </p:spTree>
    <p:extLst>
      <p:ext uri="{BB962C8B-B14F-4D97-AF65-F5344CB8AC3E}">
        <p14:creationId xmlns:p14="http://schemas.microsoft.com/office/powerpoint/2010/main" val="3852059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Oral Tablets for Ingestion</a:t>
            </a:r>
            <a:endParaRPr lang="en-US" sz="4000" dirty="0">
              <a:solidFill>
                <a:srgbClr val="002060"/>
              </a:solidFill>
            </a:endParaRPr>
          </a:p>
        </p:txBody>
      </p:sp>
      <p:sp>
        <p:nvSpPr>
          <p:cNvPr id="3" name="Content Placeholder 2"/>
          <p:cNvSpPr>
            <a:spLocks noGrp="1"/>
          </p:cNvSpPr>
          <p:nvPr>
            <p:ph idx="1"/>
          </p:nvPr>
        </p:nvSpPr>
        <p:spPr/>
        <p:txBody>
          <a:bodyPr/>
          <a:lstStyle/>
          <a:p>
            <a:pPr marL="0" indent="0" algn="just">
              <a:buNone/>
            </a:pPr>
            <a:r>
              <a:rPr lang="en-US" b="1" dirty="0">
                <a:solidFill>
                  <a:srgbClr val="FF0000"/>
                </a:solidFill>
                <a:latin typeface="Times New Roman" pitchFamily="18" charset="0"/>
                <a:cs typeface="Times New Roman" pitchFamily="18" charset="0"/>
              </a:rPr>
              <a:t>2- Multiple Layered Tablets:</a:t>
            </a:r>
          </a:p>
          <a:p>
            <a:pPr algn="just">
              <a:buFont typeface="Wingdings" pitchFamily="2" charset="2"/>
              <a:buChar char="Ø"/>
            </a:pPr>
            <a:r>
              <a:rPr lang="en-US" dirty="0">
                <a:latin typeface="Times New Roman" pitchFamily="18" charset="0"/>
                <a:cs typeface="Times New Roman" pitchFamily="18" charset="0"/>
              </a:rPr>
              <a:t>These are compressed tablets made by </a:t>
            </a:r>
            <a:r>
              <a:rPr lang="en-US" dirty="0">
                <a:solidFill>
                  <a:srgbClr val="FF0000"/>
                </a:solidFill>
                <a:latin typeface="Times New Roman" pitchFamily="18" charset="0"/>
                <a:cs typeface="Times New Roman" pitchFamily="18" charset="0"/>
              </a:rPr>
              <a:t>more than one compression </a:t>
            </a:r>
            <a:r>
              <a:rPr lang="en-US" dirty="0" smtClean="0">
                <a:solidFill>
                  <a:srgbClr val="FF0000"/>
                </a:solidFill>
                <a:latin typeface="Times New Roman" pitchFamily="18" charset="0"/>
                <a:cs typeface="Times New Roman" pitchFamily="18" charset="0"/>
              </a:rPr>
              <a:t>cycle.</a:t>
            </a:r>
            <a:endParaRPr lang="en-US" b="1" dirty="0">
              <a:solidFill>
                <a:srgbClr val="FF0000"/>
              </a:solidFill>
              <a:latin typeface="Times New Roman" pitchFamily="18" charset="0"/>
              <a:cs typeface="Times New Roman" pitchFamily="18" charset="0"/>
            </a:endParaRPr>
          </a:p>
          <a:p>
            <a:pPr algn="just">
              <a:buFont typeface="Wingdings" pitchFamily="2" charset="2"/>
              <a:buChar char="Ø"/>
            </a:pPr>
            <a:r>
              <a:rPr lang="en-US" dirty="0">
                <a:latin typeface="Times New Roman" pitchFamily="18" charset="0"/>
                <a:cs typeface="Times New Roman" pitchFamily="18" charset="0"/>
              </a:rPr>
              <a:t> The result may be </a:t>
            </a:r>
            <a:r>
              <a:rPr lang="en-US" dirty="0">
                <a:solidFill>
                  <a:srgbClr val="FF0000"/>
                </a:solidFill>
                <a:latin typeface="Times New Roman" pitchFamily="18" charset="0"/>
                <a:cs typeface="Times New Roman" pitchFamily="18" charset="0"/>
              </a:rPr>
              <a:t>multiple layered tablet</a:t>
            </a:r>
            <a:r>
              <a:rPr lang="en-US" dirty="0">
                <a:latin typeface="Times New Roman" pitchFamily="18" charset="0"/>
                <a:cs typeface="Times New Roman" pitchFamily="18" charset="0"/>
              </a:rPr>
              <a:t> or a </a:t>
            </a:r>
            <a:r>
              <a:rPr lang="en-US" dirty="0">
                <a:solidFill>
                  <a:srgbClr val="FF0000"/>
                </a:solidFill>
                <a:latin typeface="Times New Roman" pitchFamily="18" charset="0"/>
                <a:cs typeface="Times New Roman" pitchFamily="18" charset="0"/>
              </a:rPr>
              <a:t>tablet within a tablet, </a:t>
            </a:r>
            <a:r>
              <a:rPr lang="en-US" dirty="0">
                <a:latin typeface="Times New Roman" pitchFamily="18" charset="0"/>
                <a:cs typeface="Times New Roman" pitchFamily="18" charset="0"/>
              </a:rPr>
              <a:t>where the inner tablet being a </a:t>
            </a:r>
            <a:r>
              <a:rPr lang="en-US" dirty="0">
                <a:solidFill>
                  <a:srgbClr val="FF0000"/>
                </a:solidFill>
                <a:latin typeface="Times New Roman" pitchFamily="18" charset="0"/>
                <a:cs typeface="Times New Roman" pitchFamily="18" charset="0"/>
              </a:rPr>
              <a:t>core</a:t>
            </a:r>
            <a:r>
              <a:rPr lang="en-US" dirty="0">
                <a:latin typeface="Times New Roman" pitchFamily="18" charset="0"/>
                <a:cs typeface="Times New Roman" pitchFamily="18" charset="0"/>
              </a:rPr>
              <a:t> and the outer portion being the </a:t>
            </a:r>
            <a:r>
              <a:rPr lang="en-US" dirty="0" smtClean="0">
                <a:solidFill>
                  <a:srgbClr val="FF0000"/>
                </a:solidFill>
                <a:latin typeface="Times New Roman" pitchFamily="18" charset="0"/>
                <a:cs typeface="Times New Roman" pitchFamily="18" charset="0"/>
              </a:rPr>
              <a:t>shell.</a:t>
            </a:r>
            <a:endParaRPr lang="en-US" dirty="0">
              <a:solidFill>
                <a:srgbClr val="FF0000"/>
              </a:solidFill>
              <a:latin typeface="Times New Roman" pitchFamily="18" charset="0"/>
              <a:cs typeface="Times New Roman" pitchFamily="18" charset="0"/>
            </a:endParaRPr>
          </a:p>
          <a:p>
            <a:pPr marL="0" indent="0">
              <a:buNone/>
            </a:pPr>
            <a:endParaRPr lang="en-US" dirty="0">
              <a:solidFill>
                <a:srgbClr val="FF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5085184"/>
            <a:ext cx="3810000"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4803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Layered tablets </a:t>
            </a:r>
            <a:endParaRPr lang="en-US" sz="4000" dirty="0">
              <a:solidFill>
                <a:srgbClr val="002060"/>
              </a:solidFill>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a:latin typeface="Times New Roman" pitchFamily="18" charset="0"/>
                <a:cs typeface="Times New Roman" pitchFamily="18" charset="0"/>
              </a:rPr>
              <a:t>Layered tablets are prepared by </a:t>
            </a:r>
            <a:r>
              <a:rPr lang="en-US" dirty="0">
                <a:solidFill>
                  <a:srgbClr val="FF0000"/>
                </a:solidFill>
                <a:latin typeface="Times New Roman" pitchFamily="18" charset="0"/>
                <a:cs typeface="Times New Roman" pitchFamily="18" charset="0"/>
              </a:rPr>
              <a:t>initial compaction</a:t>
            </a:r>
            <a:r>
              <a:rPr lang="en-US" dirty="0">
                <a:latin typeface="Times New Roman" pitchFamily="18" charset="0"/>
                <a:cs typeface="Times New Roman" pitchFamily="18" charset="0"/>
              </a:rPr>
              <a:t> of a portion of a fill material in a die , </a:t>
            </a:r>
          </a:p>
          <a:p>
            <a:pPr algn="just">
              <a:buFont typeface="Wingdings" pitchFamily="2" charset="2"/>
              <a:buChar char="Ø"/>
            </a:pPr>
            <a:r>
              <a:rPr lang="en-US" dirty="0">
                <a:latin typeface="Times New Roman" pitchFamily="18" charset="0"/>
                <a:cs typeface="Times New Roman" pitchFamily="18" charset="0"/>
              </a:rPr>
              <a:t>followed by additional fill material and compression to form two or three layered tablet.</a:t>
            </a:r>
          </a:p>
        </p:txBody>
      </p:sp>
    </p:spTree>
    <p:extLst>
      <p:ext uri="{BB962C8B-B14F-4D97-AF65-F5344CB8AC3E}">
        <p14:creationId xmlns:p14="http://schemas.microsoft.com/office/powerpoint/2010/main" val="1859009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pic>
        <p:nvPicPr>
          <p:cNvPr id="2051" name="Picture 3" descr="E:\247330715_1637899209893350_959935119249588846_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4638"/>
            <a:ext cx="9144000" cy="6419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473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The </a:t>
            </a:r>
            <a:r>
              <a:rPr lang="en-US" sz="40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Tablet </a:t>
            </a:r>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within a </a:t>
            </a:r>
            <a:r>
              <a:rPr lang="en-US" sz="40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Tablet </a:t>
            </a:r>
            <a:endParaRPr lang="en-US" sz="4000" dirty="0">
              <a:solidFill>
                <a:srgbClr val="002060"/>
              </a:solidFill>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a:latin typeface="Times New Roman" pitchFamily="18" charset="0"/>
                <a:cs typeface="Times New Roman" pitchFamily="18" charset="0"/>
              </a:rPr>
              <a:t>The tablet within a tablet are prepared by feeding previously compressed tablets into a special tableting machine and compressing another granulation layer around the preformed tablets.</a:t>
            </a:r>
          </a:p>
          <a:p>
            <a:pPr algn="just">
              <a:buFont typeface="Wingdings" pitchFamily="2" charset="2"/>
              <a:buChar char="Ø"/>
            </a:pPr>
            <a:r>
              <a:rPr lang="en-US" dirty="0">
                <a:latin typeface="Times New Roman" pitchFamily="18" charset="0"/>
                <a:cs typeface="Times New Roman" pitchFamily="18" charset="0"/>
              </a:rPr>
              <a:t>Each layer may contain the same or different active ingredient.</a:t>
            </a:r>
          </a:p>
          <a:p>
            <a:endParaRPr lang="en-US" dirty="0"/>
          </a:p>
          <a:p>
            <a:pPr>
              <a:buFont typeface="Wingdings" pitchFamily="2" charset="2"/>
              <a:buChar char="Ø"/>
            </a:pPr>
            <a:endParaRPr lang="en-US" dirty="0"/>
          </a:p>
        </p:txBody>
      </p:sp>
    </p:spTree>
    <p:extLst>
      <p:ext uri="{BB962C8B-B14F-4D97-AF65-F5344CB8AC3E}">
        <p14:creationId xmlns:p14="http://schemas.microsoft.com/office/powerpoint/2010/main" val="3538172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199" y="620688"/>
            <a:ext cx="8229600" cy="4525963"/>
          </a:xfrm>
        </p:spPr>
        <p:txBody>
          <a:bodyPr/>
          <a:lstStyle/>
          <a:p>
            <a:pPr algn="just">
              <a:buFont typeface="Wingdings" pitchFamily="2" charset="2"/>
              <a:buChar char="Ø"/>
            </a:pPr>
            <a:r>
              <a:rPr lang="en-US" dirty="0">
                <a:latin typeface="Times New Roman" pitchFamily="18" charset="0"/>
                <a:cs typeface="Times New Roman" pitchFamily="18" charset="0"/>
              </a:rPr>
              <a:t>Layered tablets are prepared for many reasons:</a:t>
            </a:r>
          </a:p>
          <a:p>
            <a:pPr marL="0" indent="0" algn="just">
              <a:buNone/>
            </a:pPr>
            <a:r>
              <a:rPr lang="en-US" dirty="0">
                <a:latin typeface="Times New Roman" pitchFamily="18" charset="0"/>
                <a:cs typeface="Times New Roman" pitchFamily="18" charset="0"/>
              </a:rPr>
              <a:t>1- </a:t>
            </a:r>
            <a:r>
              <a:rPr lang="en-US" dirty="0">
                <a:solidFill>
                  <a:srgbClr val="FF0000"/>
                </a:solidFill>
                <a:latin typeface="Times New Roman" pitchFamily="18" charset="0"/>
                <a:cs typeface="Times New Roman" pitchFamily="18" charset="0"/>
              </a:rPr>
              <a:t>Chemical or physical instability</a:t>
            </a:r>
            <a:r>
              <a:rPr lang="en-US" dirty="0">
                <a:latin typeface="Times New Roman" pitchFamily="18" charset="0"/>
                <a:cs typeface="Times New Roman" pitchFamily="18" charset="0"/>
              </a:rPr>
              <a:t>.</a:t>
            </a:r>
          </a:p>
          <a:p>
            <a:pPr marL="0" indent="0" algn="just">
              <a:buNone/>
            </a:pPr>
            <a:r>
              <a:rPr lang="en-US" dirty="0">
                <a:latin typeface="Times New Roman" pitchFamily="18" charset="0"/>
                <a:cs typeface="Times New Roman" pitchFamily="18" charset="0"/>
              </a:rPr>
              <a:t>2- </a:t>
            </a:r>
            <a:r>
              <a:rPr lang="en-US" dirty="0">
                <a:solidFill>
                  <a:srgbClr val="FF0000"/>
                </a:solidFill>
                <a:latin typeface="Times New Roman" pitchFamily="18" charset="0"/>
                <a:cs typeface="Times New Roman" pitchFamily="18" charset="0"/>
              </a:rPr>
              <a:t>Staged drug release</a:t>
            </a:r>
          </a:p>
          <a:p>
            <a:pPr marL="0" indent="0">
              <a:buNone/>
            </a:pPr>
            <a:endParaRPr lang="en-US" dirty="0">
              <a:solidFill>
                <a:srgbClr val="FF0000"/>
              </a:solidFill>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479" y="2852936"/>
            <a:ext cx="5875040"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0137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Font typeface="Wingdings" pitchFamily="2" charset="2"/>
              <a:buChar char="Ø"/>
            </a:pPr>
            <a:r>
              <a:rPr lang="en-US" dirty="0">
                <a:latin typeface="Times New Roman" pitchFamily="18" charset="0"/>
                <a:cs typeface="Times New Roman" pitchFamily="18" charset="0"/>
              </a:rPr>
              <a:t>If the </a:t>
            </a:r>
            <a:r>
              <a:rPr lang="en-US" dirty="0">
                <a:solidFill>
                  <a:srgbClr val="FF0000"/>
                </a:solidFill>
                <a:latin typeface="Times New Roman" pitchFamily="18" charset="0"/>
                <a:cs typeface="Times New Roman" pitchFamily="18" charset="0"/>
              </a:rPr>
              <a:t>mixing process is inadequate to guarantee uniform distribution</a:t>
            </a:r>
            <a:r>
              <a:rPr lang="en-US" dirty="0">
                <a:latin typeface="Times New Roman" pitchFamily="18" charset="0"/>
                <a:cs typeface="Times New Roman" pitchFamily="18" charset="0"/>
              </a:rPr>
              <a:t> of two or more active ingredients</a:t>
            </a:r>
          </a:p>
          <a:p>
            <a:pPr algn="just">
              <a:buFont typeface="Wingdings" pitchFamily="2" charset="2"/>
              <a:buChar char="Ø"/>
            </a:pPr>
            <a:r>
              <a:rPr lang="en-US" dirty="0">
                <a:solidFill>
                  <a:srgbClr val="FF0000"/>
                </a:solidFill>
                <a:latin typeface="Times New Roman" pitchFamily="18" charset="0"/>
                <a:cs typeface="Times New Roman" pitchFamily="18" charset="0"/>
              </a:rPr>
              <a:t>Unique appearance </a:t>
            </a:r>
            <a:r>
              <a:rPr lang="en-US" dirty="0">
                <a:latin typeface="Times New Roman" pitchFamily="18" charset="0"/>
                <a:cs typeface="Times New Roman" pitchFamily="18" charset="0"/>
              </a:rPr>
              <a:t>of the of the layered tablet, as each layer has different color to produce distinctive-looking.</a:t>
            </a:r>
          </a:p>
        </p:txBody>
      </p:sp>
    </p:spTree>
    <p:extLst>
      <p:ext uri="{BB962C8B-B14F-4D97-AF65-F5344CB8AC3E}">
        <p14:creationId xmlns:p14="http://schemas.microsoft.com/office/powerpoint/2010/main" val="1234551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a:bodyPr>
          <a:lstStyle/>
          <a:p>
            <a:r>
              <a:rPr lang="en-US" sz="40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Oral Tablets for Ingestion</a:t>
            </a:r>
            <a:endParaRPr lang="en-US" sz="4000" dirty="0">
              <a:solidFill>
                <a:srgbClr val="002060"/>
              </a:solidFill>
            </a:endParaRPr>
          </a:p>
        </p:txBody>
      </p:sp>
      <p:pic>
        <p:nvPicPr>
          <p:cNvPr id="4099" name="Picture 3" descr="E:\246293057_201215995475554_8746174811754991398_n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655" y="1654339"/>
            <a:ext cx="2234292" cy="186690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8" descr="Pharmacist Online - صيادلة أون لاين - #مما_تعلمته_من_ممارستي نتكلم عن أشمل  دواء مساعد للهضم SpasmoCholonase لمعمل آسيا وهو فعلاً دواء متميز له طبقتين  Bi-tab : النواة وتحوي السيلليلاز كخميرة مساعدة على هضم"/>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410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871" y="1654340"/>
            <a:ext cx="245745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8"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295" y="1378115"/>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9" name="Picture 13" descr="E:\246863120_616211113071742_4837974402808690030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761" y="3751304"/>
            <a:ext cx="4464496" cy="2630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550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Font typeface="Wingdings" pitchFamily="2" charset="2"/>
              <a:buChar char="Ø"/>
            </a:pPr>
            <a:r>
              <a:rPr lang="en-US" dirty="0">
                <a:latin typeface="Times New Roman" pitchFamily="18" charset="0"/>
                <a:cs typeface="Times New Roman" pitchFamily="18" charset="0"/>
              </a:rPr>
              <a:t>Disadvantages of the layered tablets:</a:t>
            </a:r>
          </a:p>
          <a:p>
            <a:pPr marL="0" indent="0" algn="just">
              <a:buNone/>
            </a:pPr>
            <a:r>
              <a:rPr lang="en-US" dirty="0">
                <a:solidFill>
                  <a:srgbClr val="FF0000"/>
                </a:solidFill>
                <a:latin typeface="Times New Roman" pitchFamily="18" charset="0"/>
                <a:cs typeface="Times New Roman" pitchFamily="18" charset="0"/>
              </a:rPr>
              <a:t>1-release of part of sustained release </a:t>
            </a:r>
            <a:r>
              <a:rPr lang="en-US" dirty="0">
                <a:latin typeface="Times New Roman" pitchFamily="18" charset="0"/>
                <a:cs typeface="Times New Roman" pitchFamily="18" charset="0"/>
              </a:rPr>
              <a:t>layer with the immediate release</a:t>
            </a:r>
          </a:p>
          <a:p>
            <a:pPr marL="0" indent="0" algn="just">
              <a:buNone/>
            </a:pPr>
            <a:r>
              <a:rPr lang="en-US" dirty="0">
                <a:latin typeface="Times New Roman" pitchFamily="18" charset="0"/>
                <a:cs typeface="Times New Roman" pitchFamily="18" charset="0"/>
              </a:rPr>
              <a:t>2- </a:t>
            </a:r>
            <a:r>
              <a:rPr lang="en-US" dirty="0">
                <a:solidFill>
                  <a:srgbClr val="FF0000"/>
                </a:solidFill>
                <a:latin typeface="Times New Roman" pitchFamily="18" charset="0"/>
                <a:cs typeface="Times New Roman" pitchFamily="18" charset="0"/>
              </a:rPr>
              <a:t>tablet hardness not enough</a:t>
            </a:r>
          </a:p>
          <a:p>
            <a:pPr marL="0" indent="0" algn="just">
              <a:buNone/>
            </a:pPr>
            <a:r>
              <a:rPr lang="en-US" dirty="0">
                <a:latin typeface="Times New Roman" pitchFamily="18" charset="0"/>
                <a:cs typeface="Times New Roman" pitchFamily="18" charset="0"/>
              </a:rPr>
              <a:t>3-the tablet has </a:t>
            </a:r>
            <a:r>
              <a:rPr lang="en-US" dirty="0">
                <a:solidFill>
                  <a:srgbClr val="FF0000"/>
                </a:solidFill>
                <a:latin typeface="Times New Roman" pitchFamily="18" charset="0"/>
                <a:cs typeface="Times New Roman" pitchFamily="18" charset="0"/>
              </a:rPr>
              <a:t>tendency to laminate</a:t>
            </a:r>
          </a:p>
          <a:p>
            <a:pPr marL="0" indent="0" algn="just">
              <a:buNone/>
            </a:pPr>
            <a:r>
              <a:rPr lang="en-US" dirty="0">
                <a:latin typeface="Times New Roman" pitchFamily="18" charset="0"/>
                <a:cs typeface="Times New Roman" pitchFamily="18" charset="0"/>
              </a:rPr>
              <a:t>4- large size </a:t>
            </a:r>
            <a:r>
              <a:rPr lang="en-US" dirty="0">
                <a:solidFill>
                  <a:srgbClr val="FF0000"/>
                </a:solidFill>
                <a:latin typeface="Times New Roman" pitchFamily="18" charset="0"/>
                <a:cs typeface="Times New Roman" pitchFamily="18" charset="0"/>
              </a:rPr>
              <a:t>difficult to swallow</a:t>
            </a:r>
            <a:r>
              <a:rPr lang="en-US" dirty="0">
                <a:latin typeface="Times New Roman" pitchFamily="18" charset="0"/>
                <a:cs typeface="Times New Roman" pitchFamily="18" charset="0"/>
              </a:rPr>
              <a:t>, and require </a:t>
            </a:r>
            <a:r>
              <a:rPr lang="en-US" dirty="0">
                <a:solidFill>
                  <a:srgbClr val="FF0000"/>
                </a:solidFill>
                <a:latin typeface="Times New Roman" pitchFamily="18" charset="0"/>
                <a:cs typeface="Times New Roman" pitchFamily="18" charset="0"/>
              </a:rPr>
              <a:t>complicated techniques </a:t>
            </a:r>
            <a:r>
              <a:rPr lang="en-US" dirty="0">
                <a:latin typeface="Times New Roman" pitchFamily="18" charset="0"/>
                <a:cs typeface="Times New Roman" pitchFamily="18" charset="0"/>
              </a:rPr>
              <a:t>in preparation</a:t>
            </a:r>
            <a:r>
              <a:rPr lang="en-US" dirty="0"/>
              <a:t>.</a:t>
            </a:r>
          </a:p>
        </p:txBody>
      </p:sp>
    </p:spTree>
    <p:extLst>
      <p:ext uri="{BB962C8B-B14F-4D97-AF65-F5344CB8AC3E}">
        <p14:creationId xmlns:p14="http://schemas.microsoft.com/office/powerpoint/2010/main" val="1741953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08720"/>
            <a:ext cx="8229600" cy="4525963"/>
          </a:xfrm>
        </p:spPr>
        <p:txBody>
          <a:bodyPr>
            <a:normAutofit/>
          </a:bodyPr>
          <a:lstStyle/>
          <a:p>
            <a:pPr marL="0" indent="0">
              <a:buNone/>
            </a:pPr>
            <a:r>
              <a:rPr lang="en-US" sz="3300" b="1" dirty="0">
                <a:solidFill>
                  <a:srgbClr val="002060"/>
                </a:solidFill>
                <a:latin typeface="Times New Roman" panose="02020603050405020304" pitchFamily="18" charset="0"/>
                <a:cs typeface="Times New Roman" panose="02020603050405020304" pitchFamily="18" charset="0"/>
              </a:rPr>
              <a:t>3- Chewable Tablets</a:t>
            </a:r>
          </a:p>
          <a:p>
            <a:pPr algn="just">
              <a:buFont typeface="Wingdings" pitchFamily="2" charset="2"/>
              <a:buChar char="Ø"/>
            </a:pPr>
            <a:r>
              <a:rPr lang="en-US" sz="2800" dirty="0">
                <a:latin typeface="Times New Roman" pitchFamily="18" charset="0"/>
                <a:cs typeface="Times New Roman" pitchFamily="18" charset="0"/>
              </a:rPr>
              <a:t>Have </a:t>
            </a:r>
            <a:r>
              <a:rPr lang="en-US" sz="2800" dirty="0" smtClean="0">
                <a:latin typeface="Times New Roman" pitchFamily="18" charset="0"/>
                <a:cs typeface="Times New Roman" pitchFamily="18" charset="0"/>
              </a:rPr>
              <a:t>smooth, rapid </a:t>
            </a:r>
            <a:r>
              <a:rPr lang="en-US" sz="2800" dirty="0">
                <a:latin typeface="Times New Roman" pitchFamily="18" charset="0"/>
                <a:cs typeface="Times New Roman" pitchFamily="18" charset="0"/>
              </a:rPr>
              <a:t>disintegration upon chewing (</a:t>
            </a:r>
            <a:r>
              <a:rPr lang="en-US" sz="2800" dirty="0">
                <a:solidFill>
                  <a:srgbClr val="FF0000"/>
                </a:solidFill>
                <a:latin typeface="Times New Roman" pitchFamily="18" charset="0"/>
                <a:cs typeface="Times New Roman" pitchFamily="18" charset="0"/>
              </a:rPr>
              <a:t>mechanical</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algn="just">
              <a:buFont typeface="Wingdings" pitchFamily="2" charset="2"/>
              <a:buChar char="Ø"/>
            </a:pPr>
            <a:r>
              <a:rPr lang="en-US" sz="2800" dirty="0">
                <a:latin typeface="Times New Roman" pitchFamily="18" charset="0"/>
                <a:cs typeface="Times New Roman" pitchFamily="18" charset="0"/>
              </a:rPr>
              <a:t>The drug is normally not dissolved in the mouth but in stomach or intestine.</a:t>
            </a:r>
          </a:p>
          <a:p>
            <a:pPr algn="just">
              <a:buFont typeface="Wingdings" pitchFamily="2" charset="2"/>
              <a:buChar char="Ø"/>
            </a:pPr>
            <a:r>
              <a:rPr lang="en-US" sz="2800" dirty="0">
                <a:latin typeface="Times New Roman" pitchFamily="18" charset="0"/>
                <a:cs typeface="Times New Roman" pitchFamily="18" charset="0"/>
              </a:rPr>
              <a:t>It can be used to induce local and systemic </a:t>
            </a:r>
            <a:r>
              <a:rPr lang="en-US" sz="2800" dirty="0" smtClean="0">
                <a:latin typeface="Times New Roman" pitchFamily="18" charset="0"/>
                <a:cs typeface="Times New Roman" pitchFamily="18" charset="0"/>
              </a:rPr>
              <a:t>effect</a:t>
            </a:r>
            <a:endParaRPr lang="en-US" sz="2800" dirty="0">
              <a:latin typeface="Times New Roman" pitchFamily="18" charset="0"/>
              <a:cs typeface="Times New Roman" pitchFamily="18" charset="0"/>
            </a:endParaRPr>
          </a:p>
          <a:p>
            <a:pPr algn="just">
              <a:buFont typeface="Wingdings" pitchFamily="2" charset="2"/>
              <a:buChar char="Ø"/>
            </a:pPr>
            <a:r>
              <a:rPr lang="en-US" sz="2800" dirty="0">
                <a:latin typeface="Times New Roman" pitchFamily="18" charset="0"/>
                <a:cs typeface="Times New Roman" pitchFamily="18" charset="0"/>
              </a:rPr>
              <a:t>Chewable tablets is very useful for administration of tablets to children or elderly with difficulty in swallowing solid dosage form without need of water</a:t>
            </a: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val="3607571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latin typeface="Times New Roman" pitchFamily="18" charset="0"/>
                <a:cs typeface="Times New Roman" pitchFamily="18" charset="0"/>
              </a:rPr>
              <a:t>Chewable tablets are similar in composition to conventional tablets </a:t>
            </a:r>
            <a:r>
              <a:rPr lang="en-US" dirty="0">
                <a:solidFill>
                  <a:srgbClr val="FF0000"/>
                </a:solidFill>
                <a:latin typeface="Times New Roman" pitchFamily="18" charset="0"/>
                <a:cs typeface="Times New Roman" pitchFamily="18" charset="0"/>
              </a:rPr>
              <a:t>except that the disintegrant is not included</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Flavoring and coloring agent such as mannitol and sorbitol are commonly used in this type of tablets.</a:t>
            </a:r>
            <a:endParaRPr lang="ar-IQ" dirty="0">
              <a:latin typeface="Times New Roman" pitchFamily="18" charset="0"/>
              <a:cs typeface="Times New Roman" pitchFamily="18" charset="0"/>
            </a:endParaRPr>
          </a:p>
        </p:txBody>
      </p:sp>
    </p:spTree>
    <p:extLst>
      <p:ext uri="{BB962C8B-B14F-4D97-AF65-F5344CB8AC3E}">
        <p14:creationId xmlns:p14="http://schemas.microsoft.com/office/powerpoint/2010/main" val="675046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ank you pink watercolour background | Premium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124744"/>
            <a:ext cx="5008440" cy="4275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790898"/>
      </p:ext>
    </p:extLst>
  </p:cSld>
  <p:clrMapOvr>
    <a:masterClrMapping/>
  </p:clrMapOvr>
</p:sld>
</file>

<file path=ppt/theme/theme1.xml><?xml version="1.0" encoding="utf-8"?>
<a:theme xmlns:a="http://schemas.openxmlformats.org/drawingml/2006/main" name="1_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1419</TotalTime>
  <Words>1235</Words>
  <Application>Microsoft Office PowerPoint</Application>
  <PresentationFormat>On-screen Show (4:3)</PresentationFormat>
  <Paragraphs>124</Paragraphs>
  <Slides>31</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31</vt:i4>
      </vt:variant>
    </vt:vector>
  </HeadingPairs>
  <TitlesOfParts>
    <vt:vector size="39" baseType="lpstr">
      <vt:lpstr>Arial</vt:lpstr>
      <vt:lpstr>Calibri</vt:lpstr>
      <vt:lpstr>Calibri Light</vt:lpstr>
      <vt:lpstr>Times New Roman</vt:lpstr>
      <vt:lpstr>Wingdings</vt:lpstr>
      <vt:lpstr>1_Office Theme</vt:lpstr>
      <vt:lpstr>2_Office Theme</vt:lpstr>
      <vt:lpstr>Office Theme</vt:lpstr>
      <vt:lpstr>Industrial Pharmacy/Fifth Stage</vt:lpstr>
      <vt:lpstr>Solid Oral Dosage Forms</vt:lpstr>
      <vt:lpstr>Introduction</vt:lpstr>
      <vt:lpstr>Introductory Concepts</vt:lpstr>
      <vt:lpstr>Definition</vt:lpstr>
      <vt:lpstr>PowerPoint Presentation</vt:lpstr>
      <vt:lpstr>PowerPoint Presentation</vt:lpstr>
      <vt:lpstr>PowerPoint Presentation</vt:lpstr>
      <vt:lpstr>Advantages</vt:lpstr>
      <vt:lpstr>PowerPoint Presentation</vt:lpstr>
      <vt:lpstr>Stages of Tablet Formation</vt:lpstr>
      <vt:lpstr>Stages of Tablet Formation</vt:lpstr>
      <vt:lpstr>Parts of Tablet Machines</vt:lpstr>
      <vt:lpstr>Types of Tablet Machines</vt:lpstr>
      <vt:lpstr>Types of Tablet Machines</vt:lpstr>
      <vt:lpstr>PowerPoint Presentation</vt:lpstr>
      <vt:lpstr>Stages of Tablet Formation</vt:lpstr>
      <vt:lpstr>     Types of Tablets According to Method of    Administration</vt:lpstr>
      <vt:lpstr>Types of Tablets According to Release Pattern </vt:lpstr>
      <vt:lpstr>Oral Tablets for Ingestion</vt:lpstr>
      <vt:lpstr>Oral Tablets for Ingestion</vt:lpstr>
      <vt:lpstr>Layered tablets </vt:lpstr>
      <vt:lpstr>PowerPoint Presentation</vt:lpstr>
      <vt:lpstr>The Tablet within a Tablet </vt:lpstr>
      <vt:lpstr>PowerPoint Presentation</vt:lpstr>
      <vt:lpstr>PowerPoint Presentation</vt:lpstr>
      <vt:lpstr>Oral Tablets for Ingestion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Pharmacy/Fifth Stage</dc:title>
  <dc:creator>مكتب حماده للأنترنت</dc:creator>
  <cp:lastModifiedBy>Amazon Kingdom</cp:lastModifiedBy>
  <cp:revision>61</cp:revision>
  <dcterms:created xsi:type="dcterms:W3CDTF">2021-10-12T00:54:32Z</dcterms:created>
  <dcterms:modified xsi:type="dcterms:W3CDTF">2026-09-24T04:02:21Z</dcterms:modified>
</cp:coreProperties>
</file>