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4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9339" y="886713"/>
            <a:ext cx="10133965" cy="775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4041" y="3329216"/>
            <a:ext cx="9749790" cy="1546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730+ Dosage Calculations Stock Photos, Pictures &amp; Royalty-Free ...">
            <a:extLst>
              <a:ext uri="{FF2B5EF4-FFF2-40B4-BE49-F238E27FC236}">
                <a16:creationId xmlns:a16="http://schemas.microsoft.com/office/drawing/2014/main" id="{89C6A6A1-E306-AFDD-DA92-33A992149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>
            <a:fillRect/>
          </a:stretch>
        </p:blipFill>
        <p:spPr bwMode="auto">
          <a:xfrm>
            <a:off x="4283902" y="10"/>
            <a:ext cx="7908098" cy="685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41306AE-4C24-9C3F-3EC5-931051D9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4600" b="1" kern="1200">
                <a:solidFill>
                  <a:schemeClr val="bg1"/>
                </a:solidFill>
                <a:latin typeface="+mj-lt"/>
                <a:cs typeface="+mj-cs"/>
              </a:rPr>
              <a:t>Percentages in calculating prescription contents</a:t>
            </a:r>
            <a:endParaRPr lang="en-US" sz="4600" kern="1200">
              <a:solidFill>
                <a:schemeClr val="bg1"/>
              </a:solidFill>
              <a:latin typeface="+mj-lt"/>
              <a:cs typeface="+mj-cs"/>
            </a:endParaRP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A96D960-D9FA-198A-C523-A28D0A64B585}"/>
              </a:ext>
            </a:extLst>
          </p:cNvPr>
          <p:cNvSpPr txBox="1"/>
          <p:nvPr/>
        </p:nvSpPr>
        <p:spPr>
          <a:xfrm>
            <a:off x="838200" y="457200"/>
            <a:ext cx="10896600" cy="18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i="1" u="sng" spc="-10" dirty="0">
                <a:solidFill>
                  <a:srgbClr val="C55A11"/>
                </a:solidFill>
                <a:uFill>
                  <a:solidFill>
                    <a:srgbClr val="C55A11"/>
                  </a:solidFill>
                </a:uFill>
                <a:latin typeface="Calibri"/>
                <a:cs typeface="Calibri"/>
              </a:rPr>
              <a:t>Percentage</a:t>
            </a:r>
            <a:r>
              <a:rPr lang="en-US" sz="2000" spc="-10" dirty="0"/>
              <a:t>:</a:t>
            </a:r>
            <a:r>
              <a:rPr lang="en-US" sz="2000" spc="-95" dirty="0"/>
              <a:t> </a:t>
            </a:r>
            <a:r>
              <a:rPr lang="en-US" sz="2000" dirty="0"/>
              <a:t>number</a:t>
            </a:r>
            <a:r>
              <a:rPr lang="en-US" sz="2000" spc="-30" dirty="0"/>
              <a:t> </a:t>
            </a:r>
            <a:r>
              <a:rPr lang="en-US" sz="2000" dirty="0"/>
              <a:t>of</a:t>
            </a:r>
            <a:r>
              <a:rPr lang="en-US" sz="2000" spc="-50" dirty="0"/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parts</a:t>
            </a:r>
            <a:r>
              <a:rPr lang="en-US" sz="2000" b="1" i="1" spc="-50" dirty="0">
                <a:latin typeface="Calibri"/>
                <a:cs typeface="Calibri"/>
              </a:rPr>
              <a:t> </a:t>
            </a:r>
            <a:r>
              <a:rPr lang="en-US" sz="2000" dirty="0"/>
              <a:t>of</a:t>
            </a:r>
            <a:r>
              <a:rPr lang="en-US" sz="2000" spc="-60" dirty="0"/>
              <a:t> </a:t>
            </a:r>
            <a:r>
              <a:rPr lang="en-US" sz="2000" dirty="0"/>
              <a:t>solute</a:t>
            </a:r>
            <a:r>
              <a:rPr lang="en-US" sz="2000" spc="-45" dirty="0"/>
              <a:t> </a:t>
            </a:r>
            <a:r>
              <a:rPr lang="en-US" sz="2000" dirty="0"/>
              <a:t>or</a:t>
            </a:r>
            <a:r>
              <a:rPr lang="en-US" sz="2000" spc="-45" dirty="0"/>
              <a:t> </a:t>
            </a:r>
            <a:r>
              <a:rPr lang="en-US" sz="2000" dirty="0"/>
              <a:t>active</a:t>
            </a:r>
            <a:r>
              <a:rPr lang="en-US" sz="2000" spc="-50" dirty="0"/>
              <a:t> </a:t>
            </a:r>
            <a:r>
              <a:rPr lang="en-US" sz="2000" spc="-10" dirty="0"/>
              <a:t>ingredient</a:t>
            </a:r>
            <a:r>
              <a:rPr lang="en-US" sz="2000" spc="-40" dirty="0"/>
              <a:t> </a:t>
            </a:r>
            <a:r>
              <a:rPr lang="en-US" sz="2000" dirty="0"/>
              <a:t>in</a:t>
            </a:r>
            <a:r>
              <a:rPr lang="en-US" sz="2000" spc="-40" dirty="0"/>
              <a:t> </a:t>
            </a:r>
            <a:r>
              <a:rPr lang="en-US" sz="2000" spc="-25" dirty="0"/>
              <a:t>100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parts</a:t>
            </a:r>
            <a:r>
              <a:rPr lang="en-US" sz="2000" b="1" i="1" spc="-50" dirty="0">
                <a:latin typeface="Calibri"/>
                <a:cs typeface="Calibri"/>
              </a:rPr>
              <a:t> </a:t>
            </a:r>
            <a:r>
              <a:rPr lang="en-US" sz="2000" dirty="0"/>
              <a:t>of</a:t>
            </a:r>
            <a:r>
              <a:rPr lang="en-US" sz="2000" spc="-60" dirty="0"/>
              <a:t> </a:t>
            </a:r>
            <a:r>
              <a:rPr lang="en-US" sz="2000" dirty="0"/>
              <a:t>solution.</a:t>
            </a:r>
            <a:r>
              <a:rPr lang="en-US" sz="2000" spc="-25" dirty="0"/>
              <a:t> </a:t>
            </a:r>
            <a:r>
              <a:rPr lang="en-US" sz="2000" dirty="0"/>
              <a:t>Its</a:t>
            </a:r>
            <a:r>
              <a:rPr lang="en-US" sz="2000" spc="-45" dirty="0"/>
              <a:t> </a:t>
            </a:r>
            <a:r>
              <a:rPr lang="en-US" sz="2000" dirty="0"/>
              <a:t>written</a:t>
            </a:r>
            <a:r>
              <a:rPr lang="en-US" sz="2000" spc="-60" dirty="0"/>
              <a:t> </a:t>
            </a:r>
            <a:r>
              <a:rPr lang="en-US" sz="20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</a:t>
            </a:r>
            <a:r>
              <a:rPr lang="en-US" sz="2000" b="1" i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%</a:t>
            </a:r>
            <a:r>
              <a:rPr lang="en-US" sz="2000" b="1" i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(mean</a:t>
            </a:r>
            <a:r>
              <a:rPr lang="en-US" sz="2000" b="1" i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</a:t>
            </a:r>
            <a:r>
              <a:rPr lang="en-US" sz="2000" b="1" i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hundred</a:t>
            </a:r>
            <a:r>
              <a:rPr lang="en-US" sz="2000" dirty="0"/>
              <a:t>).</a:t>
            </a:r>
            <a:r>
              <a:rPr lang="en-US" sz="2000" spc="-35" dirty="0"/>
              <a:t> </a:t>
            </a:r>
            <a:r>
              <a:rPr lang="en-US" sz="2000" dirty="0"/>
              <a:t>It</a:t>
            </a:r>
            <a:r>
              <a:rPr lang="en-US" sz="2000" spc="-60" dirty="0"/>
              <a:t> </a:t>
            </a:r>
            <a:r>
              <a:rPr lang="en-US" sz="2000" dirty="0"/>
              <a:t>can</a:t>
            </a:r>
            <a:r>
              <a:rPr lang="en-US" sz="2000" spc="-65" dirty="0"/>
              <a:t> be </a:t>
            </a:r>
            <a:r>
              <a:rPr lang="en-US" sz="2000" spc="-10" dirty="0"/>
              <a:t>changed </a:t>
            </a:r>
            <a:r>
              <a:rPr lang="en-US" sz="2000" dirty="0"/>
              <a:t>to</a:t>
            </a:r>
            <a:r>
              <a:rPr lang="en-US" sz="2000" spc="-80" dirty="0"/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fraction</a:t>
            </a:r>
            <a:r>
              <a:rPr lang="en-US" sz="2000" b="1" i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</a:t>
            </a:r>
            <a:r>
              <a:rPr lang="en-US" sz="2000" b="1" i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lang="en-US" sz="2000" b="1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decimal</a:t>
            </a:r>
            <a:r>
              <a:rPr lang="en-US" sz="2000" b="1" i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. </a:t>
            </a:r>
            <a:r>
              <a:rPr lang="en-US" sz="2000" dirty="0"/>
              <a:t>ex.</a:t>
            </a:r>
            <a:r>
              <a:rPr lang="en-US" sz="2000" spc="-60" dirty="0"/>
              <a:t> </a:t>
            </a:r>
            <a:r>
              <a:rPr lang="en-US" sz="2000" dirty="0"/>
              <a:t>50%</a:t>
            </a:r>
            <a:r>
              <a:rPr lang="en-US" sz="2000" spc="-65" dirty="0"/>
              <a:t> </a:t>
            </a:r>
            <a:r>
              <a:rPr lang="en-US" sz="2000" dirty="0"/>
              <a:t>mean</a:t>
            </a:r>
            <a:r>
              <a:rPr lang="en-US" sz="2000" spc="-55" dirty="0"/>
              <a:t> </a:t>
            </a:r>
            <a:r>
              <a:rPr lang="en-US" sz="2000" dirty="0"/>
              <a:t>50/100</a:t>
            </a:r>
            <a:r>
              <a:rPr lang="en-US" sz="2000" spc="-40" dirty="0"/>
              <a:t> </a:t>
            </a:r>
            <a:r>
              <a:rPr lang="en-US" sz="2000" spc="-10" dirty="0"/>
              <a:t>(fraction)</a:t>
            </a:r>
            <a:r>
              <a:rPr lang="en-US" sz="2000" dirty="0"/>
              <a:t>	or</a:t>
            </a:r>
            <a:r>
              <a:rPr lang="en-US" sz="2000" spc="-15" dirty="0"/>
              <a:t> </a:t>
            </a:r>
            <a:r>
              <a:rPr lang="en-US" sz="2000" spc="-20" dirty="0"/>
              <a:t>0.50 </a:t>
            </a:r>
            <a:r>
              <a:rPr lang="en-US" sz="2000" spc="-10" dirty="0"/>
              <a:t>(decimal).</a:t>
            </a:r>
            <a:endParaRPr lang="en-US" sz="2000" dirty="0"/>
          </a:p>
        </p:txBody>
      </p:sp>
      <p:graphicFrame>
        <p:nvGraphicFramePr>
          <p:cNvPr id="19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923127"/>
              </p:ext>
            </p:extLst>
          </p:nvPr>
        </p:nvGraphicFramePr>
        <p:xfrm>
          <a:off x="-8626" y="2753995"/>
          <a:ext cx="12087224" cy="410400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782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6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7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5855">
                <a:tc>
                  <a:txBody>
                    <a:bodyPr/>
                    <a:lstStyle/>
                    <a:p>
                      <a:pPr marR="812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en-US" sz="1800" b="1" spc="-10" dirty="0"/>
                        <a:t>   </a:t>
                      </a:r>
                      <a:r>
                        <a:rPr sz="1800" b="1" spc="-10" dirty="0"/>
                        <a:t>Expression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 marL="879475" marR="81915" indent="-149860" algn="l">
                        <a:lnSpc>
                          <a:spcPct val="107200"/>
                        </a:lnSpc>
                        <a:spcBef>
                          <a:spcPts val="105"/>
                        </a:spcBef>
                      </a:pPr>
                      <a:r>
                        <a:rPr sz="1800" b="1" spc="-10" dirty="0"/>
                        <a:t>Abbreviated Expression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 marL="933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800" b="1" dirty="0"/>
                        <a:t>Meaning</a:t>
                      </a:r>
                      <a:r>
                        <a:rPr sz="1800" b="1" spc="-40" dirty="0"/>
                        <a:t> </a:t>
                      </a:r>
                      <a:r>
                        <a:rPr sz="1800" b="1" dirty="0"/>
                        <a:t>and</a:t>
                      </a:r>
                      <a:r>
                        <a:rPr sz="1800" b="1" spc="5" dirty="0"/>
                        <a:t> </a:t>
                      </a:r>
                      <a:r>
                        <a:rPr sz="1800" b="1" spc="-10" dirty="0"/>
                        <a:t>Example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73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2100"/>
                    </a:p>
                    <a:p>
                      <a:pPr marR="806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100" spc="-10" dirty="0"/>
                        <a:t>Percent</a:t>
                      </a:r>
                      <a:r>
                        <a:rPr sz="2100" spc="-55" dirty="0"/>
                        <a:t> </a:t>
                      </a:r>
                      <a:r>
                        <a:rPr sz="2100" dirty="0"/>
                        <a:t>weight</a:t>
                      </a:r>
                      <a:r>
                        <a:rPr sz="2100" spc="-55" dirty="0"/>
                        <a:t> </a:t>
                      </a:r>
                      <a:r>
                        <a:rPr sz="2100" dirty="0"/>
                        <a:t>in</a:t>
                      </a:r>
                      <a:r>
                        <a:rPr sz="2100" spc="-80" dirty="0"/>
                        <a:t> </a:t>
                      </a:r>
                      <a:r>
                        <a:rPr sz="2100" spc="-10" dirty="0"/>
                        <a:t>volume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 marR="8064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2100" dirty="0"/>
                        <a:t>% </a:t>
                      </a:r>
                      <a:r>
                        <a:rPr sz="2100" spc="-25" dirty="0"/>
                        <a:t>w/v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/>
                        <a:t>Mean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number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gram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solute</a:t>
                      </a:r>
                      <a:r>
                        <a:rPr sz="1800" spc="345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100ml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solution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(for</a:t>
                      </a:r>
                      <a:r>
                        <a:rPr sz="1800" spc="-25" dirty="0"/>
                        <a:t> </a:t>
                      </a:r>
                      <a:r>
                        <a:rPr sz="1800" spc="-50" dirty="0"/>
                        <a:t>a</a:t>
                      </a:r>
                      <a:endParaRPr sz="1800" dirty="0"/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dirty="0"/>
                        <a:t>solution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or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suspension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5" dirty="0"/>
                        <a:t> </a:t>
                      </a:r>
                      <a:r>
                        <a:rPr sz="1800" dirty="0"/>
                        <a:t>solid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30" dirty="0"/>
                        <a:t> </a:t>
                      </a:r>
                      <a:r>
                        <a:rPr sz="1800" spc="-10" dirty="0"/>
                        <a:t>liquid)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R="80645" algn="r">
                        <a:lnSpc>
                          <a:spcPts val="2400"/>
                        </a:lnSpc>
                      </a:pPr>
                      <a:r>
                        <a:rPr sz="2100" spc="-10" dirty="0"/>
                        <a:t>Percent</a:t>
                      </a:r>
                      <a:r>
                        <a:rPr sz="2100" spc="-65" dirty="0"/>
                        <a:t> </a:t>
                      </a:r>
                      <a:r>
                        <a:rPr sz="2100" dirty="0"/>
                        <a:t>volume</a:t>
                      </a:r>
                      <a:r>
                        <a:rPr sz="2100" spc="-65" dirty="0"/>
                        <a:t> </a:t>
                      </a:r>
                      <a:r>
                        <a:rPr sz="2100" dirty="0"/>
                        <a:t>in</a:t>
                      </a:r>
                      <a:r>
                        <a:rPr sz="2100" spc="-75" dirty="0"/>
                        <a:t> </a:t>
                      </a:r>
                      <a:r>
                        <a:rPr sz="2100" spc="-10" dirty="0"/>
                        <a:t>volume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010" algn="ctr">
                        <a:lnSpc>
                          <a:spcPts val="2400"/>
                        </a:lnSpc>
                      </a:pPr>
                      <a:r>
                        <a:rPr sz="2100" dirty="0"/>
                        <a:t>% </a:t>
                      </a:r>
                      <a:r>
                        <a:rPr sz="2100" spc="-25" dirty="0"/>
                        <a:t>v/v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 marR="817244">
                        <a:lnSpc>
                          <a:spcPct val="101099"/>
                        </a:lnSpc>
                        <a:spcBef>
                          <a:spcPts val="170"/>
                        </a:spcBef>
                      </a:pPr>
                      <a:r>
                        <a:rPr sz="1800" dirty="0"/>
                        <a:t>Mean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number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20" dirty="0"/>
                        <a:t> </a:t>
                      </a:r>
                      <a:r>
                        <a:rPr sz="1800" dirty="0"/>
                        <a:t>ml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solute</a:t>
                      </a:r>
                      <a:r>
                        <a:rPr sz="1800" spc="355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10" dirty="0"/>
                        <a:t> </a:t>
                      </a:r>
                      <a:r>
                        <a:rPr sz="1800" dirty="0"/>
                        <a:t>100ml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solution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(for</a:t>
                      </a:r>
                      <a:r>
                        <a:rPr sz="1800" spc="-30" dirty="0"/>
                        <a:t> </a:t>
                      </a:r>
                      <a:r>
                        <a:rPr sz="1800" spc="-50" dirty="0"/>
                        <a:t>a </a:t>
                      </a:r>
                      <a:r>
                        <a:rPr sz="1800" dirty="0"/>
                        <a:t>solution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liquid</a:t>
                      </a:r>
                      <a:r>
                        <a:rPr sz="1800" spc="395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20" dirty="0"/>
                        <a:t> </a:t>
                      </a:r>
                      <a:r>
                        <a:rPr sz="1800" spc="-10" dirty="0"/>
                        <a:t>liquid)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8710">
                <a:tc>
                  <a:txBody>
                    <a:bodyPr/>
                    <a:lstStyle/>
                    <a:p>
                      <a:pPr marR="83185" algn="r">
                        <a:lnSpc>
                          <a:spcPts val="2505"/>
                        </a:lnSpc>
                      </a:pPr>
                      <a:r>
                        <a:rPr sz="2100" spc="-10" dirty="0"/>
                        <a:t>Percent</a:t>
                      </a:r>
                      <a:r>
                        <a:rPr sz="2100" spc="-60" dirty="0"/>
                        <a:t> </a:t>
                      </a:r>
                      <a:r>
                        <a:rPr sz="2100" dirty="0"/>
                        <a:t>weight</a:t>
                      </a:r>
                      <a:r>
                        <a:rPr sz="2100" spc="-60" dirty="0"/>
                        <a:t> </a:t>
                      </a:r>
                      <a:r>
                        <a:rPr sz="2100" dirty="0"/>
                        <a:t>in</a:t>
                      </a:r>
                      <a:r>
                        <a:rPr sz="2100" spc="-80" dirty="0"/>
                        <a:t> </a:t>
                      </a:r>
                      <a:r>
                        <a:rPr sz="2100" spc="-10" dirty="0"/>
                        <a:t>weight</a:t>
                      </a:r>
                      <a:endParaRPr sz="2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ctr">
                        <a:lnSpc>
                          <a:spcPts val="2505"/>
                        </a:lnSpc>
                      </a:pPr>
                      <a:r>
                        <a:rPr sz="2100" dirty="0"/>
                        <a:t>% </a:t>
                      </a:r>
                      <a:r>
                        <a:rPr sz="2100" spc="-25" dirty="0"/>
                        <a:t>w/w</a:t>
                      </a:r>
                      <a:endParaRPr sz="21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 marR="285750">
                        <a:lnSpc>
                          <a:spcPct val="101099"/>
                        </a:lnSpc>
                        <a:spcBef>
                          <a:spcPts val="270"/>
                        </a:spcBef>
                      </a:pPr>
                      <a:r>
                        <a:rPr sz="1800" dirty="0"/>
                        <a:t>Mean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number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gram</a:t>
                      </a:r>
                      <a:r>
                        <a:rPr sz="1800" spc="35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a</a:t>
                      </a:r>
                      <a:r>
                        <a:rPr sz="1800" spc="-25" dirty="0"/>
                        <a:t> </a:t>
                      </a:r>
                      <a:r>
                        <a:rPr sz="1800" dirty="0"/>
                        <a:t>solute</a:t>
                      </a:r>
                      <a:r>
                        <a:rPr sz="1800" spc="350" dirty="0"/>
                        <a:t> </a:t>
                      </a:r>
                      <a:r>
                        <a:rPr sz="1800" dirty="0"/>
                        <a:t>in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100gram</a:t>
                      </a:r>
                      <a:r>
                        <a:rPr sz="1800" spc="-35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40" dirty="0"/>
                        <a:t> </a:t>
                      </a:r>
                      <a:r>
                        <a:rPr sz="1800" dirty="0"/>
                        <a:t>solution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(for</a:t>
                      </a:r>
                      <a:r>
                        <a:rPr sz="1800" spc="-30" dirty="0"/>
                        <a:t> </a:t>
                      </a:r>
                      <a:r>
                        <a:rPr sz="1800" spc="-50" dirty="0"/>
                        <a:t>a </a:t>
                      </a:r>
                      <a:r>
                        <a:rPr sz="1800" dirty="0"/>
                        <a:t>mixture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of</a:t>
                      </a:r>
                      <a:r>
                        <a:rPr sz="1800" spc="-45" dirty="0"/>
                        <a:t> </a:t>
                      </a:r>
                      <a:r>
                        <a:rPr sz="1800" dirty="0"/>
                        <a:t>solids</a:t>
                      </a:r>
                      <a:r>
                        <a:rPr sz="1800" spc="-35" dirty="0"/>
                        <a:t> </a:t>
                      </a:r>
                      <a:r>
                        <a:rPr sz="1800" spc="-50" dirty="0"/>
                        <a:t>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njection Stock Video Footage for Free Download">
            <a:extLst>
              <a:ext uri="{FF2B5EF4-FFF2-40B4-BE49-F238E27FC236}">
                <a16:creationId xmlns:a16="http://schemas.microsoft.com/office/drawing/2014/main" id="{686FEE65-4466-5115-47AE-FE3ECD792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499905"/>
            <a:ext cx="3292524" cy="185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698A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4D8AF9D-3FDE-74B9-3EFC-B5E214BFB6BC}"/>
              </a:ext>
            </a:extLst>
          </p:cNvPr>
          <p:cNvGrpSpPr/>
          <p:nvPr/>
        </p:nvGrpSpPr>
        <p:grpSpPr>
          <a:xfrm>
            <a:off x="4886676" y="2917720"/>
            <a:ext cx="6184580" cy="1016407"/>
            <a:chOff x="472541" y="4477258"/>
            <a:chExt cx="8717534" cy="1432687"/>
          </a:xfrm>
        </p:grpSpPr>
        <p:sp>
          <p:nvSpPr>
            <p:cNvPr id="3" name="object 3"/>
            <p:cNvSpPr txBox="1"/>
            <p:nvPr/>
          </p:nvSpPr>
          <p:spPr>
            <a:xfrm>
              <a:off x="474065" y="4477258"/>
              <a:ext cx="8716010" cy="60642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8890" marR="3556">
                <a:spcBef>
                  <a:spcPts val="70"/>
                </a:spcBef>
                <a:tabLst>
                  <a:tab pos="961454" algn="l"/>
                  <a:tab pos="2095818" algn="l"/>
                </a:tabLst>
              </a:pPr>
              <a:r>
                <a:rPr sz="1400" dirty="0">
                  <a:latin typeface="Calibri"/>
                  <a:cs typeface="Calibri"/>
                </a:rPr>
                <a:t>Q:</a:t>
              </a:r>
              <a:r>
                <a:rPr sz="1400" spc="-25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5</a:t>
              </a:r>
              <a:r>
                <a:rPr sz="1260" spc="-25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ml</a:t>
              </a:r>
              <a:r>
                <a:rPr sz="1260" spc="-18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injection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contains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50</a:t>
              </a:r>
              <a:r>
                <a:rPr sz="1260" spc="-21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mg</a:t>
              </a:r>
              <a:r>
                <a:rPr sz="1260" spc="-21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of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lidocaine.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What</a:t>
              </a:r>
              <a:r>
                <a:rPr sz="1260" spc="-18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is</a:t>
              </a:r>
              <a:r>
                <a:rPr sz="1260" spc="-21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the</a:t>
              </a:r>
              <a:r>
                <a:rPr sz="1260" spc="-25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%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w/v</a:t>
              </a:r>
              <a:r>
                <a:rPr sz="1260" spc="-14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of</a:t>
              </a:r>
              <a:r>
                <a:rPr sz="1260" spc="-21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lidocaine</a:t>
              </a:r>
              <a:r>
                <a:rPr sz="1260" spc="-7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in</a:t>
              </a:r>
              <a:r>
                <a:rPr sz="1260" spc="-18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the</a:t>
              </a:r>
              <a:r>
                <a:rPr sz="1260" spc="252" dirty="0">
                  <a:latin typeface="Calibri"/>
                  <a:cs typeface="Calibri"/>
                </a:rPr>
                <a:t> </a:t>
              </a:r>
              <a:r>
                <a:rPr sz="1260" spc="-7" dirty="0">
                  <a:latin typeface="Calibri"/>
                  <a:cs typeface="Calibri"/>
                </a:rPr>
                <a:t>injection? </a:t>
              </a:r>
              <a:r>
                <a:rPr sz="1260" dirty="0">
                  <a:latin typeface="Calibri"/>
                  <a:cs typeface="Calibri"/>
                </a:rPr>
                <a:t>50</a:t>
              </a:r>
              <a:r>
                <a:rPr sz="1260" spc="-18" dirty="0">
                  <a:latin typeface="Calibri"/>
                  <a:cs typeface="Calibri"/>
                </a:rPr>
                <a:t> mg</a:t>
              </a:r>
              <a:r>
                <a:rPr sz="1260" dirty="0">
                  <a:latin typeface="Calibri"/>
                  <a:cs typeface="Calibri"/>
                </a:rPr>
                <a:t>	50</a:t>
              </a:r>
              <a:r>
                <a:rPr sz="1260" spc="-11" dirty="0">
                  <a:latin typeface="Calibri"/>
                  <a:cs typeface="Calibri"/>
                </a:rPr>
                <a:t> </a:t>
              </a:r>
              <a:r>
                <a:rPr sz="1260" dirty="0">
                  <a:latin typeface="Calibri"/>
                  <a:cs typeface="Calibri"/>
                </a:rPr>
                <a:t>/</a:t>
              </a:r>
              <a:r>
                <a:rPr sz="1260" spc="-7" dirty="0">
                  <a:latin typeface="Calibri"/>
                  <a:cs typeface="Calibri"/>
                </a:rPr>
                <a:t> </a:t>
              </a:r>
              <a:r>
                <a:rPr sz="1260" spc="-14" dirty="0">
                  <a:latin typeface="Calibri"/>
                  <a:cs typeface="Calibri"/>
                </a:rPr>
                <a:t>1000</a:t>
              </a:r>
              <a:r>
                <a:rPr sz="1260" dirty="0">
                  <a:latin typeface="Calibri"/>
                  <a:cs typeface="Calibri"/>
                </a:rPr>
                <a:t>	0.05</a:t>
              </a:r>
              <a:r>
                <a:rPr sz="1260" spc="7" dirty="0">
                  <a:latin typeface="Calibri"/>
                  <a:cs typeface="Calibri"/>
                </a:rPr>
                <a:t> </a:t>
              </a:r>
              <a:r>
                <a:rPr sz="1260" spc="-18" dirty="0">
                  <a:latin typeface="Calibri"/>
                  <a:cs typeface="Calibri"/>
                </a:rPr>
                <a:t>gm</a:t>
              </a:r>
              <a:endParaRPr dirty="0">
                <a:latin typeface="Calibri"/>
                <a:cs typeface="Calibri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472541" y="5335270"/>
              <a:ext cx="722630" cy="574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8890" marR="3556" indent="889">
                <a:spcBef>
                  <a:spcPts val="70"/>
                </a:spcBef>
              </a:pPr>
              <a:r>
                <a:rPr sz="1260" spc="-7">
                  <a:latin typeface="Calibri"/>
                  <a:cs typeface="Calibri"/>
                </a:rPr>
                <a:t>0.05gm </a:t>
              </a:r>
              <a:r>
                <a:rPr sz="1260" spc="-35">
                  <a:latin typeface="Calibri"/>
                  <a:cs typeface="Calibri"/>
                </a:rPr>
                <a:t>X</a:t>
              </a:r>
              <a:endParaRPr sz="1800">
                <a:latin typeface="Calibri"/>
                <a:cs typeface="Calibri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1639951" y="5335270"/>
              <a:ext cx="2060575" cy="5746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6228">
                <a:spcBef>
                  <a:spcPts val="70"/>
                </a:spcBef>
                <a:tabLst>
                  <a:tab pos="951675" algn="l"/>
                </a:tabLst>
              </a:pPr>
              <a:r>
                <a:rPr sz="1260" spc="-18" dirty="0">
                  <a:latin typeface="Calibri"/>
                  <a:cs typeface="Calibri"/>
                </a:rPr>
                <a:t>5ml</a:t>
              </a:r>
              <a:r>
                <a:rPr sz="1260" dirty="0">
                  <a:latin typeface="Calibri"/>
                  <a:cs typeface="Calibri"/>
                </a:rPr>
                <a:t>	1%</a:t>
              </a:r>
              <a:r>
                <a:rPr sz="1260" spc="-18" dirty="0">
                  <a:latin typeface="Calibri"/>
                  <a:cs typeface="Calibri"/>
                </a:rPr>
                <a:t> w/v</a:t>
              </a:r>
              <a:endParaRPr sz="1260" dirty="0">
                <a:latin typeface="Calibri"/>
                <a:cs typeface="Calibri"/>
              </a:endParaRPr>
            </a:p>
            <a:p>
              <a:pPr marL="8890"/>
              <a:r>
                <a:rPr sz="1260" spc="-18" dirty="0">
                  <a:latin typeface="Calibri"/>
                  <a:cs typeface="Calibri"/>
                </a:rPr>
                <a:t>100</a:t>
              </a:r>
              <a:endParaRPr sz="1800" dirty="0">
                <a:latin typeface="Calibri"/>
                <a:cs typeface="Calibri"/>
              </a:endParaRPr>
            </a:p>
          </p:txBody>
        </p:sp>
        <p:grpSp>
          <p:nvGrpSpPr>
            <p:cNvPr id="6" name="object 6"/>
            <p:cNvGrpSpPr/>
            <p:nvPr/>
          </p:nvGrpSpPr>
          <p:grpSpPr>
            <a:xfrm>
              <a:off x="1282700" y="4919979"/>
              <a:ext cx="393700" cy="45720"/>
              <a:chOff x="1282700" y="4919979"/>
              <a:chExt cx="393700" cy="45720"/>
            </a:xfrm>
          </p:grpSpPr>
          <p:sp>
            <p:nvSpPr>
              <p:cNvPr id="7" name="object 7"/>
              <p:cNvSpPr/>
              <p:nvPr/>
            </p:nvSpPr>
            <p:spPr>
              <a:xfrm>
                <a:off x="1282700" y="4919979"/>
                <a:ext cx="3937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393700" h="45720">
                    <a:moveTo>
                      <a:pt x="370839" y="0"/>
                    </a:moveTo>
                    <a:lnTo>
                      <a:pt x="370839" y="11430"/>
                    </a:lnTo>
                    <a:lnTo>
                      <a:pt x="0" y="11430"/>
                    </a:lnTo>
                    <a:lnTo>
                      <a:pt x="0" y="34290"/>
                    </a:lnTo>
                    <a:lnTo>
                      <a:pt x="370839" y="34290"/>
                    </a:lnTo>
                    <a:lnTo>
                      <a:pt x="370839" y="45720"/>
                    </a:lnTo>
                    <a:lnTo>
                      <a:pt x="393700" y="22860"/>
                    </a:lnTo>
                    <a:lnTo>
                      <a:pt x="370839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1282700" y="4919979"/>
                <a:ext cx="3937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393700" h="45720">
                    <a:moveTo>
                      <a:pt x="0" y="11430"/>
                    </a:moveTo>
                    <a:lnTo>
                      <a:pt x="370839" y="11430"/>
                    </a:lnTo>
                    <a:lnTo>
                      <a:pt x="370839" y="0"/>
                    </a:lnTo>
                    <a:lnTo>
                      <a:pt x="393700" y="22860"/>
                    </a:lnTo>
                    <a:lnTo>
                      <a:pt x="370839" y="45720"/>
                    </a:lnTo>
                    <a:lnTo>
                      <a:pt x="370839" y="34290"/>
                    </a:lnTo>
                    <a:lnTo>
                      <a:pt x="0" y="34290"/>
                    </a:lnTo>
                    <a:lnTo>
                      <a:pt x="0" y="1143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" name="object 9"/>
            <p:cNvGrpSpPr/>
            <p:nvPr/>
          </p:nvGrpSpPr>
          <p:grpSpPr>
            <a:xfrm>
              <a:off x="2870200" y="4919979"/>
              <a:ext cx="457200" cy="45720"/>
              <a:chOff x="2870200" y="4919979"/>
              <a:chExt cx="457200" cy="4572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870200" y="4919979"/>
                <a:ext cx="4572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">
                    <a:moveTo>
                      <a:pt x="434339" y="0"/>
                    </a:moveTo>
                    <a:lnTo>
                      <a:pt x="434339" y="11430"/>
                    </a:lnTo>
                    <a:lnTo>
                      <a:pt x="0" y="11430"/>
                    </a:lnTo>
                    <a:lnTo>
                      <a:pt x="0" y="34290"/>
                    </a:lnTo>
                    <a:lnTo>
                      <a:pt x="434339" y="34290"/>
                    </a:lnTo>
                    <a:lnTo>
                      <a:pt x="434339" y="45720"/>
                    </a:lnTo>
                    <a:lnTo>
                      <a:pt x="457200" y="22860"/>
                    </a:lnTo>
                    <a:lnTo>
                      <a:pt x="434339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870200" y="4919979"/>
                <a:ext cx="4572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">
                    <a:moveTo>
                      <a:pt x="0" y="11430"/>
                    </a:moveTo>
                    <a:lnTo>
                      <a:pt x="434339" y="11430"/>
                    </a:lnTo>
                    <a:lnTo>
                      <a:pt x="434339" y="0"/>
                    </a:lnTo>
                    <a:lnTo>
                      <a:pt x="457200" y="22860"/>
                    </a:lnTo>
                    <a:lnTo>
                      <a:pt x="434339" y="45720"/>
                    </a:lnTo>
                    <a:lnTo>
                      <a:pt x="434339" y="34290"/>
                    </a:lnTo>
                    <a:lnTo>
                      <a:pt x="0" y="34290"/>
                    </a:lnTo>
                    <a:lnTo>
                      <a:pt x="0" y="1143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" name="object 12"/>
            <p:cNvGrpSpPr/>
            <p:nvPr/>
          </p:nvGrpSpPr>
          <p:grpSpPr>
            <a:xfrm>
              <a:off x="2171700" y="5504179"/>
              <a:ext cx="609600" cy="45720"/>
              <a:chOff x="2171700" y="5504179"/>
              <a:chExt cx="609600" cy="45720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2171700" y="5504179"/>
                <a:ext cx="6096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45720">
                    <a:moveTo>
                      <a:pt x="586739" y="0"/>
                    </a:moveTo>
                    <a:lnTo>
                      <a:pt x="586739" y="11430"/>
                    </a:lnTo>
                    <a:lnTo>
                      <a:pt x="0" y="11430"/>
                    </a:lnTo>
                    <a:lnTo>
                      <a:pt x="0" y="34290"/>
                    </a:lnTo>
                    <a:lnTo>
                      <a:pt x="586739" y="34290"/>
                    </a:lnTo>
                    <a:lnTo>
                      <a:pt x="586739" y="45720"/>
                    </a:lnTo>
                    <a:lnTo>
                      <a:pt x="609600" y="22860"/>
                    </a:lnTo>
                    <a:lnTo>
                      <a:pt x="586739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2171700" y="5504179"/>
                <a:ext cx="6096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45720">
                    <a:moveTo>
                      <a:pt x="0" y="11430"/>
                    </a:moveTo>
                    <a:lnTo>
                      <a:pt x="586739" y="11430"/>
                    </a:lnTo>
                    <a:lnTo>
                      <a:pt x="586739" y="0"/>
                    </a:lnTo>
                    <a:lnTo>
                      <a:pt x="609600" y="22860"/>
                    </a:lnTo>
                    <a:lnTo>
                      <a:pt x="586739" y="45720"/>
                    </a:lnTo>
                    <a:lnTo>
                      <a:pt x="586739" y="34290"/>
                    </a:lnTo>
                    <a:lnTo>
                      <a:pt x="0" y="34290"/>
                    </a:lnTo>
                    <a:lnTo>
                      <a:pt x="0" y="1143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7517" y="2231262"/>
            <a:ext cx="855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Fit.</a:t>
            </a:r>
            <a:r>
              <a:rPr spc="-15" dirty="0"/>
              <a:t> </a:t>
            </a:r>
            <a:r>
              <a:rPr spc="-10" dirty="0"/>
              <a:t>mist</a:t>
            </a:r>
            <a:r>
              <a:rPr sz="2800" spc="-10" dirty="0"/>
              <a:t>.</a:t>
            </a:r>
            <a:endParaRPr sz="28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987890"/>
              </p:ext>
            </p:extLst>
          </p:nvPr>
        </p:nvGraphicFramePr>
        <p:xfrm>
          <a:off x="1196289" y="1211452"/>
          <a:ext cx="7451090" cy="1050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RX: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Glucose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ts val="171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10%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w/v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5385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Glucose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71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gm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345440">
                        <a:lnSpc>
                          <a:spcPts val="1889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NaCl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ts val="188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3%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w/v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5385">
                        <a:lnSpc>
                          <a:spcPts val="1889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NaCl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9280">
                        <a:lnSpc>
                          <a:spcPts val="1889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3gm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5440">
                        <a:lnSpc>
                          <a:spcPts val="1889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KCl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ts val="188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2%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w/v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5385">
                        <a:lnSpc>
                          <a:spcPts val="1889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KCl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2135">
                        <a:lnSpc>
                          <a:spcPts val="188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gm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345440">
                        <a:lnSpc>
                          <a:spcPts val="1880"/>
                        </a:lnSpc>
                        <a:tabLst>
                          <a:tab pos="945515" algn="l"/>
                        </a:tabLst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D.W.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q.s.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5385">
                        <a:lnSpc>
                          <a:spcPts val="188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D.W.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ts val="188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100ml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044040" y="3329216"/>
            <a:ext cx="10081159" cy="272382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200000"/>
              </a:lnSpc>
              <a:spcBef>
                <a:spcPts val="865"/>
              </a:spcBef>
            </a:pPr>
            <a:r>
              <a:rPr sz="2800" dirty="0"/>
              <a:t>(</a:t>
            </a:r>
            <a:r>
              <a:rPr dirty="0"/>
              <a:t>simple</a:t>
            </a:r>
            <a:r>
              <a:rPr spc="-40" dirty="0"/>
              <a:t> </a:t>
            </a:r>
            <a:r>
              <a:rPr dirty="0"/>
              <a:t>solution</a:t>
            </a:r>
            <a:r>
              <a:rPr spc="-45" dirty="0"/>
              <a:t> </a:t>
            </a:r>
            <a:r>
              <a:rPr dirty="0"/>
              <a:t>method</a:t>
            </a:r>
            <a:r>
              <a:rPr spc="-45" dirty="0"/>
              <a:t> </a:t>
            </a:r>
            <a:r>
              <a:rPr sz="2800" spc="-50" dirty="0"/>
              <a:t>)</a:t>
            </a:r>
            <a:endParaRPr sz="2800" dirty="0"/>
          </a:p>
          <a:p>
            <a:pPr marL="12700">
              <a:lnSpc>
                <a:spcPct val="200000"/>
              </a:lnSpc>
              <a:spcBef>
                <a:spcPts val="495"/>
              </a:spcBef>
            </a:pPr>
            <a:r>
              <a:rPr sz="1800" spc="-10" dirty="0"/>
              <a:t>Weight</a:t>
            </a:r>
            <a:r>
              <a:rPr sz="1800" spc="-40" dirty="0"/>
              <a:t> </a:t>
            </a:r>
            <a:r>
              <a:rPr sz="1800" dirty="0"/>
              <a:t>10gm</a:t>
            </a:r>
            <a:r>
              <a:rPr sz="1800" spc="-40" dirty="0"/>
              <a:t> </a:t>
            </a:r>
            <a:r>
              <a:rPr lang="en-US" sz="1800" spc="-40" dirty="0"/>
              <a:t>of </a:t>
            </a:r>
            <a:r>
              <a:rPr sz="1800" spc="-10" dirty="0"/>
              <a:t>Glucose,</a:t>
            </a:r>
            <a:r>
              <a:rPr lang="en-US" sz="1800" spc="-10" dirty="0"/>
              <a:t> </a:t>
            </a:r>
            <a:r>
              <a:rPr sz="1800" spc="-10" dirty="0"/>
              <a:t>3gm</a:t>
            </a:r>
            <a:r>
              <a:rPr sz="1800" spc="-30" dirty="0"/>
              <a:t> </a:t>
            </a:r>
            <a:r>
              <a:rPr lang="en-US" sz="1800" spc="-30" dirty="0"/>
              <a:t>of </a:t>
            </a:r>
            <a:r>
              <a:rPr sz="1800" dirty="0"/>
              <a:t>NaCl</a:t>
            </a:r>
            <a:r>
              <a:rPr lang="en-US" sz="1800" dirty="0"/>
              <a:t> and </a:t>
            </a:r>
            <a:r>
              <a:rPr sz="1800" dirty="0"/>
              <a:t>2</a:t>
            </a:r>
            <a:r>
              <a:rPr sz="1800" spc="-35" dirty="0"/>
              <a:t> </a:t>
            </a:r>
            <a:r>
              <a:rPr sz="1800" dirty="0"/>
              <a:t>gm</a:t>
            </a:r>
            <a:r>
              <a:rPr sz="1800" spc="-35" dirty="0"/>
              <a:t> </a:t>
            </a:r>
            <a:r>
              <a:rPr sz="1800" dirty="0"/>
              <a:t>KCl</a:t>
            </a:r>
            <a:r>
              <a:rPr sz="1800" spc="-35" dirty="0"/>
              <a:t> </a:t>
            </a:r>
            <a:r>
              <a:rPr sz="1800" spc="-30" dirty="0"/>
              <a:t> </a:t>
            </a:r>
            <a:r>
              <a:rPr sz="1800" dirty="0"/>
              <a:t>using</a:t>
            </a:r>
            <a:r>
              <a:rPr sz="1800" spc="-25" dirty="0"/>
              <a:t> </a:t>
            </a:r>
            <a:r>
              <a:rPr lang="en-US" sz="1800" spc="-25" dirty="0"/>
              <a:t>electronic </a:t>
            </a:r>
            <a:r>
              <a:rPr sz="1800" dirty="0"/>
              <a:t>balance</a:t>
            </a:r>
            <a:r>
              <a:rPr lang="en-US" sz="1800" dirty="0"/>
              <a:t>.</a:t>
            </a:r>
            <a:r>
              <a:rPr sz="1800" spc="340" dirty="0"/>
              <a:t> </a:t>
            </a:r>
            <a:r>
              <a:rPr lang="en-US" sz="1800" spc="340" dirty="0"/>
              <a:t>T</a:t>
            </a:r>
            <a:r>
              <a:rPr sz="1800" dirty="0"/>
              <a:t>hen</a:t>
            </a:r>
            <a:r>
              <a:rPr lang="en-US" sz="1800" dirty="0"/>
              <a:t>,</a:t>
            </a:r>
            <a:r>
              <a:rPr sz="1800" spc="-25" dirty="0"/>
              <a:t> </a:t>
            </a:r>
            <a:r>
              <a:rPr sz="1800" dirty="0"/>
              <a:t>dissolve</a:t>
            </a:r>
            <a:r>
              <a:rPr sz="1800" spc="-50" dirty="0"/>
              <a:t> </a:t>
            </a:r>
            <a:r>
              <a:rPr sz="1800" dirty="0"/>
              <a:t>them</a:t>
            </a:r>
            <a:r>
              <a:rPr sz="1800" spc="-30" dirty="0"/>
              <a:t> </a:t>
            </a:r>
            <a:r>
              <a:rPr sz="1800" dirty="0"/>
              <a:t>in</a:t>
            </a:r>
            <a:r>
              <a:rPr sz="1800" spc="-30" dirty="0"/>
              <a:t> </a:t>
            </a:r>
            <a:r>
              <a:rPr sz="1800" spc="-50" dirty="0"/>
              <a:t>¾</a:t>
            </a:r>
            <a:endParaRPr sz="1800" dirty="0"/>
          </a:p>
          <a:p>
            <a:pPr marL="12700">
              <a:lnSpc>
                <a:spcPct val="200000"/>
              </a:lnSpc>
              <a:spcBef>
                <a:spcPts val="434"/>
              </a:spcBef>
            </a:pPr>
            <a:r>
              <a:rPr sz="1800" spc="-25" dirty="0"/>
              <a:t>D.W.</a:t>
            </a:r>
            <a:r>
              <a:rPr sz="1800" spc="330" dirty="0"/>
              <a:t> </a:t>
            </a:r>
            <a:r>
              <a:rPr sz="1800" dirty="0"/>
              <a:t>(</a:t>
            </a:r>
            <a:r>
              <a:rPr sz="1800" spc="-45" dirty="0"/>
              <a:t> </a:t>
            </a:r>
            <a:r>
              <a:rPr sz="1800" dirty="0"/>
              <a:t>75ml</a:t>
            </a:r>
            <a:r>
              <a:rPr sz="1800" spc="-40" dirty="0"/>
              <a:t> </a:t>
            </a:r>
            <a:r>
              <a:rPr sz="1800" dirty="0"/>
              <a:t>)</a:t>
            </a:r>
            <a:r>
              <a:rPr sz="1800" spc="-40" dirty="0"/>
              <a:t> </a:t>
            </a:r>
            <a:r>
              <a:rPr sz="1800" dirty="0"/>
              <a:t>in</a:t>
            </a:r>
            <a:r>
              <a:rPr sz="1800" spc="-30" dirty="0"/>
              <a:t> </a:t>
            </a:r>
            <a:r>
              <a:rPr sz="1800" dirty="0"/>
              <a:t>a</a:t>
            </a:r>
            <a:r>
              <a:rPr sz="1800" spc="-50" dirty="0"/>
              <a:t> </a:t>
            </a:r>
            <a:r>
              <a:rPr sz="1800" dirty="0"/>
              <a:t>beaker</a:t>
            </a:r>
            <a:r>
              <a:rPr lang="en-US" sz="1800" spc="-40" dirty="0"/>
              <a:t>. </a:t>
            </a:r>
            <a:r>
              <a:rPr lang="en-US" sz="1800" spc="-10" dirty="0"/>
              <a:t>T</a:t>
            </a:r>
            <a:r>
              <a:rPr sz="1800" spc="-10" dirty="0"/>
              <a:t>ransfer</a:t>
            </a:r>
            <a:r>
              <a:rPr sz="1800" spc="-45" dirty="0"/>
              <a:t> </a:t>
            </a:r>
            <a:r>
              <a:rPr sz="1800" dirty="0"/>
              <a:t>the</a:t>
            </a:r>
            <a:r>
              <a:rPr sz="1800" spc="-45" dirty="0"/>
              <a:t> </a:t>
            </a:r>
            <a:r>
              <a:rPr sz="1800" dirty="0"/>
              <a:t>mixture</a:t>
            </a:r>
            <a:r>
              <a:rPr sz="1800" spc="-30" dirty="0"/>
              <a:t> </a:t>
            </a:r>
            <a:r>
              <a:rPr sz="1800" dirty="0"/>
              <a:t>to</a:t>
            </a:r>
            <a:r>
              <a:rPr sz="1800" spc="-50" dirty="0"/>
              <a:t> </a:t>
            </a:r>
            <a:r>
              <a:rPr sz="1800" dirty="0"/>
              <a:t>a</a:t>
            </a:r>
            <a:r>
              <a:rPr sz="1800" spc="-45" dirty="0"/>
              <a:t> </a:t>
            </a:r>
            <a:r>
              <a:rPr sz="1800" dirty="0"/>
              <a:t>cylinder</a:t>
            </a:r>
            <a:r>
              <a:rPr sz="1800" spc="-30" dirty="0"/>
              <a:t> </a:t>
            </a:r>
            <a:r>
              <a:rPr sz="1800" dirty="0"/>
              <a:t>then</a:t>
            </a:r>
            <a:r>
              <a:rPr sz="1800" spc="-30" dirty="0"/>
              <a:t> </a:t>
            </a:r>
            <a:r>
              <a:rPr sz="1800" dirty="0"/>
              <a:t>complete</a:t>
            </a:r>
            <a:r>
              <a:rPr sz="1800" spc="-20" dirty="0"/>
              <a:t> </a:t>
            </a:r>
            <a:r>
              <a:rPr sz="1800" dirty="0"/>
              <a:t>the</a:t>
            </a:r>
            <a:r>
              <a:rPr sz="1800" spc="-45" dirty="0"/>
              <a:t> </a:t>
            </a:r>
            <a:r>
              <a:rPr sz="1800" dirty="0"/>
              <a:t>volume</a:t>
            </a:r>
            <a:r>
              <a:rPr sz="1800" spc="-40" dirty="0"/>
              <a:t> </a:t>
            </a:r>
            <a:r>
              <a:rPr sz="1800" dirty="0"/>
              <a:t>to</a:t>
            </a:r>
            <a:r>
              <a:rPr sz="1800" spc="-25" dirty="0"/>
              <a:t> </a:t>
            </a:r>
            <a:r>
              <a:rPr sz="1800" dirty="0"/>
              <a:t>100</a:t>
            </a:r>
            <a:r>
              <a:rPr sz="1800" spc="-45" dirty="0"/>
              <a:t> </a:t>
            </a:r>
            <a:r>
              <a:rPr sz="1800" dirty="0"/>
              <a:t>ml</a:t>
            </a:r>
            <a:r>
              <a:rPr sz="1800" spc="-40" dirty="0"/>
              <a:t> </a:t>
            </a:r>
            <a:r>
              <a:rPr lang="en-US" sz="1800" spc="-40" dirty="0"/>
              <a:t>using</a:t>
            </a:r>
            <a:r>
              <a:rPr sz="1800" spc="-45" dirty="0"/>
              <a:t> </a:t>
            </a:r>
            <a:r>
              <a:rPr sz="1800" spc="-20" dirty="0"/>
              <a:t>D.W.</a:t>
            </a:r>
            <a:endParaRPr sz="1800" dirty="0"/>
          </a:p>
          <a:p>
            <a:pPr marL="12700">
              <a:lnSpc>
                <a:spcPct val="200000"/>
              </a:lnSpc>
              <a:spcBef>
                <a:spcPts val="434"/>
              </a:spcBef>
            </a:pPr>
            <a:endParaRPr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5066" y="1004379"/>
            <a:ext cx="1266190" cy="20015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dirty="0">
                <a:latin typeface="Calibri"/>
                <a:cs typeface="Calibri"/>
              </a:rPr>
              <a:t>RX: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Glucose</a:t>
            </a:r>
            <a:endParaRPr sz="1800">
              <a:latin typeface="Calibri"/>
              <a:cs typeface="Calibri"/>
            </a:endParaRPr>
          </a:p>
          <a:p>
            <a:pPr marL="483234" marR="342900">
              <a:lnSpc>
                <a:spcPct val="120000"/>
              </a:lnSpc>
            </a:pPr>
            <a:r>
              <a:rPr sz="1800" spc="-20" dirty="0">
                <a:latin typeface="Calibri"/>
                <a:cs typeface="Calibri"/>
              </a:rPr>
              <a:t>NaCl </a:t>
            </a:r>
            <a:r>
              <a:rPr sz="1800" spc="-25" dirty="0">
                <a:latin typeface="Calibri"/>
                <a:cs typeface="Calibri"/>
              </a:rPr>
              <a:t>KCL</a:t>
            </a:r>
            <a:endParaRPr sz="1800">
              <a:latin typeface="Calibri"/>
              <a:cs typeface="Calibri"/>
            </a:endParaRPr>
          </a:p>
          <a:p>
            <a:pPr marL="379730">
              <a:lnSpc>
                <a:spcPct val="100000"/>
              </a:lnSpc>
              <a:spcBef>
                <a:spcPts val="430"/>
              </a:spcBef>
              <a:tabLst>
                <a:tab pos="927100" algn="l"/>
              </a:tabLst>
            </a:pPr>
            <a:r>
              <a:rPr sz="1800" spc="-20" dirty="0">
                <a:latin typeface="Calibri"/>
                <a:cs typeface="Calibri"/>
              </a:rPr>
              <a:t>D.W.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q.s.</a:t>
            </a:r>
            <a:endParaRPr sz="1800">
              <a:latin typeface="Calibri"/>
              <a:cs typeface="Calibri"/>
            </a:endParaRPr>
          </a:p>
          <a:p>
            <a:pPr marL="12700" marR="47625" indent="313690">
              <a:lnSpc>
                <a:spcPts val="2600"/>
              </a:lnSpc>
              <a:spcBef>
                <a:spcPts val="85"/>
              </a:spcBef>
            </a:pPr>
            <a:r>
              <a:rPr sz="1800" dirty="0">
                <a:latin typeface="Calibri"/>
                <a:cs typeface="Calibri"/>
              </a:rPr>
              <a:t>Fit.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mist. </a:t>
            </a:r>
            <a:r>
              <a:rPr sz="1800" dirty="0">
                <a:latin typeface="Calibri"/>
                <a:cs typeface="Calibri"/>
              </a:rPr>
              <a:t>Mitte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250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54121" y="1004379"/>
            <a:ext cx="829310" cy="1343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5"/>
              </a:spcBef>
            </a:pPr>
            <a:r>
              <a:rPr sz="1800" dirty="0">
                <a:latin typeface="Calibri"/>
                <a:cs typeface="Calibri"/>
              </a:rPr>
              <a:t>10%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w/v</a:t>
            </a:r>
            <a:endParaRPr sz="1800">
              <a:latin typeface="Calibri"/>
              <a:cs typeface="Calibri"/>
            </a:endParaRPr>
          </a:p>
          <a:p>
            <a:pPr marL="12700" marR="121285" algn="just">
              <a:lnSpc>
                <a:spcPct val="120000"/>
              </a:lnSpc>
            </a:pPr>
            <a:r>
              <a:rPr sz="1800" dirty="0">
                <a:latin typeface="Calibri"/>
                <a:cs typeface="Calibri"/>
              </a:rPr>
              <a:t>3%</a:t>
            </a:r>
            <a:r>
              <a:rPr sz="1800" spc="-25" dirty="0">
                <a:latin typeface="Calibri"/>
                <a:cs typeface="Calibri"/>
              </a:rPr>
              <a:t> w/v </a:t>
            </a:r>
            <a:r>
              <a:rPr sz="1800" spc="-10" dirty="0">
                <a:latin typeface="Calibri"/>
                <a:cs typeface="Calibri"/>
              </a:rPr>
              <a:t>2%w/v </a:t>
            </a:r>
            <a:r>
              <a:rPr sz="1800" dirty="0">
                <a:latin typeface="Calibri"/>
                <a:cs typeface="Calibri"/>
              </a:rPr>
              <a:t>500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1252" y="1004379"/>
            <a:ext cx="548005" cy="6845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spc="-20" dirty="0">
                <a:latin typeface="Calibri"/>
                <a:cs typeface="Calibri"/>
              </a:rPr>
              <a:t>10gm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spc="-5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65466" y="1004379"/>
            <a:ext cx="729615" cy="6845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800" spc="-10" dirty="0">
                <a:latin typeface="Calibri"/>
                <a:cs typeface="Calibri"/>
              </a:rPr>
              <a:t>100ml</a:t>
            </a:r>
            <a:endParaRPr sz="1800">
              <a:latin typeface="Calibri"/>
              <a:cs typeface="Calibri"/>
            </a:endParaRPr>
          </a:p>
          <a:p>
            <a:pPr marL="132715">
              <a:lnSpc>
                <a:spcPct val="100000"/>
              </a:lnSpc>
              <a:spcBef>
                <a:spcPts val="430"/>
              </a:spcBef>
            </a:pPr>
            <a:r>
              <a:rPr sz="1800" spc="-10" dirty="0">
                <a:latin typeface="Calibri"/>
                <a:cs typeface="Calibri"/>
              </a:rPr>
              <a:t>500ml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42806" y="1059256"/>
            <a:ext cx="1299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50gm</a:t>
            </a:r>
            <a:r>
              <a:rPr sz="1800" spc="-10" dirty="0">
                <a:latin typeface="Calibri"/>
                <a:cs typeface="Calibri"/>
              </a:rPr>
              <a:t> glucose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61252" y="1992249"/>
            <a:ext cx="43180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3gm </a:t>
            </a:r>
            <a:r>
              <a:rPr sz="1800" spc="-5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15402" y="1992249"/>
            <a:ext cx="68770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indent="-79375">
              <a:lnSpc>
                <a:spcPct val="12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100ml 500ml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40926" y="2047113"/>
            <a:ext cx="1075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15gm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NaCL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61252" y="2980182"/>
            <a:ext cx="431800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2gm </a:t>
            </a:r>
            <a:r>
              <a:rPr sz="1800" spc="-5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3585" y="2980182"/>
            <a:ext cx="73977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marR="5080" indent="-131445">
              <a:lnSpc>
                <a:spcPct val="12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100ml </a:t>
            </a:r>
            <a:r>
              <a:rPr sz="1800" spc="-20" dirty="0">
                <a:latin typeface="Calibri"/>
                <a:cs typeface="Calibri"/>
              </a:rPr>
              <a:t>500ml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89109" y="3035046"/>
            <a:ext cx="876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10gmKCL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477250" y="1321053"/>
            <a:ext cx="673100" cy="76200"/>
            <a:chOff x="8477250" y="1321053"/>
            <a:chExt cx="673100" cy="76200"/>
          </a:xfrm>
        </p:grpSpPr>
        <p:sp>
          <p:nvSpPr>
            <p:cNvPr id="14" name="object 14"/>
            <p:cNvSpPr/>
            <p:nvPr/>
          </p:nvSpPr>
          <p:spPr>
            <a:xfrm>
              <a:off x="8483600" y="1327403"/>
              <a:ext cx="660400" cy="63500"/>
            </a:xfrm>
            <a:custGeom>
              <a:avLst/>
              <a:gdLst/>
              <a:ahLst/>
              <a:cxnLst/>
              <a:rect l="l" t="t" r="r" b="b"/>
              <a:pathLst>
                <a:path w="660400" h="63500">
                  <a:moveTo>
                    <a:pt x="628650" y="0"/>
                  </a:moveTo>
                  <a:lnTo>
                    <a:pt x="628650" y="15875"/>
                  </a:lnTo>
                  <a:lnTo>
                    <a:pt x="0" y="15875"/>
                  </a:lnTo>
                  <a:lnTo>
                    <a:pt x="0" y="47625"/>
                  </a:lnTo>
                  <a:lnTo>
                    <a:pt x="628650" y="47625"/>
                  </a:lnTo>
                  <a:lnTo>
                    <a:pt x="628650" y="63500"/>
                  </a:lnTo>
                  <a:lnTo>
                    <a:pt x="660400" y="31750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83600" y="1327403"/>
              <a:ext cx="660400" cy="63500"/>
            </a:xfrm>
            <a:custGeom>
              <a:avLst/>
              <a:gdLst/>
              <a:ahLst/>
              <a:cxnLst/>
              <a:rect l="l" t="t" r="r" b="b"/>
              <a:pathLst>
                <a:path w="660400" h="63500">
                  <a:moveTo>
                    <a:pt x="0" y="15875"/>
                  </a:moveTo>
                  <a:lnTo>
                    <a:pt x="628650" y="15875"/>
                  </a:lnTo>
                  <a:lnTo>
                    <a:pt x="628650" y="0"/>
                  </a:lnTo>
                  <a:lnTo>
                    <a:pt x="660400" y="31750"/>
                  </a:lnTo>
                  <a:lnTo>
                    <a:pt x="628650" y="63500"/>
                  </a:lnTo>
                  <a:lnTo>
                    <a:pt x="628650" y="47625"/>
                  </a:lnTo>
                  <a:lnTo>
                    <a:pt x="0" y="47625"/>
                  </a:lnTo>
                  <a:lnTo>
                    <a:pt x="0" y="1587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667750" y="2322829"/>
            <a:ext cx="673100" cy="58419"/>
            <a:chOff x="8667750" y="2322829"/>
            <a:chExt cx="673100" cy="58419"/>
          </a:xfrm>
        </p:grpSpPr>
        <p:sp>
          <p:nvSpPr>
            <p:cNvPr id="17" name="object 17"/>
            <p:cNvSpPr/>
            <p:nvPr/>
          </p:nvSpPr>
          <p:spPr>
            <a:xfrm>
              <a:off x="8674100" y="2329179"/>
              <a:ext cx="660400" cy="45720"/>
            </a:xfrm>
            <a:custGeom>
              <a:avLst/>
              <a:gdLst/>
              <a:ahLst/>
              <a:cxnLst/>
              <a:rect l="l" t="t" r="r" b="b"/>
              <a:pathLst>
                <a:path w="660400" h="45719">
                  <a:moveTo>
                    <a:pt x="637540" y="0"/>
                  </a:moveTo>
                  <a:lnTo>
                    <a:pt x="637540" y="11430"/>
                  </a:lnTo>
                  <a:lnTo>
                    <a:pt x="0" y="11430"/>
                  </a:lnTo>
                  <a:lnTo>
                    <a:pt x="0" y="34290"/>
                  </a:lnTo>
                  <a:lnTo>
                    <a:pt x="637540" y="34290"/>
                  </a:lnTo>
                  <a:lnTo>
                    <a:pt x="637540" y="45720"/>
                  </a:lnTo>
                  <a:lnTo>
                    <a:pt x="660400" y="22860"/>
                  </a:lnTo>
                  <a:lnTo>
                    <a:pt x="63754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74100" y="2329179"/>
              <a:ext cx="660400" cy="45720"/>
            </a:xfrm>
            <a:custGeom>
              <a:avLst/>
              <a:gdLst/>
              <a:ahLst/>
              <a:cxnLst/>
              <a:rect l="l" t="t" r="r" b="b"/>
              <a:pathLst>
                <a:path w="660400" h="45719">
                  <a:moveTo>
                    <a:pt x="0" y="11430"/>
                  </a:moveTo>
                  <a:lnTo>
                    <a:pt x="637540" y="11430"/>
                  </a:lnTo>
                  <a:lnTo>
                    <a:pt x="637540" y="0"/>
                  </a:lnTo>
                  <a:lnTo>
                    <a:pt x="660400" y="22860"/>
                  </a:lnTo>
                  <a:lnTo>
                    <a:pt x="637540" y="45720"/>
                  </a:lnTo>
                  <a:lnTo>
                    <a:pt x="637540" y="34290"/>
                  </a:lnTo>
                  <a:lnTo>
                    <a:pt x="0" y="34290"/>
                  </a:lnTo>
                  <a:lnTo>
                    <a:pt x="0" y="1143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667750" y="3275329"/>
            <a:ext cx="673100" cy="58419"/>
            <a:chOff x="8667750" y="3275329"/>
            <a:chExt cx="673100" cy="58419"/>
          </a:xfrm>
        </p:grpSpPr>
        <p:sp>
          <p:nvSpPr>
            <p:cNvPr id="20" name="object 20"/>
            <p:cNvSpPr/>
            <p:nvPr/>
          </p:nvSpPr>
          <p:spPr>
            <a:xfrm>
              <a:off x="8674100" y="3281679"/>
              <a:ext cx="660400" cy="45720"/>
            </a:xfrm>
            <a:custGeom>
              <a:avLst/>
              <a:gdLst/>
              <a:ahLst/>
              <a:cxnLst/>
              <a:rect l="l" t="t" r="r" b="b"/>
              <a:pathLst>
                <a:path w="660400" h="45720">
                  <a:moveTo>
                    <a:pt x="637540" y="0"/>
                  </a:moveTo>
                  <a:lnTo>
                    <a:pt x="637540" y="11430"/>
                  </a:lnTo>
                  <a:lnTo>
                    <a:pt x="0" y="11430"/>
                  </a:lnTo>
                  <a:lnTo>
                    <a:pt x="0" y="34290"/>
                  </a:lnTo>
                  <a:lnTo>
                    <a:pt x="637540" y="34290"/>
                  </a:lnTo>
                  <a:lnTo>
                    <a:pt x="637540" y="45720"/>
                  </a:lnTo>
                  <a:lnTo>
                    <a:pt x="660400" y="22860"/>
                  </a:lnTo>
                  <a:lnTo>
                    <a:pt x="63754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674100" y="3281679"/>
              <a:ext cx="660400" cy="45720"/>
            </a:xfrm>
            <a:custGeom>
              <a:avLst/>
              <a:gdLst/>
              <a:ahLst/>
              <a:cxnLst/>
              <a:rect l="l" t="t" r="r" b="b"/>
              <a:pathLst>
                <a:path w="660400" h="45720">
                  <a:moveTo>
                    <a:pt x="0" y="11430"/>
                  </a:moveTo>
                  <a:lnTo>
                    <a:pt x="637540" y="11430"/>
                  </a:lnTo>
                  <a:lnTo>
                    <a:pt x="637540" y="0"/>
                  </a:lnTo>
                  <a:lnTo>
                    <a:pt x="660400" y="22860"/>
                  </a:lnTo>
                  <a:lnTo>
                    <a:pt x="637540" y="45720"/>
                  </a:lnTo>
                  <a:lnTo>
                    <a:pt x="637540" y="34290"/>
                  </a:lnTo>
                  <a:lnTo>
                    <a:pt x="0" y="34290"/>
                  </a:lnTo>
                  <a:lnTo>
                    <a:pt x="0" y="1143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34541" y="3665346"/>
            <a:ext cx="4059554" cy="2037714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800" dirty="0">
                <a:latin typeface="Calibri"/>
                <a:cs typeface="Calibri"/>
              </a:rPr>
              <a:t>F=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desired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amount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/official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amount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494030" algn="l"/>
                <a:tab pos="2113915" algn="l"/>
              </a:tabLst>
            </a:pPr>
            <a:r>
              <a:rPr sz="1800" spc="-25" dirty="0">
                <a:latin typeface="Calibri"/>
                <a:cs typeface="Calibri"/>
              </a:rPr>
              <a:t>F=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250ml/500ml</a:t>
            </a:r>
            <a:r>
              <a:rPr sz="1800" dirty="0">
                <a:latin typeface="Calibri"/>
                <a:cs typeface="Calibri"/>
              </a:rPr>
              <a:t>	0.5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(Reducing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factor)</a:t>
            </a: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  <a:spcBef>
                <a:spcPts val="670"/>
              </a:spcBef>
            </a:pPr>
            <a:r>
              <a:rPr sz="1800" dirty="0">
                <a:latin typeface="Calibri"/>
                <a:cs typeface="Calibri"/>
              </a:rPr>
              <a:t>50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 0.5=25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gm</a:t>
            </a:r>
            <a:r>
              <a:rPr sz="1800" spc="-10" dirty="0">
                <a:latin typeface="Calibri"/>
                <a:cs typeface="Calibri"/>
              </a:rPr>
              <a:t> Glucose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latin typeface="Calibri"/>
                <a:cs typeface="Calibri"/>
              </a:rPr>
              <a:t>15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0.5=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7.5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NaCl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10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0.5=5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KCl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500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0.5=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D.W.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6250" y="4159250"/>
            <a:ext cx="203200" cy="12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079" y="879914"/>
            <a:ext cx="10133965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38145" algn="l"/>
              </a:tabLst>
            </a:pPr>
            <a:r>
              <a:rPr sz="2500" b="1" dirty="0"/>
              <a:t>Ratio</a:t>
            </a:r>
            <a:r>
              <a:rPr sz="2500" b="1" spc="-120" dirty="0"/>
              <a:t> </a:t>
            </a:r>
            <a:r>
              <a:rPr sz="2500" b="1" dirty="0"/>
              <a:t>strength</a:t>
            </a:r>
            <a:r>
              <a:rPr sz="2500" b="1" spc="-90" dirty="0"/>
              <a:t> </a:t>
            </a:r>
            <a:r>
              <a:rPr sz="2500" b="1" spc="-20" dirty="0"/>
              <a:t>:</a:t>
            </a:r>
            <a:r>
              <a:rPr lang="en-US" sz="2500" b="1" spc="-20" dirty="0"/>
              <a:t> </a:t>
            </a:r>
            <a:r>
              <a:rPr sz="2500" spc="-20" dirty="0"/>
              <a:t>one</a:t>
            </a:r>
            <a:r>
              <a:rPr lang="en-US" sz="2500" spc="-20" dirty="0"/>
              <a:t> </a:t>
            </a:r>
            <a:r>
              <a:rPr sz="2500" dirty="0"/>
              <a:t>part</a:t>
            </a:r>
            <a:r>
              <a:rPr sz="2500" spc="-40" dirty="0"/>
              <a:t> </a:t>
            </a:r>
            <a:r>
              <a:rPr sz="2500" dirty="0"/>
              <a:t>of</a:t>
            </a:r>
            <a:r>
              <a:rPr sz="2500" spc="-50" dirty="0"/>
              <a:t> </a:t>
            </a:r>
            <a:r>
              <a:rPr sz="2500" dirty="0"/>
              <a:t>solute</a:t>
            </a:r>
            <a:r>
              <a:rPr sz="2500" spc="-40" dirty="0"/>
              <a:t> </a:t>
            </a:r>
            <a:r>
              <a:rPr sz="2500" dirty="0"/>
              <a:t>in</a:t>
            </a:r>
            <a:r>
              <a:rPr sz="2500" spc="-45" dirty="0"/>
              <a:t> </a:t>
            </a:r>
            <a:r>
              <a:rPr sz="2500" dirty="0"/>
              <a:t>x</a:t>
            </a:r>
            <a:r>
              <a:rPr sz="2500" spc="-45" dirty="0"/>
              <a:t> </a:t>
            </a:r>
            <a:r>
              <a:rPr sz="2500" dirty="0"/>
              <a:t>parts</a:t>
            </a:r>
            <a:r>
              <a:rPr sz="2500" spc="-35" dirty="0"/>
              <a:t> </a:t>
            </a:r>
            <a:r>
              <a:rPr sz="2500" dirty="0"/>
              <a:t>of</a:t>
            </a:r>
            <a:r>
              <a:rPr sz="2500" spc="-50" dirty="0"/>
              <a:t> </a:t>
            </a:r>
            <a:r>
              <a:rPr sz="2500" dirty="0"/>
              <a:t>solution</a:t>
            </a:r>
            <a:r>
              <a:rPr sz="2500" spc="-10" dirty="0"/>
              <a:t>,</a:t>
            </a:r>
            <a:r>
              <a:rPr lang="en-US" sz="2500" spc="-10" dirty="0"/>
              <a:t> </a:t>
            </a:r>
            <a:r>
              <a:rPr sz="2500" spc="-10" dirty="0"/>
              <a:t>e.g.</a:t>
            </a:r>
            <a:r>
              <a:rPr lang="en-US" sz="2500" spc="-10" dirty="0"/>
              <a:t>(</a:t>
            </a:r>
            <a:r>
              <a:rPr sz="2500" spc="-10" dirty="0"/>
              <a:t>1:1000</a:t>
            </a:r>
            <a:r>
              <a:rPr lang="en-US" sz="2500" spc="-10" dirty="0"/>
              <a:t>)</a:t>
            </a:r>
            <a:endParaRPr sz="25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319386"/>
              </p:ext>
            </p:extLst>
          </p:nvPr>
        </p:nvGraphicFramePr>
        <p:xfrm>
          <a:off x="613079" y="1670176"/>
          <a:ext cx="11014708" cy="1205865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363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solute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</a:rPr>
                        <a:t>solvent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50" dirty="0"/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/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R="8128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50" dirty="0"/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0" dirty="0"/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0" dirty="0"/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/>
                        <a:t>Ratio</a:t>
                      </a:r>
                      <a:r>
                        <a:rPr sz="1800" spc="-30" dirty="0"/>
                        <a:t> </a:t>
                      </a:r>
                      <a:r>
                        <a:rPr sz="1800" spc="-10" dirty="0"/>
                        <a:t>strength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85800" y="3150360"/>
            <a:ext cx="9217356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latin typeface="Calibri"/>
                <a:cs typeface="Calibri"/>
              </a:rPr>
              <a:t>Q:</a:t>
            </a:r>
            <a:r>
              <a:rPr lang="en-US" sz="2000" b="1" dirty="0">
                <a:latin typeface="Calibri"/>
                <a:cs typeface="Calibri"/>
              </a:rPr>
              <a:t> C</a:t>
            </a:r>
            <a:r>
              <a:rPr sz="2000" b="1" dirty="0">
                <a:latin typeface="Calibri"/>
                <a:cs typeface="Calibri"/>
              </a:rPr>
              <a:t>onvert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0.2%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lang="en-US" sz="2000" b="1" spc="-40" dirty="0">
                <a:latin typeface="Calibri"/>
                <a:cs typeface="Calibri"/>
              </a:rPr>
              <a:t>(</a:t>
            </a:r>
            <a:r>
              <a:rPr sz="2000" b="1" dirty="0">
                <a:latin typeface="Calibri"/>
                <a:cs typeface="Calibri"/>
              </a:rPr>
              <a:t>w/v</a:t>
            </a:r>
            <a:r>
              <a:rPr lang="en-US" sz="2000" b="1" dirty="0">
                <a:latin typeface="Calibri"/>
                <a:cs typeface="Calibri"/>
              </a:rPr>
              <a:t>)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of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solution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to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Ratio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strength?</a:t>
            </a:r>
            <a:endParaRPr sz="2000" b="1" dirty="0">
              <a:latin typeface="Calibri"/>
              <a:cs typeface="Calibr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E3969-F5E2-EECF-E803-134B18448603}"/>
              </a:ext>
            </a:extLst>
          </p:cNvPr>
          <p:cNvGrpSpPr/>
          <p:nvPr/>
        </p:nvGrpSpPr>
        <p:grpSpPr>
          <a:xfrm>
            <a:off x="762000" y="3755581"/>
            <a:ext cx="5026356" cy="851535"/>
            <a:chOff x="1222044" y="4611751"/>
            <a:chExt cx="5026356" cy="851535"/>
          </a:xfrm>
        </p:grpSpPr>
        <p:sp>
          <p:nvSpPr>
            <p:cNvPr id="5" name="object 5"/>
            <p:cNvSpPr txBox="1"/>
            <p:nvPr/>
          </p:nvSpPr>
          <p:spPr>
            <a:xfrm>
              <a:off x="1222044" y="4611751"/>
              <a:ext cx="610870" cy="8515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sz="1800" spc="-20" dirty="0">
                  <a:latin typeface="Calibri"/>
                  <a:cs typeface="Calibri"/>
                </a:rPr>
                <a:t>Solute </a:t>
              </a:r>
              <a:r>
                <a:rPr sz="1800" spc="-25" dirty="0">
                  <a:latin typeface="Calibri"/>
                  <a:cs typeface="Calibri"/>
                </a:rPr>
                <a:t>0.2</a:t>
              </a:r>
              <a:endParaRPr sz="1800" dirty="0">
                <a:latin typeface="Calibri"/>
                <a:cs typeface="Calibri"/>
              </a:endParaRPr>
            </a:p>
            <a:p>
              <a:pPr marL="12700">
                <a:lnSpc>
                  <a:spcPct val="100000"/>
                </a:lnSpc>
                <a:spcBef>
                  <a:spcPts val="20"/>
                </a:spcBef>
              </a:pPr>
              <a:r>
                <a:rPr sz="1800" spc="-50" dirty="0">
                  <a:latin typeface="Calibri"/>
                  <a:cs typeface="Calibri"/>
                </a:rPr>
                <a:t>1</a:t>
              </a:r>
              <a:endParaRPr sz="1800" dirty="0">
                <a:latin typeface="Calibri"/>
                <a:cs typeface="Calibri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2435420" y="4611751"/>
              <a:ext cx="6997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10" dirty="0">
                  <a:latin typeface="Calibri"/>
                  <a:cs typeface="Calibri"/>
                </a:rPr>
                <a:t>solvent</a:t>
              </a:r>
              <a:endParaRPr sz="1800" dirty="0">
                <a:latin typeface="Calibri"/>
                <a:cs typeface="Calibri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557207" y="4886070"/>
              <a:ext cx="373380" cy="5772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5" dirty="0">
                  <a:latin typeface="Calibri"/>
                  <a:cs typeface="Calibri"/>
                </a:rPr>
                <a:t>100</a:t>
              </a:r>
              <a:endParaRPr sz="1800">
                <a:latin typeface="Calibri"/>
                <a:cs typeface="Calibri"/>
              </a:endParaRPr>
            </a:p>
            <a:p>
              <a:pPr marL="50165">
                <a:lnSpc>
                  <a:spcPct val="100000"/>
                </a:lnSpc>
                <a:spcBef>
                  <a:spcPts val="25"/>
                </a:spcBef>
              </a:pPr>
              <a:r>
                <a:rPr sz="1800" spc="-50" dirty="0">
                  <a:latin typeface="Calibri"/>
                  <a:cs typeface="Calibri"/>
                </a:rPr>
                <a:t>X</a:t>
              </a:r>
              <a:endParaRPr sz="1800">
                <a:latin typeface="Calibri"/>
                <a:cs typeface="Calibri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3951895" y="4886070"/>
              <a:ext cx="37338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5" dirty="0">
                  <a:latin typeface="Calibri"/>
                  <a:cs typeface="Calibri"/>
                </a:rPr>
                <a:t>500</a:t>
              </a:r>
              <a:endParaRPr sz="1800">
                <a:latin typeface="Calibri"/>
                <a:cs typeface="Calibri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083008" y="4886070"/>
              <a:ext cx="1165392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10" dirty="0">
                  <a:latin typeface="Calibri"/>
                  <a:cs typeface="Calibri"/>
                </a:rPr>
                <a:t>1:500</a:t>
              </a:r>
              <a:r>
                <a:rPr lang="en-US" sz="1800" spc="-10" dirty="0">
                  <a:latin typeface="Calibri"/>
                  <a:cs typeface="Calibri"/>
                </a:rPr>
                <a:t> (</a:t>
              </a:r>
              <a:r>
                <a:rPr sz="1800" spc="-10" dirty="0">
                  <a:latin typeface="Calibri"/>
                  <a:cs typeface="Calibri"/>
                </a:rPr>
                <a:t>w/v</a:t>
              </a:r>
              <a:r>
                <a:rPr lang="en-US" sz="1800" spc="-10" dirty="0">
                  <a:latin typeface="Calibri"/>
                  <a:cs typeface="Calibri"/>
                </a:rPr>
                <a:t>)</a:t>
              </a:r>
              <a:endParaRPr sz="1800" dirty="0">
                <a:latin typeface="Calibri"/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3009441" y="5003680"/>
              <a:ext cx="863600" cy="88900"/>
              <a:chOff x="3003550" y="5124450"/>
              <a:chExt cx="863600" cy="88900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3009900" y="5130800"/>
                <a:ext cx="8509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850900" h="76200">
                    <a:moveTo>
                      <a:pt x="812800" y="0"/>
                    </a:moveTo>
                    <a:lnTo>
                      <a:pt x="812800" y="19050"/>
                    </a:lnTo>
                    <a:lnTo>
                      <a:pt x="0" y="19050"/>
                    </a:lnTo>
                    <a:lnTo>
                      <a:pt x="0" y="57150"/>
                    </a:lnTo>
                    <a:lnTo>
                      <a:pt x="812800" y="57150"/>
                    </a:lnTo>
                    <a:lnTo>
                      <a:pt x="812800" y="76200"/>
                    </a:lnTo>
                    <a:lnTo>
                      <a:pt x="850900" y="38100"/>
                    </a:lnTo>
                    <a:lnTo>
                      <a:pt x="812800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3009900" y="5130800"/>
                <a:ext cx="8509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850900" h="76200">
                    <a:moveTo>
                      <a:pt x="0" y="19050"/>
                    </a:moveTo>
                    <a:lnTo>
                      <a:pt x="812800" y="19050"/>
                    </a:lnTo>
                    <a:lnTo>
                      <a:pt x="812800" y="0"/>
                    </a:lnTo>
                    <a:lnTo>
                      <a:pt x="850900" y="38100"/>
                    </a:lnTo>
                    <a:lnTo>
                      <a:pt x="812800" y="76200"/>
                    </a:lnTo>
                    <a:lnTo>
                      <a:pt x="812800" y="57150"/>
                    </a:lnTo>
                    <a:lnTo>
                      <a:pt x="0" y="57150"/>
                    </a:lnTo>
                    <a:lnTo>
                      <a:pt x="0" y="1905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13"/>
            <p:cNvGrpSpPr/>
            <p:nvPr/>
          </p:nvGrpSpPr>
          <p:grpSpPr>
            <a:xfrm>
              <a:off x="4438650" y="4991100"/>
              <a:ext cx="609600" cy="127000"/>
              <a:chOff x="4438650" y="4991100"/>
              <a:chExt cx="609600" cy="127000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4445000" y="4997450"/>
                <a:ext cx="5969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96900" h="114300">
                    <a:moveTo>
                      <a:pt x="539750" y="0"/>
                    </a:moveTo>
                    <a:lnTo>
                      <a:pt x="539750" y="28575"/>
                    </a:lnTo>
                    <a:lnTo>
                      <a:pt x="0" y="28575"/>
                    </a:lnTo>
                    <a:lnTo>
                      <a:pt x="0" y="85725"/>
                    </a:lnTo>
                    <a:lnTo>
                      <a:pt x="539750" y="85725"/>
                    </a:lnTo>
                    <a:lnTo>
                      <a:pt x="539750" y="114300"/>
                    </a:lnTo>
                    <a:lnTo>
                      <a:pt x="596900" y="57150"/>
                    </a:lnTo>
                    <a:lnTo>
                      <a:pt x="539750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4445000" y="4997450"/>
                <a:ext cx="5969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596900" h="114300">
                    <a:moveTo>
                      <a:pt x="0" y="28575"/>
                    </a:moveTo>
                    <a:lnTo>
                      <a:pt x="539750" y="28575"/>
                    </a:lnTo>
                    <a:lnTo>
                      <a:pt x="539750" y="0"/>
                    </a:lnTo>
                    <a:lnTo>
                      <a:pt x="596900" y="57150"/>
                    </a:lnTo>
                    <a:lnTo>
                      <a:pt x="539750" y="114300"/>
                    </a:lnTo>
                    <a:lnTo>
                      <a:pt x="539750" y="85725"/>
                    </a:lnTo>
                    <a:lnTo>
                      <a:pt x="0" y="85725"/>
                    </a:lnTo>
                    <a:lnTo>
                      <a:pt x="0" y="28575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960EEB-F3DF-5E1E-4369-0B5851FAA9E4}"/>
              </a:ext>
            </a:extLst>
          </p:cNvPr>
          <p:cNvGrpSpPr/>
          <p:nvPr/>
        </p:nvGrpSpPr>
        <p:grpSpPr>
          <a:xfrm>
            <a:off x="685800" y="4301864"/>
            <a:ext cx="7499350" cy="2036319"/>
            <a:chOff x="1501266" y="381761"/>
            <a:chExt cx="7499350" cy="2036319"/>
          </a:xfrm>
        </p:grpSpPr>
        <p:sp>
          <p:nvSpPr>
            <p:cNvPr id="23" name="object 23"/>
            <p:cNvSpPr txBox="1"/>
            <p:nvPr/>
          </p:nvSpPr>
          <p:spPr>
            <a:xfrm>
              <a:off x="1501266" y="381761"/>
              <a:ext cx="7499350" cy="68993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390"/>
                </a:spcBef>
              </a:pPr>
              <a:endParaRPr sz="2400" dirty="0">
                <a:latin typeface="Calibri"/>
                <a:cs typeface="Calibri"/>
              </a:endParaRPr>
            </a:p>
            <a:p>
              <a:pPr marL="12700">
                <a:lnSpc>
                  <a:spcPct val="100000"/>
                </a:lnSpc>
              </a:pPr>
              <a:r>
                <a:rPr sz="2000" b="1" i="1" dirty="0">
                  <a:latin typeface="Calibri"/>
                  <a:cs typeface="Calibri"/>
                </a:rPr>
                <a:t>Q:</a:t>
              </a:r>
              <a:r>
                <a:rPr lang="en-US" sz="2000" b="1" i="1" dirty="0">
                  <a:latin typeface="Calibri"/>
                  <a:cs typeface="Calibri"/>
                </a:rPr>
                <a:t> C</a:t>
              </a:r>
              <a:r>
                <a:rPr sz="2000" b="1" i="1" dirty="0">
                  <a:latin typeface="Calibri"/>
                  <a:cs typeface="Calibri"/>
                </a:rPr>
                <a:t>onvert</a:t>
              </a:r>
              <a:r>
                <a:rPr sz="2000" b="1" i="1" spc="-2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1:400</a:t>
              </a:r>
              <a:r>
                <a:rPr sz="2000" b="1" i="1" spc="-5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w/w</a:t>
              </a:r>
              <a:r>
                <a:rPr sz="2000" b="1" i="1" spc="-5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of</a:t>
              </a:r>
              <a:r>
                <a:rPr sz="2000" b="1" i="1" spc="-4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a</a:t>
              </a:r>
              <a:r>
                <a:rPr sz="2000" b="1" i="1" spc="-5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solution</a:t>
              </a:r>
              <a:r>
                <a:rPr sz="2000" b="1" i="1" spc="-25" dirty="0">
                  <a:latin typeface="Calibri"/>
                  <a:cs typeface="Calibri"/>
                </a:rPr>
                <a:t> </a:t>
              </a:r>
              <a:r>
                <a:rPr sz="2000" b="1" i="1" dirty="0">
                  <a:latin typeface="Calibri"/>
                  <a:cs typeface="Calibri"/>
                </a:rPr>
                <a:t>to</a:t>
              </a:r>
              <a:r>
                <a:rPr lang="en-US" sz="2000" b="1" i="1" dirty="0">
                  <a:latin typeface="Calibri"/>
                  <a:cs typeface="Calibri"/>
                </a:rPr>
                <a:t> percentage</a:t>
              </a:r>
              <a:r>
                <a:rPr sz="2000" b="1" i="1" spc="-50" dirty="0">
                  <a:latin typeface="Calibri"/>
                  <a:cs typeface="Calibri"/>
                </a:rPr>
                <a:t> ?</a:t>
              </a:r>
              <a:endParaRPr sz="2000" dirty="0">
                <a:latin typeface="Calibri"/>
                <a:cs typeface="Calibri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6A671D6-D1D3-6E9F-BEF1-CD202F62210D}"/>
                </a:ext>
              </a:extLst>
            </p:cNvPr>
            <p:cNvGrpSpPr/>
            <p:nvPr/>
          </p:nvGrpSpPr>
          <p:grpSpPr>
            <a:xfrm>
              <a:off x="1501266" y="1295400"/>
              <a:ext cx="4960112" cy="1122680"/>
              <a:chOff x="1501266" y="1662176"/>
              <a:chExt cx="4960112" cy="1122680"/>
            </a:xfrm>
          </p:grpSpPr>
          <p:sp>
            <p:nvSpPr>
              <p:cNvPr id="24" name="object 24"/>
              <p:cNvSpPr txBox="1"/>
              <p:nvPr/>
            </p:nvSpPr>
            <p:spPr>
              <a:xfrm>
                <a:off x="1501266" y="1662176"/>
                <a:ext cx="807085" cy="112268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just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2400" u="sng" spc="-10" dirty="0">
                    <a:uFill>
                      <a:solidFill>
                        <a:srgbClr val="000000"/>
                      </a:solidFill>
                    </a:uFill>
                    <a:latin typeface="Calibri"/>
                    <a:cs typeface="Calibri"/>
                  </a:rPr>
                  <a:t>Solut</a:t>
                </a:r>
                <a:r>
                  <a:rPr sz="2400" spc="-10" dirty="0">
                    <a:latin typeface="Calibri"/>
                    <a:cs typeface="Calibri"/>
                  </a:rPr>
                  <a:t>e </a:t>
                </a:r>
                <a:r>
                  <a:rPr sz="2400" dirty="0">
                    <a:latin typeface="Calibri"/>
                    <a:cs typeface="Calibri"/>
                  </a:rPr>
                  <a:t>1</a:t>
                </a:r>
                <a:r>
                  <a:rPr sz="2400" spc="-10" dirty="0">
                    <a:latin typeface="Calibri"/>
                    <a:cs typeface="Calibri"/>
                  </a:rPr>
                  <a:t> </a:t>
                </a:r>
                <a:r>
                  <a:rPr sz="2400" spc="-20" dirty="0">
                    <a:latin typeface="Calibri"/>
                    <a:cs typeface="Calibri"/>
                  </a:rPr>
                  <a:t>part </a:t>
                </a:r>
                <a:r>
                  <a:rPr sz="2400" spc="-50" dirty="0">
                    <a:latin typeface="Calibri"/>
                    <a:cs typeface="Calibri"/>
                  </a:rPr>
                  <a:t>X</a:t>
                </a:r>
                <a:endParaRPr sz="2400" dirty="0">
                  <a:latin typeface="Calibri"/>
                  <a:cs typeface="Calibri"/>
                </a:endParaRPr>
              </a:p>
            </p:txBody>
          </p:sp>
          <p:sp>
            <p:nvSpPr>
              <p:cNvPr id="25" name="object 25"/>
              <p:cNvSpPr txBox="1"/>
              <p:nvPr/>
            </p:nvSpPr>
            <p:spPr>
              <a:xfrm>
                <a:off x="3101720" y="1662176"/>
                <a:ext cx="1093470" cy="112268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04139" marR="5080" indent="-9144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2400" u="sng" spc="-10" dirty="0">
                    <a:uFill>
                      <a:solidFill>
                        <a:srgbClr val="000000"/>
                      </a:solidFill>
                    </a:uFill>
                    <a:latin typeface="Calibri"/>
                    <a:cs typeface="Calibri"/>
                  </a:rPr>
                  <a:t>solvent</a:t>
                </a:r>
                <a:r>
                  <a:rPr sz="2400" spc="-10" dirty="0">
                    <a:latin typeface="Calibri"/>
                    <a:cs typeface="Calibri"/>
                  </a:rPr>
                  <a:t> 400part </a:t>
                </a:r>
                <a:r>
                  <a:rPr sz="2400" spc="-25" dirty="0">
                    <a:latin typeface="Calibri"/>
                    <a:cs typeface="Calibri"/>
                  </a:rPr>
                  <a:t>100</a:t>
                </a:r>
                <a:endParaRPr sz="2400" dirty="0">
                  <a:latin typeface="Calibri"/>
                  <a:cs typeface="Calibri"/>
                </a:endParaRPr>
              </a:p>
            </p:txBody>
          </p:sp>
          <p:sp>
            <p:nvSpPr>
              <p:cNvPr id="26" name="object 26"/>
              <p:cNvSpPr txBox="1"/>
              <p:nvPr/>
            </p:nvSpPr>
            <p:spPr>
              <a:xfrm>
                <a:off x="5125973" y="2027935"/>
                <a:ext cx="1335405" cy="39116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2400" spc="-10" dirty="0">
                    <a:latin typeface="Calibri"/>
                    <a:cs typeface="Calibri"/>
                  </a:rPr>
                  <a:t>0.25%w/w</a:t>
                </a:r>
                <a:endParaRPr sz="2400" dirty="0">
                  <a:latin typeface="Calibri"/>
                  <a:cs typeface="Calibri"/>
                </a:endParaRPr>
              </a:p>
            </p:txBody>
          </p:sp>
          <p:grpSp>
            <p:nvGrpSpPr>
              <p:cNvPr id="28" name="object 28"/>
              <p:cNvGrpSpPr/>
              <p:nvPr/>
            </p:nvGrpSpPr>
            <p:grpSpPr>
              <a:xfrm>
                <a:off x="4210050" y="2190750"/>
                <a:ext cx="863600" cy="165100"/>
                <a:chOff x="4210050" y="2190750"/>
                <a:chExt cx="863600" cy="165100"/>
              </a:xfrm>
            </p:grpSpPr>
            <p:sp>
              <p:nvSpPr>
                <p:cNvPr id="29" name="object 29"/>
                <p:cNvSpPr/>
                <p:nvPr/>
              </p:nvSpPr>
              <p:spPr>
                <a:xfrm>
                  <a:off x="4216400" y="2197100"/>
                  <a:ext cx="850900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900" h="152400">
                      <a:moveTo>
                        <a:pt x="774700" y="0"/>
                      </a:moveTo>
                      <a:lnTo>
                        <a:pt x="774700" y="38100"/>
                      </a:lnTo>
                      <a:lnTo>
                        <a:pt x="0" y="38100"/>
                      </a:lnTo>
                      <a:lnTo>
                        <a:pt x="0" y="114300"/>
                      </a:lnTo>
                      <a:lnTo>
                        <a:pt x="774700" y="114300"/>
                      </a:lnTo>
                      <a:lnTo>
                        <a:pt x="774700" y="152400"/>
                      </a:lnTo>
                      <a:lnTo>
                        <a:pt x="850900" y="76200"/>
                      </a:lnTo>
                      <a:lnTo>
                        <a:pt x="774700" y="0"/>
                      </a:lnTo>
                      <a:close/>
                    </a:path>
                  </a:pathLst>
                </a:custGeom>
                <a:solidFill>
                  <a:srgbClr val="5B9BD4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30" name="object 30"/>
                <p:cNvSpPr/>
                <p:nvPr/>
              </p:nvSpPr>
              <p:spPr>
                <a:xfrm>
                  <a:off x="4216400" y="2197100"/>
                  <a:ext cx="850900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900" h="152400">
                      <a:moveTo>
                        <a:pt x="0" y="38100"/>
                      </a:moveTo>
                      <a:lnTo>
                        <a:pt x="774700" y="38100"/>
                      </a:lnTo>
                      <a:lnTo>
                        <a:pt x="774700" y="0"/>
                      </a:lnTo>
                      <a:lnTo>
                        <a:pt x="850900" y="76200"/>
                      </a:lnTo>
                      <a:lnTo>
                        <a:pt x="774700" y="152400"/>
                      </a:lnTo>
                      <a:lnTo>
                        <a:pt x="774700" y="114300"/>
                      </a:lnTo>
                      <a:lnTo>
                        <a:pt x="0" y="11430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ln w="12700">
                  <a:solidFill>
                    <a:srgbClr val="41709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693" y="920846"/>
            <a:ext cx="10133965" cy="775335"/>
          </a:xfrm>
          <a:prstGeom prst="rect">
            <a:avLst/>
          </a:prstGeom>
        </p:spPr>
        <p:txBody>
          <a:bodyPr vert="horz" wrap="square" lIns="0" tIns="207645" rIns="0" bIns="0" rtlCol="0">
            <a:spAutoFit/>
          </a:bodyPr>
          <a:lstStyle/>
          <a:p>
            <a:pPr marL="50800" marR="5080">
              <a:lnSpc>
                <a:spcPct val="101099"/>
              </a:lnSpc>
              <a:spcBef>
                <a:spcPts val="75"/>
              </a:spcBef>
            </a:pPr>
            <a:r>
              <a:rPr dirty="0"/>
              <a:t>Q:</a:t>
            </a:r>
            <a:r>
              <a:rPr lang="en-US" dirty="0"/>
              <a:t> W</a:t>
            </a:r>
            <a:r>
              <a:rPr dirty="0"/>
              <a:t>hat</a:t>
            </a:r>
            <a:r>
              <a:rPr spc="-30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ratio</a:t>
            </a:r>
            <a:r>
              <a:rPr spc="-35" dirty="0"/>
              <a:t> </a:t>
            </a:r>
            <a:r>
              <a:rPr spc="-10" dirty="0"/>
              <a:t>strength</a:t>
            </a:r>
            <a:r>
              <a:rPr spc="-25" dirty="0"/>
              <a:t> </a:t>
            </a:r>
            <a:r>
              <a:rPr lang="en-US" spc="-25" dirty="0"/>
              <a:t>and the percentage</a:t>
            </a:r>
            <a:r>
              <a:rPr spc="-2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solution</a:t>
            </a:r>
            <a:r>
              <a:rPr lang="en-US" spc="360" dirty="0"/>
              <a:t> </a:t>
            </a:r>
            <a:r>
              <a:rPr lang="en-US" dirty="0"/>
              <a:t>made</a:t>
            </a:r>
            <a:r>
              <a:rPr spc="-25" dirty="0"/>
              <a:t> </a:t>
            </a:r>
            <a:r>
              <a:rPr dirty="0"/>
              <a:t>by</a:t>
            </a:r>
            <a:r>
              <a:rPr spc="-35" dirty="0"/>
              <a:t> </a:t>
            </a:r>
            <a:r>
              <a:rPr dirty="0"/>
              <a:t>dissolving</a:t>
            </a:r>
            <a:r>
              <a:rPr spc="-10" dirty="0"/>
              <a:t> </a:t>
            </a:r>
            <a:r>
              <a:rPr dirty="0"/>
              <a:t>5</a:t>
            </a:r>
            <a:r>
              <a:rPr spc="-30" dirty="0"/>
              <a:t> </a:t>
            </a:r>
            <a:r>
              <a:rPr dirty="0"/>
              <a:t>tablet</a:t>
            </a:r>
            <a:r>
              <a:rPr spc="-30" dirty="0"/>
              <a:t> </a:t>
            </a:r>
            <a:r>
              <a:rPr dirty="0"/>
              <a:t>each</a:t>
            </a:r>
            <a:r>
              <a:rPr spc="-20" dirty="0"/>
              <a:t> </a:t>
            </a:r>
            <a:r>
              <a:rPr spc="-10" dirty="0"/>
              <a:t>contain</a:t>
            </a:r>
            <a:r>
              <a:rPr spc="-20" dirty="0"/>
              <a:t> </a:t>
            </a:r>
            <a:r>
              <a:rPr dirty="0"/>
              <a:t>2.25</a:t>
            </a:r>
            <a:r>
              <a:rPr spc="-35" dirty="0"/>
              <a:t> </a:t>
            </a:r>
            <a:r>
              <a:rPr dirty="0"/>
              <a:t>gm</a:t>
            </a:r>
            <a:r>
              <a:rPr spc="-30" dirty="0"/>
              <a:t> </a:t>
            </a:r>
            <a:r>
              <a:rPr dirty="0"/>
              <a:t>NaCL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enough </a:t>
            </a:r>
            <a:r>
              <a:rPr dirty="0"/>
              <a:t>water</a:t>
            </a:r>
            <a:r>
              <a:rPr spc="-45" dirty="0"/>
              <a:t> </a:t>
            </a:r>
            <a:r>
              <a:rPr dirty="0"/>
              <a:t>to</a:t>
            </a:r>
            <a:r>
              <a:rPr spc="-55" dirty="0"/>
              <a:t> </a:t>
            </a:r>
            <a:r>
              <a:rPr dirty="0"/>
              <a:t>make</a:t>
            </a:r>
            <a:r>
              <a:rPr spc="310" dirty="0"/>
              <a:t> </a:t>
            </a:r>
            <a:r>
              <a:rPr dirty="0"/>
              <a:t>1800ml</a:t>
            </a:r>
            <a:r>
              <a:rPr spc="-45" dirty="0"/>
              <a:t> </a:t>
            </a:r>
            <a:r>
              <a:rPr spc="-5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9181" y="2253488"/>
            <a:ext cx="737870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spc="-10" dirty="0">
                <a:latin typeface="Calibri"/>
                <a:cs typeface="Calibri"/>
              </a:rPr>
              <a:t>1tablet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tablet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1308" y="2253488"/>
            <a:ext cx="774065" cy="5772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78460" marR="5080" indent="-366395">
              <a:lnSpc>
                <a:spcPct val="101099"/>
              </a:lnSpc>
              <a:spcBef>
                <a:spcPts val="75"/>
              </a:spcBef>
            </a:pPr>
            <a:r>
              <a:rPr sz="1800" dirty="0">
                <a:latin typeface="Calibri"/>
                <a:cs typeface="Calibri"/>
              </a:rPr>
              <a:t>2.25 </a:t>
            </a:r>
            <a:r>
              <a:rPr sz="1800" spc="-25" dirty="0">
                <a:latin typeface="Calibri"/>
                <a:cs typeface="Calibri"/>
              </a:rPr>
              <a:t>gm</a:t>
            </a:r>
            <a:r>
              <a:rPr lang="en-US" sz="1800" spc="-2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x</a:t>
            </a:r>
            <a:r>
              <a:rPr lang="en-US" sz="1800" spc="-50" dirty="0">
                <a:latin typeface="Calibri"/>
                <a:cs typeface="Calibri"/>
              </a:rPr>
              <a:t> 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48709" y="2253488"/>
            <a:ext cx="419290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11.25gm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total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amount</a:t>
            </a:r>
            <a:r>
              <a:rPr lang="en-US" sz="1800" dirty="0">
                <a:latin typeface="Calibri"/>
                <a:cs typeface="Calibri"/>
              </a:rPr>
              <a:t> of 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NaCL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1800ml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water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43491" y="2444114"/>
            <a:ext cx="927100" cy="114300"/>
            <a:chOff x="2927350" y="2450464"/>
            <a:chExt cx="927100" cy="114300"/>
          </a:xfrm>
        </p:grpSpPr>
        <p:sp>
          <p:nvSpPr>
            <p:cNvPr id="7" name="object 7"/>
            <p:cNvSpPr/>
            <p:nvPr/>
          </p:nvSpPr>
          <p:spPr>
            <a:xfrm>
              <a:off x="2933700" y="2456814"/>
              <a:ext cx="914400" cy="101600"/>
            </a:xfrm>
            <a:custGeom>
              <a:avLst/>
              <a:gdLst/>
              <a:ahLst/>
              <a:cxnLst/>
              <a:rect l="l" t="t" r="r" b="b"/>
              <a:pathLst>
                <a:path w="914400" h="101600">
                  <a:moveTo>
                    <a:pt x="863600" y="0"/>
                  </a:moveTo>
                  <a:lnTo>
                    <a:pt x="863600" y="25400"/>
                  </a:lnTo>
                  <a:lnTo>
                    <a:pt x="0" y="25400"/>
                  </a:lnTo>
                  <a:lnTo>
                    <a:pt x="0" y="76200"/>
                  </a:lnTo>
                  <a:lnTo>
                    <a:pt x="863600" y="76200"/>
                  </a:lnTo>
                  <a:lnTo>
                    <a:pt x="863600" y="101600"/>
                  </a:lnTo>
                  <a:lnTo>
                    <a:pt x="914400" y="5080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3700" y="2456814"/>
              <a:ext cx="914400" cy="101600"/>
            </a:xfrm>
            <a:custGeom>
              <a:avLst/>
              <a:gdLst/>
              <a:ahLst/>
              <a:cxnLst/>
              <a:rect l="l" t="t" r="r" b="b"/>
              <a:pathLst>
                <a:path w="914400" h="101600">
                  <a:moveTo>
                    <a:pt x="0" y="25400"/>
                  </a:moveTo>
                  <a:lnTo>
                    <a:pt x="863600" y="25400"/>
                  </a:lnTo>
                  <a:lnTo>
                    <a:pt x="863600" y="0"/>
                  </a:lnTo>
                  <a:lnTo>
                    <a:pt x="914400" y="50800"/>
                  </a:lnTo>
                  <a:lnTo>
                    <a:pt x="863600" y="101600"/>
                  </a:lnTo>
                  <a:lnTo>
                    <a:pt x="863600" y="76200"/>
                  </a:lnTo>
                  <a:lnTo>
                    <a:pt x="0" y="76200"/>
                  </a:lnTo>
                  <a:lnTo>
                    <a:pt x="0" y="2540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390900" y="3873500"/>
            <a:ext cx="698500" cy="50800"/>
          </a:xfrm>
          <a:custGeom>
            <a:avLst/>
            <a:gdLst/>
            <a:ahLst/>
            <a:cxnLst/>
            <a:rect l="l" t="t" r="r" b="b"/>
            <a:pathLst>
              <a:path w="698500" h="50800">
                <a:moveTo>
                  <a:pt x="673100" y="0"/>
                </a:moveTo>
                <a:lnTo>
                  <a:pt x="673100" y="12700"/>
                </a:lnTo>
                <a:lnTo>
                  <a:pt x="0" y="12700"/>
                </a:lnTo>
                <a:lnTo>
                  <a:pt x="0" y="38100"/>
                </a:lnTo>
                <a:lnTo>
                  <a:pt x="673100" y="38100"/>
                </a:lnTo>
                <a:lnTo>
                  <a:pt x="673100" y="50800"/>
                </a:lnTo>
                <a:lnTo>
                  <a:pt x="698500" y="25400"/>
                </a:lnTo>
                <a:lnTo>
                  <a:pt x="67310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971597"/>
              </p:ext>
            </p:extLst>
          </p:nvPr>
        </p:nvGraphicFramePr>
        <p:xfrm>
          <a:off x="618693" y="3412363"/>
          <a:ext cx="5526404" cy="777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3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Solute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ts val="1710"/>
                        </a:lnSpc>
                      </a:pPr>
                      <a:r>
                        <a:rPr lang="en-US" sz="1800" spc="-10" dirty="0">
                          <a:latin typeface="Calibri"/>
                          <a:cs typeface="Calibri"/>
                        </a:rPr>
                        <a:t>      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olvent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88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11.25gm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8975">
                        <a:lnSpc>
                          <a:spcPts val="188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1800ml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0095">
                        <a:lnSpc>
                          <a:spcPts val="175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160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6425">
                        <a:lnSpc>
                          <a:spcPts val="188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1:160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w/v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part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2060"/>
                        </a:lnSpc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4565650" y="3834129"/>
            <a:ext cx="520700" cy="58419"/>
            <a:chOff x="4565650" y="3834129"/>
            <a:chExt cx="520700" cy="58419"/>
          </a:xfrm>
        </p:grpSpPr>
        <p:sp>
          <p:nvSpPr>
            <p:cNvPr id="12" name="object 12"/>
            <p:cNvSpPr/>
            <p:nvPr/>
          </p:nvSpPr>
          <p:spPr>
            <a:xfrm>
              <a:off x="4572000" y="3840479"/>
              <a:ext cx="508000" cy="45720"/>
            </a:xfrm>
            <a:custGeom>
              <a:avLst/>
              <a:gdLst/>
              <a:ahLst/>
              <a:cxnLst/>
              <a:rect l="l" t="t" r="r" b="b"/>
              <a:pathLst>
                <a:path w="508000" h="45720">
                  <a:moveTo>
                    <a:pt x="485139" y="0"/>
                  </a:moveTo>
                  <a:lnTo>
                    <a:pt x="485139" y="11430"/>
                  </a:lnTo>
                  <a:lnTo>
                    <a:pt x="0" y="11430"/>
                  </a:lnTo>
                  <a:lnTo>
                    <a:pt x="0" y="34290"/>
                  </a:lnTo>
                  <a:lnTo>
                    <a:pt x="485139" y="34290"/>
                  </a:lnTo>
                  <a:lnTo>
                    <a:pt x="485139" y="45720"/>
                  </a:lnTo>
                  <a:lnTo>
                    <a:pt x="508000" y="22860"/>
                  </a:lnTo>
                  <a:lnTo>
                    <a:pt x="485139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72000" y="3840479"/>
              <a:ext cx="508000" cy="45720"/>
            </a:xfrm>
            <a:custGeom>
              <a:avLst/>
              <a:gdLst/>
              <a:ahLst/>
              <a:cxnLst/>
              <a:rect l="l" t="t" r="r" b="b"/>
              <a:pathLst>
                <a:path w="508000" h="45720">
                  <a:moveTo>
                    <a:pt x="0" y="11430"/>
                  </a:moveTo>
                  <a:lnTo>
                    <a:pt x="485139" y="11430"/>
                  </a:lnTo>
                  <a:lnTo>
                    <a:pt x="485139" y="0"/>
                  </a:lnTo>
                  <a:lnTo>
                    <a:pt x="508000" y="22860"/>
                  </a:lnTo>
                  <a:lnTo>
                    <a:pt x="485139" y="45720"/>
                  </a:lnTo>
                  <a:lnTo>
                    <a:pt x="485139" y="34290"/>
                  </a:lnTo>
                  <a:lnTo>
                    <a:pt x="0" y="34290"/>
                  </a:lnTo>
                  <a:lnTo>
                    <a:pt x="0" y="11430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37743" y="4806822"/>
            <a:ext cx="610870" cy="851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85"/>
              </a:spcBef>
            </a:pPr>
            <a:r>
              <a:rPr sz="1800" spc="-20" dirty="0">
                <a:latin typeface="Calibri"/>
                <a:cs typeface="Calibri"/>
              </a:rPr>
              <a:t>Solute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part </a:t>
            </a:r>
            <a:r>
              <a:rPr sz="1800" spc="-5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69685" y="4806822"/>
            <a:ext cx="834390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5080" indent="-222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solvent </a:t>
            </a:r>
            <a:r>
              <a:rPr sz="1800" dirty="0">
                <a:latin typeface="Calibri"/>
                <a:cs typeface="Calibri"/>
              </a:rPr>
              <a:t>160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part</a:t>
            </a:r>
            <a:endParaRPr sz="1800">
              <a:latin typeface="Calibri"/>
              <a:cs typeface="Calibri"/>
            </a:endParaRPr>
          </a:p>
          <a:p>
            <a:pPr marL="123825">
              <a:lnSpc>
                <a:spcPct val="100000"/>
              </a:lnSpc>
              <a:spcBef>
                <a:spcPts val="20"/>
              </a:spcBef>
            </a:pPr>
            <a:r>
              <a:rPr sz="1800" spc="-25" dirty="0">
                <a:latin typeface="Calibri"/>
                <a:cs typeface="Calibri"/>
              </a:rPr>
              <a:t>100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19600" y="5043552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0.625%w/v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4" name="object 6">
            <a:extLst>
              <a:ext uri="{FF2B5EF4-FFF2-40B4-BE49-F238E27FC236}">
                <a16:creationId xmlns:a16="http://schemas.microsoft.com/office/drawing/2014/main" id="{E130B94A-12FA-6644-CD10-9243853C692E}"/>
              </a:ext>
            </a:extLst>
          </p:cNvPr>
          <p:cNvGrpSpPr/>
          <p:nvPr/>
        </p:nvGrpSpPr>
        <p:grpSpPr>
          <a:xfrm>
            <a:off x="3221609" y="5173852"/>
            <a:ext cx="927100" cy="114300"/>
            <a:chOff x="2927350" y="2450464"/>
            <a:chExt cx="927100" cy="114300"/>
          </a:xfrm>
        </p:grpSpPr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73B05DFE-143B-3FC7-421F-879D307B5DEC}"/>
                </a:ext>
              </a:extLst>
            </p:cNvPr>
            <p:cNvSpPr/>
            <p:nvPr/>
          </p:nvSpPr>
          <p:spPr>
            <a:xfrm>
              <a:off x="2933700" y="2456814"/>
              <a:ext cx="914400" cy="101600"/>
            </a:xfrm>
            <a:custGeom>
              <a:avLst/>
              <a:gdLst/>
              <a:ahLst/>
              <a:cxnLst/>
              <a:rect l="l" t="t" r="r" b="b"/>
              <a:pathLst>
                <a:path w="914400" h="101600">
                  <a:moveTo>
                    <a:pt x="863600" y="0"/>
                  </a:moveTo>
                  <a:lnTo>
                    <a:pt x="863600" y="25400"/>
                  </a:lnTo>
                  <a:lnTo>
                    <a:pt x="0" y="25400"/>
                  </a:lnTo>
                  <a:lnTo>
                    <a:pt x="0" y="76200"/>
                  </a:lnTo>
                  <a:lnTo>
                    <a:pt x="863600" y="76200"/>
                  </a:lnTo>
                  <a:lnTo>
                    <a:pt x="863600" y="101600"/>
                  </a:lnTo>
                  <a:lnTo>
                    <a:pt x="914400" y="50800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3E791BBC-FF17-AC61-C2CB-3349A1571D0A}"/>
                </a:ext>
              </a:extLst>
            </p:cNvPr>
            <p:cNvSpPr/>
            <p:nvPr/>
          </p:nvSpPr>
          <p:spPr>
            <a:xfrm>
              <a:off x="2933700" y="2456814"/>
              <a:ext cx="914400" cy="101600"/>
            </a:xfrm>
            <a:custGeom>
              <a:avLst/>
              <a:gdLst/>
              <a:ahLst/>
              <a:cxnLst/>
              <a:rect l="l" t="t" r="r" b="b"/>
              <a:pathLst>
                <a:path w="914400" h="101600">
                  <a:moveTo>
                    <a:pt x="0" y="25400"/>
                  </a:moveTo>
                  <a:lnTo>
                    <a:pt x="863600" y="25400"/>
                  </a:lnTo>
                  <a:lnTo>
                    <a:pt x="863600" y="0"/>
                  </a:lnTo>
                  <a:lnTo>
                    <a:pt x="914400" y="50800"/>
                  </a:lnTo>
                  <a:lnTo>
                    <a:pt x="863600" y="101600"/>
                  </a:lnTo>
                  <a:lnTo>
                    <a:pt x="863600" y="76200"/>
                  </a:lnTo>
                  <a:lnTo>
                    <a:pt x="0" y="76200"/>
                  </a:lnTo>
                  <a:lnTo>
                    <a:pt x="0" y="2540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6152" y="490220"/>
            <a:ext cx="8921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-25" dirty="0">
                <a:latin typeface="Calibri"/>
                <a:cs typeface="Calibri"/>
              </a:rPr>
              <a:t> w/v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2.5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v/v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50</a:t>
            </a:r>
            <a:r>
              <a:rPr sz="1800" spc="-25" dirty="0">
                <a:latin typeface="Calibri"/>
                <a:cs typeface="Calibri"/>
              </a:rPr>
              <a:t> 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1583" y="1313179"/>
            <a:ext cx="29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q.s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759" y="490220"/>
            <a:ext cx="1900555" cy="1675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370840" indent="-315595" algn="l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RX: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Salicylic</a:t>
            </a:r>
            <a:r>
              <a:rPr sz="1800" spc="-20" dirty="0">
                <a:latin typeface="Calibri"/>
                <a:cs typeface="Calibri"/>
              </a:rPr>
              <a:t> acid </a:t>
            </a:r>
            <a:r>
              <a:rPr sz="1800" spc="-10" dirty="0">
                <a:latin typeface="Calibri"/>
                <a:cs typeface="Calibri"/>
              </a:rPr>
              <a:t>Resorcinol</a:t>
            </a:r>
            <a:endParaRPr sz="1800" dirty="0">
              <a:latin typeface="Calibri"/>
              <a:cs typeface="Calibri"/>
            </a:endParaRPr>
          </a:p>
          <a:p>
            <a:pPr marL="327660" marR="5080" indent="-158750" algn="l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Bentonite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solution</a:t>
            </a:r>
            <a:r>
              <a:rPr lang="en-US"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Alcohol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99%</a:t>
            </a:r>
            <a:endParaRPr sz="1800" dirty="0">
              <a:latin typeface="Calibri"/>
              <a:cs typeface="Calibri"/>
            </a:endParaRPr>
          </a:p>
          <a:p>
            <a:pPr marL="222885" marR="473075" algn="l">
              <a:lnSpc>
                <a:spcPts val="2190"/>
              </a:lnSpc>
              <a:spcBef>
                <a:spcPts val="45"/>
              </a:spcBef>
            </a:pPr>
            <a:r>
              <a:rPr lang="en-US" sz="18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Ft.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Mist. </a:t>
            </a:r>
            <a:r>
              <a:rPr sz="1800" dirty="0">
                <a:latin typeface="Calibri"/>
                <a:cs typeface="Calibri"/>
              </a:rPr>
              <a:t>Mitte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ml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673813-964E-C681-8A6D-D3FE27A25082}"/>
              </a:ext>
            </a:extLst>
          </p:cNvPr>
          <p:cNvGrpSpPr/>
          <p:nvPr/>
        </p:nvGrpSpPr>
        <p:grpSpPr>
          <a:xfrm>
            <a:off x="5680074" y="479727"/>
            <a:ext cx="4960035" cy="574040"/>
            <a:chOff x="5680075" y="804417"/>
            <a:chExt cx="4608232" cy="574040"/>
          </a:xfrm>
        </p:grpSpPr>
        <p:sp>
          <p:nvSpPr>
            <p:cNvPr id="5" name="object 5"/>
            <p:cNvSpPr txBox="1"/>
            <p:nvPr/>
          </p:nvSpPr>
          <p:spPr>
            <a:xfrm>
              <a:off x="5680075" y="804417"/>
              <a:ext cx="43180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sz="1800" spc="-25" dirty="0">
                  <a:latin typeface="Calibri"/>
                  <a:cs typeface="Calibri"/>
                </a:rPr>
                <a:t>5gm </a:t>
              </a:r>
              <a:r>
                <a:rPr sz="1800" spc="-50" dirty="0">
                  <a:latin typeface="Calibri"/>
                  <a:cs typeface="Calibri"/>
                </a:rPr>
                <a:t>X</a:t>
              </a:r>
              <a:endParaRPr sz="1800" dirty="0">
                <a:latin typeface="Calibri"/>
                <a:cs typeface="Calibri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6872096" y="804417"/>
              <a:ext cx="615315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1440" marR="5080" indent="-79375">
                <a:lnSpc>
                  <a:spcPct val="100000"/>
                </a:lnSpc>
                <a:spcBef>
                  <a:spcPts val="100"/>
                </a:spcBef>
              </a:pPr>
              <a:r>
                <a:rPr sz="1800" spc="-10" dirty="0">
                  <a:latin typeface="Calibri"/>
                  <a:cs typeface="Calibri"/>
                </a:rPr>
                <a:t>100ml </a:t>
              </a:r>
              <a:r>
                <a:rPr sz="1800" spc="-20" dirty="0">
                  <a:latin typeface="Calibri"/>
                  <a:cs typeface="Calibri"/>
                </a:rPr>
                <a:t>50mL</a:t>
              </a:r>
              <a:endParaRPr sz="1800" dirty="0">
                <a:latin typeface="Calibri"/>
                <a:cs typeface="Calibri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8427122" y="904589"/>
              <a:ext cx="18611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latin typeface="Calibri"/>
                  <a:cs typeface="Calibri"/>
                </a:rPr>
                <a:t>2.5</a:t>
              </a:r>
              <a:r>
                <a:rPr sz="1800" spc="-25" dirty="0">
                  <a:latin typeface="Calibri"/>
                  <a:cs typeface="Calibri"/>
                </a:rPr>
                <a:t> </a:t>
              </a:r>
              <a:r>
                <a:rPr sz="1800" dirty="0">
                  <a:latin typeface="Calibri"/>
                  <a:cs typeface="Calibri"/>
                </a:rPr>
                <a:t>gm</a:t>
              </a:r>
              <a:r>
                <a:rPr sz="1800" spc="-20" dirty="0">
                  <a:latin typeface="Calibri"/>
                  <a:cs typeface="Calibri"/>
                </a:rPr>
                <a:t> </a:t>
              </a:r>
              <a:r>
                <a:rPr sz="1800" dirty="0">
                  <a:latin typeface="Calibri"/>
                  <a:cs typeface="Calibri"/>
                </a:rPr>
                <a:t>Salicylic</a:t>
              </a:r>
              <a:r>
                <a:rPr sz="1800" spc="-10" dirty="0">
                  <a:latin typeface="Calibri"/>
                  <a:cs typeface="Calibri"/>
                </a:rPr>
                <a:t> </a:t>
              </a:r>
              <a:r>
                <a:rPr sz="1800" spc="-20" dirty="0">
                  <a:latin typeface="Calibri"/>
                  <a:cs typeface="Calibri"/>
                </a:rPr>
                <a:t>acid</a:t>
              </a:r>
              <a:endParaRPr sz="1800" dirty="0">
                <a:latin typeface="Calibri"/>
                <a:cs typeface="Calibri"/>
              </a:endParaRPr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721600" y="1071880"/>
              <a:ext cx="546101" cy="45720"/>
              <a:chOff x="7721600" y="1071880"/>
              <a:chExt cx="546101" cy="45720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7721600" y="1071880"/>
                <a:ext cx="5461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546100" h="45719">
                    <a:moveTo>
                      <a:pt x="523240" y="0"/>
                    </a:moveTo>
                    <a:lnTo>
                      <a:pt x="523240" y="11430"/>
                    </a:lnTo>
                    <a:lnTo>
                      <a:pt x="0" y="11430"/>
                    </a:lnTo>
                    <a:lnTo>
                      <a:pt x="0" y="34290"/>
                    </a:lnTo>
                    <a:lnTo>
                      <a:pt x="523240" y="34290"/>
                    </a:lnTo>
                    <a:lnTo>
                      <a:pt x="523240" y="45720"/>
                    </a:lnTo>
                    <a:lnTo>
                      <a:pt x="546100" y="22860"/>
                    </a:lnTo>
                    <a:lnTo>
                      <a:pt x="523240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7721601" y="1071880"/>
                <a:ext cx="5461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546100" h="45719">
                    <a:moveTo>
                      <a:pt x="0" y="11430"/>
                    </a:moveTo>
                    <a:lnTo>
                      <a:pt x="523240" y="11430"/>
                    </a:lnTo>
                    <a:lnTo>
                      <a:pt x="523240" y="0"/>
                    </a:lnTo>
                    <a:lnTo>
                      <a:pt x="546100" y="22860"/>
                    </a:lnTo>
                    <a:lnTo>
                      <a:pt x="523240" y="45720"/>
                    </a:lnTo>
                    <a:lnTo>
                      <a:pt x="523240" y="34290"/>
                    </a:lnTo>
                    <a:lnTo>
                      <a:pt x="0" y="34290"/>
                    </a:lnTo>
                    <a:lnTo>
                      <a:pt x="0" y="11430"/>
                    </a:lnTo>
                    <a:close/>
                  </a:path>
                </a:pathLst>
              </a:custGeom>
              <a:ln w="12699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0" name="object 20"/>
          <p:cNvSpPr txBox="1"/>
          <p:nvPr/>
        </p:nvSpPr>
        <p:spPr>
          <a:xfrm>
            <a:off x="926465" y="2219700"/>
            <a:ext cx="10339070" cy="3849002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530"/>
              </a:spcBef>
            </a:pPr>
            <a:r>
              <a:rPr sz="1800" dirty="0">
                <a:latin typeface="Calibri"/>
                <a:cs typeface="Calibri"/>
              </a:rPr>
              <a:t>F=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lang="en-US" spc="-75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esired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amount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/official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amount</a:t>
            </a:r>
            <a:endParaRPr sz="18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430"/>
              </a:spcBef>
              <a:tabLst>
                <a:tab pos="722630" algn="l"/>
                <a:tab pos="2437130" algn="l"/>
              </a:tabLst>
            </a:pPr>
            <a:r>
              <a:rPr sz="1800" spc="-25" dirty="0">
                <a:latin typeface="Calibri"/>
                <a:cs typeface="Calibri"/>
              </a:rPr>
              <a:t>F=</a:t>
            </a:r>
            <a:r>
              <a:rPr lang="en-US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100ml/50ml</a:t>
            </a:r>
            <a:r>
              <a:rPr lang="en-US" sz="1800" spc="-10" dirty="0">
                <a:latin typeface="Calibri"/>
                <a:cs typeface="Calibri"/>
              </a:rPr>
              <a:t>=</a:t>
            </a:r>
            <a:r>
              <a:rPr lang="en-US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(enlarging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factor)</a:t>
            </a:r>
            <a:endParaRPr lang="en-US" sz="1800" spc="-1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430"/>
              </a:spcBef>
              <a:tabLst>
                <a:tab pos="722630" algn="l"/>
                <a:tab pos="2437130" algn="l"/>
              </a:tabLst>
            </a:pPr>
            <a:endParaRPr sz="18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2.5gm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2=5gm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Salicylic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acid</a:t>
            </a:r>
            <a:endParaRPr sz="18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2gm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2=4gm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Resorcinol</a:t>
            </a:r>
            <a:endParaRPr sz="1800" dirty="0">
              <a:latin typeface="Calibri"/>
              <a:cs typeface="Calibri"/>
            </a:endParaRPr>
          </a:p>
          <a:p>
            <a:pPr marL="241300" marR="6849109">
              <a:lnSpc>
                <a:spcPct val="120000"/>
              </a:lnSpc>
            </a:pPr>
            <a:r>
              <a:rPr sz="1800" dirty="0">
                <a:latin typeface="Calibri"/>
                <a:cs typeface="Calibri"/>
              </a:rPr>
              <a:t>20ml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2=40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ml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Bentonite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solution </a:t>
            </a:r>
            <a:r>
              <a:rPr sz="1800" dirty="0">
                <a:latin typeface="Calibri"/>
                <a:cs typeface="Calibri"/>
              </a:rPr>
              <a:t>50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x2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=100ml</a:t>
            </a:r>
            <a:r>
              <a:rPr sz="1800" spc="-10" dirty="0">
                <a:latin typeface="Calibri"/>
                <a:cs typeface="Calibri"/>
              </a:rPr>
              <a:t> Alcohol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ct val="100400"/>
              </a:lnSpc>
              <a:tabLst>
                <a:tab pos="2530475" algn="l"/>
                <a:tab pos="4958080" algn="l"/>
              </a:tabLst>
            </a:pPr>
            <a:r>
              <a:rPr sz="1800" spc="-10" dirty="0">
                <a:latin typeface="Calibri"/>
                <a:cs typeface="Calibri"/>
              </a:rPr>
              <a:t>Weight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5gm</a:t>
            </a:r>
            <a:r>
              <a:rPr lang="en-US" sz="1800" dirty="0">
                <a:latin typeface="Calibri"/>
                <a:cs typeface="Calibri"/>
              </a:rPr>
              <a:t> of 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Salicylic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acid</a:t>
            </a:r>
            <a:r>
              <a:rPr lang="en-US" sz="1800" dirty="0">
                <a:latin typeface="Calibri"/>
                <a:cs typeface="Calibri"/>
              </a:rPr>
              <a:t> and </a:t>
            </a:r>
            <a:r>
              <a:rPr sz="1800" dirty="0">
                <a:latin typeface="Calibri"/>
                <a:cs typeface="Calibri"/>
              </a:rPr>
              <a:t>4gm</a:t>
            </a:r>
            <a:r>
              <a:rPr lang="en-US" sz="1800" dirty="0">
                <a:latin typeface="Calibri"/>
                <a:cs typeface="Calibri"/>
              </a:rPr>
              <a:t> of </a:t>
            </a:r>
            <a:r>
              <a:rPr lang="en-US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esorcinol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using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lang="en-US" spc="-40" dirty="0">
                <a:latin typeface="Calibri"/>
                <a:cs typeface="Calibri"/>
              </a:rPr>
              <a:t>electronic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balance</a:t>
            </a:r>
            <a:r>
              <a:rPr lang="en-US" sz="1800" dirty="0">
                <a:latin typeface="Calibri"/>
                <a:cs typeface="Calibri"/>
              </a:rPr>
              <a:t>.</a:t>
            </a:r>
            <a:r>
              <a:rPr lang="en-US" spc="355" dirty="0">
                <a:latin typeface="Calibri"/>
                <a:cs typeface="Calibri"/>
              </a:rPr>
              <a:t> T</a:t>
            </a:r>
            <a:r>
              <a:rPr sz="1800" dirty="0">
                <a:latin typeface="Calibri"/>
                <a:cs typeface="Calibri"/>
              </a:rPr>
              <a:t>hen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dissolve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45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ml </a:t>
            </a:r>
            <a:r>
              <a:rPr sz="1800" dirty="0">
                <a:latin typeface="Calibri"/>
                <a:cs typeface="Calibri"/>
              </a:rPr>
              <a:t>Alcohol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</a:t>
            </a:r>
            <a:r>
              <a:rPr sz="1800" spc="-20" dirty="0">
                <a:latin typeface="Calibri"/>
                <a:cs typeface="Calibri"/>
              </a:rPr>
              <a:t>100-</a:t>
            </a:r>
            <a:r>
              <a:rPr sz="1800" dirty="0">
                <a:latin typeface="Calibri"/>
                <a:cs typeface="Calibri"/>
              </a:rPr>
              <a:t>40=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60ml</a:t>
            </a:r>
            <a:r>
              <a:rPr lang="en-US" sz="1800" spc="-2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60x0.75=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45ml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Alcoho</a:t>
            </a:r>
            <a:r>
              <a:rPr lang="en-US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beaker</a:t>
            </a:r>
            <a:r>
              <a:rPr lang="en-US" spc="-20" dirty="0">
                <a:latin typeface="Calibri"/>
                <a:cs typeface="Calibri"/>
              </a:rPr>
              <a:t>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dd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Bentonite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solution,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mixture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cylinder</a:t>
            </a:r>
            <a:r>
              <a:rPr lang="en-US" sz="1800" dirty="0">
                <a:latin typeface="Calibri"/>
                <a:cs typeface="Calibri"/>
              </a:rPr>
              <a:t>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complete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volume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lang="en-US" sz="1800" spc="-40" dirty="0">
                <a:latin typeface="Calibri"/>
                <a:cs typeface="Calibri"/>
              </a:rPr>
              <a:t>using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lang="en-US" spc="-3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lcohol.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Transfer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lang="en-US" sz="1800" spc="-45" dirty="0">
                <a:latin typeface="Calibri"/>
                <a:cs typeface="Calibri"/>
              </a:rPr>
              <a:t>it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lang="en-US" spc="-45" dirty="0">
                <a:latin typeface="Calibri"/>
                <a:cs typeface="Calibri"/>
              </a:rPr>
              <a:t>n appropriate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lang="en-US" spc="-40" dirty="0">
                <a:latin typeface="Calibri"/>
                <a:cs typeface="Calibri"/>
              </a:rPr>
              <a:t>container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put</a:t>
            </a:r>
            <a:r>
              <a:rPr sz="1800" spc="35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pink </a:t>
            </a:r>
            <a:r>
              <a:rPr sz="1800" dirty="0">
                <a:latin typeface="Calibri"/>
                <a:cs typeface="Calibri"/>
              </a:rPr>
              <a:t>label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(external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use)</a:t>
            </a:r>
            <a:r>
              <a:rPr lang="en-US" sz="1800" spc="-2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B361C36-05CC-EACF-6DBD-E92DA212CB03}"/>
              </a:ext>
            </a:extLst>
          </p:cNvPr>
          <p:cNvGrpSpPr/>
          <p:nvPr/>
        </p:nvGrpSpPr>
        <p:grpSpPr>
          <a:xfrm>
            <a:off x="5680074" y="1235794"/>
            <a:ext cx="5236771" cy="574040"/>
            <a:chOff x="5680075" y="1627759"/>
            <a:chExt cx="5236771" cy="574040"/>
          </a:xfrm>
        </p:grpSpPr>
        <p:sp>
          <p:nvSpPr>
            <p:cNvPr id="8" name="object 8"/>
            <p:cNvSpPr txBox="1"/>
            <p:nvPr/>
          </p:nvSpPr>
          <p:spPr>
            <a:xfrm>
              <a:off x="5680075" y="1627759"/>
              <a:ext cx="57912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latin typeface="Calibri"/>
                  <a:cs typeface="Calibri"/>
                </a:rPr>
                <a:t>1</a:t>
              </a:r>
              <a:r>
                <a:rPr sz="1800" spc="-10" dirty="0">
                  <a:latin typeface="Calibri"/>
                  <a:cs typeface="Calibri"/>
                </a:rPr>
                <a:t> </a:t>
              </a:r>
              <a:r>
                <a:rPr sz="1800" spc="-20" dirty="0">
                  <a:latin typeface="Calibri"/>
                  <a:cs typeface="Calibri"/>
                </a:rPr>
                <a:t>part </a:t>
              </a:r>
              <a:r>
                <a:rPr sz="1800" spc="-50" dirty="0">
                  <a:latin typeface="Calibri"/>
                  <a:cs typeface="Calibri"/>
                </a:rPr>
                <a:t>X</a:t>
              </a:r>
              <a:endParaRPr sz="1800" dirty="0">
                <a:latin typeface="Calibri"/>
                <a:cs typeface="Calibri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6968108" y="1627759"/>
              <a:ext cx="75311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latin typeface="Calibri"/>
                  <a:cs typeface="Calibri"/>
                </a:rPr>
                <a:t>2.5 </a:t>
              </a:r>
              <a:r>
                <a:rPr sz="1800" spc="-20" dirty="0">
                  <a:latin typeface="Calibri"/>
                  <a:cs typeface="Calibri"/>
                </a:rPr>
                <a:t>part</a:t>
              </a:r>
              <a:endParaRPr sz="1800">
                <a:latin typeface="Calibri"/>
                <a:cs typeface="Calibri"/>
              </a:endParaRPr>
            </a:p>
            <a:p>
              <a:pPr marL="48895">
                <a:lnSpc>
                  <a:spcPct val="100000"/>
                </a:lnSpc>
              </a:pPr>
              <a:r>
                <a:rPr sz="1800" dirty="0">
                  <a:latin typeface="Calibri"/>
                  <a:cs typeface="Calibri"/>
                </a:rPr>
                <a:t>50</a:t>
              </a:r>
              <a:r>
                <a:rPr sz="1800" spc="-25" dirty="0">
                  <a:latin typeface="Calibri"/>
                  <a:cs typeface="Calibri"/>
                </a:rPr>
                <a:t> ml</a:t>
              </a:r>
              <a:endParaRPr sz="1800">
                <a:latin typeface="Calibri"/>
                <a:cs typeface="Calibri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603541" y="1748410"/>
              <a:ext cx="23133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latin typeface="Calibri"/>
                  <a:cs typeface="Calibri"/>
                </a:rPr>
                <a:t>20</a:t>
              </a:r>
              <a:r>
                <a:rPr sz="1800" spc="-20" dirty="0">
                  <a:latin typeface="Calibri"/>
                  <a:cs typeface="Calibri"/>
                </a:rPr>
                <a:t> </a:t>
              </a:r>
              <a:r>
                <a:rPr sz="1800" dirty="0">
                  <a:latin typeface="Calibri"/>
                  <a:cs typeface="Calibri"/>
                </a:rPr>
                <a:t>ml</a:t>
              </a:r>
              <a:r>
                <a:rPr sz="1800" spc="-15" dirty="0">
                  <a:latin typeface="Calibri"/>
                  <a:cs typeface="Calibri"/>
                </a:rPr>
                <a:t> </a:t>
              </a:r>
              <a:r>
                <a:rPr sz="1800" spc="-10" dirty="0">
                  <a:latin typeface="Calibri"/>
                  <a:cs typeface="Calibri"/>
                </a:rPr>
                <a:t>Bentonite</a:t>
              </a:r>
              <a:r>
                <a:rPr sz="1800" spc="-15" dirty="0">
                  <a:latin typeface="Calibri"/>
                  <a:cs typeface="Calibri"/>
                </a:rPr>
                <a:t> </a:t>
              </a:r>
              <a:r>
                <a:rPr sz="1800" spc="-10" dirty="0">
                  <a:latin typeface="Calibri"/>
                  <a:cs typeface="Calibri"/>
                </a:rPr>
                <a:t>solution</a:t>
              </a:r>
              <a:endParaRPr sz="1800" dirty="0">
                <a:latin typeface="Calibri"/>
                <a:cs typeface="Calibri"/>
              </a:endParaRPr>
            </a:p>
          </p:txBody>
        </p:sp>
        <p:grpSp>
          <p:nvGrpSpPr>
            <p:cNvPr id="23" name="object 11">
              <a:extLst>
                <a:ext uri="{FF2B5EF4-FFF2-40B4-BE49-F238E27FC236}">
                  <a16:creationId xmlns:a16="http://schemas.microsoft.com/office/drawing/2014/main" id="{D638AD96-755B-EAE6-2B0F-1EB4C18AA935}"/>
                </a:ext>
              </a:extLst>
            </p:cNvPr>
            <p:cNvGrpSpPr/>
            <p:nvPr/>
          </p:nvGrpSpPr>
          <p:grpSpPr>
            <a:xfrm>
              <a:off x="7835566" y="1869060"/>
              <a:ext cx="558800" cy="58419"/>
              <a:chOff x="7715250" y="1065530"/>
              <a:chExt cx="558800" cy="58419"/>
            </a:xfrm>
          </p:grpSpPr>
          <p:sp>
            <p:nvSpPr>
              <p:cNvPr id="24" name="object 12">
                <a:extLst>
                  <a:ext uri="{FF2B5EF4-FFF2-40B4-BE49-F238E27FC236}">
                    <a16:creationId xmlns:a16="http://schemas.microsoft.com/office/drawing/2014/main" id="{16676AB7-87B2-B293-3C73-2CC266EB92A6}"/>
                  </a:ext>
                </a:extLst>
              </p:cNvPr>
              <p:cNvSpPr/>
              <p:nvPr/>
            </p:nvSpPr>
            <p:spPr>
              <a:xfrm>
                <a:off x="7721600" y="1071880"/>
                <a:ext cx="5461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546100" h="45719">
                    <a:moveTo>
                      <a:pt x="523240" y="0"/>
                    </a:moveTo>
                    <a:lnTo>
                      <a:pt x="523240" y="11430"/>
                    </a:lnTo>
                    <a:lnTo>
                      <a:pt x="0" y="11430"/>
                    </a:lnTo>
                    <a:lnTo>
                      <a:pt x="0" y="34290"/>
                    </a:lnTo>
                    <a:lnTo>
                      <a:pt x="523240" y="34290"/>
                    </a:lnTo>
                    <a:lnTo>
                      <a:pt x="523240" y="45720"/>
                    </a:lnTo>
                    <a:lnTo>
                      <a:pt x="546100" y="22860"/>
                    </a:lnTo>
                    <a:lnTo>
                      <a:pt x="523240" y="0"/>
                    </a:lnTo>
                    <a:close/>
                  </a:path>
                </a:pathLst>
              </a:custGeom>
              <a:solidFill>
                <a:srgbClr val="5B9BD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13">
                <a:extLst>
                  <a:ext uri="{FF2B5EF4-FFF2-40B4-BE49-F238E27FC236}">
                    <a16:creationId xmlns:a16="http://schemas.microsoft.com/office/drawing/2014/main" id="{215A77B4-0F26-4C85-75D1-37702FA8B668}"/>
                  </a:ext>
                </a:extLst>
              </p:cNvPr>
              <p:cNvSpPr/>
              <p:nvPr/>
            </p:nvSpPr>
            <p:spPr>
              <a:xfrm>
                <a:off x="7721600" y="1071880"/>
                <a:ext cx="546100" cy="45720"/>
              </a:xfrm>
              <a:custGeom>
                <a:avLst/>
                <a:gdLst/>
                <a:ahLst/>
                <a:cxnLst/>
                <a:rect l="l" t="t" r="r" b="b"/>
                <a:pathLst>
                  <a:path w="546100" h="45719">
                    <a:moveTo>
                      <a:pt x="0" y="11430"/>
                    </a:moveTo>
                    <a:lnTo>
                      <a:pt x="523240" y="11430"/>
                    </a:lnTo>
                    <a:lnTo>
                      <a:pt x="523240" y="0"/>
                    </a:lnTo>
                    <a:lnTo>
                      <a:pt x="546100" y="22860"/>
                    </a:lnTo>
                    <a:lnTo>
                      <a:pt x="523240" y="45720"/>
                    </a:lnTo>
                    <a:lnTo>
                      <a:pt x="523240" y="34290"/>
                    </a:lnTo>
                    <a:lnTo>
                      <a:pt x="0" y="34290"/>
                    </a:lnTo>
                    <a:lnTo>
                      <a:pt x="0" y="11430"/>
                    </a:lnTo>
                    <a:close/>
                  </a:path>
                </a:pathLst>
              </a:custGeom>
              <a:ln w="12699">
                <a:solidFill>
                  <a:srgbClr val="41709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8" name="object 13">
            <a:extLst>
              <a:ext uri="{FF2B5EF4-FFF2-40B4-BE49-F238E27FC236}">
                <a16:creationId xmlns:a16="http://schemas.microsoft.com/office/drawing/2014/main" id="{B0D63A16-6D32-6518-5AF7-EC16E834B6D8}"/>
              </a:ext>
            </a:extLst>
          </p:cNvPr>
          <p:cNvSpPr/>
          <p:nvPr/>
        </p:nvSpPr>
        <p:spPr>
          <a:xfrm>
            <a:off x="3163664" y="5334000"/>
            <a:ext cx="291747" cy="45719"/>
          </a:xfrm>
          <a:custGeom>
            <a:avLst/>
            <a:gdLst/>
            <a:ahLst/>
            <a:cxnLst/>
            <a:rect l="l" t="t" r="r" b="b"/>
            <a:pathLst>
              <a:path w="546100" h="45719">
                <a:moveTo>
                  <a:pt x="0" y="11430"/>
                </a:moveTo>
                <a:lnTo>
                  <a:pt x="523240" y="11430"/>
                </a:lnTo>
                <a:lnTo>
                  <a:pt x="523240" y="0"/>
                </a:lnTo>
                <a:lnTo>
                  <a:pt x="546100" y="22860"/>
                </a:lnTo>
                <a:lnTo>
                  <a:pt x="523240" y="45720"/>
                </a:lnTo>
                <a:lnTo>
                  <a:pt x="523240" y="34290"/>
                </a:lnTo>
                <a:lnTo>
                  <a:pt x="0" y="34290"/>
                </a:lnTo>
                <a:lnTo>
                  <a:pt x="0" y="11430"/>
                </a:lnTo>
                <a:close/>
              </a:path>
            </a:pathLst>
          </a:custGeom>
          <a:ln w="12699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538</Words>
  <Application>Microsoft Office PowerPoint</Application>
  <PresentationFormat>Widescreen</PresentationFormat>
  <Paragraphs>123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Times New Roman</vt:lpstr>
      <vt:lpstr>Office Theme</vt:lpstr>
      <vt:lpstr>Percentages in calculating prescription contents</vt:lpstr>
      <vt:lpstr>PowerPoint Presentation</vt:lpstr>
      <vt:lpstr>PowerPoint Presentation</vt:lpstr>
      <vt:lpstr>Fit. mist.</vt:lpstr>
      <vt:lpstr>PowerPoint Presentation</vt:lpstr>
      <vt:lpstr>Ratio strength : one part of solute in x parts of solution, e.g.(1:1000)</vt:lpstr>
      <vt:lpstr>Q: What is ratio strength and the percentage of solution made by dissolving 5 tablet each contain 2.25 gm NaCL in enough water to make 1800ml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DR.Ahmed Saker 2O14</dc:creator>
  <cp:lastModifiedBy>Amazon Kingdom</cp:lastModifiedBy>
  <cp:revision>21</cp:revision>
  <dcterms:created xsi:type="dcterms:W3CDTF">2026-04-04T13:49:33Z</dcterms:created>
  <dcterms:modified xsi:type="dcterms:W3CDTF">2026-04-12T06:03:26Z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2026-04-04T00:00:00Z</vt:filetime>
  </property>
  <property fmtid="{D5CDD505-2E9C-101B-9397-08002B2CF9AE}" pid="5" name="Producer">
    <vt:lpwstr>Microsoft® PowerPoint® 2010</vt:lpwstr>
  </property>
</Properties>
</file>