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306" r:id="rId3"/>
    <p:sldId id="303" r:id="rId4"/>
    <p:sldId id="494" r:id="rId5"/>
    <p:sldId id="485" r:id="rId6"/>
    <p:sldId id="495" r:id="rId7"/>
    <p:sldId id="307" r:id="rId8"/>
    <p:sldId id="489" r:id="rId9"/>
    <p:sldId id="490" r:id="rId10"/>
    <p:sldId id="308" r:id="rId11"/>
    <p:sldId id="310" r:id="rId12"/>
    <p:sldId id="311" r:id="rId13"/>
    <p:sldId id="313" r:id="rId14"/>
    <p:sldId id="315" r:id="rId15"/>
    <p:sldId id="266" r:id="rId16"/>
    <p:sldId id="317" r:id="rId17"/>
    <p:sldId id="319" r:id="rId18"/>
    <p:sldId id="318" r:id="rId19"/>
    <p:sldId id="492" r:id="rId20"/>
    <p:sldId id="320" r:id="rId21"/>
    <p:sldId id="493" r:id="rId22"/>
    <p:sldId id="321" r:id="rId23"/>
    <p:sldId id="322" r:id="rId24"/>
    <p:sldId id="323"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60"/>
  </p:normalViewPr>
  <p:slideViewPr>
    <p:cSldViewPr>
      <p:cViewPr varScale="1">
        <p:scale>
          <a:sx n="114" d="100"/>
          <a:sy n="114" d="100"/>
        </p:scale>
        <p:origin x="156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29">
            <a:extLst>
              <a:ext uri="{FF2B5EF4-FFF2-40B4-BE49-F238E27FC236}">
                <a16:creationId xmlns:a16="http://schemas.microsoft.com/office/drawing/2014/main" id="{48D2F8BB-4080-E1A5-DAF0-B0E738AF057C}"/>
              </a:ext>
            </a:extLst>
          </p:cNvPr>
          <p:cNvSpPr>
            <a:spLocks noGrp="1"/>
          </p:cNvSpPr>
          <p:nvPr>
            <p:ph type="dt" sz="half" idx="10"/>
          </p:nvPr>
        </p:nvSpPr>
        <p:spPr/>
        <p:txBody>
          <a:bodyPr/>
          <a:lstStyle>
            <a:lvl1pPr>
              <a:defRPr/>
            </a:lvl1pPr>
          </a:lstStyle>
          <a:p>
            <a:pPr>
              <a:defRPr/>
            </a:pPr>
            <a:fld id="{F6DC0565-58DB-3349-963C-5382DCB92442}" type="datetimeFigureOut">
              <a:rPr lang="en-US"/>
              <a:pPr>
                <a:defRPr/>
              </a:pPr>
              <a:t>9/30/24</a:t>
            </a:fld>
            <a:endParaRPr lang="en-US"/>
          </a:p>
        </p:txBody>
      </p:sp>
      <p:sp>
        <p:nvSpPr>
          <p:cNvPr id="3" name="Footer Placeholder 18">
            <a:extLst>
              <a:ext uri="{FF2B5EF4-FFF2-40B4-BE49-F238E27FC236}">
                <a16:creationId xmlns:a16="http://schemas.microsoft.com/office/drawing/2014/main" id="{202F0FF6-531F-56AD-FC5E-9453268A641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6">
            <a:extLst>
              <a:ext uri="{FF2B5EF4-FFF2-40B4-BE49-F238E27FC236}">
                <a16:creationId xmlns:a16="http://schemas.microsoft.com/office/drawing/2014/main" id="{85BB54DA-581A-9210-034D-7CE173AC7D04}"/>
              </a:ext>
            </a:extLst>
          </p:cNvPr>
          <p:cNvSpPr>
            <a:spLocks noGrp="1"/>
          </p:cNvSpPr>
          <p:nvPr>
            <p:ph type="sldNum" sz="quarter" idx="12"/>
          </p:nvPr>
        </p:nvSpPr>
        <p:spPr/>
        <p:txBody>
          <a:bodyPr/>
          <a:lstStyle>
            <a:lvl1pPr>
              <a:defRPr>
                <a:solidFill>
                  <a:srgbClr val="D1EAEE"/>
                </a:solidFill>
              </a:defRPr>
            </a:lvl1pPr>
          </a:lstStyle>
          <a:p>
            <a:pPr>
              <a:defRPr/>
            </a:pPr>
            <a:fld id="{90352ED9-553F-934D-9A6C-F343C74F0995}" type="slidenum">
              <a:rPr lang="en-US" altLang="en-US"/>
              <a:pPr>
                <a:defRPr/>
              </a:pPr>
              <a:t>‹#›</a:t>
            </a:fld>
            <a:endParaRPr lang="en-US" altLang="en-US"/>
          </a:p>
        </p:txBody>
      </p:sp>
    </p:spTree>
    <p:extLst>
      <p:ext uri="{BB962C8B-B14F-4D97-AF65-F5344CB8AC3E}">
        <p14:creationId xmlns:p14="http://schemas.microsoft.com/office/powerpoint/2010/main" val="20686832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8F737215-68E0-07CD-D670-6F6DD918D144}"/>
              </a:ext>
            </a:extLst>
          </p:cNvPr>
          <p:cNvSpPr>
            <a:spLocks noGrp="1"/>
          </p:cNvSpPr>
          <p:nvPr>
            <p:ph type="dt" sz="half" idx="10"/>
          </p:nvPr>
        </p:nvSpPr>
        <p:spPr/>
        <p:txBody>
          <a:bodyPr/>
          <a:lstStyle>
            <a:lvl1pPr>
              <a:defRPr/>
            </a:lvl1pPr>
          </a:lstStyle>
          <a:p>
            <a:pPr>
              <a:defRPr/>
            </a:pPr>
            <a:fld id="{F2B552CA-84D8-5E4A-AF5A-DAA0EB471279}" type="datetimeFigureOut">
              <a:rPr lang="en-US"/>
              <a:pPr>
                <a:defRPr/>
              </a:pPr>
              <a:t>9/30/24</a:t>
            </a:fld>
            <a:endParaRPr lang="en-US"/>
          </a:p>
        </p:txBody>
      </p:sp>
      <p:sp>
        <p:nvSpPr>
          <p:cNvPr id="5" name="Footer Placeholder 21">
            <a:extLst>
              <a:ext uri="{FF2B5EF4-FFF2-40B4-BE49-F238E27FC236}">
                <a16:creationId xmlns:a16="http://schemas.microsoft.com/office/drawing/2014/main" id="{8E34CA26-5FC7-C772-A569-F781025E3C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950DD394-B5FC-31B1-A457-7C2B73B8675E}"/>
              </a:ext>
            </a:extLst>
          </p:cNvPr>
          <p:cNvSpPr>
            <a:spLocks noGrp="1"/>
          </p:cNvSpPr>
          <p:nvPr>
            <p:ph type="sldNum" sz="quarter" idx="12"/>
          </p:nvPr>
        </p:nvSpPr>
        <p:spPr/>
        <p:txBody>
          <a:bodyPr/>
          <a:lstStyle>
            <a:lvl1pPr>
              <a:defRPr/>
            </a:lvl1pPr>
          </a:lstStyle>
          <a:p>
            <a:pPr>
              <a:defRPr/>
            </a:pPr>
            <a:fld id="{1255A684-6FAF-1E4A-97DA-A3CEC626E4D4}" type="slidenum">
              <a:rPr lang="en-US" altLang="en-US"/>
              <a:pPr>
                <a:defRPr/>
              </a:pPr>
              <a:t>‹#›</a:t>
            </a:fld>
            <a:endParaRPr lang="en-US" altLang="en-US"/>
          </a:p>
        </p:txBody>
      </p:sp>
    </p:spTree>
    <p:extLst>
      <p:ext uri="{BB962C8B-B14F-4D97-AF65-F5344CB8AC3E}">
        <p14:creationId xmlns:p14="http://schemas.microsoft.com/office/powerpoint/2010/main" val="366441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96DD8E69-90C8-BEDE-F718-48572891FAD8}"/>
              </a:ext>
            </a:extLst>
          </p:cNvPr>
          <p:cNvSpPr>
            <a:spLocks noGrp="1"/>
          </p:cNvSpPr>
          <p:nvPr>
            <p:ph type="dt" sz="half" idx="10"/>
          </p:nvPr>
        </p:nvSpPr>
        <p:spPr/>
        <p:txBody>
          <a:bodyPr/>
          <a:lstStyle>
            <a:lvl1pPr>
              <a:defRPr/>
            </a:lvl1pPr>
          </a:lstStyle>
          <a:p>
            <a:pPr>
              <a:defRPr/>
            </a:pPr>
            <a:fld id="{21AD8F7F-9788-6A4A-A4B7-DC6B12E07A55}" type="datetimeFigureOut">
              <a:rPr lang="en-US"/>
              <a:pPr>
                <a:defRPr/>
              </a:pPr>
              <a:t>9/30/24</a:t>
            </a:fld>
            <a:endParaRPr lang="en-US"/>
          </a:p>
        </p:txBody>
      </p:sp>
      <p:sp>
        <p:nvSpPr>
          <p:cNvPr id="5" name="Footer Placeholder 21">
            <a:extLst>
              <a:ext uri="{FF2B5EF4-FFF2-40B4-BE49-F238E27FC236}">
                <a16:creationId xmlns:a16="http://schemas.microsoft.com/office/drawing/2014/main" id="{AFCCF11F-381B-DF22-35D5-0990C24343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BD69BC81-C165-B3A7-4513-38C452F947A2}"/>
              </a:ext>
            </a:extLst>
          </p:cNvPr>
          <p:cNvSpPr>
            <a:spLocks noGrp="1"/>
          </p:cNvSpPr>
          <p:nvPr>
            <p:ph type="sldNum" sz="quarter" idx="12"/>
          </p:nvPr>
        </p:nvSpPr>
        <p:spPr/>
        <p:txBody>
          <a:bodyPr/>
          <a:lstStyle>
            <a:lvl1pPr>
              <a:defRPr/>
            </a:lvl1pPr>
          </a:lstStyle>
          <a:p>
            <a:pPr>
              <a:defRPr/>
            </a:pPr>
            <a:fld id="{94438D66-5B56-4F43-B825-F2809BE3A663}" type="slidenum">
              <a:rPr lang="en-US" altLang="en-US"/>
              <a:pPr>
                <a:defRPr/>
              </a:pPr>
              <a:t>‹#›</a:t>
            </a:fld>
            <a:endParaRPr lang="en-US" altLang="en-US"/>
          </a:p>
        </p:txBody>
      </p:sp>
    </p:spTree>
    <p:extLst>
      <p:ext uri="{BB962C8B-B14F-4D97-AF65-F5344CB8AC3E}">
        <p14:creationId xmlns:p14="http://schemas.microsoft.com/office/powerpoint/2010/main" val="146665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F43A977-AC9C-ADCD-979E-3F867DA840F2}"/>
              </a:ext>
            </a:extLst>
          </p:cNvPr>
          <p:cNvSpPr>
            <a:spLocks noGrp="1"/>
          </p:cNvSpPr>
          <p:nvPr>
            <p:ph type="dt" sz="half" idx="10"/>
          </p:nvPr>
        </p:nvSpPr>
        <p:spPr/>
        <p:txBody>
          <a:bodyPr/>
          <a:lstStyle>
            <a:lvl1pPr>
              <a:defRPr/>
            </a:lvl1pPr>
          </a:lstStyle>
          <a:p>
            <a:pPr>
              <a:defRPr/>
            </a:pPr>
            <a:fld id="{A5305900-7587-A642-AFA5-C128D5644A5D}" type="datetimeFigureOut">
              <a:rPr lang="en-US"/>
              <a:pPr>
                <a:defRPr/>
              </a:pPr>
              <a:t>9/30/24</a:t>
            </a:fld>
            <a:endParaRPr lang="en-US"/>
          </a:p>
        </p:txBody>
      </p:sp>
      <p:sp>
        <p:nvSpPr>
          <p:cNvPr id="5" name="Footer Placeholder 21">
            <a:extLst>
              <a:ext uri="{FF2B5EF4-FFF2-40B4-BE49-F238E27FC236}">
                <a16:creationId xmlns:a16="http://schemas.microsoft.com/office/drawing/2014/main" id="{C6F01969-139C-6C89-BD0D-BC1274DA89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DF8F1E9A-C2AA-31AF-6F3E-232FACAF8993}"/>
              </a:ext>
            </a:extLst>
          </p:cNvPr>
          <p:cNvSpPr>
            <a:spLocks noGrp="1"/>
          </p:cNvSpPr>
          <p:nvPr>
            <p:ph type="sldNum" sz="quarter" idx="12"/>
          </p:nvPr>
        </p:nvSpPr>
        <p:spPr/>
        <p:txBody>
          <a:bodyPr/>
          <a:lstStyle>
            <a:lvl1pPr>
              <a:defRPr/>
            </a:lvl1pPr>
          </a:lstStyle>
          <a:p>
            <a:pPr>
              <a:defRPr/>
            </a:pPr>
            <a:fld id="{258F0A55-3104-2743-9ADA-65A97A039E07}" type="slidenum">
              <a:rPr lang="en-US" altLang="en-US"/>
              <a:pPr>
                <a:defRPr/>
              </a:pPr>
              <a:t>‹#›</a:t>
            </a:fld>
            <a:endParaRPr lang="en-US" altLang="en-US"/>
          </a:p>
        </p:txBody>
      </p:sp>
    </p:spTree>
    <p:extLst>
      <p:ext uri="{BB962C8B-B14F-4D97-AF65-F5344CB8AC3E}">
        <p14:creationId xmlns:p14="http://schemas.microsoft.com/office/powerpoint/2010/main" val="339107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C18627DE-7C94-DB40-9666-00A7E6C1C7FC}"/>
              </a:ext>
            </a:extLst>
          </p:cNvPr>
          <p:cNvSpPr>
            <a:spLocks noGrp="1"/>
          </p:cNvSpPr>
          <p:nvPr>
            <p:ph type="dt" sz="half" idx="10"/>
          </p:nvPr>
        </p:nvSpPr>
        <p:spPr/>
        <p:txBody>
          <a:bodyPr/>
          <a:lstStyle>
            <a:lvl1pPr>
              <a:defRPr/>
            </a:lvl1pPr>
          </a:lstStyle>
          <a:p>
            <a:pPr>
              <a:defRPr/>
            </a:pPr>
            <a:fld id="{5A0D9BA6-D858-E441-9DE9-8477B30747E3}" type="datetimeFigureOut">
              <a:rPr lang="en-US"/>
              <a:pPr>
                <a:defRPr/>
              </a:pPr>
              <a:t>9/30/24</a:t>
            </a:fld>
            <a:endParaRPr lang="en-US"/>
          </a:p>
        </p:txBody>
      </p:sp>
      <p:sp>
        <p:nvSpPr>
          <p:cNvPr id="5" name="Footer Placeholder 4">
            <a:extLst>
              <a:ext uri="{FF2B5EF4-FFF2-40B4-BE49-F238E27FC236}">
                <a16:creationId xmlns:a16="http://schemas.microsoft.com/office/drawing/2014/main" id="{DCDC9531-0693-5CC6-636E-F6F0ED3727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2040BC-0DD1-9FC4-FD3A-A143AE62A6FD}"/>
              </a:ext>
            </a:extLst>
          </p:cNvPr>
          <p:cNvSpPr>
            <a:spLocks noGrp="1"/>
          </p:cNvSpPr>
          <p:nvPr>
            <p:ph type="sldNum" sz="quarter" idx="12"/>
          </p:nvPr>
        </p:nvSpPr>
        <p:spPr/>
        <p:txBody>
          <a:bodyPr/>
          <a:lstStyle>
            <a:lvl1pPr>
              <a:defRPr>
                <a:solidFill>
                  <a:srgbClr val="D1EAEE"/>
                </a:solidFill>
              </a:defRPr>
            </a:lvl1pPr>
          </a:lstStyle>
          <a:p>
            <a:pPr>
              <a:defRPr/>
            </a:pPr>
            <a:fld id="{117B3906-36E6-A94C-94CD-00F1BA42776E}" type="slidenum">
              <a:rPr lang="en-US" altLang="en-US"/>
              <a:pPr>
                <a:defRPr/>
              </a:pPr>
              <a:t>‹#›</a:t>
            </a:fld>
            <a:endParaRPr lang="en-US" altLang="en-US"/>
          </a:p>
        </p:txBody>
      </p:sp>
    </p:spTree>
    <p:extLst>
      <p:ext uri="{BB962C8B-B14F-4D97-AF65-F5344CB8AC3E}">
        <p14:creationId xmlns:p14="http://schemas.microsoft.com/office/powerpoint/2010/main" val="35963226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482239DF-A1F5-0AB1-643A-F8A18DDF34C0}"/>
              </a:ext>
            </a:extLst>
          </p:cNvPr>
          <p:cNvSpPr>
            <a:spLocks noGrp="1"/>
          </p:cNvSpPr>
          <p:nvPr>
            <p:ph type="dt" sz="half" idx="10"/>
          </p:nvPr>
        </p:nvSpPr>
        <p:spPr/>
        <p:txBody>
          <a:bodyPr/>
          <a:lstStyle>
            <a:lvl1pPr>
              <a:defRPr/>
            </a:lvl1pPr>
          </a:lstStyle>
          <a:p>
            <a:pPr>
              <a:defRPr/>
            </a:pPr>
            <a:fld id="{0A5A2328-90B5-8647-A162-D2D2E739B302}" type="datetimeFigureOut">
              <a:rPr lang="en-US"/>
              <a:pPr>
                <a:defRPr/>
              </a:pPr>
              <a:t>9/30/24</a:t>
            </a:fld>
            <a:endParaRPr lang="en-US"/>
          </a:p>
        </p:txBody>
      </p:sp>
      <p:sp>
        <p:nvSpPr>
          <p:cNvPr id="6" name="Footer Placeholder 21">
            <a:extLst>
              <a:ext uri="{FF2B5EF4-FFF2-40B4-BE49-F238E27FC236}">
                <a16:creationId xmlns:a16="http://schemas.microsoft.com/office/drawing/2014/main" id="{EEC4B142-101A-7FD5-5A7E-76FCE89C57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852B7E76-CE51-A138-E12C-E2C183A6B42E}"/>
              </a:ext>
            </a:extLst>
          </p:cNvPr>
          <p:cNvSpPr>
            <a:spLocks noGrp="1"/>
          </p:cNvSpPr>
          <p:nvPr>
            <p:ph type="sldNum" sz="quarter" idx="12"/>
          </p:nvPr>
        </p:nvSpPr>
        <p:spPr/>
        <p:txBody>
          <a:bodyPr/>
          <a:lstStyle>
            <a:lvl1pPr>
              <a:defRPr/>
            </a:lvl1pPr>
          </a:lstStyle>
          <a:p>
            <a:pPr>
              <a:defRPr/>
            </a:pPr>
            <a:fld id="{3D219F95-EA1B-A344-B6DD-7B5F71002E3B}" type="slidenum">
              <a:rPr lang="en-US" altLang="en-US"/>
              <a:pPr>
                <a:defRPr/>
              </a:pPr>
              <a:t>‹#›</a:t>
            </a:fld>
            <a:endParaRPr lang="en-US" altLang="en-US"/>
          </a:p>
        </p:txBody>
      </p:sp>
    </p:spTree>
    <p:extLst>
      <p:ext uri="{BB962C8B-B14F-4D97-AF65-F5344CB8AC3E}">
        <p14:creationId xmlns:p14="http://schemas.microsoft.com/office/powerpoint/2010/main" val="27364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0A99C1D4-30A6-689A-FA71-853F3AC5BAC2}"/>
              </a:ext>
            </a:extLst>
          </p:cNvPr>
          <p:cNvSpPr>
            <a:spLocks noGrp="1"/>
          </p:cNvSpPr>
          <p:nvPr>
            <p:ph type="dt" sz="half" idx="10"/>
          </p:nvPr>
        </p:nvSpPr>
        <p:spPr/>
        <p:txBody>
          <a:bodyPr/>
          <a:lstStyle>
            <a:lvl1pPr>
              <a:defRPr/>
            </a:lvl1pPr>
          </a:lstStyle>
          <a:p>
            <a:pPr>
              <a:defRPr/>
            </a:pPr>
            <a:fld id="{BC33A751-EE2F-8B44-A059-111AFAA92123}" type="datetimeFigureOut">
              <a:rPr lang="en-US"/>
              <a:pPr>
                <a:defRPr/>
              </a:pPr>
              <a:t>9/30/24</a:t>
            </a:fld>
            <a:endParaRPr lang="en-US"/>
          </a:p>
        </p:txBody>
      </p:sp>
      <p:sp>
        <p:nvSpPr>
          <p:cNvPr id="8" name="Footer Placeholder 21">
            <a:extLst>
              <a:ext uri="{FF2B5EF4-FFF2-40B4-BE49-F238E27FC236}">
                <a16:creationId xmlns:a16="http://schemas.microsoft.com/office/drawing/2014/main" id="{3845C8D4-CFC4-54DD-DBDC-6B899F8E40C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5DDCED0F-8C39-DF2C-BB23-6DCADCE1CE1D}"/>
              </a:ext>
            </a:extLst>
          </p:cNvPr>
          <p:cNvSpPr>
            <a:spLocks noGrp="1"/>
          </p:cNvSpPr>
          <p:nvPr>
            <p:ph type="sldNum" sz="quarter" idx="12"/>
          </p:nvPr>
        </p:nvSpPr>
        <p:spPr/>
        <p:txBody>
          <a:bodyPr/>
          <a:lstStyle>
            <a:lvl1pPr>
              <a:defRPr/>
            </a:lvl1pPr>
          </a:lstStyle>
          <a:p>
            <a:pPr>
              <a:defRPr/>
            </a:pPr>
            <a:fld id="{01597A67-BB04-F143-95AC-1AD1E1DAF22C}" type="slidenum">
              <a:rPr lang="en-US" altLang="en-US"/>
              <a:pPr>
                <a:defRPr/>
              </a:pPr>
              <a:t>‹#›</a:t>
            </a:fld>
            <a:endParaRPr lang="en-US" altLang="en-US"/>
          </a:p>
        </p:txBody>
      </p:sp>
    </p:spTree>
    <p:extLst>
      <p:ext uri="{BB962C8B-B14F-4D97-AF65-F5344CB8AC3E}">
        <p14:creationId xmlns:p14="http://schemas.microsoft.com/office/powerpoint/2010/main" val="384067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3BAAB96D-20D0-5DD3-3A42-F5FEC2F42432}"/>
              </a:ext>
            </a:extLst>
          </p:cNvPr>
          <p:cNvSpPr>
            <a:spLocks noGrp="1"/>
          </p:cNvSpPr>
          <p:nvPr>
            <p:ph type="dt" sz="half" idx="10"/>
          </p:nvPr>
        </p:nvSpPr>
        <p:spPr/>
        <p:txBody>
          <a:bodyPr/>
          <a:lstStyle>
            <a:lvl1pPr>
              <a:defRPr/>
            </a:lvl1pPr>
          </a:lstStyle>
          <a:p>
            <a:pPr>
              <a:defRPr/>
            </a:pPr>
            <a:fld id="{B80DB0E5-08A4-FD4F-8FBD-5F69415098BE}" type="datetimeFigureOut">
              <a:rPr lang="en-US"/>
              <a:pPr>
                <a:defRPr/>
              </a:pPr>
              <a:t>9/30/24</a:t>
            </a:fld>
            <a:endParaRPr lang="en-US"/>
          </a:p>
        </p:txBody>
      </p:sp>
      <p:sp>
        <p:nvSpPr>
          <p:cNvPr id="4" name="Footer Placeholder 21">
            <a:extLst>
              <a:ext uri="{FF2B5EF4-FFF2-40B4-BE49-F238E27FC236}">
                <a16:creationId xmlns:a16="http://schemas.microsoft.com/office/drawing/2014/main" id="{006E313A-396E-AE18-08E8-FC224F01D48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E7C1EA88-A072-0A60-19DC-C890B3FD9813}"/>
              </a:ext>
            </a:extLst>
          </p:cNvPr>
          <p:cNvSpPr>
            <a:spLocks noGrp="1"/>
          </p:cNvSpPr>
          <p:nvPr>
            <p:ph type="sldNum" sz="quarter" idx="12"/>
          </p:nvPr>
        </p:nvSpPr>
        <p:spPr/>
        <p:txBody>
          <a:bodyPr/>
          <a:lstStyle>
            <a:lvl1pPr>
              <a:defRPr/>
            </a:lvl1pPr>
          </a:lstStyle>
          <a:p>
            <a:pPr>
              <a:defRPr/>
            </a:pPr>
            <a:fld id="{7BF3AD9D-409D-E34A-AF75-68B076D19388}" type="slidenum">
              <a:rPr lang="en-US" altLang="en-US"/>
              <a:pPr>
                <a:defRPr/>
              </a:pPr>
              <a:t>‹#›</a:t>
            </a:fld>
            <a:endParaRPr lang="en-US" altLang="en-US"/>
          </a:p>
        </p:txBody>
      </p:sp>
    </p:spTree>
    <p:extLst>
      <p:ext uri="{BB962C8B-B14F-4D97-AF65-F5344CB8AC3E}">
        <p14:creationId xmlns:p14="http://schemas.microsoft.com/office/powerpoint/2010/main" val="390919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6EA72F22-89B9-3433-7C33-CF6D57C6FE08}"/>
              </a:ext>
            </a:extLst>
          </p:cNvPr>
          <p:cNvSpPr>
            <a:spLocks noGrp="1"/>
          </p:cNvSpPr>
          <p:nvPr>
            <p:ph type="dt" sz="half" idx="10"/>
          </p:nvPr>
        </p:nvSpPr>
        <p:spPr/>
        <p:txBody>
          <a:bodyPr/>
          <a:lstStyle>
            <a:lvl1pPr>
              <a:defRPr/>
            </a:lvl1pPr>
          </a:lstStyle>
          <a:p>
            <a:pPr>
              <a:defRPr/>
            </a:pPr>
            <a:fld id="{2358C3CB-B580-5F4C-BFD5-A83CFB84E27A}" type="datetimeFigureOut">
              <a:rPr lang="en-US"/>
              <a:pPr>
                <a:defRPr/>
              </a:pPr>
              <a:t>9/30/24</a:t>
            </a:fld>
            <a:endParaRPr lang="en-US"/>
          </a:p>
        </p:txBody>
      </p:sp>
      <p:sp>
        <p:nvSpPr>
          <p:cNvPr id="3" name="Footer Placeholder 21">
            <a:extLst>
              <a:ext uri="{FF2B5EF4-FFF2-40B4-BE49-F238E27FC236}">
                <a16:creationId xmlns:a16="http://schemas.microsoft.com/office/drawing/2014/main" id="{05CF0429-2B34-9BB4-8C0C-CC692F32C70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6E8681A5-3D9B-4416-7C01-2BDD5071AD60}"/>
              </a:ext>
            </a:extLst>
          </p:cNvPr>
          <p:cNvSpPr>
            <a:spLocks noGrp="1"/>
          </p:cNvSpPr>
          <p:nvPr>
            <p:ph type="sldNum" sz="quarter" idx="12"/>
          </p:nvPr>
        </p:nvSpPr>
        <p:spPr/>
        <p:txBody>
          <a:bodyPr/>
          <a:lstStyle>
            <a:lvl1pPr>
              <a:defRPr/>
            </a:lvl1pPr>
          </a:lstStyle>
          <a:p>
            <a:pPr>
              <a:defRPr/>
            </a:pPr>
            <a:fld id="{A23C778A-66EB-9444-A545-CBAA661C67ED}" type="slidenum">
              <a:rPr lang="en-US" altLang="en-US"/>
              <a:pPr>
                <a:defRPr/>
              </a:pPr>
              <a:t>‹#›</a:t>
            </a:fld>
            <a:endParaRPr lang="en-US" altLang="en-US"/>
          </a:p>
        </p:txBody>
      </p:sp>
    </p:spTree>
    <p:extLst>
      <p:ext uri="{BB962C8B-B14F-4D97-AF65-F5344CB8AC3E}">
        <p14:creationId xmlns:p14="http://schemas.microsoft.com/office/powerpoint/2010/main" val="213016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4BDFC891-3693-B612-7E14-42BCAF84CDB0}"/>
              </a:ext>
            </a:extLst>
          </p:cNvPr>
          <p:cNvSpPr>
            <a:spLocks noGrp="1"/>
          </p:cNvSpPr>
          <p:nvPr>
            <p:ph type="dt" sz="half" idx="10"/>
          </p:nvPr>
        </p:nvSpPr>
        <p:spPr/>
        <p:txBody>
          <a:bodyPr/>
          <a:lstStyle>
            <a:lvl1pPr>
              <a:defRPr/>
            </a:lvl1pPr>
          </a:lstStyle>
          <a:p>
            <a:pPr>
              <a:defRPr/>
            </a:pPr>
            <a:fld id="{9E52B55E-599C-8C4A-8106-C6556E966C81}" type="datetimeFigureOut">
              <a:rPr lang="en-US"/>
              <a:pPr>
                <a:defRPr/>
              </a:pPr>
              <a:t>9/30/24</a:t>
            </a:fld>
            <a:endParaRPr lang="en-US"/>
          </a:p>
        </p:txBody>
      </p:sp>
      <p:sp>
        <p:nvSpPr>
          <p:cNvPr id="6" name="Footer Placeholder 21">
            <a:extLst>
              <a:ext uri="{FF2B5EF4-FFF2-40B4-BE49-F238E27FC236}">
                <a16:creationId xmlns:a16="http://schemas.microsoft.com/office/drawing/2014/main" id="{81ADA1EE-5E5A-45EC-6098-6D9AF0907F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F4B0D96F-4BCE-34EA-7D5A-759A865D7BC2}"/>
              </a:ext>
            </a:extLst>
          </p:cNvPr>
          <p:cNvSpPr>
            <a:spLocks noGrp="1"/>
          </p:cNvSpPr>
          <p:nvPr>
            <p:ph type="sldNum" sz="quarter" idx="12"/>
          </p:nvPr>
        </p:nvSpPr>
        <p:spPr/>
        <p:txBody>
          <a:bodyPr/>
          <a:lstStyle>
            <a:lvl1pPr>
              <a:defRPr/>
            </a:lvl1pPr>
          </a:lstStyle>
          <a:p>
            <a:pPr>
              <a:defRPr/>
            </a:pPr>
            <a:fld id="{94289FA7-DA9D-F84A-A80E-174CC2AB20C3}" type="slidenum">
              <a:rPr lang="en-US" altLang="en-US"/>
              <a:pPr>
                <a:defRPr/>
              </a:pPr>
              <a:t>‹#›</a:t>
            </a:fld>
            <a:endParaRPr lang="en-US" altLang="en-US"/>
          </a:p>
        </p:txBody>
      </p:sp>
    </p:spTree>
    <p:extLst>
      <p:ext uri="{BB962C8B-B14F-4D97-AF65-F5344CB8AC3E}">
        <p14:creationId xmlns:p14="http://schemas.microsoft.com/office/powerpoint/2010/main" val="89764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a:extLst>
              <a:ext uri="{FF2B5EF4-FFF2-40B4-BE49-F238E27FC236}">
                <a16:creationId xmlns:a16="http://schemas.microsoft.com/office/drawing/2014/main" id="{D89A3A9F-73FE-A70F-6EC4-8D35689EB061}"/>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Triangle 5">
            <a:extLst>
              <a:ext uri="{FF2B5EF4-FFF2-40B4-BE49-F238E27FC236}">
                <a16:creationId xmlns:a16="http://schemas.microsoft.com/office/drawing/2014/main" id="{522309FB-994B-041E-7FD8-297ACA84F406}"/>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reeform 6">
            <a:extLst>
              <a:ext uri="{FF2B5EF4-FFF2-40B4-BE49-F238E27FC236}">
                <a16:creationId xmlns:a16="http://schemas.microsoft.com/office/drawing/2014/main" id="{6FCAECC4-9122-033A-4621-6F6ED5CF34C4}"/>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7">
            <a:extLst>
              <a:ext uri="{FF2B5EF4-FFF2-40B4-BE49-F238E27FC236}">
                <a16:creationId xmlns:a16="http://schemas.microsoft.com/office/drawing/2014/main" id="{E33FA9E3-505B-94E0-9823-B5C5BB65469E}"/>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214C11E1-CD50-0D03-95BF-A18610C20DFC}"/>
              </a:ext>
            </a:extLst>
          </p:cNvPr>
          <p:cNvSpPr>
            <a:spLocks noGrp="1"/>
          </p:cNvSpPr>
          <p:nvPr>
            <p:ph type="dt" sz="half" idx="10"/>
          </p:nvPr>
        </p:nvSpPr>
        <p:spPr/>
        <p:txBody>
          <a:bodyPr/>
          <a:lstStyle>
            <a:lvl1pPr>
              <a:defRPr/>
            </a:lvl1pPr>
          </a:lstStyle>
          <a:p>
            <a:pPr>
              <a:defRPr/>
            </a:pPr>
            <a:fld id="{C7012DE0-46D7-E643-A1FF-77EE49D5D47F}" type="datetimeFigureOut">
              <a:rPr lang="en-US"/>
              <a:pPr>
                <a:defRPr/>
              </a:pPr>
              <a:t>9/30/24</a:t>
            </a:fld>
            <a:endParaRPr lang="en-US"/>
          </a:p>
        </p:txBody>
      </p:sp>
      <p:sp>
        <p:nvSpPr>
          <p:cNvPr id="10" name="Footer Placeholder 5">
            <a:extLst>
              <a:ext uri="{FF2B5EF4-FFF2-40B4-BE49-F238E27FC236}">
                <a16:creationId xmlns:a16="http://schemas.microsoft.com/office/drawing/2014/main" id="{AE66052E-0FCA-F510-AF99-E70AA68F10B2}"/>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F30452E5-403D-95CC-817E-46A30A51FD00}"/>
              </a:ext>
            </a:extLst>
          </p:cNvPr>
          <p:cNvSpPr>
            <a:spLocks noGrp="1"/>
          </p:cNvSpPr>
          <p:nvPr>
            <p:ph type="sldNum" sz="quarter" idx="12"/>
          </p:nvPr>
        </p:nvSpPr>
        <p:spPr>
          <a:xfrm>
            <a:off x="8077200" y="6356350"/>
            <a:ext cx="609600" cy="365125"/>
          </a:xfrm>
        </p:spPr>
        <p:txBody>
          <a:bodyPr/>
          <a:lstStyle>
            <a:lvl1pPr>
              <a:defRPr/>
            </a:lvl1pPr>
          </a:lstStyle>
          <a:p>
            <a:pPr>
              <a:defRPr/>
            </a:pPr>
            <a:fld id="{C7ED0E0F-A37E-134B-98B8-6C9EC8A51213}" type="slidenum">
              <a:rPr lang="en-US" altLang="en-US"/>
              <a:pPr>
                <a:defRPr/>
              </a:pPr>
              <a:t>‹#›</a:t>
            </a:fld>
            <a:endParaRPr lang="en-US" altLang="en-US"/>
          </a:p>
        </p:txBody>
      </p:sp>
    </p:spTree>
    <p:extLst>
      <p:ext uri="{BB962C8B-B14F-4D97-AF65-F5344CB8AC3E}">
        <p14:creationId xmlns:p14="http://schemas.microsoft.com/office/powerpoint/2010/main" val="13967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0BB4890-863E-7D01-8D0E-E2E88FCFA8B9}"/>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Freeform 7">
            <a:extLst>
              <a:ext uri="{FF2B5EF4-FFF2-40B4-BE49-F238E27FC236}">
                <a16:creationId xmlns:a16="http://schemas.microsoft.com/office/drawing/2014/main" id="{5538D5E2-BC43-9547-E47C-9E7B4D80E6A2}"/>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8" name="Title Placeholder 8">
            <a:extLst>
              <a:ext uri="{FF2B5EF4-FFF2-40B4-BE49-F238E27FC236}">
                <a16:creationId xmlns:a16="http://schemas.microsoft.com/office/drawing/2014/main" id="{09E08CC1-3A45-97CC-4E82-F30157A29187}"/>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B78DE227-D144-93EE-2E20-8CB213D118FE}"/>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9AA125A4-CB97-23D8-489A-530D05D6198C}"/>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C49B3E94-04DD-2C43-A509-02B4019F7C8A}" type="datetimeFigureOut">
              <a:rPr lang="en-US"/>
              <a:pPr>
                <a:defRPr/>
              </a:pPr>
              <a:t>9/30/24</a:t>
            </a:fld>
            <a:endParaRPr lang="en-US"/>
          </a:p>
        </p:txBody>
      </p:sp>
      <p:sp>
        <p:nvSpPr>
          <p:cNvPr id="22" name="Footer Placeholder 21">
            <a:extLst>
              <a:ext uri="{FF2B5EF4-FFF2-40B4-BE49-F238E27FC236}">
                <a16:creationId xmlns:a16="http://schemas.microsoft.com/office/drawing/2014/main" id="{B59F5E01-EC29-0264-6F81-46E9FAB2A926}"/>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a:extLst>
              <a:ext uri="{FF2B5EF4-FFF2-40B4-BE49-F238E27FC236}">
                <a16:creationId xmlns:a16="http://schemas.microsoft.com/office/drawing/2014/main" id="{304E55DB-10BA-586B-20E3-2F64D7BA3E05}"/>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a:defRPr/>
            </a:pPr>
            <a:fld id="{87FAFEDD-8978-134D-966A-ACF3DF02F9BD}" type="slidenum">
              <a:rPr lang="en-US" altLang="en-US"/>
              <a:pPr>
                <a:defRPr/>
              </a:pPr>
              <a:t>‹#›</a:t>
            </a:fld>
            <a:endParaRPr lang="en-US" altLang="en-US"/>
          </a:p>
        </p:txBody>
      </p:sp>
      <p:grpSp>
        <p:nvGrpSpPr>
          <p:cNvPr id="1033" name="Group 1">
            <a:extLst>
              <a:ext uri="{FF2B5EF4-FFF2-40B4-BE49-F238E27FC236}">
                <a16:creationId xmlns:a16="http://schemas.microsoft.com/office/drawing/2014/main" id="{F20C5B90-DBC5-9752-C55A-2970955CA62F}"/>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57AB7CCD-EDD4-702B-4B70-31866EAFBF24}"/>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Freeform 12">
              <a:extLst>
                <a:ext uri="{FF2B5EF4-FFF2-40B4-BE49-F238E27FC236}">
                  <a16:creationId xmlns:a16="http://schemas.microsoft.com/office/drawing/2014/main" id="{AB063B72-3EA3-E51B-A2EA-8FBAD31022F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397" r:id="rId1"/>
    <p:sldLayoutId id="2147484389" r:id="rId2"/>
    <p:sldLayoutId id="2147484398" r:id="rId3"/>
    <p:sldLayoutId id="2147484390" r:id="rId4"/>
    <p:sldLayoutId id="2147484391" r:id="rId5"/>
    <p:sldLayoutId id="2147484392" r:id="rId6"/>
    <p:sldLayoutId id="2147484393" r:id="rId7"/>
    <p:sldLayoutId id="2147484394" r:id="rId8"/>
    <p:sldLayoutId id="2147484399" r:id="rId9"/>
    <p:sldLayoutId id="2147484395" r:id="rId10"/>
    <p:sldLayoutId id="2147484396" r:id="rId11"/>
  </p:sldLayoutIdLst>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defRPr>
      </a:lvl2pPr>
      <a:lvl3pPr algn="l" rtl="1" eaLnBrk="0" fontAlgn="base" hangingPunct="0">
        <a:spcBef>
          <a:spcPct val="0"/>
        </a:spcBef>
        <a:spcAft>
          <a:spcPct val="0"/>
        </a:spcAft>
        <a:defRPr sz="5000">
          <a:solidFill>
            <a:schemeClr val="tx2"/>
          </a:solidFill>
          <a:latin typeface="Calibri" pitchFamily="34" charset="0"/>
        </a:defRPr>
      </a:lvl3pPr>
      <a:lvl4pPr algn="l" rtl="1" eaLnBrk="0" fontAlgn="base" hangingPunct="0">
        <a:spcBef>
          <a:spcPct val="0"/>
        </a:spcBef>
        <a:spcAft>
          <a:spcPct val="0"/>
        </a:spcAft>
        <a:defRPr sz="5000">
          <a:solidFill>
            <a:schemeClr val="tx2"/>
          </a:solidFill>
          <a:latin typeface="Calibri" pitchFamily="34" charset="0"/>
        </a:defRPr>
      </a:lvl4pPr>
      <a:lvl5pPr algn="l" rtl="1" eaLnBrk="0" fontAlgn="base" hangingPunct="0">
        <a:spcBef>
          <a:spcPct val="0"/>
        </a:spcBef>
        <a:spcAft>
          <a:spcPct val="0"/>
        </a:spcAft>
        <a:defRPr sz="5000">
          <a:solidFill>
            <a:schemeClr val="tx2"/>
          </a:solidFill>
          <a:latin typeface="Calibri" pitchFamily="34" charset="0"/>
        </a:defRPr>
      </a:lvl5pPr>
      <a:lvl6pPr marL="457200" algn="l" rtl="1" fontAlgn="base">
        <a:spcBef>
          <a:spcPct val="0"/>
        </a:spcBef>
        <a:spcAft>
          <a:spcPct val="0"/>
        </a:spcAft>
        <a:defRPr sz="5000">
          <a:solidFill>
            <a:schemeClr val="tx2"/>
          </a:solidFill>
          <a:latin typeface="Calibri" pitchFamily="34" charset="0"/>
        </a:defRPr>
      </a:lvl6pPr>
      <a:lvl7pPr marL="914400" algn="l" rtl="1" fontAlgn="base">
        <a:spcBef>
          <a:spcPct val="0"/>
        </a:spcBef>
        <a:spcAft>
          <a:spcPct val="0"/>
        </a:spcAft>
        <a:defRPr sz="5000">
          <a:solidFill>
            <a:schemeClr val="tx2"/>
          </a:solidFill>
          <a:latin typeface="Calibri" pitchFamily="34" charset="0"/>
        </a:defRPr>
      </a:lvl7pPr>
      <a:lvl8pPr marL="1371600" algn="l" rtl="1" fontAlgn="base">
        <a:spcBef>
          <a:spcPct val="0"/>
        </a:spcBef>
        <a:spcAft>
          <a:spcPct val="0"/>
        </a:spcAft>
        <a:defRPr sz="5000">
          <a:solidFill>
            <a:schemeClr val="tx2"/>
          </a:solidFill>
          <a:latin typeface="Calibri" pitchFamily="34" charset="0"/>
        </a:defRPr>
      </a:lvl8pPr>
      <a:lvl9pPr marL="1828800" algn="l" rtl="1" fontAlgn="base">
        <a:spcBef>
          <a:spcPct val="0"/>
        </a:spcBef>
        <a:spcAft>
          <a:spcPct val="0"/>
        </a:spcAft>
        <a:defRPr sz="5000">
          <a:solidFill>
            <a:schemeClr val="tx2"/>
          </a:solidFill>
          <a:latin typeface="Calibri" pitchFamily="34" charset="0"/>
        </a:defRPr>
      </a:lvl9pPr>
    </p:titleStyle>
    <p:bodyStyle>
      <a:lvl1pPr marL="273050" indent="-273050" algn="r" rtl="1" eaLnBrk="0" fontAlgn="base" hangingPunct="0">
        <a:spcBef>
          <a:spcPct val="20000"/>
        </a:spcBef>
        <a:spcAft>
          <a:spcPct val="0"/>
        </a:spcAft>
        <a:buClr>
          <a:srgbClr val="0BD0D9"/>
        </a:buClr>
        <a:buSzPct val="95000"/>
        <a:buFont typeface="Wingdings 2" pitchFamily="2"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itchFamily="2"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itchFamily="2"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itchFamily="2"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itchFamily="2"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oleObject" Target="../embeddings/oleObject2.bin"/><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D2D46170-31C7-9FC6-D928-B00CB8E9F7E6}"/>
              </a:ext>
            </a:extLst>
          </p:cNvPr>
          <p:cNvSpPr txBox="1">
            <a:spLocks noChangeArrowheads="1"/>
          </p:cNvSpPr>
          <p:nvPr/>
        </p:nvSpPr>
        <p:spPr bwMode="auto">
          <a:xfrm>
            <a:off x="762000" y="-254000"/>
            <a:ext cx="83058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lgn="r" rtl="1">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lgn="r" rtl="1">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lgn="r" rtl="1">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lgn="r" rtl="1">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algn="r" rtl="1"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algn="r" rtl="1"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algn="r" rtl="1"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algn="r" rtl="1"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l" rtl="0" eaLnBrk="1" hangingPunct="1">
              <a:spcBef>
                <a:spcPct val="50000"/>
              </a:spcBef>
              <a:buClrTx/>
              <a:buSzTx/>
              <a:buFontTx/>
              <a:buNone/>
            </a:pPr>
            <a:r>
              <a:rPr lang="en-US" altLang="en-US" sz="6000" b="1">
                <a:latin typeface="Arial" panose="020B0604020202020204" pitchFamily="34" charset="0"/>
              </a:rPr>
              <a:t>    </a:t>
            </a:r>
          </a:p>
          <a:p>
            <a:pPr algn="l" rtl="0" eaLnBrk="1" hangingPunct="1">
              <a:spcBef>
                <a:spcPct val="50000"/>
              </a:spcBef>
              <a:buClrTx/>
              <a:buSzTx/>
              <a:buFontTx/>
              <a:buNone/>
            </a:pPr>
            <a:r>
              <a:rPr lang="en-US" altLang="en-US" sz="7200" b="1">
                <a:latin typeface="Arial" panose="020B0604020202020204" pitchFamily="34" charset="0"/>
              </a:rPr>
              <a:t>Environmental Biotechnology</a:t>
            </a:r>
            <a:endParaRPr lang="en-US" altLang="en-US" sz="1800">
              <a:latin typeface="Arial" panose="020B0604020202020204" pitchFamily="34" charset="0"/>
            </a:endParaRPr>
          </a:p>
        </p:txBody>
      </p:sp>
      <p:graphicFrame>
        <p:nvGraphicFramePr>
          <p:cNvPr id="7171" name="Object 3">
            <a:extLst>
              <a:ext uri="{FF2B5EF4-FFF2-40B4-BE49-F238E27FC236}">
                <a16:creationId xmlns:a16="http://schemas.microsoft.com/office/drawing/2014/main" id="{F0C6C7CF-04A1-2D60-1068-42989A5FE7AF}"/>
              </a:ext>
            </a:extLst>
          </p:cNvPr>
          <p:cNvGraphicFramePr>
            <a:graphicFrameLocks noChangeAspect="1"/>
          </p:cNvGraphicFramePr>
          <p:nvPr/>
        </p:nvGraphicFramePr>
        <p:xfrm>
          <a:off x="6629400" y="3962400"/>
          <a:ext cx="1181100" cy="1200150"/>
        </p:xfrm>
        <a:graphic>
          <a:graphicData uri="http://schemas.openxmlformats.org/presentationml/2006/ole">
            <mc:AlternateContent xmlns:mc="http://schemas.openxmlformats.org/markup-compatibility/2006">
              <mc:Choice xmlns:v="urn:schemas-microsoft-com:vml" Requires="v">
                <p:oleObj name="Clip" r:id="rId3" imgW="11811000" imgH="12001500" progId="MS_ClipArt_Gallery.5">
                  <p:embed/>
                </p:oleObj>
              </mc:Choice>
              <mc:Fallback>
                <p:oleObj name="Clip" r:id="rId3" imgW="11811000" imgH="12001500" progId="MS_ClipArt_Gallery.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962400"/>
                        <a:ext cx="11811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4">
            <a:extLst>
              <a:ext uri="{FF2B5EF4-FFF2-40B4-BE49-F238E27FC236}">
                <a16:creationId xmlns:a16="http://schemas.microsoft.com/office/drawing/2014/main" id="{A8299655-EBAB-6EC6-613E-0A3B95515CEA}"/>
              </a:ext>
            </a:extLst>
          </p:cNvPr>
          <p:cNvGraphicFramePr>
            <a:graphicFrameLocks noChangeAspect="1"/>
          </p:cNvGraphicFramePr>
          <p:nvPr/>
        </p:nvGraphicFramePr>
        <p:xfrm>
          <a:off x="7391400" y="6080125"/>
          <a:ext cx="1752600" cy="777875"/>
        </p:xfrm>
        <a:graphic>
          <a:graphicData uri="http://schemas.openxmlformats.org/presentationml/2006/ole">
            <mc:AlternateContent xmlns:mc="http://schemas.openxmlformats.org/markup-compatibility/2006">
              <mc:Choice xmlns:v="urn:schemas-microsoft-com:vml" Requires="v">
                <p:oleObj name="Clip" r:id="rId5" imgW="8636000" imgH="3835400" progId="MS_ClipArt_Gallery.5">
                  <p:embed/>
                </p:oleObj>
              </mc:Choice>
              <mc:Fallback>
                <p:oleObj name="Clip" r:id="rId5" imgW="8636000" imgH="3835400" progId="MS_ClipArt_Gallery.5">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6080125"/>
                        <a:ext cx="17526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5">
            <a:extLst>
              <a:ext uri="{FF2B5EF4-FFF2-40B4-BE49-F238E27FC236}">
                <a16:creationId xmlns:a16="http://schemas.microsoft.com/office/drawing/2014/main" id="{9918A1C4-91FF-5EC7-0178-48649C5FA0E4}"/>
              </a:ext>
            </a:extLst>
          </p:cNvPr>
          <p:cNvGraphicFramePr>
            <a:graphicFrameLocks noChangeAspect="1"/>
          </p:cNvGraphicFramePr>
          <p:nvPr/>
        </p:nvGraphicFramePr>
        <p:xfrm>
          <a:off x="5486400" y="5172075"/>
          <a:ext cx="1492250" cy="1685925"/>
        </p:xfrm>
        <a:graphic>
          <a:graphicData uri="http://schemas.openxmlformats.org/presentationml/2006/ole">
            <mc:AlternateContent xmlns:mc="http://schemas.openxmlformats.org/markup-compatibility/2006">
              <mc:Choice xmlns:v="urn:schemas-microsoft-com:vml" Requires="v">
                <p:oleObj name="Clip" r:id="rId7" imgW="14935200" imgH="16865600" progId="MS_ClipArt_Gallery.5">
                  <p:embed/>
                </p:oleObj>
              </mc:Choice>
              <mc:Fallback>
                <p:oleObj name="Clip" r:id="rId7" imgW="14935200" imgH="16865600" progId="MS_ClipArt_Gallery.5">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5172075"/>
                        <a:ext cx="1492250" cy="168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6">
            <a:extLst>
              <a:ext uri="{FF2B5EF4-FFF2-40B4-BE49-F238E27FC236}">
                <a16:creationId xmlns:a16="http://schemas.microsoft.com/office/drawing/2014/main" id="{943FE26B-CB5D-D1F3-D3F3-0D9B8955B11F}"/>
              </a:ext>
            </a:extLst>
          </p:cNvPr>
          <p:cNvGraphicFramePr>
            <a:graphicFrameLocks noChangeAspect="1"/>
          </p:cNvGraphicFramePr>
          <p:nvPr/>
        </p:nvGraphicFramePr>
        <p:xfrm>
          <a:off x="7772400" y="3886200"/>
          <a:ext cx="925513" cy="882650"/>
        </p:xfrm>
        <a:graphic>
          <a:graphicData uri="http://schemas.openxmlformats.org/presentationml/2006/ole">
            <mc:AlternateContent xmlns:mc="http://schemas.openxmlformats.org/markup-compatibility/2006">
              <mc:Choice xmlns:v="urn:schemas-microsoft-com:vml" Requires="v">
                <p:oleObj name="Clip" r:id="rId9" imgW="4686300" imgH="4457700" progId="MS_ClipArt_Gallery.5">
                  <p:embed/>
                </p:oleObj>
              </mc:Choice>
              <mc:Fallback>
                <p:oleObj name="Clip" r:id="rId9" imgW="4686300" imgH="4457700" progId="MS_ClipArt_Gallery.5">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2400" y="3886200"/>
                        <a:ext cx="925513"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200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1+#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ASS.WAV"/>
                                        </p:tgtEl>
                                      </p:cMediaNode>
                                    </p:audio>
                                  </p:subTnLst>
                                </p:cTn>
                              </p:par>
                            </p:childTnLst>
                          </p:cTn>
                        </p:par>
                        <p:par>
                          <p:cTn id="9" fill="hold" nodeType="afterGroup">
                            <p:stCondLst>
                              <p:cond delay="2500"/>
                            </p:stCondLst>
                            <p:childTnLst>
                              <p:par>
                                <p:cTn id="10" presetID="2" presetClass="entr" presetSubtype="6" fill="hold" nodeType="afterEffect">
                                  <p:stCondLst>
                                    <p:cond delay="2000"/>
                                  </p:stCondLst>
                                  <p:childTnLst>
                                    <p:set>
                                      <p:cBhvr>
                                        <p:cTn id="11" dur="1" fill="hold">
                                          <p:stCondLst>
                                            <p:cond delay="0"/>
                                          </p:stCondLst>
                                        </p:cTn>
                                        <p:tgtEl>
                                          <p:spTgt spid="7174"/>
                                        </p:tgtEl>
                                        <p:attrNameLst>
                                          <p:attrName>style.visibility</p:attrName>
                                        </p:attrNameLst>
                                      </p:cBhvr>
                                      <p:to>
                                        <p:strVal val="visible"/>
                                      </p:to>
                                    </p:set>
                                    <p:anim calcmode="lin" valueType="num">
                                      <p:cBhvr additive="base">
                                        <p:cTn id="12" dur="500" fill="hold"/>
                                        <p:tgtEl>
                                          <p:spTgt spid="7174"/>
                                        </p:tgtEl>
                                        <p:attrNameLst>
                                          <p:attrName>ppt_x</p:attrName>
                                        </p:attrNameLst>
                                      </p:cBhvr>
                                      <p:tavLst>
                                        <p:tav tm="0">
                                          <p:val>
                                            <p:strVal val="1+#ppt_w/2"/>
                                          </p:val>
                                        </p:tav>
                                        <p:tav tm="100000">
                                          <p:val>
                                            <p:strVal val="#ppt_x"/>
                                          </p:val>
                                        </p:tav>
                                      </p:tavLst>
                                    </p:anim>
                                    <p:anim calcmode="lin" valueType="num">
                                      <p:cBhvr additive="base">
                                        <p:cTn id="13" dur="500" fill="hold"/>
                                        <p:tgtEl>
                                          <p:spTgt spid="717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0"/>
                            </p:stCondLst>
                            <p:childTnLst>
                              <p:par>
                                <p:cTn id="15" presetID="2" presetClass="entr" presetSubtype="3" fill="hold" nodeType="afterEffect">
                                  <p:stCondLst>
                                    <p:cond delay="2000"/>
                                  </p:stCondLst>
                                  <p:childTnLst>
                                    <p:set>
                                      <p:cBhvr>
                                        <p:cTn id="16" dur="1" fill="hold">
                                          <p:stCondLst>
                                            <p:cond delay="0"/>
                                          </p:stCondLst>
                                        </p:cTn>
                                        <p:tgtEl>
                                          <p:spTgt spid="7171"/>
                                        </p:tgtEl>
                                        <p:attrNameLst>
                                          <p:attrName>style.visibility</p:attrName>
                                        </p:attrNameLst>
                                      </p:cBhvr>
                                      <p:to>
                                        <p:strVal val="visible"/>
                                      </p:to>
                                    </p:set>
                                    <p:anim calcmode="lin" valueType="num">
                                      <p:cBhvr additive="base">
                                        <p:cTn id="17" dur="500" fill="hold"/>
                                        <p:tgtEl>
                                          <p:spTgt spid="7171"/>
                                        </p:tgtEl>
                                        <p:attrNameLst>
                                          <p:attrName>ppt_x</p:attrName>
                                        </p:attrNameLst>
                                      </p:cBhvr>
                                      <p:tavLst>
                                        <p:tav tm="0">
                                          <p:val>
                                            <p:strVal val="1+#ppt_w/2"/>
                                          </p:val>
                                        </p:tav>
                                        <p:tav tm="100000">
                                          <p:val>
                                            <p:strVal val="#ppt_x"/>
                                          </p:val>
                                        </p:tav>
                                      </p:tavLst>
                                    </p:anim>
                                    <p:anim calcmode="lin" valueType="num">
                                      <p:cBhvr additive="base">
                                        <p:cTn id="18" dur="500" fill="hold"/>
                                        <p:tgtEl>
                                          <p:spTgt spid="7171"/>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7500"/>
                            </p:stCondLst>
                            <p:childTnLst>
                              <p:par>
                                <p:cTn id="20" presetID="22" presetClass="entr" presetSubtype="8" fill="hold" nodeType="afterEffect">
                                  <p:stCondLst>
                                    <p:cond delay="2000"/>
                                  </p:stCondLst>
                                  <p:childTnLst>
                                    <p:set>
                                      <p:cBhvr>
                                        <p:cTn id="21" dur="1" fill="hold">
                                          <p:stCondLst>
                                            <p:cond delay="0"/>
                                          </p:stCondLst>
                                        </p:cTn>
                                        <p:tgtEl>
                                          <p:spTgt spid="7173"/>
                                        </p:tgtEl>
                                        <p:attrNameLst>
                                          <p:attrName>style.visibility</p:attrName>
                                        </p:attrNameLst>
                                      </p:cBhvr>
                                      <p:to>
                                        <p:strVal val="visible"/>
                                      </p:to>
                                    </p:set>
                                    <p:animEffect transition="in" filter="wipe(left)">
                                      <p:cBhvr>
                                        <p:cTn id="22" dur="500"/>
                                        <p:tgtEl>
                                          <p:spTgt spid="7173"/>
                                        </p:tgtEl>
                                      </p:cBhvr>
                                    </p:animEffect>
                                  </p:childTnLst>
                                </p:cTn>
                              </p:par>
                            </p:childTnLst>
                          </p:cTn>
                        </p:par>
                        <p:par>
                          <p:cTn id="23" fill="hold" nodeType="afterGroup">
                            <p:stCondLst>
                              <p:cond delay="10000"/>
                            </p:stCondLst>
                            <p:childTnLst>
                              <p:par>
                                <p:cTn id="24" presetID="12" presetClass="entr" presetSubtype="1" fill="hold" nodeType="afterEffect">
                                  <p:stCondLst>
                                    <p:cond delay="2000"/>
                                  </p:stCondLst>
                                  <p:childTnLst>
                                    <p:set>
                                      <p:cBhvr>
                                        <p:cTn id="25" dur="1" fill="hold">
                                          <p:stCondLst>
                                            <p:cond delay="0"/>
                                          </p:stCondLst>
                                        </p:cTn>
                                        <p:tgtEl>
                                          <p:spTgt spid="7172"/>
                                        </p:tgtEl>
                                        <p:attrNameLst>
                                          <p:attrName>style.visibility</p:attrName>
                                        </p:attrNameLst>
                                      </p:cBhvr>
                                      <p:to>
                                        <p:strVal val="visible"/>
                                      </p:to>
                                    </p:set>
                                    <p:anim calcmode="lin" valueType="num">
                                      <p:cBhvr additive="base">
                                        <p:cTn id="26" dur="500"/>
                                        <p:tgtEl>
                                          <p:spTgt spid="7172"/>
                                        </p:tgtEl>
                                        <p:attrNameLst>
                                          <p:attrName>ppt_y</p:attrName>
                                        </p:attrNameLst>
                                      </p:cBhvr>
                                      <p:tavLst>
                                        <p:tav tm="0">
                                          <p:val>
                                            <p:strVal val="#ppt_y-#ppt_h*1.125000"/>
                                          </p:val>
                                        </p:tav>
                                        <p:tav tm="100000">
                                          <p:val>
                                            <p:strVal val="#ppt_y"/>
                                          </p:val>
                                        </p:tav>
                                      </p:tavLst>
                                    </p:anim>
                                    <p:animEffect transition="in" filter="wipe(down)">
                                      <p:cBhvr>
                                        <p:cTn id="2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F33856-62E3-CF8C-8D03-ACEAF07CF13B}"/>
              </a:ext>
            </a:extLst>
          </p:cNvPr>
          <p:cNvSpPr>
            <a:spLocks noGrp="1"/>
          </p:cNvSpPr>
          <p:nvPr>
            <p:ph type="title"/>
          </p:nvPr>
        </p:nvSpPr>
        <p:spPr>
          <a:xfrm>
            <a:off x="0" y="0"/>
            <a:ext cx="9144000" cy="685800"/>
          </a:xfrm>
        </p:spPr>
        <p:txBody>
          <a:bodyPr/>
          <a:lstStyle/>
          <a:p>
            <a:pPr algn="ctr" rtl="0" eaLnBrk="1" hangingPunct="1"/>
            <a:r>
              <a:rPr lang="en-US" altLang="en-US" sz="5400" b="1">
                <a:solidFill>
                  <a:srgbClr val="0070C0"/>
                </a:solidFill>
                <a:latin typeface="Times New Roman" panose="02020603050405020304" pitchFamily="18" charset="0"/>
                <a:cs typeface="Times New Roman" panose="02020603050405020304" pitchFamily="18" charset="0"/>
              </a:rPr>
              <a:t>Water and Wastewater</a:t>
            </a:r>
            <a:endParaRPr lang="ar-IQ" altLang="en-US" sz="5400" b="1">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5B132E7-45B1-BDDD-0DB7-DD649DC538DD}"/>
              </a:ext>
            </a:extLst>
          </p:cNvPr>
          <p:cNvSpPr>
            <a:spLocks noGrp="1"/>
          </p:cNvSpPr>
          <p:nvPr>
            <p:ph idx="1"/>
          </p:nvPr>
        </p:nvSpPr>
        <p:spPr>
          <a:xfrm>
            <a:off x="0" y="533400"/>
            <a:ext cx="9144000" cy="6400800"/>
          </a:xfrm>
        </p:spPr>
        <p:txBody>
          <a:bodyPr/>
          <a:lstStyle/>
          <a:p>
            <a:pPr algn="l" rtl="0"/>
            <a:r>
              <a:rPr lang="en-US" altLang="en-US" sz="3200" b="1">
                <a:solidFill>
                  <a:srgbClr val="C00000"/>
                </a:solidFill>
                <a:latin typeface="Times New Roman" panose="02020603050405020304" pitchFamily="18" charset="0"/>
                <a:cs typeface="Times New Roman" panose="02020603050405020304" pitchFamily="18" charset="0"/>
              </a:rPr>
              <a:t>A- Physical Parameters</a:t>
            </a:r>
          </a:p>
          <a:p>
            <a:pPr algn="l" rtl="0"/>
            <a:r>
              <a:rPr lang="en-US" altLang="en-US" sz="2800" b="1">
                <a:solidFill>
                  <a:srgbClr val="0070C0"/>
                </a:solidFill>
                <a:latin typeface="Times New Roman" panose="02020603050405020304" pitchFamily="18" charset="0"/>
                <a:cs typeface="Times New Roman" panose="02020603050405020304" pitchFamily="18" charset="0"/>
              </a:rPr>
              <a:t>1- Suspended Solids</a:t>
            </a:r>
          </a:p>
          <a:p>
            <a:pPr algn="l" rtl="0"/>
            <a:r>
              <a:rPr lang="en-US" altLang="en-US">
                <a:latin typeface="Times New Roman" panose="02020603050405020304" pitchFamily="18" charset="0"/>
                <a:cs typeface="Times New Roman" panose="02020603050405020304" pitchFamily="18" charset="0"/>
              </a:rPr>
              <a:t>Solids suspended in water may consist of inorganic or organic particles. Inorganic solids such as clay, silt and other soil constituents are common </a:t>
            </a:r>
            <a:r>
              <a:rPr lang="en-US" altLang="en-US" u="sng">
                <a:latin typeface="Times New Roman" panose="02020603050405020304" pitchFamily="18" charset="0"/>
                <a:cs typeface="Times New Roman" panose="02020603050405020304" pitchFamily="18" charset="0"/>
              </a:rPr>
              <a:t>in running surface water as rivers and streams. </a:t>
            </a:r>
            <a:r>
              <a:rPr lang="en-US" altLang="en-US">
                <a:latin typeface="Times New Roman" panose="02020603050405020304" pitchFamily="18" charset="0"/>
                <a:cs typeface="Times New Roman" panose="02020603050405020304" pitchFamily="18" charset="0"/>
              </a:rPr>
              <a:t>Organic material such as plant fibers and biological solids as algal cells and bacteria are also common constituents of surface waters. </a:t>
            </a:r>
          </a:p>
          <a:p>
            <a:pPr algn="l" rtl="0"/>
            <a:r>
              <a:rPr lang="en-US" altLang="en-US">
                <a:latin typeface="Times New Roman" panose="02020603050405020304" pitchFamily="18" charset="0"/>
                <a:cs typeface="Times New Roman" panose="02020603050405020304" pitchFamily="18" charset="0"/>
              </a:rPr>
              <a:t>Sanitary sewage usually contains large quantities of suspended solids that are mostly organic in nature. </a:t>
            </a:r>
          </a:p>
          <a:p>
            <a:pPr algn="l" rtl="0"/>
            <a:r>
              <a:rPr lang="en-US" altLang="en-US">
                <a:latin typeface="Times New Roman" panose="02020603050405020304" pitchFamily="18" charset="0"/>
                <a:cs typeface="Times New Roman" panose="02020603050405020304" pitchFamily="18" charset="0"/>
              </a:rPr>
              <a:t>The organic content of both total and suspended solids can be determined by heating the residues at </a:t>
            </a:r>
            <a:r>
              <a:rPr lang="en-US" altLang="en-US" b="1">
                <a:solidFill>
                  <a:srgbClr val="C00000"/>
                </a:solidFill>
                <a:latin typeface="Times New Roman" panose="02020603050405020304" pitchFamily="18" charset="0"/>
                <a:cs typeface="Times New Roman" panose="02020603050405020304" pitchFamily="18" charset="0"/>
              </a:rPr>
              <a:t>600°C</a:t>
            </a:r>
            <a:r>
              <a:rPr lang="en-US" altLang="en-US">
                <a:solidFill>
                  <a:srgbClr val="C00000"/>
                </a:solidFill>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for one hour. </a:t>
            </a:r>
          </a:p>
          <a:p>
            <a:pPr algn="l" rtl="0"/>
            <a:r>
              <a:rPr lang="en-US" altLang="en-US">
                <a:latin typeface="Times New Roman" panose="02020603050405020304" pitchFamily="18" charset="0"/>
                <a:cs typeface="Times New Roman" panose="02020603050405020304" pitchFamily="18" charset="0"/>
              </a:rPr>
              <a:t>The organic fraction of the residues will be converted to carbon dioxide, water vapor and other gases.</a:t>
            </a:r>
          </a:p>
          <a:p>
            <a:pPr algn="l" rtl="0"/>
            <a:endParaRPr lang="en-US"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3CCA57-36BE-D528-9224-9D6037E31A12}"/>
              </a:ext>
            </a:extLst>
          </p:cNvPr>
          <p:cNvSpPr>
            <a:spLocks noGrp="1"/>
          </p:cNvSpPr>
          <p:nvPr>
            <p:ph idx="1"/>
          </p:nvPr>
        </p:nvSpPr>
        <p:spPr>
          <a:xfrm>
            <a:off x="0" y="-76200"/>
            <a:ext cx="9144000" cy="6858000"/>
          </a:xfrm>
        </p:spPr>
        <p:txBody>
          <a:bodyPr/>
          <a:lstStyle/>
          <a:p>
            <a:pPr algn="l" rtl="0">
              <a:defRPr/>
            </a:pPr>
            <a:r>
              <a:rPr lang="en-US" altLang="en-US" sz="2800" b="1" dirty="0">
                <a:solidFill>
                  <a:srgbClr val="C00000"/>
                </a:solidFill>
                <a:latin typeface="Times New Roman" panose="02020603050405020304" pitchFamily="18" charset="0"/>
                <a:cs typeface="Times New Roman" panose="02020603050405020304" pitchFamily="18" charset="0"/>
              </a:rPr>
              <a:t>A- Physical Parameters</a:t>
            </a:r>
          </a:p>
          <a:p>
            <a:pPr algn="l" rtl="0">
              <a:defRPr/>
            </a:pPr>
            <a:r>
              <a:rPr lang="en-US" altLang="en-US" sz="2800" b="1" dirty="0">
                <a:solidFill>
                  <a:srgbClr val="0070C0"/>
                </a:solidFill>
                <a:latin typeface="Times New Roman" panose="02020603050405020304" pitchFamily="18" charset="0"/>
                <a:cs typeface="Times New Roman" panose="02020603050405020304" pitchFamily="18" charset="0"/>
              </a:rPr>
              <a:t>2- Turbidity</a:t>
            </a:r>
          </a:p>
          <a:p>
            <a:pPr algn="l" rtl="0">
              <a:defRPr/>
            </a:pPr>
            <a:r>
              <a:rPr lang="en-US" altLang="en-US" sz="2400" b="1" dirty="0">
                <a:solidFill>
                  <a:srgbClr val="C00000"/>
                </a:solidFill>
                <a:latin typeface="Times New Roman" panose="02020603050405020304" pitchFamily="18" charset="0"/>
                <a:cs typeface="Times New Roman" panose="02020603050405020304" pitchFamily="18" charset="0"/>
              </a:rPr>
              <a:t>Turbidity</a:t>
            </a:r>
            <a:r>
              <a:rPr lang="en-US" altLang="en-US" sz="2400" dirty="0">
                <a:latin typeface="Times New Roman" panose="02020603050405020304" pitchFamily="18" charset="0"/>
                <a:cs typeface="Times New Roman" panose="02020603050405020304" pitchFamily="18" charset="0"/>
              </a:rPr>
              <a:t> is the property of </a:t>
            </a:r>
          </a:p>
          <a:p>
            <a:pPr marL="0" indent="0" algn="l" rtl="0">
              <a:buFont typeface="Wingdings 2" pitchFamily="2" charset="2"/>
              <a:buNone/>
              <a:defRPr/>
            </a:pPr>
            <a:r>
              <a:rPr lang="en-US" altLang="en-US" sz="2400" dirty="0">
                <a:latin typeface="Times New Roman" panose="02020603050405020304" pitchFamily="18" charset="0"/>
                <a:cs typeface="Times New Roman" panose="02020603050405020304" pitchFamily="18" charset="0"/>
              </a:rPr>
              <a:t>   absorption of light or its scattering by suspended material in water.</a:t>
            </a:r>
          </a:p>
          <a:p>
            <a:pPr algn="l" rtl="0">
              <a:defRPr/>
            </a:pPr>
            <a:r>
              <a:rPr lang="en-US" altLang="en-US" sz="2400" dirty="0">
                <a:latin typeface="Times New Roman" panose="02020603050405020304" pitchFamily="18" charset="0"/>
                <a:cs typeface="Times New Roman" panose="02020603050405020304" pitchFamily="18" charset="0"/>
              </a:rPr>
              <a:t>Both absorption and scattering are influenced by size and surface characteristics of the suspended material. </a:t>
            </a:r>
          </a:p>
          <a:p>
            <a:pPr algn="l" rtl="0">
              <a:defRPr/>
            </a:pPr>
            <a:r>
              <a:rPr lang="en-US" altLang="en-US" sz="2300" dirty="0">
                <a:latin typeface="Times New Roman" panose="02020603050405020304" pitchFamily="18" charset="0"/>
                <a:cs typeface="Times New Roman" panose="02020603050405020304" pitchFamily="18" charset="0"/>
              </a:rPr>
              <a:t>Colloidal material of clay, silt, rock fragments and metal oxides from the soil, vegetable fibers and microorganisms cause turbidity, also soaps, detergents and emulsifying agents produce stable colloids that result in turbidity. </a:t>
            </a:r>
          </a:p>
          <a:p>
            <a:pPr algn="l" rtl="0">
              <a:defRPr/>
            </a:pPr>
            <a:r>
              <a:rPr lang="en-US" altLang="en-US" sz="2400" dirty="0">
                <a:latin typeface="Times New Roman" panose="02020603050405020304" pitchFamily="18" charset="0"/>
                <a:cs typeface="Times New Roman" panose="02020603050405020304" pitchFamily="18" charset="0"/>
              </a:rPr>
              <a:t>The colloidal material associated with turbidity provides adsorption site for chemicals, that may be harmful or cause undesirable tastes and odors and shield pathogenic biological organisms from disinfection.</a:t>
            </a:r>
          </a:p>
          <a:p>
            <a:pPr algn="l" rtl="0">
              <a:defRPr/>
            </a:pPr>
            <a:r>
              <a:rPr lang="en-US" altLang="en-US" sz="2400" dirty="0">
                <a:latin typeface="Times New Roman" panose="02020603050405020304" pitchFamily="18" charset="0"/>
                <a:cs typeface="Times New Roman" panose="02020603050405020304" pitchFamily="18" charset="0"/>
              </a:rPr>
              <a:t>Jackson turbidity unit (</a:t>
            </a:r>
            <a:r>
              <a:rPr lang="en-US" altLang="en-US" sz="2400" b="1" dirty="0">
                <a:solidFill>
                  <a:srgbClr val="C00000"/>
                </a:solidFill>
                <a:latin typeface="Times New Roman" panose="02020603050405020304" pitchFamily="18" charset="0"/>
                <a:cs typeface="Times New Roman" panose="02020603050405020304" pitchFamily="18" charset="0"/>
              </a:rPr>
              <a:t>JTU</a:t>
            </a:r>
            <a:r>
              <a:rPr lang="en-US" altLang="en-US" sz="2400" dirty="0">
                <a:latin typeface="Times New Roman" panose="02020603050405020304" pitchFamily="18" charset="0"/>
                <a:cs typeface="Times New Roman" panose="02020603050405020304" pitchFamily="18" charset="0"/>
              </a:rPr>
              <a:t>) was based on light absorption</a:t>
            </a:r>
          </a:p>
          <a:p>
            <a:pPr algn="l" rtl="0">
              <a:defRPr/>
            </a:pPr>
            <a:r>
              <a:rPr lang="en-US" altLang="en-US" sz="2300" dirty="0">
                <a:latin typeface="Times New Roman" panose="02020603050405020304" pitchFamily="18" charset="0"/>
                <a:cs typeface="Times New Roman" panose="02020603050405020304" pitchFamily="18" charset="0"/>
              </a:rPr>
              <a:t>Nephelometric turbidity unit (</a:t>
            </a:r>
            <a:r>
              <a:rPr lang="en-US" altLang="en-US" sz="2300" b="1" dirty="0">
                <a:solidFill>
                  <a:srgbClr val="C00000"/>
                </a:solidFill>
                <a:latin typeface="Times New Roman" panose="02020603050405020304" pitchFamily="18" charset="0"/>
                <a:cs typeface="Times New Roman" panose="02020603050405020304" pitchFamily="18" charset="0"/>
              </a:rPr>
              <a:t>NTU</a:t>
            </a:r>
            <a:r>
              <a:rPr lang="en-US" altLang="en-US" sz="2300" dirty="0">
                <a:latin typeface="Times New Roman" panose="02020603050405020304" pitchFamily="18" charset="0"/>
                <a:cs typeface="Times New Roman" panose="02020603050405020304" pitchFamily="18" charset="0"/>
              </a:rPr>
              <a:t>) is based on light scattering principle.</a:t>
            </a:r>
          </a:p>
        </p:txBody>
      </p:sp>
      <p:pic>
        <p:nvPicPr>
          <p:cNvPr id="21506" name="Picture 3">
            <a:extLst>
              <a:ext uri="{FF2B5EF4-FFF2-40B4-BE49-F238E27FC236}">
                <a16:creationId xmlns:a16="http://schemas.microsoft.com/office/drawing/2014/main" id="{41DCD14F-3860-13FC-4E4E-60C050E2A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0163"/>
            <a:ext cx="4508500" cy="148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60727-C162-5401-9891-C1E2B0ED9F6D}"/>
              </a:ext>
            </a:extLst>
          </p:cNvPr>
          <p:cNvSpPr>
            <a:spLocks noGrp="1"/>
          </p:cNvSpPr>
          <p:nvPr>
            <p:ph idx="1"/>
          </p:nvPr>
        </p:nvSpPr>
        <p:spPr>
          <a:xfrm>
            <a:off x="0" y="0"/>
            <a:ext cx="9144000" cy="6400800"/>
          </a:xfrm>
        </p:spPr>
        <p:txBody>
          <a:bodyPr/>
          <a:lstStyle/>
          <a:p>
            <a:pPr algn="l" rtl="0"/>
            <a:r>
              <a:rPr lang="en-US" altLang="en-US" sz="3600" b="1">
                <a:solidFill>
                  <a:srgbClr val="C00000"/>
                </a:solidFill>
                <a:latin typeface="Times New Roman" panose="02020603050405020304" pitchFamily="18" charset="0"/>
                <a:cs typeface="Times New Roman" panose="02020603050405020304" pitchFamily="18" charset="0"/>
              </a:rPr>
              <a:t>A- Physical Parameters</a:t>
            </a:r>
          </a:p>
          <a:p>
            <a:pPr algn="l" rtl="0"/>
            <a:r>
              <a:rPr lang="en-US" altLang="en-US" sz="3200" b="1">
                <a:solidFill>
                  <a:srgbClr val="0070C0"/>
                </a:solidFill>
                <a:latin typeface="Times New Roman" panose="02020603050405020304" pitchFamily="18" charset="0"/>
                <a:cs typeface="Times New Roman" panose="02020603050405020304" pitchFamily="18" charset="0"/>
              </a:rPr>
              <a:t>3- Color</a:t>
            </a:r>
          </a:p>
          <a:p>
            <a:pPr algn="l" rtl="0"/>
            <a:r>
              <a:rPr lang="en-US" altLang="en-US">
                <a:latin typeface="Times New Roman" panose="02020603050405020304" pitchFamily="18" charset="0"/>
                <a:cs typeface="Times New Roman" panose="02020603050405020304" pitchFamily="18" charset="0"/>
              </a:rPr>
              <a:t>Pure water as rain water is colorless. </a:t>
            </a:r>
          </a:p>
          <a:p>
            <a:pPr algn="l" rtl="0"/>
            <a:r>
              <a:rPr lang="en-US" altLang="en-US">
                <a:latin typeface="Times New Roman" panose="02020603050405020304" pitchFamily="18" charset="0"/>
                <a:cs typeface="Times New Roman" panose="02020603050405020304" pitchFamily="18" charset="0"/>
              </a:rPr>
              <a:t>Running water carries suspended solids which cause apparent color. </a:t>
            </a:r>
          </a:p>
          <a:p>
            <a:pPr algn="l" rtl="0"/>
            <a:r>
              <a:rPr lang="en-US" altLang="en-US">
                <a:latin typeface="Times New Roman" panose="02020603050405020304" pitchFamily="18" charset="0"/>
                <a:cs typeface="Times New Roman" panose="02020603050405020304" pitchFamily="18" charset="0"/>
              </a:rPr>
              <a:t>Color contributed by dissolved solids is known as </a:t>
            </a:r>
            <a:r>
              <a:rPr lang="en-US" altLang="en-US" b="1">
                <a:latin typeface="Times New Roman" panose="02020603050405020304" pitchFamily="18" charset="0"/>
                <a:cs typeface="Times New Roman" panose="02020603050405020304" pitchFamily="18" charset="0"/>
              </a:rPr>
              <a:t>true color </a:t>
            </a:r>
            <a:r>
              <a:rPr lang="en-US" altLang="en-US">
                <a:latin typeface="Times New Roman" panose="02020603050405020304" pitchFamily="18" charset="0"/>
                <a:cs typeface="Times New Roman" panose="02020603050405020304" pitchFamily="18" charset="0"/>
              </a:rPr>
              <a:t>which remains permanently.</a:t>
            </a:r>
          </a:p>
          <a:p>
            <a:pPr algn="l" rtl="0"/>
            <a:r>
              <a:rPr lang="en-US" altLang="en-US" sz="2400">
                <a:latin typeface="Times New Roman" panose="02020603050405020304" pitchFamily="18" charset="0"/>
                <a:cs typeface="Times New Roman" panose="02020603050405020304" pitchFamily="18" charset="0"/>
              </a:rPr>
              <a:t>Colored water is not aesthetically acceptable for domestic as well as industrial use for example:</a:t>
            </a:r>
            <a:endParaRPr lang="en-US" altLang="en-US">
              <a:latin typeface="Times New Roman" panose="02020603050405020304" pitchFamily="18" charset="0"/>
              <a:cs typeface="Times New Roman" panose="02020603050405020304" pitchFamily="18" charset="0"/>
            </a:endParaRPr>
          </a:p>
          <a:p>
            <a:pPr algn="l" rtl="0"/>
            <a:r>
              <a:rPr lang="en-US" altLang="en-US">
                <a:latin typeface="Times New Roman" panose="02020603050405020304" pitchFamily="18" charset="0"/>
                <a:cs typeface="Times New Roman" panose="02020603050405020304" pitchFamily="18" charset="0"/>
              </a:rPr>
              <a:t>Iron oxide causes reddish water and manganous oxide gives brown or blackish water. Color is a visible pollutant. </a:t>
            </a:r>
          </a:p>
          <a:p>
            <a:pPr algn="l" rtl="0"/>
            <a:r>
              <a:rPr lang="en-US" altLang="en-US">
                <a:latin typeface="Times New Roman" panose="02020603050405020304" pitchFamily="18" charset="0"/>
                <a:cs typeface="Times New Roman" panose="02020603050405020304" pitchFamily="18" charset="0"/>
              </a:rPr>
              <a:t>Fresh sanitary sewage is grey in colour and its colour deepens with time.  Stale or septic sewage is dark in colour.</a:t>
            </a:r>
          </a:p>
          <a:p>
            <a:pPr algn="l" rtl="0"/>
            <a:r>
              <a:rPr lang="en-US" altLang="en-US" sz="2400">
                <a:latin typeface="Times New Roman" panose="02020603050405020304" pitchFamily="18" charset="0"/>
                <a:cs typeface="Times New Roman" panose="02020603050405020304" pitchFamily="18" charset="0"/>
              </a:rPr>
              <a:t>Results are expressed in true color units (</a:t>
            </a:r>
            <a:r>
              <a:rPr lang="en-US" altLang="en-US" sz="2400" b="1">
                <a:solidFill>
                  <a:srgbClr val="C00000"/>
                </a:solidFill>
                <a:latin typeface="Times New Roman" panose="02020603050405020304" pitchFamily="18" charset="0"/>
                <a:cs typeface="Times New Roman" panose="02020603050405020304" pitchFamily="18" charset="0"/>
              </a:rPr>
              <a:t>TCUs</a:t>
            </a:r>
            <a:r>
              <a:rPr lang="en-US" altLang="en-US" sz="2400">
                <a:latin typeface="Times New Roman" panose="02020603050405020304" pitchFamily="18" charset="0"/>
                <a:cs typeface="Times New Roman" panose="02020603050405020304" pitchFamily="18" charset="0"/>
              </a:rPr>
              <a:t>). </a:t>
            </a:r>
          </a:p>
          <a:p>
            <a:pPr algn="l" rtl="0"/>
            <a:endParaRPr lang="en-US"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D9E4CD-23C1-A01B-DC7D-91A474AE9FF8}"/>
              </a:ext>
            </a:extLst>
          </p:cNvPr>
          <p:cNvSpPr>
            <a:spLocks noGrp="1"/>
          </p:cNvSpPr>
          <p:nvPr>
            <p:ph idx="1"/>
          </p:nvPr>
        </p:nvSpPr>
        <p:spPr>
          <a:xfrm>
            <a:off x="0" y="0"/>
            <a:ext cx="9144000" cy="7086600"/>
          </a:xfrm>
        </p:spPr>
        <p:txBody>
          <a:bodyPr/>
          <a:lstStyle/>
          <a:p>
            <a:pPr algn="l" rtl="0"/>
            <a:r>
              <a:rPr lang="en-US" altLang="en-US" sz="3600" b="1">
                <a:solidFill>
                  <a:srgbClr val="C00000"/>
                </a:solidFill>
                <a:latin typeface="Times New Roman" panose="02020603050405020304" pitchFamily="18" charset="0"/>
                <a:cs typeface="Times New Roman" panose="02020603050405020304" pitchFamily="18" charset="0"/>
              </a:rPr>
              <a:t>A- Physical Parameters</a:t>
            </a:r>
          </a:p>
          <a:p>
            <a:pPr algn="l" rtl="0"/>
            <a:r>
              <a:rPr lang="en-US" altLang="en-US" sz="3200" b="1">
                <a:solidFill>
                  <a:srgbClr val="0070C0"/>
                </a:solidFill>
                <a:latin typeface="Times New Roman" panose="02020603050405020304" pitchFamily="18" charset="0"/>
                <a:cs typeface="Times New Roman" panose="02020603050405020304" pitchFamily="18" charset="0"/>
              </a:rPr>
              <a:t>4- Taste &amp; Odor</a:t>
            </a:r>
          </a:p>
          <a:p>
            <a:pPr algn="l" rtl="0"/>
            <a:r>
              <a:rPr lang="en-US" altLang="en-US" sz="2400" b="1">
                <a:solidFill>
                  <a:srgbClr val="C00000"/>
                </a:solidFill>
                <a:latin typeface="Times New Roman" panose="02020603050405020304" pitchFamily="18" charset="0"/>
                <a:cs typeface="Times New Roman" panose="02020603050405020304" pitchFamily="18" charset="0"/>
              </a:rPr>
              <a:t>Odor</a:t>
            </a:r>
            <a:r>
              <a:rPr lang="en-US" altLang="en-US" sz="2400">
                <a:solidFill>
                  <a:srgbClr val="C00000"/>
                </a:solidFill>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is mainly caused because of gases of decomposition of organic matter. Minerals, metals and salts from the soil, end products from biological reaction and constituents of wastewater attribute taste and odor to water. </a:t>
            </a:r>
          </a:p>
          <a:p>
            <a:pPr algn="l" rtl="0"/>
            <a:r>
              <a:rPr lang="en-US" altLang="en-US" sz="2400">
                <a:latin typeface="Times New Roman" panose="02020603050405020304" pitchFamily="18" charset="0"/>
                <a:cs typeface="Times New Roman" panose="02020603050405020304" pitchFamily="18" charset="0"/>
              </a:rPr>
              <a:t>For domestic consumption water should be free from odor and its taste should be agreeable.</a:t>
            </a:r>
          </a:p>
          <a:p>
            <a:pPr algn="l" rtl="0"/>
            <a:r>
              <a:rPr lang="en-US" altLang="en-US" sz="2400" b="1" i="1">
                <a:solidFill>
                  <a:srgbClr val="0070C0"/>
                </a:solidFill>
                <a:latin typeface="Times New Roman" panose="02020603050405020304" pitchFamily="18" charset="0"/>
                <a:cs typeface="Times New Roman" panose="02020603050405020304" pitchFamily="18" charset="0"/>
              </a:rPr>
              <a:t>Threshold Odor Number</a:t>
            </a:r>
            <a:r>
              <a:rPr lang="en-US" altLang="en-US" sz="2400" i="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a:t>
            </a:r>
            <a:r>
              <a:rPr lang="en-US" altLang="en-US" sz="2400" b="1">
                <a:solidFill>
                  <a:srgbClr val="C00000"/>
                </a:solidFill>
                <a:latin typeface="Times New Roman" panose="02020603050405020304" pitchFamily="18" charset="0"/>
                <a:cs typeface="Times New Roman" panose="02020603050405020304" pitchFamily="18" charset="0"/>
              </a:rPr>
              <a:t>TON</a:t>
            </a:r>
            <a:r>
              <a:rPr lang="en-US" altLang="en-US" sz="2400">
                <a:latin typeface="Times New Roman" panose="02020603050405020304" pitchFamily="18" charset="0"/>
                <a:cs typeface="Times New Roman" panose="02020603050405020304" pitchFamily="18" charset="0"/>
              </a:rPr>
              <a:t>) is an index of odor.</a:t>
            </a:r>
          </a:p>
          <a:p>
            <a:pPr algn="l" rtl="0"/>
            <a:r>
              <a:rPr lang="en-US" altLang="en-US" sz="2400">
                <a:latin typeface="Times New Roman" panose="02020603050405020304" pitchFamily="18" charset="0"/>
                <a:cs typeface="Times New Roman" panose="02020603050405020304" pitchFamily="18" charset="0"/>
              </a:rPr>
              <a:t>Odor causes more a psychological stress than any direct harm. </a:t>
            </a:r>
          </a:p>
          <a:p>
            <a:pPr algn="l" rtl="0"/>
            <a:r>
              <a:rPr lang="en-US" altLang="en-US" sz="2400">
                <a:latin typeface="Times New Roman" panose="02020603050405020304" pitchFamily="18" charset="0"/>
                <a:cs typeface="Times New Roman" panose="02020603050405020304" pitchFamily="18" charset="0"/>
              </a:rPr>
              <a:t>Offensive odors reduce appetite for food, lower water consumption, impair respiration, nausea, result in vomiting and mental perturbation and in extreme cases leads to deterioration of personal and community pride, interfere in human relations discouraging capital investments, lowering socio-economic status and deterring growth and decline in value and sales.</a:t>
            </a:r>
          </a:p>
          <a:p>
            <a:pPr algn="l" rtl="0"/>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32C2D0-3AEB-BD55-1B4B-710B3431EC88}"/>
              </a:ext>
            </a:extLst>
          </p:cNvPr>
          <p:cNvSpPr>
            <a:spLocks noGrp="1"/>
          </p:cNvSpPr>
          <p:nvPr>
            <p:ph idx="1"/>
          </p:nvPr>
        </p:nvSpPr>
        <p:spPr>
          <a:xfrm>
            <a:off x="0" y="-76200"/>
            <a:ext cx="9144000" cy="6858000"/>
          </a:xfrm>
        </p:spPr>
        <p:txBody>
          <a:bodyPr/>
          <a:lstStyle/>
          <a:p>
            <a:pPr algn="l" rtl="0"/>
            <a:r>
              <a:rPr lang="en-US" altLang="en-US" sz="3600" b="1">
                <a:solidFill>
                  <a:srgbClr val="C00000"/>
                </a:solidFill>
                <a:latin typeface="Times New Roman" panose="02020603050405020304" pitchFamily="18" charset="0"/>
                <a:cs typeface="Times New Roman" panose="02020603050405020304" pitchFamily="18" charset="0"/>
              </a:rPr>
              <a:t>A- Physical Parameters</a:t>
            </a:r>
          </a:p>
          <a:p>
            <a:pPr algn="l" rtl="0"/>
            <a:r>
              <a:rPr lang="en-US" altLang="en-US" sz="3200" b="1">
                <a:solidFill>
                  <a:srgbClr val="0070C0"/>
                </a:solidFill>
                <a:latin typeface="Times New Roman" panose="02020603050405020304" pitchFamily="18" charset="0"/>
                <a:cs typeface="Times New Roman" panose="02020603050405020304" pitchFamily="18" charset="0"/>
              </a:rPr>
              <a:t>5- Temperature </a:t>
            </a:r>
            <a:r>
              <a:rPr lang="en-US" altLang="en-US" sz="2800">
                <a:latin typeface="Times New Roman" panose="02020603050405020304" pitchFamily="18" charset="0"/>
                <a:cs typeface="Times New Roman" panose="02020603050405020304" pitchFamily="18" charset="0"/>
              </a:rPr>
              <a:t>is one of the most important parameters. </a:t>
            </a:r>
          </a:p>
          <a:p>
            <a:pPr algn="l" rtl="0"/>
            <a:r>
              <a:rPr lang="en-US" altLang="en-US" sz="2800" b="1" i="1">
                <a:solidFill>
                  <a:srgbClr val="C00000"/>
                </a:solidFill>
                <a:latin typeface="Times New Roman" panose="02020603050405020304" pitchFamily="18" charset="0"/>
                <a:cs typeface="Times New Roman" panose="02020603050405020304" pitchFamily="18" charset="0"/>
              </a:rPr>
              <a:t>Temperature</a:t>
            </a:r>
            <a:r>
              <a:rPr lang="en-US" altLang="en-US" sz="2800" i="1">
                <a:latin typeface="Times New Roman" panose="02020603050405020304" pitchFamily="18" charset="0"/>
                <a:cs typeface="Times New Roman" panose="02020603050405020304" pitchFamily="18" charset="0"/>
              </a:rPr>
              <a:t> is a catalyst, a depressant, an activator, a restrictor, a stimulator, a controller and a killer</a:t>
            </a:r>
            <a:r>
              <a:rPr lang="en-US" altLang="en-US" sz="2800">
                <a:latin typeface="Times New Roman" panose="02020603050405020304" pitchFamily="18" charset="0"/>
                <a:cs typeface="Times New Roman" panose="02020603050405020304" pitchFamily="18" charset="0"/>
              </a:rPr>
              <a:t>. </a:t>
            </a:r>
          </a:p>
          <a:p>
            <a:pPr algn="l" rtl="0"/>
            <a:r>
              <a:rPr lang="en-US" altLang="en-US" sz="2800">
                <a:latin typeface="Times New Roman" panose="02020603050405020304" pitchFamily="18" charset="0"/>
                <a:cs typeface="Times New Roman" panose="02020603050405020304" pitchFamily="18" charset="0"/>
              </a:rPr>
              <a:t>It affects the self purification of streams. </a:t>
            </a:r>
          </a:p>
          <a:p>
            <a:pPr algn="l" rtl="0"/>
            <a:r>
              <a:rPr lang="en-US" altLang="en-US" sz="2800">
                <a:latin typeface="Times New Roman" panose="02020603050405020304" pitchFamily="18" charset="0"/>
                <a:cs typeface="Times New Roman" panose="02020603050405020304" pitchFamily="18" charset="0"/>
              </a:rPr>
              <a:t>Rise in temperature enhances toxicity of poisons and intensity of odor besides changing the taste. </a:t>
            </a:r>
          </a:p>
          <a:p>
            <a:pPr algn="l" rtl="0"/>
            <a:r>
              <a:rPr lang="en-US" altLang="en-US" sz="2800" b="1">
                <a:solidFill>
                  <a:srgbClr val="C00000"/>
                </a:solidFill>
                <a:latin typeface="Times New Roman" panose="02020603050405020304" pitchFamily="18" charset="0"/>
                <a:cs typeface="Times New Roman" panose="02020603050405020304" pitchFamily="18" charset="0"/>
              </a:rPr>
              <a:t>Temperature</a:t>
            </a:r>
            <a:r>
              <a:rPr lang="en-US" altLang="en-US" sz="2800">
                <a:solidFill>
                  <a:srgbClr val="C00000"/>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has an effect on most chemical reactions that occur in natural water systems. </a:t>
            </a:r>
          </a:p>
          <a:p>
            <a:pPr algn="l" rtl="0"/>
            <a:r>
              <a:rPr lang="en-US" altLang="en-US" sz="2800">
                <a:latin typeface="Times New Roman" panose="02020603050405020304" pitchFamily="18" charset="0"/>
                <a:cs typeface="Times New Roman" panose="02020603050405020304" pitchFamily="18" charset="0"/>
              </a:rPr>
              <a:t>Aerobic digestion ceases at a temperature greater than </a:t>
            </a:r>
            <a:r>
              <a:rPr lang="en-US" altLang="en-US" sz="2800" b="1">
                <a:solidFill>
                  <a:srgbClr val="C00000"/>
                </a:solidFill>
                <a:latin typeface="Times New Roman" panose="02020603050405020304" pitchFamily="18" charset="0"/>
                <a:cs typeface="Times New Roman" panose="02020603050405020304" pitchFamily="18" charset="0"/>
              </a:rPr>
              <a:t>50°C</a:t>
            </a:r>
            <a:r>
              <a:rPr lang="en-US" altLang="en-US" sz="2800">
                <a:latin typeface="Times New Roman" panose="02020603050405020304" pitchFamily="18" charset="0"/>
                <a:cs typeface="Times New Roman" panose="02020603050405020304" pitchFamily="18" charset="0"/>
              </a:rPr>
              <a:t>. </a:t>
            </a:r>
          </a:p>
          <a:p>
            <a:pPr algn="l" rtl="0"/>
            <a:r>
              <a:rPr lang="en-US" altLang="en-US" sz="2800">
                <a:latin typeface="Times New Roman" panose="02020603050405020304" pitchFamily="18" charset="0"/>
                <a:cs typeface="Times New Roman" panose="02020603050405020304" pitchFamily="18" charset="0"/>
              </a:rPr>
              <a:t>At less than </a:t>
            </a:r>
            <a:r>
              <a:rPr lang="en-US" altLang="en-US" sz="2800" b="1">
                <a:solidFill>
                  <a:srgbClr val="C00000"/>
                </a:solidFill>
                <a:latin typeface="Times New Roman" panose="02020603050405020304" pitchFamily="18" charset="0"/>
                <a:cs typeface="Times New Roman" panose="02020603050405020304" pitchFamily="18" charset="0"/>
              </a:rPr>
              <a:t>15°C</a:t>
            </a:r>
            <a:r>
              <a:rPr lang="en-US" altLang="en-US" sz="2800">
                <a:solidFill>
                  <a:srgbClr val="C00000"/>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anaerobic digestion is affected as methane bacteria become inactive.</a:t>
            </a:r>
          </a:p>
          <a:p>
            <a:pPr algn="l" rtl="0"/>
            <a:r>
              <a:rPr lang="en-US" altLang="en-US" sz="2800">
                <a:latin typeface="Times New Roman" panose="02020603050405020304" pitchFamily="18" charset="0"/>
                <a:cs typeface="Times New Roman" panose="02020603050405020304" pitchFamily="18" charset="0"/>
              </a:rPr>
              <a:t>Most chemical reactions involving dissolution of solids are accelerated by increased temperatures. </a:t>
            </a:r>
          </a:p>
          <a:p>
            <a:pPr algn="l" rtl="0"/>
            <a:endParaRPr lang="en-US" altLang="en-US" sz="2800">
              <a:latin typeface="Times New Roman" panose="02020603050405020304" pitchFamily="18" charset="0"/>
              <a:cs typeface="Times New Roman" panose="02020603050405020304" pitchFamily="18" charset="0"/>
            </a:endParaRPr>
          </a:p>
          <a:p>
            <a:pPr algn="l" rtl="0"/>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a:extLst>
              <a:ext uri="{FF2B5EF4-FFF2-40B4-BE49-F238E27FC236}">
                <a16:creationId xmlns:a16="http://schemas.microsoft.com/office/drawing/2014/main" id="{01CE5A1E-C81B-47D0-9550-EC9CE77E9B56}"/>
              </a:ext>
            </a:extLst>
          </p:cNvPr>
          <p:cNvSpPr>
            <a:spLocks noGrp="1"/>
          </p:cNvSpPr>
          <p:nvPr>
            <p:ph type="title"/>
          </p:nvPr>
        </p:nvSpPr>
        <p:spPr>
          <a:xfrm>
            <a:off x="457200" y="290513"/>
            <a:ext cx="8229600" cy="1143000"/>
          </a:xfrm>
        </p:spPr>
        <p:txBody>
          <a:bodyPr/>
          <a:lstStyle/>
          <a:p>
            <a:pPr marL="360363" indent="-360363"/>
            <a:r>
              <a:rPr lang="en-GB" altLang="en-US" sz="4000">
                <a:solidFill>
                  <a:srgbClr val="558ED5"/>
                </a:solidFill>
              </a:rPr>
              <a:t>Testing Water Quality </a:t>
            </a:r>
            <a:br>
              <a:rPr lang="en-GB" altLang="en-US" sz="4000">
                <a:solidFill>
                  <a:srgbClr val="558ED5"/>
                </a:solidFill>
              </a:rPr>
            </a:br>
            <a:r>
              <a:rPr lang="en-GB" altLang="en-US" sz="3200">
                <a:solidFill>
                  <a:srgbClr val="17375E"/>
                </a:solidFill>
              </a:rPr>
              <a:t>Chemical Parameters</a:t>
            </a:r>
            <a:endParaRPr lang="en-GB" altLang="en-US" baseline="30000"/>
          </a:p>
        </p:txBody>
      </p:sp>
      <p:sp>
        <p:nvSpPr>
          <p:cNvPr id="5" name="Content Placeholder 4">
            <a:extLst>
              <a:ext uri="{FF2B5EF4-FFF2-40B4-BE49-F238E27FC236}">
                <a16:creationId xmlns:a16="http://schemas.microsoft.com/office/drawing/2014/main" id="{F7C2246F-2123-75B4-4D76-7D5EA1699CE0}"/>
              </a:ext>
            </a:extLst>
          </p:cNvPr>
          <p:cNvSpPr>
            <a:spLocks noGrp="1"/>
          </p:cNvSpPr>
          <p:nvPr>
            <p:ph sz="half" idx="1"/>
          </p:nvPr>
        </p:nvSpPr>
        <p:spPr>
          <a:xfrm>
            <a:off x="457200" y="1920875"/>
            <a:ext cx="4038600" cy="4433888"/>
          </a:xfrm>
        </p:spPr>
        <p:txBody>
          <a:bodyPr/>
          <a:lstStyle/>
          <a:p>
            <a:pPr>
              <a:defRPr/>
            </a:pPr>
            <a:r>
              <a:rPr lang="en-GB" dirty="0">
                <a:solidFill>
                  <a:schemeClr val="accent1">
                    <a:lumMod val="75000"/>
                  </a:schemeClr>
                </a:solidFill>
              </a:rPr>
              <a:t>pH</a:t>
            </a:r>
          </a:p>
          <a:p>
            <a:pPr>
              <a:defRPr/>
            </a:pPr>
            <a:r>
              <a:rPr lang="en-GB" dirty="0">
                <a:solidFill>
                  <a:schemeClr val="accent1">
                    <a:lumMod val="75000"/>
                  </a:schemeClr>
                </a:solidFill>
              </a:rPr>
              <a:t>Specific Conductance</a:t>
            </a:r>
          </a:p>
          <a:p>
            <a:pPr>
              <a:defRPr/>
            </a:pPr>
            <a:r>
              <a:rPr lang="en-GB" dirty="0">
                <a:solidFill>
                  <a:schemeClr val="accent1">
                    <a:lumMod val="75000"/>
                  </a:schemeClr>
                </a:solidFill>
              </a:rPr>
              <a:t>Nutrients</a:t>
            </a:r>
          </a:p>
          <a:p>
            <a:pPr lvl="1">
              <a:defRPr/>
            </a:pPr>
            <a:r>
              <a:rPr lang="en-GB" dirty="0">
                <a:solidFill>
                  <a:schemeClr val="accent1">
                    <a:lumMod val="75000"/>
                  </a:schemeClr>
                </a:solidFill>
              </a:rPr>
              <a:t>Nitrates</a:t>
            </a:r>
          </a:p>
          <a:p>
            <a:pPr lvl="1">
              <a:defRPr/>
            </a:pPr>
            <a:r>
              <a:rPr lang="en-GB" dirty="0">
                <a:solidFill>
                  <a:schemeClr val="accent1">
                    <a:lumMod val="75000"/>
                  </a:schemeClr>
                </a:solidFill>
              </a:rPr>
              <a:t>Phosphates</a:t>
            </a:r>
          </a:p>
          <a:p>
            <a:pPr>
              <a:defRPr/>
            </a:pPr>
            <a:r>
              <a:rPr lang="en-GB" dirty="0">
                <a:solidFill>
                  <a:schemeClr val="accent1">
                    <a:lumMod val="75000"/>
                  </a:schemeClr>
                </a:solidFill>
              </a:rPr>
              <a:t>Heavy Metals </a:t>
            </a:r>
          </a:p>
          <a:p>
            <a:pPr>
              <a:defRPr/>
            </a:pPr>
            <a:r>
              <a:rPr lang="en-GB" dirty="0">
                <a:solidFill>
                  <a:schemeClr val="accent1">
                    <a:lumMod val="75000"/>
                  </a:schemeClr>
                </a:solidFill>
              </a:rPr>
              <a:t>Pesticides</a:t>
            </a:r>
          </a:p>
          <a:p>
            <a:pPr>
              <a:defRPr/>
            </a:pPr>
            <a:r>
              <a:rPr lang="en-GB" dirty="0">
                <a:solidFill>
                  <a:schemeClr val="accent1">
                    <a:lumMod val="75000"/>
                  </a:schemeClr>
                </a:solidFill>
              </a:rPr>
              <a:t>Herbicides</a:t>
            </a:r>
          </a:p>
          <a:p>
            <a:pPr lvl="1">
              <a:defRPr/>
            </a:pPr>
            <a:endParaRPr lang="en-GB" dirty="0"/>
          </a:p>
          <a:p>
            <a:pPr>
              <a:defRPr/>
            </a:pPr>
            <a:endParaRPr lang="en-GB" dirty="0"/>
          </a:p>
        </p:txBody>
      </p:sp>
      <p:sp>
        <p:nvSpPr>
          <p:cNvPr id="6" name="Content Placeholder 5">
            <a:extLst>
              <a:ext uri="{FF2B5EF4-FFF2-40B4-BE49-F238E27FC236}">
                <a16:creationId xmlns:a16="http://schemas.microsoft.com/office/drawing/2014/main" id="{CF6D6F89-6898-DF7B-8A6E-9534BC8E6749}"/>
              </a:ext>
            </a:extLst>
          </p:cNvPr>
          <p:cNvSpPr>
            <a:spLocks noGrp="1"/>
          </p:cNvSpPr>
          <p:nvPr>
            <p:ph sz="half" idx="2"/>
          </p:nvPr>
        </p:nvSpPr>
        <p:spPr>
          <a:xfrm>
            <a:off x="4648200" y="1920875"/>
            <a:ext cx="4038600" cy="4433888"/>
          </a:xfrm>
        </p:spPr>
        <p:txBody>
          <a:bodyPr/>
          <a:lstStyle/>
          <a:p>
            <a:pPr>
              <a:defRPr/>
            </a:pPr>
            <a:r>
              <a:rPr lang="en-GB" dirty="0">
                <a:solidFill>
                  <a:schemeClr val="accent1">
                    <a:lumMod val="75000"/>
                  </a:schemeClr>
                </a:solidFill>
              </a:rPr>
              <a:t>Industrial Wastes</a:t>
            </a:r>
          </a:p>
          <a:p>
            <a:pPr>
              <a:defRPr/>
            </a:pPr>
            <a:r>
              <a:rPr lang="en-GB" dirty="0">
                <a:solidFill>
                  <a:schemeClr val="accent1">
                    <a:lumMod val="75000"/>
                  </a:schemeClr>
                </a:solidFill>
              </a:rPr>
              <a:t>Alkalinity</a:t>
            </a:r>
          </a:p>
          <a:p>
            <a:pPr>
              <a:defRPr/>
            </a:pPr>
            <a:r>
              <a:rPr lang="en-GB" dirty="0">
                <a:solidFill>
                  <a:schemeClr val="accent1">
                    <a:lumMod val="75000"/>
                  </a:schemeClr>
                </a:solidFill>
              </a:rPr>
              <a:t>Pharmaceuticals</a:t>
            </a:r>
          </a:p>
          <a:p>
            <a:pPr>
              <a:defRPr/>
            </a:pPr>
            <a:r>
              <a:rPr lang="en-GB" dirty="0">
                <a:solidFill>
                  <a:schemeClr val="accent1">
                    <a:lumMod val="75000"/>
                  </a:schemeClr>
                </a:solidFill>
              </a:rPr>
              <a:t>Surfactants</a:t>
            </a:r>
          </a:p>
          <a:p>
            <a:pPr>
              <a:defRPr/>
            </a:pPr>
            <a:r>
              <a:rPr lang="en-GB" dirty="0">
                <a:solidFill>
                  <a:schemeClr val="accent1">
                    <a:lumMod val="75000"/>
                  </a:schemeClr>
                </a:solidFill>
              </a:rPr>
              <a:t>Oxygen </a:t>
            </a:r>
          </a:p>
          <a:p>
            <a:pPr>
              <a:defRPr/>
            </a:pPr>
            <a:r>
              <a:rPr lang="en-GB" dirty="0">
                <a:solidFill>
                  <a:schemeClr val="accent1">
                    <a:lumMod val="75000"/>
                  </a:schemeClr>
                </a:solidFill>
              </a:rPr>
              <a:t>Etc…….. </a:t>
            </a:r>
          </a:p>
        </p:txBody>
      </p:sp>
      <p:sp>
        <p:nvSpPr>
          <p:cNvPr id="14340" name="TextBox 6">
            <a:extLst>
              <a:ext uri="{FF2B5EF4-FFF2-40B4-BE49-F238E27FC236}">
                <a16:creationId xmlns:a16="http://schemas.microsoft.com/office/drawing/2014/main" id="{A2F8D64B-3172-937B-B946-027011C2E2D9}"/>
              </a:ext>
            </a:extLst>
          </p:cNvPr>
          <p:cNvSpPr txBox="1">
            <a:spLocks noChangeArrowheads="1"/>
          </p:cNvSpPr>
          <p:nvPr/>
        </p:nvSpPr>
        <p:spPr bwMode="auto">
          <a:xfrm>
            <a:off x="142875" y="6024563"/>
            <a:ext cx="41227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a:solidFill>
                  <a:schemeClr val="bg1"/>
                </a:solidFill>
              </a:rPr>
              <a:t>3. Davis et al.(2005)</a:t>
            </a:r>
          </a:p>
        </p:txBody>
      </p:sp>
      <p:pic>
        <p:nvPicPr>
          <p:cNvPr id="14341" name="Picture 7">
            <a:extLst>
              <a:ext uri="{FF2B5EF4-FFF2-40B4-BE49-F238E27FC236}">
                <a16:creationId xmlns:a16="http://schemas.microsoft.com/office/drawing/2014/main" id="{ACF7C19B-7FFB-18B5-CD02-64CF28963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963" y="4876800"/>
            <a:ext cx="18288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5B9443-3EE2-8917-3DC5-0DB392617C42}"/>
              </a:ext>
            </a:extLst>
          </p:cNvPr>
          <p:cNvSpPr>
            <a:spLocks noGrp="1"/>
          </p:cNvSpPr>
          <p:nvPr>
            <p:ph idx="1"/>
          </p:nvPr>
        </p:nvSpPr>
        <p:spPr>
          <a:xfrm>
            <a:off x="0" y="76200"/>
            <a:ext cx="9144000" cy="6400800"/>
          </a:xfrm>
        </p:spPr>
        <p:txBody>
          <a:bodyPr/>
          <a:lstStyle/>
          <a:p>
            <a:pPr algn="l" rtl="0">
              <a:defRPr/>
            </a:pPr>
            <a:r>
              <a:rPr lang="en-US" altLang="en-US" sz="3600" b="1" dirty="0">
                <a:solidFill>
                  <a:srgbClr val="C00000"/>
                </a:solidFill>
                <a:latin typeface="Times New Roman" panose="02020603050405020304" pitchFamily="18" charset="0"/>
                <a:cs typeface="Times New Roman" panose="02020603050405020304" pitchFamily="18" charset="0"/>
              </a:rPr>
              <a:t>B- Chemical Parameters</a:t>
            </a:r>
          </a:p>
          <a:p>
            <a:pPr algn="l" rtl="0">
              <a:defRPr/>
            </a:pPr>
            <a:r>
              <a:rPr lang="en-US" altLang="en-US" sz="2800" dirty="0">
                <a:latin typeface="Times New Roman" panose="02020603050405020304" pitchFamily="18" charset="0"/>
                <a:cs typeface="Times New Roman" panose="02020603050405020304" pitchFamily="18" charset="0"/>
              </a:rPr>
              <a:t>Total dissolved solids, alkalinity, hardness, fluorides, metals, organics and nutrients are chemical parameters of concern in water quality management.</a:t>
            </a:r>
          </a:p>
          <a:p>
            <a:pPr algn="l" rtl="0">
              <a:defRPr/>
            </a:pPr>
            <a:r>
              <a:rPr lang="en-US" altLang="en-US" sz="3200" b="1" dirty="0">
                <a:solidFill>
                  <a:srgbClr val="0070C0"/>
                </a:solidFill>
                <a:latin typeface="Times New Roman" panose="02020603050405020304" pitchFamily="18" charset="0"/>
                <a:cs typeface="Times New Roman" panose="02020603050405020304" pitchFamily="18" charset="0"/>
              </a:rPr>
              <a:t>1- Total Dissolved Solids (</a:t>
            </a:r>
            <a:r>
              <a:rPr lang="en-US" altLang="en-US" sz="3200" b="1" dirty="0">
                <a:solidFill>
                  <a:srgbClr val="C00000"/>
                </a:solidFill>
                <a:latin typeface="Times New Roman" panose="02020603050405020304" pitchFamily="18" charset="0"/>
                <a:cs typeface="Times New Roman" panose="02020603050405020304" pitchFamily="18" charset="0"/>
              </a:rPr>
              <a:t>TDS</a:t>
            </a:r>
            <a:r>
              <a:rPr lang="en-US" altLang="en-US" sz="3200" b="1" dirty="0">
                <a:solidFill>
                  <a:srgbClr val="0070C0"/>
                </a:solidFill>
                <a:latin typeface="Times New Roman" panose="02020603050405020304" pitchFamily="18" charset="0"/>
                <a:cs typeface="Times New Roman" panose="02020603050405020304" pitchFamily="18" charset="0"/>
              </a:rPr>
              <a:t>)</a:t>
            </a:r>
          </a:p>
          <a:p>
            <a:pPr algn="l" rtl="0">
              <a:defRPr/>
            </a:pPr>
            <a:r>
              <a:rPr lang="en-US" altLang="en-US" sz="2800" dirty="0">
                <a:latin typeface="Times New Roman" panose="02020603050405020304" pitchFamily="18" charset="0"/>
                <a:cs typeface="Times New Roman" panose="02020603050405020304" pitchFamily="18" charset="0"/>
              </a:rPr>
              <a:t>Dissolved solids result mainly because of prolonged contact of water with the salts of different catchments. </a:t>
            </a:r>
          </a:p>
          <a:p>
            <a:pPr algn="l" rtl="0">
              <a:defRPr/>
            </a:pPr>
            <a:r>
              <a:rPr lang="en-US" altLang="en-US" sz="2800" dirty="0">
                <a:latin typeface="Times New Roman" panose="02020603050405020304" pitchFamily="18" charset="0"/>
                <a:cs typeface="Times New Roman" panose="02020603050405020304" pitchFamily="18" charset="0"/>
              </a:rPr>
              <a:t>They may be of organic or inorganic origin . </a:t>
            </a:r>
          </a:p>
          <a:p>
            <a:pPr algn="l" rtl="0">
              <a:defRPr/>
            </a:pPr>
            <a:r>
              <a:rPr lang="en-US" altLang="en-US" sz="2800" dirty="0">
                <a:latin typeface="Times New Roman" panose="02020603050405020304" pitchFamily="18" charset="0"/>
                <a:cs typeface="Times New Roman" panose="02020603050405020304" pitchFamily="18" charset="0"/>
              </a:rPr>
              <a:t>Inorganic substances are minerals and metals. </a:t>
            </a:r>
          </a:p>
          <a:p>
            <a:pPr algn="l" rtl="0">
              <a:defRPr/>
            </a:pPr>
            <a:r>
              <a:rPr lang="en-US" altLang="en-US" sz="2800" dirty="0">
                <a:latin typeface="Times New Roman" panose="02020603050405020304" pitchFamily="18" charset="0"/>
                <a:cs typeface="Times New Roman" panose="02020603050405020304" pitchFamily="18" charset="0"/>
              </a:rPr>
              <a:t>Decay products of vegetable and animal origin</a:t>
            </a:r>
          </a:p>
          <a:p>
            <a:pPr marL="0" indent="0" algn="l" rtl="0">
              <a:buFont typeface="Wingdings 2" pitchFamily="2" charset="2"/>
              <a:buNone/>
              <a:defRPr/>
            </a:pPr>
            <a:r>
              <a:rPr lang="en-US" altLang="en-US" sz="2800" dirty="0">
                <a:latin typeface="Times New Roman" panose="02020603050405020304" pitchFamily="18" charset="0"/>
                <a:cs typeface="Times New Roman" panose="02020603050405020304" pitchFamily="18" charset="0"/>
              </a:rPr>
              <a:t>   give rise to organic matter. </a:t>
            </a:r>
          </a:p>
          <a:p>
            <a:pPr algn="l" rtl="0">
              <a:defRPr/>
            </a:pPr>
            <a:r>
              <a:rPr lang="en-US" altLang="en-US" sz="2800" dirty="0">
                <a:latin typeface="Times New Roman" panose="02020603050405020304" pitchFamily="18" charset="0"/>
                <a:cs typeface="Times New Roman" panose="02020603050405020304" pitchFamily="18" charset="0"/>
              </a:rPr>
              <a:t>Dissolved salts may produce </a:t>
            </a:r>
            <a:r>
              <a:rPr lang="en-US" altLang="en-US" sz="2800" dirty="0" err="1">
                <a:latin typeface="Times New Roman" panose="02020603050405020304" pitchFamily="18" charset="0"/>
                <a:cs typeface="Times New Roman" panose="02020603050405020304" pitchFamily="18" charset="0"/>
              </a:rPr>
              <a:t>colour</a:t>
            </a:r>
            <a:r>
              <a:rPr lang="en-US" altLang="en-US" sz="2800" dirty="0">
                <a:latin typeface="Times New Roman" panose="02020603050405020304" pitchFamily="18" charset="0"/>
                <a:cs typeface="Times New Roman" panose="02020603050405020304" pitchFamily="18" charset="0"/>
              </a:rPr>
              <a:t>, taste and odor of which some are objectionable. </a:t>
            </a:r>
          </a:p>
        </p:txBody>
      </p:sp>
      <p:pic>
        <p:nvPicPr>
          <p:cNvPr id="15362" name="Picture 3">
            <a:extLst>
              <a:ext uri="{FF2B5EF4-FFF2-40B4-BE49-F238E27FC236}">
                <a16:creationId xmlns:a16="http://schemas.microsoft.com/office/drawing/2014/main" id="{88CD1854-630F-CBF6-640E-9A1B77F0F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124200"/>
            <a:ext cx="18288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6B9811-8E8C-CC50-ADC9-4B20962EE3F6}"/>
              </a:ext>
            </a:extLst>
          </p:cNvPr>
          <p:cNvSpPr>
            <a:spLocks noGrp="1"/>
          </p:cNvSpPr>
          <p:nvPr>
            <p:ph idx="1"/>
          </p:nvPr>
        </p:nvSpPr>
        <p:spPr>
          <a:xfrm>
            <a:off x="0" y="0"/>
            <a:ext cx="9144000" cy="6858000"/>
          </a:xfrm>
        </p:spPr>
        <p:txBody>
          <a:bodyPr/>
          <a:lstStyle/>
          <a:p>
            <a:pPr algn="l" rtl="0">
              <a:defRPr/>
            </a:pPr>
            <a:r>
              <a:rPr lang="en-US" altLang="en-US" sz="4000" b="1" dirty="0">
                <a:solidFill>
                  <a:srgbClr val="C00000"/>
                </a:solidFill>
                <a:latin typeface="Times New Roman" panose="02020603050405020304" pitchFamily="18" charset="0"/>
                <a:cs typeface="Times New Roman" panose="02020603050405020304" pitchFamily="18" charset="0"/>
              </a:rPr>
              <a:t>B- Chemical Parameters</a:t>
            </a:r>
          </a:p>
          <a:p>
            <a:pPr algn="l" rtl="0">
              <a:defRPr/>
            </a:pPr>
            <a:r>
              <a:rPr lang="en-US" altLang="en-US" sz="3200" dirty="0">
                <a:latin typeface="Times New Roman" panose="02020603050405020304" pitchFamily="18" charset="0"/>
                <a:cs typeface="Times New Roman" panose="02020603050405020304" pitchFamily="18" charset="0"/>
              </a:rPr>
              <a:t>Domestic water should be colorless,</a:t>
            </a:r>
          </a:p>
          <a:p>
            <a:pPr marL="0" indent="0" algn="l" rtl="0">
              <a:buFont typeface="Wingdings 2" pitchFamily="2" charset="2"/>
              <a:buNone/>
              <a:defRPr/>
            </a:pPr>
            <a:r>
              <a:rPr lang="en-US" altLang="en-US" sz="3200" dirty="0">
                <a:latin typeface="Times New Roman" panose="02020603050405020304" pitchFamily="18" charset="0"/>
                <a:cs typeface="Times New Roman" panose="02020603050405020304" pitchFamily="18" charset="0"/>
              </a:rPr>
              <a:t> odorless but of agreeable taste. </a:t>
            </a:r>
          </a:p>
          <a:p>
            <a:pPr algn="l" rtl="0">
              <a:defRPr/>
            </a:pPr>
            <a:r>
              <a:rPr lang="en-US" altLang="en-US" sz="3200" dirty="0">
                <a:latin typeface="Times New Roman" panose="02020603050405020304" pitchFamily="18" charset="0"/>
                <a:cs typeface="Times New Roman" panose="02020603050405020304" pitchFamily="18" charset="0"/>
              </a:rPr>
              <a:t>Presence of dissolved solids alone </a:t>
            </a:r>
          </a:p>
          <a:p>
            <a:pPr marL="0" indent="0" algn="l" rtl="0">
              <a:buFont typeface="Wingdings 2" pitchFamily="2" charset="2"/>
              <a:buNone/>
              <a:defRPr/>
            </a:pPr>
            <a:r>
              <a:rPr lang="en-US" altLang="en-US" sz="3200" dirty="0">
                <a:latin typeface="Times New Roman" panose="02020603050405020304" pitchFamily="18" charset="0"/>
                <a:cs typeface="Times New Roman" panose="02020603050405020304" pitchFamily="18" charset="0"/>
              </a:rPr>
              <a:t>gives taste. </a:t>
            </a:r>
            <a:endParaRPr lang="ar-SA" altLang="en-US" sz="3200" dirty="0">
              <a:latin typeface="Times New Roman" panose="02020603050405020304" pitchFamily="18" charset="0"/>
              <a:cs typeface="Times New Roman" panose="02020603050405020304" pitchFamily="18" charset="0"/>
            </a:endParaRPr>
          </a:p>
          <a:p>
            <a:pPr marL="0" indent="0" algn="l" rtl="0">
              <a:buFont typeface="Wingdings 2" pitchFamily="2" charset="2"/>
              <a:buNone/>
              <a:defRPr/>
            </a:pPr>
            <a:r>
              <a:rPr lang="en-US" altLang="en-US" sz="4000" b="1" dirty="0">
                <a:solidFill>
                  <a:srgbClr val="0070C0"/>
                </a:solidFill>
                <a:latin typeface="Times New Roman" panose="02020603050405020304" pitchFamily="18" charset="0"/>
                <a:cs typeface="Times New Roman" panose="02020603050405020304" pitchFamily="18" charset="0"/>
              </a:rPr>
              <a:t>2- Alkalinity</a:t>
            </a:r>
            <a:endParaRPr lang="en-US" altLang="en-US" sz="3600" b="1" dirty="0">
              <a:solidFill>
                <a:srgbClr val="0070C0"/>
              </a:solidFill>
              <a:latin typeface="Times New Roman" panose="02020603050405020304" pitchFamily="18" charset="0"/>
              <a:cs typeface="Times New Roman" panose="02020603050405020304" pitchFamily="18" charset="0"/>
            </a:endParaRPr>
          </a:p>
          <a:p>
            <a:pPr algn="l" rtl="0">
              <a:defRPr/>
            </a:pPr>
            <a:r>
              <a:rPr lang="en-US" altLang="en-US" sz="3200" dirty="0">
                <a:latin typeface="Times New Roman" panose="02020603050405020304" pitchFamily="18" charset="0"/>
                <a:cs typeface="Times New Roman" panose="02020603050405020304" pitchFamily="18" charset="0"/>
              </a:rPr>
              <a:t>Alkalinity is the ability of water to neutralize acids. </a:t>
            </a:r>
          </a:p>
          <a:p>
            <a:pPr algn="l" rtl="0">
              <a:defRPr/>
            </a:pPr>
            <a:r>
              <a:rPr lang="en-US" altLang="en-US" sz="3200" b="1" dirty="0">
                <a:solidFill>
                  <a:srgbClr val="C00000"/>
                </a:solidFill>
                <a:latin typeface="Times New Roman" panose="02020603050405020304" pitchFamily="18" charset="0"/>
                <a:cs typeface="Times New Roman" panose="02020603050405020304" pitchFamily="18" charset="0"/>
              </a:rPr>
              <a:t>CO</a:t>
            </a:r>
            <a:r>
              <a:rPr lang="en-US" altLang="en-US" sz="3200" b="1" baseline="-25000" dirty="0">
                <a:solidFill>
                  <a:srgbClr val="C00000"/>
                </a:solidFill>
                <a:latin typeface="Times New Roman" panose="02020603050405020304" pitchFamily="18" charset="0"/>
                <a:cs typeface="Times New Roman" panose="02020603050405020304" pitchFamily="18" charset="0"/>
              </a:rPr>
              <a:t>3</a:t>
            </a:r>
            <a:r>
              <a:rPr lang="en-US" altLang="en-US" sz="3200" b="1" baseline="30000" dirty="0">
                <a:solidFill>
                  <a:srgbClr val="C00000"/>
                </a:solidFill>
                <a:latin typeface="Times New Roman" panose="02020603050405020304" pitchFamily="18" charset="0"/>
                <a:cs typeface="Times New Roman" panose="02020603050405020304" pitchFamily="18" charset="0"/>
              </a:rPr>
              <a:t>2–</a:t>
            </a:r>
            <a:r>
              <a:rPr lang="en-US" altLang="en-US" sz="3200" b="1" dirty="0">
                <a:solidFill>
                  <a:srgbClr val="C00000"/>
                </a:solidFill>
                <a:latin typeface="Times New Roman" panose="02020603050405020304" pitchFamily="18" charset="0"/>
                <a:cs typeface="Times New Roman" panose="02020603050405020304" pitchFamily="18" charset="0"/>
              </a:rPr>
              <a:t>, HCO</a:t>
            </a:r>
            <a:r>
              <a:rPr lang="en-US" altLang="en-US" sz="3200" b="1" baseline="-25000" dirty="0">
                <a:solidFill>
                  <a:srgbClr val="C00000"/>
                </a:solidFill>
                <a:latin typeface="Times New Roman" panose="02020603050405020304" pitchFamily="18" charset="0"/>
                <a:cs typeface="Times New Roman" panose="02020603050405020304" pitchFamily="18" charset="0"/>
              </a:rPr>
              <a:t>3</a:t>
            </a:r>
            <a:r>
              <a:rPr lang="en-US" altLang="en-US" sz="3200" b="1" baseline="30000" dirty="0">
                <a:solidFill>
                  <a:srgbClr val="C00000"/>
                </a:solidFill>
                <a:latin typeface="Times New Roman" panose="02020603050405020304" pitchFamily="18" charset="0"/>
                <a:cs typeface="Times New Roman" panose="02020603050405020304" pitchFamily="18" charset="0"/>
              </a:rPr>
              <a:t>–</a:t>
            </a:r>
            <a:r>
              <a:rPr lang="en-US" altLang="en-US" sz="3200" b="1" dirty="0">
                <a:solidFill>
                  <a:srgbClr val="C00000"/>
                </a:solidFill>
                <a:latin typeface="Times New Roman" panose="02020603050405020304" pitchFamily="18" charset="0"/>
                <a:cs typeface="Times New Roman" panose="02020603050405020304" pitchFamily="18" charset="0"/>
              </a:rPr>
              <a:t>, OH</a:t>
            </a:r>
            <a:r>
              <a:rPr lang="en-US" altLang="en-US" sz="3200" b="1" baseline="30000" dirty="0">
                <a:solidFill>
                  <a:srgbClr val="C00000"/>
                </a:solidFill>
                <a:latin typeface="Times New Roman" panose="02020603050405020304" pitchFamily="18" charset="0"/>
                <a:cs typeface="Times New Roman" panose="02020603050405020304" pitchFamily="18" charset="0"/>
              </a:rPr>
              <a:t>–</a:t>
            </a:r>
            <a:r>
              <a:rPr lang="en-US" altLang="en-US" sz="3200" b="1" dirty="0">
                <a:solidFill>
                  <a:srgbClr val="C00000"/>
                </a:solidFill>
                <a:latin typeface="Times New Roman" panose="02020603050405020304" pitchFamily="18" charset="0"/>
                <a:cs typeface="Times New Roman" panose="02020603050405020304" pitchFamily="18" charset="0"/>
              </a:rPr>
              <a:t>, H SiO</a:t>
            </a:r>
            <a:r>
              <a:rPr lang="en-US" altLang="en-US" sz="3200" b="1" baseline="-25000" dirty="0">
                <a:solidFill>
                  <a:srgbClr val="C00000"/>
                </a:solidFill>
                <a:latin typeface="Times New Roman" panose="02020603050405020304" pitchFamily="18" charset="0"/>
                <a:cs typeface="Times New Roman" panose="02020603050405020304" pitchFamily="18" charset="0"/>
              </a:rPr>
              <a:t>3</a:t>
            </a:r>
            <a:r>
              <a:rPr lang="en-US" altLang="en-US" sz="3200" b="1" baseline="30000" dirty="0">
                <a:solidFill>
                  <a:srgbClr val="C00000"/>
                </a:solidFill>
                <a:latin typeface="Times New Roman" panose="02020603050405020304" pitchFamily="18" charset="0"/>
                <a:cs typeface="Times New Roman" panose="02020603050405020304" pitchFamily="18" charset="0"/>
              </a:rPr>
              <a:t>–</a:t>
            </a:r>
            <a:r>
              <a:rPr lang="en-US" altLang="en-US" sz="3200" b="1" dirty="0">
                <a:solidFill>
                  <a:srgbClr val="C00000"/>
                </a:solidFill>
                <a:latin typeface="Times New Roman" panose="02020603050405020304" pitchFamily="18" charset="0"/>
                <a:cs typeface="Times New Roman" panose="02020603050405020304" pitchFamily="18" charset="0"/>
              </a:rPr>
              <a:t>, H</a:t>
            </a:r>
            <a:r>
              <a:rPr lang="en-US" altLang="en-US" sz="3200" b="1" baseline="-25000" dirty="0">
                <a:solidFill>
                  <a:srgbClr val="C00000"/>
                </a:solidFill>
                <a:latin typeface="Times New Roman" panose="02020603050405020304" pitchFamily="18" charset="0"/>
                <a:cs typeface="Times New Roman" panose="02020603050405020304" pitchFamily="18" charset="0"/>
              </a:rPr>
              <a:t>2</a:t>
            </a:r>
            <a:r>
              <a:rPr lang="en-US" altLang="en-US" sz="3200" b="1" dirty="0">
                <a:solidFill>
                  <a:srgbClr val="C00000"/>
                </a:solidFill>
                <a:latin typeface="Times New Roman" panose="02020603050405020304" pitchFamily="18" charset="0"/>
                <a:cs typeface="Times New Roman" panose="02020603050405020304" pitchFamily="18" charset="0"/>
              </a:rPr>
              <a:t>BO</a:t>
            </a:r>
            <a:r>
              <a:rPr lang="en-US" altLang="en-US" sz="3200" b="1" baseline="-25000" dirty="0">
                <a:solidFill>
                  <a:srgbClr val="C00000"/>
                </a:solidFill>
                <a:latin typeface="Times New Roman" panose="02020603050405020304" pitchFamily="18" charset="0"/>
                <a:cs typeface="Times New Roman" panose="02020603050405020304" pitchFamily="18" charset="0"/>
              </a:rPr>
              <a:t>3</a:t>
            </a:r>
            <a:r>
              <a:rPr lang="en-US" altLang="en-US" sz="3200" b="1" baseline="30000" dirty="0">
                <a:solidFill>
                  <a:srgbClr val="C00000"/>
                </a:solidFill>
                <a:latin typeface="Times New Roman" panose="02020603050405020304" pitchFamily="18" charset="0"/>
                <a:cs typeface="Times New Roman" panose="02020603050405020304" pitchFamily="18" charset="0"/>
              </a:rPr>
              <a:t>–</a:t>
            </a:r>
            <a:r>
              <a:rPr lang="en-US" altLang="en-US" sz="3200" b="1" dirty="0">
                <a:solidFill>
                  <a:srgbClr val="C00000"/>
                </a:solidFill>
                <a:latin typeface="Times New Roman" panose="02020603050405020304" pitchFamily="18" charset="0"/>
                <a:cs typeface="Times New Roman" panose="02020603050405020304" pitchFamily="18" charset="0"/>
              </a:rPr>
              <a:t>, HPO</a:t>
            </a:r>
            <a:r>
              <a:rPr lang="en-US" altLang="en-US" sz="3200" b="1" baseline="-25000" dirty="0">
                <a:solidFill>
                  <a:srgbClr val="C00000"/>
                </a:solidFill>
                <a:latin typeface="Times New Roman" panose="02020603050405020304" pitchFamily="18" charset="0"/>
                <a:cs typeface="Times New Roman" panose="02020603050405020304" pitchFamily="18" charset="0"/>
              </a:rPr>
              <a:t>4</a:t>
            </a:r>
            <a:r>
              <a:rPr lang="en-US" altLang="en-US" sz="3200" b="1" baseline="30000" dirty="0">
                <a:solidFill>
                  <a:srgbClr val="C00000"/>
                </a:solidFill>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and </a:t>
            </a:r>
            <a:r>
              <a:rPr lang="en-US" altLang="en-US" sz="3200" b="1" dirty="0">
                <a:solidFill>
                  <a:srgbClr val="C00000"/>
                </a:solidFill>
                <a:latin typeface="Times New Roman" panose="02020603050405020304" pitchFamily="18" charset="0"/>
                <a:cs typeface="Times New Roman" panose="02020603050405020304" pitchFamily="18" charset="0"/>
              </a:rPr>
              <a:t>NH</a:t>
            </a:r>
            <a:r>
              <a:rPr lang="en-US" altLang="en-US" sz="3200" b="1" baseline="-25000" dirty="0">
                <a:solidFill>
                  <a:srgbClr val="C00000"/>
                </a:solidFill>
                <a:latin typeface="Times New Roman" panose="02020603050405020304" pitchFamily="18" charset="0"/>
                <a:cs typeface="Times New Roman" panose="02020603050405020304" pitchFamily="18" charset="0"/>
              </a:rPr>
              <a:t>3</a:t>
            </a:r>
            <a:r>
              <a:rPr lang="en-US" altLang="en-US" sz="3200" dirty="0">
                <a:latin typeface="Times New Roman" panose="02020603050405020304" pitchFamily="18" charset="0"/>
                <a:cs typeface="Times New Roman" panose="02020603050405020304" pitchFamily="18" charset="0"/>
              </a:rPr>
              <a:t> which are quite common in atmosphere and soil contribute to alkalinity. </a:t>
            </a:r>
          </a:p>
          <a:p>
            <a:pPr marL="0" indent="0" algn="l" rtl="0">
              <a:buFont typeface="Wingdings 2" pitchFamily="2" charset="2"/>
              <a:buNone/>
              <a:defRPr/>
            </a:pPr>
            <a:endParaRPr lang="en-US" altLang="en-US" sz="3200" dirty="0">
              <a:latin typeface="Times New Roman" panose="02020603050405020304" pitchFamily="18" charset="0"/>
              <a:cs typeface="Times New Roman" panose="02020603050405020304" pitchFamily="18" charset="0"/>
            </a:endParaRPr>
          </a:p>
        </p:txBody>
      </p:sp>
      <p:pic>
        <p:nvPicPr>
          <p:cNvPr id="16386" name="Picture 1">
            <a:extLst>
              <a:ext uri="{FF2B5EF4-FFF2-40B4-BE49-F238E27FC236}">
                <a16:creationId xmlns:a16="http://schemas.microsoft.com/office/drawing/2014/main" id="{19BE2F7C-1AC3-9667-91AB-D15472D70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600200"/>
            <a:ext cx="28067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E5D6F4-3E50-33FD-6EE4-C4EA77DAD961}"/>
              </a:ext>
            </a:extLst>
          </p:cNvPr>
          <p:cNvSpPr>
            <a:spLocks noGrp="1"/>
          </p:cNvSpPr>
          <p:nvPr>
            <p:ph idx="1"/>
          </p:nvPr>
        </p:nvSpPr>
        <p:spPr>
          <a:xfrm>
            <a:off x="0" y="76200"/>
            <a:ext cx="9144000" cy="6400800"/>
          </a:xfrm>
        </p:spPr>
        <p:txBody>
          <a:bodyPr/>
          <a:lstStyle/>
          <a:p>
            <a:pPr algn="l" rtl="0"/>
            <a:r>
              <a:rPr lang="en-US" altLang="en-US" sz="3600" b="1">
                <a:solidFill>
                  <a:srgbClr val="C00000"/>
                </a:solidFill>
                <a:latin typeface="Times New Roman" panose="02020603050405020304" pitchFamily="18" charset="0"/>
                <a:cs typeface="Times New Roman" panose="02020603050405020304" pitchFamily="18" charset="0"/>
              </a:rPr>
              <a:t>B- Chemical Parameters</a:t>
            </a:r>
          </a:p>
          <a:p>
            <a:pPr algn="l" rtl="0"/>
            <a:r>
              <a:rPr lang="en-US" altLang="en-US" sz="3200">
                <a:latin typeface="Times New Roman" panose="02020603050405020304" pitchFamily="18" charset="0"/>
                <a:cs typeface="Times New Roman" panose="02020603050405020304" pitchFamily="18" charset="0"/>
              </a:rPr>
              <a:t>These compounds result from the dissolution of mineral substances in the soil and atmosphere.</a:t>
            </a:r>
          </a:p>
          <a:p>
            <a:pPr algn="l" rtl="0"/>
            <a:r>
              <a:rPr lang="en-US" altLang="en-US" sz="3200">
                <a:latin typeface="Times New Roman" panose="02020603050405020304" pitchFamily="18" charset="0"/>
                <a:cs typeface="Times New Roman" panose="02020603050405020304" pitchFamily="18" charset="0"/>
              </a:rPr>
              <a:t>Phosphates from detergents and fertilizers and insecticides of agricultural land may also cause alkalinity.</a:t>
            </a:r>
          </a:p>
          <a:p>
            <a:pPr algn="l" rtl="0"/>
            <a:r>
              <a:rPr lang="en-US" altLang="en-US" sz="3200">
                <a:latin typeface="Times New Roman" panose="02020603050405020304" pitchFamily="18" charset="0"/>
                <a:cs typeface="Times New Roman" panose="02020603050405020304" pitchFamily="18" charset="0"/>
              </a:rPr>
              <a:t>Alkalinity is classified as (</a:t>
            </a:r>
            <a:r>
              <a:rPr lang="en-US" altLang="en-US" sz="3200" b="1">
                <a:solidFill>
                  <a:srgbClr val="C00000"/>
                </a:solidFill>
                <a:latin typeface="Times New Roman" panose="02020603050405020304" pitchFamily="18" charset="0"/>
                <a:cs typeface="Times New Roman" panose="02020603050405020304" pitchFamily="18" charset="0"/>
              </a:rPr>
              <a:t>i</a:t>
            </a:r>
            <a:r>
              <a:rPr lang="en-US" altLang="en-US" sz="3200">
                <a:latin typeface="Times New Roman" panose="02020603050405020304" pitchFamily="18" charset="0"/>
                <a:cs typeface="Times New Roman" panose="02020603050405020304" pitchFamily="18" charset="0"/>
              </a:rPr>
              <a:t>) hydroxide alkalinity or caustic alkalinity (</a:t>
            </a:r>
            <a:r>
              <a:rPr lang="en-US" altLang="en-US" sz="3200" b="1">
                <a:solidFill>
                  <a:srgbClr val="C00000"/>
                </a:solidFill>
                <a:latin typeface="Times New Roman" panose="02020603050405020304" pitchFamily="18" charset="0"/>
                <a:cs typeface="Times New Roman" panose="02020603050405020304" pitchFamily="18" charset="0"/>
              </a:rPr>
              <a:t>ii</a:t>
            </a:r>
            <a:r>
              <a:rPr lang="en-US" altLang="en-US" sz="3200">
                <a:latin typeface="Times New Roman" panose="02020603050405020304" pitchFamily="18" charset="0"/>
                <a:cs typeface="Times New Roman" panose="02020603050405020304" pitchFamily="18" charset="0"/>
              </a:rPr>
              <a:t>) carbonate alkalinity and (</a:t>
            </a:r>
            <a:r>
              <a:rPr lang="en-US" altLang="en-US" sz="3200" b="1">
                <a:solidFill>
                  <a:srgbClr val="C00000"/>
                </a:solidFill>
                <a:latin typeface="Times New Roman" panose="02020603050405020304" pitchFamily="18" charset="0"/>
                <a:cs typeface="Times New Roman" panose="02020603050405020304" pitchFamily="18" charset="0"/>
              </a:rPr>
              <a:t>iii</a:t>
            </a:r>
            <a:r>
              <a:rPr lang="en-US" altLang="en-US" sz="3200">
                <a:latin typeface="Times New Roman" panose="02020603050405020304" pitchFamily="18" charset="0"/>
                <a:cs typeface="Times New Roman" panose="02020603050405020304" pitchFamily="18" charset="0"/>
              </a:rPr>
              <a:t>) bicarbonate alkalinity.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Content Placeholder 3">
            <a:extLst>
              <a:ext uri="{FF2B5EF4-FFF2-40B4-BE49-F238E27FC236}">
                <a16:creationId xmlns:a16="http://schemas.microsoft.com/office/drawing/2014/main" id="{BA986AAA-F0A3-443D-813E-E912BFAE1F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05200" y="2852738"/>
            <a:ext cx="5503863" cy="3971925"/>
          </a:xfrm>
        </p:spPr>
      </p:pic>
      <p:sp>
        <p:nvSpPr>
          <p:cNvPr id="5" name="TextBox 4">
            <a:extLst>
              <a:ext uri="{FF2B5EF4-FFF2-40B4-BE49-F238E27FC236}">
                <a16:creationId xmlns:a16="http://schemas.microsoft.com/office/drawing/2014/main" id="{759D7910-A30C-BBE3-652A-4663D892738B}"/>
              </a:ext>
            </a:extLst>
          </p:cNvPr>
          <p:cNvSpPr txBox="1"/>
          <p:nvPr/>
        </p:nvSpPr>
        <p:spPr>
          <a:xfrm>
            <a:off x="7938" y="381000"/>
            <a:ext cx="9299575" cy="4800600"/>
          </a:xfrm>
          <a:prstGeom prst="rect">
            <a:avLst/>
          </a:prstGeom>
          <a:noFill/>
        </p:spPr>
        <p:txBody>
          <a:bodyPr wrap="none">
            <a:spAutoFit/>
          </a:bodyPr>
          <a:lstStyle/>
          <a:p>
            <a:pPr marL="457200" indent="-457200">
              <a:buFont typeface="Wingdings" pitchFamily="2" charset="2"/>
              <a:buChar char="v"/>
              <a:defRPr/>
            </a:pPr>
            <a:r>
              <a:rPr lang="en-US" altLang="en-US" sz="3200" dirty="0">
                <a:latin typeface="Times New Roman" panose="02020603050405020304" pitchFamily="18" charset="0"/>
                <a:cs typeface="Times New Roman" panose="02020603050405020304" pitchFamily="18" charset="0"/>
              </a:rPr>
              <a:t>Hydroxide alkalinity occurring at a pH greater </a:t>
            </a:r>
          </a:p>
          <a:p>
            <a:pPr>
              <a:defRPr/>
            </a:pPr>
            <a:r>
              <a:rPr lang="en-US" altLang="en-US" sz="3200" dirty="0">
                <a:latin typeface="Times New Roman" panose="02020603050405020304" pitchFamily="18" charset="0"/>
                <a:cs typeface="Times New Roman" panose="02020603050405020304" pitchFamily="18" charset="0"/>
              </a:rPr>
              <a:t>than </a:t>
            </a:r>
            <a:r>
              <a:rPr lang="en-US" altLang="en-US" sz="3200" b="1" dirty="0">
                <a:solidFill>
                  <a:srgbClr val="C00000"/>
                </a:solidFill>
                <a:latin typeface="Times New Roman" panose="02020603050405020304" pitchFamily="18" charset="0"/>
                <a:cs typeface="Times New Roman" panose="02020603050405020304" pitchFamily="18" charset="0"/>
              </a:rPr>
              <a:t>8.3</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(generally above </a:t>
            </a:r>
            <a:r>
              <a:rPr lang="en-US" altLang="en-US" sz="3200" b="1" dirty="0">
                <a:solidFill>
                  <a:srgbClr val="C00000"/>
                </a:solidFill>
                <a:latin typeface="Times New Roman" panose="02020603050405020304" pitchFamily="18" charset="0"/>
                <a:cs typeface="Times New Roman" panose="02020603050405020304" pitchFamily="18" charset="0"/>
              </a:rPr>
              <a:t>10</a:t>
            </a:r>
            <a:r>
              <a:rPr lang="en-US" altLang="en-US" sz="3200" dirty="0">
                <a:latin typeface="Times New Roman" panose="02020603050405020304" pitchFamily="18" charset="0"/>
                <a:cs typeface="Times New Roman" panose="02020603050405020304" pitchFamily="18" charset="0"/>
              </a:rPr>
              <a:t>) causes bitter taste, affects</a:t>
            </a:r>
          </a:p>
          <a:p>
            <a:pPr>
              <a:defRPr/>
            </a:pPr>
            <a:r>
              <a:rPr lang="en-US" altLang="en-US" sz="3200" dirty="0">
                <a:latin typeface="Times New Roman" panose="02020603050405020304" pitchFamily="18" charset="0"/>
                <a:cs typeface="Times New Roman" panose="02020603050405020304" pitchFamily="18" charset="0"/>
              </a:rPr>
              <a:t> the lacrimal fluid around the eye ball of swimmers, </a:t>
            </a:r>
          </a:p>
          <a:p>
            <a:pPr>
              <a:defRPr/>
            </a:pPr>
            <a:r>
              <a:rPr lang="en-US" altLang="en-US" sz="3200" dirty="0">
                <a:latin typeface="Times New Roman" panose="02020603050405020304" pitchFamily="18" charset="0"/>
                <a:cs typeface="Times New Roman" panose="02020603050405020304" pitchFamily="18" charset="0"/>
              </a:rPr>
              <a:t>whereas bicarbonate alkalinity occurring below </a:t>
            </a:r>
          </a:p>
          <a:p>
            <a:pPr>
              <a:defRPr/>
            </a:pPr>
            <a:r>
              <a:rPr lang="en-US" altLang="en-US" sz="3200" dirty="0">
                <a:latin typeface="Times New Roman" panose="02020603050405020304" pitchFamily="18" charset="0"/>
                <a:cs typeface="Times New Roman" panose="02020603050405020304" pitchFamily="18" charset="0"/>
              </a:rPr>
              <a:t>a </a:t>
            </a:r>
            <a:r>
              <a:rPr lang="en-US" altLang="en-US" sz="3200" b="1" dirty="0">
                <a:solidFill>
                  <a:srgbClr val="C00000"/>
                </a:solidFill>
                <a:latin typeface="Times New Roman" panose="02020603050405020304" pitchFamily="18" charset="0"/>
                <a:cs typeface="Times New Roman" panose="02020603050405020304" pitchFamily="18" charset="0"/>
              </a:rPr>
              <a:t>pH</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of </a:t>
            </a:r>
            <a:r>
              <a:rPr lang="en-US" altLang="en-US" sz="3200" b="1" dirty="0">
                <a:solidFill>
                  <a:srgbClr val="C00000"/>
                </a:solidFill>
                <a:latin typeface="Times New Roman" panose="02020603050405020304" pitchFamily="18" charset="0"/>
                <a:cs typeface="Times New Roman" panose="02020603050405020304" pitchFamily="18" charset="0"/>
              </a:rPr>
              <a:t>8.3</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(but above </a:t>
            </a:r>
            <a:r>
              <a:rPr lang="en-US" altLang="en-US" sz="3200" b="1" dirty="0">
                <a:solidFill>
                  <a:srgbClr val="C00000"/>
                </a:solidFill>
                <a:latin typeface="Times New Roman" panose="02020603050405020304" pitchFamily="18" charset="0"/>
                <a:cs typeface="Times New Roman" panose="02020603050405020304" pitchFamily="18" charset="0"/>
              </a:rPr>
              <a:t>4.5</a:t>
            </a:r>
            <a:r>
              <a:rPr lang="en-US" altLang="en-US" sz="3200" dirty="0">
                <a:latin typeface="Times New Roman" panose="02020603050405020304" pitchFamily="18" charset="0"/>
                <a:cs typeface="Times New Roman" panose="02020603050405020304" pitchFamily="18" charset="0"/>
              </a:rPr>
              <a:t>) </a:t>
            </a:r>
          </a:p>
          <a:p>
            <a:pPr>
              <a:defRPr/>
            </a:pPr>
            <a:r>
              <a:rPr lang="en-US" altLang="en-US" sz="3200" dirty="0">
                <a:latin typeface="Times New Roman" panose="02020603050405020304" pitchFamily="18" charset="0"/>
                <a:cs typeface="Times New Roman" panose="02020603050405020304" pitchFamily="18" charset="0"/>
              </a:rPr>
              <a:t>mainly causes scale</a:t>
            </a:r>
          </a:p>
          <a:p>
            <a:pPr>
              <a:defRPr/>
            </a:pPr>
            <a:r>
              <a:rPr lang="en-US" altLang="en-US" sz="3200" dirty="0">
                <a:latin typeface="Times New Roman" panose="02020603050405020304" pitchFamily="18" charset="0"/>
                <a:cs typeface="Times New Roman" panose="02020603050405020304" pitchFamily="18" charset="0"/>
              </a:rPr>
              <a:t>formation in boilers </a:t>
            </a:r>
          </a:p>
          <a:p>
            <a:pPr>
              <a:defRPr/>
            </a:pPr>
            <a:r>
              <a:rPr lang="en-US" altLang="en-US" sz="3200" dirty="0">
                <a:latin typeface="Times New Roman" panose="02020603050405020304" pitchFamily="18" charset="0"/>
                <a:cs typeface="Times New Roman" panose="02020603050405020304" pitchFamily="18" charset="0"/>
              </a:rPr>
              <a:t>and incrustations </a:t>
            </a:r>
          </a:p>
          <a:p>
            <a:pPr>
              <a:defRPr/>
            </a:pPr>
            <a:r>
              <a:rPr lang="en-US" altLang="en-US" sz="3200" dirty="0">
                <a:latin typeface="Times New Roman" panose="02020603050405020304" pitchFamily="18" charset="0"/>
                <a:cs typeface="Times New Roman" panose="02020603050405020304" pitchFamily="18" charset="0"/>
              </a:rPr>
              <a:t>in pipe lines.</a:t>
            </a:r>
          </a:p>
          <a:p>
            <a:pPr>
              <a:defRPr/>
            </a:pPr>
            <a:endParaRPr lang="en-US" dirty="0"/>
          </a:p>
        </p:txBody>
      </p:sp>
      <p:pic>
        <p:nvPicPr>
          <p:cNvPr id="18435" name="Picture 5">
            <a:extLst>
              <a:ext uri="{FF2B5EF4-FFF2-40B4-BE49-F238E27FC236}">
                <a16:creationId xmlns:a16="http://schemas.microsoft.com/office/drawing/2014/main" id="{4E42408B-2025-B8B2-FFF1-06F82091E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4838700"/>
            <a:ext cx="33337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159714-DD3D-3868-F7FE-E3FF14E2CFE1}"/>
              </a:ext>
            </a:extLst>
          </p:cNvPr>
          <p:cNvSpPr txBox="1">
            <a:spLocks noChangeArrowheads="1"/>
          </p:cNvSpPr>
          <p:nvPr/>
        </p:nvSpPr>
        <p:spPr bwMode="auto">
          <a:xfrm>
            <a:off x="11113" y="990600"/>
            <a:ext cx="900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lgn="r" rtl="1">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lgn="r" rtl="1">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lgn="r" rtl="1">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lgn="r" rtl="1">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algn="r" rtl="1"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algn="r" rtl="1"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algn="r" rtl="1"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algn="r" rtl="1"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l" rtl="0" eaLnBrk="1" hangingPunct="1">
              <a:spcBef>
                <a:spcPct val="0"/>
              </a:spcBef>
              <a:buClrTx/>
              <a:buSzTx/>
              <a:buFontTx/>
              <a:buNone/>
            </a:pPr>
            <a:r>
              <a:rPr lang="en-US" altLang="en-US" sz="5400" b="1">
                <a:solidFill>
                  <a:schemeClr val="accent2"/>
                </a:solidFill>
                <a:latin typeface="Times New Roman" panose="02020603050405020304" pitchFamily="18" charset="0"/>
                <a:cs typeface="Times New Roman" panose="02020603050405020304" pitchFamily="18" charset="0"/>
              </a:rPr>
              <a:t>Environmental Biotechnology</a:t>
            </a:r>
            <a:endParaRPr lang="ar-IQ" altLang="en-US" sz="5400" b="1">
              <a:solidFill>
                <a:schemeClr val="accent2"/>
              </a:solidFill>
              <a:latin typeface="Times New Roman" panose="02020603050405020304" pitchFamily="18" charset="0"/>
              <a:ea typeface="Majalla UI"/>
              <a:cs typeface="Times New Roman" panose="02020603050405020304" pitchFamily="18" charset="0"/>
            </a:endParaRPr>
          </a:p>
        </p:txBody>
      </p:sp>
      <p:sp>
        <p:nvSpPr>
          <p:cNvPr id="7" name="TextBox 6">
            <a:extLst>
              <a:ext uri="{FF2B5EF4-FFF2-40B4-BE49-F238E27FC236}">
                <a16:creationId xmlns:a16="http://schemas.microsoft.com/office/drawing/2014/main" id="{01EF8FFD-3E6C-1134-F2B7-B39CAC704EA7}"/>
              </a:ext>
            </a:extLst>
          </p:cNvPr>
          <p:cNvSpPr txBox="1">
            <a:spLocks noChangeArrowheads="1"/>
          </p:cNvSpPr>
          <p:nvPr/>
        </p:nvSpPr>
        <p:spPr bwMode="auto">
          <a:xfrm>
            <a:off x="1512888" y="2514600"/>
            <a:ext cx="61579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lgn="r" rtl="1">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lgn="r" rtl="1">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lgn="r" rtl="1">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lgn="r" rtl="1">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algn="r" rtl="1"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algn="r" rtl="1"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algn="r" rtl="1"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algn="r" rtl="1"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l" rtl="0" eaLnBrk="1" hangingPunct="1">
              <a:spcBef>
                <a:spcPct val="0"/>
              </a:spcBef>
              <a:buClrTx/>
              <a:buSzTx/>
              <a:buFontTx/>
              <a:buNone/>
            </a:pPr>
            <a:r>
              <a:rPr lang="en-US" altLang="en-US" sz="4400" b="1" dirty="0">
                <a:solidFill>
                  <a:srgbClr val="92D050"/>
                </a:solidFill>
              </a:rPr>
              <a:t>BSc. Course 2024 - 2025</a:t>
            </a:r>
            <a:endParaRPr lang="ar-IQ" altLang="en-US" sz="4400" b="1" dirty="0">
              <a:solidFill>
                <a:srgbClr val="92D050"/>
              </a:solidFill>
              <a:ea typeface="Majalla UI"/>
              <a:cs typeface="Majalla UI"/>
            </a:endParaRPr>
          </a:p>
        </p:txBody>
      </p:sp>
      <p:sp>
        <p:nvSpPr>
          <p:cNvPr id="14340" name="Subtitle 2">
            <a:extLst>
              <a:ext uri="{FF2B5EF4-FFF2-40B4-BE49-F238E27FC236}">
                <a16:creationId xmlns:a16="http://schemas.microsoft.com/office/drawing/2014/main" id="{6B39E1EB-C79B-CCF9-0925-2883A027CA81}"/>
              </a:ext>
            </a:extLst>
          </p:cNvPr>
          <p:cNvSpPr>
            <a:spLocks noGrp="1"/>
          </p:cNvSpPr>
          <p:nvPr/>
        </p:nvSpPr>
        <p:spPr bwMode="auto">
          <a:xfrm>
            <a:off x="44450" y="3505200"/>
            <a:ext cx="8991600"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lgn="r" rtl="1">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lgn="r" rtl="1">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lgn="r" rtl="1">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lgn="r" rtl="1">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algn="r" rtl="1"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algn="r" rtl="1"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algn="r" rtl="1"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algn="r" rtl="1"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l" rtl="0" eaLnBrk="1" hangingPunct="1">
              <a:spcBef>
                <a:spcPct val="0"/>
              </a:spcBef>
              <a:buClrTx/>
              <a:buSzTx/>
              <a:buFont typeface="Wingdings 2" pitchFamily="2" charset="2"/>
              <a:buNone/>
            </a:pPr>
            <a:r>
              <a:rPr lang="en-US" altLang="en-US" sz="2800" b="1" dirty="0">
                <a:solidFill>
                  <a:srgbClr val="002060"/>
                </a:solidFill>
                <a:latin typeface="Times New Roman" panose="02020603050405020304" pitchFamily="18" charset="0"/>
                <a:cs typeface="Times New Roman" panose="02020603050405020304" pitchFamily="18" charset="0"/>
              </a:rPr>
              <a:t>Dr. Alyaa M. Zyara</a:t>
            </a:r>
          </a:p>
          <a:p>
            <a:pPr algn="l" rtl="0" eaLnBrk="1" hangingPunct="1">
              <a:spcBef>
                <a:spcPct val="0"/>
              </a:spcBef>
              <a:buClrTx/>
              <a:buSzTx/>
              <a:buFont typeface="Wingdings 2" pitchFamily="2" charset="2"/>
              <a:buNone/>
            </a:pPr>
            <a:r>
              <a:rPr lang="en-US" altLang="en-US" sz="2800" b="1" dirty="0">
                <a:solidFill>
                  <a:srgbClr val="002060"/>
                </a:solidFill>
                <a:latin typeface="Times New Roman" panose="02020603050405020304" pitchFamily="18" charset="0"/>
                <a:cs typeface="Times New Roman" panose="02020603050405020304" pitchFamily="18" charset="0"/>
              </a:rPr>
              <a:t>Department of Biology</a:t>
            </a:r>
          </a:p>
          <a:p>
            <a:pPr algn="l" rtl="0" eaLnBrk="1" hangingPunct="1">
              <a:spcBef>
                <a:spcPct val="0"/>
              </a:spcBef>
              <a:buClrTx/>
              <a:buSzTx/>
              <a:buFont typeface="Wingdings 2" pitchFamily="2" charset="2"/>
              <a:buNone/>
            </a:pPr>
            <a:r>
              <a:rPr lang="en-US" altLang="en-US" sz="2800" b="1" dirty="0">
                <a:solidFill>
                  <a:srgbClr val="002060"/>
                </a:solidFill>
                <a:latin typeface="Times New Roman" panose="02020603050405020304" pitchFamily="18" charset="0"/>
                <a:cs typeface="Times New Roman" panose="02020603050405020304" pitchFamily="18" charset="0"/>
              </a:rPr>
              <a:t>College of Science for Women</a:t>
            </a:r>
          </a:p>
          <a:p>
            <a:pPr algn="l" rtl="0" eaLnBrk="1" hangingPunct="1">
              <a:spcBef>
                <a:spcPct val="0"/>
              </a:spcBef>
              <a:buClrTx/>
              <a:buSzTx/>
              <a:buFont typeface="Wingdings 2" pitchFamily="2" charset="2"/>
              <a:buNone/>
            </a:pPr>
            <a:r>
              <a:rPr lang="en-US" altLang="en-US" sz="2800" b="1" dirty="0">
                <a:solidFill>
                  <a:srgbClr val="002060"/>
                </a:solidFill>
                <a:latin typeface="Times New Roman" panose="02020603050405020304" pitchFamily="18" charset="0"/>
                <a:cs typeface="Times New Roman" panose="02020603050405020304" pitchFamily="18" charset="0"/>
              </a:rPr>
              <a:t>University of Baghdad</a:t>
            </a:r>
            <a:endParaRPr lang="ar-IQ" altLang="en-US" sz="2800" b="1" dirty="0">
              <a:solidFill>
                <a:srgbClr val="002060"/>
              </a:solidFill>
              <a:latin typeface="Times New Roman" panose="02020603050405020304" pitchFamily="18" charset="0"/>
              <a:ea typeface="Majalla UI"/>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CDB7EE-781F-5DA6-A639-696B7CC4FC30}"/>
              </a:ext>
            </a:extLst>
          </p:cNvPr>
          <p:cNvSpPr>
            <a:spLocks noGrp="1"/>
          </p:cNvSpPr>
          <p:nvPr>
            <p:ph idx="1"/>
          </p:nvPr>
        </p:nvSpPr>
        <p:spPr>
          <a:xfrm>
            <a:off x="0" y="0"/>
            <a:ext cx="9144000" cy="6400800"/>
          </a:xfrm>
        </p:spPr>
        <p:txBody>
          <a:bodyPr/>
          <a:lstStyle/>
          <a:p>
            <a:pPr algn="l" rtl="0">
              <a:defRPr/>
            </a:pPr>
            <a:r>
              <a:rPr lang="en-US" altLang="en-US" sz="3200" b="1" dirty="0">
                <a:solidFill>
                  <a:srgbClr val="C00000"/>
                </a:solidFill>
                <a:latin typeface="Times New Roman" panose="02020603050405020304" pitchFamily="18" charset="0"/>
                <a:cs typeface="Times New Roman" panose="02020603050405020304" pitchFamily="18" charset="0"/>
              </a:rPr>
              <a:t>B- Chemical Parameters</a:t>
            </a:r>
          </a:p>
          <a:p>
            <a:pPr algn="l" rtl="0">
              <a:defRPr/>
            </a:pPr>
            <a:r>
              <a:rPr lang="en-US" altLang="en-US" sz="2800" b="1" dirty="0">
                <a:solidFill>
                  <a:srgbClr val="0070C0"/>
                </a:solidFill>
                <a:latin typeface="Times New Roman" panose="02020603050405020304" pitchFamily="18" charset="0"/>
                <a:cs typeface="Times New Roman" panose="02020603050405020304" pitchFamily="18" charset="0"/>
              </a:rPr>
              <a:t>3- Hardness</a:t>
            </a:r>
            <a:endParaRPr lang="en-US" altLang="en-US" sz="2000" b="1" dirty="0">
              <a:solidFill>
                <a:srgbClr val="0070C0"/>
              </a:solidFill>
              <a:latin typeface="Times New Roman" panose="02020603050405020304" pitchFamily="18" charset="0"/>
              <a:cs typeface="Times New Roman" panose="02020603050405020304" pitchFamily="18" charset="0"/>
            </a:endParaRPr>
          </a:p>
          <a:p>
            <a:pPr algn="l" rtl="0">
              <a:defRPr/>
            </a:pPr>
            <a:r>
              <a:rPr lang="en-US" altLang="en-US" sz="2400" dirty="0">
                <a:latin typeface="Times New Roman" panose="02020603050405020304" pitchFamily="18" charset="0"/>
                <a:cs typeface="Times New Roman" panose="02020603050405020304" pitchFamily="18" charset="0"/>
              </a:rPr>
              <a:t>Waters which readily give lather with soap are soft waters. </a:t>
            </a:r>
          </a:p>
          <a:p>
            <a:pPr algn="l" rtl="0">
              <a:defRPr/>
            </a:pPr>
            <a:r>
              <a:rPr lang="en-US" altLang="en-US" sz="2400" dirty="0">
                <a:latin typeface="Times New Roman" panose="02020603050405020304" pitchFamily="18" charset="0"/>
                <a:cs typeface="Times New Roman" panose="02020603050405020304" pitchFamily="18" charset="0"/>
              </a:rPr>
              <a:t>Those which do not readily give lather are hard waters. </a:t>
            </a:r>
          </a:p>
          <a:p>
            <a:pPr algn="l" rtl="0">
              <a:defRPr/>
            </a:pPr>
            <a:r>
              <a:rPr lang="en-US" altLang="en-US" sz="2400" dirty="0">
                <a:latin typeface="Times New Roman" panose="02020603050405020304" pitchFamily="18" charset="0"/>
                <a:cs typeface="Times New Roman" panose="02020603050405020304" pitchFamily="18" charset="0"/>
              </a:rPr>
              <a:t>Hardness is due to dissolved divalent metallic cations as </a:t>
            </a:r>
            <a:r>
              <a:rPr lang="en-US" altLang="en-US" sz="2400" b="1" dirty="0">
                <a:solidFill>
                  <a:srgbClr val="C00000"/>
                </a:solidFill>
                <a:latin typeface="Times New Roman" panose="02020603050405020304" pitchFamily="18" charset="0"/>
                <a:cs typeface="Times New Roman" panose="02020603050405020304" pitchFamily="18" charset="0"/>
              </a:rPr>
              <a:t>Ca</a:t>
            </a:r>
            <a:r>
              <a:rPr lang="en-US" altLang="en-US" sz="2400" b="1" baseline="30000" dirty="0">
                <a:solidFill>
                  <a:srgbClr val="C00000"/>
                </a:solidFill>
                <a:latin typeface="Times New Roman" panose="02020603050405020304" pitchFamily="18" charset="0"/>
                <a:cs typeface="Times New Roman" panose="02020603050405020304" pitchFamily="18" charset="0"/>
              </a:rPr>
              <a:t>++</a:t>
            </a:r>
            <a:r>
              <a:rPr lang="en-US" altLang="en-US" sz="2400" b="1" dirty="0">
                <a:solidFill>
                  <a:srgbClr val="C00000"/>
                </a:solidFill>
                <a:latin typeface="Times New Roman" panose="02020603050405020304" pitchFamily="18" charset="0"/>
                <a:cs typeface="Times New Roman" panose="02020603050405020304" pitchFamily="18" charset="0"/>
              </a:rPr>
              <a:t>, Mg</a:t>
            </a:r>
            <a:r>
              <a:rPr lang="en-US" altLang="en-US" sz="2400" b="1" baseline="30000" dirty="0">
                <a:solidFill>
                  <a:srgbClr val="C00000"/>
                </a:solidFill>
                <a:latin typeface="Times New Roman" panose="02020603050405020304" pitchFamily="18" charset="0"/>
                <a:cs typeface="Times New Roman" panose="02020603050405020304" pitchFamily="18" charset="0"/>
              </a:rPr>
              <a:t>++</a:t>
            </a:r>
            <a:r>
              <a:rPr lang="en-US" altLang="en-US" sz="2400" b="1" dirty="0">
                <a:solidFill>
                  <a:srgbClr val="C00000"/>
                </a:solidFill>
                <a:latin typeface="Times New Roman" panose="02020603050405020304" pitchFamily="18" charset="0"/>
                <a:cs typeface="Times New Roman" panose="02020603050405020304" pitchFamily="18" charset="0"/>
              </a:rPr>
              <a:t>, Fe</a:t>
            </a:r>
            <a:r>
              <a:rPr lang="en-US" altLang="en-US" sz="2400" b="1" baseline="30000" dirty="0">
                <a:solidFill>
                  <a:srgbClr val="C00000"/>
                </a:solidFill>
                <a:latin typeface="Times New Roman" panose="02020603050405020304" pitchFamily="18" charset="0"/>
                <a:cs typeface="Times New Roman" panose="02020603050405020304" pitchFamily="18" charset="0"/>
              </a:rPr>
              <a:t>++</a:t>
            </a:r>
            <a:r>
              <a:rPr lang="en-US" altLang="en-US" sz="2400" b="1" dirty="0">
                <a:solidFill>
                  <a:srgbClr val="C00000"/>
                </a:solidFill>
                <a:latin typeface="Times New Roman" panose="02020603050405020304" pitchFamily="18" charset="0"/>
                <a:cs typeface="Times New Roman" panose="02020603050405020304" pitchFamily="18" charset="0"/>
              </a:rPr>
              <a:t>, Mn</a:t>
            </a:r>
            <a:r>
              <a:rPr lang="en-US" altLang="en-US" sz="2400" b="1" baseline="30000" dirty="0">
                <a:solidFill>
                  <a:srgbClr val="C00000"/>
                </a:solidFill>
                <a:latin typeface="Times New Roman" panose="02020603050405020304" pitchFamily="18" charset="0"/>
                <a:cs typeface="Times New Roman" panose="02020603050405020304" pitchFamily="18" charset="0"/>
              </a:rPr>
              <a:t>++</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and</a:t>
            </a:r>
            <a:r>
              <a:rPr lang="en-US" altLang="en-US" sz="2400" b="1" dirty="0">
                <a:solidFill>
                  <a:srgbClr val="C00000"/>
                </a:solidFill>
                <a:latin typeface="Times New Roman" panose="02020603050405020304" pitchFamily="18" charset="0"/>
                <a:cs typeface="Times New Roman" panose="02020603050405020304" pitchFamily="18" charset="0"/>
              </a:rPr>
              <a:t> Sr</a:t>
            </a:r>
            <a:r>
              <a:rPr lang="en-US" altLang="en-US" sz="2400" b="1" baseline="30000" dirty="0">
                <a:solidFill>
                  <a:srgbClr val="C00000"/>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and anions as </a:t>
            </a:r>
            <a:r>
              <a:rPr lang="en-US" altLang="en-US" sz="2400" b="1" dirty="0">
                <a:solidFill>
                  <a:srgbClr val="0070C0"/>
                </a:solidFill>
                <a:latin typeface="Times New Roman" panose="02020603050405020304" pitchFamily="18" charset="0"/>
                <a:cs typeface="Times New Roman" panose="02020603050405020304" pitchFamily="18" charset="0"/>
              </a:rPr>
              <a:t>bicarbonates</a:t>
            </a:r>
            <a:r>
              <a:rPr lang="en-US" altLang="en-US" sz="2400" dirty="0">
                <a:latin typeface="Times New Roman" panose="02020603050405020304" pitchFamily="18" charset="0"/>
                <a:cs typeface="Times New Roman" panose="02020603050405020304" pitchFamily="18" charset="0"/>
              </a:rPr>
              <a:t>, </a:t>
            </a:r>
            <a:r>
              <a:rPr lang="en-US" altLang="en-US" sz="2400" b="1" dirty="0">
                <a:solidFill>
                  <a:srgbClr val="0070C0"/>
                </a:solidFill>
                <a:latin typeface="Times New Roman" panose="02020603050405020304" pitchFamily="18" charset="0"/>
                <a:cs typeface="Times New Roman" panose="02020603050405020304" pitchFamily="18" charset="0"/>
              </a:rPr>
              <a:t>chlorides</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and </a:t>
            </a:r>
            <a:r>
              <a:rPr lang="en-US" altLang="en-US" sz="2400" b="1" dirty="0">
                <a:solidFill>
                  <a:srgbClr val="0070C0"/>
                </a:solidFill>
                <a:latin typeface="Times New Roman" panose="02020603050405020304" pitchFamily="18" charset="0"/>
                <a:cs typeface="Times New Roman" panose="02020603050405020304" pitchFamily="18" charset="0"/>
              </a:rPr>
              <a:t>SO</a:t>
            </a:r>
            <a:r>
              <a:rPr lang="en-US" altLang="en-US" sz="2400" b="1" baseline="-25000" dirty="0">
                <a:solidFill>
                  <a:srgbClr val="0070C0"/>
                </a:solidFill>
                <a:latin typeface="Times New Roman" panose="02020603050405020304" pitchFamily="18" charset="0"/>
                <a:cs typeface="Times New Roman" panose="02020603050405020304" pitchFamily="18" charset="0"/>
              </a:rPr>
              <a:t>4</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of which the most abundant in natural waters are </a:t>
            </a:r>
            <a:r>
              <a:rPr lang="en-US" altLang="en-US" sz="2400" b="1" dirty="0">
                <a:solidFill>
                  <a:srgbClr val="C00000"/>
                </a:solidFill>
                <a:latin typeface="Times New Roman" panose="02020603050405020304" pitchFamily="18" charset="0"/>
                <a:cs typeface="Times New Roman" panose="02020603050405020304" pitchFamily="18" charset="0"/>
              </a:rPr>
              <a:t>Ca</a:t>
            </a:r>
            <a:r>
              <a:rPr lang="en-US" altLang="en-US" sz="2400" b="1" baseline="30000" dirty="0">
                <a:solidFill>
                  <a:srgbClr val="C00000"/>
                </a:solidFill>
                <a:latin typeface="Times New Roman" panose="02020603050405020304" pitchFamily="18" charset="0"/>
                <a:cs typeface="Times New Roman" panose="02020603050405020304" pitchFamily="18" charset="0"/>
              </a:rPr>
              <a:t>++</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and</a:t>
            </a:r>
            <a:r>
              <a:rPr lang="en-US" altLang="en-US" sz="2400" b="1" dirty="0">
                <a:solidFill>
                  <a:srgbClr val="C00000"/>
                </a:solidFill>
                <a:latin typeface="Times New Roman" panose="02020603050405020304" pitchFamily="18" charset="0"/>
                <a:cs typeface="Times New Roman" panose="02020603050405020304" pitchFamily="18" charset="0"/>
              </a:rPr>
              <a:t> Mg</a:t>
            </a:r>
            <a:r>
              <a:rPr lang="en-US" altLang="en-US" sz="2400" b="1" baseline="30000" dirty="0">
                <a:solidFill>
                  <a:srgbClr val="C00000"/>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p>
          <a:p>
            <a:pPr algn="l" rtl="0">
              <a:defRPr/>
            </a:pPr>
            <a:r>
              <a:rPr lang="en-US" altLang="en-US" sz="2400" dirty="0">
                <a:latin typeface="Times New Roman" panose="02020603050405020304" pitchFamily="18" charset="0"/>
                <a:cs typeface="Times New Roman" panose="02020603050405020304" pitchFamily="18" charset="0"/>
              </a:rPr>
              <a:t>Hardness is the sum of the calcium and magnesium ions. </a:t>
            </a:r>
          </a:p>
          <a:p>
            <a:pPr algn="l" rtl="0">
              <a:defRPr/>
            </a:pPr>
            <a:r>
              <a:rPr lang="en-US" altLang="en-US" sz="2400" dirty="0">
                <a:latin typeface="Times New Roman" panose="02020603050405020304" pitchFamily="18" charset="0"/>
                <a:cs typeface="Times New Roman" panose="02020603050405020304" pitchFamily="18" charset="0"/>
              </a:rPr>
              <a:t>Carbonate hardness is due to bicarbonates of Calcium and Magnesium which can be easily removed by simple means as boiling and hence is called </a:t>
            </a:r>
            <a:r>
              <a:rPr lang="en-US" altLang="en-US" sz="2400" b="1" dirty="0">
                <a:solidFill>
                  <a:srgbClr val="C00000"/>
                </a:solidFill>
                <a:latin typeface="Times New Roman" panose="02020603050405020304" pitchFamily="18" charset="0"/>
                <a:cs typeface="Times New Roman" panose="02020603050405020304" pitchFamily="18" charset="0"/>
              </a:rPr>
              <a:t>temporary hardness</a:t>
            </a:r>
            <a:r>
              <a:rPr lang="en-US" altLang="en-US" sz="2400" dirty="0">
                <a:latin typeface="Times New Roman" panose="02020603050405020304" pitchFamily="18" charset="0"/>
                <a:cs typeface="Times New Roman" panose="02020603050405020304" pitchFamily="18" charset="0"/>
              </a:rPr>
              <a:t>. </a:t>
            </a:r>
          </a:p>
          <a:p>
            <a:pPr marL="0" indent="0" algn="l" rtl="0">
              <a:buFont typeface="Wingdings 2" pitchFamily="2" charset="2"/>
              <a:buNone/>
              <a:defRPr/>
            </a:pPr>
            <a:endParaRPr lang="en-US" altLang="en-US" sz="2400" dirty="0">
              <a:latin typeface="Times New Roman" panose="02020603050405020304" pitchFamily="18" charset="0"/>
              <a:cs typeface="Times New Roman" panose="02020603050405020304" pitchFamily="18" charset="0"/>
            </a:endParaRPr>
          </a:p>
        </p:txBody>
      </p:sp>
      <p:pic>
        <p:nvPicPr>
          <p:cNvPr id="19458" name="Picture 1">
            <a:extLst>
              <a:ext uri="{FF2B5EF4-FFF2-40B4-BE49-F238E27FC236}">
                <a16:creationId xmlns:a16="http://schemas.microsoft.com/office/drawing/2014/main" id="{1907DFC8-54E5-3582-BD6F-5BDECED1E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318000"/>
            <a:ext cx="34798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
            <a:extLst>
              <a:ext uri="{FF2B5EF4-FFF2-40B4-BE49-F238E27FC236}">
                <a16:creationId xmlns:a16="http://schemas.microsoft.com/office/drawing/2014/main" id="{C77F444B-9BA5-34EE-1595-E4B03EB29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72025"/>
            <a:ext cx="21336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a:extLst>
              <a:ext uri="{FF2B5EF4-FFF2-40B4-BE49-F238E27FC236}">
                <a16:creationId xmlns:a16="http://schemas.microsoft.com/office/drawing/2014/main" id="{424F48DB-222A-58B2-6E59-98A9D1075E75}"/>
              </a:ext>
            </a:extLst>
          </p:cNvPr>
          <p:cNvSpPr>
            <a:spLocks noChangeArrowheads="1"/>
          </p:cNvSpPr>
          <p:nvPr/>
        </p:nvSpPr>
        <p:spPr bwMode="auto">
          <a:xfrm>
            <a:off x="381000" y="838200"/>
            <a:ext cx="8610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itchFamily="2" charset="2"/>
              <a:buChar char="v"/>
            </a:pPr>
            <a:r>
              <a:rPr lang="en-US" altLang="en-US" sz="3200">
                <a:latin typeface="Times New Roman" panose="02020603050405020304" pitchFamily="18" charset="0"/>
                <a:cs typeface="Times New Roman" panose="02020603050405020304" pitchFamily="18" charset="0"/>
              </a:rPr>
              <a:t>Alkalinity alone causes </a:t>
            </a:r>
            <a:r>
              <a:rPr lang="en-US" altLang="en-US" sz="3200" b="1">
                <a:solidFill>
                  <a:srgbClr val="C00000"/>
                </a:solidFill>
                <a:latin typeface="Times New Roman" panose="02020603050405020304" pitchFamily="18" charset="0"/>
                <a:cs typeface="Times New Roman" panose="02020603050405020304" pitchFamily="18" charset="0"/>
              </a:rPr>
              <a:t>carbonate hardness</a:t>
            </a:r>
            <a:r>
              <a:rPr lang="en-US" altLang="en-US" sz="3200">
                <a:latin typeface="Times New Roman" panose="02020603050405020304" pitchFamily="18" charset="0"/>
                <a:cs typeface="Times New Roman" panose="02020603050405020304" pitchFamily="18" charset="0"/>
              </a:rPr>
              <a:t>.</a:t>
            </a:r>
          </a:p>
          <a:p>
            <a:pPr>
              <a:buFont typeface="Wingdings" pitchFamily="2" charset="2"/>
              <a:buChar char="v"/>
            </a:pPr>
            <a:r>
              <a:rPr lang="en-US" altLang="en-US" sz="3200">
                <a:latin typeface="Times New Roman" panose="02020603050405020304" pitchFamily="18" charset="0"/>
                <a:cs typeface="Times New Roman" panose="02020603050405020304" pitchFamily="18" charset="0"/>
              </a:rPr>
              <a:t>Noncarbonate hardness due to </a:t>
            </a:r>
            <a:r>
              <a:rPr lang="en-US" altLang="en-US" sz="3200" b="1">
                <a:solidFill>
                  <a:srgbClr val="0070C0"/>
                </a:solidFill>
                <a:latin typeface="Times New Roman" panose="02020603050405020304" pitchFamily="18" charset="0"/>
                <a:cs typeface="Times New Roman" panose="02020603050405020304" pitchFamily="18" charset="0"/>
              </a:rPr>
              <a:t>chlorides</a:t>
            </a:r>
            <a:r>
              <a:rPr lang="en-US" altLang="en-US" sz="3200">
                <a:latin typeface="Times New Roman" panose="02020603050405020304" pitchFamily="18" charset="0"/>
                <a:cs typeface="Times New Roman" panose="02020603050405020304" pitchFamily="18" charset="0"/>
              </a:rPr>
              <a:t> and </a:t>
            </a:r>
            <a:r>
              <a:rPr lang="en-US" altLang="en-US" sz="3200" b="1">
                <a:solidFill>
                  <a:srgbClr val="0070C0"/>
                </a:solidFill>
                <a:latin typeface="Times New Roman" panose="02020603050405020304" pitchFamily="18" charset="0"/>
                <a:cs typeface="Times New Roman" panose="02020603050405020304" pitchFamily="18" charset="0"/>
              </a:rPr>
              <a:t>sulphates</a:t>
            </a:r>
            <a:r>
              <a:rPr lang="en-US" altLang="en-US" sz="3200">
                <a:solidFill>
                  <a:srgbClr val="0070C0"/>
                </a:solidFill>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of Calcium and Magnesium cannot be removed that easily and hence is called </a:t>
            </a:r>
            <a:r>
              <a:rPr lang="en-US" altLang="en-US" sz="3200" b="1">
                <a:solidFill>
                  <a:srgbClr val="C00000"/>
                </a:solidFill>
                <a:latin typeface="Times New Roman" panose="02020603050405020304" pitchFamily="18" charset="0"/>
                <a:cs typeface="Times New Roman" panose="02020603050405020304" pitchFamily="18" charset="0"/>
              </a:rPr>
              <a:t>permanent hardness.</a:t>
            </a:r>
          </a:p>
          <a:p>
            <a:pPr>
              <a:buFont typeface="Wingdings" pitchFamily="2" charset="2"/>
              <a:buChar char="v"/>
            </a:pPr>
            <a:r>
              <a:rPr lang="en-US" altLang="en-US" sz="3200">
                <a:latin typeface="Times New Roman" panose="02020603050405020304" pitchFamily="18" charset="0"/>
                <a:cs typeface="Times New Roman" panose="02020603050405020304" pitchFamily="18" charset="0"/>
              </a:rPr>
              <a:t>Greater soap consumption by hard waters is an economic loss.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85C774-A916-5C18-719F-4582EDA802AD}"/>
              </a:ext>
            </a:extLst>
          </p:cNvPr>
          <p:cNvSpPr>
            <a:spLocks noGrp="1"/>
          </p:cNvSpPr>
          <p:nvPr>
            <p:ph idx="1"/>
          </p:nvPr>
        </p:nvSpPr>
        <p:spPr>
          <a:xfrm>
            <a:off x="0" y="0"/>
            <a:ext cx="9144000" cy="1371600"/>
          </a:xfrm>
        </p:spPr>
        <p:txBody>
          <a:bodyPr/>
          <a:lstStyle/>
          <a:p>
            <a:pPr algn="l" rtl="0"/>
            <a:r>
              <a:rPr lang="en-US" altLang="en-US" sz="3600" b="1">
                <a:solidFill>
                  <a:srgbClr val="C00000"/>
                </a:solidFill>
                <a:latin typeface="Times New Roman" panose="02020603050405020304" pitchFamily="18" charset="0"/>
                <a:cs typeface="Times New Roman" panose="02020603050405020304" pitchFamily="18" charset="0"/>
              </a:rPr>
              <a:t>B- Chemical Parameters</a:t>
            </a:r>
          </a:p>
          <a:p>
            <a:pPr algn="l" rtl="0"/>
            <a:r>
              <a:rPr lang="en-US" altLang="en-US" sz="3200" b="1">
                <a:solidFill>
                  <a:srgbClr val="0070C0"/>
                </a:solidFill>
                <a:latin typeface="Times New Roman" panose="02020603050405020304" pitchFamily="18" charset="0"/>
                <a:cs typeface="Times New Roman" panose="02020603050405020304" pitchFamily="18" charset="0"/>
              </a:rPr>
              <a:t>3- Hardness</a:t>
            </a:r>
            <a:endParaRPr lang="en-US" altLang="en-US" sz="2400" b="1">
              <a:solidFill>
                <a:srgbClr val="0070C0"/>
              </a:solidFill>
              <a:latin typeface="Times New Roman" panose="02020603050405020304" pitchFamily="18" charset="0"/>
              <a:cs typeface="Times New Roman" panose="02020603050405020304" pitchFamily="18" charset="0"/>
            </a:endParaRPr>
          </a:p>
        </p:txBody>
      </p:sp>
      <p:pic>
        <p:nvPicPr>
          <p:cNvPr id="21506" name="Picture 2">
            <a:extLst>
              <a:ext uri="{FF2B5EF4-FFF2-40B4-BE49-F238E27FC236}">
                <a16:creationId xmlns:a16="http://schemas.microsoft.com/office/drawing/2014/main" id="{8C53676C-2B5A-91B9-171B-6BE40403A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00"/>
            <a:ext cx="89916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98877E-D1C8-CC26-3CA4-73B6FF4190D1}"/>
              </a:ext>
            </a:extLst>
          </p:cNvPr>
          <p:cNvSpPr>
            <a:spLocks noGrp="1"/>
          </p:cNvSpPr>
          <p:nvPr>
            <p:ph idx="1"/>
          </p:nvPr>
        </p:nvSpPr>
        <p:spPr>
          <a:xfrm>
            <a:off x="0" y="0"/>
            <a:ext cx="9144000" cy="6400800"/>
          </a:xfrm>
        </p:spPr>
        <p:txBody>
          <a:bodyPr/>
          <a:lstStyle/>
          <a:p>
            <a:pPr algn="l" rtl="0"/>
            <a:r>
              <a:rPr lang="en-US" altLang="en-US" sz="3600" b="1">
                <a:solidFill>
                  <a:srgbClr val="C00000"/>
                </a:solidFill>
                <a:latin typeface="Times New Roman" panose="02020603050405020304" pitchFamily="18" charset="0"/>
                <a:cs typeface="Times New Roman" panose="02020603050405020304" pitchFamily="18" charset="0"/>
              </a:rPr>
              <a:t>B- Chemical Parameters</a:t>
            </a:r>
          </a:p>
          <a:p>
            <a:pPr algn="l" rtl="0"/>
            <a:r>
              <a:rPr lang="en-US" altLang="en-US" sz="3200" b="1">
                <a:solidFill>
                  <a:srgbClr val="0070C0"/>
                </a:solidFill>
                <a:latin typeface="Times New Roman" panose="02020603050405020304" pitchFamily="18" charset="0"/>
                <a:cs typeface="Times New Roman" panose="02020603050405020304" pitchFamily="18" charset="0"/>
              </a:rPr>
              <a:t>4- Flouride</a:t>
            </a:r>
            <a:endParaRPr lang="en-US" altLang="en-US" sz="2400" b="1">
              <a:solidFill>
                <a:srgbClr val="0070C0"/>
              </a:solidFill>
              <a:latin typeface="Times New Roman" panose="02020603050405020304" pitchFamily="18" charset="0"/>
              <a:cs typeface="Times New Roman" panose="02020603050405020304" pitchFamily="18" charset="0"/>
            </a:endParaRPr>
          </a:p>
          <a:p>
            <a:pPr algn="l" rtl="0"/>
            <a:r>
              <a:rPr lang="en-US" altLang="en-US" sz="2800">
                <a:latin typeface="Times New Roman" panose="02020603050405020304" pitchFamily="18" charset="0"/>
                <a:cs typeface="Times New Roman" panose="02020603050405020304" pitchFamily="18" charset="0"/>
              </a:rPr>
              <a:t>It is an ingredient of igneous and sedimentary rocks. </a:t>
            </a:r>
          </a:p>
          <a:p>
            <a:pPr algn="l" rtl="0"/>
            <a:r>
              <a:rPr lang="en-US" altLang="en-US" sz="2800">
                <a:latin typeface="Times New Roman" panose="02020603050405020304" pitchFamily="18" charset="0"/>
                <a:cs typeface="Times New Roman" panose="02020603050405020304" pitchFamily="18" charset="0"/>
              </a:rPr>
              <a:t>Fluoride is rarely found in appreciable quantities in surface waters but appears in certain ground waters.</a:t>
            </a:r>
          </a:p>
          <a:p>
            <a:pPr algn="l" rtl="0"/>
            <a:r>
              <a:rPr lang="en-US" altLang="en-US" sz="2800">
                <a:latin typeface="Times New Roman" panose="02020603050405020304" pitchFamily="18" charset="0"/>
                <a:cs typeface="Times New Roman" panose="02020603050405020304" pitchFamily="18" charset="0"/>
              </a:rPr>
              <a:t>Concentrations of approximately </a:t>
            </a:r>
            <a:r>
              <a:rPr lang="en-US" altLang="en-US" sz="2800" b="1">
                <a:solidFill>
                  <a:srgbClr val="C00000"/>
                </a:solidFill>
                <a:latin typeface="Times New Roman" panose="02020603050405020304" pitchFamily="18" charset="0"/>
                <a:cs typeface="Times New Roman" panose="02020603050405020304" pitchFamily="18" charset="0"/>
              </a:rPr>
              <a:t>1</a:t>
            </a:r>
            <a:r>
              <a:rPr lang="en-US" altLang="en-US" sz="2800">
                <a:solidFill>
                  <a:srgbClr val="C00000"/>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mg/ in drinking water help to prevent dental cavities in children (</a:t>
            </a:r>
            <a:r>
              <a:rPr lang="en-US" altLang="en-US" sz="2800" b="1" i="1">
                <a:solidFill>
                  <a:srgbClr val="C00000"/>
                </a:solidFill>
                <a:latin typeface="Times New Roman" panose="02020603050405020304" pitchFamily="18" charset="0"/>
                <a:cs typeface="Times New Roman" panose="02020603050405020304" pitchFamily="18" charset="0"/>
              </a:rPr>
              <a:t>dental carries</a:t>
            </a:r>
            <a:r>
              <a:rPr lang="en-US" altLang="en-US" sz="2800">
                <a:latin typeface="Times New Roman" panose="02020603050405020304" pitchFamily="18" charset="0"/>
                <a:cs typeface="Times New Roman" panose="02020603050405020304" pitchFamily="18" charset="0"/>
              </a:rPr>
              <a:t>). </a:t>
            </a:r>
          </a:p>
          <a:p>
            <a:pPr algn="l" rtl="0"/>
            <a:r>
              <a:rPr lang="en-US" altLang="en-US" sz="2800">
                <a:latin typeface="Times New Roman" panose="02020603050405020304" pitchFamily="18" charset="0"/>
                <a:cs typeface="Times New Roman" panose="02020603050405020304" pitchFamily="18" charset="0"/>
              </a:rPr>
              <a:t>During the formation of permanent teeth, fluoride combines chemically with tooth enamel resulting in harder and stronger teeth that are more resistant to decay. </a:t>
            </a:r>
          </a:p>
          <a:p>
            <a:pPr algn="l" rtl="0"/>
            <a:r>
              <a:rPr lang="en-US" altLang="en-US" sz="2800">
                <a:latin typeface="Times New Roman" panose="02020603050405020304" pitchFamily="18" charset="0"/>
                <a:cs typeface="Times New Roman" panose="02020603050405020304" pitchFamily="18" charset="0"/>
              </a:rPr>
              <a:t>Excessive intakes of fluoride can result in discoloration of enamel of teeth called </a:t>
            </a:r>
            <a:r>
              <a:rPr lang="en-US" altLang="en-US" sz="2800" b="1" i="1">
                <a:solidFill>
                  <a:srgbClr val="0070C0"/>
                </a:solidFill>
                <a:latin typeface="Times New Roman" panose="02020603050405020304" pitchFamily="18" charset="0"/>
                <a:cs typeface="Times New Roman" panose="02020603050405020304" pitchFamily="18" charset="0"/>
              </a:rPr>
              <a:t>mottling</a:t>
            </a:r>
            <a:r>
              <a:rPr lang="en-US" altLang="en-US" sz="2800" i="1">
                <a:solidFill>
                  <a:srgbClr val="0070C0"/>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a:t>
            </a:r>
            <a:r>
              <a:rPr lang="en-US" altLang="en-US" sz="2800" b="1">
                <a:solidFill>
                  <a:srgbClr val="C00000"/>
                </a:solidFill>
                <a:latin typeface="Times New Roman" panose="02020603050405020304" pitchFamily="18" charset="0"/>
                <a:cs typeface="Times New Roman" panose="02020603050405020304" pitchFamily="18" charset="0"/>
              </a:rPr>
              <a:t>Dental Fluorosis</a:t>
            </a:r>
            <a:r>
              <a:rPr lang="en-US" altLang="en-US" sz="2800">
                <a:latin typeface="Times New Roman" panose="02020603050405020304" pitchFamily="18" charset="0"/>
                <a:cs typeface="Times New Roman" panose="02020603050405020304" pitchFamily="18" charset="0"/>
              </a:rPr>
              <a:t>). </a:t>
            </a:r>
          </a:p>
          <a:p>
            <a:pPr algn="l" rtl="0"/>
            <a:r>
              <a:rPr lang="en-US" altLang="en-US" sz="2800">
                <a:latin typeface="Times New Roman" panose="02020603050405020304" pitchFamily="18" charset="0"/>
                <a:cs typeface="Times New Roman" panose="02020603050405020304" pitchFamily="18" charset="0"/>
              </a:rPr>
              <a:t>Excessive dosages of fluoride can also result in fluorosis of bones and other skeletal abnormalities (</a:t>
            </a:r>
            <a:r>
              <a:rPr lang="en-US" altLang="en-US" sz="2800" b="1">
                <a:solidFill>
                  <a:srgbClr val="C00000"/>
                </a:solidFill>
                <a:latin typeface="Times New Roman" panose="02020603050405020304" pitchFamily="18" charset="0"/>
                <a:cs typeface="Times New Roman" panose="02020603050405020304" pitchFamily="18" charset="0"/>
              </a:rPr>
              <a:t>Skeletal Fluorosis</a:t>
            </a:r>
            <a:r>
              <a:rPr lang="en-US" altLang="en-US" sz="280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2DFCFA-C606-4A08-2C12-280834BE5BA4}"/>
              </a:ext>
            </a:extLst>
          </p:cNvPr>
          <p:cNvSpPr>
            <a:spLocks noGrp="1"/>
          </p:cNvSpPr>
          <p:nvPr>
            <p:ph idx="1"/>
          </p:nvPr>
        </p:nvSpPr>
        <p:spPr>
          <a:xfrm>
            <a:off x="0" y="-76200"/>
            <a:ext cx="9144000" cy="6400800"/>
          </a:xfrm>
        </p:spPr>
        <p:txBody>
          <a:bodyPr/>
          <a:lstStyle/>
          <a:p>
            <a:pPr algn="l" rtl="0"/>
            <a:r>
              <a:rPr lang="en-US" altLang="en-US" sz="3200" b="1" dirty="0">
                <a:solidFill>
                  <a:srgbClr val="C00000"/>
                </a:solidFill>
                <a:latin typeface="Times New Roman" panose="02020603050405020304" pitchFamily="18" charset="0"/>
                <a:cs typeface="Times New Roman" panose="02020603050405020304" pitchFamily="18" charset="0"/>
              </a:rPr>
              <a:t>B- Chemical Parameters</a:t>
            </a:r>
          </a:p>
          <a:p>
            <a:pPr algn="l" rtl="0"/>
            <a:r>
              <a:rPr lang="en-US" altLang="en-US" sz="2800" b="1" dirty="0">
                <a:solidFill>
                  <a:srgbClr val="0070C0"/>
                </a:solidFill>
                <a:latin typeface="Times New Roman" panose="02020603050405020304" pitchFamily="18" charset="0"/>
                <a:cs typeface="Times New Roman" panose="02020603050405020304" pitchFamily="18" charset="0"/>
              </a:rPr>
              <a:t>5- Inorganic Salts</a:t>
            </a:r>
            <a:endParaRPr lang="en-US" altLang="en-US" sz="2000" b="1" dirty="0">
              <a:solidFill>
                <a:srgbClr val="0070C0"/>
              </a:solidFill>
              <a:latin typeface="Times New Roman" panose="02020603050405020304" pitchFamily="18" charset="0"/>
              <a:cs typeface="Times New Roman" panose="02020603050405020304" pitchFamily="18" charset="0"/>
            </a:endParaRPr>
          </a:p>
          <a:p>
            <a:pPr algn="l" rtl="0"/>
            <a:r>
              <a:rPr lang="en-US" altLang="en-US" sz="2700" dirty="0">
                <a:latin typeface="Times New Roman" panose="02020603050405020304" pitchFamily="18" charset="0"/>
                <a:cs typeface="Times New Roman" panose="02020603050405020304" pitchFamily="18" charset="0"/>
              </a:rPr>
              <a:t>Inorganic salts, which are present in most industrial wastes as well as in natural soils, render the water hard and make it undesirable for industrial, municipal and agricultural use. </a:t>
            </a:r>
          </a:p>
          <a:p>
            <a:pPr algn="l" rtl="0"/>
            <a:r>
              <a:rPr lang="en-US" altLang="en-US" sz="2500" dirty="0">
                <a:latin typeface="Times New Roman" panose="02020603050405020304" pitchFamily="18" charset="0"/>
                <a:cs typeface="Times New Roman" panose="02020603050405020304" pitchFamily="18" charset="0"/>
              </a:rPr>
              <a:t>Salts of nitrogen and phosphorous promote the growth of microscopic plant life (</a:t>
            </a:r>
            <a:r>
              <a:rPr lang="en-US" altLang="en-US" sz="2500" b="1" dirty="0">
                <a:solidFill>
                  <a:srgbClr val="C00000"/>
                </a:solidFill>
                <a:latin typeface="Times New Roman" panose="02020603050405020304" pitchFamily="18" charset="0"/>
                <a:cs typeface="Times New Roman" panose="02020603050405020304" pitchFamily="18" charset="0"/>
              </a:rPr>
              <a:t>algae</a:t>
            </a:r>
            <a:r>
              <a:rPr lang="en-US" altLang="en-US" sz="2500" dirty="0">
                <a:latin typeface="Times New Roman" panose="02020603050405020304" pitchFamily="18" charset="0"/>
                <a:cs typeface="Times New Roman" panose="02020603050405020304" pitchFamily="18" charset="0"/>
              </a:rPr>
              <a:t>) resulting in </a:t>
            </a:r>
            <a:r>
              <a:rPr lang="en-US" altLang="en-US" sz="2500" b="1" i="1" dirty="0">
                <a:solidFill>
                  <a:srgbClr val="0070C0"/>
                </a:solidFill>
                <a:latin typeface="Times New Roman" panose="02020603050405020304" pitchFamily="18" charset="0"/>
                <a:cs typeface="Times New Roman" panose="02020603050405020304" pitchFamily="18" charset="0"/>
              </a:rPr>
              <a:t>eutrophication</a:t>
            </a:r>
            <a:r>
              <a:rPr lang="en-US" altLang="en-US" sz="2500" i="1" dirty="0">
                <a:latin typeface="Times New Roman" panose="02020603050405020304" pitchFamily="18" charset="0"/>
                <a:cs typeface="Times New Roman" panose="02020603050405020304" pitchFamily="18" charset="0"/>
              </a:rPr>
              <a:t> </a:t>
            </a:r>
            <a:r>
              <a:rPr lang="en-US" altLang="en-US" sz="2500" dirty="0">
                <a:latin typeface="Times New Roman" panose="02020603050405020304" pitchFamily="18" charset="0"/>
                <a:cs typeface="Times New Roman" panose="02020603050405020304" pitchFamily="18" charset="0"/>
              </a:rPr>
              <a:t>of lakes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660011-3F4B-F9CC-0331-81FE54DE967B}"/>
              </a:ext>
            </a:extLst>
          </p:cNvPr>
          <p:cNvSpPr>
            <a:spLocks noGrp="1"/>
          </p:cNvSpPr>
          <p:nvPr>
            <p:ph type="title"/>
          </p:nvPr>
        </p:nvSpPr>
        <p:spPr>
          <a:xfrm>
            <a:off x="0" y="152400"/>
            <a:ext cx="9144000" cy="685800"/>
          </a:xfrm>
        </p:spPr>
        <p:txBody>
          <a:bodyPr/>
          <a:lstStyle/>
          <a:p>
            <a:pPr algn="ctr" rtl="0" eaLnBrk="1" hangingPunct="1"/>
            <a:r>
              <a:rPr lang="en-US" altLang="en-US" sz="5400" b="1">
                <a:solidFill>
                  <a:srgbClr val="0070C0"/>
                </a:solidFill>
                <a:latin typeface="Times New Roman" panose="02020603050405020304" pitchFamily="18" charset="0"/>
                <a:cs typeface="Times New Roman" panose="02020603050405020304" pitchFamily="18" charset="0"/>
              </a:rPr>
              <a:t>Water and Wastewater</a:t>
            </a:r>
            <a:endParaRPr lang="ar-IQ" altLang="en-US" sz="5400" b="1">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F3048D4-F4FC-949D-1775-65CBD211AD06}"/>
              </a:ext>
            </a:extLst>
          </p:cNvPr>
          <p:cNvSpPr>
            <a:spLocks noGrp="1"/>
          </p:cNvSpPr>
          <p:nvPr>
            <p:ph idx="1"/>
          </p:nvPr>
        </p:nvSpPr>
        <p:spPr>
          <a:xfrm>
            <a:off x="0" y="609600"/>
            <a:ext cx="9144000" cy="6172200"/>
          </a:xfrm>
        </p:spPr>
        <p:txBody>
          <a:bodyPr/>
          <a:lstStyle/>
          <a:p>
            <a:pPr algn="l" rtl="0">
              <a:defRPr/>
            </a:pPr>
            <a:endParaRPr lang="en-US" altLang="en-US" sz="3200" dirty="0">
              <a:latin typeface="Times New Roman" panose="02020603050405020304" pitchFamily="18" charset="0"/>
              <a:cs typeface="Times New Roman" panose="02020603050405020304" pitchFamily="18" charset="0"/>
            </a:endParaRPr>
          </a:p>
          <a:p>
            <a:pPr algn="l" rtl="0">
              <a:buFont typeface="Wingdings" pitchFamily="2" charset="2"/>
              <a:buChar char="v"/>
              <a:defRPr/>
            </a:pPr>
            <a:r>
              <a:rPr lang="en-US" altLang="en-US" sz="3200" dirty="0">
                <a:latin typeface="Times New Roman" panose="02020603050405020304" pitchFamily="18" charset="0"/>
                <a:cs typeface="Times New Roman" panose="02020603050405020304" pitchFamily="18" charset="0"/>
              </a:rPr>
              <a:t> Water is an essential</a:t>
            </a:r>
          </a:p>
          <a:p>
            <a:pPr marL="0" indent="0" algn="l" rtl="0">
              <a:buFont typeface="Wingdings 2" pitchFamily="2" charset="2"/>
              <a:buNone/>
              <a:defRPr/>
            </a:pPr>
            <a:r>
              <a:rPr lang="en-US" altLang="en-US" sz="3200" dirty="0">
                <a:latin typeface="Times New Roman" panose="02020603050405020304" pitchFamily="18" charset="0"/>
                <a:cs typeface="Times New Roman" panose="02020603050405020304" pitchFamily="18" charset="0"/>
              </a:rPr>
              <a:t>     factor of life. </a:t>
            </a:r>
          </a:p>
          <a:p>
            <a:pPr marL="0" indent="0" algn="l" rtl="0">
              <a:buFont typeface="Wingdings 2" pitchFamily="2" charset="2"/>
              <a:buNone/>
              <a:defRPr/>
            </a:pPr>
            <a:endParaRPr lang="en-US" altLang="en-US" sz="3200" dirty="0">
              <a:latin typeface="Times New Roman" panose="02020603050405020304" pitchFamily="18" charset="0"/>
              <a:cs typeface="Times New Roman" panose="02020603050405020304" pitchFamily="18" charset="0"/>
            </a:endParaRPr>
          </a:p>
          <a:p>
            <a:pPr algn="l" rtl="0">
              <a:buFont typeface="Wingdings" pitchFamily="2" charset="2"/>
              <a:buChar char="v"/>
              <a:defRPr/>
            </a:pPr>
            <a:r>
              <a:rPr lang="en-US" altLang="en-US" sz="3200" dirty="0">
                <a:latin typeface="Times New Roman" panose="02020603050405020304" pitchFamily="18" charset="0"/>
                <a:cs typeface="Times New Roman" panose="02020603050405020304" pitchFamily="18" charset="0"/>
              </a:rPr>
              <a:t>House as well as industry</a:t>
            </a:r>
          </a:p>
          <a:p>
            <a:pPr marL="0" indent="0" algn="l" rtl="0">
              <a:buFont typeface="Wingdings 2" pitchFamily="2" charset="2"/>
              <a:buNone/>
              <a:defRPr/>
            </a:pPr>
            <a:r>
              <a:rPr lang="en-US" altLang="en-US" sz="3200" dirty="0">
                <a:latin typeface="Times New Roman" panose="02020603050405020304" pitchFamily="18" charset="0"/>
                <a:cs typeface="Times New Roman" panose="02020603050405020304" pitchFamily="18" charset="0"/>
              </a:rPr>
              <a:t>consume water and give out wastewater.</a:t>
            </a:r>
          </a:p>
          <a:p>
            <a:pPr marL="0" indent="0" algn="l" rtl="0">
              <a:buFont typeface="Wingdings 2" pitchFamily="2" charset="2"/>
              <a:buNone/>
              <a:defRPr/>
            </a:pPr>
            <a:endParaRPr lang="en-US" altLang="en-US" sz="3200" dirty="0">
              <a:latin typeface="Times New Roman" panose="02020603050405020304" pitchFamily="18" charset="0"/>
              <a:cs typeface="Times New Roman" panose="02020603050405020304" pitchFamily="18" charset="0"/>
            </a:endParaRPr>
          </a:p>
          <a:p>
            <a:pPr algn="l" rtl="0">
              <a:buFont typeface="Wingdings" pitchFamily="2" charset="2"/>
              <a:buChar char="v"/>
              <a:defRPr/>
            </a:pPr>
            <a:r>
              <a:rPr lang="en-US" sz="3200" dirty="0">
                <a:latin typeface="Times New Roman" panose="02020603050405020304" pitchFamily="18" charset="0"/>
                <a:cs typeface="Times New Roman" panose="02020603050405020304" pitchFamily="18" charset="0"/>
              </a:rPr>
              <a:t>To reduce industrial pollution, restrain the use of hazardous materials and reduce waste, environmental laws are being practiced worldwide. </a:t>
            </a:r>
          </a:p>
          <a:p>
            <a:pPr algn="l" rtl="0">
              <a:buFont typeface="Wingdings" pitchFamily="2" charset="2"/>
              <a:buChar char="v"/>
              <a:defRPr/>
            </a:pPr>
            <a:r>
              <a:rPr lang="en-US" altLang="en-US" sz="3200" dirty="0">
                <a:latin typeface="Times New Roman" panose="02020603050405020304" pitchFamily="18" charset="0"/>
                <a:cs typeface="Times New Roman" panose="02020603050405020304" pitchFamily="18" charset="0"/>
              </a:rPr>
              <a:t> </a:t>
            </a:r>
          </a:p>
          <a:p>
            <a:pPr marL="0" indent="0" algn="l" rtl="0">
              <a:buFont typeface="Wingdings 2" pitchFamily="2" charset="2"/>
              <a:buNone/>
              <a:defRPr/>
            </a:pPr>
            <a:endParaRPr lang="en-US" altLang="en-US" sz="3200" dirty="0">
              <a:latin typeface="Times New Roman" panose="02020603050405020304" pitchFamily="18" charset="0"/>
              <a:cs typeface="Times New Roman" panose="02020603050405020304" pitchFamily="18" charset="0"/>
            </a:endParaRPr>
          </a:p>
        </p:txBody>
      </p:sp>
      <p:pic>
        <p:nvPicPr>
          <p:cNvPr id="15363" name="Picture 4">
            <a:extLst>
              <a:ext uri="{FF2B5EF4-FFF2-40B4-BE49-F238E27FC236}">
                <a16:creationId xmlns:a16="http://schemas.microsoft.com/office/drawing/2014/main" id="{FF17CFEE-5408-C1D9-E9D8-BF09A23F0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014413"/>
            <a:ext cx="3733800"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heckerboard(across)">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370D84-C922-DB7C-41DF-5FEF9325CCCD}"/>
              </a:ext>
            </a:extLst>
          </p:cNvPr>
          <p:cNvSpPr>
            <a:spLocks noGrp="1"/>
          </p:cNvSpPr>
          <p:nvPr>
            <p:ph idx="1"/>
          </p:nvPr>
        </p:nvSpPr>
        <p:spPr>
          <a:xfrm>
            <a:off x="457200" y="304800"/>
            <a:ext cx="8686800" cy="6400799"/>
          </a:xfrm>
        </p:spPr>
        <p:txBody>
          <a:bodyPr/>
          <a:lstStyle/>
          <a:p>
            <a:pPr algn="l" rtl="0">
              <a:buFont typeface="Wingdings" pitchFamily="2" charset="2"/>
              <a:buChar char="v"/>
            </a:pPr>
            <a:r>
              <a:rPr lang="en-US" sz="2800" dirty="0">
                <a:effectLst/>
                <a:latin typeface="Times New Roman" panose="02020603050405020304" pitchFamily="18" charset="0"/>
                <a:cs typeface="Times New Roman" panose="02020603050405020304" pitchFamily="18" charset="0"/>
              </a:rPr>
              <a:t>Several legislations target “point-source” emissions to avoid pollution from particular discharge points like chimneys and waste pipes. Other prohibitions deal with pollution from the start of an industrial process. </a:t>
            </a:r>
          </a:p>
          <a:p>
            <a:pPr marL="0" indent="0" algn="l" rtl="0">
              <a:buNone/>
            </a:pPr>
            <a:endParaRPr lang="en-US" sz="2800" dirty="0">
              <a:effectLst/>
              <a:latin typeface="Times New Roman" panose="02020603050405020304" pitchFamily="18" charset="0"/>
              <a:cs typeface="Times New Roman" panose="02020603050405020304" pitchFamily="18" charset="0"/>
            </a:endParaRPr>
          </a:p>
          <a:p>
            <a:pPr algn="l" rtl="0">
              <a:buFont typeface="Wingdings" pitchFamily="2" charset="2"/>
              <a:buChar char="v"/>
            </a:pPr>
            <a:r>
              <a:rPr lang="en-US" sz="2800" dirty="0">
                <a:effectLst/>
                <a:latin typeface="Times New Roman" panose="02020603050405020304" pitchFamily="18" charset="0"/>
                <a:cs typeface="Times New Roman" panose="02020603050405020304" pitchFamily="18" charset="0"/>
              </a:rPr>
              <a:t>Significant roles in an environmental regulatory process are played by governments, environmental lawyers, regulatory agents, industrial managers and green activists involving constant interactions to address various issues.</a:t>
            </a:r>
          </a:p>
          <a:p>
            <a:pPr marL="0" indent="0" algn="l" rtl="0">
              <a:buNone/>
            </a:pPr>
            <a:endParaRPr lang="en-US" sz="2800" dirty="0">
              <a:effectLst/>
              <a:latin typeface="Times New Roman" panose="02020603050405020304" pitchFamily="18" charset="0"/>
              <a:cs typeface="Times New Roman" panose="02020603050405020304" pitchFamily="18" charset="0"/>
            </a:endParaRPr>
          </a:p>
          <a:p>
            <a:pPr algn="l" rtl="0">
              <a:buFont typeface="Wingdings" pitchFamily="2" charset="2"/>
              <a:buChar char="v"/>
            </a:pPr>
            <a:r>
              <a:rPr lang="en-US" sz="2800" dirty="0">
                <a:effectLst/>
                <a:latin typeface="Times New Roman" panose="02020603050405020304" pitchFamily="18" charset="0"/>
                <a:cs typeface="Times New Roman" panose="02020603050405020304" pitchFamily="18" charset="0"/>
              </a:rPr>
              <a:t>Legislation means setting standards, and this can be used to ensure that drinking water quality is acceptable for consumers. </a:t>
            </a:r>
            <a:endParaRPr lang="en-US" sz="2800" dirty="0">
              <a:latin typeface="Times New Roman" panose="02020603050405020304" pitchFamily="18" charset="0"/>
              <a:cs typeface="Times New Roman" panose="02020603050405020304" pitchFamily="18" charset="0"/>
            </a:endParaRPr>
          </a:p>
          <a:p>
            <a:pPr algn="l" rtl="0">
              <a:buFont typeface="Wingdings" pitchFamily="2" charset="2"/>
              <a:buChar char="v"/>
            </a:pPr>
            <a:r>
              <a:rPr lang="en-US" sz="2800" dirty="0">
                <a:effectLst/>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273050" indent="-273050" algn="l" rtl="0" eaLnBrk="0" fontAlgn="base" hangingPunct="0">
              <a:spcBef>
                <a:spcPct val="20000"/>
              </a:spcBef>
              <a:spcAft>
                <a:spcPct val="0"/>
              </a:spcAft>
              <a:buClr>
                <a:srgbClr val="0BD0D9"/>
              </a:buClr>
              <a:buSzPct val="95000"/>
              <a:buFont typeface="Wingdings 2" pitchFamily="2" charset="2"/>
              <a:buChar char=""/>
            </a:pPr>
            <a:endParaRPr lang="en-US" dirty="0"/>
          </a:p>
        </p:txBody>
      </p:sp>
    </p:spTree>
    <p:extLst>
      <p:ext uri="{BB962C8B-B14F-4D97-AF65-F5344CB8AC3E}">
        <p14:creationId xmlns:p14="http://schemas.microsoft.com/office/powerpoint/2010/main" val="324717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EB7734F4-C56D-B7A1-D1A8-7788FB0BDD81}"/>
              </a:ext>
            </a:extLst>
          </p:cNvPr>
          <p:cNvSpPr>
            <a:spLocks noChangeArrowheads="1"/>
          </p:cNvSpPr>
          <p:nvPr/>
        </p:nvSpPr>
        <p:spPr bwMode="auto">
          <a:xfrm>
            <a:off x="76200" y="381000"/>
            <a:ext cx="8991600" cy="5016758"/>
          </a:xfrm>
          <a:prstGeom prst="rect">
            <a:avLst/>
          </a:prstGeom>
          <a:noFill/>
          <a:ln>
            <a:noFill/>
          </a:ln>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itchFamily="2" charset="2"/>
              <a:buChar char="v"/>
              <a:defRPr/>
            </a:pPr>
            <a:r>
              <a:rPr lang="en-US" altLang="en-US" sz="3200" dirty="0">
                <a:solidFill>
                  <a:schemeClr val="accent2"/>
                </a:solidFill>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The first international guidelines to ensure safe drinking water were proposed by the WHO in 1958.</a:t>
            </a:r>
          </a:p>
          <a:p>
            <a:pPr>
              <a:defRPr/>
            </a:pPr>
            <a:endParaRPr lang="en-US" altLang="en-US" sz="3200" dirty="0">
              <a:latin typeface="Times New Roman" panose="02020603050405020304" pitchFamily="18" charset="0"/>
              <a:cs typeface="Times New Roman" panose="02020603050405020304" pitchFamily="18" charset="0"/>
            </a:endParaRPr>
          </a:p>
          <a:p>
            <a:pPr>
              <a:buFont typeface="Wingdings" pitchFamily="2" charset="2"/>
              <a:buChar char="v"/>
              <a:defRPr/>
            </a:pPr>
            <a:r>
              <a:rPr lang="en-US" altLang="en-US" sz="3200" dirty="0">
                <a:solidFill>
                  <a:schemeClr val="accent2"/>
                </a:solidFill>
                <a:latin typeface="Palatino Linotype" panose="0204050205050503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The aim of the guidelines is to minimize the risks affecting drinking water quality.</a:t>
            </a:r>
          </a:p>
          <a:p>
            <a:pPr>
              <a:defRPr/>
            </a:pPr>
            <a:endParaRPr lang="en-US" altLang="en-US" sz="3200" dirty="0">
              <a:latin typeface="Times New Roman" panose="02020603050405020304" pitchFamily="18" charset="0"/>
              <a:cs typeface="Times New Roman" panose="02020603050405020304" pitchFamily="18" charset="0"/>
            </a:endParaRPr>
          </a:p>
          <a:p>
            <a:pPr marL="457200" indent="-457200">
              <a:buFont typeface="Wingdings" pitchFamily="2" charset="2"/>
              <a:buChar char="v"/>
              <a:defRPr/>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In general, all countries as well as individual states have standard regulations that vary depending on the source of water, climate, geographical location, and economic, political, and cultural issues.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DF713C-C44C-53E2-2A50-A7D8C73B6950}"/>
              </a:ext>
            </a:extLst>
          </p:cNvPr>
          <p:cNvSpPr>
            <a:spLocks noGrp="1"/>
          </p:cNvSpPr>
          <p:nvPr>
            <p:ph idx="1"/>
          </p:nvPr>
        </p:nvSpPr>
        <p:spPr>
          <a:xfrm>
            <a:off x="76200" y="0"/>
            <a:ext cx="9067800" cy="6858000"/>
          </a:xfrm>
        </p:spPr>
        <p:txBody>
          <a:bodyPr/>
          <a:lstStyle/>
          <a:p>
            <a:pPr algn="l" rtl="0">
              <a:buFont typeface="Wingdings" pitchFamily="2" charset="2"/>
              <a:buChar char="v"/>
            </a:pPr>
            <a:r>
              <a:rPr lang="en-US" sz="2800" dirty="0">
                <a:effectLst/>
                <a:latin typeface="Times New Roman" panose="02020603050405020304" pitchFamily="18" charset="0"/>
                <a:cs typeface="Times New Roman" panose="02020603050405020304" pitchFamily="18" charset="0"/>
              </a:rPr>
              <a:t>The first formal integration of the environmental impact assessment (EIA) process in a legislative figure was introduced by the National Environmental Policy Act (NEPA) in the United States. Numerous countries such as Australia, Canada, Sweden and New Zealand adopted such legislation soon after that. </a:t>
            </a:r>
          </a:p>
          <a:p>
            <a:pPr algn="l" rtl="0">
              <a:buFont typeface="Wingdings" pitchFamily="2" charset="2"/>
              <a:buChar char="v"/>
            </a:pPr>
            <a:r>
              <a:rPr lang="en-US" sz="2800" dirty="0">
                <a:effectLst/>
                <a:latin typeface="Times New Roman" panose="02020603050405020304" pitchFamily="18" charset="0"/>
                <a:cs typeface="Times New Roman" panose="02020603050405020304" pitchFamily="18" charset="0"/>
              </a:rPr>
              <a:t>Over the last two decades, EIA has progressed in most of the UN Environment </a:t>
            </a:r>
            <a:r>
              <a:rPr lang="en-US" sz="2800" dirty="0" err="1">
                <a:effectLst/>
                <a:latin typeface="Times New Roman" panose="02020603050405020304" pitchFamily="18" charset="0"/>
                <a:cs typeface="Times New Roman" panose="02020603050405020304" pitchFamily="18" charset="0"/>
              </a:rPr>
              <a:t>Programme</a:t>
            </a:r>
            <a:r>
              <a:rPr lang="en-US" sz="2800" dirty="0">
                <a:effectLst/>
                <a:latin typeface="Times New Roman" panose="02020603050405020304" pitchFamily="18" charset="0"/>
                <a:cs typeface="Times New Roman" panose="02020603050405020304" pitchFamily="18" charset="0"/>
              </a:rPr>
              <a:t> member nations due to increasing global environmental issues, including climate change, loss of biodiversity and degradation in water quality.</a:t>
            </a:r>
          </a:p>
          <a:p>
            <a:pPr marL="273050" indent="-273050" algn="l" rtl="0" eaLnBrk="0" fontAlgn="base" hangingPunct="0">
              <a:spcBef>
                <a:spcPct val="20000"/>
              </a:spcBef>
              <a:spcAft>
                <a:spcPct val="0"/>
              </a:spcAft>
              <a:buClr>
                <a:srgbClr val="0BD0D9"/>
              </a:buClr>
              <a:buSzPct val="95000"/>
              <a:buFont typeface="Wingdings 2" pitchFamily="2" charset="2"/>
              <a:buChar char=""/>
            </a:pPr>
            <a:endParaRPr lang="en-US" dirty="0"/>
          </a:p>
        </p:txBody>
      </p:sp>
    </p:spTree>
    <p:extLst>
      <p:ext uri="{BB962C8B-B14F-4D97-AF65-F5344CB8AC3E}">
        <p14:creationId xmlns:p14="http://schemas.microsoft.com/office/powerpoint/2010/main" val="674074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9ED02F-3485-41AF-B5D7-6E8604F93C8A}"/>
              </a:ext>
            </a:extLst>
          </p:cNvPr>
          <p:cNvSpPr>
            <a:spLocks noGrp="1"/>
          </p:cNvSpPr>
          <p:nvPr>
            <p:ph type="title"/>
          </p:nvPr>
        </p:nvSpPr>
        <p:spPr>
          <a:xfrm>
            <a:off x="0" y="0"/>
            <a:ext cx="9144000" cy="685800"/>
          </a:xfrm>
        </p:spPr>
        <p:txBody>
          <a:bodyPr/>
          <a:lstStyle/>
          <a:p>
            <a:pPr algn="ctr" rtl="0" eaLnBrk="1" hangingPunct="1"/>
            <a:r>
              <a:rPr lang="en-US" altLang="en-US" sz="5400" b="1">
                <a:solidFill>
                  <a:srgbClr val="0070C0"/>
                </a:solidFill>
                <a:latin typeface="Times New Roman" panose="02020603050405020304" pitchFamily="18" charset="0"/>
                <a:cs typeface="Times New Roman" panose="02020603050405020304" pitchFamily="18" charset="0"/>
              </a:rPr>
              <a:t>Water and Wastewater</a:t>
            </a:r>
            <a:endParaRPr lang="ar-IQ" altLang="en-US" sz="5400" b="1">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90DAE8D-BF17-C5EA-8048-C1C926C3AEFB}"/>
              </a:ext>
            </a:extLst>
          </p:cNvPr>
          <p:cNvSpPr>
            <a:spLocks noGrp="1"/>
          </p:cNvSpPr>
          <p:nvPr>
            <p:ph idx="1"/>
          </p:nvPr>
        </p:nvSpPr>
        <p:spPr>
          <a:xfrm>
            <a:off x="0" y="533400"/>
            <a:ext cx="9144000" cy="6400800"/>
          </a:xfrm>
        </p:spPr>
        <p:txBody>
          <a:bodyPr/>
          <a:lstStyle/>
          <a:p>
            <a:pPr algn="l" rtl="0">
              <a:defRPr/>
            </a:pPr>
            <a:endParaRPr lang="en-US" altLang="en-US" dirty="0">
              <a:latin typeface="Times New Roman" panose="02020603050405020304" pitchFamily="18" charset="0"/>
              <a:cs typeface="Times New Roman" panose="02020603050405020304" pitchFamily="18" charset="0"/>
            </a:endParaRPr>
          </a:p>
          <a:p>
            <a:pPr algn="l" rtl="0">
              <a:buFont typeface="Wingdings" pitchFamily="2" charset="2"/>
              <a:buChar char="v"/>
              <a:defRPr/>
            </a:pPr>
            <a:r>
              <a:rPr lang="en-US" altLang="en-US" sz="3200" dirty="0">
                <a:latin typeface="Times New Roman" panose="02020603050405020304" pitchFamily="18" charset="0"/>
                <a:cs typeface="Times New Roman" panose="02020603050405020304" pitchFamily="18" charset="0"/>
              </a:rPr>
              <a:t>Industrial wastewater is the effluent delivered out of a particular industry. It can be a </a:t>
            </a:r>
            <a:r>
              <a:rPr lang="en-US" sz="3200" dirty="0">
                <a:latin typeface="Times New Roman" panose="02020603050405020304" pitchFamily="18" charset="0"/>
                <a:cs typeface="Times New Roman" panose="02020603050405020304" pitchFamily="18" charset="0"/>
              </a:rPr>
              <a:t>by-product of oil and gas or mining and chemical manufacturing companies, also a by-product of food and industries that is essential in the making of the clothes </a:t>
            </a:r>
            <a:r>
              <a:rPr lang="en-US" sz="3200" dirty="0" err="1">
                <a:latin typeface="Times New Roman" panose="02020603050405020304" pitchFamily="18" charset="0"/>
                <a:cs typeface="Times New Roman" panose="02020603050405020304" pitchFamily="18" charset="0"/>
              </a:rPr>
              <a:t>ect</a:t>
            </a:r>
            <a:r>
              <a:rPr 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pPr algn="l" rtl="0">
              <a:buFont typeface="Wingdings" pitchFamily="2" charset="2"/>
              <a:buChar char="v"/>
              <a:defRPr/>
            </a:pPr>
            <a:r>
              <a:rPr lang="en-US" altLang="en-US" sz="3200" dirty="0">
                <a:latin typeface="Times New Roman" panose="02020603050405020304" pitchFamily="18" charset="0"/>
                <a:cs typeface="Times New Roman" panose="02020603050405020304" pitchFamily="18" charset="0"/>
              </a:rPr>
              <a:t>Its quality and quantity depends upon nature of industry, raw materials used, manufacturing process and house keeping. </a:t>
            </a:r>
          </a:p>
          <a:p>
            <a:pPr algn="l" rtl="0">
              <a:buFont typeface="Wingdings" pitchFamily="2" charset="2"/>
              <a:buChar char="v"/>
              <a:defRPr/>
            </a:pPr>
            <a:r>
              <a:rPr lang="en-US" altLang="en-US" sz="3200" dirty="0">
                <a:latin typeface="Times New Roman" panose="02020603050405020304" pitchFamily="18" charset="0"/>
                <a:cs typeface="Times New Roman" panose="02020603050405020304" pitchFamily="18" charset="0"/>
              </a:rPr>
              <a:t>Their characteristics vary widely from industry to industry.</a:t>
            </a:r>
          </a:p>
          <a:p>
            <a:pPr marL="0" indent="0" algn="l" rtl="0">
              <a:buFont typeface="Wingdings 2" pitchFamily="2" charset="2"/>
              <a:buNone/>
              <a:defRPr/>
            </a:pPr>
            <a:endParaRPr lang="en-US" altLang="en-US" dirty="0">
              <a:latin typeface="Times New Roman" panose="02020603050405020304" pitchFamily="18" charset="0"/>
              <a:cs typeface="Times New Roman" panose="02020603050405020304" pitchFamily="18" charset="0"/>
            </a:endParaRPr>
          </a:p>
        </p:txBody>
      </p:sp>
      <p:pic>
        <p:nvPicPr>
          <p:cNvPr id="17411" name="Picture 4">
            <a:extLst>
              <a:ext uri="{FF2B5EF4-FFF2-40B4-BE49-F238E27FC236}">
                <a16:creationId xmlns:a16="http://schemas.microsoft.com/office/drawing/2014/main" id="{FE7E0C40-0CE2-98CE-51C5-BFD44A456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550" y="5638800"/>
            <a:ext cx="1308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5A0786-4BFD-225C-9098-A8D83DA48538}"/>
              </a:ext>
            </a:extLst>
          </p:cNvPr>
          <p:cNvSpPr/>
          <p:nvPr/>
        </p:nvSpPr>
        <p:spPr>
          <a:xfrm>
            <a:off x="-14288" y="152400"/>
            <a:ext cx="8305801" cy="6494463"/>
          </a:xfrm>
          <a:prstGeom prst="rect">
            <a:avLst/>
          </a:prstGeom>
        </p:spPr>
        <p:txBody>
          <a:bodyPr>
            <a:spAutoFit/>
          </a:bodyPr>
          <a:lstStyle/>
          <a:p>
            <a:pPr marL="285750" indent="-285750">
              <a:buFont typeface="Wingdings" pitchFamily="2" charset="2"/>
              <a:buChar char="v"/>
              <a:defRPr/>
            </a:pPr>
            <a:r>
              <a:rPr lang="en-US" altLang="en-US" sz="3200" dirty="0">
                <a:latin typeface="Times New Roman" panose="02020603050405020304" pitchFamily="18" charset="0"/>
                <a:cs typeface="Times New Roman" panose="02020603050405020304" pitchFamily="18" charset="0"/>
              </a:rPr>
              <a:t>Water is said to be polluted when it changes its quality or composition either naturally or as a result of human activities, thus becoming unsuitable for domestic, agricultural, </a:t>
            </a:r>
          </a:p>
          <a:p>
            <a:pPr>
              <a:defRPr/>
            </a:pPr>
            <a:r>
              <a:rPr lang="en-US" altLang="en-US" sz="3200" dirty="0">
                <a:latin typeface="Times New Roman" panose="02020603050405020304" pitchFamily="18" charset="0"/>
                <a:cs typeface="Times New Roman" panose="02020603050405020304" pitchFamily="18" charset="0"/>
              </a:rPr>
              <a:t>   industrial, recreational uses and for the </a:t>
            </a:r>
          </a:p>
          <a:p>
            <a:pPr>
              <a:defRPr/>
            </a:pPr>
            <a:r>
              <a:rPr lang="en-US" altLang="en-US" sz="3200" dirty="0">
                <a:latin typeface="Times New Roman" panose="02020603050405020304" pitchFamily="18" charset="0"/>
                <a:cs typeface="Times New Roman" panose="02020603050405020304" pitchFamily="18" charset="0"/>
              </a:rPr>
              <a:t>   survival of wildlife.</a:t>
            </a:r>
          </a:p>
          <a:p>
            <a:pPr>
              <a:defRPr/>
            </a:pPr>
            <a:endParaRPr lang="en-US" altLang="en-US" sz="3200" dirty="0">
              <a:latin typeface="Times New Roman" panose="02020603050405020304" pitchFamily="18" charset="0"/>
              <a:cs typeface="Times New Roman" panose="02020603050405020304" pitchFamily="18" charset="0"/>
            </a:endParaRPr>
          </a:p>
          <a:p>
            <a:pPr marL="457200" indent="-457200">
              <a:buFont typeface="Wingdings" pitchFamily="2" charset="2"/>
              <a:buChar char="v"/>
              <a:defRPr/>
            </a:pPr>
            <a:r>
              <a:rPr lang="en-US" altLang="en-US" sz="3200" dirty="0">
                <a:latin typeface="Times New Roman" panose="02020603050405020304" pitchFamily="18" charset="0"/>
                <a:cs typeface="Times New Roman" panose="02020603050405020304" pitchFamily="18" charset="0"/>
              </a:rPr>
              <a:t>A </a:t>
            </a:r>
            <a:r>
              <a:rPr lang="en-US" altLang="en-US" sz="3200" b="1" dirty="0">
                <a:solidFill>
                  <a:srgbClr val="C00000"/>
                </a:solidFill>
                <a:latin typeface="Times New Roman" panose="02020603050405020304" pitchFamily="18" charset="0"/>
                <a:cs typeface="Times New Roman" panose="02020603050405020304" pitchFamily="18" charset="0"/>
              </a:rPr>
              <a:t>water pollutant </a:t>
            </a:r>
            <a:r>
              <a:rPr lang="en-US" altLang="en-US" sz="3200" dirty="0">
                <a:latin typeface="Times New Roman" panose="02020603050405020304" pitchFamily="18" charset="0"/>
                <a:cs typeface="Times New Roman" panose="02020603050405020304" pitchFamily="18" charset="0"/>
              </a:rPr>
              <a:t>can </a:t>
            </a:r>
          </a:p>
          <a:p>
            <a:pPr>
              <a:defRPr/>
            </a:pPr>
            <a:r>
              <a:rPr lang="en-US" altLang="en-US" sz="3200" dirty="0">
                <a:latin typeface="Times New Roman" panose="02020603050405020304" pitchFamily="18" charset="0"/>
                <a:cs typeface="Times New Roman" panose="02020603050405020304" pitchFamily="18" charset="0"/>
              </a:rPr>
              <a:t>   be defined as an agent </a:t>
            </a:r>
          </a:p>
          <a:p>
            <a:pPr>
              <a:defRPr/>
            </a:pPr>
            <a:r>
              <a:rPr lang="en-US" altLang="en-US" sz="3200" dirty="0">
                <a:latin typeface="Times New Roman" panose="02020603050405020304" pitchFamily="18" charset="0"/>
                <a:cs typeface="Times New Roman" panose="02020603050405020304" pitchFamily="18" charset="0"/>
              </a:rPr>
              <a:t>   affecting aesthetic, </a:t>
            </a:r>
          </a:p>
          <a:p>
            <a:pPr>
              <a:defRPr/>
            </a:pPr>
            <a:r>
              <a:rPr lang="en-US" altLang="en-US" sz="3200" dirty="0">
                <a:latin typeface="Times New Roman" panose="02020603050405020304" pitchFamily="18" charset="0"/>
                <a:cs typeface="Times New Roman" panose="02020603050405020304" pitchFamily="18" charset="0"/>
              </a:rPr>
              <a:t>  physical, chemical and</a:t>
            </a:r>
          </a:p>
          <a:p>
            <a:pPr>
              <a:defRPr/>
            </a:pPr>
            <a:r>
              <a:rPr lang="en-US" altLang="en-US" sz="3200" dirty="0">
                <a:latin typeface="Times New Roman" panose="02020603050405020304" pitchFamily="18" charset="0"/>
                <a:cs typeface="Times New Roman" panose="02020603050405020304" pitchFamily="18" charset="0"/>
              </a:rPr>
              <a:t>  biological quality of </a:t>
            </a:r>
          </a:p>
          <a:p>
            <a:pPr>
              <a:defRPr/>
            </a:pPr>
            <a:r>
              <a:rPr lang="en-US" altLang="en-US" sz="3200" dirty="0">
                <a:latin typeface="Times New Roman" panose="02020603050405020304" pitchFamily="18" charset="0"/>
                <a:cs typeface="Times New Roman" panose="02020603050405020304" pitchFamily="18" charset="0"/>
              </a:rPr>
              <a:t>  water.</a:t>
            </a:r>
            <a:endParaRPr lang="en-US" sz="3200" dirty="0"/>
          </a:p>
        </p:txBody>
      </p:sp>
      <p:pic>
        <p:nvPicPr>
          <p:cNvPr id="18434" name="Picture 6">
            <a:extLst>
              <a:ext uri="{FF2B5EF4-FFF2-40B4-BE49-F238E27FC236}">
                <a16:creationId xmlns:a16="http://schemas.microsoft.com/office/drawing/2014/main" id="{89A8E399-2F0B-6251-B8E7-06BCAE397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471863"/>
            <a:ext cx="48768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
            <a:extLst>
              <a:ext uri="{FF2B5EF4-FFF2-40B4-BE49-F238E27FC236}">
                <a16:creationId xmlns:a16="http://schemas.microsoft.com/office/drawing/2014/main" id="{29512894-5129-4F15-F4FB-5963316FA18C}"/>
              </a:ext>
            </a:extLst>
          </p:cNvPr>
          <p:cNvSpPr txBox="1">
            <a:spLocks noChangeArrowheads="1"/>
          </p:cNvSpPr>
          <p:nvPr/>
        </p:nvSpPr>
        <p:spPr bwMode="auto">
          <a:xfrm>
            <a:off x="1295400" y="1905000"/>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a:latin typeface="Times New Roman" panose="02020603050405020304" pitchFamily="18" charset="0"/>
                <a:cs typeface="Times New Roman" panose="02020603050405020304" pitchFamily="18" charset="0"/>
              </a:rPr>
              <a:t>What is Water Quality?</a:t>
            </a:r>
          </a:p>
        </p:txBody>
      </p:sp>
      <p:pic>
        <p:nvPicPr>
          <p:cNvPr id="19458" name="Picture 5">
            <a:extLst>
              <a:ext uri="{FF2B5EF4-FFF2-40B4-BE49-F238E27FC236}">
                <a16:creationId xmlns:a16="http://schemas.microsoft.com/office/drawing/2014/main" id="{1CC8A87A-81EE-8FFF-DA15-F0B86DA3D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62238"/>
            <a:ext cx="7696200"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20112</TotalTime>
  <Words>1723</Words>
  <Application>Microsoft Macintosh PowerPoint</Application>
  <PresentationFormat>On-screen Show (4:3)</PresentationFormat>
  <Paragraphs>158</Paragraphs>
  <Slides>24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Calibri</vt:lpstr>
      <vt:lpstr>Constantia</vt:lpstr>
      <vt:lpstr>Palatino Linotype</vt:lpstr>
      <vt:lpstr>Times New Roman</vt:lpstr>
      <vt:lpstr>Wingdings</vt:lpstr>
      <vt:lpstr>Wingdings 2</vt:lpstr>
      <vt:lpstr>Flow</vt:lpstr>
      <vt:lpstr>Clip</vt:lpstr>
      <vt:lpstr>PowerPoint Presentation</vt:lpstr>
      <vt:lpstr>PowerPoint Presentation</vt:lpstr>
      <vt:lpstr>Water and Wastewater</vt:lpstr>
      <vt:lpstr>PowerPoint Presentation</vt:lpstr>
      <vt:lpstr>PowerPoint Presentation</vt:lpstr>
      <vt:lpstr>PowerPoint Presentation</vt:lpstr>
      <vt:lpstr>Water and Wastewater</vt:lpstr>
      <vt:lpstr>PowerPoint Presentation</vt:lpstr>
      <vt:lpstr>PowerPoint Presentation</vt:lpstr>
      <vt:lpstr>Water and Wastewater</vt:lpstr>
      <vt:lpstr>PowerPoint Presentation</vt:lpstr>
      <vt:lpstr>PowerPoint Presentation</vt:lpstr>
      <vt:lpstr>PowerPoint Presentation</vt:lpstr>
      <vt:lpstr>PowerPoint Presentation</vt:lpstr>
      <vt:lpstr>Testing Water Quality  Chemical Parameters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Adel</dc:creator>
  <cp:lastModifiedBy>DUCK GOD</cp:lastModifiedBy>
  <cp:revision>515</cp:revision>
  <dcterms:created xsi:type="dcterms:W3CDTF">2006-08-16T00:00:00Z</dcterms:created>
  <dcterms:modified xsi:type="dcterms:W3CDTF">2024-09-30T11:13:11Z</dcterms:modified>
</cp:coreProperties>
</file>