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59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6" r:id="rId17"/>
    <p:sldId id="29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>
      <p:cViewPr varScale="1">
        <p:scale>
          <a:sx n="80" d="100"/>
          <a:sy n="80" d="100"/>
        </p:scale>
        <p:origin x="60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453F-908D-46AE-9902-9E7A4C35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83C67-230E-4525-86CA-C8917D9CC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19253-031E-4535-B351-2E2E36D0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1782-AEBD-4E8F-88F7-0C33AAC9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CC76-89E7-4FC3-9F87-3784883A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C5D0-9CCB-487F-99F9-38961C26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7D712-5599-4020-8076-D51E1342A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7EF5-C106-4225-BFA2-B33BE2FD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98A2-B5A2-4BE4-B0F8-64C8DCC9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E4390-E596-43FD-92BD-0421DACE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B8586-DC93-408E-A334-FEDD4B2FD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54E7D-C848-4ED7-9DAE-E251E8A11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14E59-C13B-4B8D-8078-2B85E610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0C302-4E26-4F46-B4AB-2D9ED13E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63B77-0C18-419F-9687-8831F589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94E0-3663-489D-9906-B4A3136E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0BD1-F53F-4BCE-8E04-15CCBC30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C9115-A918-424A-81C7-DD186724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1D3E7-CA35-4438-AE1C-EB72ACF5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9B16-23A5-42B4-B39C-1FA55F5F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FAE0-84B9-4783-9B0A-F423D12A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E1EFE-F648-4922-8AA8-863E30E4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F08B-B8F4-4BAA-ABC3-DB7BF73F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35899-7A3E-49C7-A549-61882A1E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5307E-AAA7-4EF4-AC7A-A1DC1430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F2D9-FFFA-46F8-A720-F2C6692A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A5E7-623D-43DE-AB4E-E639AB695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6F3BC-AD1A-420D-8DCB-7D5D6935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1BD30-964E-4C71-BB9E-371282AF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94B64-507C-4EAA-8CF5-C4414B9B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DE6A8-10B3-494E-99D2-431EF896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F544-754D-4FA8-8C74-6767B67B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D7EEE-7F89-4F43-B4A6-F318A7DC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1EAC-D747-4A13-ACE7-D418E02F9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EFA78-415C-4009-8070-3127C79CC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201FE-B33B-42D0-898B-AA1F4A032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B2585-6B6A-4E25-B0B3-76A713F5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F1F0B-D1EA-4E03-9349-1DD09FDD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2E47F-3990-49CB-8638-80097D6B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2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BD48-67C1-4A21-A74A-675DB69A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1D4BD-8DFE-4A86-AC05-30A8A1DF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29573-A6B9-48A4-9F59-60BF37C8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DBACE-354F-40FD-AAFE-D886811D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BD9B7-36CA-4CD5-9010-BCC591AD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FDB81-8ADD-4FC9-9300-609F0FFF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70ABE-CDB8-4066-BAFA-880B9746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2370-53FF-4A98-BE62-A51E13B9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41AA-292D-4CB1-BB58-76718755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612F8-849C-4B0F-82C7-A3261FE5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9F5FD-4356-4EAC-82D4-A388C751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4961-D809-426C-A768-F2085929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C4C0E-38FF-4B44-A3A0-EB6C51CE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E874-35BA-4B1E-B3D7-EDD113D3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7E501-363B-49F4-BF25-5C114E067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362-3B3A-458B-9819-4CF45A870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4C194-4860-4032-9C6F-D8CA3ADC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E52B5-817A-4830-A8D7-2CBED3B5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3DC53-29A6-4264-9F0E-E8CFEF60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DBECF-1EAD-4C9C-98BB-47B51122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52DA-4440-49AD-900A-FF7140AF0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100F-91C8-46FF-8866-EDBB70206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238B-C73C-424C-B340-33C6DA6CF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BFB6B-EF22-401E-B1E6-C1FA51890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97752"/>
            <a:ext cx="12192000" cy="3175"/>
          </a:xfrm>
          <a:custGeom>
            <a:avLst/>
            <a:gdLst/>
            <a:ahLst/>
            <a:cxnLst/>
            <a:rect l="l" t="t" r="r" b="b"/>
            <a:pathLst>
              <a:path w="12192000" h="3175">
                <a:moveTo>
                  <a:pt x="0" y="3047"/>
                </a:moveTo>
                <a:lnTo>
                  <a:pt x="12192000" y="3047"/>
                </a:lnTo>
                <a:lnTo>
                  <a:pt x="12192000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E0E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5" name="object 5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828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ACA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13226" y="3000502"/>
            <a:ext cx="483870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420" dirty="0">
                <a:solidFill>
                  <a:srgbClr val="252525"/>
                </a:solidFill>
                <a:latin typeface="Times New Roman"/>
                <a:cs typeface="Times New Roman"/>
              </a:rPr>
              <a:t>Blood</a:t>
            </a:r>
            <a:r>
              <a:rPr sz="8000" b="1" spc="-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8000" b="1" spc="-500" dirty="0">
                <a:solidFill>
                  <a:srgbClr val="252525"/>
                </a:solidFill>
                <a:latin typeface="Times New Roman"/>
                <a:cs typeface="Times New Roman"/>
              </a:rPr>
              <a:t>Types</a:t>
            </a:r>
            <a:endParaRPr sz="8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E0406-CDA5-48D7-B456-D19E00C44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45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8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903748"/>
            <a:ext cx="1362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Notes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5707973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lang="en-US"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O blood</a:t>
            </a:r>
            <a:r>
              <a:rPr lang="en-US"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lang="en-US"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universal</a:t>
            </a:r>
            <a:r>
              <a:rPr lang="en-US"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donor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lang="en-US"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since</a:t>
            </a:r>
            <a:r>
              <a:rPr lang="en-US"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it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does not have either the A or the B antigen</a:t>
            </a:r>
            <a:r>
              <a:rPr lang="en-US"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s on</a:t>
            </a:r>
            <a:r>
              <a:rPr lang="en-US"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surface</a:t>
            </a:r>
            <a:r>
              <a:rPr lang="en-US"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lang="en-US"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-265" dirty="0">
                <a:solidFill>
                  <a:srgbClr val="404040"/>
                </a:solidFill>
                <a:latin typeface="Times New Roman"/>
                <a:cs typeface="Times New Roman"/>
              </a:rPr>
              <a:t>RBCs.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lang="en-US"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405" dirty="0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lang="en-US"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blood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lang="en-US"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universal</a:t>
            </a:r>
            <a:r>
              <a:rPr lang="en-US"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recipient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, since</a:t>
            </a:r>
            <a:r>
              <a:rPr lang="en-US"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lang="en-US"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does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lang="en-US"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have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either the Anti-A or the Anti-B antibodies</a:t>
            </a:r>
            <a:r>
              <a:rPr lang="en-US"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in the plasma.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  <a:r>
              <a:rPr lang="en-US"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lang="en-US"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lang="en-US"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common</a:t>
            </a:r>
            <a:r>
              <a:rPr lang="en-US"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lang="en-US"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type.</a:t>
            </a:r>
            <a:endParaRPr lang="en-US" sz="2400" dirty="0"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537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909815"/>
            <a:ext cx="58496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490" dirty="0">
                <a:solidFill>
                  <a:srgbClr val="404040"/>
                </a:solidFill>
                <a:latin typeface="Times New Roman"/>
                <a:cs typeface="Times New Roman"/>
              </a:rPr>
              <a:t>Rhesus Blood Group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8729313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Rhesus (Rh) antigens are a part of proteins expressed on the surface of the RBC membrane.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function of these antigens is unknown; however, they may play a role in membrane stability and ammonium transport.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significance of the Rh blood group is related to the fact that the Rh antigens are highly immunogenic. 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the case of the D antigen, individuals who do not produce the D antigen will produce anti-D antibodies if they encounter the D antigen on transfused RBCs or on fetal RBCs. 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this reason, the Rh status is routinely determined in blood donors, transfusion recipients, and in mothers-to-be.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86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909815"/>
            <a:ext cx="8059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Hemolytic Disease of the Newborn 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850104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Hemolytic disease of the newborn (HDN), or erythroblastosis fetalis, is a clinically important and potentially life-threatening condition.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HDN results from Rh-negative maternal antibodies attacking Rh-positive fetal RBCs. Typically, it is the second Rh-positive fetus that is affected.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first fetus inherits the paternal D antigen, and maternal and fetal blood mixing occurs during the pregnancy.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Once mixing occurs, the gravida begins producing anti-D antibodies. This constitutes alloimmunization, as the gravida is D-negative.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876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909815"/>
            <a:ext cx="8059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Hemolytic Disease of the Newborn 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6231193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 the subsequent D-negative pregnancy, IgG antibodies cross the placenta and attack the D antigens on fetal RBCs. 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leads to hemolysis that may result in jaundice, anemia, kernicterus, and possibly death.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16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909815"/>
            <a:ext cx="8059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Hemolytic Disease of the Newborn 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447173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16FEA-D709-45E4-8DB8-90A1D525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47588"/>
            <a:ext cx="6220704" cy="50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219200" y="3027427"/>
            <a:ext cx="8983597" cy="3047999"/>
            <a:chOff x="1219200" y="3027427"/>
            <a:chExt cx="8983597" cy="304799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3027427"/>
              <a:ext cx="3810000" cy="3047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74" y="3094484"/>
              <a:ext cx="4344923" cy="2628899"/>
            </a:xfrm>
            <a:prstGeom prst="rect">
              <a:avLst/>
            </a:prstGeom>
          </p:spPr>
        </p:pic>
      </p:grpSp>
      <p:sp>
        <p:nvSpPr>
          <p:cNvPr id="12" name="object 2">
            <a:extLst>
              <a:ext uri="{FF2B5EF4-FFF2-40B4-BE49-F238E27FC236}">
                <a16:creationId xmlns:a16="http://schemas.microsoft.com/office/drawing/2014/main" id="{E0F5B244-F1AB-47B9-9820-5FC7E3205C69}"/>
              </a:ext>
            </a:extLst>
          </p:cNvPr>
          <p:cNvSpPr txBox="1">
            <a:spLocks/>
          </p:cNvSpPr>
          <p:nvPr/>
        </p:nvSpPr>
        <p:spPr>
          <a:xfrm>
            <a:off x="2362200" y="909815"/>
            <a:ext cx="8059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Erythroblastosis Fetalis</a:t>
            </a:r>
            <a:endParaRPr lang="en-US"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909815"/>
            <a:ext cx="8059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Hemolytic Disease of the Newborn 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7110921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HDN can be prevented by the administration of Rho(D) immune globulin (anti-D immune globulin).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nti-D immune globulin is a commercial biological antibody derived from human plasma that targets RBCs positive for the D antigen.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nti-D immune globulin should be given at weeks 26 to 28 and again within 72 hours of delivery of an Rh-positive infant.</a:t>
            </a: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6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1600" dirty="0">
              <a:latin typeface="Calibri"/>
              <a:cs typeface="Calibri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spc="-2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351155" indent="-3429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8255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BBDCFC2F-3321-46D5-8B16-62B5B25B7E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4343400"/>
            <a:ext cx="7391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245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4800" b="1" spc="-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48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4800" b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4800" b="1" spc="-200" dirty="0">
                <a:solidFill>
                  <a:srgbClr val="404040"/>
                </a:solidFill>
                <a:latin typeface="Times New Roman"/>
                <a:cs typeface="Times New Roman"/>
              </a:rPr>
              <a:t>ompatibility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9876"/>
            <a:ext cx="9319895" cy="44467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715"/>
              </a:spcBef>
            </a:pPr>
            <a:r>
              <a:rPr sz="33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r>
              <a:rPr sz="3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transfusion</a:t>
            </a:r>
            <a:r>
              <a:rPr sz="33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3300" dirty="0">
              <a:latin typeface="Times New Roman"/>
              <a:cs typeface="Times New Roman"/>
            </a:endParaRPr>
          </a:p>
          <a:p>
            <a:pPr marL="346075" indent="-335280">
              <a:lnSpc>
                <a:spcPct val="100000"/>
              </a:lnSpc>
              <a:spcBef>
                <a:spcPts val="615"/>
              </a:spcBef>
              <a:buClr>
                <a:srgbClr val="9DBEBD"/>
              </a:buClr>
              <a:buSzPct val="96969"/>
              <a:buFont typeface="Wingdings"/>
              <a:buChar char=""/>
              <a:tabLst>
                <a:tab pos="346075" algn="l"/>
              </a:tabLst>
            </a:pPr>
            <a:r>
              <a:rPr lang="en-US" sz="3300" spc="-35" dirty="0">
                <a:solidFill>
                  <a:srgbClr val="404040"/>
                </a:solidFill>
                <a:latin typeface="Times New Roman"/>
                <a:cs typeface="Times New Roman"/>
              </a:rPr>
              <a:t>Blood transfusion is required in cases of s</a:t>
            </a:r>
            <a:r>
              <a:rPr sz="3300" spc="-35" dirty="0">
                <a:solidFill>
                  <a:srgbClr val="404040"/>
                </a:solidFill>
                <a:latin typeface="Times New Roman"/>
                <a:cs typeface="Times New Roman"/>
              </a:rPr>
              <a:t>evere</a:t>
            </a:r>
            <a:r>
              <a:rPr sz="33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404040"/>
                </a:solidFill>
                <a:latin typeface="Times New Roman"/>
                <a:cs typeface="Times New Roman"/>
              </a:rPr>
              <a:t>loss</a:t>
            </a:r>
            <a:r>
              <a:rPr sz="33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lang="en-US" sz="33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3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lang="en-US" sz="33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300" spc="9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lang="en-US" sz="33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300" spc="7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lang="en-US" sz="33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300" spc="55" dirty="0">
                <a:solidFill>
                  <a:srgbClr val="404040"/>
                </a:solidFill>
                <a:latin typeface="Times New Roman"/>
                <a:cs typeface="Times New Roman"/>
              </a:rPr>
              <a:t>life-</a:t>
            </a:r>
            <a:r>
              <a:rPr lang="en-US" sz="3300" spc="65" dirty="0">
                <a:solidFill>
                  <a:srgbClr val="404040"/>
                </a:solidFill>
                <a:latin typeface="Times New Roman"/>
                <a:cs typeface="Times New Roman"/>
              </a:rPr>
              <a:t>threatening</a:t>
            </a:r>
            <a:r>
              <a:rPr lang="en-US" sz="33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3300" spc="-10" dirty="0">
                <a:solidFill>
                  <a:srgbClr val="404040"/>
                </a:solidFill>
                <a:latin typeface="Times New Roman"/>
                <a:cs typeface="Times New Roman"/>
              </a:rPr>
              <a:t>anemias.</a:t>
            </a:r>
            <a:endParaRPr lang="en-US" sz="3300" dirty="0">
              <a:latin typeface="Times New Roman"/>
              <a:cs typeface="Times New Roman"/>
            </a:endParaRPr>
          </a:p>
          <a:p>
            <a:pPr marL="104139" marR="251460" indent="-93345">
              <a:lnSpc>
                <a:spcPts val="3170"/>
              </a:lnSpc>
              <a:spcBef>
                <a:spcPts val="1375"/>
              </a:spcBef>
              <a:buClr>
                <a:srgbClr val="9DBEBD"/>
              </a:buClr>
              <a:buSzPct val="96969"/>
              <a:buFont typeface="Wingdings"/>
              <a:buChar char=""/>
              <a:tabLst>
                <a:tab pos="104139" algn="l"/>
                <a:tab pos="345440" algn="l"/>
              </a:tabLst>
            </a:pP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	It</a:t>
            </a:r>
            <a:r>
              <a:rPr sz="33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33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essential</a:t>
            </a:r>
            <a:r>
              <a:rPr sz="33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33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55" dirty="0">
                <a:solidFill>
                  <a:srgbClr val="404040"/>
                </a:solidFill>
                <a:latin typeface="Times New Roman"/>
                <a:cs typeface="Times New Roman"/>
              </a:rPr>
              <a:t>know</a:t>
            </a:r>
            <a:r>
              <a:rPr sz="33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85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33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6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3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donor’s</a:t>
            </a:r>
            <a:r>
              <a:rPr sz="33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33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33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compatible</a:t>
            </a:r>
            <a:r>
              <a:rPr sz="33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5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33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85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33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3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6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3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404040"/>
                </a:solidFill>
                <a:latin typeface="Times New Roman"/>
                <a:cs typeface="Times New Roman"/>
              </a:rPr>
              <a:t>recipient.</a:t>
            </a:r>
            <a:endParaRPr sz="3300" dirty="0">
              <a:latin typeface="Times New Roman"/>
              <a:cs typeface="Times New Roman"/>
            </a:endParaRPr>
          </a:p>
          <a:p>
            <a:pPr marL="345440" indent="-335280">
              <a:lnSpc>
                <a:spcPct val="100000"/>
              </a:lnSpc>
              <a:spcBef>
                <a:spcPts val="625"/>
              </a:spcBef>
              <a:buClr>
                <a:srgbClr val="9DBEBD"/>
              </a:buClr>
              <a:buSzPct val="96969"/>
              <a:buFont typeface="Wingdings"/>
              <a:buChar char=""/>
              <a:tabLst>
                <a:tab pos="114935" algn="l"/>
                <a:tab pos="345440" algn="l"/>
              </a:tabLst>
            </a:pPr>
            <a:r>
              <a:rPr sz="33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Compatibility</a:t>
            </a:r>
            <a:r>
              <a:rPr sz="33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testing</a:t>
            </a:r>
            <a:r>
              <a:rPr sz="3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involves 2 steps</a:t>
            </a:r>
            <a:r>
              <a:rPr sz="3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3300" dirty="0">
              <a:latin typeface="Times New Roman"/>
              <a:cs typeface="Times New Roman"/>
            </a:endParaRPr>
          </a:p>
          <a:p>
            <a:pPr marL="640715" lvl="1" indent="-525780">
              <a:lnSpc>
                <a:spcPct val="100000"/>
              </a:lnSpc>
              <a:spcBef>
                <a:spcPts val="615"/>
              </a:spcBef>
              <a:buAutoNum type="arabicPlain"/>
              <a:tabLst>
                <a:tab pos="640715" algn="l"/>
              </a:tabLst>
            </a:pP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Determination</a:t>
            </a:r>
            <a:r>
              <a:rPr sz="33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3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33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404040"/>
                </a:solidFill>
                <a:latin typeface="Times New Roman"/>
                <a:cs typeface="Times New Roman"/>
              </a:rPr>
              <a:t>type.</a:t>
            </a:r>
            <a:endParaRPr sz="3300" dirty="0">
              <a:latin typeface="Times New Roman"/>
              <a:cs typeface="Times New Roman"/>
            </a:endParaRPr>
          </a:p>
          <a:p>
            <a:pPr marL="641350" lvl="1" indent="-526415">
              <a:lnSpc>
                <a:spcPct val="100000"/>
              </a:lnSpc>
              <a:spcBef>
                <a:spcPts val="615"/>
              </a:spcBef>
              <a:buAutoNum type="arabicPlain"/>
              <a:tabLst>
                <a:tab pos="641350" algn="l"/>
              </a:tabLst>
            </a:pPr>
            <a:r>
              <a:rPr lang="en-US" sz="3300" dirty="0">
                <a:solidFill>
                  <a:srgbClr val="404040"/>
                </a:solidFill>
                <a:latin typeface="Times New Roman"/>
                <a:cs typeface="Times New Roman"/>
              </a:rPr>
              <a:t>Cross-match</a:t>
            </a:r>
            <a:r>
              <a:rPr sz="3300" spc="-20" dirty="0">
                <a:solidFill>
                  <a:srgbClr val="404040"/>
                </a:solidFill>
                <a:latin typeface="Times New Roman"/>
                <a:cs typeface="Times New Roman"/>
              </a:rPr>
              <a:t> test.</a:t>
            </a:r>
            <a:endParaRPr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580" y="1775587"/>
            <a:ext cx="10193020" cy="39878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04139" marR="5080" indent="-95250" algn="justLow">
              <a:lnSpc>
                <a:spcPct val="80000"/>
              </a:lnSpc>
              <a:spcBef>
                <a:spcPts val="725"/>
              </a:spcBef>
              <a:buClr>
                <a:srgbClr val="9DBEBD"/>
              </a:buClr>
              <a:buSzPct val="96153"/>
              <a:buFont typeface="Wingdings"/>
              <a:buChar char=""/>
              <a:tabLst>
                <a:tab pos="104139" algn="l"/>
                <a:tab pos="273685" algn="l"/>
              </a:tabLst>
            </a:pPr>
            <a:r>
              <a:rPr sz="26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6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Cross-Matching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test: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 a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performed</a:t>
            </a:r>
            <a:r>
              <a:rPr sz="2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prior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 a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transfusion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determine</a:t>
            </a:r>
            <a:r>
              <a:rPr sz="2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 donor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compatible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(or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incompatible)</a:t>
            </a:r>
            <a:r>
              <a:rPr sz="2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recipient</a:t>
            </a:r>
            <a:r>
              <a:rPr sz="26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blood.</a:t>
            </a:r>
            <a:endParaRPr sz="2600" dirty="0">
              <a:latin typeface="Times New Roman"/>
              <a:cs typeface="Times New Roman"/>
            </a:endParaRPr>
          </a:p>
          <a:p>
            <a:pPr marL="104139" marR="1263015" indent="-95250" algn="justLow">
              <a:lnSpc>
                <a:spcPct val="80000"/>
              </a:lnSpc>
              <a:spcBef>
                <a:spcPts val="1405"/>
              </a:spcBef>
              <a:buClr>
                <a:srgbClr val="9DBEBD"/>
              </a:buClr>
              <a:buSzPct val="96153"/>
              <a:buFont typeface="Wingdings"/>
              <a:buChar char=""/>
              <a:tabLst>
                <a:tab pos="104139" algn="l"/>
                <a:tab pos="273685" algn="l"/>
              </a:tabLst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	It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become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part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series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FF0000"/>
                </a:solidFill>
                <a:latin typeface="Times New Roman"/>
                <a:cs typeface="Times New Roman"/>
              </a:rPr>
              <a:t>pre-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transfusion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tests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known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compatibility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testing.</a:t>
            </a:r>
            <a:endParaRPr sz="2600" dirty="0">
              <a:latin typeface="Times New Roman"/>
              <a:cs typeface="Times New Roman"/>
            </a:endParaRPr>
          </a:p>
          <a:p>
            <a:pPr marL="274320" indent="-264795" algn="justLow">
              <a:lnSpc>
                <a:spcPct val="100000"/>
              </a:lnSpc>
              <a:spcBef>
                <a:spcPts val="785"/>
              </a:spcBef>
              <a:buClr>
                <a:srgbClr val="9DBEBD"/>
              </a:buClr>
              <a:buSzPct val="96153"/>
              <a:buFont typeface="Wingdings"/>
              <a:buChar char=""/>
              <a:tabLst>
                <a:tab pos="274320" algn="l"/>
              </a:tabLst>
            </a:pP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Compatibility</a:t>
            </a:r>
            <a:r>
              <a:rPr sz="2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through:</a:t>
            </a:r>
            <a:endParaRPr sz="2600" dirty="0">
              <a:latin typeface="Times New Roman"/>
              <a:cs typeface="Times New Roman"/>
            </a:endParaRPr>
          </a:p>
          <a:p>
            <a:pPr marL="104139" marR="373380" indent="-92075" algn="justLow">
              <a:lnSpc>
                <a:spcPct val="80000"/>
              </a:lnSpc>
              <a:spcBef>
                <a:spcPts val="1390"/>
              </a:spcBef>
              <a:buClr>
                <a:srgbClr val="9DBEBD"/>
              </a:buClr>
              <a:buSzPct val="98076"/>
              <a:buFont typeface="Wingdings"/>
              <a:buChar char=""/>
              <a:tabLst>
                <a:tab pos="104139" algn="l"/>
                <a:tab pos="243204" algn="l"/>
              </a:tabLst>
            </a:pP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matching</a:t>
            </a:r>
            <a:r>
              <a:rPr sz="2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6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6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404040"/>
                </a:solidFill>
                <a:latin typeface="Times New Roman"/>
                <a:cs typeface="Times New Roman"/>
              </a:rPr>
              <a:t>systems,</a:t>
            </a: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important </a:t>
            </a:r>
            <a:r>
              <a:rPr lang="en-US"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systems</a:t>
            </a:r>
            <a:r>
              <a:rPr sz="26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which</a:t>
            </a:r>
            <a:r>
              <a:rPr sz="26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6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210" dirty="0">
                <a:solidFill>
                  <a:srgbClr val="FF0000"/>
                </a:solidFill>
                <a:latin typeface="Times New Roman"/>
                <a:cs typeface="Times New Roman"/>
              </a:rPr>
              <a:t>ABO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6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FF0000"/>
                </a:solidFill>
                <a:latin typeface="Times New Roman"/>
                <a:cs typeface="Times New Roman"/>
              </a:rPr>
              <a:t>Rh</a:t>
            </a:r>
            <a:r>
              <a:rPr sz="2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systems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04139" marR="309880" indent="-102235" algn="justLow">
              <a:lnSpc>
                <a:spcPct val="80000"/>
              </a:lnSpc>
              <a:spcBef>
                <a:spcPts val="1405"/>
              </a:spcBef>
              <a:buClr>
                <a:srgbClr val="9DBEBD"/>
              </a:buClr>
              <a:buSzPct val="98076"/>
              <a:buFont typeface="Wingdings"/>
              <a:buChar char=""/>
              <a:tabLst>
                <a:tab pos="104139" algn="l"/>
                <a:tab pos="162560" algn="l"/>
              </a:tabLst>
            </a:pPr>
            <a:r>
              <a:rPr sz="2600" spc="65" dirty="0">
                <a:solidFill>
                  <a:srgbClr val="404040"/>
                </a:solidFill>
                <a:latin typeface="Times New Roman"/>
                <a:cs typeface="Times New Roman"/>
              </a:rPr>
              <a:t>	and/or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2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6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26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antibodies</a:t>
            </a:r>
            <a:r>
              <a:rPr sz="2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plasma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sz="2600" spc="-2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recipient</a:t>
            </a:r>
            <a:r>
              <a:rPr sz="26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against</a:t>
            </a:r>
            <a:r>
              <a:rPr sz="26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sample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donor</a:t>
            </a:r>
            <a:r>
              <a:rPr sz="26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tissues</a:t>
            </a: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6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9A2C09D-8EDD-4447-B602-9997009E5375}"/>
              </a:ext>
            </a:extLst>
          </p:cNvPr>
          <p:cNvSpPr txBox="1">
            <a:spLocks/>
          </p:cNvSpPr>
          <p:nvPr/>
        </p:nvSpPr>
        <p:spPr>
          <a:xfrm>
            <a:off x="3888739" y="914400"/>
            <a:ext cx="4055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8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Cross-</a:t>
            </a:r>
            <a:r>
              <a:rPr lang="en-US" sz="48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lang="en-US" sz="4800" b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48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endParaRPr lang="en-US"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873885"/>
            <a:ext cx="3489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265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48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28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4800" b="1" spc="-28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31440"/>
            <a:ext cx="9110345" cy="3210494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94005" indent="-285750">
              <a:lnSpc>
                <a:spcPct val="100000"/>
              </a:lnSpc>
              <a:spcBef>
                <a:spcPts val="1435"/>
              </a:spcBef>
              <a:buClr>
                <a:srgbClr val="9DBEBD"/>
              </a:buClr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four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different</a:t>
            </a:r>
            <a:r>
              <a:rPr sz="28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8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800" b="1" spc="-195" dirty="0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4" dirty="0">
                <a:solidFill>
                  <a:srgbClr val="FF0000"/>
                </a:solidFill>
                <a:latin typeface="Times New Roman"/>
                <a:cs typeface="Times New Roman"/>
              </a:rPr>
              <a:t>B,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5" dirty="0">
                <a:solidFill>
                  <a:srgbClr val="FF0000"/>
                </a:solidFill>
                <a:latin typeface="Times New Roman"/>
                <a:cs typeface="Times New Roman"/>
              </a:rPr>
              <a:t>AB,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lang="ar-SA" sz="2400" spc="-20" dirty="0">
                <a:solidFill>
                  <a:srgbClr val="9DBEBD"/>
                </a:solidFill>
                <a:latin typeface="Courier New"/>
                <a:cs typeface="Courier New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determined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protein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(antigen)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found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4" dirty="0">
                <a:solidFill>
                  <a:srgbClr val="FF0000"/>
                </a:solidFill>
                <a:latin typeface="Times New Roman"/>
                <a:cs typeface="Times New Roman"/>
              </a:rPr>
              <a:t>RBC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surface.</a:t>
            </a:r>
            <a:endParaRPr sz="2400" dirty="0">
              <a:latin typeface="Times New Roman"/>
              <a:cs typeface="Times New Roman"/>
            </a:endParaRPr>
          </a:p>
          <a:p>
            <a:pPr marL="104139" marR="3571240" indent="57785">
              <a:lnSpc>
                <a:spcPts val="4000"/>
              </a:lnSpc>
              <a:spcBef>
                <a:spcPts val="315"/>
              </a:spcBef>
            </a:pP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protein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(antigen)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404040"/>
                </a:solidFill>
                <a:latin typeface="Times New Roman"/>
                <a:cs typeface="Times New Roman"/>
              </a:rPr>
              <a:t>RBC. </a:t>
            </a:r>
            <a:r>
              <a:rPr lang="ar-SA" sz="2400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</a:p>
          <a:p>
            <a:pPr marL="104139" marR="3571240" indent="57785">
              <a:lnSpc>
                <a:spcPts val="4000"/>
              </a:lnSpc>
              <a:spcBef>
                <a:spcPts val="315"/>
              </a:spcBef>
            </a:pP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2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protein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(antigen)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RBC.</a:t>
            </a:r>
            <a:endParaRPr sz="2400" dirty="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785"/>
              </a:spcBef>
            </a:pPr>
            <a:r>
              <a:rPr lang="ar-SA"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45" dirty="0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protein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(antigen)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RBC.</a:t>
            </a:r>
            <a:endParaRPr sz="2400" dirty="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1115"/>
              </a:spcBef>
            </a:pPr>
            <a:r>
              <a:rPr lang="ar-SA"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neither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protein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(antigen)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RBC.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811405"/>
            <a:ext cx="4055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Cross-</a:t>
            </a:r>
            <a:r>
              <a:rPr sz="48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4800" b="1" spc="-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31440"/>
            <a:ext cx="10066020" cy="445325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94005" indent="-290195">
              <a:lnSpc>
                <a:spcPct val="100000"/>
              </a:lnSpc>
              <a:spcBef>
                <a:spcPts val="1435"/>
              </a:spcBef>
              <a:buClr>
                <a:srgbClr val="9DBEBD"/>
              </a:buClr>
              <a:buSzPct val="94642"/>
              <a:buFont typeface="Wingdings"/>
              <a:buChar char=""/>
              <a:tabLst>
                <a:tab pos="294005" algn="l"/>
              </a:tabLst>
            </a:pPr>
            <a:r>
              <a:rPr sz="2800" b="1" spc="-160" dirty="0">
                <a:solidFill>
                  <a:srgbClr val="404040"/>
                </a:solidFill>
                <a:latin typeface="Times New Roman"/>
                <a:cs typeface="Times New Roman"/>
              </a:rPr>
              <a:t>Major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Minor</a:t>
            </a:r>
            <a:r>
              <a:rPr sz="28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cross-</a:t>
            </a:r>
            <a:r>
              <a:rPr sz="2800" b="1" spc="-10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8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tests</a:t>
            </a:r>
            <a:endParaRPr sz="2800" dirty="0">
              <a:latin typeface="Times New Roman"/>
              <a:cs typeface="Times New Roman"/>
            </a:endParaRPr>
          </a:p>
          <a:p>
            <a:pPr marL="104139" marR="381635" indent="-99695" algn="justLow">
              <a:lnSpc>
                <a:spcPct val="90000"/>
              </a:lnSpc>
              <a:spcBef>
                <a:spcPts val="1435"/>
              </a:spcBef>
              <a:buClr>
                <a:srgbClr val="9DBEBD"/>
              </a:buClr>
              <a:buSzPct val="93750"/>
              <a:buFont typeface="Wingdings"/>
              <a:buChar char=""/>
              <a:tabLst>
                <a:tab pos="104139" algn="l"/>
                <a:tab pos="254000" algn="l"/>
              </a:tabLst>
            </a:pPr>
            <a:r>
              <a:rPr sz="24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	The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major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crossmatch: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involves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mixing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patient’s</a:t>
            </a:r>
            <a:r>
              <a:rPr sz="2400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serum</a:t>
            </a:r>
            <a:r>
              <a:rPr sz="2400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donor</a:t>
            </a:r>
            <a:r>
              <a:rPr sz="2400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AF50"/>
                </a:solidFill>
                <a:latin typeface="Times New Roman"/>
                <a:cs typeface="Times New Roman"/>
              </a:rPr>
              <a:t>cells(RBCs)</a:t>
            </a:r>
            <a:r>
              <a:rPr sz="2400" spc="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determine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patient</a:t>
            </a:r>
            <a:r>
              <a:rPr sz="240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antibody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directed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against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antigen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donor's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cells,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which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cause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hemolytic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transfusion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decreased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survival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donor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cells.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important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cross-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match.</a:t>
            </a:r>
            <a:endParaRPr sz="2400" dirty="0">
              <a:latin typeface="Times New Roman"/>
              <a:cs typeface="Times New Roman"/>
            </a:endParaRPr>
          </a:p>
          <a:p>
            <a:pPr marL="104139" marR="107314" indent="-99695" algn="justLow">
              <a:lnSpc>
                <a:spcPts val="2590"/>
              </a:lnSpc>
              <a:spcBef>
                <a:spcPts val="1440"/>
              </a:spcBef>
              <a:buClr>
                <a:srgbClr val="9DBEBD"/>
              </a:buClr>
              <a:buSzPct val="93750"/>
              <a:buFont typeface="Wingdings"/>
              <a:buChar char=""/>
              <a:tabLst>
                <a:tab pos="104139" algn="l"/>
                <a:tab pos="254000" algn="l"/>
              </a:tabLst>
            </a:pPr>
            <a:r>
              <a:rPr sz="24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	The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minor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crossmatch: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involves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mixing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00AF50"/>
                </a:solidFill>
                <a:latin typeface="Times New Roman"/>
                <a:cs typeface="Times New Roman"/>
              </a:rPr>
              <a:t>patient’s</a:t>
            </a:r>
            <a:r>
              <a:rPr sz="2400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cells</a:t>
            </a:r>
            <a:r>
              <a:rPr sz="2400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imes New Roman"/>
                <a:cs typeface="Times New Roman"/>
              </a:rPr>
              <a:t>donor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plasma</a:t>
            </a:r>
            <a:r>
              <a:rPr sz="2400" spc="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determine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whether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antibody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donor’s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plasma</a:t>
            </a:r>
            <a:endParaRPr sz="2400" dirty="0">
              <a:latin typeface="Times New Roman"/>
              <a:cs typeface="Times New Roman"/>
            </a:endParaRPr>
          </a:p>
          <a:p>
            <a:pPr marL="104139" algn="justLow">
              <a:lnSpc>
                <a:spcPts val="256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directed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against</a:t>
            </a:r>
            <a:r>
              <a:rPr sz="24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antigen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patient’s</a:t>
            </a:r>
            <a:r>
              <a:rPr sz="24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cells.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Low">
              <a:lnSpc>
                <a:spcPts val="2590"/>
              </a:lnSpc>
              <a:spcBef>
                <a:spcPts val="144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minor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cross-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been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completely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eliminated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most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banks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because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donor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samples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screened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beforehand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common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Abs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241503"/>
            <a:ext cx="9722485" cy="912993"/>
          </a:xfrm>
          <a:prstGeom prst="rect">
            <a:avLst/>
          </a:prstGeom>
        </p:spPr>
        <p:txBody>
          <a:bodyPr vert="horz" wrap="square" lIns="0" tIns="2945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b="1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b="1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b="1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b="1" spc="-1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b="1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b="1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b="1" spc="-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801190"/>
            <a:ext cx="9645650" cy="328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95"/>
              </a:spcBef>
              <a:buSzPct val="71428"/>
              <a:buFont typeface="Calibri"/>
              <a:buAutoNum type="arabicPeriod"/>
              <a:tabLst>
                <a:tab pos="29972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Prevent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transfusion</a:t>
            </a:r>
            <a:r>
              <a:rPr sz="2800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reactions</a:t>
            </a:r>
            <a:endParaRPr sz="2800">
              <a:latin typeface="Times New Roman"/>
              <a:cs typeface="Times New Roman"/>
            </a:endParaRPr>
          </a:p>
          <a:p>
            <a:pPr marL="367030" indent="-354330">
              <a:lnSpc>
                <a:spcPct val="100000"/>
              </a:lnSpc>
              <a:spcBef>
                <a:spcPts val="2070"/>
              </a:spcBef>
              <a:buAutoNum type="arabicPeriod"/>
              <a:tabLst>
                <a:tab pos="36703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Increase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vivo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survival of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red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 marL="12700" marR="774700" indent="354330">
              <a:lnSpc>
                <a:spcPts val="3030"/>
              </a:lnSpc>
              <a:spcBef>
                <a:spcPts val="2440"/>
              </a:spcBef>
              <a:buAutoNum type="arabicPeriod"/>
              <a:tabLst>
                <a:tab pos="367030" algn="l"/>
              </a:tabLst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It is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final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check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45" dirty="0">
                <a:solidFill>
                  <a:srgbClr val="404040"/>
                </a:solidFill>
                <a:latin typeface="Times New Roman"/>
                <a:cs typeface="Times New Roman"/>
              </a:rPr>
              <a:t>ABO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compatibility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between 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donor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patient.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Double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checks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45" dirty="0">
                <a:solidFill>
                  <a:srgbClr val="404040"/>
                </a:solidFill>
                <a:latin typeface="Times New Roman"/>
                <a:cs typeface="Times New Roman"/>
              </a:rPr>
              <a:t>ABO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errors)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30"/>
              </a:lnSpc>
              <a:spcBef>
                <a:spcPts val="2390"/>
              </a:spcBef>
            </a:pP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.4.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8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detect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presence</a:t>
            </a:r>
            <a:r>
              <a:rPr sz="2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antibody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patient’s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serum </a:t>
            </a:r>
            <a:r>
              <a:rPr sz="2800" spc="70" dirty="0">
                <a:solidFill>
                  <a:srgbClr val="404040"/>
                </a:solidFill>
                <a:latin typeface="Times New Roman"/>
                <a:cs typeface="Times New Roman"/>
              </a:rPr>
              <a:t>that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will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react</a:t>
            </a:r>
            <a:r>
              <a:rPr sz="28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antigens</a:t>
            </a:r>
            <a:r>
              <a:rPr sz="28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8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donor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RBCs.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895553"/>
            <a:ext cx="69977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05" dirty="0">
                <a:solidFill>
                  <a:srgbClr val="404040"/>
                </a:solidFill>
                <a:latin typeface="Times New Roman"/>
                <a:cs typeface="Times New Roman"/>
              </a:rPr>
              <a:t>Major</a:t>
            </a:r>
            <a:r>
              <a:rPr sz="4800" b="1" spc="-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215" dirty="0">
                <a:solidFill>
                  <a:srgbClr val="404040"/>
                </a:solidFill>
                <a:latin typeface="Times New Roman"/>
                <a:cs typeface="Times New Roman"/>
              </a:rPr>
              <a:t>vs.</a:t>
            </a:r>
            <a:r>
              <a:rPr sz="48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220" dirty="0">
                <a:solidFill>
                  <a:srgbClr val="404040"/>
                </a:solidFill>
                <a:latin typeface="Times New Roman"/>
                <a:cs typeface="Times New Roman"/>
              </a:rPr>
              <a:t>Minor</a:t>
            </a:r>
            <a:r>
              <a:rPr sz="4800" b="1" spc="-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280" dirty="0">
                <a:solidFill>
                  <a:srgbClr val="404040"/>
                </a:solidFill>
                <a:latin typeface="Times New Roman"/>
                <a:cs typeface="Times New Roman"/>
              </a:rPr>
              <a:t>Cross</a:t>
            </a:r>
            <a:r>
              <a:rPr sz="4800" b="1" spc="-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4800" b="1" spc="-105" dirty="0">
                <a:solidFill>
                  <a:srgbClr val="404040"/>
                </a:solidFill>
                <a:latin typeface="Times New Roman"/>
                <a:cs typeface="Times New Roman"/>
              </a:rPr>
              <a:t>match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02108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/>
              <a:t>Why</a:t>
            </a:r>
            <a:r>
              <a:rPr spc="20" dirty="0"/>
              <a:t> </a:t>
            </a:r>
            <a:r>
              <a:rPr dirty="0"/>
              <a:t>is</a:t>
            </a:r>
            <a:r>
              <a:rPr spc="20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55" dirty="0"/>
              <a:t>minor</a:t>
            </a:r>
            <a:r>
              <a:rPr spc="40" dirty="0"/>
              <a:t> </a:t>
            </a:r>
            <a:r>
              <a:rPr dirty="0"/>
              <a:t>cross</a:t>
            </a:r>
            <a:r>
              <a:rPr spc="40" dirty="0"/>
              <a:t> </a:t>
            </a:r>
            <a:r>
              <a:rPr spc="-10" dirty="0"/>
              <a:t>match unnecessary?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Donated</a:t>
            </a:r>
            <a:r>
              <a:rPr spc="100" dirty="0"/>
              <a:t> </a:t>
            </a:r>
            <a:r>
              <a:rPr dirty="0"/>
              <a:t>units</a:t>
            </a:r>
            <a:r>
              <a:rPr spc="85" dirty="0"/>
              <a:t> </a:t>
            </a:r>
            <a:r>
              <a:rPr spc="65" dirty="0"/>
              <a:t>are</a:t>
            </a:r>
            <a:r>
              <a:rPr spc="80" dirty="0"/>
              <a:t> </a:t>
            </a:r>
            <a:r>
              <a:rPr dirty="0"/>
              <a:t>tested</a:t>
            </a:r>
            <a:r>
              <a:rPr spc="85" dirty="0"/>
              <a:t> </a:t>
            </a:r>
            <a:r>
              <a:rPr dirty="0"/>
              <a:t>for</a:t>
            </a:r>
            <a:r>
              <a:rPr spc="75" dirty="0"/>
              <a:t> </a:t>
            </a:r>
            <a:r>
              <a:rPr spc="-10" dirty="0"/>
              <a:t>antibodies </a:t>
            </a:r>
            <a:r>
              <a:rPr dirty="0"/>
              <a:t>Most</a:t>
            </a:r>
            <a:r>
              <a:rPr spc="20" dirty="0"/>
              <a:t> </a:t>
            </a:r>
            <a:r>
              <a:rPr dirty="0"/>
              <a:t>blood</a:t>
            </a:r>
            <a:r>
              <a:rPr spc="50" dirty="0"/>
              <a:t> </a:t>
            </a:r>
            <a:r>
              <a:rPr dirty="0"/>
              <a:t>is</a:t>
            </a:r>
            <a:r>
              <a:rPr spc="35" dirty="0"/>
              <a:t> </a:t>
            </a:r>
            <a:r>
              <a:rPr dirty="0"/>
              <a:t>transfused</a:t>
            </a:r>
            <a:r>
              <a:rPr spc="55" dirty="0"/>
              <a:t> </a:t>
            </a:r>
            <a:r>
              <a:rPr dirty="0"/>
              <a:t>as</a:t>
            </a:r>
            <a:r>
              <a:rPr spc="35" dirty="0"/>
              <a:t> </a:t>
            </a:r>
            <a:r>
              <a:rPr dirty="0"/>
              <a:t>packed</a:t>
            </a:r>
            <a:r>
              <a:rPr spc="40" dirty="0"/>
              <a:t> </a:t>
            </a:r>
            <a:r>
              <a:rPr spc="-10" dirty="0"/>
              <a:t>cells, </a:t>
            </a:r>
            <a:r>
              <a:rPr dirty="0"/>
              <a:t>having</a:t>
            </a:r>
            <a:r>
              <a:rPr spc="100" dirty="0"/>
              <a:t> </a:t>
            </a:r>
            <a:r>
              <a:rPr dirty="0"/>
              <a:t>little</a:t>
            </a:r>
            <a:r>
              <a:rPr spc="85" dirty="0"/>
              <a:t> </a:t>
            </a:r>
            <a:r>
              <a:rPr spc="-10" dirty="0"/>
              <a:t>antibodies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0" y="1844039"/>
            <a:ext cx="6134099" cy="44668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63" y="1101852"/>
            <a:ext cx="10101072" cy="55077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303657"/>
            <a:ext cx="298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80" dirty="0">
                <a:latin typeface="Times New Roman"/>
                <a:cs typeface="Times New Roman"/>
              </a:rPr>
              <a:t>Cross</a:t>
            </a:r>
            <a:r>
              <a:rPr sz="4800" b="1" spc="-215" dirty="0">
                <a:latin typeface="Times New Roman"/>
                <a:cs typeface="Times New Roman"/>
              </a:rPr>
              <a:t> </a:t>
            </a:r>
            <a:r>
              <a:rPr sz="4800" b="1" spc="-155" dirty="0">
                <a:latin typeface="Times New Roman"/>
                <a:cs typeface="Times New Roman"/>
              </a:rPr>
              <a:t>match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88" y="0"/>
            <a:ext cx="9968865" cy="6294120"/>
            <a:chOff x="208788" y="0"/>
            <a:chExt cx="9968865" cy="6294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0"/>
              <a:ext cx="8269224" cy="1127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8" y="967739"/>
              <a:ext cx="7278624" cy="53263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13091" y="1748154"/>
            <a:ext cx="376427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Note: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Agglutination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anti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D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39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slow</a:t>
            </a:r>
            <a:r>
              <a:rPr sz="2800" b="1" spc="405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400" dirty="0">
                <a:latin typeface="Calibri"/>
                <a:cs typeface="Calibri"/>
              </a:rPr>
              <a:t>  </a:t>
            </a:r>
            <a:r>
              <a:rPr sz="2800" b="1" dirty="0">
                <a:latin typeface="Calibri"/>
                <a:cs typeface="Calibri"/>
              </a:rPr>
              <a:t>does</a:t>
            </a:r>
            <a:r>
              <a:rPr sz="2800" b="1" spc="400" dirty="0">
                <a:latin typeface="Calibri"/>
                <a:cs typeface="Calibri"/>
              </a:rPr>
              <a:t>  </a:t>
            </a:r>
            <a:r>
              <a:rPr sz="2800" b="1" spc="-25" dirty="0">
                <a:latin typeface="Calibri"/>
                <a:cs typeface="Calibri"/>
              </a:rPr>
              <a:t>not </a:t>
            </a:r>
            <a:r>
              <a:rPr sz="2800" b="1" dirty="0">
                <a:latin typeface="Calibri"/>
                <a:cs typeface="Calibri"/>
              </a:rPr>
              <a:t>show</a:t>
            </a:r>
            <a:r>
              <a:rPr sz="2800" b="1" spc="6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clearly.</a:t>
            </a:r>
            <a:r>
              <a:rPr sz="2800" b="1" spc="6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</a:t>
            </a:r>
            <a:r>
              <a:rPr sz="2800" b="1" spc="6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may</a:t>
            </a:r>
            <a:r>
              <a:rPr sz="2800" b="1" spc="6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be </a:t>
            </a:r>
            <a:r>
              <a:rPr sz="2800" b="1" dirty="0">
                <a:latin typeface="Calibri"/>
                <a:cs typeface="Calibri"/>
              </a:rPr>
              <a:t>necessary</a:t>
            </a:r>
            <a:r>
              <a:rPr sz="2800" b="1" spc="3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3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wait</a:t>
            </a:r>
            <a:r>
              <a:rPr sz="2800" b="1" spc="3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3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20 </a:t>
            </a:r>
            <a:r>
              <a:rPr sz="2800" b="1" dirty="0">
                <a:latin typeface="Calibri"/>
                <a:cs typeface="Calibri"/>
              </a:rPr>
              <a:t>minutes</a:t>
            </a:r>
            <a:r>
              <a:rPr sz="2800" b="1" spc="465" dirty="0">
                <a:latin typeface="Calibri"/>
                <a:cs typeface="Calibri"/>
              </a:rPr>
              <a:t>  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490" dirty="0">
                <a:latin typeface="Calibri"/>
                <a:cs typeface="Calibri"/>
              </a:rPr>
              <a:t>   </a:t>
            </a:r>
            <a:r>
              <a:rPr sz="2800" b="1" dirty="0">
                <a:latin typeface="Calibri"/>
                <a:cs typeface="Calibri"/>
              </a:rPr>
              <a:t>use</a:t>
            </a:r>
            <a:r>
              <a:rPr sz="2800" b="1" spc="480" dirty="0">
                <a:latin typeface="Calibri"/>
                <a:cs typeface="Calibri"/>
              </a:rPr>
              <a:t>   </a:t>
            </a:r>
            <a:r>
              <a:rPr sz="2800" b="1" spc="-50" dirty="0">
                <a:latin typeface="Calibri"/>
                <a:cs typeface="Calibri"/>
              </a:rPr>
              <a:t>a </a:t>
            </a:r>
            <a:r>
              <a:rPr sz="2800" b="1" dirty="0">
                <a:latin typeface="Calibri"/>
                <a:cs typeface="Calibri"/>
              </a:rPr>
              <a:t>magnifying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glass.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334125"/>
            </a:xfrm>
            <a:custGeom>
              <a:avLst/>
              <a:gdLst/>
              <a:ahLst/>
              <a:cxnLst/>
              <a:rect l="l" t="t" r="r" b="b"/>
              <a:pathLst>
                <a:path w="12192000" h="6334125">
                  <a:moveTo>
                    <a:pt x="0" y="6333744"/>
                  </a:moveTo>
                  <a:lnTo>
                    <a:pt x="12192000" y="633374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33744"/>
                  </a:lnTo>
                  <a:close/>
                </a:path>
              </a:pathLst>
            </a:custGeom>
            <a:solidFill>
              <a:srgbClr val="E0E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28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CA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93291" y="1737360"/>
            <a:ext cx="7349490" cy="0"/>
          </a:xfrm>
          <a:custGeom>
            <a:avLst/>
            <a:gdLst/>
            <a:ahLst/>
            <a:cxnLst/>
            <a:rect l="l" t="t" r="r" b="b"/>
            <a:pathLst>
              <a:path w="7349490">
                <a:moveTo>
                  <a:pt x="0" y="0"/>
                </a:moveTo>
                <a:lnTo>
                  <a:pt x="7349108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1052" y="4390644"/>
            <a:ext cx="2410968" cy="19034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528050" y="1692719"/>
            <a:ext cx="3595370" cy="2599055"/>
            <a:chOff x="8528050" y="1692719"/>
            <a:chExt cx="3595370" cy="2599055"/>
          </a:xfrm>
        </p:grpSpPr>
        <p:sp>
          <p:nvSpPr>
            <p:cNvPr id="9" name="object 9"/>
            <p:cNvSpPr/>
            <p:nvPr/>
          </p:nvSpPr>
          <p:spPr>
            <a:xfrm>
              <a:off x="8542400" y="1707045"/>
              <a:ext cx="1189355" cy="828040"/>
            </a:xfrm>
            <a:custGeom>
              <a:avLst/>
              <a:gdLst/>
              <a:ahLst/>
              <a:cxnLst/>
              <a:rect l="l" t="t" r="r" b="b"/>
              <a:pathLst>
                <a:path w="1189354" h="828039">
                  <a:moveTo>
                    <a:pt x="1188847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1188847" y="828001"/>
                  </a:lnTo>
                  <a:lnTo>
                    <a:pt x="1188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31247" y="1707045"/>
              <a:ext cx="1189355" cy="828040"/>
            </a:xfrm>
            <a:custGeom>
              <a:avLst/>
              <a:gdLst/>
              <a:ahLst/>
              <a:cxnLst/>
              <a:rect l="l" t="t" r="r" b="b"/>
              <a:pathLst>
                <a:path w="1189354" h="828039">
                  <a:moveTo>
                    <a:pt x="1188847" y="0"/>
                  </a:moveTo>
                  <a:lnTo>
                    <a:pt x="0" y="0"/>
                  </a:lnTo>
                  <a:lnTo>
                    <a:pt x="0" y="828001"/>
                  </a:lnTo>
                  <a:lnTo>
                    <a:pt x="1188847" y="828001"/>
                  </a:lnTo>
                  <a:lnTo>
                    <a:pt x="11888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2401" y="1707044"/>
              <a:ext cx="3566795" cy="1742439"/>
            </a:xfrm>
            <a:custGeom>
              <a:avLst/>
              <a:gdLst/>
              <a:ahLst/>
              <a:cxnLst/>
              <a:rect l="l" t="t" r="r" b="b"/>
              <a:pathLst>
                <a:path w="3566795" h="1742439">
                  <a:moveTo>
                    <a:pt x="1188847" y="828001"/>
                  </a:moveTo>
                  <a:lnTo>
                    <a:pt x="0" y="828001"/>
                  </a:lnTo>
                  <a:lnTo>
                    <a:pt x="0" y="1742401"/>
                  </a:lnTo>
                  <a:lnTo>
                    <a:pt x="1188847" y="1742401"/>
                  </a:lnTo>
                  <a:lnTo>
                    <a:pt x="1188847" y="828001"/>
                  </a:lnTo>
                  <a:close/>
                </a:path>
                <a:path w="3566795" h="1742439">
                  <a:moveTo>
                    <a:pt x="3566541" y="0"/>
                  </a:moveTo>
                  <a:lnTo>
                    <a:pt x="2377694" y="0"/>
                  </a:lnTo>
                  <a:lnTo>
                    <a:pt x="2377694" y="828001"/>
                  </a:lnTo>
                  <a:lnTo>
                    <a:pt x="3566541" y="828001"/>
                  </a:lnTo>
                  <a:lnTo>
                    <a:pt x="3566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31247" y="2535047"/>
              <a:ext cx="1189355" cy="914400"/>
            </a:xfrm>
            <a:custGeom>
              <a:avLst/>
              <a:gdLst/>
              <a:ahLst/>
              <a:cxnLst/>
              <a:rect l="l" t="t" r="r" b="b"/>
              <a:pathLst>
                <a:path w="1189354" h="914400">
                  <a:moveTo>
                    <a:pt x="11888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188847" y="914400"/>
                  </a:lnTo>
                  <a:lnTo>
                    <a:pt x="11888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20095" y="2535047"/>
              <a:ext cx="1189355" cy="914400"/>
            </a:xfrm>
            <a:custGeom>
              <a:avLst/>
              <a:gdLst/>
              <a:ahLst/>
              <a:cxnLst/>
              <a:rect l="l" t="t" r="r" b="b"/>
              <a:pathLst>
                <a:path w="1189354" h="914400">
                  <a:moveTo>
                    <a:pt x="118884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188847" y="914400"/>
                  </a:lnTo>
                  <a:lnTo>
                    <a:pt x="1188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42401" y="3449358"/>
              <a:ext cx="3566795" cy="828040"/>
            </a:xfrm>
            <a:custGeom>
              <a:avLst/>
              <a:gdLst/>
              <a:ahLst/>
              <a:cxnLst/>
              <a:rect l="l" t="t" r="r" b="b"/>
              <a:pathLst>
                <a:path w="3566795" h="828039">
                  <a:moveTo>
                    <a:pt x="3566541" y="0"/>
                  </a:moveTo>
                  <a:lnTo>
                    <a:pt x="2377694" y="0"/>
                  </a:lnTo>
                  <a:lnTo>
                    <a:pt x="0" y="0"/>
                  </a:lnTo>
                  <a:lnTo>
                    <a:pt x="0" y="828001"/>
                  </a:lnTo>
                  <a:lnTo>
                    <a:pt x="2377694" y="828001"/>
                  </a:lnTo>
                  <a:lnTo>
                    <a:pt x="3566541" y="828001"/>
                  </a:lnTo>
                  <a:lnTo>
                    <a:pt x="356654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28050" y="1692783"/>
              <a:ext cx="3595370" cy="2599055"/>
            </a:xfrm>
            <a:custGeom>
              <a:avLst/>
              <a:gdLst/>
              <a:ahLst/>
              <a:cxnLst/>
              <a:rect l="l" t="t" r="r" b="b"/>
              <a:pathLst>
                <a:path w="3595370" h="2599054">
                  <a:moveTo>
                    <a:pt x="1203198" y="0"/>
                  </a:moveTo>
                  <a:lnTo>
                    <a:pt x="1203198" y="1770888"/>
                  </a:lnTo>
                </a:path>
                <a:path w="3595370" h="2599054">
                  <a:moveTo>
                    <a:pt x="2392045" y="0"/>
                  </a:moveTo>
                  <a:lnTo>
                    <a:pt x="2392045" y="2598928"/>
                  </a:lnTo>
                </a:path>
                <a:path w="3595370" h="2599054">
                  <a:moveTo>
                    <a:pt x="0" y="842263"/>
                  </a:moveTo>
                  <a:lnTo>
                    <a:pt x="3595116" y="842263"/>
                  </a:lnTo>
                </a:path>
                <a:path w="3595370" h="2599054">
                  <a:moveTo>
                    <a:pt x="0" y="1756664"/>
                  </a:moveTo>
                  <a:lnTo>
                    <a:pt x="3595116" y="1756664"/>
                  </a:lnTo>
                </a:path>
                <a:path w="3595370" h="2599054">
                  <a:moveTo>
                    <a:pt x="14350" y="0"/>
                  </a:moveTo>
                  <a:lnTo>
                    <a:pt x="14350" y="2598928"/>
                  </a:lnTo>
                </a:path>
                <a:path w="3595370" h="2599054">
                  <a:moveTo>
                    <a:pt x="3580892" y="0"/>
                  </a:moveTo>
                  <a:lnTo>
                    <a:pt x="3580892" y="2598928"/>
                  </a:lnTo>
                </a:path>
                <a:path w="3595370" h="2599054">
                  <a:moveTo>
                    <a:pt x="0" y="14224"/>
                  </a:moveTo>
                  <a:lnTo>
                    <a:pt x="3595116" y="14224"/>
                  </a:lnTo>
                </a:path>
                <a:path w="3595370" h="2599054">
                  <a:moveTo>
                    <a:pt x="0" y="2584577"/>
                  </a:moveTo>
                  <a:lnTo>
                    <a:pt x="3595116" y="258457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03691" y="1819147"/>
            <a:ext cx="86804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Slide</a:t>
            </a:r>
            <a:r>
              <a:rPr sz="1800" b="1" spc="-25" dirty="0">
                <a:latin typeface="Calibri"/>
                <a:cs typeface="Calibri"/>
              </a:rPr>
              <a:t> No.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92665" y="1819147"/>
            <a:ext cx="86804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Slide</a:t>
            </a:r>
            <a:r>
              <a:rPr sz="1800" b="1" spc="-25" dirty="0">
                <a:latin typeface="Calibri"/>
                <a:cs typeface="Calibri"/>
              </a:rPr>
              <a:t> No.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81384" y="1819147"/>
            <a:ext cx="868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Slide</a:t>
            </a:r>
            <a:r>
              <a:rPr sz="1800" b="1" spc="-25" dirty="0">
                <a:latin typeface="Calibri"/>
                <a:cs typeface="Calibri"/>
              </a:rPr>
              <a:t> No.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2563" y="2827477"/>
            <a:ext cx="630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Anti-</a:t>
            </a:r>
            <a:r>
              <a:rPr sz="1800" b="1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15855" y="2827477"/>
            <a:ext cx="620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Anti-</a:t>
            </a:r>
            <a:r>
              <a:rPr sz="1800" b="1" spc="-5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97208" y="2827477"/>
            <a:ext cx="636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Anti-</a:t>
            </a:r>
            <a:r>
              <a:rPr sz="1800" b="1" spc="-5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47150" y="3648532"/>
            <a:ext cx="1571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1" y="1223772"/>
            <a:ext cx="5754624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8272" y="0"/>
            <a:ext cx="6412230" cy="1316355"/>
            <a:chOff x="2938272" y="0"/>
            <a:chExt cx="6412230" cy="1316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8272" y="0"/>
              <a:ext cx="1824989" cy="1315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3068" y="0"/>
              <a:ext cx="968501" cy="13159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1375" y="0"/>
              <a:ext cx="5199126" cy="13159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2634" y="119583"/>
            <a:ext cx="5659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>
                <a:solidFill>
                  <a:srgbClr val="C00000"/>
                </a:solidFill>
              </a:rPr>
              <a:t>ABO-</a:t>
            </a:r>
            <a:r>
              <a:rPr sz="4800" spc="-65" dirty="0">
                <a:solidFill>
                  <a:srgbClr val="C00000"/>
                </a:solidFill>
              </a:rPr>
              <a:t>Rh</a:t>
            </a:r>
            <a:r>
              <a:rPr sz="4800" spc="-170" dirty="0">
                <a:solidFill>
                  <a:srgbClr val="C00000"/>
                </a:solidFill>
              </a:rPr>
              <a:t> </a:t>
            </a:r>
            <a:r>
              <a:rPr sz="4800" spc="-85" dirty="0">
                <a:solidFill>
                  <a:srgbClr val="C00000"/>
                </a:solidFill>
              </a:rPr>
              <a:t>Blood</a:t>
            </a:r>
            <a:r>
              <a:rPr sz="4800" spc="-170" dirty="0">
                <a:solidFill>
                  <a:srgbClr val="C00000"/>
                </a:solidFill>
              </a:rPr>
              <a:t> </a:t>
            </a:r>
            <a:r>
              <a:rPr sz="4800" spc="-70" dirty="0">
                <a:solidFill>
                  <a:srgbClr val="C00000"/>
                </a:solidFill>
              </a:rPr>
              <a:t>Grouping</a:t>
            </a:r>
            <a:endParaRPr sz="4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07718"/>
            <a:ext cx="12191999" cy="60502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361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5" y="128015"/>
            <a:ext cx="9131808" cy="6076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7F22F-34E5-48B6-BC02-79C488F9AABD}"/>
              </a:ext>
            </a:extLst>
          </p:cNvPr>
          <p:cNvSpPr/>
          <p:nvPr/>
        </p:nvSpPr>
        <p:spPr>
          <a:xfrm>
            <a:off x="2590800" y="2514600"/>
            <a:ext cx="228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1BEF1-5D7B-4C44-99A3-73615927C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2514600"/>
            <a:ext cx="2286198" cy="530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85848-1C23-4CBE-B58B-03056ED96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562600"/>
            <a:ext cx="2286198" cy="530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C9A8-AB55-4FEC-B869-F3E4EBF5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5562600"/>
            <a:ext cx="2286198" cy="53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324C-9593-4D05-9F1D-8DFB24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808749"/>
            <a:ext cx="2286198" cy="530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5" y="128015"/>
            <a:ext cx="9131808" cy="6076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1BEF1-5D7B-4C44-99A3-73615927C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2514600"/>
            <a:ext cx="2286198" cy="530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85848-1C23-4CBE-B58B-03056ED96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562600"/>
            <a:ext cx="2286198" cy="530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C9A8-AB55-4FEC-B869-F3E4EBF5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5562600"/>
            <a:ext cx="2286198" cy="53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324C-9593-4D05-9F1D-8DFB24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808749"/>
            <a:ext cx="228619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5" y="128015"/>
            <a:ext cx="9131808" cy="6076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85848-1C23-4CBE-B58B-03056ED96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562600"/>
            <a:ext cx="2286198" cy="530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C9A8-AB55-4FEC-B869-F3E4EBF5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5562600"/>
            <a:ext cx="2286198" cy="53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324C-9593-4D05-9F1D-8DFB24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808749"/>
            <a:ext cx="228619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5" y="128015"/>
            <a:ext cx="9131808" cy="6076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0C9A8-AB55-4FEC-B869-F3E4EBF5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2" y="5562600"/>
            <a:ext cx="2286198" cy="53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324C-9593-4D05-9F1D-8DFB24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808749"/>
            <a:ext cx="228619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5" y="128015"/>
            <a:ext cx="9131808" cy="6076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C324C-9593-4D05-9F1D-8DFB240E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808749"/>
            <a:ext cx="228619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903748"/>
            <a:ext cx="1362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Notes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2865143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donor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the</a:t>
            </a:r>
            <a:r>
              <a:rPr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recipient</a:t>
            </a:r>
            <a:r>
              <a:rPr sz="24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compatible.</a:t>
            </a:r>
            <a:endParaRPr sz="2400" dirty="0">
              <a:latin typeface="Times New Roman"/>
              <a:cs typeface="Times New Roman"/>
            </a:endParaRPr>
          </a:p>
          <a:p>
            <a:pPr marL="464819" marR="756920" indent="-457200" algn="justLow">
              <a:lnSpc>
                <a:spcPct val="90000"/>
              </a:lnSpc>
              <a:spcBef>
                <a:spcPts val="1395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104139" algn="l"/>
                <a:tab pos="33337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donor’s and the recipient’s blood is typed and cross-matched to prevent hemolytic transfusion reactions.</a:t>
            </a:r>
          </a:p>
          <a:p>
            <a:pPr marL="464819" marR="756920" indent="-457200" algn="justLow">
              <a:lnSpc>
                <a:spcPct val="90000"/>
              </a:lnSpc>
              <a:spcBef>
                <a:spcPts val="1395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104139" algn="l"/>
                <a:tab pos="333375" algn="l"/>
              </a:tabLst>
            </a:pPr>
            <a:r>
              <a:rPr lang="en-US"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Transfusion reactions occur if t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he</a:t>
            </a:r>
            <a:r>
              <a:rPr lang="en-US"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donor’s and the recipient’s blood are incompatible, in which the recipient’s preformed antibodies attack the donor’s red cells, resulting in their destruction </a:t>
            </a:r>
            <a:r>
              <a:rPr lang="en-US" sz="2400" spc="80">
                <a:solidFill>
                  <a:srgbClr val="404040"/>
                </a:solidFill>
                <a:latin typeface="Times New Roman"/>
                <a:cs typeface="Times New Roman"/>
              </a:rPr>
              <a:t>and hemolysis.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		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0" y="903748"/>
            <a:ext cx="1362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Notes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61303"/>
            <a:ext cx="10650220" cy="306365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spc="-5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2400" b="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345" dirty="0">
                <a:latin typeface="Times New Roman"/>
                <a:cs typeface="Times New Roman"/>
              </a:rPr>
              <a:t>A</a:t>
            </a:r>
            <a:r>
              <a:rPr lang="en-US" sz="2400" b="0" spc="45" dirty="0">
                <a:latin typeface="Times New Roman"/>
                <a:cs typeface="Times New Roman"/>
              </a:rPr>
              <a:t> individuals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lang="en-US" sz="2400" b="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55" dirty="0">
                <a:solidFill>
                  <a:srgbClr val="404040"/>
                </a:solidFill>
                <a:latin typeface="Times New Roman"/>
                <a:cs typeface="Times New Roman"/>
              </a:rPr>
              <a:t>Anti-B antibodies </a:t>
            </a:r>
            <a:r>
              <a:rPr lang="en-US" sz="2400" b="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lang="en-US" sz="2400" b="0" spc="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5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b="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10" dirty="0">
                <a:solidFill>
                  <a:srgbClr val="404040"/>
                </a:solidFill>
                <a:latin typeface="Times New Roman"/>
                <a:cs typeface="Times New Roman"/>
              </a:rPr>
              <a:t>plasma. </a:t>
            </a: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2400" b="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355" dirty="0">
                <a:latin typeface="Times New Roman"/>
                <a:cs typeface="Times New Roman"/>
              </a:rPr>
              <a:t>B</a:t>
            </a:r>
            <a:r>
              <a:rPr lang="en-US" sz="2400" b="0" spc="60" dirty="0">
                <a:latin typeface="Times New Roman"/>
                <a:cs typeface="Times New Roman"/>
              </a:rPr>
              <a:t> </a:t>
            </a:r>
            <a:r>
              <a:rPr lang="en-US" sz="2400" spc="60" dirty="0">
                <a:solidFill>
                  <a:srgbClr val="404040"/>
                </a:solidFill>
                <a:latin typeface="Times New Roman"/>
                <a:cs typeface="Times New Roman"/>
              </a:rPr>
              <a:t>individuals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lang="en-US" sz="2400" b="0" spc="90" dirty="0">
                <a:solidFill>
                  <a:srgbClr val="404040"/>
                </a:solidFill>
                <a:latin typeface="Times New Roman"/>
                <a:cs typeface="Times New Roman"/>
              </a:rPr>
              <a:t> Anti-A antibodies </a:t>
            </a:r>
            <a:r>
              <a:rPr lang="en-US" sz="2400" b="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lang="en-US" sz="2400" b="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b="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10" dirty="0">
                <a:solidFill>
                  <a:srgbClr val="404040"/>
                </a:solidFill>
                <a:latin typeface="Times New Roman"/>
                <a:cs typeface="Times New Roman"/>
              </a:rPr>
              <a:t>plasma. </a:t>
            </a: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b="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2400" b="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350" dirty="0">
                <a:latin typeface="Times New Roman"/>
                <a:cs typeface="Times New Roman"/>
              </a:rPr>
              <a:t>AB</a:t>
            </a:r>
            <a:r>
              <a:rPr lang="en-US" sz="2400" b="0" spc="75" dirty="0">
                <a:latin typeface="Times New Roman"/>
                <a:cs typeface="Times New Roman"/>
              </a:rPr>
              <a:t> individuals</a:t>
            </a:r>
            <a:r>
              <a:rPr lang="en-US"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do</a:t>
            </a:r>
            <a:r>
              <a:rPr lang="en-US" sz="2400" b="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dirty="0">
                <a:latin typeface="Times New Roman"/>
                <a:cs typeface="Times New Roman"/>
              </a:rPr>
              <a:t>not</a:t>
            </a:r>
            <a:r>
              <a:rPr lang="en-US" sz="2400" b="0" spc="95" dirty="0">
                <a:latin typeface="Times New Roman"/>
                <a:cs typeface="Times New Roman"/>
              </a:rPr>
              <a:t>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lang="en-US" sz="2400" b="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Anti-A and Anti-B antibodies </a:t>
            </a:r>
            <a:r>
              <a:rPr lang="en-US" sz="2400" b="0" spc="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lang="en-US" sz="2400" b="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b="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b="0" spc="-10" dirty="0">
                <a:solidFill>
                  <a:srgbClr val="404040"/>
                </a:solidFill>
                <a:latin typeface="Times New Roman"/>
                <a:cs typeface="Times New Roman"/>
              </a:rPr>
              <a:t>plasma.</a:t>
            </a:r>
          </a:p>
          <a:p>
            <a:pPr marL="465455" indent="-457200" algn="justLow"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lang="en-US"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lang="en-US"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latin typeface="Times New Roman"/>
                <a:cs typeface="Times New Roman"/>
              </a:rPr>
              <a:t>individuals</a:t>
            </a:r>
            <a:r>
              <a:rPr lang="en-US"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lang="en-US"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34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lang="en-US"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-35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50" dirty="0">
                <a:solidFill>
                  <a:srgbClr val="404040"/>
                </a:solidFill>
                <a:latin typeface="Times New Roman"/>
                <a:cs typeface="Times New Roman"/>
              </a:rPr>
              <a:t>antibodies in</a:t>
            </a:r>
            <a:r>
              <a:rPr lang="en-US"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lang="en-US"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plasma.</a:t>
            </a:r>
            <a:endParaRPr lang="en-US" sz="2400" dirty="0"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lang="en-US" sz="2400" b="0" spc="-1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465455" indent="-457200" algn="justLow">
              <a:lnSpc>
                <a:spcPct val="100000"/>
              </a:lnSpc>
              <a:spcBef>
                <a:spcPts val="1110"/>
              </a:spcBef>
              <a:buClr>
                <a:srgbClr val="9DBEBD"/>
              </a:buClr>
              <a:buSzPct val="96875"/>
              <a:buFont typeface="Arial" panose="020B0604020202020204" pitchFamily="34" charset="0"/>
              <a:buChar char="•"/>
              <a:tabLst>
                <a:tab pos="33401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787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1014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Blood Types</vt:lpstr>
      <vt:lpstr>Blood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</vt:lpstr>
      <vt:lpstr>Notes</vt:lpstr>
      <vt:lpstr>PowerPoint Presentation</vt:lpstr>
      <vt:lpstr>Notes</vt:lpstr>
      <vt:lpstr>Rhesus Blood Group</vt:lpstr>
      <vt:lpstr>Hemolytic Disease of the Newborn </vt:lpstr>
      <vt:lpstr>Hemolytic Disease of the Newborn </vt:lpstr>
      <vt:lpstr>Hemolytic Disease of the Newborn </vt:lpstr>
      <vt:lpstr>PowerPoint Presentation</vt:lpstr>
      <vt:lpstr>Hemolytic Disease of the Newborn </vt:lpstr>
      <vt:lpstr>Testing for Compatibility</vt:lpstr>
      <vt:lpstr>PowerPoint Presentation</vt:lpstr>
      <vt:lpstr>Cross-match test</vt:lpstr>
      <vt:lpstr>The main functions of the cross-match test are:</vt:lpstr>
      <vt:lpstr>Major vs. Minor Cross match</vt:lpstr>
      <vt:lpstr>Cross match</vt:lpstr>
      <vt:lpstr>PowerPoint Presentation</vt:lpstr>
      <vt:lpstr>PowerPoint Presentation</vt:lpstr>
      <vt:lpstr>ABO-Rh Blood Grouping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DR.safa mustafa</dc:creator>
  <cp:lastModifiedBy>daniathaer93@outlook.com</cp:lastModifiedBy>
  <cp:revision>21</cp:revision>
  <dcterms:created xsi:type="dcterms:W3CDTF">2023-10-08T03:59:41Z</dcterms:created>
  <dcterms:modified xsi:type="dcterms:W3CDTF">2025-10-16T18:57:07Z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2023-10-08T00:00:00Z</vt:filetime>
  </property>
  <property fmtid="{D5CDD505-2E9C-101B-9397-08002B2CF9AE}" pid="5" name="Producer">
    <vt:lpwstr>Microsoft® PowerPoint® 2016</vt:lpwstr>
  </property>
</Properties>
</file>