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70" r:id="rId9"/>
    <p:sldId id="263" r:id="rId10"/>
    <p:sldId id="264" r:id="rId11"/>
    <p:sldId id="265" r:id="rId12"/>
    <p:sldId id="266" r:id="rId13"/>
    <p:sldId id="267" r:id="rId14"/>
    <p:sldId id="268" r:id="rId15"/>
    <p:sldId id="269" r:id="rId16"/>
    <p:sldId id="272" r:id="rId17"/>
    <p:sldId id="273" r:id="rId18"/>
    <p:sldId id="274" r:id="rId19"/>
    <p:sldId id="275" r:id="rId20"/>
    <p:sldId id="276" r:id="rId21"/>
    <p:sldId id="277" r:id="rId22"/>
    <p:sldId id="279" r:id="rId23"/>
    <p:sldId id="280" r:id="rId24"/>
    <p:sldId id="281" r:id="rId25"/>
    <p:sldId id="282" r:id="rId26"/>
    <p:sldId id="283"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0" autoAdjust="0"/>
    <p:restoredTop sz="94660"/>
  </p:normalViewPr>
  <p:slideViewPr>
    <p:cSldViewPr snapToGrid="0">
      <p:cViewPr>
        <p:scale>
          <a:sx n="70" d="100"/>
          <a:sy n="70" d="100"/>
        </p:scale>
        <p:origin x="424" y="6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312294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20016298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4316313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3634431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38406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25364252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1456264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2741899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4126273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EF4290-A9B5-4A02-BC35-0F2E0FADF6A0}" type="datetimeFigureOut">
              <a:rPr lang="en-US" smtClean="0"/>
              <a:t>9/12/2022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1865896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EF4290-A9B5-4A02-BC35-0F2E0FADF6A0}"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20685620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5EF4290-A9B5-4A02-BC35-0F2E0FADF6A0}" type="datetimeFigureOut">
              <a:rPr lang="en-US" smtClean="0"/>
              <a:t>9/12/2022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12160145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5EF4290-A9B5-4A02-BC35-0F2E0FADF6A0}" type="datetimeFigureOut">
              <a:rPr lang="en-US" smtClean="0"/>
              <a:t>9/12/2022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414543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EF4290-A9B5-4A02-BC35-0F2E0FADF6A0}" type="datetimeFigureOut">
              <a:rPr lang="en-US" smtClean="0"/>
              <a:t>9/12/2022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1362960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F4290-A9B5-4A02-BC35-0F2E0FADF6A0}"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40373034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EF4290-A9B5-4A02-BC35-0F2E0FADF6A0}" type="datetimeFigureOut">
              <a:rPr lang="en-US" smtClean="0"/>
              <a:t>9/12/2022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261FE5-7D7C-4994-8D79-6D428703866B}" type="slidenum">
              <a:rPr lang="en-US" smtClean="0"/>
              <a:t>‹#›</a:t>
            </a:fld>
            <a:endParaRPr lang="en-US"/>
          </a:p>
        </p:txBody>
      </p:sp>
    </p:spTree>
    <p:extLst>
      <p:ext uri="{BB962C8B-B14F-4D97-AF65-F5344CB8AC3E}">
        <p14:creationId xmlns:p14="http://schemas.microsoft.com/office/powerpoint/2010/main" val="3356823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5EF4290-A9B5-4A02-BC35-0F2E0FADF6A0}" type="datetimeFigureOut">
              <a:rPr lang="en-US" smtClean="0"/>
              <a:t>9/12/2022</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8261FE5-7D7C-4994-8D79-6D428703866B}" type="slidenum">
              <a:rPr lang="en-US" smtClean="0"/>
              <a:t>‹#›</a:t>
            </a:fld>
            <a:endParaRPr lang="en-US"/>
          </a:p>
        </p:txBody>
      </p:sp>
    </p:spTree>
    <p:extLst>
      <p:ext uri="{BB962C8B-B14F-4D97-AF65-F5344CB8AC3E}">
        <p14:creationId xmlns:p14="http://schemas.microsoft.com/office/powerpoint/2010/main" val="24749915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l"/>
            <a:r>
              <a:rPr lang="en-US" b="1" dirty="0"/>
              <a:t>Asthma</a:t>
            </a:r>
            <a:br>
              <a:rPr lang="en-US" b="1" dirty="0"/>
            </a:br>
            <a:endParaRPr lang="en-US" dirty="0"/>
          </a:p>
        </p:txBody>
      </p:sp>
      <p:sp>
        <p:nvSpPr>
          <p:cNvPr id="3" name="Subtitle 2"/>
          <p:cNvSpPr>
            <a:spLocks noGrp="1"/>
          </p:cNvSpPr>
          <p:nvPr>
            <p:ph type="subTitle" idx="1"/>
          </p:nvPr>
        </p:nvSpPr>
        <p:spPr/>
        <p:txBody>
          <a:bodyPr>
            <a:normAutofit/>
          </a:bodyPr>
          <a:lstStyle/>
          <a:p>
            <a:pPr algn="l"/>
            <a:r>
              <a:rPr lang="en-US" sz="2400" dirty="0" smtClean="0"/>
              <a:t>Prof .Dr. Wijdan Akram </a:t>
            </a:r>
          </a:p>
          <a:p>
            <a:pPr algn="l"/>
            <a:r>
              <a:rPr lang="en-US" sz="2400" dirty="0" smtClean="0"/>
              <a:t>M.B.Ch.B/FICMS Community Medicine</a:t>
            </a:r>
            <a:endParaRPr lang="en-US" sz="2400" dirty="0"/>
          </a:p>
        </p:txBody>
      </p:sp>
    </p:spTree>
    <p:extLst>
      <p:ext uri="{BB962C8B-B14F-4D97-AF65-F5344CB8AC3E}">
        <p14:creationId xmlns:p14="http://schemas.microsoft.com/office/powerpoint/2010/main" val="6825672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93286" y="578677"/>
            <a:ext cx="8596668" cy="5008307"/>
          </a:xfrm>
        </p:spPr>
        <p:txBody>
          <a:bodyPr>
            <a:normAutofit lnSpcReduction="10000"/>
          </a:bodyPr>
          <a:lstStyle/>
          <a:p>
            <a:pPr algn="just"/>
            <a:r>
              <a:rPr lang="en-US" sz="2600" dirty="0"/>
              <a:t>People with asthma may need to use their inhaler every day. Their treatment will depend on the frequency of symptoms and the different types of inhalers available.</a:t>
            </a:r>
          </a:p>
          <a:p>
            <a:pPr algn="just"/>
            <a:r>
              <a:rPr lang="en-US" sz="2600" dirty="0"/>
              <a:t>It can be difficult to coordinate breathing using an inhaler, especially for children and during emergency situations. Using a spacer device makes it easier to use an aerosol inhaler and helps the medicine to reach the lungs more effectively. A spacer is a plastic container with a mouthpiece or mask at one end and a hole for the inhaler in the other. A homemade spacer, made from a 500ml plastic bottle, can be as effective as a commercially manufactured inhaler.</a:t>
            </a:r>
            <a:r>
              <a:rPr lang="en-US" sz="2400" dirty="0"/>
              <a:t> </a:t>
            </a:r>
          </a:p>
          <a:p>
            <a:endParaRPr lang="en-US" dirty="0"/>
          </a:p>
        </p:txBody>
      </p:sp>
    </p:spTree>
    <p:extLst>
      <p:ext uri="{BB962C8B-B14F-4D97-AF65-F5344CB8AC3E}">
        <p14:creationId xmlns:p14="http://schemas.microsoft.com/office/powerpoint/2010/main" val="36782260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3558" y="660973"/>
            <a:ext cx="8596668" cy="3880773"/>
          </a:xfrm>
        </p:spPr>
        <p:txBody>
          <a:bodyPr>
            <a:normAutofit/>
          </a:bodyPr>
          <a:lstStyle/>
          <a:p>
            <a:pPr algn="just"/>
            <a:r>
              <a:rPr lang="en-US" sz="2400" dirty="0"/>
              <a:t>Access to inhalers is a problem in many countries. In 2021, bronchodilators were available in public primary health care facilities in half of low- and low-middle income countries, and steroid inhalers available in one third.  </a:t>
            </a:r>
          </a:p>
          <a:p>
            <a:pPr algn="just"/>
            <a:r>
              <a:rPr lang="en-US" sz="2400" dirty="0"/>
              <a:t>People with asthma and their families need education to understand more about their asthma, their treatment, triggers to avoid, and how to manage their symptoms at home. It is also important to raise community awareness to reduce the myths and stigma associated with asthma in some settings.</a:t>
            </a:r>
          </a:p>
          <a:p>
            <a:endParaRPr lang="en-US" sz="2400" dirty="0"/>
          </a:p>
        </p:txBody>
      </p:sp>
    </p:spTree>
    <p:extLst>
      <p:ext uri="{BB962C8B-B14F-4D97-AF65-F5344CB8AC3E}">
        <p14:creationId xmlns:p14="http://schemas.microsoft.com/office/powerpoint/2010/main" val="1441810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4142" y="1191325"/>
            <a:ext cx="8596668" cy="3880773"/>
          </a:xfrm>
        </p:spPr>
        <p:txBody>
          <a:bodyPr>
            <a:normAutofit/>
          </a:bodyPr>
          <a:lstStyle/>
          <a:p>
            <a:pPr marL="0" indent="0" algn="just">
              <a:buNone/>
            </a:pPr>
            <a:r>
              <a:rPr lang="en-US" sz="2400" dirty="0"/>
              <a:t>What is the 3 levels of prevention for asthma?</a:t>
            </a:r>
          </a:p>
          <a:p>
            <a:pPr algn="just"/>
            <a:r>
              <a:rPr lang="en-US" sz="2400" dirty="0"/>
              <a:t>As such, </a:t>
            </a:r>
            <a:r>
              <a:rPr lang="en-US" sz="2400" dirty="0">
                <a:solidFill>
                  <a:srgbClr val="FF0000"/>
                </a:solidFill>
              </a:rPr>
              <a:t>primary prevention </a:t>
            </a:r>
            <a:r>
              <a:rPr lang="en-US" sz="2400" dirty="0"/>
              <a:t>targets reductions in asthma incidence; </a:t>
            </a:r>
            <a:r>
              <a:rPr lang="en-US" sz="2400" dirty="0">
                <a:solidFill>
                  <a:srgbClr val="FF0000"/>
                </a:solidFill>
              </a:rPr>
              <a:t>secondary prevention </a:t>
            </a:r>
            <a:r>
              <a:rPr lang="en-US" sz="2400" dirty="0"/>
              <a:t>is the mitigation of established disease and involves disease detection, management, and control; and </a:t>
            </a:r>
            <a:r>
              <a:rPr lang="en-US" sz="2400" dirty="0">
                <a:solidFill>
                  <a:srgbClr val="FF0000"/>
                </a:solidFill>
              </a:rPr>
              <a:t>tertiary prevention</a:t>
            </a:r>
            <a:r>
              <a:rPr lang="en-US" sz="2400" dirty="0"/>
              <a:t> is the reduction of complications caused by severe disease.</a:t>
            </a:r>
          </a:p>
          <a:p>
            <a:pPr algn="just"/>
            <a:endParaRPr lang="en-US" sz="2400" dirty="0"/>
          </a:p>
        </p:txBody>
      </p:sp>
    </p:spTree>
    <p:extLst>
      <p:ext uri="{BB962C8B-B14F-4D97-AF65-F5344CB8AC3E}">
        <p14:creationId xmlns:p14="http://schemas.microsoft.com/office/powerpoint/2010/main" val="35756160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03505"/>
            <a:ext cx="8596668" cy="5437858"/>
          </a:xfrm>
        </p:spPr>
        <p:txBody>
          <a:bodyPr>
            <a:normAutofit/>
          </a:bodyPr>
          <a:lstStyle/>
          <a:p>
            <a:pPr marL="0" indent="0" algn="just">
              <a:buNone/>
            </a:pPr>
            <a:r>
              <a:rPr lang="en-US" sz="2400" b="1" dirty="0"/>
              <a:t>Treatments and Tips</a:t>
            </a:r>
            <a:endParaRPr lang="en-US" sz="2400" dirty="0"/>
          </a:p>
          <a:p>
            <a:pPr algn="just"/>
            <a:r>
              <a:rPr lang="en-US" sz="2400" dirty="0"/>
              <a:t>Avoid smoke. Smokers are much more likely to suffer major asthma symptoms. ...</a:t>
            </a:r>
          </a:p>
          <a:p>
            <a:pPr algn="just"/>
            <a:r>
              <a:rPr lang="en-US" sz="2400" dirty="0"/>
              <a:t>Know what triggers your asthma. ...</a:t>
            </a:r>
          </a:p>
          <a:p>
            <a:pPr algn="just"/>
            <a:r>
              <a:rPr lang="en-US" sz="2400" dirty="0"/>
              <a:t>Avoid Allergens. ...</a:t>
            </a:r>
          </a:p>
          <a:p>
            <a:pPr algn="just"/>
            <a:r>
              <a:rPr lang="en-US" sz="2400" dirty="0"/>
              <a:t>Reduce Stress. ...</a:t>
            </a:r>
          </a:p>
          <a:p>
            <a:pPr algn="just"/>
            <a:r>
              <a:rPr lang="en-US" sz="2400" dirty="0"/>
              <a:t>Find a medication that works well for you. ...</a:t>
            </a:r>
          </a:p>
          <a:p>
            <a:pPr algn="just"/>
            <a:r>
              <a:rPr lang="en-US" sz="2400" dirty="0"/>
              <a:t>Exercise. ...</a:t>
            </a:r>
          </a:p>
          <a:p>
            <a:pPr algn="just"/>
            <a:r>
              <a:rPr lang="en-US" sz="2400" dirty="0"/>
              <a:t>Keep your home clean. ...</a:t>
            </a:r>
          </a:p>
          <a:p>
            <a:pPr algn="just"/>
            <a:r>
              <a:rPr lang="en-US" sz="2400" dirty="0"/>
              <a:t>Eat Healthy.</a:t>
            </a:r>
          </a:p>
          <a:p>
            <a:endParaRPr lang="en-US" dirty="0"/>
          </a:p>
        </p:txBody>
      </p:sp>
    </p:spTree>
    <p:extLst>
      <p:ext uri="{BB962C8B-B14F-4D97-AF65-F5344CB8AC3E}">
        <p14:creationId xmlns:p14="http://schemas.microsoft.com/office/powerpoint/2010/main" val="3133909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22377"/>
            <a:ext cx="8596668" cy="5318986"/>
          </a:xfrm>
        </p:spPr>
        <p:txBody>
          <a:bodyPr>
            <a:normAutofit/>
          </a:bodyPr>
          <a:lstStyle/>
          <a:p>
            <a:pPr marL="0" indent="0" algn="just">
              <a:buNone/>
            </a:pPr>
            <a:r>
              <a:rPr lang="en-US" sz="2400" dirty="0" smtClean="0"/>
              <a:t>What are </a:t>
            </a:r>
            <a:r>
              <a:rPr lang="en-US" sz="2400" dirty="0"/>
              <a:t>the 7 steps to avoid asthma?</a:t>
            </a:r>
          </a:p>
          <a:p>
            <a:pPr algn="just"/>
            <a:r>
              <a:rPr lang="en-US" sz="2400" dirty="0" smtClean="0"/>
              <a:t>Identify </a:t>
            </a:r>
            <a:r>
              <a:rPr lang="en-US" sz="2400" dirty="0"/>
              <a:t>asthma triggers and symptoms.</a:t>
            </a:r>
          </a:p>
          <a:p>
            <a:pPr algn="just"/>
            <a:r>
              <a:rPr lang="en-US" sz="2400" dirty="0"/>
              <a:t>Devise an asthma action plan with your doctor.</a:t>
            </a:r>
          </a:p>
          <a:p>
            <a:pPr algn="just"/>
            <a:r>
              <a:rPr lang="en-US" sz="2400" dirty="0"/>
              <a:t>Allergy-proof your environment to avoid an asthma attack.</a:t>
            </a:r>
          </a:p>
          <a:p>
            <a:pPr algn="just"/>
            <a:r>
              <a:rPr lang="en-US" sz="2400" dirty="0"/>
              <a:t>Avoid smoking areas.</a:t>
            </a:r>
          </a:p>
          <a:p>
            <a:pPr algn="just"/>
            <a:r>
              <a:rPr lang="en-US" sz="2400" dirty="0"/>
              <a:t>Get vaccinated for flu.</a:t>
            </a:r>
          </a:p>
          <a:p>
            <a:pPr algn="just"/>
            <a:r>
              <a:rPr lang="en-US" sz="2400" dirty="0"/>
              <a:t>Exercise safely with asthma.</a:t>
            </a:r>
          </a:p>
          <a:p>
            <a:pPr algn="just"/>
            <a:r>
              <a:rPr lang="en-US" sz="2400" dirty="0"/>
              <a:t>Keep asthma under control with medications</a:t>
            </a:r>
            <a:r>
              <a:rPr lang="en-US" dirty="0"/>
              <a:t>. </a:t>
            </a:r>
          </a:p>
        </p:txBody>
      </p:sp>
    </p:spTree>
    <p:extLst>
      <p:ext uri="{BB962C8B-B14F-4D97-AF65-F5344CB8AC3E}">
        <p14:creationId xmlns:p14="http://schemas.microsoft.com/office/powerpoint/2010/main" val="1268856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566928"/>
            <a:ext cx="10515600" cy="5610035"/>
          </a:xfrm>
        </p:spPr>
        <p:txBody>
          <a:bodyPr>
            <a:normAutofit/>
          </a:bodyPr>
          <a:lstStyle/>
          <a:p>
            <a:pPr marL="0" indent="0" algn="just">
              <a:buNone/>
            </a:pPr>
            <a:r>
              <a:rPr lang="en-US" sz="2400" b="1" dirty="0"/>
              <a:t>Types of asthma</a:t>
            </a:r>
            <a:endParaRPr lang="en-US" sz="2400" dirty="0"/>
          </a:p>
          <a:p>
            <a:pPr algn="just"/>
            <a:r>
              <a:rPr lang="en-US" sz="2400" dirty="0"/>
              <a:t>Difficult to control asthma.</a:t>
            </a:r>
          </a:p>
          <a:p>
            <a:pPr algn="just"/>
            <a:r>
              <a:rPr lang="en-US" sz="2400" dirty="0"/>
              <a:t>Severe asthma.</a:t>
            </a:r>
          </a:p>
          <a:p>
            <a:pPr algn="just"/>
            <a:r>
              <a:rPr lang="en-US" sz="2400" dirty="0"/>
              <a:t>Occupational asthma.</a:t>
            </a:r>
          </a:p>
          <a:p>
            <a:pPr algn="just"/>
            <a:endParaRPr lang="en-US" sz="2400" dirty="0"/>
          </a:p>
        </p:txBody>
      </p:sp>
    </p:spTree>
    <p:extLst>
      <p:ext uri="{BB962C8B-B14F-4D97-AF65-F5344CB8AC3E}">
        <p14:creationId xmlns:p14="http://schemas.microsoft.com/office/powerpoint/2010/main" val="212842100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512065"/>
            <a:ext cx="8596668" cy="5529298"/>
          </a:xfrm>
        </p:spPr>
        <p:txBody>
          <a:bodyPr>
            <a:normAutofit/>
          </a:bodyPr>
          <a:lstStyle/>
          <a:p>
            <a:pPr marL="0" indent="0">
              <a:buNone/>
            </a:pPr>
            <a:r>
              <a:rPr lang="en-US" sz="2400" b="1" dirty="0"/>
              <a:t>Relevant History</a:t>
            </a:r>
          </a:p>
          <a:p>
            <a:pPr marL="0" indent="0">
              <a:buNone/>
            </a:pPr>
            <a:r>
              <a:rPr lang="en-US" sz="2400" b="1" dirty="0"/>
              <a:t>-Symptom</a:t>
            </a:r>
          </a:p>
          <a:p>
            <a:pPr marL="0" indent="0">
              <a:buNone/>
            </a:pPr>
            <a:r>
              <a:rPr lang="en-US" sz="2400" b="1" dirty="0"/>
              <a:t>-history of allergic disease</a:t>
            </a:r>
          </a:p>
          <a:p>
            <a:pPr marL="0" indent="0">
              <a:buNone/>
            </a:pPr>
            <a:r>
              <a:rPr lang="en-US" sz="2400" b="1" dirty="0"/>
              <a:t>-Family history</a:t>
            </a:r>
          </a:p>
          <a:p>
            <a:pPr marL="0" indent="0">
              <a:buNone/>
            </a:pPr>
            <a:r>
              <a:rPr lang="en-US" sz="2400" b="1" dirty="0"/>
              <a:t>-Environmental history</a:t>
            </a:r>
          </a:p>
          <a:p>
            <a:pPr marL="0" indent="0">
              <a:buNone/>
            </a:pPr>
            <a:r>
              <a:rPr lang="en-US" sz="2400" b="1" dirty="0"/>
              <a:t>-Exclusion of other medical condition</a:t>
            </a:r>
          </a:p>
          <a:p>
            <a:pPr marL="0" indent="0">
              <a:buNone/>
            </a:pPr>
            <a:r>
              <a:rPr lang="en-US" sz="2400" dirty="0"/>
              <a:t>• </a:t>
            </a:r>
            <a:r>
              <a:rPr lang="en-US" sz="2400" b="1" dirty="0"/>
              <a:t>Relevant physical examination</a:t>
            </a:r>
          </a:p>
          <a:p>
            <a:pPr marL="0" indent="0">
              <a:buNone/>
            </a:pPr>
            <a:r>
              <a:rPr lang="en-US" sz="2400" dirty="0"/>
              <a:t>• </a:t>
            </a:r>
            <a:r>
              <a:rPr lang="en-US" sz="2400" b="1" dirty="0"/>
              <a:t>Investigation</a:t>
            </a:r>
            <a:endParaRPr lang="en-US" sz="2400" dirty="0"/>
          </a:p>
        </p:txBody>
      </p:sp>
    </p:spTree>
    <p:extLst>
      <p:ext uri="{BB962C8B-B14F-4D97-AF65-F5344CB8AC3E}">
        <p14:creationId xmlns:p14="http://schemas.microsoft.com/office/powerpoint/2010/main" val="3401238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649225"/>
            <a:ext cx="8596668" cy="5392138"/>
          </a:xfrm>
        </p:spPr>
        <p:txBody>
          <a:bodyPr>
            <a:normAutofit/>
          </a:bodyPr>
          <a:lstStyle/>
          <a:p>
            <a:pPr marL="0" indent="0">
              <a:buNone/>
            </a:pPr>
            <a:r>
              <a:rPr lang="en-US" sz="2400" b="1" dirty="0"/>
              <a:t>Clinical Coarse</a:t>
            </a:r>
          </a:p>
          <a:p>
            <a:pPr marL="0" indent="0">
              <a:buNone/>
            </a:pPr>
            <a:r>
              <a:rPr lang="en-US" sz="2400" dirty="0"/>
              <a:t>• </a:t>
            </a:r>
            <a:r>
              <a:rPr lang="en-US" sz="2400" b="1" dirty="0"/>
              <a:t>Classic asthmatic attack</a:t>
            </a:r>
          </a:p>
          <a:p>
            <a:pPr marL="0" indent="0">
              <a:buNone/>
            </a:pPr>
            <a:r>
              <a:rPr lang="en-US" sz="2400" dirty="0"/>
              <a:t>- </a:t>
            </a:r>
            <a:r>
              <a:rPr lang="en-US" sz="2400" b="1" dirty="0"/>
              <a:t>Sudden onset proceeded by </a:t>
            </a:r>
            <a:r>
              <a:rPr lang="en-US" sz="2400" b="1" dirty="0" smtClean="0"/>
              <a:t>tightness in </a:t>
            </a:r>
            <a:r>
              <a:rPr lang="en-US" sz="2400" b="1" dirty="0"/>
              <a:t>chest</a:t>
            </a:r>
          </a:p>
          <a:p>
            <a:pPr marL="0" indent="0">
              <a:buNone/>
            </a:pPr>
            <a:r>
              <a:rPr lang="en-US" sz="2400" dirty="0"/>
              <a:t>- </a:t>
            </a:r>
            <a:r>
              <a:rPr lang="en-US" sz="2400" b="1" dirty="0"/>
              <a:t>Dyspnea, Dry Cough</a:t>
            </a:r>
          </a:p>
          <a:p>
            <a:pPr marL="0" indent="0">
              <a:buNone/>
            </a:pPr>
            <a:r>
              <a:rPr lang="en-US" sz="2400" b="1" dirty="0"/>
              <a:t>- Wheezes</a:t>
            </a:r>
          </a:p>
          <a:p>
            <a:pPr marL="0" indent="0">
              <a:buNone/>
            </a:pPr>
            <a:r>
              <a:rPr lang="en-US" sz="2400" b="1" dirty="0"/>
              <a:t>- Patient adopts an upright </a:t>
            </a:r>
            <a:r>
              <a:rPr lang="en-US" sz="2400" b="1" dirty="0" err="1" smtClean="0"/>
              <a:t>position,fixing</a:t>
            </a:r>
            <a:r>
              <a:rPr lang="en-US" sz="2400" b="1" dirty="0" smtClean="0"/>
              <a:t> </a:t>
            </a:r>
            <a:r>
              <a:rPr lang="en-US" sz="2400" b="1" dirty="0"/>
              <a:t>the shoulder girdle to assist </a:t>
            </a:r>
            <a:r>
              <a:rPr lang="en-US" sz="2400" b="1" dirty="0" smtClean="0"/>
              <a:t>the accessory </a:t>
            </a:r>
            <a:r>
              <a:rPr lang="en-US" sz="2400" b="1" dirty="0"/>
              <a:t>muscles</a:t>
            </a:r>
            <a:endParaRPr lang="en-US" sz="2400" dirty="0"/>
          </a:p>
        </p:txBody>
      </p:sp>
    </p:spTree>
    <p:extLst>
      <p:ext uri="{BB962C8B-B14F-4D97-AF65-F5344CB8AC3E}">
        <p14:creationId xmlns:p14="http://schemas.microsoft.com/office/powerpoint/2010/main" val="12139814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1014985"/>
            <a:ext cx="8596668" cy="5026378"/>
          </a:xfrm>
        </p:spPr>
        <p:txBody>
          <a:bodyPr>
            <a:normAutofit/>
          </a:bodyPr>
          <a:lstStyle/>
          <a:p>
            <a:pPr marL="0" indent="0">
              <a:buNone/>
            </a:pPr>
            <a:r>
              <a:rPr lang="en-US" sz="2400" b="1" dirty="0"/>
              <a:t>Status </a:t>
            </a:r>
            <a:r>
              <a:rPr lang="en-US" sz="2400" b="1" dirty="0" err="1"/>
              <a:t>Asthmaticus</a:t>
            </a:r>
            <a:endParaRPr lang="en-US" sz="2400" b="1" dirty="0"/>
          </a:p>
          <a:p>
            <a:pPr marL="0" indent="0">
              <a:buNone/>
            </a:pPr>
            <a:r>
              <a:rPr lang="en-US" sz="2400" b="1" dirty="0"/>
              <a:t>(Severe Acute Asthma)</a:t>
            </a:r>
          </a:p>
          <a:p>
            <a:pPr marL="0" indent="0">
              <a:buNone/>
            </a:pPr>
            <a:r>
              <a:rPr lang="en-US" sz="2400" dirty="0"/>
              <a:t>• </a:t>
            </a:r>
            <a:r>
              <a:rPr lang="en-US" sz="2400" b="1" dirty="0"/>
              <a:t>Life- Threatening attack</a:t>
            </a:r>
          </a:p>
          <a:p>
            <a:pPr marL="0" indent="0">
              <a:buNone/>
            </a:pPr>
            <a:r>
              <a:rPr lang="en-US" sz="2400" dirty="0"/>
              <a:t>• </a:t>
            </a:r>
            <a:r>
              <a:rPr lang="en-US" sz="2400" b="1" dirty="0"/>
              <a:t>It is associated with extreme respiratory</a:t>
            </a:r>
          </a:p>
          <a:p>
            <a:pPr marL="0" indent="0">
              <a:buNone/>
            </a:pPr>
            <a:r>
              <a:rPr lang="en-US" sz="2400" b="1" dirty="0"/>
              <a:t>distress and arterial hypoxia.</a:t>
            </a:r>
          </a:p>
          <a:p>
            <a:pPr marL="0" indent="0">
              <a:buNone/>
            </a:pPr>
            <a:r>
              <a:rPr lang="en-US" sz="2400" dirty="0"/>
              <a:t>• </a:t>
            </a:r>
            <a:r>
              <a:rPr lang="en-US" sz="2400" b="1" dirty="0"/>
              <a:t>It may be fatal</a:t>
            </a:r>
            <a:endParaRPr lang="en-US" sz="2400" dirty="0"/>
          </a:p>
        </p:txBody>
      </p:sp>
    </p:spTree>
    <p:extLst>
      <p:ext uri="{BB962C8B-B14F-4D97-AF65-F5344CB8AC3E}">
        <p14:creationId xmlns:p14="http://schemas.microsoft.com/office/powerpoint/2010/main" val="3205444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0446" y="347473"/>
            <a:ext cx="8596668" cy="5190970"/>
          </a:xfrm>
        </p:spPr>
        <p:txBody>
          <a:bodyPr>
            <a:noAutofit/>
          </a:bodyPr>
          <a:lstStyle/>
          <a:p>
            <a:pPr marL="0" indent="0">
              <a:buNone/>
            </a:pPr>
            <a:r>
              <a:rPr lang="en-US" sz="2400" b="1" dirty="0"/>
              <a:t>What are the causes of shortness of</a:t>
            </a:r>
          </a:p>
          <a:p>
            <a:pPr marL="0" indent="0">
              <a:buNone/>
            </a:pPr>
            <a:r>
              <a:rPr lang="en-US" sz="2400" b="1" dirty="0"/>
              <a:t>breath?----Differential Diagnosis</a:t>
            </a:r>
          </a:p>
          <a:p>
            <a:pPr marL="0" indent="0">
              <a:buNone/>
            </a:pPr>
            <a:r>
              <a:rPr lang="en-US" sz="2400" b="1" dirty="0"/>
              <a:t>1- Obstructive lung diseases</a:t>
            </a:r>
          </a:p>
          <a:p>
            <a:pPr marL="0" indent="0">
              <a:buNone/>
            </a:pPr>
            <a:r>
              <a:rPr lang="en-US" sz="2400" b="1" dirty="0"/>
              <a:t>Bronchitis, cystic fibrosis, Emphysema,</a:t>
            </a:r>
          </a:p>
          <a:p>
            <a:pPr marL="0" indent="0">
              <a:buNone/>
            </a:pPr>
            <a:r>
              <a:rPr lang="en-US" sz="2400" b="1" dirty="0"/>
              <a:t>Hook worm disease</a:t>
            </a:r>
          </a:p>
          <a:p>
            <a:pPr marL="0" indent="0">
              <a:buNone/>
            </a:pPr>
            <a:r>
              <a:rPr lang="en-US" sz="2400" b="1" dirty="0"/>
              <a:t>2- Diseases of lung parenchyma &amp; pleura</a:t>
            </a:r>
          </a:p>
          <a:p>
            <a:pPr marL="0" indent="0">
              <a:buNone/>
            </a:pPr>
            <a:r>
              <a:rPr lang="en-US" sz="2400" b="1" dirty="0"/>
              <a:t>Pneumonia, T.B, hypersensitivity pneumonitis,</a:t>
            </a:r>
          </a:p>
          <a:p>
            <a:pPr marL="0" indent="0">
              <a:buNone/>
            </a:pPr>
            <a:r>
              <a:rPr lang="en-US" sz="2400" b="1" dirty="0"/>
              <a:t>Lung cancer, pleural effusion</a:t>
            </a:r>
          </a:p>
          <a:p>
            <a:pPr marL="0" indent="0">
              <a:buNone/>
            </a:pPr>
            <a:r>
              <a:rPr lang="en-US" sz="2400" b="1" dirty="0"/>
              <a:t>3- Pulmonary-vascular diseases</a:t>
            </a:r>
          </a:p>
          <a:p>
            <a:pPr marL="0" indent="0">
              <a:buNone/>
            </a:pPr>
            <a:r>
              <a:rPr lang="en-US" sz="2400" b="1" dirty="0"/>
              <a:t>Pulmonary embolism, Pulmonary Hypertension,</a:t>
            </a:r>
          </a:p>
          <a:p>
            <a:pPr marL="0" indent="0">
              <a:buNone/>
            </a:pPr>
            <a:r>
              <a:rPr lang="en-US" sz="2400" b="1" dirty="0"/>
              <a:t>Others ( Pulmonary Edema, Congestive Heart failure)</a:t>
            </a:r>
            <a:endParaRPr lang="en-US" sz="2400" dirty="0"/>
          </a:p>
        </p:txBody>
      </p:sp>
    </p:spTree>
    <p:extLst>
      <p:ext uri="{BB962C8B-B14F-4D97-AF65-F5344CB8AC3E}">
        <p14:creationId xmlns:p14="http://schemas.microsoft.com/office/powerpoint/2010/main" val="34565952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Key facts</a:t>
            </a:r>
            <a:br>
              <a:rPr lang="en-US" b="1" u="sng" dirty="0"/>
            </a:br>
            <a:endParaRPr lang="en-US" u="sng" dirty="0"/>
          </a:p>
        </p:txBody>
      </p:sp>
      <p:sp>
        <p:nvSpPr>
          <p:cNvPr id="3" name="Content Placeholder 2"/>
          <p:cNvSpPr>
            <a:spLocks noGrp="1"/>
          </p:cNvSpPr>
          <p:nvPr>
            <p:ph idx="1"/>
          </p:nvPr>
        </p:nvSpPr>
        <p:spPr>
          <a:xfrm>
            <a:off x="677334" y="1463041"/>
            <a:ext cx="8596668" cy="4578322"/>
          </a:xfrm>
        </p:spPr>
        <p:txBody>
          <a:bodyPr>
            <a:normAutofit/>
          </a:bodyPr>
          <a:lstStyle/>
          <a:p>
            <a:pPr algn="just"/>
            <a:r>
              <a:rPr lang="en-US" sz="2400" b="1" dirty="0" smtClean="0"/>
              <a:t>Asthma is a major noncommunicable disease (NCD), affecting both children and adults, and is the most common chronic disease among children.</a:t>
            </a:r>
          </a:p>
          <a:p>
            <a:pPr algn="just"/>
            <a:r>
              <a:rPr lang="en-US" sz="2400" b="1" dirty="0" smtClean="0"/>
              <a:t>Inflammation and narrowing of the small airways in the lungs cause asthma symptoms, which can be any combination of cough, wheeze, shortness of breath and chest tightness.</a:t>
            </a:r>
          </a:p>
          <a:p>
            <a:pPr algn="just"/>
            <a:r>
              <a:rPr lang="en-US" sz="2400" b="1" dirty="0" smtClean="0"/>
              <a:t>Asthma affected an estimated 262 million people in 2019 (1) and caused 455 000 deaths.</a:t>
            </a:r>
          </a:p>
          <a:p>
            <a:pPr algn="just"/>
            <a:r>
              <a:rPr lang="en-US" sz="2400" b="1" dirty="0" smtClean="0"/>
              <a:t>Inhaled medication can control asthma symptoms and allow people with asthma to lead a normal, active life.</a:t>
            </a:r>
          </a:p>
          <a:p>
            <a:pPr algn="just"/>
            <a:endParaRPr lang="en-US" dirty="0"/>
          </a:p>
        </p:txBody>
      </p:sp>
    </p:spTree>
    <p:extLst>
      <p:ext uri="{BB962C8B-B14F-4D97-AF65-F5344CB8AC3E}">
        <p14:creationId xmlns:p14="http://schemas.microsoft.com/office/powerpoint/2010/main" val="15279035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484633"/>
            <a:ext cx="8596668" cy="5556730"/>
          </a:xfrm>
        </p:spPr>
        <p:txBody>
          <a:bodyPr>
            <a:normAutofit/>
          </a:bodyPr>
          <a:lstStyle/>
          <a:p>
            <a:pPr marL="0" indent="0">
              <a:buNone/>
            </a:pPr>
            <a:r>
              <a:rPr lang="en-US" sz="2400" b="1" dirty="0"/>
              <a:t>4- Diseases of the Blood</a:t>
            </a:r>
          </a:p>
          <a:p>
            <a:pPr marL="0" indent="0">
              <a:buNone/>
            </a:pPr>
            <a:r>
              <a:rPr lang="en-US" sz="2400" b="1" dirty="0"/>
              <a:t>Anemia , Leukemia</a:t>
            </a:r>
          </a:p>
          <a:p>
            <a:pPr marL="0" indent="0">
              <a:buNone/>
            </a:pPr>
            <a:r>
              <a:rPr lang="en-US" sz="2400" b="1" dirty="0"/>
              <a:t>5- Disorders affecting Breathing nerves &amp; Muscles</a:t>
            </a:r>
          </a:p>
          <a:p>
            <a:pPr marL="0" indent="0">
              <a:buNone/>
            </a:pPr>
            <a:r>
              <a:rPr lang="en-US" sz="2400" b="1" dirty="0" err="1"/>
              <a:t>Guillain</a:t>
            </a:r>
            <a:r>
              <a:rPr lang="en-US" sz="2400" b="1" dirty="0"/>
              <a:t> Barre syndrome, Myasthenia gravis</a:t>
            </a:r>
          </a:p>
          <a:p>
            <a:pPr marL="0" indent="0">
              <a:buNone/>
            </a:pPr>
            <a:r>
              <a:rPr lang="en-US" sz="2400" b="1" dirty="0"/>
              <a:t>6- Psychological Conditions</a:t>
            </a:r>
          </a:p>
          <a:p>
            <a:pPr marL="0" indent="0">
              <a:buNone/>
            </a:pPr>
            <a:r>
              <a:rPr lang="en-US" sz="2400" b="1" dirty="0"/>
              <a:t>Anxiety, Panic attacks</a:t>
            </a:r>
          </a:p>
          <a:p>
            <a:pPr marL="0" indent="0">
              <a:buNone/>
            </a:pPr>
            <a:r>
              <a:rPr lang="en-US" sz="2400" b="1" dirty="0"/>
              <a:t>7- Others</a:t>
            </a:r>
          </a:p>
          <a:p>
            <a:pPr marL="0" indent="0">
              <a:buNone/>
            </a:pPr>
            <a:r>
              <a:rPr lang="en-US" sz="2400" b="1" dirty="0"/>
              <a:t>CO2 poisoning, Pregnancy</a:t>
            </a:r>
            <a:endParaRPr lang="en-US" sz="2400" dirty="0"/>
          </a:p>
        </p:txBody>
      </p:sp>
    </p:spTree>
    <p:extLst>
      <p:ext uri="{BB962C8B-B14F-4D97-AF65-F5344CB8AC3E}">
        <p14:creationId xmlns:p14="http://schemas.microsoft.com/office/powerpoint/2010/main" val="6183593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50393"/>
            <a:ext cx="8596668" cy="5190970"/>
          </a:xfrm>
        </p:spPr>
        <p:txBody>
          <a:bodyPr>
            <a:normAutofit/>
          </a:bodyPr>
          <a:lstStyle/>
          <a:p>
            <a:pPr marL="0" indent="0">
              <a:buNone/>
            </a:pPr>
            <a:r>
              <a:rPr lang="en-US" sz="2400" b="1" dirty="0"/>
              <a:t>Investigation</a:t>
            </a:r>
          </a:p>
          <a:p>
            <a:pPr marL="0" indent="0">
              <a:buNone/>
            </a:pPr>
            <a:r>
              <a:rPr lang="en-US" sz="2400" b="1" dirty="0"/>
              <a:t>1- Radiological Examination ( CXR)</a:t>
            </a:r>
          </a:p>
          <a:p>
            <a:pPr marL="0" indent="0">
              <a:buNone/>
            </a:pPr>
            <a:r>
              <a:rPr lang="en-US" sz="2400" b="1" dirty="0"/>
              <a:t>- Acute attack-----Hyper inflated lungs</a:t>
            </a:r>
          </a:p>
          <a:p>
            <a:pPr marL="0" indent="0">
              <a:buNone/>
            </a:pPr>
            <a:r>
              <a:rPr lang="en-US" sz="2400" b="1" dirty="0"/>
              <a:t>- Long standing cases------ Emphysema, Pigeon – chest</a:t>
            </a:r>
          </a:p>
          <a:p>
            <a:pPr marL="0" indent="0">
              <a:buNone/>
            </a:pPr>
            <a:r>
              <a:rPr lang="en-US" sz="2400" b="1" dirty="0"/>
              <a:t>deformity</a:t>
            </a:r>
          </a:p>
          <a:p>
            <a:pPr marL="0" indent="0">
              <a:buNone/>
            </a:pPr>
            <a:r>
              <a:rPr lang="en-US" sz="2400" b="1" dirty="0"/>
              <a:t>- Some times-----Lobar or segmental collapse due to</a:t>
            </a:r>
          </a:p>
          <a:p>
            <a:pPr marL="0" indent="0">
              <a:buNone/>
            </a:pPr>
            <a:r>
              <a:rPr lang="en-US" sz="2400" b="1" dirty="0"/>
              <a:t>bronchial obstruction by tenacious mucous</a:t>
            </a:r>
          </a:p>
          <a:p>
            <a:pPr marL="0" indent="0">
              <a:buNone/>
            </a:pPr>
            <a:r>
              <a:rPr lang="en-US" sz="2400" b="1" dirty="0"/>
              <a:t>2- Pulmonary function tests</a:t>
            </a:r>
          </a:p>
          <a:p>
            <a:pPr marL="0" indent="0">
              <a:buNone/>
            </a:pPr>
            <a:r>
              <a:rPr lang="en-US" sz="2400" b="1" dirty="0"/>
              <a:t>3- Measurements of arterial blood gases (PaO2,PaCO2)</a:t>
            </a:r>
          </a:p>
          <a:p>
            <a:pPr marL="0" indent="0">
              <a:buNone/>
            </a:pPr>
            <a:r>
              <a:rPr lang="en-US" sz="2400" b="1" dirty="0"/>
              <a:t>4- Skin sensitivity test</a:t>
            </a:r>
            <a:endParaRPr lang="en-US" sz="2400" dirty="0"/>
          </a:p>
        </p:txBody>
      </p:sp>
    </p:spTree>
    <p:extLst>
      <p:ext uri="{BB962C8B-B14F-4D97-AF65-F5344CB8AC3E}">
        <p14:creationId xmlns:p14="http://schemas.microsoft.com/office/powerpoint/2010/main" val="1578106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878" y="487237"/>
            <a:ext cx="8596668" cy="3880773"/>
          </a:xfrm>
        </p:spPr>
        <p:txBody>
          <a:bodyPr>
            <a:normAutofit/>
          </a:bodyPr>
          <a:lstStyle/>
          <a:p>
            <a:pPr marL="0" indent="0">
              <a:buNone/>
            </a:pPr>
            <a:r>
              <a:rPr lang="en-US" sz="2400" dirty="0"/>
              <a:t>Medications to Treat Asthma:</a:t>
            </a:r>
          </a:p>
          <a:p>
            <a:pPr marL="0" indent="0">
              <a:buNone/>
            </a:pPr>
            <a:r>
              <a:rPr lang="en-US" sz="2400" dirty="0"/>
              <a:t>Quick-Relief</a:t>
            </a:r>
          </a:p>
          <a:p>
            <a:pPr marL="0" indent="0">
              <a:buNone/>
            </a:pPr>
            <a:r>
              <a:rPr lang="en-US" sz="2400" dirty="0"/>
              <a:t>• Used in acute</a:t>
            </a:r>
          </a:p>
          <a:p>
            <a:pPr marL="0" indent="0">
              <a:buNone/>
            </a:pPr>
            <a:r>
              <a:rPr lang="en-US" sz="2400" dirty="0"/>
              <a:t>episodes</a:t>
            </a:r>
          </a:p>
          <a:p>
            <a:pPr marL="0" indent="0">
              <a:buNone/>
            </a:pPr>
            <a:r>
              <a:rPr lang="en-US" sz="2400" dirty="0"/>
              <a:t>• Generally </a:t>
            </a:r>
            <a:r>
              <a:rPr lang="en-US" sz="2400" dirty="0" smtClean="0"/>
              <a:t>short acting</a:t>
            </a:r>
            <a:endParaRPr lang="en-US" sz="2400" dirty="0"/>
          </a:p>
          <a:p>
            <a:pPr marL="0" indent="0">
              <a:buNone/>
            </a:pPr>
            <a:r>
              <a:rPr lang="en-US" sz="2400" dirty="0"/>
              <a:t>beta2agonists</a:t>
            </a:r>
          </a:p>
        </p:txBody>
      </p:sp>
      <p:pic>
        <p:nvPicPr>
          <p:cNvPr id="4" name="Picture 3"/>
          <p:cNvPicPr>
            <a:picLocks noChangeAspect="1"/>
          </p:cNvPicPr>
          <p:nvPr/>
        </p:nvPicPr>
        <p:blipFill>
          <a:blip r:embed="rId2"/>
          <a:stretch>
            <a:fillRect/>
          </a:stretch>
        </p:blipFill>
        <p:spPr>
          <a:xfrm>
            <a:off x="5354400" y="914401"/>
            <a:ext cx="2802048" cy="3618916"/>
          </a:xfrm>
          <a:prstGeom prst="rect">
            <a:avLst/>
          </a:prstGeom>
        </p:spPr>
      </p:pic>
    </p:spTree>
    <p:extLst>
      <p:ext uri="{BB962C8B-B14F-4D97-AF65-F5344CB8AC3E}">
        <p14:creationId xmlns:p14="http://schemas.microsoft.com/office/powerpoint/2010/main" val="393660989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74998" y="441517"/>
            <a:ext cx="9445074" cy="5227763"/>
          </a:xfrm>
        </p:spPr>
        <p:txBody>
          <a:bodyPr>
            <a:noAutofit/>
          </a:bodyPr>
          <a:lstStyle/>
          <a:p>
            <a:pPr marL="0" indent="0">
              <a:buNone/>
            </a:pPr>
            <a:r>
              <a:rPr lang="en-US" sz="2400" dirty="0"/>
              <a:t>Medications to Treat Asthma:</a:t>
            </a:r>
          </a:p>
          <a:p>
            <a:pPr marL="0" indent="0">
              <a:buNone/>
            </a:pPr>
            <a:r>
              <a:rPr lang="en-US" sz="2400" dirty="0"/>
              <a:t>Long-Term Control</a:t>
            </a:r>
          </a:p>
          <a:p>
            <a:pPr marL="0" indent="0">
              <a:buNone/>
            </a:pPr>
            <a:r>
              <a:rPr lang="en-US" sz="2400" dirty="0"/>
              <a:t>• Taken daily over a long period of time</a:t>
            </a:r>
          </a:p>
          <a:p>
            <a:pPr marL="0" indent="0">
              <a:buNone/>
            </a:pPr>
            <a:r>
              <a:rPr lang="en-US" sz="2400" dirty="0"/>
              <a:t>• Used to reduce inflammation, relax </a:t>
            </a:r>
            <a:r>
              <a:rPr lang="en-US" sz="2400" dirty="0" smtClean="0"/>
              <a:t>airway muscles</a:t>
            </a:r>
            <a:r>
              <a:rPr lang="en-US" sz="2400" dirty="0"/>
              <a:t>, and improve symptoms and </a:t>
            </a:r>
            <a:r>
              <a:rPr lang="en-US" sz="2400" dirty="0" smtClean="0"/>
              <a:t>lung function</a:t>
            </a:r>
            <a:endParaRPr lang="en-US" sz="2400" dirty="0"/>
          </a:p>
          <a:p>
            <a:pPr marL="0" indent="0">
              <a:buNone/>
            </a:pPr>
            <a:r>
              <a:rPr lang="en-US" sz="2400" dirty="0"/>
              <a:t>– Inhaled corticosteroids</a:t>
            </a:r>
          </a:p>
          <a:p>
            <a:pPr marL="0" indent="0">
              <a:buNone/>
            </a:pPr>
            <a:r>
              <a:rPr lang="en-US" sz="2400" dirty="0"/>
              <a:t>– Long-acting beta2-agonists</a:t>
            </a:r>
          </a:p>
          <a:p>
            <a:pPr marL="0" indent="0">
              <a:buNone/>
            </a:pPr>
            <a:r>
              <a:rPr lang="en-US" sz="2400" dirty="0"/>
              <a:t>– Leukotriene modifiers</a:t>
            </a:r>
          </a:p>
        </p:txBody>
      </p:sp>
    </p:spTree>
    <p:extLst>
      <p:ext uri="{BB962C8B-B14F-4D97-AF65-F5344CB8AC3E}">
        <p14:creationId xmlns:p14="http://schemas.microsoft.com/office/powerpoint/2010/main" val="13726057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722377"/>
            <a:ext cx="8596668" cy="5318986"/>
          </a:xfrm>
        </p:spPr>
        <p:txBody>
          <a:bodyPr>
            <a:noAutofit/>
          </a:bodyPr>
          <a:lstStyle/>
          <a:p>
            <a:pPr marL="0" indent="0">
              <a:buNone/>
            </a:pPr>
            <a:r>
              <a:rPr lang="en-US" sz="2400" b="1" dirty="0"/>
              <a:t>Drugs</a:t>
            </a:r>
          </a:p>
          <a:p>
            <a:pPr marL="0" indent="0">
              <a:buNone/>
            </a:pPr>
            <a:r>
              <a:rPr lang="en-US" sz="2400" b="1" dirty="0"/>
              <a:t>a- Anti-</a:t>
            </a:r>
            <a:r>
              <a:rPr lang="en-US" sz="2400" b="1" dirty="0" err="1"/>
              <a:t>histamins</a:t>
            </a:r>
            <a:r>
              <a:rPr lang="en-US" sz="2400" b="1" dirty="0"/>
              <a:t> : </a:t>
            </a:r>
            <a:r>
              <a:rPr lang="en-US" sz="2400" b="1" dirty="0" err="1"/>
              <a:t>Tavist</a:t>
            </a:r>
            <a:r>
              <a:rPr lang="en-US" sz="2400" b="1" dirty="0"/>
              <a:t>-D (</a:t>
            </a:r>
            <a:r>
              <a:rPr lang="en-US" sz="2400" b="1" dirty="0" err="1"/>
              <a:t>clemastin</a:t>
            </a:r>
            <a:r>
              <a:rPr lang="en-US" sz="2400" b="1" dirty="0"/>
              <a:t> </a:t>
            </a:r>
            <a:r>
              <a:rPr lang="en-US" sz="2400" b="1" dirty="0" err="1"/>
              <a:t>fumerate</a:t>
            </a:r>
            <a:r>
              <a:rPr lang="en-US" sz="2400" b="1" dirty="0"/>
              <a:t>)?</a:t>
            </a:r>
          </a:p>
          <a:p>
            <a:pPr marL="0" indent="0">
              <a:buNone/>
            </a:pPr>
            <a:r>
              <a:rPr lang="en-US" sz="2400" b="1" dirty="0"/>
              <a:t>b- Mast cell &amp; basophil stabilizing drugs:</a:t>
            </a:r>
          </a:p>
          <a:p>
            <a:pPr marL="0" indent="0">
              <a:buNone/>
            </a:pPr>
            <a:r>
              <a:rPr lang="en-US" sz="2400" b="1" dirty="0"/>
              <a:t>Adrenaline : increase intracellular level of </a:t>
            </a:r>
            <a:r>
              <a:rPr lang="en-US" sz="2400" b="1" dirty="0" err="1"/>
              <a:t>cAMP</a:t>
            </a:r>
            <a:endParaRPr lang="en-US" sz="2400" b="1" dirty="0"/>
          </a:p>
          <a:p>
            <a:pPr marL="0" indent="0">
              <a:buNone/>
            </a:pPr>
            <a:r>
              <a:rPr lang="en-US" sz="2400" b="1" dirty="0"/>
              <a:t>Theophylline : inhibits brake down of </a:t>
            </a:r>
            <a:r>
              <a:rPr lang="en-US" sz="2400" b="1" dirty="0" err="1"/>
              <a:t>cAMP</a:t>
            </a:r>
            <a:r>
              <a:rPr lang="en-US" sz="2400" b="1" dirty="0"/>
              <a:t> by</a:t>
            </a:r>
          </a:p>
          <a:p>
            <a:pPr marL="0" indent="0">
              <a:buNone/>
            </a:pPr>
            <a:r>
              <a:rPr lang="en-US" sz="2400" b="1" dirty="0"/>
              <a:t>phosphodiesterase</a:t>
            </a:r>
          </a:p>
          <a:p>
            <a:pPr marL="0" indent="0">
              <a:buNone/>
            </a:pPr>
            <a:r>
              <a:rPr lang="en-US" sz="2400" b="1" dirty="0"/>
              <a:t>Sodium </a:t>
            </a:r>
            <a:r>
              <a:rPr lang="en-US" sz="2400" b="1" dirty="0" err="1"/>
              <a:t>chromoglycate</a:t>
            </a:r>
            <a:r>
              <a:rPr lang="en-US" sz="2400" b="1" dirty="0"/>
              <a:t> : inhibits calcium influx</a:t>
            </a:r>
          </a:p>
          <a:p>
            <a:pPr marL="0" indent="0">
              <a:buNone/>
            </a:pPr>
            <a:r>
              <a:rPr lang="en-US" sz="2400" b="1" dirty="0"/>
              <a:t>c- General anti-inflammatory agents :</a:t>
            </a:r>
          </a:p>
          <a:p>
            <a:pPr marL="0" indent="0">
              <a:buNone/>
            </a:pPr>
            <a:r>
              <a:rPr lang="en-US" sz="2400" b="1" dirty="0"/>
              <a:t>-corticosteroids</a:t>
            </a:r>
          </a:p>
          <a:p>
            <a:pPr marL="0" indent="0">
              <a:buNone/>
            </a:pPr>
            <a:r>
              <a:rPr lang="en-US" sz="2400" dirty="0"/>
              <a:t>- </a:t>
            </a:r>
            <a:r>
              <a:rPr lang="en-US" sz="2400" b="1" dirty="0"/>
              <a:t>Prostaglandin </a:t>
            </a:r>
            <a:r>
              <a:rPr lang="en-US" sz="2400" b="1" dirty="0" err="1"/>
              <a:t>synthetase</a:t>
            </a:r>
            <a:r>
              <a:rPr lang="en-US" sz="2400" b="1" dirty="0"/>
              <a:t> inhibitors</a:t>
            </a:r>
          </a:p>
          <a:p>
            <a:pPr marL="0" indent="0">
              <a:buNone/>
            </a:pPr>
            <a:r>
              <a:rPr lang="en-US" sz="2400" dirty="0"/>
              <a:t>- Leukotriene modifiers</a:t>
            </a:r>
          </a:p>
          <a:p>
            <a:pPr marL="0" indent="0">
              <a:buNone/>
            </a:pPr>
            <a:r>
              <a:rPr lang="en-US" sz="2400" dirty="0"/>
              <a:t>d-Long-acting beta2-agonists</a:t>
            </a:r>
          </a:p>
        </p:txBody>
      </p:sp>
    </p:spTree>
    <p:extLst>
      <p:ext uri="{BB962C8B-B14F-4D97-AF65-F5344CB8AC3E}">
        <p14:creationId xmlns:p14="http://schemas.microsoft.com/office/powerpoint/2010/main" val="27519708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841249"/>
            <a:ext cx="8596668" cy="5200114"/>
          </a:xfrm>
        </p:spPr>
        <p:txBody>
          <a:bodyPr>
            <a:normAutofit/>
          </a:bodyPr>
          <a:lstStyle/>
          <a:p>
            <a:pPr marL="0" indent="0">
              <a:buNone/>
            </a:pPr>
            <a:r>
              <a:rPr lang="en-US" sz="2400" b="1" dirty="0"/>
              <a:t>How to manage and control </a:t>
            </a:r>
            <a:r>
              <a:rPr lang="en-US" sz="2400" b="1" dirty="0" smtClean="0"/>
              <a:t>Bronchial Asthma</a:t>
            </a:r>
            <a:endParaRPr lang="en-US" sz="2400" b="1" dirty="0"/>
          </a:p>
          <a:p>
            <a:pPr marL="0" indent="0">
              <a:buNone/>
            </a:pPr>
            <a:r>
              <a:rPr lang="en-US" sz="2400" dirty="0"/>
              <a:t>- </a:t>
            </a:r>
            <a:r>
              <a:rPr lang="en-US" sz="2400" b="1" dirty="0"/>
              <a:t>Assess and monitor asthma severity</a:t>
            </a:r>
          </a:p>
          <a:p>
            <a:pPr marL="0" indent="0">
              <a:buNone/>
            </a:pPr>
            <a:r>
              <a:rPr lang="en-US" sz="2400" b="1" dirty="0"/>
              <a:t>- Avoid exposure to trigger factors</a:t>
            </a:r>
          </a:p>
          <a:p>
            <a:pPr marL="0" indent="0">
              <a:buNone/>
            </a:pPr>
            <a:r>
              <a:rPr lang="en-US" sz="2400" b="1" dirty="0"/>
              <a:t>- Establish individual medication plans for </a:t>
            </a:r>
            <a:r>
              <a:rPr lang="en-US" sz="2400" b="1" dirty="0" smtClean="0"/>
              <a:t>long term </a:t>
            </a:r>
            <a:r>
              <a:rPr lang="en-US" sz="2400" b="1" dirty="0"/>
              <a:t>management in children and adults</a:t>
            </a:r>
          </a:p>
          <a:p>
            <a:pPr marL="0" indent="0">
              <a:buNone/>
            </a:pPr>
            <a:r>
              <a:rPr lang="en-US" sz="2400" b="1" dirty="0"/>
              <a:t>- Establish individual plans to manage </a:t>
            </a:r>
            <a:r>
              <a:rPr lang="en-US" sz="2400" b="1" dirty="0" smtClean="0"/>
              <a:t>asthma attacks</a:t>
            </a:r>
            <a:endParaRPr lang="en-US" sz="2400" b="1" dirty="0"/>
          </a:p>
          <a:p>
            <a:pPr marL="0" indent="0">
              <a:buNone/>
            </a:pPr>
            <a:r>
              <a:rPr lang="en-US" sz="2400" b="1" dirty="0"/>
              <a:t>- Provide regular follow up care.</a:t>
            </a:r>
            <a:endParaRPr lang="en-US" sz="2400" dirty="0"/>
          </a:p>
        </p:txBody>
      </p:sp>
    </p:spTree>
    <p:extLst>
      <p:ext uri="{BB962C8B-B14F-4D97-AF65-F5344CB8AC3E}">
        <p14:creationId xmlns:p14="http://schemas.microsoft.com/office/powerpoint/2010/main" val="131987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4" y="996697"/>
            <a:ext cx="8596668" cy="5044666"/>
          </a:xfrm>
        </p:spPr>
        <p:txBody>
          <a:bodyPr>
            <a:noAutofit/>
          </a:bodyPr>
          <a:lstStyle/>
          <a:p>
            <a:pPr marL="0" indent="0">
              <a:buNone/>
            </a:pPr>
            <a:r>
              <a:rPr lang="en-US" sz="2400" b="1" dirty="0"/>
              <a:t>How would you advise a bronchial</a:t>
            </a:r>
          </a:p>
          <a:p>
            <a:pPr marL="0" indent="0">
              <a:buNone/>
            </a:pPr>
            <a:r>
              <a:rPr lang="en-US" sz="2400" b="1" dirty="0"/>
              <a:t>asthma patient ?</a:t>
            </a:r>
          </a:p>
          <a:p>
            <a:pPr marL="0" indent="0">
              <a:buNone/>
            </a:pPr>
            <a:r>
              <a:rPr lang="en-US" sz="2400" dirty="0"/>
              <a:t>• </a:t>
            </a:r>
            <a:r>
              <a:rPr lang="en-US" sz="2400" b="1" dirty="0"/>
              <a:t>Prevent troublesome symptoms night </a:t>
            </a:r>
            <a:r>
              <a:rPr lang="en-US" sz="2400" b="1" dirty="0" smtClean="0"/>
              <a:t>and day</a:t>
            </a:r>
            <a:endParaRPr lang="en-US" sz="2400" b="1" dirty="0"/>
          </a:p>
          <a:p>
            <a:pPr marL="0" indent="0">
              <a:buNone/>
            </a:pPr>
            <a:r>
              <a:rPr lang="en-US" sz="2400" dirty="0"/>
              <a:t>• </a:t>
            </a:r>
            <a:r>
              <a:rPr lang="en-US" sz="2400" b="1" dirty="0"/>
              <a:t>Prevent serious attacks</a:t>
            </a:r>
          </a:p>
          <a:p>
            <a:pPr marL="0" indent="0">
              <a:buNone/>
            </a:pPr>
            <a:r>
              <a:rPr lang="en-US" sz="2400" dirty="0"/>
              <a:t>• </a:t>
            </a:r>
            <a:r>
              <a:rPr lang="en-US" sz="2400" b="1" dirty="0"/>
              <a:t>Require little reliever medication</a:t>
            </a:r>
          </a:p>
          <a:p>
            <a:pPr marL="0" indent="0">
              <a:buNone/>
            </a:pPr>
            <a:r>
              <a:rPr lang="en-US" sz="2400" dirty="0"/>
              <a:t>• </a:t>
            </a:r>
            <a:r>
              <a:rPr lang="en-US" sz="2400" b="1" dirty="0"/>
              <a:t>Have productive, physical, psychological</a:t>
            </a:r>
            <a:r>
              <a:rPr lang="en-US" sz="2400" b="1"/>
              <a:t>, </a:t>
            </a:r>
            <a:r>
              <a:rPr lang="en-US" sz="2400" b="1" smtClean="0"/>
              <a:t>and social </a:t>
            </a:r>
            <a:r>
              <a:rPr lang="en-US" sz="2400" b="1" dirty="0"/>
              <a:t>active lives</a:t>
            </a:r>
            <a:endParaRPr lang="en-US" sz="2400" dirty="0"/>
          </a:p>
        </p:txBody>
      </p:sp>
    </p:spTree>
    <p:extLst>
      <p:ext uri="{BB962C8B-B14F-4D97-AF65-F5344CB8AC3E}">
        <p14:creationId xmlns:p14="http://schemas.microsoft.com/office/powerpoint/2010/main" val="1317194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0990" y="953581"/>
            <a:ext cx="8596668" cy="3880773"/>
          </a:xfrm>
        </p:spPr>
        <p:txBody>
          <a:bodyPr/>
          <a:lstStyle/>
          <a:p>
            <a:pPr algn="just"/>
            <a:r>
              <a:rPr lang="en-US" sz="2400" b="1" dirty="0"/>
              <a:t>Avoiding asthma triggers can also help to reduce asthma symptoms.</a:t>
            </a:r>
          </a:p>
          <a:p>
            <a:pPr algn="just"/>
            <a:r>
              <a:rPr lang="en-US" sz="2400" b="1" dirty="0"/>
              <a:t>Most asthma-related deaths occur in low- and lower-middle-income countries, where under-diagnosis and under-treatment is a challenge.</a:t>
            </a:r>
          </a:p>
          <a:p>
            <a:pPr algn="just"/>
            <a:r>
              <a:rPr lang="en-US" sz="2400" b="1" dirty="0"/>
              <a:t>WHO is committed to improving the diagnosis, treatment and monitoring of asthma to reduce the global burden of NCDs and make progress towards universal health coverage.</a:t>
            </a:r>
          </a:p>
          <a:p>
            <a:endParaRPr lang="en-US" dirty="0"/>
          </a:p>
        </p:txBody>
      </p:sp>
    </p:spTree>
    <p:extLst>
      <p:ext uri="{BB962C8B-B14F-4D97-AF65-F5344CB8AC3E}">
        <p14:creationId xmlns:p14="http://schemas.microsoft.com/office/powerpoint/2010/main" val="1628390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26156"/>
            <a:ext cx="8708136" cy="5050807"/>
          </a:xfrm>
        </p:spPr>
        <p:txBody>
          <a:bodyPr>
            <a:normAutofit/>
          </a:bodyPr>
          <a:lstStyle/>
          <a:p>
            <a:pPr marL="0" indent="0" algn="just">
              <a:buNone/>
            </a:pPr>
            <a:r>
              <a:rPr lang="en-US" sz="2400" b="1" dirty="0"/>
              <a:t>Overview</a:t>
            </a:r>
          </a:p>
          <a:p>
            <a:pPr algn="just"/>
            <a:r>
              <a:rPr lang="en-US" sz="2400" dirty="0"/>
              <a:t>Asthma is a long-term condition affecting children and adults. The air passages in the lungs become narrow due to inflammation and tightening of the muscles around the small airways. This causes asthma symptoms such as </a:t>
            </a:r>
            <a:r>
              <a:rPr lang="en-US" sz="2400" dirty="0" smtClean="0"/>
              <a:t>*cough</a:t>
            </a:r>
            <a:r>
              <a:rPr lang="en-US" sz="2400" dirty="0"/>
              <a:t>, </a:t>
            </a:r>
            <a:r>
              <a:rPr lang="en-US" sz="2400" dirty="0" smtClean="0"/>
              <a:t>*wheeze</a:t>
            </a:r>
            <a:r>
              <a:rPr lang="en-US" sz="2400" dirty="0"/>
              <a:t>, </a:t>
            </a:r>
            <a:r>
              <a:rPr lang="en-US" sz="2400" dirty="0" smtClean="0"/>
              <a:t>*shortness </a:t>
            </a:r>
            <a:r>
              <a:rPr lang="en-US" sz="2400" dirty="0"/>
              <a:t>of breath and </a:t>
            </a:r>
            <a:r>
              <a:rPr lang="en-US" sz="2400" dirty="0" smtClean="0"/>
              <a:t>*chest </a:t>
            </a:r>
            <a:r>
              <a:rPr lang="en-US" sz="2400" dirty="0"/>
              <a:t>tightness. These symptoms are intermittent and are often worse at night or during exercise. Other common triggers can make asthma symptoms worse. Triggers vary from person to person, but can include viral infections (colds), dust, smoke, fumes, changes in the weather, grass and tree pollen, animal fur and feathers, strong soaps and perfume.</a:t>
            </a:r>
          </a:p>
          <a:p>
            <a:pPr algn="just"/>
            <a:endParaRPr lang="en-US" sz="2400" dirty="0"/>
          </a:p>
        </p:txBody>
      </p:sp>
    </p:spTree>
    <p:extLst>
      <p:ext uri="{BB962C8B-B14F-4D97-AF65-F5344CB8AC3E}">
        <p14:creationId xmlns:p14="http://schemas.microsoft.com/office/powerpoint/2010/main" val="3997009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47023"/>
            <a:ext cx="8772144" cy="5329940"/>
          </a:xfrm>
        </p:spPr>
        <p:txBody>
          <a:bodyPr>
            <a:normAutofit/>
          </a:bodyPr>
          <a:lstStyle/>
          <a:p>
            <a:pPr marL="0" indent="0" algn="just">
              <a:buNone/>
            </a:pPr>
            <a:r>
              <a:rPr lang="en-US" sz="2400" b="1" dirty="0"/>
              <a:t>Impact</a:t>
            </a:r>
            <a:br>
              <a:rPr lang="en-US" sz="2400" b="1" dirty="0"/>
            </a:br>
            <a:endParaRPr lang="en-US" sz="2400" b="1" dirty="0"/>
          </a:p>
          <a:p>
            <a:pPr algn="just"/>
            <a:r>
              <a:rPr lang="en-US" sz="2400" dirty="0"/>
              <a:t>Asthma is often under-diagnosed and under-treated, particularly in low- and middle-income countries.</a:t>
            </a:r>
          </a:p>
          <a:p>
            <a:pPr algn="just"/>
            <a:r>
              <a:rPr lang="en-US" sz="2400" dirty="0"/>
              <a:t>People with under-treated asthma can suffer sleep disturbance, tiredness during the day, and poor concentration. Asthma sufferers and their families may miss school and work, with financial impact on the family and wider community. If symptoms are severe, people with asthma may need to receive emergency health care and they may be admitted to hospital for treatment and monitoring. In the most severe cases, asthma can lead to death.</a:t>
            </a:r>
          </a:p>
          <a:p>
            <a:pPr algn="just"/>
            <a:endParaRPr lang="en-US" sz="2400" dirty="0"/>
          </a:p>
        </p:txBody>
      </p:sp>
    </p:spTree>
    <p:extLst>
      <p:ext uri="{BB962C8B-B14F-4D97-AF65-F5344CB8AC3E}">
        <p14:creationId xmlns:p14="http://schemas.microsoft.com/office/powerpoint/2010/main" val="41149341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35864" y="667993"/>
            <a:ext cx="8662416" cy="5070058"/>
          </a:xfrm>
        </p:spPr>
        <p:txBody>
          <a:bodyPr>
            <a:normAutofit fontScale="92500" lnSpcReduction="20000"/>
          </a:bodyPr>
          <a:lstStyle/>
          <a:p>
            <a:pPr marL="0" indent="0" algn="just">
              <a:buNone/>
            </a:pPr>
            <a:r>
              <a:rPr lang="en-US" sz="2400" b="1" dirty="0"/>
              <a:t>Causes</a:t>
            </a:r>
            <a:br>
              <a:rPr lang="en-US" sz="2400" b="1" dirty="0"/>
            </a:br>
            <a:endParaRPr lang="en-US" sz="2400" b="1" dirty="0"/>
          </a:p>
          <a:p>
            <a:pPr algn="just"/>
            <a:r>
              <a:rPr lang="en-US" sz="2400" dirty="0"/>
              <a:t>Many factors have been linked to an increased risk of developing asthma, although it is often difficult to find a single, direct cause.</a:t>
            </a:r>
          </a:p>
          <a:p>
            <a:pPr algn="just"/>
            <a:r>
              <a:rPr lang="en-US" sz="2400" dirty="0"/>
              <a:t>Asthma is more likely if other family members also have asthma – particularly a close relative, such as a parent or sibling.</a:t>
            </a:r>
          </a:p>
          <a:p>
            <a:pPr algn="just"/>
            <a:r>
              <a:rPr lang="en-US" sz="2400" dirty="0"/>
              <a:t>Asthma is more likely in people who have other allergic conditions, such as eczema and rhinitis (hay fever).</a:t>
            </a:r>
          </a:p>
          <a:p>
            <a:pPr algn="just"/>
            <a:r>
              <a:rPr lang="en-US" sz="2400" dirty="0"/>
              <a:t>Urbanization is associated with increased asthma prevalence, probably due to multiple lifestyle factors.</a:t>
            </a:r>
          </a:p>
          <a:p>
            <a:pPr algn="just"/>
            <a:r>
              <a:rPr lang="en-US" sz="2400" dirty="0"/>
              <a:t>Events in early life affect the developing lungs and can increase the risk of asthma. These include low birth weight, prematurity, exposure to tobacco smoke and other sources of air pollution, as well as viral respiratory infections.</a:t>
            </a:r>
          </a:p>
          <a:p>
            <a:endParaRPr lang="en-US" dirty="0"/>
          </a:p>
        </p:txBody>
      </p:sp>
    </p:spTree>
    <p:extLst>
      <p:ext uri="{BB962C8B-B14F-4D97-AF65-F5344CB8AC3E}">
        <p14:creationId xmlns:p14="http://schemas.microsoft.com/office/powerpoint/2010/main" val="2986097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65854" y="1118173"/>
            <a:ext cx="8596668" cy="3880773"/>
          </a:xfrm>
        </p:spPr>
        <p:txBody>
          <a:bodyPr/>
          <a:lstStyle/>
          <a:p>
            <a:pPr algn="just"/>
            <a:r>
              <a:rPr lang="en-US" sz="2400" dirty="0"/>
              <a:t>Exposure to a range of environmental allergens and irritants are also thought to increase the risk of asthma, including indoor and outdoor air pollution, house dust mites, moulds, and occupational exposure to chemicals, fumes or dust.</a:t>
            </a:r>
          </a:p>
          <a:p>
            <a:pPr algn="just"/>
            <a:r>
              <a:rPr lang="en-US" sz="2400" dirty="0"/>
              <a:t>Children and adults who are overweight or obese are at a greater risk of asthma.</a:t>
            </a:r>
          </a:p>
          <a:p>
            <a:endParaRPr lang="en-US" dirty="0"/>
          </a:p>
        </p:txBody>
      </p:sp>
    </p:spTree>
    <p:extLst>
      <p:ext uri="{BB962C8B-B14F-4D97-AF65-F5344CB8AC3E}">
        <p14:creationId xmlns:p14="http://schemas.microsoft.com/office/powerpoint/2010/main" val="8834639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347472" y="521208"/>
            <a:ext cx="9363456" cy="6035040"/>
          </a:xfrm>
          <a:prstGeom prst="rect">
            <a:avLst/>
          </a:prstGeom>
        </p:spPr>
      </p:pic>
    </p:spTree>
    <p:extLst>
      <p:ext uri="{BB962C8B-B14F-4D97-AF65-F5344CB8AC3E}">
        <p14:creationId xmlns:p14="http://schemas.microsoft.com/office/powerpoint/2010/main" val="40824239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22960"/>
            <a:ext cx="8772144" cy="5354003"/>
          </a:xfrm>
        </p:spPr>
        <p:txBody>
          <a:bodyPr>
            <a:normAutofit/>
          </a:bodyPr>
          <a:lstStyle/>
          <a:p>
            <a:pPr marL="0" indent="0" algn="just">
              <a:buNone/>
            </a:pPr>
            <a:r>
              <a:rPr lang="en-US" sz="2400" b="1" dirty="0"/>
              <a:t>Reducing the burden of asthma</a:t>
            </a:r>
          </a:p>
          <a:p>
            <a:pPr algn="just"/>
            <a:r>
              <a:rPr lang="en-US" sz="2400" dirty="0"/>
              <a:t>Asthma cannot be cured, but good management with inhaled medications can control the disease and enable people with asthma to enjoy a normal, active life.</a:t>
            </a:r>
          </a:p>
          <a:p>
            <a:pPr algn="just"/>
            <a:r>
              <a:rPr lang="en-US" sz="2400" dirty="0"/>
              <a:t>There are two main types of inhaler:</a:t>
            </a:r>
          </a:p>
          <a:p>
            <a:pPr algn="just"/>
            <a:r>
              <a:rPr lang="en-US" sz="2400" dirty="0"/>
              <a:t>bronchodilators (such as salbutamol), that open the air passages and relieve symptoms; and</a:t>
            </a:r>
          </a:p>
          <a:p>
            <a:pPr algn="just"/>
            <a:r>
              <a:rPr lang="en-US" sz="2400" dirty="0"/>
              <a:t>steroids (such as </a:t>
            </a:r>
            <a:r>
              <a:rPr lang="en-US" sz="2400" dirty="0" err="1"/>
              <a:t>beclometasone</a:t>
            </a:r>
            <a:r>
              <a:rPr lang="en-US" sz="2400" dirty="0"/>
              <a:t>), that reduce inflammation in the air passages. This improves asthma symptoms and reduces the risk of severe asthma attacks and death.</a:t>
            </a:r>
          </a:p>
          <a:p>
            <a:pPr algn="just"/>
            <a:endParaRPr lang="en-US" sz="2400" dirty="0"/>
          </a:p>
        </p:txBody>
      </p:sp>
    </p:spTree>
    <p:extLst>
      <p:ext uri="{BB962C8B-B14F-4D97-AF65-F5344CB8AC3E}">
        <p14:creationId xmlns:p14="http://schemas.microsoft.com/office/powerpoint/2010/main" val="351184168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394</TotalTime>
  <Words>1194</Words>
  <Application>Microsoft Office PowerPoint</Application>
  <PresentationFormat>Widescreen</PresentationFormat>
  <Paragraphs>142</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Trebuchet MS</vt:lpstr>
      <vt:lpstr>Wingdings 3</vt:lpstr>
      <vt:lpstr>Facet</vt:lpstr>
      <vt:lpstr>Asthma </vt:lpstr>
      <vt:lpstr>Key facts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Asthma</dc:title>
  <dc:creator>Microsoft account</dc:creator>
  <cp:lastModifiedBy>Microsoft account</cp:lastModifiedBy>
  <cp:revision>18</cp:revision>
  <dcterms:created xsi:type="dcterms:W3CDTF">2022-09-09T18:09:20Z</dcterms:created>
  <dcterms:modified xsi:type="dcterms:W3CDTF">2022-09-12T21:34:49Z</dcterms:modified>
</cp:coreProperties>
</file>