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6" r:id="rId3"/>
    <p:sldId id="257" r:id="rId4"/>
    <p:sldId id="258" r:id="rId5"/>
    <p:sldId id="259" r:id="rId6"/>
    <p:sldId id="260" r:id="rId7"/>
    <p:sldId id="261" r:id="rId8"/>
    <p:sldId id="273" r:id="rId9"/>
    <p:sldId id="262" r:id="rId10"/>
    <p:sldId id="274" r:id="rId11"/>
    <p:sldId id="263" r:id="rId12"/>
    <p:sldId id="264" r:id="rId13"/>
    <p:sldId id="265" r:id="rId14"/>
    <p:sldId id="266" r:id="rId15"/>
    <p:sldId id="267" r:id="rId16"/>
    <p:sldId id="268" r:id="rId17"/>
    <p:sldId id="269" r:id="rId18"/>
    <p:sldId id="275" r:id="rId19"/>
    <p:sldId id="270"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4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F667068-4F27-42A4-B40D-C9B8BDEB05B3}" type="datetimeFigureOut">
              <a:rPr lang="en-US" smtClean="0"/>
              <a:t>1/17/2022</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299634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2028609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790255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80588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161755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F667068-4F27-42A4-B40D-C9B8BDEB05B3}"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3324313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F667068-4F27-42A4-B40D-C9B8BDEB05B3}"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3247223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667068-4F27-42A4-B40D-C9B8BDEB05B3}"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3330047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667068-4F27-42A4-B40D-C9B8BDEB05B3}"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149141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667068-4F27-42A4-B40D-C9B8BDEB05B3}"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48117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667068-4F27-42A4-B40D-C9B8BDEB05B3}"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406182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65558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667068-4F27-42A4-B40D-C9B8BDEB05B3}"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2035286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667068-4F27-42A4-B40D-C9B8BDEB05B3}"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297533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67068-4F27-42A4-B40D-C9B8BDEB05B3}"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882058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2020116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67068-4F27-42A4-B40D-C9B8BDEB05B3}"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40934-6611-4E07-939C-8944FF1AFBEC}" type="slidenum">
              <a:rPr lang="en-US" smtClean="0"/>
              <a:t>‹#›</a:t>
            </a:fld>
            <a:endParaRPr lang="en-US"/>
          </a:p>
        </p:txBody>
      </p:sp>
    </p:spTree>
    <p:extLst>
      <p:ext uri="{BB962C8B-B14F-4D97-AF65-F5344CB8AC3E}">
        <p14:creationId xmlns:p14="http://schemas.microsoft.com/office/powerpoint/2010/main" val="40755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F667068-4F27-42A4-B40D-C9B8BDEB05B3}" type="datetimeFigureOut">
              <a:rPr lang="en-US" smtClean="0"/>
              <a:t>1/17/2022</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6A40934-6611-4E07-939C-8944FF1AFBEC}" type="slidenum">
              <a:rPr lang="en-US" smtClean="0"/>
              <a:t>‹#›</a:t>
            </a:fld>
            <a:endParaRPr lang="en-US"/>
          </a:p>
        </p:txBody>
      </p:sp>
    </p:spTree>
    <p:extLst>
      <p:ext uri="{BB962C8B-B14F-4D97-AF65-F5344CB8AC3E}">
        <p14:creationId xmlns:p14="http://schemas.microsoft.com/office/powerpoint/2010/main" val="361051653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Health </a:t>
            </a:r>
            <a:r>
              <a:rPr lang="en-US" dirty="0" smtClean="0"/>
              <a:t>Promotion</a:t>
            </a:r>
            <a:endParaRPr lang="en-US" dirty="0"/>
          </a:p>
        </p:txBody>
      </p:sp>
      <p:sp>
        <p:nvSpPr>
          <p:cNvPr id="3" name="Subtitle 2"/>
          <p:cNvSpPr>
            <a:spLocks noGrp="1"/>
          </p:cNvSpPr>
          <p:nvPr>
            <p:ph type="subTitle" idx="1"/>
          </p:nvPr>
        </p:nvSpPr>
        <p:spPr/>
        <p:txBody>
          <a:bodyPr>
            <a:normAutofit/>
          </a:bodyPr>
          <a:lstStyle/>
          <a:p>
            <a:pPr algn="l"/>
            <a:r>
              <a:rPr lang="en-US" sz="2800" dirty="0" smtClean="0"/>
              <a:t>Prof. Dr. Wijdan Akram</a:t>
            </a:r>
            <a:endParaRPr lang="en-US" sz="2800" dirty="0"/>
          </a:p>
        </p:txBody>
      </p:sp>
    </p:spTree>
    <p:extLst>
      <p:ext uri="{BB962C8B-B14F-4D97-AF65-F5344CB8AC3E}">
        <p14:creationId xmlns:p14="http://schemas.microsoft.com/office/powerpoint/2010/main" val="272381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174282"/>
            <a:ext cx="9905999" cy="4616919"/>
          </a:xfrm>
        </p:spPr>
        <p:txBody>
          <a:bodyPr>
            <a:normAutofit/>
          </a:bodyPr>
          <a:lstStyle/>
          <a:p>
            <a:r>
              <a:rPr lang="en-US" sz="2800" dirty="0"/>
              <a:t>"demands coordinated action by all concerned: by governments, by health and other social organizations."</a:t>
            </a:r>
          </a:p>
          <a:p>
            <a:endParaRPr lang="en-US" sz="2800" dirty="0"/>
          </a:p>
        </p:txBody>
      </p:sp>
    </p:spTree>
    <p:extLst>
      <p:ext uri="{BB962C8B-B14F-4D97-AF65-F5344CB8AC3E}">
        <p14:creationId xmlns:p14="http://schemas.microsoft.com/office/powerpoint/2010/main" val="2910781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0396"/>
            <a:ext cx="10515600" cy="5416567"/>
          </a:xfrm>
        </p:spPr>
        <p:txBody>
          <a:bodyPr/>
          <a:lstStyle/>
          <a:p>
            <a:pPr marL="0" lvl="0" indent="0">
              <a:buNone/>
            </a:pPr>
            <a:r>
              <a:rPr lang="en-US" sz="2800" b="1" dirty="0"/>
              <a:t>The basic principles for health promotion</a:t>
            </a:r>
            <a:endParaRPr lang="en-US" sz="2800" dirty="0"/>
          </a:p>
          <a:p>
            <a:pPr lvl="0"/>
            <a:r>
              <a:rPr lang="en-US" sz="2800" dirty="0"/>
              <a:t>Good health gives better quality of life so it necessitates advocacy (fighting for it).</a:t>
            </a:r>
          </a:p>
          <a:p>
            <a:pPr lvl="0"/>
            <a:r>
              <a:rPr lang="en-US" sz="2800" dirty="0"/>
              <a:t>Health affected by: Political conditions, Economic conditions, Social conditions, Cultural conditions, Environmental factors or conditions, Behavioral factors or conditions, Biological factors or conditions </a:t>
            </a:r>
          </a:p>
          <a:p>
            <a:pPr lvl="0"/>
            <a:r>
              <a:rPr lang="en-US" sz="2800" dirty="0"/>
              <a:t>Promotion of health requires a secure foundation in these basic prerequisites: Sustainable resources, Peace Shelter, Education, Income, A stable ecosystem Health </a:t>
            </a:r>
            <a:r>
              <a:rPr lang="ar-SA" sz="2800" dirty="0"/>
              <a:t>صحة النظام البيئي</a:t>
            </a:r>
            <a:r>
              <a:rPr lang="en-US" sz="2800" dirty="0"/>
              <a:t>, Social justice &amp; equity</a:t>
            </a:r>
          </a:p>
          <a:p>
            <a:endParaRPr lang="en-US" dirty="0"/>
          </a:p>
        </p:txBody>
      </p:sp>
    </p:spTree>
    <p:extLst>
      <p:ext uri="{BB962C8B-B14F-4D97-AF65-F5344CB8AC3E}">
        <p14:creationId xmlns:p14="http://schemas.microsoft.com/office/powerpoint/2010/main" val="277384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7891"/>
            <a:ext cx="10515600" cy="5609072"/>
          </a:xfrm>
        </p:spPr>
        <p:txBody>
          <a:bodyPr>
            <a:normAutofit/>
          </a:bodyPr>
          <a:lstStyle/>
          <a:p>
            <a:pPr marL="0" lvl="0" indent="0">
              <a:buNone/>
            </a:pPr>
            <a:r>
              <a:rPr lang="en-US" sz="2800" b="1" dirty="0"/>
              <a:t>Approaches for health promotion (How can we promote health?)</a:t>
            </a:r>
            <a:endParaRPr lang="en-US" sz="2800" dirty="0"/>
          </a:p>
          <a:p>
            <a:pPr lvl="0"/>
            <a:r>
              <a:rPr lang="en-US" sz="2800" dirty="0"/>
              <a:t>Healthy population (infrastructure)</a:t>
            </a:r>
          </a:p>
          <a:p>
            <a:pPr lvl="0"/>
            <a:r>
              <a:rPr lang="en-US" sz="2800" dirty="0"/>
              <a:t>Healthy lifestyle </a:t>
            </a:r>
          </a:p>
          <a:p>
            <a:pPr lvl="0"/>
            <a:r>
              <a:rPr lang="en-US" sz="2800" dirty="0"/>
              <a:t>Healthy environment </a:t>
            </a:r>
          </a:p>
          <a:p>
            <a:pPr lvl="0"/>
            <a:r>
              <a:rPr lang="en-US" sz="2800" dirty="0"/>
              <a:t>Healthy populations: By targeting all life stages and groups. Since the health needs of people vary according to their stage in the life cycle or their gender, the healthy population approach encourages initiatives that focus on the health needs and contributions of people at every life stage. </a:t>
            </a:r>
          </a:p>
          <a:p>
            <a:endParaRPr lang="en-US" dirty="0"/>
          </a:p>
        </p:txBody>
      </p:sp>
    </p:spTree>
    <p:extLst>
      <p:ext uri="{BB962C8B-B14F-4D97-AF65-F5344CB8AC3E}">
        <p14:creationId xmlns:p14="http://schemas.microsoft.com/office/powerpoint/2010/main" val="201097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837398"/>
            <a:ext cx="9905999" cy="4953803"/>
          </a:xfrm>
        </p:spPr>
        <p:txBody>
          <a:bodyPr>
            <a:normAutofit/>
          </a:bodyPr>
          <a:lstStyle/>
          <a:p>
            <a:r>
              <a:rPr lang="en-US" sz="2800" dirty="0" smtClean="0"/>
              <a:t>Healthy lifestyles: This approach focuses more on the behavior of individuals and how their decisions and actions can lead to healthier outcomes. This can be done through health education, social mobilization and advocacy programs. No smoking, better nutrition and exercise are examples of healthy lifestyles approach</a:t>
            </a:r>
            <a:r>
              <a:rPr lang="ar-SA" sz="2800" dirty="0" smtClean="0"/>
              <a:t>.</a:t>
            </a:r>
            <a:endParaRPr lang="en-US" sz="2800" dirty="0" smtClean="0"/>
          </a:p>
          <a:p>
            <a:r>
              <a:rPr lang="en-US" sz="2800" dirty="0"/>
              <a:t>Healthy Environment: Creating mental, social, and economic environmental that are favorable to good health. Immunization, Environment health services, Protection Laws &amp; policy, Health education are examples of healthy environment approach</a:t>
            </a:r>
          </a:p>
        </p:txBody>
      </p:sp>
    </p:spTree>
    <p:extLst>
      <p:ext uri="{BB962C8B-B14F-4D97-AF65-F5344CB8AC3E}">
        <p14:creationId xmlns:p14="http://schemas.microsoft.com/office/powerpoint/2010/main" val="2224138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265"/>
            <a:ext cx="10515600" cy="5618698"/>
          </a:xfrm>
        </p:spPr>
        <p:txBody>
          <a:bodyPr>
            <a:normAutofit/>
          </a:bodyPr>
          <a:lstStyle/>
          <a:p>
            <a:pPr marL="0" lvl="0" indent="0">
              <a:buNone/>
            </a:pPr>
            <a:r>
              <a:rPr lang="en-US" b="1" u="sng" dirty="0"/>
              <a:t>Who promotes health</a:t>
            </a:r>
            <a:r>
              <a:rPr lang="en-US" b="1" dirty="0"/>
              <a:t>?</a:t>
            </a:r>
            <a:endParaRPr lang="en-US" dirty="0"/>
          </a:p>
          <a:p>
            <a:pPr lvl="0"/>
            <a:r>
              <a:rPr lang="en-US" dirty="0"/>
              <a:t>Individual, family and community</a:t>
            </a:r>
          </a:p>
          <a:p>
            <a:pPr lvl="0"/>
            <a:r>
              <a:rPr lang="en-US" dirty="0"/>
              <a:t>Health authorities</a:t>
            </a:r>
          </a:p>
          <a:p>
            <a:pPr lvl="0"/>
            <a:r>
              <a:rPr lang="en-US" dirty="0"/>
              <a:t>Primary health care </a:t>
            </a:r>
            <a:r>
              <a:rPr lang="en-US" dirty="0" smtClean="0"/>
              <a:t>setting and </a:t>
            </a:r>
            <a:r>
              <a:rPr lang="en-US" dirty="0"/>
              <a:t>other governmental health organizations </a:t>
            </a:r>
          </a:p>
          <a:p>
            <a:pPr lvl="0"/>
            <a:r>
              <a:rPr lang="en-US" dirty="0"/>
              <a:t>Private physician.</a:t>
            </a:r>
          </a:p>
          <a:p>
            <a:pPr lvl="0"/>
            <a:r>
              <a:rPr lang="en-US" dirty="0"/>
              <a:t>Other health professions: nurses, professions allied to medicine.</a:t>
            </a:r>
          </a:p>
          <a:p>
            <a:pPr lvl="0"/>
            <a:r>
              <a:rPr lang="en-US" dirty="0"/>
              <a:t>Non-Governmental Organizations</a:t>
            </a:r>
          </a:p>
          <a:p>
            <a:pPr lvl="0"/>
            <a:r>
              <a:rPr lang="en-US" dirty="0"/>
              <a:t>International organization </a:t>
            </a:r>
          </a:p>
          <a:p>
            <a:pPr lvl="0"/>
            <a:r>
              <a:rPr lang="en-US" dirty="0"/>
              <a:t>Religious organizations</a:t>
            </a:r>
          </a:p>
          <a:p>
            <a:endParaRPr lang="en-US" dirty="0"/>
          </a:p>
        </p:txBody>
      </p:sp>
    </p:spTree>
    <p:extLst>
      <p:ext uri="{BB962C8B-B14F-4D97-AF65-F5344CB8AC3E}">
        <p14:creationId xmlns:p14="http://schemas.microsoft.com/office/powerpoint/2010/main" val="27137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89272"/>
            <a:ext cx="9905999" cy="5001929"/>
          </a:xfrm>
        </p:spPr>
        <p:txBody>
          <a:bodyPr/>
          <a:lstStyle/>
          <a:p>
            <a:pPr marL="0" lvl="0" indent="0">
              <a:buNone/>
            </a:pPr>
            <a:r>
              <a:rPr lang="en-US" b="1" u="sng" dirty="0"/>
              <a:t>How we promote health effectively</a:t>
            </a:r>
            <a:r>
              <a:rPr lang="en-US" b="1" dirty="0"/>
              <a:t>?</a:t>
            </a:r>
            <a:endParaRPr lang="en-US" dirty="0"/>
          </a:p>
          <a:p>
            <a:pPr lvl="0"/>
            <a:r>
              <a:rPr lang="en-US" dirty="0"/>
              <a:t>Holistic (all four dimensions of health)</a:t>
            </a:r>
          </a:p>
          <a:p>
            <a:pPr lvl="0"/>
            <a:r>
              <a:rPr lang="en-US" dirty="0"/>
              <a:t>Intersectoral (collaboration of all agencies)</a:t>
            </a:r>
          </a:p>
          <a:p>
            <a:pPr lvl="0"/>
            <a:r>
              <a:rPr lang="en-US" dirty="0"/>
              <a:t>Equitable (equity and social justice)</a:t>
            </a:r>
          </a:p>
          <a:p>
            <a:pPr lvl="0"/>
            <a:r>
              <a:rPr lang="en-US" dirty="0"/>
              <a:t>Sustainable (changes are maintained) </a:t>
            </a:r>
          </a:p>
          <a:p>
            <a:pPr lvl="0"/>
            <a:r>
              <a:rPr lang="en-US" dirty="0"/>
              <a:t>Multistrategy (variety of approaches) </a:t>
            </a:r>
          </a:p>
          <a:p>
            <a:endParaRPr lang="en-US" dirty="0"/>
          </a:p>
        </p:txBody>
      </p:sp>
    </p:spTree>
    <p:extLst>
      <p:ext uri="{BB962C8B-B14F-4D97-AF65-F5344CB8AC3E}">
        <p14:creationId xmlns:p14="http://schemas.microsoft.com/office/powerpoint/2010/main" val="1642564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33651"/>
            <a:ext cx="9905999" cy="4857550"/>
          </a:xfrm>
        </p:spPr>
        <p:txBody>
          <a:bodyPr>
            <a:normAutofit/>
          </a:bodyPr>
          <a:lstStyle/>
          <a:p>
            <a:pPr marL="0" lvl="0" indent="0">
              <a:buNone/>
            </a:pPr>
            <a:r>
              <a:rPr lang="en-US" b="1" u="sng" dirty="0"/>
              <a:t>Health promotion strategies directed towards individuals</a:t>
            </a:r>
            <a:endParaRPr lang="en-US" u="sng" dirty="0"/>
          </a:p>
          <a:p>
            <a:pPr lvl="0"/>
            <a:r>
              <a:rPr lang="en-US" sz="2800" dirty="0"/>
              <a:t>Increase individual awareness of disease and disability prevention actions.</a:t>
            </a:r>
          </a:p>
          <a:p>
            <a:pPr lvl="0"/>
            <a:r>
              <a:rPr lang="en-US" sz="2800" dirty="0"/>
              <a:t>Changing lifestyles to healthy ones </a:t>
            </a:r>
          </a:p>
          <a:p>
            <a:pPr lvl="0"/>
            <a:r>
              <a:rPr lang="en-US" sz="2800" dirty="0"/>
              <a:t>Encourage individuals to have check-ups and to use health screening opportunities.</a:t>
            </a:r>
          </a:p>
          <a:p>
            <a:pPr lvl="0"/>
            <a:r>
              <a:rPr lang="en-US" sz="2800" dirty="0"/>
              <a:t>Early seeking for medical advice</a:t>
            </a:r>
          </a:p>
          <a:p>
            <a:pPr lvl="0"/>
            <a:r>
              <a:rPr lang="en-US" sz="2800" dirty="0"/>
              <a:t>Compliance to physician instruction and treatment schedule</a:t>
            </a:r>
          </a:p>
          <a:p>
            <a:endParaRPr lang="en-US" sz="2800" dirty="0"/>
          </a:p>
          <a:p>
            <a:endParaRPr lang="en-US" dirty="0"/>
          </a:p>
        </p:txBody>
      </p:sp>
    </p:spTree>
    <p:extLst>
      <p:ext uri="{BB962C8B-B14F-4D97-AF65-F5344CB8AC3E}">
        <p14:creationId xmlns:p14="http://schemas.microsoft.com/office/powerpoint/2010/main" val="3942913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4261"/>
            <a:ext cx="10515600" cy="5772702"/>
          </a:xfrm>
        </p:spPr>
        <p:txBody>
          <a:bodyPr>
            <a:normAutofit/>
          </a:bodyPr>
          <a:lstStyle/>
          <a:p>
            <a:pPr marL="0" lvl="0" indent="0">
              <a:buNone/>
            </a:pPr>
            <a:r>
              <a:rPr lang="en-US" sz="2800" b="1" u="sng" dirty="0"/>
              <a:t>Example of health promotion</a:t>
            </a:r>
            <a:endParaRPr lang="en-US" sz="2800" u="sng" dirty="0"/>
          </a:p>
          <a:p>
            <a:pPr lvl="0"/>
            <a:r>
              <a:rPr lang="en-US" sz="2800" dirty="0"/>
              <a:t>Health promotion measures are often targeted at a number of priority disease – both communicable and noncommunicable.</a:t>
            </a:r>
          </a:p>
          <a:p>
            <a:pPr lvl="0"/>
            <a:r>
              <a:rPr lang="en-US" sz="2800" dirty="0"/>
              <a:t>Example of communicable diseases</a:t>
            </a:r>
            <a:r>
              <a:rPr lang="en-US" sz="2800" dirty="0" smtClean="0"/>
              <a:t>:</a:t>
            </a:r>
          </a:p>
          <a:p>
            <a:pPr lvl="0"/>
            <a:r>
              <a:rPr lang="en-US" sz="2800" dirty="0"/>
              <a:t>Improving use of Insecticide-treated bed-nets (ITNs) to prevent malaria in malaria endemic areas as a key intervention at the individual level in preventing malaria by preventing contact between mosquitoes and humans. </a:t>
            </a:r>
            <a:endParaRPr lang="en-US" sz="2800" dirty="0" smtClean="0"/>
          </a:p>
          <a:p>
            <a:pPr marL="0" indent="0">
              <a:buNone/>
            </a:pPr>
            <a:endParaRPr lang="en-US" sz="2800" dirty="0" smtClean="0"/>
          </a:p>
          <a:p>
            <a:endParaRPr lang="en-US" sz="2800" dirty="0"/>
          </a:p>
        </p:txBody>
      </p:sp>
    </p:spTree>
    <p:extLst>
      <p:ext uri="{BB962C8B-B14F-4D97-AF65-F5344CB8AC3E}">
        <p14:creationId xmlns:p14="http://schemas.microsoft.com/office/powerpoint/2010/main" val="4000033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62526"/>
            <a:ext cx="9905999" cy="4828675"/>
          </a:xfrm>
        </p:spPr>
        <p:txBody>
          <a:bodyPr/>
          <a:lstStyle/>
          <a:p>
            <a:pPr marL="0" lvl="0" indent="0">
              <a:buNone/>
            </a:pPr>
            <a:r>
              <a:rPr lang="en-US" sz="2800" u="sng" dirty="0"/>
              <a:t>Example of non-communicable diseases</a:t>
            </a:r>
            <a:r>
              <a:rPr lang="en-US" sz="2800" dirty="0"/>
              <a:t>:</a:t>
            </a:r>
          </a:p>
          <a:p>
            <a:pPr lvl="0"/>
            <a:r>
              <a:rPr lang="en-US" sz="2800" dirty="0"/>
              <a:t>Encourage health life styles</a:t>
            </a:r>
          </a:p>
          <a:p>
            <a:pPr lvl="0"/>
            <a:r>
              <a:rPr lang="en-US" sz="2800" dirty="0"/>
              <a:t>Encourage physical activity</a:t>
            </a:r>
          </a:p>
          <a:p>
            <a:pPr lvl="0"/>
            <a:r>
              <a:rPr lang="en-US" sz="2800" dirty="0"/>
              <a:t>Health Promoting Schools</a:t>
            </a:r>
          </a:p>
          <a:p>
            <a:pPr lvl="0"/>
            <a:r>
              <a:rPr lang="en-US" sz="2800" dirty="0"/>
              <a:t>Healthy Work Places</a:t>
            </a:r>
          </a:p>
          <a:p>
            <a:pPr lvl="0"/>
            <a:endParaRPr lang="en-US" dirty="0"/>
          </a:p>
          <a:p>
            <a:endParaRPr lang="en-US" dirty="0"/>
          </a:p>
        </p:txBody>
      </p:sp>
    </p:spTree>
    <p:extLst>
      <p:ext uri="{BB962C8B-B14F-4D97-AF65-F5344CB8AC3E}">
        <p14:creationId xmlns:p14="http://schemas.microsoft.com/office/powerpoint/2010/main" val="2755690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2013"/>
            <a:ext cx="10515600" cy="5714950"/>
          </a:xfrm>
        </p:spPr>
        <p:txBody>
          <a:bodyPr>
            <a:normAutofit fontScale="92500" lnSpcReduction="10000"/>
          </a:bodyPr>
          <a:lstStyle/>
          <a:p>
            <a:pPr marL="0" lvl="0" indent="0">
              <a:buNone/>
            </a:pPr>
            <a:r>
              <a:rPr lang="en-US" b="1" u="sng" dirty="0"/>
              <a:t>Quality Of Life (QOL): </a:t>
            </a:r>
            <a:endParaRPr lang="en-US" u="sng" dirty="0"/>
          </a:p>
          <a:p>
            <a:pPr lvl="0"/>
            <a:r>
              <a:rPr lang="en-US" dirty="0"/>
              <a:t>WHO defined QOL as the individual perception of position in life in relation to his goals, expectations, standards and concerns.</a:t>
            </a:r>
          </a:p>
          <a:p>
            <a:pPr lvl="0"/>
            <a:r>
              <a:rPr lang="en-US" dirty="0"/>
              <a:t>It is to live normal life, to feel happy, achieve goals and to be satisfied with own self and the surroundings.</a:t>
            </a:r>
          </a:p>
          <a:p>
            <a:pPr lvl="0"/>
            <a:r>
              <a:rPr lang="en-US" dirty="0"/>
              <a:t>It is the sense of wellbeing. </a:t>
            </a:r>
          </a:p>
          <a:p>
            <a:pPr marL="0" lvl="0" indent="0">
              <a:buNone/>
            </a:pPr>
            <a:r>
              <a:rPr lang="en-US" u="sng" dirty="0"/>
              <a:t>Why measuring </a:t>
            </a:r>
            <a:r>
              <a:rPr lang="en-US" u="sng" dirty="0" err="1" smtClean="0"/>
              <a:t>QoL</a:t>
            </a:r>
            <a:r>
              <a:rPr lang="en-US" dirty="0"/>
              <a:t>?</a:t>
            </a:r>
          </a:p>
          <a:p>
            <a:pPr lvl="0"/>
            <a:r>
              <a:rPr lang="en-US" dirty="0"/>
              <a:t>To evaluate the effects of health (and other) services on citizen ’’s life. (The higher the score of </a:t>
            </a:r>
            <a:r>
              <a:rPr lang="en-US" dirty="0" err="1" smtClean="0"/>
              <a:t>QoL</a:t>
            </a:r>
            <a:r>
              <a:rPr lang="en-US" dirty="0" smtClean="0"/>
              <a:t> </a:t>
            </a:r>
            <a:r>
              <a:rPr lang="en-US" dirty="0"/>
              <a:t>the better is the promotion services).</a:t>
            </a:r>
          </a:p>
          <a:p>
            <a:pPr lvl="0"/>
            <a:r>
              <a:rPr lang="en-US" dirty="0"/>
              <a:t>To classify health hazards according to their effect on </a:t>
            </a:r>
            <a:r>
              <a:rPr lang="en-US" dirty="0" err="1" smtClean="0"/>
              <a:t>QoL</a:t>
            </a:r>
            <a:r>
              <a:rPr lang="en-US" dirty="0" smtClean="0"/>
              <a:t> </a:t>
            </a:r>
            <a:r>
              <a:rPr lang="en-US" dirty="0"/>
              <a:t>(in putting priorities) </a:t>
            </a:r>
          </a:p>
          <a:p>
            <a:pPr lvl="0"/>
            <a:r>
              <a:rPr lang="en-US" dirty="0"/>
              <a:t>To evaluate the effects of different lines of treatment on patients.</a:t>
            </a:r>
          </a:p>
          <a:p>
            <a:r>
              <a:rPr lang="en-US" dirty="0"/>
              <a:t>To evaluate the rehabilitation methods used by </a:t>
            </a:r>
            <a:r>
              <a:rPr lang="en-US" dirty="0" smtClean="0"/>
              <a:t>handicap</a:t>
            </a:r>
            <a:endParaRPr lang="en-US" dirty="0"/>
          </a:p>
        </p:txBody>
      </p:sp>
    </p:spTree>
    <p:extLst>
      <p:ext uri="{BB962C8B-B14F-4D97-AF65-F5344CB8AC3E}">
        <p14:creationId xmlns:p14="http://schemas.microsoft.com/office/powerpoint/2010/main" val="43327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050739" y="2060427"/>
            <a:ext cx="10066440" cy="2677656"/>
          </a:xfrm>
          <a:prstGeom prst="rect">
            <a:avLst/>
          </a:prstGeom>
        </p:spPr>
        <p:txBody>
          <a:bodyPr wrap="square">
            <a:spAutoFit/>
          </a:bodyPr>
          <a:lstStyle/>
          <a:p>
            <a:r>
              <a:rPr lang="en-US" sz="2800" b="1" u="sng" dirty="0"/>
              <a:t>Lecture Objectives:</a:t>
            </a:r>
            <a:r>
              <a:rPr lang="en-US" sz="2800" b="1" dirty="0"/>
              <a:t> At the end of the lecture the students are expected </a:t>
            </a:r>
            <a:endParaRPr lang="en-US" sz="2800" b="1" dirty="0" smtClean="0"/>
          </a:p>
          <a:p>
            <a:r>
              <a:rPr lang="en-US" sz="2800" dirty="0" smtClean="0">
                <a:latin typeface="Times New Roman" panose="02020603050405020304" pitchFamily="18" charset="0"/>
                <a:ea typeface="Times New Roman" panose="02020603050405020304" pitchFamily="18" charset="0"/>
              </a:rPr>
              <a:t>Define Health promotion</a:t>
            </a:r>
          </a:p>
          <a:p>
            <a:pPr lvl="0"/>
            <a:r>
              <a:rPr lang="en-US" sz="2800" dirty="0"/>
              <a:t>Understand the principles of health promotion.</a:t>
            </a:r>
          </a:p>
          <a:p>
            <a:pPr lvl="0"/>
            <a:r>
              <a:rPr lang="en-US" sz="2800" dirty="0"/>
              <a:t>Classify approaches for health promotion </a:t>
            </a:r>
          </a:p>
          <a:p>
            <a:r>
              <a:rPr lang="en-US" sz="2800" dirty="0"/>
              <a:t>Know how and how we promote health effectively</a:t>
            </a:r>
            <a:endParaRPr lang="en-US" sz="2800" dirty="0"/>
          </a:p>
        </p:txBody>
      </p:sp>
    </p:spTree>
    <p:extLst>
      <p:ext uri="{BB962C8B-B14F-4D97-AF65-F5344CB8AC3E}">
        <p14:creationId xmlns:p14="http://schemas.microsoft.com/office/powerpoint/2010/main" val="1461259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4453" y="885524"/>
            <a:ext cx="10515600" cy="5301064"/>
          </a:xfrm>
        </p:spPr>
        <p:txBody>
          <a:bodyPr/>
          <a:lstStyle/>
          <a:p>
            <a:pPr marL="0" lvl="0" indent="0">
              <a:buNone/>
            </a:pPr>
            <a:r>
              <a:rPr lang="en-US" sz="2800" u="sng" dirty="0"/>
              <a:t>How to assess </a:t>
            </a:r>
            <a:r>
              <a:rPr lang="en-US" sz="2800" u="sng" dirty="0" err="1" smtClean="0"/>
              <a:t>QoL</a:t>
            </a:r>
            <a:r>
              <a:rPr lang="en-US" sz="2800" dirty="0"/>
              <a:t>?</a:t>
            </a:r>
          </a:p>
          <a:p>
            <a:pPr lvl="0"/>
            <a:r>
              <a:rPr lang="en-US" sz="2800" dirty="0"/>
              <a:t>By using questionnaires for: </a:t>
            </a:r>
          </a:p>
          <a:p>
            <a:pPr lvl="0"/>
            <a:r>
              <a:rPr lang="en-US" sz="2800" dirty="0"/>
              <a:t>physical aspects </a:t>
            </a:r>
          </a:p>
          <a:p>
            <a:pPr lvl="0"/>
            <a:r>
              <a:rPr lang="en-US" sz="2800" dirty="0"/>
              <a:t>psychological aspects </a:t>
            </a:r>
          </a:p>
          <a:p>
            <a:pPr lvl="0"/>
            <a:r>
              <a:rPr lang="en-US" sz="2800" dirty="0"/>
              <a:t>spiritual aspects </a:t>
            </a:r>
          </a:p>
          <a:p>
            <a:pPr lvl="0"/>
            <a:r>
              <a:rPr lang="en-US" sz="2800" dirty="0"/>
              <a:t>social aspects  </a:t>
            </a:r>
          </a:p>
          <a:p>
            <a:pPr lvl="0"/>
            <a:r>
              <a:rPr lang="en-US" sz="2800" dirty="0"/>
              <a:t>environmental aspects </a:t>
            </a:r>
          </a:p>
          <a:p>
            <a:endParaRPr lang="en-US" dirty="0"/>
          </a:p>
        </p:txBody>
      </p:sp>
    </p:spTree>
    <p:extLst>
      <p:ext uri="{BB962C8B-B14F-4D97-AF65-F5344CB8AC3E}">
        <p14:creationId xmlns:p14="http://schemas.microsoft.com/office/powerpoint/2010/main" val="4085298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smtClean="0"/>
              <a:t>Thank you</a:t>
            </a:r>
            <a:endParaRPr lang="en-US" sz="5400" b="1" dirty="0"/>
          </a:p>
        </p:txBody>
      </p:sp>
    </p:spTree>
    <p:extLst>
      <p:ext uri="{BB962C8B-B14F-4D97-AF65-F5344CB8AC3E}">
        <p14:creationId xmlns:p14="http://schemas.microsoft.com/office/powerpoint/2010/main" val="3045480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7516"/>
            <a:ext cx="10515600" cy="5599447"/>
          </a:xfrm>
        </p:spPr>
        <p:txBody>
          <a:bodyPr>
            <a:normAutofit/>
          </a:bodyPr>
          <a:lstStyle/>
          <a:p>
            <a:pPr marL="0" lvl="0" indent="0">
              <a:buNone/>
            </a:pPr>
            <a:r>
              <a:rPr lang="en-US" sz="2800" b="1" u="sng" dirty="0"/>
              <a:t>Introduction</a:t>
            </a:r>
            <a:endParaRPr lang="en-US" sz="2800" dirty="0"/>
          </a:p>
          <a:p>
            <a:pPr lvl="0"/>
            <a:r>
              <a:rPr lang="en-US" sz="2800" dirty="0"/>
              <a:t>Health and social wellbeing are determined by many factors outside the health system which include socioeconomic conditions, patterns of consumption associated with food and communication, demographic patterns, learning environments, family patterns, the cultural and social fabric of societies; sociopolitical and economic changes, including commercialization and trade and global environmental change.</a:t>
            </a:r>
          </a:p>
          <a:p>
            <a:endParaRPr lang="en-US" sz="2800" dirty="0"/>
          </a:p>
        </p:txBody>
      </p:sp>
    </p:spTree>
    <p:extLst>
      <p:ext uri="{BB962C8B-B14F-4D97-AF65-F5344CB8AC3E}">
        <p14:creationId xmlns:p14="http://schemas.microsoft.com/office/powerpoint/2010/main" val="31580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68404"/>
            <a:ext cx="9905999" cy="4722797"/>
          </a:xfrm>
        </p:spPr>
        <p:txBody>
          <a:bodyPr>
            <a:normAutofit/>
          </a:bodyPr>
          <a:lstStyle/>
          <a:p>
            <a:pPr lvl="0"/>
            <a:r>
              <a:rPr lang="en-US" sz="2800" dirty="0"/>
              <a:t>In such a situation, health issues can be effectively addressed by adopting a holistic approach by empowering individuals and communities to take action for their health, fostering leadership for public health, promoting intersectoral action to build healthy</a:t>
            </a:r>
          </a:p>
          <a:p>
            <a:pPr lvl="0"/>
            <a:r>
              <a:rPr lang="en-US" sz="2800" dirty="0"/>
              <a:t> public policies in all sectors and creating sustainable health systems. </a:t>
            </a:r>
          </a:p>
          <a:p>
            <a:endParaRPr lang="en-US" sz="2800" dirty="0"/>
          </a:p>
        </p:txBody>
      </p:sp>
    </p:spTree>
    <p:extLst>
      <p:ext uri="{BB962C8B-B14F-4D97-AF65-F5344CB8AC3E}">
        <p14:creationId xmlns:p14="http://schemas.microsoft.com/office/powerpoint/2010/main" val="1752573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1895"/>
            <a:ext cx="10515600" cy="5455068"/>
          </a:xfrm>
        </p:spPr>
        <p:txBody>
          <a:bodyPr/>
          <a:lstStyle/>
          <a:p>
            <a:r>
              <a:rPr lang="en-US" sz="2800" dirty="0"/>
              <a:t>Although, Health promotion is not a new concept, It received an </a:t>
            </a:r>
            <a:r>
              <a:rPr lang="en-US" sz="2800" dirty="0" smtClean="0"/>
              <a:t>impetus </a:t>
            </a:r>
            <a:r>
              <a:rPr lang="ar-MA" sz="2800" dirty="0"/>
              <a:t>قوة دافعة</a:t>
            </a:r>
            <a:r>
              <a:rPr lang="en-US" sz="2800" dirty="0" smtClean="0"/>
              <a:t> </a:t>
            </a:r>
            <a:r>
              <a:rPr lang="en-US" sz="2800" dirty="0"/>
              <a:t>following Alma Ata declaration (1978, an acceptable level of health for all the people of the world by the year 2000). </a:t>
            </a:r>
          </a:p>
          <a:p>
            <a:r>
              <a:rPr lang="en-US" sz="2800" dirty="0"/>
              <a:t>The factors which aid progress and development in today's world such as globalization of trade, urbanization, ease of global travel, advanced technologies, etc., act as a double-edged sword </a:t>
            </a:r>
            <a:r>
              <a:rPr lang="ar-MA" sz="2800" dirty="0" smtClean="0"/>
              <a:t>سيف </a:t>
            </a:r>
            <a:r>
              <a:rPr lang="ar-MA" sz="2800" dirty="0"/>
              <a:t>ذو حدين </a:t>
            </a:r>
            <a:r>
              <a:rPr lang="en-US" sz="2800" dirty="0" smtClean="0"/>
              <a:t>as </a:t>
            </a:r>
            <a:r>
              <a:rPr lang="en-US" sz="2800" dirty="0"/>
              <a:t>they lead to positive health outcomes on one hand and increase the vulnerability to poor health on the other hand as these contribute to sedentary lifestyles high prevalence of tobacco, and unhealthy dietary patterns.</a:t>
            </a:r>
          </a:p>
          <a:p>
            <a:endParaRPr lang="en-US" dirty="0"/>
          </a:p>
        </p:txBody>
      </p:sp>
    </p:spTree>
    <p:extLst>
      <p:ext uri="{BB962C8B-B14F-4D97-AF65-F5344CB8AC3E}">
        <p14:creationId xmlns:p14="http://schemas.microsoft.com/office/powerpoint/2010/main" val="2011353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128846"/>
          </a:xfrm>
        </p:spPr>
        <p:txBody>
          <a:bodyPr>
            <a:noAutofit/>
          </a:bodyPr>
          <a:lstStyle/>
          <a:p>
            <a:r>
              <a:rPr lang="en-US" sz="2400" dirty="0"/>
              <a:t>These factors have attributed to the increase of burden of many communicable diseases, newly emerging and re-emerging diseases as well as the unprecedented rise of </a:t>
            </a:r>
            <a:r>
              <a:rPr lang="en-US" sz="2400" dirty="0" smtClean="0"/>
              <a:t>non communicable </a:t>
            </a:r>
            <a:r>
              <a:rPr lang="en-US" sz="2400" dirty="0"/>
              <a:t>chronic diseases.</a:t>
            </a:r>
            <a:br>
              <a:rPr lang="en-US" sz="2400" dirty="0"/>
            </a:br>
            <a:endParaRPr lang="en-US" sz="2400" dirty="0"/>
          </a:p>
        </p:txBody>
      </p:sp>
      <p:pic>
        <p:nvPicPr>
          <p:cNvPr id="1028" name="Picture 4" descr="An external file that holds a picture, illustration, etc.&#10;Object name is IJCM-37-5-g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777" y="2695074"/>
            <a:ext cx="10096901" cy="3445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468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575" y="269507"/>
            <a:ext cx="10515600" cy="5878580"/>
          </a:xfrm>
        </p:spPr>
        <p:txBody>
          <a:bodyPr>
            <a:normAutofit lnSpcReduction="10000"/>
          </a:bodyPr>
          <a:lstStyle/>
          <a:p>
            <a:pPr marL="0" lvl="0" indent="0">
              <a:buNone/>
            </a:pPr>
            <a:r>
              <a:rPr lang="en-US" sz="3000" b="1" u="sng" dirty="0">
                <a:cs typeface="+mj-cs"/>
              </a:rPr>
              <a:t>Definition</a:t>
            </a:r>
            <a:endParaRPr lang="en-US" sz="3000" dirty="0">
              <a:cs typeface="+mj-cs"/>
            </a:endParaRPr>
          </a:p>
          <a:p>
            <a:pPr lvl="0"/>
            <a:r>
              <a:rPr lang="en-US" sz="3000" dirty="0">
                <a:cs typeface="+mj-cs"/>
              </a:rPr>
              <a:t>“Health promotion is the process of enabling people to increase control over, and to improve their health.” WHO, 1998</a:t>
            </a:r>
          </a:p>
          <a:p>
            <a:pPr lvl="0"/>
            <a:r>
              <a:rPr lang="en-US" sz="3000" dirty="0">
                <a:cs typeface="+mj-cs"/>
              </a:rPr>
              <a:t>It is the science aiming at reaching optimal (perfect) </a:t>
            </a:r>
            <a:r>
              <a:rPr lang="en-US" sz="3000" dirty="0" smtClean="0">
                <a:cs typeface="+mj-cs"/>
              </a:rPr>
              <a:t>health. </a:t>
            </a:r>
            <a:endParaRPr lang="en-US" sz="3000" dirty="0">
              <a:cs typeface="+mj-cs"/>
            </a:endParaRPr>
          </a:p>
          <a:p>
            <a:pPr lvl="0"/>
            <a:r>
              <a:rPr lang="en-US" sz="3000" dirty="0">
                <a:cs typeface="+mj-cs"/>
              </a:rPr>
              <a:t>All activities aiming at increasing well-being, prevention of disease and health hazards, or control of disease are included under health promotion</a:t>
            </a:r>
          </a:p>
          <a:p>
            <a:pPr lvl="0"/>
            <a:r>
              <a:rPr lang="en-US" sz="3000" dirty="0">
                <a:cs typeface="+mj-cs"/>
              </a:rPr>
              <a:t>It to add ‘‘life into the into the years’’ and not just add ‘‘years onto life</a:t>
            </a:r>
            <a:r>
              <a:rPr lang="en-US" sz="3000" dirty="0" smtClean="0">
                <a:cs typeface="+mj-cs"/>
              </a:rPr>
              <a:t>’’</a:t>
            </a:r>
          </a:p>
          <a:p>
            <a:pPr marL="0" lvl="0" indent="0">
              <a:buNone/>
            </a:pPr>
            <a:r>
              <a:rPr lang="ar-MA" sz="3000" dirty="0">
                <a:cs typeface="+mj-cs"/>
              </a:rPr>
              <a:t>لإضافة "الحياة إلى السنوات" وليس فقط إضافة "سنوات على الحياة</a:t>
            </a:r>
            <a:r>
              <a:rPr lang="ar-MA" sz="3000" dirty="0" smtClean="0">
                <a:cs typeface="+mj-cs"/>
              </a:rPr>
              <a:t>"</a:t>
            </a:r>
            <a:endParaRPr lang="en-US" sz="3000" dirty="0">
              <a:cs typeface="+mj-cs"/>
            </a:endParaRPr>
          </a:p>
        </p:txBody>
      </p:sp>
    </p:spTree>
    <p:extLst>
      <p:ext uri="{BB962C8B-B14F-4D97-AF65-F5344CB8AC3E}">
        <p14:creationId xmlns:p14="http://schemas.microsoft.com/office/powerpoint/2010/main" val="166624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50771"/>
            <a:ext cx="9905999" cy="5040430"/>
          </a:xfrm>
        </p:spPr>
        <p:txBody>
          <a:bodyPr>
            <a:normAutofit/>
          </a:bodyPr>
          <a:lstStyle/>
          <a:p>
            <a:pPr lvl="0"/>
            <a:r>
              <a:rPr lang="en-US" sz="2800" dirty="0"/>
              <a:t>It is a process of activating communities, policy makers, professionals and the public in favor of health supportive policies, systems and ways of living. </a:t>
            </a:r>
          </a:p>
          <a:p>
            <a:pPr lvl="0"/>
            <a:r>
              <a:rPr lang="en-US" sz="2800" dirty="0"/>
              <a:t>It is carried out through acts of advocacy, empowerment of people and building social support systems that enable people to make healthy choices and live healthy lives.</a:t>
            </a:r>
          </a:p>
          <a:p>
            <a:endParaRPr lang="en-US" sz="2800" dirty="0"/>
          </a:p>
          <a:p>
            <a:endParaRPr lang="en-US" sz="2800" dirty="0"/>
          </a:p>
        </p:txBody>
      </p:sp>
    </p:spTree>
    <p:extLst>
      <p:ext uri="{BB962C8B-B14F-4D97-AF65-F5344CB8AC3E}">
        <p14:creationId xmlns:p14="http://schemas.microsoft.com/office/powerpoint/2010/main" val="189043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512"/>
            <a:ext cx="10515600" cy="5753451"/>
          </a:xfrm>
        </p:spPr>
        <p:txBody>
          <a:bodyPr>
            <a:normAutofit/>
          </a:bodyPr>
          <a:lstStyle/>
          <a:p>
            <a:pPr marL="0" lvl="0" indent="0">
              <a:buNone/>
            </a:pPr>
            <a:r>
              <a:rPr lang="en-US" sz="2800" b="1" u="sng" dirty="0"/>
              <a:t>History</a:t>
            </a:r>
            <a:endParaRPr lang="en-US" sz="2800" dirty="0"/>
          </a:p>
          <a:p>
            <a:pPr lvl="0"/>
            <a:r>
              <a:rPr lang="en-US" sz="2800" dirty="0"/>
              <a:t>1st International Conference on Health Promotion, Ottawa, 1986, which resulted in the "Ottawa Charter for Health Promotion </a:t>
            </a:r>
            <a:r>
              <a:rPr lang="ar-SA" sz="2800" dirty="0"/>
              <a:t>ميثاق تعزيز الصحة </a:t>
            </a:r>
            <a:r>
              <a:rPr lang="en-US" sz="2800" dirty="0"/>
              <a:t>". According to the Ottawa Charter, health promotion: </a:t>
            </a:r>
          </a:p>
          <a:p>
            <a:pPr lvl="0"/>
            <a:r>
              <a:rPr lang="en-US" sz="2800" dirty="0"/>
              <a:t>"is not just the responsibility of the health sector, but goes beyond healthy life-styles to well-being"</a:t>
            </a:r>
          </a:p>
          <a:p>
            <a:pPr lvl="0"/>
            <a:r>
              <a:rPr lang="en-US" sz="2800" dirty="0"/>
              <a:t>"Aims at making... [political, economic, social, cultural, environmental, </a:t>
            </a:r>
            <a:r>
              <a:rPr lang="en-US" sz="2800" dirty="0" err="1"/>
              <a:t>behavioural</a:t>
            </a:r>
            <a:r>
              <a:rPr lang="en-US" sz="2800" dirty="0"/>
              <a:t> and biological factors] favorable through advocacy for health"</a:t>
            </a:r>
          </a:p>
          <a:p>
            <a:pPr lvl="0"/>
            <a:r>
              <a:rPr lang="en-US" sz="2800" dirty="0"/>
              <a:t>"focuses on achieving equity in health"</a:t>
            </a:r>
          </a:p>
          <a:p>
            <a:endParaRPr lang="en-US" dirty="0"/>
          </a:p>
        </p:txBody>
      </p:sp>
    </p:spTree>
    <p:extLst>
      <p:ext uri="{BB962C8B-B14F-4D97-AF65-F5344CB8AC3E}">
        <p14:creationId xmlns:p14="http://schemas.microsoft.com/office/powerpoint/2010/main" val="2677709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179</TotalTime>
  <Words>1159</Words>
  <Application>Microsoft Office PowerPoint</Application>
  <PresentationFormat>Widescreen</PresentationFormat>
  <Paragraphs>86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Times New Roman</vt:lpstr>
      <vt:lpstr>Trebuchet MS</vt:lpstr>
      <vt:lpstr>Tw Cen MT</vt:lpstr>
      <vt:lpstr>Circuit</vt:lpstr>
      <vt:lpstr>Health Promotion</vt:lpstr>
      <vt:lpstr>PowerPoint Presentation</vt:lpstr>
      <vt:lpstr>PowerPoint Presentation</vt:lpstr>
      <vt:lpstr>PowerPoint Presentation</vt:lpstr>
      <vt:lpstr>PowerPoint Presentation</vt:lpstr>
      <vt:lpstr>These factors have attributed to the increase of burden of many communicable diseases, newly emerging and re-emerging diseases as well as the unprecedented rise of non communicable chronic diseases.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promotion</dc:title>
  <dc:creator>Microsoft account</dc:creator>
  <cp:lastModifiedBy>Microsoft account</cp:lastModifiedBy>
  <cp:revision>10</cp:revision>
  <dcterms:created xsi:type="dcterms:W3CDTF">2021-12-27T09:29:18Z</dcterms:created>
  <dcterms:modified xsi:type="dcterms:W3CDTF">2022-01-17T19:59:36Z</dcterms:modified>
</cp:coreProperties>
</file>