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6" r:id="rId2"/>
    <p:sldId id="277" r:id="rId3"/>
    <p:sldId id="278" r:id="rId4"/>
    <p:sldId id="279" r:id="rId5"/>
    <p:sldId id="280" r:id="rId6"/>
    <p:sldId id="281" r:id="rId7"/>
    <p:sldId id="283" r:id="rId8"/>
    <p:sldId id="282" r:id="rId9"/>
    <p:sldId id="284" r:id="rId10"/>
    <p:sldId id="286" r:id="rId11"/>
    <p:sldId id="287" r:id="rId12"/>
    <p:sldId id="288" r:id="rId13"/>
    <p:sldId id="289" r:id="rId14"/>
    <p:sldId id="290" r:id="rId15"/>
    <p:sldId id="292"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94" r:id="rId30"/>
    <p:sldId id="295" r:id="rId31"/>
    <p:sldId id="271" r:id="rId32"/>
    <p:sldId id="272" r:id="rId33"/>
    <p:sldId id="273" r:id="rId34"/>
    <p:sldId id="274" r:id="rId35"/>
    <p:sldId id="275" r:id="rId36"/>
    <p:sldId id="293" r:id="rId37"/>
    <p:sldId id="2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2" d="100"/>
          <a:sy n="62" d="100"/>
        </p:scale>
        <p:origin x="18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57BDC-C881-4CB7-BF95-BE41702F2705}" type="datetimeFigureOut">
              <a:rPr lang="en-US" smtClean="0"/>
              <a:t>3/31/2024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AEFE9-5344-4827-BF52-A26F5797F6C1}" type="slidenum">
              <a:rPr lang="en-US" smtClean="0"/>
              <a:t>‹#›</a:t>
            </a:fld>
            <a:endParaRPr lang="en-US"/>
          </a:p>
        </p:txBody>
      </p:sp>
    </p:spTree>
    <p:extLst>
      <p:ext uri="{BB962C8B-B14F-4D97-AF65-F5344CB8AC3E}">
        <p14:creationId xmlns:p14="http://schemas.microsoft.com/office/powerpoint/2010/main" val="3026487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CBFA33-5FCD-4D1C-A34C-A25A34637DA4}" type="slidenum">
              <a:rPr lang="en-US" smtClean="0"/>
              <a:pPr/>
              <a:t>9</a:t>
            </a:fld>
            <a:endParaRPr lang="en-US"/>
          </a:p>
        </p:txBody>
      </p:sp>
    </p:spTree>
    <p:extLst>
      <p:ext uri="{BB962C8B-B14F-4D97-AF65-F5344CB8AC3E}">
        <p14:creationId xmlns:p14="http://schemas.microsoft.com/office/powerpoint/2010/main" val="118551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CBFA33-5FCD-4D1C-A34C-A25A34637DA4}" type="slidenum">
              <a:rPr lang="en-US" smtClean="0"/>
              <a:pPr/>
              <a:t>11</a:t>
            </a:fld>
            <a:endParaRPr lang="en-US"/>
          </a:p>
        </p:txBody>
      </p:sp>
    </p:spTree>
    <p:extLst>
      <p:ext uri="{BB962C8B-B14F-4D97-AF65-F5344CB8AC3E}">
        <p14:creationId xmlns:p14="http://schemas.microsoft.com/office/powerpoint/2010/main" val="4090735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7B728E-43DB-4466-8219-2CB3ECA207E8}"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256FF-E4F0-4989-96E3-214AC7A72F45}" type="slidenum">
              <a:rPr lang="en-US" smtClean="0"/>
              <a:t>‹#›</a:t>
            </a:fld>
            <a:endParaRPr lang="en-US"/>
          </a:p>
        </p:txBody>
      </p:sp>
    </p:spTree>
    <p:extLst>
      <p:ext uri="{BB962C8B-B14F-4D97-AF65-F5344CB8AC3E}">
        <p14:creationId xmlns:p14="http://schemas.microsoft.com/office/powerpoint/2010/main" val="591058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7B728E-43DB-4466-8219-2CB3ECA207E8}"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256FF-E4F0-4989-96E3-214AC7A72F45}" type="slidenum">
              <a:rPr lang="en-US" smtClean="0"/>
              <a:t>‹#›</a:t>
            </a:fld>
            <a:endParaRPr lang="en-US"/>
          </a:p>
        </p:txBody>
      </p:sp>
    </p:spTree>
    <p:extLst>
      <p:ext uri="{BB962C8B-B14F-4D97-AF65-F5344CB8AC3E}">
        <p14:creationId xmlns:p14="http://schemas.microsoft.com/office/powerpoint/2010/main" val="1920725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7B728E-43DB-4466-8219-2CB3ECA207E8}"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256FF-E4F0-4989-96E3-214AC7A72F45}" type="slidenum">
              <a:rPr lang="en-US" smtClean="0"/>
              <a:t>‹#›</a:t>
            </a:fld>
            <a:endParaRPr lang="en-US"/>
          </a:p>
        </p:txBody>
      </p:sp>
    </p:spTree>
    <p:extLst>
      <p:ext uri="{BB962C8B-B14F-4D97-AF65-F5344CB8AC3E}">
        <p14:creationId xmlns:p14="http://schemas.microsoft.com/office/powerpoint/2010/main" val="388830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7B728E-43DB-4466-8219-2CB3ECA207E8}"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256FF-E4F0-4989-96E3-214AC7A72F45}" type="slidenum">
              <a:rPr lang="en-US" smtClean="0"/>
              <a:t>‹#›</a:t>
            </a:fld>
            <a:endParaRPr lang="en-US"/>
          </a:p>
        </p:txBody>
      </p:sp>
    </p:spTree>
    <p:extLst>
      <p:ext uri="{BB962C8B-B14F-4D97-AF65-F5344CB8AC3E}">
        <p14:creationId xmlns:p14="http://schemas.microsoft.com/office/powerpoint/2010/main" val="406597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7B728E-43DB-4466-8219-2CB3ECA207E8}"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256FF-E4F0-4989-96E3-214AC7A72F45}" type="slidenum">
              <a:rPr lang="en-US" smtClean="0"/>
              <a:t>‹#›</a:t>
            </a:fld>
            <a:endParaRPr lang="en-US"/>
          </a:p>
        </p:txBody>
      </p:sp>
    </p:spTree>
    <p:extLst>
      <p:ext uri="{BB962C8B-B14F-4D97-AF65-F5344CB8AC3E}">
        <p14:creationId xmlns:p14="http://schemas.microsoft.com/office/powerpoint/2010/main" val="67397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7B728E-43DB-4466-8219-2CB3ECA207E8}" type="datetimeFigureOut">
              <a:rPr lang="en-US" smtClean="0"/>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256FF-E4F0-4989-96E3-214AC7A72F45}" type="slidenum">
              <a:rPr lang="en-US" smtClean="0"/>
              <a:t>‹#›</a:t>
            </a:fld>
            <a:endParaRPr lang="en-US"/>
          </a:p>
        </p:txBody>
      </p:sp>
    </p:spTree>
    <p:extLst>
      <p:ext uri="{BB962C8B-B14F-4D97-AF65-F5344CB8AC3E}">
        <p14:creationId xmlns:p14="http://schemas.microsoft.com/office/powerpoint/2010/main" val="4222335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7B728E-43DB-4466-8219-2CB3ECA207E8}" type="datetimeFigureOut">
              <a:rPr lang="en-US" smtClean="0"/>
              <a:t>3/31/2024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4256FF-E4F0-4989-96E3-214AC7A72F45}" type="slidenum">
              <a:rPr lang="en-US" smtClean="0"/>
              <a:t>‹#›</a:t>
            </a:fld>
            <a:endParaRPr lang="en-US"/>
          </a:p>
        </p:txBody>
      </p:sp>
    </p:spTree>
    <p:extLst>
      <p:ext uri="{BB962C8B-B14F-4D97-AF65-F5344CB8AC3E}">
        <p14:creationId xmlns:p14="http://schemas.microsoft.com/office/powerpoint/2010/main" val="2592196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7B728E-43DB-4466-8219-2CB3ECA207E8}" type="datetimeFigureOut">
              <a:rPr lang="en-US" smtClean="0"/>
              <a:t>3/31/2024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4256FF-E4F0-4989-96E3-214AC7A72F45}" type="slidenum">
              <a:rPr lang="en-US" smtClean="0"/>
              <a:t>‹#›</a:t>
            </a:fld>
            <a:endParaRPr lang="en-US"/>
          </a:p>
        </p:txBody>
      </p:sp>
    </p:spTree>
    <p:extLst>
      <p:ext uri="{BB962C8B-B14F-4D97-AF65-F5344CB8AC3E}">
        <p14:creationId xmlns:p14="http://schemas.microsoft.com/office/powerpoint/2010/main" val="2964001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7B728E-43DB-4466-8219-2CB3ECA207E8}" type="datetimeFigureOut">
              <a:rPr lang="en-US" smtClean="0"/>
              <a:t>3/31/2024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4256FF-E4F0-4989-96E3-214AC7A72F45}" type="slidenum">
              <a:rPr lang="en-US" smtClean="0"/>
              <a:t>‹#›</a:t>
            </a:fld>
            <a:endParaRPr lang="en-US"/>
          </a:p>
        </p:txBody>
      </p:sp>
    </p:spTree>
    <p:extLst>
      <p:ext uri="{BB962C8B-B14F-4D97-AF65-F5344CB8AC3E}">
        <p14:creationId xmlns:p14="http://schemas.microsoft.com/office/powerpoint/2010/main" val="288808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7B728E-43DB-4466-8219-2CB3ECA207E8}" type="datetimeFigureOut">
              <a:rPr lang="en-US" smtClean="0"/>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256FF-E4F0-4989-96E3-214AC7A72F45}" type="slidenum">
              <a:rPr lang="en-US" smtClean="0"/>
              <a:t>‹#›</a:t>
            </a:fld>
            <a:endParaRPr lang="en-US"/>
          </a:p>
        </p:txBody>
      </p:sp>
    </p:spTree>
    <p:extLst>
      <p:ext uri="{BB962C8B-B14F-4D97-AF65-F5344CB8AC3E}">
        <p14:creationId xmlns:p14="http://schemas.microsoft.com/office/powerpoint/2010/main" val="3499577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7B728E-43DB-4466-8219-2CB3ECA207E8}" type="datetimeFigureOut">
              <a:rPr lang="en-US" smtClean="0"/>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256FF-E4F0-4989-96E3-214AC7A72F45}" type="slidenum">
              <a:rPr lang="en-US" smtClean="0"/>
              <a:t>‹#›</a:t>
            </a:fld>
            <a:endParaRPr lang="en-US"/>
          </a:p>
        </p:txBody>
      </p:sp>
    </p:spTree>
    <p:extLst>
      <p:ext uri="{BB962C8B-B14F-4D97-AF65-F5344CB8AC3E}">
        <p14:creationId xmlns:p14="http://schemas.microsoft.com/office/powerpoint/2010/main" val="1366583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B728E-43DB-4466-8219-2CB3ECA207E8}" type="datetimeFigureOut">
              <a:rPr lang="en-US" smtClean="0"/>
              <a:t>3/31/2024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4256FF-E4F0-4989-96E3-214AC7A72F45}" type="slidenum">
              <a:rPr lang="en-US" smtClean="0"/>
              <a:t>‹#›</a:t>
            </a:fld>
            <a:endParaRPr lang="en-US"/>
          </a:p>
        </p:txBody>
      </p:sp>
    </p:spTree>
    <p:extLst>
      <p:ext uri="{BB962C8B-B14F-4D97-AF65-F5344CB8AC3E}">
        <p14:creationId xmlns:p14="http://schemas.microsoft.com/office/powerpoint/2010/main" val="196557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DA0642A8-D775-8640-88AB-6A28C02E8AA2}"/>
              </a:ext>
            </a:extLst>
          </p:cNvPr>
          <p:cNvSpPr>
            <a:spLocks noGrp="1"/>
          </p:cNvSpPr>
          <p:nvPr>
            <p:ph type="title"/>
          </p:nvPr>
        </p:nvSpPr>
        <p:spPr>
          <a:xfrm>
            <a:off x="571571" y="-439348"/>
            <a:ext cx="10362728" cy="2273905"/>
          </a:xfrm>
        </p:spPr>
        <p:txBody>
          <a:bodyPr/>
          <a:lstStyle/>
          <a:p>
            <a:r>
              <a:rPr lang="en-US" b="1" u="sng">
                <a:solidFill>
                  <a:schemeClr val="accent2"/>
                </a:solidFill>
              </a:rPr>
              <a:t>Hemorrhagic fever</a:t>
            </a:r>
            <a:r>
              <a:rPr lang="en-US"/>
              <a:t> </a:t>
            </a:r>
            <a:endParaRPr lang="ar-AE"/>
          </a:p>
        </p:txBody>
      </p:sp>
      <p:pic>
        <p:nvPicPr>
          <p:cNvPr id="4" name="صورة 4">
            <a:extLst>
              <a:ext uri="{FF2B5EF4-FFF2-40B4-BE49-F238E27FC236}">
                <a16:creationId xmlns="" xmlns:a16="http://schemas.microsoft.com/office/drawing/2014/main" id="{494F3630-E19A-A24F-8F14-A9A6AC0413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28525"/>
            <a:ext cx="12203999" cy="4572000"/>
          </a:xfrm>
        </p:spPr>
      </p:pic>
    </p:spTree>
    <p:extLst>
      <p:ext uri="{BB962C8B-B14F-4D97-AF65-F5344CB8AC3E}">
        <p14:creationId xmlns:p14="http://schemas.microsoft.com/office/powerpoint/2010/main" val="2631745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43000"/>
            <a:ext cx="8229600" cy="5181600"/>
          </a:xfrm>
        </p:spPr>
        <p:txBody>
          <a:bodyPr/>
          <a:lstStyle/>
          <a:p>
            <a:r>
              <a:rPr lang="en-US" dirty="0" smtClean="0"/>
              <a:t>The high case fatality rate means that it is important that the diagnosis is made and treatment is commenced as early as possible. </a:t>
            </a:r>
          </a:p>
          <a:p>
            <a:r>
              <a:rPr lang="en-US" dirty="0" smtClean="0"/>
              <a:t>Viral hemorrhagic fevers should be considered in the differential diagnosis of every patient with an unexplained fever who has been exposed to the infection in an area with endemic VHF during the preceding three weeks.</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755047044"/>
      </p:ext>
    </p:extLst>
  </p:cSld>
  <p:clrMapOvr>
    <a:masterClrMapping/>
  </p:clrMapOvr>
  <mc:AlternateContent xmlns:mc="http://schemas.openxmlformats.org/markup-compatibility/2006" xmlns:p14="http://schemas.microsoft.com/office/powerpoint/2010/main">
    <mc:Choice Requires="p14">
      <p:transition spd="slow" p14:dur="2000" advTm="58992"/>
    </mc:Choice>
    <mc:Fallback xmlns="">
      <p:transition spd="slow" advTm="58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43000"/>
            <a:ext cx="8001000" cy="5181600"/>
          </a:xfrm>
        </p:spPr>
        <p:txBody>
          <a:bodyPr>
            <a:normAutofit/>
          </a:bodyPr>
          <a:lstStyle/>
          <a:p>
            <a:pPr>
              <a:buNone/>
            </a:pPr>
            <a:r>
              <a:rPr lang="en-US" b="1" dirty="0" smtClean="0"/>
              <a:t>Reservoir</a:t>
            </a:r>
          </a:p>
          <a:p>
            <a:r>
              <a:rPr lang="en-US" dirty="0">
                <a:latin typeface="Times New Roman" pitchFamily="18" charset="0"/>
                <a:cs typeface="Times New Roman" pitchFamily="18" charset="0"/>
              </a:rPr>
              <a:t>The reservoir for Lassa fever virus is a rodent known as the *</a:t>
            </a:r>
            <a:r>
              <a:rPr lang="en-US" dirty="0" err="1">
                <a:latin typeface="Times New Roman" pitchFamily="18" charset="0"/>
                <a:cs typeface="Times New Roman" pitchFamily="18" charset="0"/>
              </a:rPr>
              <a:t>multimammate</a:t>
            </a:r>
            <a:r>
              <a:rPr lang="en-US" dirty="0">
                <a:latin typeface="Times New Roman" pitchFamily="18" charset="0"/>
                <a:cs typeface="Times New Roman" pitchFamily="18" charset="0"/>
              </a:rPr>
              <a:t> rat of the genus </a:t>
            </a:r>
            <a:r>
              <a:rPr lang="en-US" dirty="0" err="1">
                <a:latin typeface="Times New Roman" pitchFamily="18" charset="0"/>
                <a:cs typeface="Times New Roman" pitchFamily="18" charset="0"/>
              </a:rPr>
              <a:t>Mastomys</a:t>
            </a:r>
            <a:r>
              <a:rPr lang="en-US" dirty="0">
                <a:latin typeface="Times New Roman" pitchFamily="18" charset="0"/>
                <a:cs typeface="Times New Roman" pitchFamily="18" charset="0"/>
              </a:rPr>
              <a:t> spp.</a:t>
            </a:r>
          </a:p>
          <a:p>
            <a:r>
              <a:rPr lang="en-US" dirty="0">
                <a:latin typeface="Times New Roman" pitchFamily="18" charset="0"/>
                <a:cs typeface="Times New Roman" pitchFamily="18" charset="0"/>
              </a:rPr>
              <a:t>The reservoirs for Crimean-Congo hemorrhagic fever virus are* hares, birds and Hyalomma spp. of ticks. Domestic animals such as sheep, goats and cattle may act as amplifying hosts.</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3662958244"/>
      </p:ext>
    </p:extLst>
  </p:cSld>
  <p:clrMapOvr>
    <a:masterClrMapping/>
  </p:clrMapOvr>
  <mc:AlternateContent xmlns:mc="http://schemas.openxmlformats.org/markup-compatibility/2006" xmlns:p14="http://schemas.microsoft.com/office/powerpoint/2010/main">
    <mc:Choice Requires="p14">
      <p:transition spd="slow" p14:dur="2000" advTm="41738"/>
    </mc:Choice>
    <mc:Fallback xmlns="">
      <p:transition spd="slow" advTm="4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85801"/>
            <a:ext cx="8229600" cy="5440363"/>
          </a:xfrm>
        </p:spPr>
        <p:txBody>
          <a:bodyPr>
            <a:normAutofit fontScale="92500" lnSpcReduction="20000"/>
          </a:bodyPr>
          <a:lstStyle/>
          <a:p>
            <a:pPr>
              <a:buNone/>
            </a:pPr>
            <a:r>
              <a:rPr lang="en-US" b="1" dirty="0" smtClean="0"/>
              <a:t>Mode of transmission</a:t>
            </a:r>
          </a:p>
          <a:p>
            <a:pPr marL="0" indent="0">
              <a:buNone/>
            </a:pPr>
            <a:r>
              <a:rPr lang="en-US" dirty="0"/>
              <a:t>Many VHF viruses cycle naturally amongst wild animals, such as bats, rodents (for example rats and mice), </a:t>
            </a:r>
            <a:r>
              <a:rPr lang="en-US" dirty="0" smtClean="0"/>
              <a:t>and </a:t>
            </a:r>
            <a:r>
              <a:rPr lang="en-US" dirty="0"/>
              <a:t>monkeys, with spread between animals either directly or by biting insects. </a:t>
            </a:r>
            <a:endParaRPr lang="en-US" dirty="0" smtClean="0"/>
          </a:p>
          <a:p>
            <a:pPr marL="0" indent="0">
              <a:buNone/>
            </a:pPr>
            <a:r>
              <a:rPr lang="en-US" dirty="0" smtClean="0"/>
              <a:t>The </a:t>
            </a:r>
            <a:r>
              <a:rPr lang="en-US" dirty="0"/>
              <a:t>viruses only make occasional breakthroughs into the human population.</a:t>
            </a:r>
          </a:p>
          <a:p>
            <a:pPr marL="0" indent="0">
              <a:buNone/>
            </a:pPr>
            <a:r>
              <a:rPr lang="en-US" u="sng" dirty="0"/>
              <a:t>Infection in humans can occur through</a:t>
            </a:r>
            <a:r>
              <a:rPr lang="en-US" dirty="0"/>
              <a:t>:</a:t>
            </a:r>
          </a:p>
          <a:p>
            <a:pPr lvl="0"/>
            <a:r>
              <a:rPr lang="en-US" dirty="0"/>
              <a:t>contact with infected rodent droppings or urine - Lassa fever, Venezuelan </a:t>
            </a:r>
            <a:r>
              <a:rPr lang="en-US" dirty="0" err="1"/>
              <a:t>haemorrhagic</a:t>
            </a:r>
            <a:r>
              <a:rPr lang="en-US" dirty="0"/>
              <a:t> fever</a:t>
            </a:r>
          </a:p>
          <a:p>
            <a:pPr lvl="0"/>
            <a:r>
              <a:rPr lang="en-US" dirty="0"/>
              <a:t>contact with infected animals - Crimean Congo </a:t>
            </a:r>
            <a:r>
              <a:rPr lang="en-US" dirty="0" err="1"/>
              <a:t>haemorrhagic</a:t>
            </a:r>
            <a:r>
              <a:rPr lang="en-US" dirty="0"/>
              <a:t> fever, Kyasanur Forest disease</a:t>
            </a:r>
          </a:p>
          <a:p>
            <a:pPr lvl="0"/>
            <a:r>
              <a:rPr lang="en-US" dirty="0"/>
              <a:t>bite from or </a:t>
            </a:r>
            <a:r>
              <a:rPr lang="en-US" dirty="0" smtClean="0"/>
              <a:t>crushing of an infected tick </a:t>
            </a:r>
            <a:r>
              <a:rPr lang="en-US" dirty="0"/>
              <a:t>- </a:t>
            </a:r>
            <a:r>
              <a:rPr lang="en-US" dirty="0" err="1"/>
              <a:t>Alkhurma</a:t>
            </a:r>
            <a:r>
              <a:rPr lang="en-US" dirty="0"/>
              <a:t> </a:t>
            </a:r>
            <a:r>
              <a:rPr lang="en-US" dirty="0" err="1"/>
              <a:t>haemorrhagic</a:t>
            </a:r>
            <a:r>
              <a:rPr lang="en-US" dirty="0"/>
              <a:t> fever, Crimean Congo </a:t>
            </a:r>
            <a:r>
              <a:rPr lang="en-US" dirty="0" err="1"/>
              <a:t>haemorrhagic</a:t>
            </a:r>
            <a:r>
              <a:rPr lang="en-US" dirty="0"/>
              <a:t> fever</a:t>
            </a:r>
          </a:p>
          <a:p>
            <a:r>
              <a:rPr lang="en-US" dirty="0"/>
              <a:t>bite from an infected mosquito - Rift Valley fever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2348472402"/>
      </p:ext>
    </p:extLst>
  </p:cSld>
  <p:clrMapOvr>
    <a:masterClrMapping/>
  </p:clrMapOvr>
  <mc:AlternateContent xmlns:mc="http://schemas.openxmlformats.org/markup-compatibility/2006" xmlns:p14="http://schemas.microsoft.com/office/powerpoint/2010/main">
    <mc:Choice Requires="p14">
      <p:transition spd="slow" p14:dur="2000" advTm="106850"/>
    </mc:Choice>
    <mc:Fallback xmlns="">
      <p:transition spd="slow" advTm="106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14401"/>
            <a:ext cx="8229600" cy="5211763"/>
          </a:xfrm>
        </p:spPr>
        <p:txBody>
          <a:bodyPr>
            <a:normAutofit/>
          </a:bodyPr>
          <a:lstStyle/>
          <a:p>
            <a:pPr>
              <a:buNone/>
            </a:pPr>
            <a:r>
              <a:rPr lang="en-US" b="1" dirty="0" smtClean="0"/>
              <a:t>Period of communicability</a:t>
            </a:r>
          </a:p>
          <a:p>
            <a:r>
              <a:rPr lang="en-US" dirty="0" smtClean="0"/>
              <a:t>Communicability of viral hemorrhagic fevers depends on the infective agent:</a:t>
            </a:r>
          </a:p>
          <a:p>
            <a:r>
              <a:rPr lang="en-US" dirty="0" smtClean="0"/>
              <a:t>Lassa fever virus is communicable via person to person spread during the acute febrile phase. Virus is excreted in the urine for up to three to nine weeks from the onset of the illness.</a:t>
            </a:r>
          </a:p>
          <a:p>
            <a:r>
              <a:rPr lang="en-US" dirty="0" smtClean="0"/>
              <a:t>Crimean-Congo hemorrhagic fever virus communicability is unknown. The virus is highly infectious in the hospital setting where it has been transmitted to health care personnel by accidental needle stick injury.</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4286682830"/>
      </p:ext>
    </p:extLst>
  </p:cSld>
  <p:clrMapOvr>
    <a:masterClrMapping/>
  </p:clrMapOvr>
  <mc:AlternateContent xmlns:mc="http://schemas.openxmlformats.org/markup-compatibility/2006" xmlns:p14="http://schemas.microsoft.com/office/powerpoint/2010/main">
    <mc:Choice Requires="p14">
      <p:transition spd="slow" p14:dur="2000" advTm="53639"/>
    </mc:Choice>
    <mc:Fallback xmlns="">
      <p:transition spd="slow" advTm="53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Marburg and Ebola virus are communicable as long as blood and secretions contain virus. Virus has been isolated in seminal fluid 60 days after the onset of infection.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3446548164"/>
      </p:ext>
    </p:extLst>
  </p:cSld>
  <p:clrMapOvr>
    <a:masterClrMapping/>
  </p:clrMapOvr>
  <mc:AlternateContent xmlns:mc="http://schemas.openxmlformats.org/markup-compatibility/2006" xmlns:p14="http://schemas.microsoft.com/office/powerpoint/2010/main">
    <mc:Choice Requires="p14">
      <p:transition spd="slow" p14:dur="2000" advTm="24523"/>
    </mc:Choice>
    <mc:Fallback xmlns="">
      <p:transition spd="slow" advTm="24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81396"/>
            <a:ext cx="10515600" cy="5395567"/>
          </a:xfrm>
        </p:spPr>
        <p:txBody>
          <a:bodyPr>
            <a:normAutofit/>
          </a:bodyPr>
          <a:lstStyle/>
          <a:p>
            <a:pPr marL="0" indent="0">
              <a:buNone/>
            </a:pPr>
            <a:r>
              <a:rPr lang="en-US" b="1" dirty="0"/>
              <a:t>Crimean-Congo hemorrhagic fever </a:t>
            </a:r>
            <a:endParaRPr lang="en-US" dirty="0"/>
          </a:p>
          <a:p>
            <a:pPr lvl="0"/>
            <a:r>
              <a:rPr lang="en-US" dirty="0"/>
              <a:t>The Crimean-Congo </a:t>
            </a:r>
            <a:r>
              <a:rPr lang="en-US" dirty="0" err="1"/>
              <a:t>haemorrhagic</a:t>
            </a:r>
            <a:r>
              <a:rPr lang="en-US" dirty="0"/>
              <a:t> fever (CCHF) virus causes severe viral </a:t>
            </a:r>
            <a:r>
              <a:rPr lang="en-US" dirty="0" err="1"/>
              <a:t>haemorrhagic</a:t>
            </a:r>
            <a:r>
              <a:rPr lang="en-US" dirty="0"/>
              <a:t> fever outbreaks.</a:t>
            </a:r>
          </a:p>
          <a:p>
            <a:pPr lvl="0"/>
            <a:r>
              <a:rPr lang="en-US" dirty="0"/>
              <a:t>CCHF outbreaks have a case fatality rate of up to 40%.</a:t>
            </a:r>
          </a:p>
          <a:p>
            <a:pPr lvl="0"/>
            <a:r>
              <a:rPr lang="en-US" dirty="0"/>
              <a:t>The virus is primarily transmitted to people from ticks and livestock animals. Human-to-human transmission can occur resulting from close contact with the blood, secretions, organs or other bodily fluids of infected persons.</a:t>
            </a:r>
          </a:p>
          <a:p>
            <a:pPr lvl="0"/>
            <a:r>
              <a:rPr lang="en-US" dirty="0"/>
              <a:t>CCHF is endemic in Africa, the Balkans, the Middle East </a:t>
            </a:r>
            <a:r>
              <a:rPr lang="en-US" dirty="0" smtClean="0"/>
              <a:t>and</a:t>
            </a:r>
            <a:r>
              <a:rPr lang="ar-MA" dirty="0" smtClean="0"/>
              <a:t> </a:t>
            </a:r>
            <a:r>
              <a:rPr lang="en-US" dirty="0" smtClean="0"/>
              <a:t>Asia</a:t>
            </a:r>
            <a:endParaRPr lang="ar-MA" dirty="0" smtClean="0"/>
          </a:p>
          <a:p>
            <a:pPr lvl="0"/>
            <a:r>
              <a:rPr lang="en-US" dirty="0" smtClean="0"/>
              <a:t>There </a:t>
            </a:r>
            <a:r>
              <a:rPr lang="en-US" dirty="0"/>
              <a:t>is no vaccine available for either people or animals.</a:t>
            </a:r>
          </a:p>
          <a:p>
            <a:endParaRPr lang="en-US" dirty="0"/>
          </a:p>
        </p:txBody>
      </p:sp>
    </p:spTree>
    <p:extLst>
      <p:ext uri="{BB962C8B-B14F-4D97-AF65-F5344CB8AC3E}">
        <p14:creationId xmlns:p14="http://schemas.microsoft.com/office/powerpoint/2010/main" val="2463325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Crimean-Congo </a:t>
            </a:r>
            <a:r>
              <a:rPr lang="en-US" dirty="0" err="1"/>
              <a:t>haemorrhagic</a:t>
            </a:r>
            <a:r>
              <a:rPr lang="en-US" dirty="0"/>
              <a:t> fever (CCHF) is a widespread disease caused by a tick-borne virus (</a:t>
            </a:r>
            <a:r>
              <a:rPr lang="en-US" i="1" dirty="0" err="1"/>
              <a:t>Nairovirus</a:t>
            </a:r>
            <a:r>
              <a:rPr lang="en-US" dirty="0"/>
              <a:t>) of the </a:t>
            </a:r>
            <a:r>
              <a:rPr lang="en-US" i="1" dirty="0" err="1"/>
              <a:t>Bunyaviridae</a:t>
            </a:r>
            <a:r>
              <a:rPr lang="en-US" dirty="0"/>
              <a:t> family. The CCHF virus causes severe viral </a:t>
            </a:r>
            <a:r>
              <a:rPr lang="en-US" dirty="0" err="1"/>
              <a:t>haemorrhagic</a:t>
            </a:r>
            <a:r>
              <a:rPr lang="en-US" dirty="0"/>
              <a:t> fever </a:t>
            </a:r>
            <a:r>
              <a:rPr lang="en-US" dirty="0" smtClean="0"/>
              <a:t>outbreaks.</a:t>
            </a:r>
            <a:endParaRPr lang="en-US" dirty="0"/>
          </a:p>
          <a:p>
            <a:r>
              <a:rPr lang="en-US" dirty="0"/>
              <a:t>CCHF is endemic in Africa, the Balkans, the Middle East and Asian countries </a:t>
            </a:r>
            <a:r>
              <a:rPr lang="en-US" dirty="0" smtClean="0"/>
              <a:t>– </a:t>
            </a:r>
            <a:r>
              <a:rPr lang="en-US" dirty="0"/>
              <a:t>the geographical limit of the principal tick vector.</a:t>
            </a:r>
          </a:p>
          <a:p>
            <a:endParaRPr lang="en-US" dirty="0"/>
          </a:p>
        </p:txBody>
      </p:sp>
    </p:spTree>
    <p:extLst>
      <p:ext uri="{BB962C8B-B14F-4D97-AF65-F5344CB8AC3E}">
        <p14:creationId xmlns:p14="http://schemas.microsoft.com/office/powerpoint/2010/main" val="1735985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The Crimean-Congo </a:t>
            </a:r>
            <a:r>
              <a:rPr lang="en-US" b="1" dirty="0" err="1"/>
              <a:t>haemorrhagic</a:t>
            </a:r>
            <a:r>
              <a:rPr lang="en-US" b="1" dirty="0"/>
              <a:t> fever virus in animals and ticks</a:t>
            </a:r>
            <a:endParaRPr lang="en-US" dirty="0"/>
          </a:p>
          <a:p>
            <a:r>
              <a:rPr lang="en-US" dirty="0"/>
              <a:t>The hosts of the CCHF virus include a wide range of wild and domestic animals such as cattle, sheep and goats. Many birds are resistant to infection, but ostriches are susceptible and may show a high prevalence of infection in endemic areas, where they have been at the origin of human cases. For example, a former outbreak occurred at an ostrich abattoir in South Africa. There is no apparent disease in these animals.</a:t>
            </a:r>
          </a:p>
          <a:p>
            <a:endParaRPr lang="en-US" dirty="0"/>
          </a:p>
        </p:txBody>
      </p:sp>
    </p:spTree>
    <p:extLst>
      <p:ext uri="{BB962C8B-B14F-4D97-AF65-F5344CB8AC3E}">
        <p14:creationId xmlns:p14="http://schemas.microsoft.com/office/powerpoint/2010/main" val="4158375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Animals become infected by the bite of infected ticks and the virus remains in their bloodstream for about one week after infection, allowing the tick-animal-tick cycle to continue when another tick bites. Although a number of tick genera are capable of becoming infected with CCHF virus, ticks of the genus </a:t>
            </a:r>
            <a:r>
              <a:rPr lang="en-US" i="1" dirty="0" err="1"/>
              <a:t>Hyalomma</a:t>
            </a:r>
            <a:r>
              <a:rPr lang="en-US" dirty="0"/>
              <a:t> are the principal vector.</a:t>
            </a:r>
          </a:p>
          <a:p>
            <a:endParaRPr lang="en-US" dirty="0"/>
          </a:p>
        </p:txBody>
      </p:sp>
    </p:spTree>
    <p:extLst>
      <p:ext uri="{BB962C8B-B14F-4D97-AF65-F5344CB8AC3E}">
        <p14:creationId xmlns:p14="http://schemas.microsoft.com/office/powerpoint/2010/main" val="1446882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a:t>Transmission</a:t>
            </a:r>
            <a:endParaRPr lang="en-US" dirty="0"/>
          </a:p>
          <a:p>
            <a:r>
              <a:rPr lang="en-US" dirty="0"/>
              <a:t>The CCHF virus is transmitted to people either by tick bites or through contact with infected animal blood or tissues during and immediately after slaughter. The majority of cases have occurred in people involved in the livestock industry, such as agricultural workers, slaughterhouse workers and veterinarians.</a:t>
            </a:r>
          </a:p>
          <a:p>
            <a:r>
              <a:rPr lang="en-US" dirty="0"/>
              <a:t>Human-to-human transmission can occur resulting from close contact with the blood, secretions, organs or other bodily fluids of infected persons. Hospital-acquired infections can also occur due to improper sterilization of medical equipment, reuse of needles and contamination of medical supplies.</a:t>
            </a:r>
          </a:p>
          <a:p>
            <a:endParaRPr lang="en-US" dirty="0"/>
          </a:p>
        </p:txBody>
      </p:sp>
    </p:spTree>
    <p:extLst>
      <p:ext uri="{BB962C8B-B14F-4D97-AF65-F5344CB8AC3E}">
        <p14:creationId xmlns:p14="http://schemas.microsoft.com/office/powerpoint/2010/main" val="396320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87655"/>
            <a:ext cx="10515600" cy="5089308"/>
          </a:xfrm>
        </p:spPr>
        <p:txBody>
          <a:bodyPr/>
          <a:lstStyle/>
          <a:p>
            <a:pPr algn="l" rtl="0"/>
            <a:r>
              <a:rPr lang="en-US" dirty="0" smtClean="0"/>
              <a:t>Viral hemorrhagic fever (Group A disease) must be notified immediately.</a:t>
            </a:r>
          </a:p>
          <a:p>
            <a:pPr algn="l" rtl="0"/>
            <a:r>
              <a:rPr lang="en-US" dirty="0" smtClean="0"/>
              <a:t>School exclusion: until medical clearance.</a:t>
            </a:r>
          </a:p>
          <a:p>
            <a:pPr algn="l" rtl="0"/>
            <a:r>
              <a:rPr lang="en-US" dirty="0" smtClean="0"/>
              <a:t>Crimean-Congo, Ebola, Lassa and Marburg viral hemorrhagic fevers are subject to  quarantine.</a:t>
            </a:r>
          </a:p>
          <a:p>
            <a:endParaRPr lang="en-US" dirty="0"/>
          </a:p>
        </p:txBody>
      </p:sp>
    </p:spTree>
    <p:extLst>
      <p:ext uri="{BB962C8B-B14F-4D97-AF65-F5344CB8AC3E}">
        <p14:creationId xmlns:p14="http://schemas.microsoft.com/office/powerpoint/2010/main" val="14266224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Signs and symptoms</a:t>
            </a:r>
            <a:endParaRPr lang="en-US" dirty="0"/>
          </a:p>
          <a:p>
            <a:r>
              <a:rPr lang="en-US" dirty="0"/>
              <a:t>The length of the incubation period depends on the mode of acquisition of the virus. Following infection by a tick bite, the incubation period is usually one to three days, with a maximum of nine days. The incubation period following contact with infected blood or tissues is usually five to six days, with a documented maximum of 13 days.</a:t>
            </a:r>
          </a:p>
          <a:p>
            <a:endParaRPr lang="en-US" dirty="0"/>
          </a:p>
        </p:txBody>
      </p:sp>
    </p:spTree>
    <p:extLst>
      <p:ext uri="{BB962C8B-B14F-4D97-AF65-F5344CB8AC3E}">
        <p14:creationId xmlns:p14="http://schemas.microsoft.com/office/powerpoint/2010/main" val="612370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Onset of symptoms is sudden, with fever, myalgia, (muscle ache), dizziness, neck pain and stiffness, backache, headache, sore eyes and photophobia (sensitivity to light). There may be nausea, vomiting, </a:t>
            </a:r>
            <a:r>
              <a:rPr lang="en-US" dirty="0" err="1"/>
              <a:t>diarrhoea</a:t>
            </a:r>
            <a:r>
              <a:rPr lang="en-US" dirty="0"/>
              <a:t>, abdominal pain and sore throat early on, followed by sharp mood swings and confusion. After two to four days, the agitation may be replaced by sleepiness, depression and lassitude, and the abdominal pain may localize to the upper right quadrant, with detectable hepatomegaly (liver enlargement).</a:t>
            </a:r>
          </a:p>
          <a:p>
            <a:endParaRPr lang="en-US" dirty="0"/>
          </a:p>
        </p:txBody>
      </p:sp>
    </p:spTree>
    <p:extLst>
      <p:ext uri="{BB962C8B-B14F-4D97-AF65-F5344CB8AC3E}">
        <p14:creationId xmlns:p14="http://schemas.microsoft.com/office/powerpoint/2010/main" val="3772106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7398"/>
            <a:ext cx="10515600" cy="5339565"/>
          </a:xfrm>
        </p:spPr>
        <p:txBody>
          <a:bodyPr>
            <a:normAutofit/>
          </a:bodyPr>
          <a:lstStyle/>
          <a:p>
            <a:r>
              <a:rPr lang="en-US" dirty="0"/>
              <a:t>Other clinical signs include tachycardia (fast heart rate), lymphadenopathy (enlarged lymph nodes), and a petechial rash (a rash caused by bleeding into the skin) on internal mucosal surfaces, such as in the mouth and throat, and on the skin. The </a:t>
            </a:r>
            <a:r>
              <a:rPr lang="en-US" dirty="0" err="1"/>
              <a:t>petechiae</a:t>
            </a:r>
            <a:r>
              <a:rPr lang="en-US" dirty="0"/>
              <a:t> may give way to larger rashes called </a:t>
            </a:r>
            <a:r>
              <a:rPr lang="en-US" dirty="0" err="1"/>
              <a:t>ecchymoses</a:t>
            </a:r>
            <a:r>
              <a:rPr lang="en-US" dirty="0"/>
              <a:t>, and other </a:t>
            </a:r>
            <a:r>
              <a:rPr lang="en-US" dirty="0" err="1"/>
              <a:t>haemorrhagic</a:t>
            </a:r>
            <a:r>
              <a:rPr lang="en-US" dirty="0"/>
              <a:t> phenomena. There is usually evidence of hepatitis, and severely ill patients may experience rapid kidney deterioration, sudden liver failure or pulmonary failure after the fifth day of illness.</a:t>
            </a:r>
          </a:p>
          <a:p>
            <a:r>
              <a:rPr lang="en-US" dirty="0"/>
              <a:t>The mortality rate from CCHF is approximately 30%, with death occurring in the second week of illness. In patients who recover, improvement generally begins on the ninth or tenth day after the onset of illness.</a:t>
            </a:r>
          </a:p>
          <a:p>
            <a:endParaRPr lang="en-US" dirty="0"/>
          </a:p>
        </p:txBody>
      </p:sp>
    </p:spTree>
    <p:extLst>
      <p:ext uri="{BB962C8B-B14F-4D97-AF65-F5344CB8AC3E}">
        <p14:creationId xmlns:p14="http://schemas.microsoft.com/office/powerpoint/2010/main" val="3128405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Diagnosis</a:t>
            </a:r>
            <a:endParaRPr lang="en-US" dirty="0"/>
          </a:p>
          <a:p>
            <a:r>
              <a:rPr lang="en-US" dirty="0"/>
              <a:t>CCHF virus infection can be diagnosed by several different laboratory tests:</a:t>
            </a:r>
          </a:p>
          <a:p>
            <a:pPr lvl="0"/>
            <a:r>
              <a:rPr lang="en-US" dirty="0"/>
              <a:t>enzyme-linked immunosorbent assay (ELISA) ;</a:t>
            </a:r>
          </a:p>
          <a:p>
            <a:pPr lvl="0"/>
            <a:r>
              <a:rPr lang="en-US" dirty="0"/>
              <a:t>antigen detection;</a:t>
            </a:r>
          </a:p>
          <a:p>
            <a:pPr lvl="0"/>
            <a:r>
              <a:rPr lang="en-US" dirty="0"/>
              <a:t>serum neutralization;</a:t>
            </a:r>
          </a:p>
          <a:p>
            <a:pPr lvl="0"/>
            <a:r>
              <a:rPr lang="en-US" dirty="0"/>
              <a:t>reverse transcriptase polymerase chain reaction (RT-PCR) assay; and</a:t>
            </a:r>
          </a:p>
          <a:p>
            <a:pPr lvl="0"/>
            <a:r>
              <a:rPr lang="en-US" dirty="0"/>
              <a:t>virus isolation by cell culture.</a:t>
            </a:r>
          </a:p>
          <a:p>
            <a:endParaRPr lang="en-US" dirty="0"/>
          </a:p>
        </p:txBody>
      </p:sp>
    </p:spTree>
    <p:extLst>
      <p:ext uri="{BB962C8B-B14F-4D97-AF65-F5344CB8AC3E}">
        <p14:creationId xmlns:p14="http://schemas.microsoft.com/office/powerpoint/2010/main" val="4030373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Patients with fatal disease, as well as in patients in the first few days of illness, do not usually develop a measurable antibody response and so diagnosis in these individuals is achieved by virus or RNA detection in blood or tissue samples.</a:t>
            </a:r>
          </a:p>
          <a:p>
            <a:r>
              <a:rPr lang="en-US" dirty="0"/>
              <a:t>Tests on patient samples present an extreme biohazard risk and should only be conducted under maximum biological containment conditions. However, if samples have been inactivated (e.g. with </a:t>
            </a:r>
            <a:r>
              <a:rPr lang="en-US" dirty="0" err="1"/>
              <a:t>virucides</a:t>
            </a:r>
            <a:r>
              <a:rPr lang="en-US" dirty="0"/>
              <a:t>, gamma rays, formaldehyde, heat, etc.), they can be manipulated in a basic biosafety environment</a:t>
            </a:r>
          </a:p>
        </p:txBody>
      </p:sp>
    </p:spTree>
    <p:extLst>
      <p:ext uri="{BB962C8B-B14F-4D97-AF65-F5344CB8AC3E}">
        <p14:creationId xmlns:p14="http://schemas.microsoft.com/office/powerpoint/2010/main" val="391439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1895"/>
            <a:ext cx="10515600" cy="5455068"/>
          </a:xfrm>
        </p:spPr>
        <p:txBody>
          <a:bodyPr/>
          <a:lstStyle/>
          <a:p>
            <a:pPr marL="0" indent="0">
              <a:buNone/>
            </a:pPr>
            <a:r>
              <a:rPr lang="en-US" b="1" dirty="0"/>
              <a:t>Treatment</a:t>
            </a:r>
            <a:endParaRPr lang="en-US" dirty="0"/>
          </a:p>
          <a:p>
            <a:r>
              <a:rPr lang="en-US" dirty="0"/>
              <a:t>General supportive care with treatment of symptoms is the main approach to managing CCHF in people.</a:t>
            </a:r>
          </a:p>
          <a:p>
            <a:r>
              <a:rPr lang="en-US" dirty="0"/>
              <a:t>The antiviral drug ribavirin has been used to treat CCHF infection with apparent benefit. Both oral and intravenous formulations seem to be effective.</a:t>
            </a:r>
          </a:p>
          <a:p>
            <a:endParaRPr lang="en-US" dirty="0"/>
          </a:p>
        </p:txBody>
      </p:sp>
    </p:spTree>
    <p:extLst>
      <p:ext uri="{BB962C8B-B14F-4D97-AF65-F5344CB8AC3E}">
        <p14:creationId xmlns:p14="http://schemas.microsoft.com/office/powerpoint/2010/main" val="136808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126156" y="725716"/>
            <a:ext cx="48930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3C4245"/>
                </a:solidFill>
                <a:effectLst/>
                <a:latin typeface="Calibri" panose="020F0502020204030204" pitchFamily="34" charset="0"/>
                <a:ea typeface="Times New Roman" panose="02020603050405020304" pitchFamily="18" charset="0"/>
                <a:cs typeface="Arial" panose="020B0604020202020204" pitchFamily="34" charset="0"/>
              </a:rPr>
              <a:t>Prevention and control</a:t>
            </a:r>
            <a:endParaRPr kumimoji="0" lang="en-US" alt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3C4245"/>
                </a:solidFill>
                <a:effectLst/>
                <a:latin typeface="Calibri" panose="020F0502020204030204" pitchFamily="34" charset="0"/>
                <a:ea typeface="Times New Roman" panose="02020603050405020304" pitchFamily="18" charset="0"/>
                <a:cs typeface="Arial" panose="020B0604020202020204" pitchFamily="34" charset="0"/>
              </a:rPr>
              <a:t>Controlling CCHF in animals and ticks</a:t>
            </a:r>
            <a:endParaRPr kumimoji="0" lang="en-US" alt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pic>
        <p:nvPicPr>
          <p:cNvPr id="1028" name="Picture 1" descr="Crimean-Congo-31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312" y="1633888"/>
            <a:ext cx="6169793" cy="35372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2589196" y="4710764"/>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1921844" y="5238727"/>
            <a:ext cx="6096000" cy="981423"/>
          </a:xfrm>
          <a:prstGeom prst="rect">
            <a:avLst/>
          </a:prstGeom>
        </p:spPr>
        <p:txBody>
          <a:bodyPr>
            <a:spAutoFit/>
          </a:bodyPr>
          <a:lstStyle/>
          <a:p>
            <a:pPr>
              <a:lnSpc>
                <a:spcPct val="107000"/>
              </a:lnSpc>
              <a:spcAft>
                <a:spcPts val="800"/>
              </a:spcAft>
            </a:pPr>
            <a:r>
              <a:rPr lang="en-US" i="1" dirty="0" smtClean="0">
                <a:solidFill>
                  <a:srgbClr val="3C4245"/>
                </a:solidFill>
                <a:effectLst/>
                <a:latin typeface="Arial" panose="020B0604020202020204" pitchFamily="34" charset="0"/>
                <a:ea typeface="Times New Roman" panose="02020603050405020304" pitchFamily="18" charset="0"/>
                <a:cs typeface="Arial" panose="020B0604020202020204" pitchFamily="34" charset="0"/>
              </a:rPr>
              <a:t>Ticks of the genus </a:t>
            </a:r>
            <a:r>
              <a:rPr lang="en-US" i="1" dirty="0" err="1" smtClean="0">
                <a:solidFill>
                  <a:srgbClr val="3C4245"/>
                </a:solidFill>
                <a:effectLst/>
                <a:latin typeface="Arial" panose="020B0604020202020204" pitchFamily="34" charset="0"/>
                <a:ea typeface="Times New Roman" panose="02020603050405020304" pitchFamily="18" charset="0"/>
                <a:cs typeface="Arial" panose="020B0604020202020204" pitchFamily="34" charset="0"/>
              </a:rPr>
              <a:t>Hyalomma</a:t>
            </a:r>
            <a:r>
              <a:rPr lang="en-US" i="1" dirty="0" smtClean="0">
                <a:solidFill>
                  <a:srgbClr val="3C4245"/>
                </a:solidFill>
                <a:effectLst/>
                <a:latin typeface="Arial" panose="020B0604020202020204" pitchFamily="34" charset="0"/>
                <a:ea typeface="Times New Roman" panose="02020603050405020304" pitchFamily="18" charset="0"/>
                <a:cs typeface="Arial" panose="020B0604020202020204" pitchFamily="34" charset="0"/>
              </a:rPr>
              <a:t> are the principal vector of Crimean-Congo </a:t>
            </a:r>
            <a:r>
              <a:rPr lang="en-US" i="1" dirty="0" err="1" smtClean="0">
                <a:solidFill>
                  <a:srgbClr val="3C4245"/>
                </a:solidFill>
                <a:effectLst/>
                <a:latin typeface="Arial" panose="020B0604020202020204" pitchFamily="34" charset="0"/>
                <a:ea typeface="Times New Roman" panose="02020603050405020304" pitchFamily="18" charset="0"/>
                <a:cs typeface="Arial" panose="020B0604020202020204" pitchFamily="34" charset="0"/>
              </a:rPr>
              <a:t>haemorrhagic</a:t>
            </a:r>
            <a:r>
              <a:rPr lang="en-US" i="1" dirty="0" smtClean="0">
                <a:solidFill>
                  <a:srgbClr val="3C4245"/>
                </a:solidFill>
                <a:effectLst/>
                <a:latin typeface="Arial" panose="020B0604020202020204" pitchFamily="34" charset="0"/>
                <a:ea typeface="Times New Roman" panose="02020603050405020304" pitchFamily="18" charset="0"/>
                <a:cs typeface="Arial" panose="020B0604020202020204" pitchFamily="34" charset="0"/>
              </a:rPr>
              <a:t> fever. Photo: </a:t>
            </a:r>
            <a:r>
              <a:rPr lang="en-US" i="1" dirty="0" smtClean="0">
                <a:solidFill>
                  <a:srgbClr val="3C4245"/>
                </a:solidFill>
                <a:effectLst/>
                <a:latin typeface="inherit"/>
                <a:ea typeface="Times New Roman" panose="02020603050405020304" pitchFamily="18" charset="0"/>
                <a:cs typeface="Arial" panose="020B0604020202020204" pitchFamily="34" charset="0"/>
              </a:rPr>
              <a:t>Robert </a:t>
            </a:r>
            <a:r>
              <a:rPr lang="en-US" i="1" dirty="0" err="1" smtClean="0">
                <a:solidFill>
                  <a:srgbClr val="3C4245"/>
                </a:solidFill>
                <a:effectLst/>
                <a:latin typeface="inherit"/>
                <a:ea typeface="Times New Roman" panose="02020603050405020304" pitchFamily="18" charset="0"/>
                <a:cs typeface="Arial" panose="020B0604020202020204" pitchFamily="34" charset="0"/>
              </a:rPr>
              <a:t>Swanepoel</a:t>
            </a:r>
            <a:r>
              <a:rPr lang="en-US" i="1" dirty="0" smtClean="0">
                <a:solidFill>
                  <a:srgbClr val="3C4245"/>
                </a:solidFill>
                <a:effectLst/>
                <a:latin typeface="inherit"/>
                <a:ea typeface="Times New Roman" panose="02020603050405020304" pitchFamily="18" charset="0"/>
                <a:cs typeface="Arial" panose="020B0604020202020204" pitchFamily="34" charset="0"/>
              </a:rPr>
              <a:t>/NICD South Africa</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3930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FF0000"/>
                </a:solidFill>
              </a:rPr>
              <a:t>It is difficult to prevent or control CCHF infection in animals and ticks as the tick-animal-tick cycle usually goes unnoticed and the infection in domestic animals is usually not apparent</a:t>
            </a:r>
            <a:r>
              <a:rPr lang="en-US" dirty="0"/>
              <a:t>. Furthermore, the tick vectors are numerous and widespread, so tick control with acaricides (chemicals intended to kill ticks) is only a realistic option for well-managed livestock production facilities.</a:t>
            </a:r>
          </a:p>
          <a:p>
            <a:endParaRPr lang="en-US" dirty="0"/>
          </a:p>
        </p:txBody>
      </p:sp>
    </p:spTree>
    <p:extLst>
      <p:ext uri="{BB962C8B-B14F-4D97-AF65-F5344CB8AC3E}">
        <p14:creationId xmlns:p14="http://schemas.microsoft.com/office/powerpoint/2010/main" val="1670418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For example, following an outbreak at an ostrich abattoir in South Africa (noted above), measures were taken to ensure that ostriches remained tick free for 14 days in a quarantine station before slaughter. This decreased the risk for the animal to be infected during its slaughtering and prevented human infection for those in contact with the livestock.</a:t>
            </a:r>
          </a:p>
          <a:p>
            <a:r>
              <a:rPr lang="en-US" dirty="0"/>
              <a:t>There are no vaccines available for use in animals.</a:t>
            </a:r>
          </a:p>
          <a:p>
            <a:endParaRPr lang="en-US" dirty="0"/>
          </a:p>
        </p:txBody>
      </p:sp>
    </p:spTree>
    <p:extLst>
      <p:ext uri="{BB962C8B-B14F-4D97-AF65-F5344CB8AC3E}">
        <p14:creationId xmlns:p14="http://schemas.microsoft.com/office/powerpoint/2010/main" val="2679133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1ED4EF9E-8256-5544-84B0-9E2F73CA6670}"/>
              </a:ext>
            </a:extLst>
          </p:cNvPr>
          <p:cNvSpPr>
            <a:spLocks noGrp="1"/>
          </p:cNvSpPr>
          <p:nvPr>
            <p:ph type="title"/>
          </p:nvPr>
        </p:nvSpPr>
        <p:spPr/>
        <p:txBody>
          <a:bodyPr/>
          <a:lstStyle/>
          <a:p>
            <a:endParaRPr lang="ar-AE"/>
          </a:p>
        </p:txBody>
      </p:sp>
      <p:pic>
        <p:nvPicPr>
          <p:cNvPr id="4" name="صورة 4">
            <a:extLst>
              <a:ext uri="{FF2B5EF4-FFF2-40B4-BE49-F238E27FC236}">
                <a16:creationId xmlns="" xmlns:a16="http://schemas.microsoft.com/office/drawing/2014/main" id="{19409F56-5B30-5343-B290-23D7D38280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18275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 y="142774"/>
            <a:ext cx="1115568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2852301245"/>
      </p:ext>
    </p:extLst>
  </p:cSld>
  <p:clrMapOvr>
    <a:masterClrMapping/>
  </p:clrMapOvr>
  <mc:AlternateContent xmlns:mc="http://schemas.openxmlformats.org/markup-compatibility/2006" xmlns:p14="http://schemas.microsoft.com/office/powerpoint/2010/main">
    <mc:Choice Requires="p14">
      <p:transition spd="slow" p14:dur="2000" advTm="60532"/>
    </mc:Choice>
    <mc:Fallback xmlns="">
      <p:transition spd="slow" advTm="6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12975892-848B-2E46-8A28-46CC9C6F8135}"/>
              </a:ext>
            </a:extLst>
          </p:cNvPr>
          <p:cNvSpPr>
            <a:spLocks noGrp="1"/>
          </p:cNvSpPr>
          <p:nvPr>
            <p:ph type="title"/>
          </p:nvPr>
        </p:nvSpPr>
        <p:spPr/>
        <p:txBody>
          <a:bodyPr/>
          <a:lstStyle/>
          <a:p>
            <a:endParaRPr lang="ar-AE"/>
          </a:p>
        </p:txBody>
      </p:sp>
      <p:pic>
        <p:nvPicPr>
          <p:cNvPr id="4" name="صورة 4">
            <a:extLst>
              <a:ext uri="{FF2B5EF4-FFF2-40B4-BE49-F238E27FC236}">
                <a16:creationId xmlns="" xmlns:a16="http://schemas.microsoft.com/office/drawing/2014/main" id="{DF01D1A4-6495-BE43-B70D-6A560ACDB4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33810"/>
          </a:xfrm>
        </p:spPr>
      </p:pic>
    </p:spTree>
    <p:extLst>
      <p:ext uri="{BB962C8B-B14F-4D97-AF65-F5344CB8AC3E}">
        <p14:creationId xmlns:p14="http://schemas.microsoft.com/office/powerpoint/2010/main" val="3493431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0716" y="753909"/>
            <a:ext cx="10515600" cy="4351338"/>
          </a:xfrm>
        </p:spPr>
        <p:txBody>
          <a:bodyPr/>
          <a:lstStyle/>
          <a:p>
            <a:pPr marL="0" indent="0">
              <a:buNone/>
            </a:pPr>
            <a:r>
              <a:rPr lang="en-US" b="1" dirty="0"/>
              <a:t>Reducing the risk of infection in people</a:t>
            </a:r>
            <a:endParaRPr lang="en-US" dirty="0"/>
          </a:p>
          <a:p>
            <a:r>
              <a:rPr lang="en-US" dirty="0"/>
              <a:t>Although an inactivated, mouse brain-derived vaccine against CCHF has been developed and used on a small scale in eastern Europe, there is currently no safe and effective vaccine widely available for human use.</a:t>
            </a:r>
          </a:p>
          <a:p>
            <a:r>
              <a:rPr lang="en-US" dirty="0"/>
              <a:t>In the absence of a vaccine, the only way to reduce infection in people is by raising awareness of the risk factors and educating people about the measures they can take to reduce exposure to the virus.</a:t>
            </a:r>
          </a:p>
          <a:p>
            <a:r>
              <a:rPr lang="en-US" dirty="0"/>
              <a:t>Public health advice should focus on several aspects</a:t>
            </a:r>
          </a:p>
        </p:txBody>
      </p:sp>
    </p:spTree>
    <p:extLst>
      <p:ext uri="{BB962C8B-B14F-4D97-AF65-F5344CB8AC3E}">
        <p14:creationId xmlns:p14="http://schemas.microsoft.com/office/powerpoint/2010/main" val="2304657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1445"/>
            <a:ext cx="10515600" cy="5675518"/>
          </a:xfrm>
        </p:spPr>
        <p:txBody>
          <a:bodyPr/>
          <a:lstStyle/>
          <a:p>
            <a:pPr lvl="0"/>
            <a:r>
              <a:rPr lang="en-US" b="1" u="sng" dirty="0"/>
              <a:t>Reducing the risk of tick-to-human transmission</a:t>
            </a:r>
            <a:r>
              <a:rPr lang="en-US" dirty="0"/>
              <a:t>:</a:t>
            </a:r>
            <a:endParaRPr lang="en-US" sz="2400" dirty="0"/>
          </a:p>
          <a:p>
            <a:pPr lvl="1"/>
            <a:r>
              <a:rPr lang="en-US" sz="2800" dirty="0">
                <a:latin typeface="Times New Roman" panose="02020603050405020304" pitchFamily="18" charset="0"/>
                <a:cs typeface="Times New Roman" panose="02020603050405020304" pitchFamily="18" charset="0"/>
              </a:rPr>
              <a:t>wear protective clothing (long sleeves, long trousers);</a:t>
            </a:r>
          </a:p>
          <a:p>
            <a:pPr lvl="1"/>
            <a:r>
              <a:rPr lang="en-US" sz="2800" dirty="0">
                <a:latin typeface="Times New Roman" panose="02020603050405020304" pitchFamily="18" charset="0"/>
                <a:cs typeface="Times New Roman" panose="02020603050405020304" pitchFamily="18" charset="0"/>
              </a:rPr>
              <a:t>wear light </a:t>
            </a:r>
            <a:r>
              <a:rPr lang="en-US" sz="2800" dirty="0" err="1">
                <a:latin typeface="Times New Roman" panose="02020603050405020304" pitchFamily="18" charset="0"/>
                <a:cs typeface="Times New Roman" panose="02020603050405020304" pitchFamily="18" charset="0"/>
              </a:rPr>
              <a:t>coloured</a:t>
            </a:r>
            <a:r>
              <a:rPr lang="en-US" sz="2800" dirty="0">
                <a:latin typeface="Times New Roman" panose="02020603050405020304" pitchFamily="18" charset="0"/>
                <a:cs typeface="Times New Roman" panose="02020603050405020304" pitchFamily="18" charset="0"/>
              </a:rPr>
              <a:t> clothing to allow easy detection of ticks on the clothes;</a:t>
            </a:r>
          </a:p>
          <a:p>
            <a:pPr lvl="1"/>
            <a:r>
              <a:rPr lang="en-US" sz="2800" dirty="0">
                <a:latin typeface="Times New Roman" panose="02020603050405020304" pitchFamily="18" charset="0"/>
                <a:cs typeface="Times New Roman" panose="02020603050405020304" pitchFamily="18" charset="0"/>
              </a:rPr>
              <a:t>use approved acaricides (chemicals intended to kill ticks) on clothing;</a:t>
            </a:r>
          </a:p>
          <a:p>
            <a:pPr lvl="1"/>
            <a:r>
              <a:rPr lang="en-US" sz="2800" dirty="0">
                <a:latin typeface="Times New Roman" panose="02020603050405020304" pitchFamily="18" charset="0"/>
                <a:cs typeface="Times New Roman" panose="02020603050405020304" pitchFamily="18" charset="0"/>
              </a:rPr>
              <a:t>use approved repellent on the skin and clothing;</a:t>
            </a:r>
          </a:p>
          <a:p>
            <a:pPr lvl="1"/>
            <a:r>
              <a:rPr lang="en-US" sz="2800" dirty="0">
                <a:latin typeface="Times New Roman" panose="02020603050405020304" pitchFamily="18" charset="0"/>
                <a:cs typeface="Times New Roman" panose="02020603050405020304" pitchFamily="18" charset="0"/>
              </a:rPr>
              <a:t>regularly examine clothing and skin for ticks; if found, remove them safely;</a:t>
            </a:r>
          </a:p>
          <a:p>
            <a:pPr lvl="1"/>
            <a:r>
              <a:rPr lang="en-US" sz="2800" dirty="0">
                <a:latin typeface="Times New Roman" panose="02020603050405020304" pitchFamily="18" charset="0"/>
                <a:cs typeface="Times New Roman" panose="02020603050405020304" pitchFamily="18" charset="0"/>
              </a:rPr>
              <a:t>seek to eliminate or control tick infestations on animals or in stables and barns; and</a:t>
            </a:r>
          </a:p>
          <a:p>
            <a:pPr lvl="1"/>
            <a:r>
              <a:rPr lang="en-US" sz="2800" dirty="0">
                <a:latin typeface="Times New Roman" panose="02020603050405020304" pitchFamily="18" charset="0"/>
                <a:cs typeface="Times New Roman" panose="02020603050405020304" pitchFamily="18" charset="0"/>
              </a:rPr>
              <a:t>avoid areas where ticks are abundant and seasons when they are most active.</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8485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1555" y="655587"/>
            <a:ext cx="10515600" cy="4351338"/>
          </a:xfrm>
        </p:spPr>
        <p:txBody>
          <a:bodyPr>
            <a:normAutofit/>
          </a:bodyPr>
          <a:lstStyle/>
          <a:p>
            <a:pPr marL="0" lvl="0" indent="0">
              <a:buNone/>
            </a:pPr>
            <a:r>
              <a:rPr lang="en-US" b="1" u="sng" dirty="0"/>
              <a:t>Reducing the risk of animal-to-human transmission</a:t>
            </a:r>
            <a:r>
              <a:rPr lang="en-US" dirty="0"/>
              <a:t>:</a:t>
            </a:r>
          </a:p>
          <a:p>
            <a:pPr lvl="1"/>
            <a:r>
              <a:rPr lang="en-US" sz="2800" dirty="0"/>
              <a:t>wear gloves and other protective clothing while handling animals or their tissues in endemic areas, notably during slaughtering, butchering and culling procedures in slaughterhouses or at home;</a:t>
            </a:r>
          </a:p>
          <a:p>
            <a:pPr lvl="1"/>
            <a:r>
              <a:rPr lang="en-US" sz="2800" dirty="0"/>
              <a:t>quarantine animals before they enter slaughterhouses or routinely treat animals with pesticides two weeks prior to slaughter.</a:t>
            </a:r>
          </a:p>
          <a:p>
            <a:endParaRPr lang="en-US" dirty="0"/>
          </a:p>
        </p:txBody>
      </p:sp>
    </p:spTree>
    <p:extLst>
      <p:ext uri="{BB962C8B-B14F-4D97-AF65-F5344CB8AC3E}">
        <p14:creationId xmlns:p14="http://schemas.microsoft.com/office/powerpoint/2010/main" val="4000902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52755"/>
            <a:ext cx="10515600" cy="5324208"/>
          </a:xfrm>
        </p:spPr>
        <p:txBody>
          <a:bodyPr>
            <a:normAutofit/>
          </a:bodyPr>
          <a:lstStyle/>
          <a:p>
            <a:pPr marL="0" lvl="0" indent="0">
              <a:buNone/>
            </a:pPr>
            <a:r>
              <a:rPr lang="en-US" b="1" u="sng" dirty="0">
                <a:latin typeface="Times New Roman" panose="02020603050405020304" pitchFamily="18" charset="0"/>
                <a:cs typeface="Times New Roman" panose="02020603050405020304" pitchFamily="18" charset="0"/>
              </a:rPr>
              <a:t>Reducing the risk of human-to-human transmission in the community</a:t>
            </a:r>
            <a:r>
              <a:rPr lang="en-US" dirty="0">
                <a:latin typeface="Times New Roman" panose="02020603050405020304" pitchFamily="18" charset="0"/>
                <a:cs typeface="Times New Roman" panose="02020603050405020304" pitchFamily="18" charset="0"/>
              </a:rPr>
              <a:t>:</a:t>
            </a:r>
          </a:p>
          <a:p>
            <a:pPr lvl="1"/>
            <a:r>
              <a:rPr lang="en-US" sz="2800" dirty="0">
                <a:latin typeface="Times New Roman" panose="02020603050405020304" pitchFamily="18" charset="0"/>
                <a:cs typeface="Times New Roman" panose="02020603050405020304" pitchFamily="18" charset="0"/>
              </a:rPr>
              <a:t>avoid close physical contact with CCHF-infected people;</a:t>
            </a:r>
          </a:p>
          <a:p>
            <a:pPr lvl="1"/>
            <a:r>
              <a:rPr lang="en-US" sz="2800" dirty="0">
                <a:latin typeface="Times New Roman" panose="02020603050405020304" pitchFamily="18" charset="0"/>
                <a:cs typeface="Times New Roman" panose="02020603050405020304" pitchFamily="18" charset="0"/>
              </a:rPr>
              <a:t>wear gloves and protective equipment when taking care of ill people;</a:t>
            </a:r>
          </a:p>
          <a:p>
            <a:pPr lvl="1"/>
            <a:r>
              <a:rPr lang="en-US" sz="2800" dirty="0">
                <a:latin typeface="Times New Roman" panose="02020603050405020304" pitchFamily="18" charset="0"/>
                <a:cs typeface="Times New Roman" panose="02020603050405020304" pitchFamily="18" charset="0"/>
              </a:rPr>
              <a:t>wash hands regularly after caring for or visiting ill people.</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387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80836"/>
            <a:ext cx="10515600" cy="5396127"/>
          </a:xfrm>
        </p:spPr>
        <p:txBody>
          <a:bodyPr/>
          <a:lstStyle/>
          <a:p>
            <a:pPr marL="0" indent="0">
              <a:buNone/>
            </a:pPr>
            <a:r>
              <a:rPr lang="en-US" b="1" dirty="0"/>
              <a:t>Controlling infection in health-care settings</a:t>
            </a:r>
            <a:endParaRPr lang="en-US" dirty="0"/>
          </a:p>
          <a:p>
            <a:r>
              <a:rPr lang="en-US" dirty="0"/>
              <a:t>Health-care workers caring for patients with suspected or confirmed CCHF, or handling specimens from them, should implement standard infection control precautions. These include basic hand hygiene, use of personal protective equipment, safe injection practices and safe burial practices.</a:t>
            </a:r>
          </a:p>
          <a:p>
            <a:r>
              <a:rPr lang="en-US" dirty="0"/>
              <a:t>As a precautionary measure, health-care workers caring for patients immediately outside the CCHF outbreak area should also implement standard infection control precautions.</a:t>
            </a:r>
          </a:p>
          <a:p>
            <a:endParaRPr lang="en-US" dirty="0"/>
          </a:p>
        </p:txBody>
      </p:sp>
    </p:spTree>
    <p:extLst>
      <p:ext uri="{BB962C8B-B14F-4D97-AF65-F5344CB8AC3E}">
        <p14:creationId xmlns:p14="http://schemas.microsoft.com/office/powerpoint/2010/main" val="1566313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2F0E2BEF-AD3C-7F4B-AA18-EF7E9CFE61B7}"/>
              </a:ext>
            </a:extLst>
          </p:cNvPr>
          <p:cNvSpPr>
            <a:spLocks noGrp="1"/>
          </p:cNvSpPr>
          <p:nvPr>
            <p:ph type="title"/>
          </p:nvPr>
        </p:nvSpPr>
        <p:spPr/>
        <p:txBody>
          <a:bodyPr/>
          <a:lstStyle/>
          <a:p>
            <a:endParaRPr lang="ar-AE"/>
          </a:p>
        </p:txBody>
      </p:sp>
      <p:pic>
        <p:nvPicPr>
          <p:cNvPr id="4" name="صورة 4">
            <a:extLst>
              <a:ext uri="{FF2B5EF4-FFF2-40B4-BE49-F238E27FC236}">
                <a16:creationId xmlns="" xmlns:a16="http://schemas.microsoft.com/office/drawing/2014/main" id="{E899B7F1-D7AE-6C45-99FB-8320FD243A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276667" cy="6907151"/>
          </a:xfrm>
        </p:spPr>
      </p:pic>
    </p:spTree>
    <p:extLst>
      <p:ext uri="{BB962C8B-B14F-4D97-AF65-F5344CB8AC3E}">
        <p14:creationId xmlns:p14="http://schemas.microsoft.com/office/powerpoint/2010/main" val="1864946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8229600" cy="1143000"/>
          </a:xfrm>
        </p:spPr>
        <p:txBody>
          <a:bodyPr/>
          <a:lstStyle/>
          <a:p>
            <a:pPr algn="r"/>
            <a:r>
              <a:rPr lang="ar-MA" dirty="0" smtClean="0"/>
              <a:t>نشرة وزارة الصحة</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7416" y="1006868"/>
            <a:ext cx="9564384" cy="5301466"/>
          </a:xfrm>
        </p:spPr>
      </p:pic>
    </p:spTree>
    <p:extLst>
      <p:ext uri="{BB962C8B-B14F-4D97-AF65-F5344CB8AC3E}">
        <p14:creationId xmlns:p14="http://schemas.microsoft.com/office/powerpoint/2010/main" val="3473773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838201"/>
            <a:ext cx="8229600" cy="5287963"/>
          </a:xfrm>
        </p:spPr>
        <p:txBody>
          <a:bodyPr>
            <a:normAutofit lnSpcReduction="10000"/>
          </a:bodyPr>
          <a:lstStyle/>
          <a:p>
            <a:pPr marL="0" indent="0" fontAlgn="base">
              <a:buNone/>
            </a:pPr>
            <a:endParaRPr lang="en-US" dirty="0"/>
          </a:p>
          <a:p>
            <a:pPr fontAlgn="base"/>
            <a:r>
              <a:rPr lang="en-US" b="1" u="sng" dirty="0"/>
              <a:t>Viral </a:t>
            </a:r>
            <a:r>
              <a:rPr lang="en-US" b="1" u="sng" dirty="0" err="1"/>
              <a:t>haemorrhagic</a:t>
            </a:r>
            <a:r>
              <a:rPr lang="en-US" b="1" u="sng" dirty="0"/>
              <a:t> </a:t>
            </a:r>
            <a:r>
              <a:rPr lang="en-US" b="1" u="sng" dirty="0" smtClean="0"/>
              <a:t>fever</a:t>
            </a:r>
            <a:r>
              <a:rPr lang="en-US" dirty="0" smtClean="0"/>
              <a:t>:</a:t>
            </a:r>
          </a:p>
          <a:p>
            <a:pPr marL="0" indent="0" fontAlgn="base">
              <a:buNone/>
            </a:pPr>
            <a:r>
              <a:rPr lang="en-US" dirty="0" smtClean="0"/>
              <a:t> </a:t>
            </a:r>
            <a:r>
              <a:rPr lang="en-US" dirty="0"/>
              <a:t>is a general term for a severe illness, sometimes associated with bleeding, that may be caused by a number of viruses. </a:t>
            </a:r>
            <a:endParaRPr lang="en-US" dirty="0" smtClean="0"/>
          </a:p>
          <a:p>
            <a:pPr marL="0" indent="0" fontAlgn="base">
              <a:buNone/>
            </a:pPr>
            <a:r>
              <a:rPr lang="en-US" dirty="0" smtClean="0"/>
              <a:t>The </a:t>
            </a:r>
            <a:r>
              <a:rPr lang="en-US" dirty="0"/>
              <a:t>term is usually applied to disease caused by </a:t>
            </a:r>
            <a:r>
              <a:rPr lang="en-US" dirty="0" smtClean="0"/>
              <a:t>: </a:t>
            </a:r>
          </a:p>
          <a:p>
            <a:pPr marL="514350" indent="-514350" fontAlgn="base">
              <a:buAutoNum type="arabicPeriod"/>
            </a:pPr>
            <a:r>
              <a:rPr lang="en-US" i="1" dirty="0" err="1" smtClean="0"/>
              <a:t>Arenaviridae</a:t>
            </a:r>
            <a:r>
              <a:rPr lang="en-US" dirty="0"/>
              <a:t> (Lassa fever, Junin and Machupo), </a:t>
            </a:r>
            <a:endParaRPr lang="en-US" dirty="0" smtClean="0"/>
          </a:p>
          <a:p>
            <a:pPr marL="514350" indent="-514350" fontAlgn="base">
              <a:buAutoNum type="arabicPeriod"/>
            </a:pPr>
            <a:r>
              <a:rPr lang="en-US" i="1" dirty="0" err="1" smtClean="0"/>
              <a:t>Bunyaviridae</a:t>
            </a:r>
            <a:r>
              <a:rPr lang="en-US" dirty="0"/>
              <a:t> (Crimean-Congo </a:t>
            </a:r>
            <a:r>
              <a:rPr lang="en-US" dirty="0" err="1"/>
              <a:t>haemorrhagic</a:t>
            </a:r>
            <a:r>
              <a:rPr lang="en-US" dirty="0"/>
              <a:t> fever, Rift Valley Fever, </a:t>
            </a:r>
            <a:r>
              <a:rPr lang="en-US" dirty="0" err="1"/>
              <a:t>Hantaan</a:t>
            </a:r>
            <a:r>
              <a:rPr lang="en-US" dirty="0"/>
              <a:t> </a:t>
            </a:r>
            <a:r>
              <a:rPr lang="en-US" dirty="0" err="1"/>
              <a:t>haemorrhagic</a:t>
            </a:r>
            <a:r>
              <a:rPr lang="en-US" dirty="0"/>
              <a:t> fevers), </a:t>
            </a:r>
            <a:endParaRPr lang="en-US" dirty="0" smtClean="0"/>
          </a:p>
          <a:p>
            <a:pPr marL="514350" indent="-514350" fontAlgn="base">
              <a:buAutoNum type="arabicPeriod"/>
            </a:pPr>
            <a:r>
              <a:rPr lang="en-US" i="1" dirty="0" err="1" smtClean="0"/>
              <a:t>Filoviridae</a:t>
            </a:r>
            <a:r>
              <a:rPr lang="en-US" dirty="0"/>
              <a:t> (Ebola and Marburg) </a:t>
            </a:r>
          </a:p>
          <a:p>
            <a:pPr marL="514350" indent="-514350" fontAlgn="base">
              <a:buAutoNum type="arabicPeriod"/>
            </a:pPr>
            <a:r>
              <a:rPr lang="en-US" i="1" dirty="0" err="1" smtClean="0"/>
              <a:t>Flaviviridae</a:t>
            </a:r>
            <a:r>
              <a:rPr lang="en-US" dirty="0"/>
              <a:t> (yellow fever, dengue, Omsk </a:t>
            </a:r>
            <a:r>
              <a:rPr lang="en-US" dirty="0" err="1"/>
              <a:t>haemorrhagic</a:t>
            </a:r>
            <a:r>
              <a:rPr lang="en-US" dirty="0"/>
              <a:t> fever, Kyasanur forest disease).</a:t>
            </a:r>
          </a:p>
          <a:p>
            <a:endParaRPr lang="en-US" dirty="0"/>
          </a:p>
        </p:txBody>
      </p:sp>
    </p:spTree>
    <p:extLst>
      <p:ext uri="{BB962C8B-B14F-4D97-AF65-F5344CB8AC3E}">
        <p14:creationId xmlns:p14="http://schemas.microsoft.com/office/powerpoint/2010/main" val="1605336551"/>
      </p:ext>
    </p:extLst>
  </p:cSld>
  <p:clrMapOvr>
    <a:masterClrMapping/>
  </p:clrMapOvr>
  <mc:AlternateContent xmlns:mc="http://schemas.openxmlformats.org/markup-compatibility/2006" xmlns:p14="http://schemas.microsoft.com/office/powerpoint/2010/main">
    <mc:Choice Requires="p14">
      <p:transition spd="slow" p14:dur="2000" advTm="77810"/>
    </mc:Choice>
    <mc:Fallback xmlns="">
      <p:transition spd="slow" advTm="7781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90601"/>
            <a:ext cx="8229600" cy="5135563"/>
          </a:xfrm>
        </p:spPr>
        <p:txBody>
          <a:bodyPr>
            <a:normAutofit/>
          </a:bodyPr>
          <a:lstStyle/>
          <a:p>
            <a:r>
              <a:rPr lang="en-US" b="1" dirty="0" smtClean="0"/>
              <a:t>Identification</a:t>
            </a:r>
          </a:p>
          <a:p>
            <a:r>
              <a:rPr lang="en-US" b="1" dirty="0" smtClean="0"/>
              <a:t>Clinical features</a:t>
            </a:r>
            <a:r>
              <a:rPr lang="en-US" dirty="0" smtClean="0"/>
              <a:t/>
            </a:r>
            <a:br>
              <a:rPr lang="en-US" dirty="0" smtClean="0"/>
            </a:br>
            <a:r>
              <a:rPr lang="en-US" dirty="0">
                <a:latin typeface="Times New Roman" pitchFamily="18" charset="0"/>
                <a:cs typeface="Times New Roman" pitchFamily="18" charset="0"/>
              </a:rPr>
              <a:t>Clinically apparent infections with any of these viruses may present with similar symptoms. </a:t>
            </a:r>
          </a:p>
          <a:p>
            <a:r>
              <a:rPr lang="en-US" dirty="0">
                <a:latin typeface="Times New Roman" pitchFamily="18" charset="0"/>
                <a:cs typeface="Times New Roman" pitchFamily="18" charset="0"/>
              </a:rPr>
              <a:t>*Fever is typically insidious in onset and accompanied by *severe headache, *myalgia and malaise. Other symptoms include *retrosternal chest pain, *cough, *abdominal pain, *diarrhea, *conjunctivitis, *facial swelling, *proteinuria and jaundice</a:t>
            </a:r>
            <a:r>
              <a:rPr lang="en-US" dirty="0" smtClean="0"/>
              <a:t>. </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1644180903"/>
      </p:ext>
    </p:extLst>
  </p:cSld>
  <p:clrMapOvr>
    <a:masterClrMapping/>
  </p:clrMapOvr>
  <mc:AlternateContent xmlns:mc="http://schemas.openxmlformats.org/markup-compatibility/2006" xmlns:p14="http://schemas.microsoft.com/office/powerpoint/2010/main">
    <mc:Choice Requires="p14">
      <p:transition spd="slow" p14:dur="2000" advTm="35723"/>
    </mc:Choice>
    <mc:Fallback xmlns="">
      <p:transition spd="slow" advTm="35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95400"/>
            <a:ext cx="8229600" cy="5029200"/>
          </a:xfrm>
        </p:spPr>
        <p:txBody>
          <a:bodyPr/>
          <a:lstStyle/>
          <a:p>
            <a:r>
              <a:rPr lang="en-US" dirty="0" smtClean="0"/>
              <a:t>A bleeding diathesis leads to mucosal bleeding, haematemesis, melaena and haematuria. </a:t>
            </a:r>
          </a:p>
          <a:p>
            <a:r>
              <a:rPr lang="en-US" dirty="0" smtClean="0"/>
              <a:t>Severe infections are complicated by massive hemorrhage and multi-organ failure.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3114126115"/>
      </p:ext>
    </p:extLst>
  </p:cSld>
  <p:clrMapOvr>
    <a:masterClrMapping/>
  </p:clrMapOvr>
  <mc:AlternateContent xmlns:mc="http://schemas.openxmlformats.org/markup-compatibility/2006" xmlns:p14="http://schemas.microsoft.com/office/powerpoint/2010/main">
    <mc:Choice Requires="p14">
      <p:transition spd="slow" p14:dur="2000" advTm="28289"/>
    </mc:Choice>
    <mc:Fallback xmlns="">
      <p:transition spd="slow" advTm="2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90601"/>
            <a:ext cx="8229600" cy="5135563"/>
          </a:xfrm>
        </p:spPr>
        <p:txBody>
          <a:bodyPr/>
          <a:lstStyle/>
          <a:p>
            <a:pPr>
              <a:buNone/>
            </a:pPr>
            <a:r>
              <a:rPr lang="en-US" b="1" u="sng" dirty="0" smtClean="0"/>
              <a:t>Case fatality rates vary greatly:</a:t>
            </a:r>
          </a:p>
          <a:p>
            <a:r>
              <a:rPr lang="en-US" dirty="0" smtClean="0"/>
              <a:t>Lassa fever virus has a case fatality rate of 1% of infected cases but 25% of hospitalized cases.</a:t>
            </a:r>
          </a:p>
          <a:p>
            <a:r>
              <a:rPr lang="en-US" dirty="0" smtClean="0"/>
              <a:t>Crimean-Congo hemorrhagic fever virus has a case fatality rate of 2–50%.</a:t>
            </a:r>
          </a:p>
          <a:p>
            <a:r>
              <a:rPr lang="en-US" dirty="0" smtClean="0"/>
              <a:t>Marburg virus has a case fatality rate of 25% and Ebola virus is 50–90%.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1315325663"/>
      </p:ext>
    </p:extLst>
  </p:cSld>
  <p:clrMapOvr>
    <a:masterClrMapping/>
  </p:clrMapOvr>
  <mc:AlternateContent xmlns:mc="http://schemas.openxmlformats.org/markup-compatibility/2006" xmlns:p14="http://schemas.microsoft.com/office/powerpoint/2010/main">
    <mc:Choice Requires="p14">
      <p:transition spd="slow" p14:dur="2000" advTm="41758"/>
    </mc:Choice>
    <mc:Fallback xmlns="">
      <p:transition spd="slow" advTm="41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14401"/>
            <a:ext cx="8229600" cy="5211763"/>
          </a:xfrm>
        </p:spPr>
        <p:txBody>
          <a:bodyPr>
            <a:normAutofit/>
          </a:bodyPr>
          <a:lstStyle/>
          <a:p>
            <a:pPr>
              <a:buNone/>
            </a:pPr>
            <a:r>
              <a:rPr lang="en-US" sz="4000" b="1" u="sng" dirty="0"/>
              <a:t>Method of diagnosis</a:t>
            </a:r>
            <a:endParaRPr lang="en-US" dirty="0" smtClean="0"/>
          </a:p>
          <a:p>
            <a:r>
              <a:rPr lang="en-US" dirty="0" smtClean="0"/>
              <a:t>All suspected VHF clinical specimens are tested under the highest bio-security level (BSL–4) laboratory conditions. Diagnosis is typically made using specific PCR tests supported by viral isolation and serology. Appropriate specimens are:</a:t>
            </a:r>
          </a:p>
          <a:p>
            <a:r>
              <a:rPr lang="en-US" dirty="0" smtClean="0"/>
              <a:t>unclotted blood, tissue or nose and throat swabs for viral PCR</a:t>
            </a:r>
          </a:p>
          <a:p>
            <a:r>
              <a:rPr lang="en-US" dirty="0" smtClean="0"/>
              <a:t>unclotted blood, urine, tissue or nose and throat swabs for virus isolation</a:t>
            </a:r>
          </a:p>
          <a:p>
            <a:r>
              <a:rPr lang="en-US" dirty="0" smtClean="0"/>
              <a:t>clotted blood for serology.</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3076906522"/>
      </p:ext>
    </p:extLst>
  </p:cSld>
  <p:clrMapOvr>
    <a:masterClrMapping/>
  </p:clrMapOvr>
  <mc:AlternateContent xmlns:mc="http://schemas.openxmlformats.org/markup-compatibility/2006" xmlns:p14="http://schemas.microsoft.com/office/powerpoint/2010/main">
    <mc:Choice Requires="p14">
      <p:transition spd="slow" p14:dur="2000" advTm="61483"/>
    </mc:Choice>
    <mc:Fallback xmlns="">
      <p:transition spd="slow" advTm="6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90601"/>
            <a:ext cx="8229600" cy="5135563"/>
          </a:xfrm>
        </p:spPr>
        <p:txBody>
          <a:bodyPr/>
          <a:lstStyle/>
          <a:p>
            <a:pPr>
              <a:buNone/>
            </a:pPr>
            <a:r>
              <a:rPr lang="en-US" b="1" dirty="0" smtClean="0"/>
              <a:t>Incubation period</a:t>
            </a:r>
          </a:p>
          <a:p>
            <a:pPr marL="182880"/>
            <a:r>
              <a:rPr lang="en-US" dirty="0" smtClean="0"/>
              <a:t>The incubation period varies according to the causative agent:</a:t>
            </a:r>
          </a:p>
          <a:p>
            <a:pPr marL="182880"/>
            <a:r>
              <a:rPr lang="en-US" dirty="0" smtClean="0"/>
              <a:t>Lassa fever virus is usually 6–21 days</a:t>
            </a:r>
          </a:p>
          <a:p>
            <a:pPr marL="182880"/>
            <a:r>
              <a:rPr lang="en-US" dirty="0" smtClean="0"/>
              <a:t>Crimean-Congo hemorrhagic fever virus is usually one to three days (range 1–12 days)</a:t>
            </a:r>
          </a:p>
          <a:p>
            <a:pPr marL="182880"/>
            <a:r>
              <a:rPr lang="en-US" dirty="0" smtClean="0"/>
              <a:t>Marburg virus is usually three to nine days</a:t>
            </a:r>
          </a:p>
          <a:p>
            <a:pPr marL="182880"/>
            <a:r>
              <a:rPr lang="en-US" dirty="0" smtClean="0"/>
              <a:t>Ebola virus is usually 2–21 days.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3761337064"/>
      </p:ext>
    </p:extLst>
  </p:cSld>
  <p:clrMapOvr>
    <a:masterClrMapping/>
  </p:clrMapOvr>
  <mc:AlternateContent xmlns:mc="http://schemas.openxmlformats.org/markup-compatibility/2006" xmlns:p14="http://schemas.microsoft.com/office/powerpoint/2010/main">
    <mc:Choice Requires="p14">
      <p:transition spd="slow" p14:dur="2000" advTm="28735"/>
    </mc:Choice>
    <mc:Fallback xmlns="">
      <p:transition spd="slow" advTm="2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1907</Words>
  <Application>Microsoft Office PowerPoint</Application>
  <PresentationFormat>Widescreen</PresentationFormat>
  <Paragraphs>112</Paragraphs>
  <Slides>37</Slides>
  <Notes>2</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inherit</vt:lpstr>
      <vt:lpstr>Times New Roman</vt:lpstr>
      <vt:lpstr>Office Theme</vt:lpstr>
      <vt:lpstr>Hemorrhagic fever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نشرة وزارة الصحة</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9</cp:revision>
  <dcterms:created xsi:type="dcterms:W3CDTF">2024-03-23T08:52:46Z</dcterms:created>
  <dcterms:modified xsi:type="dcterms:W3CDTF">2024-03-31T20:30:50Z</dcterms:modified>
</cp:coreProperties>
</file>