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62" r:id="rId4"/>
    <p:sldId id="264" r:id="rId5"/>
    <p:sldId id="263" r:id="rId6"/>
    <p:sldId id="265" r:id="rId7"/>
    <p:sldId id="266" r:id="rId8"/>
    <p:sldId id="267" r:id="rId9"/>
    <p:sldId id="268" r:id="rId10"/>
    <p:sldId id="257" r:id="rId11"/>
    <p:sldId id="269" r:id="rId12"/>
    <p:sldId id="258" r:id="rId13"/>
    <p:sldId id="259" r:id="rId14"/>
    <p:sldId id="260" r:id="rId15"/>
    <p:sldId id="26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52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F4F2E192-8BA0-4B60-8665-B87374B7E8D0}" type="datetimeFigureOut">
              <a:rPr lang="en-US" smtClean="0"/>
              <a:t>11/1/2024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CC96B1BC-A2E0-4B53-A092-003E5BB4482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4F2E192-8BA0-4B60-8665-B87374B7E8D0}" type="datetimeFigureOut">
              <a:rPr lang="en-US" smtClean="0"/>
              <a:t>11/1/2024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C96B1BC-A2E0-4B53-A092-003E5BB4482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4F2E192-8BA0-4B60-8665-B87374B7E8D0}" type="datetimeFigureOut">
              <a:rPr lang="en-US" smtClean="0"/>
              <a:t>11/1/2024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C96B1BC-A2E0-4B53-A092-003E5BB4482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F2E192-8BA0-4B60-8665-B87374B7E8D0}"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6B1BC-A2E0-4B53-A092-003E5BB44823}" type="slidenum">
              <a:rPr lang="en-US" smtClean="0"/>
              <a:t>‹#›</a:t>
            </a:fld>
            <a:endParaRPr lang="en-US"/>
          </a:p>
        </p:txBody>
      </p:sp>
    </p:spTree>
    <p:extLst>
      <p:ext uri="{BB962C8B-B14F-4D97-AF65-F5344CB8AC3E}">
        <p14:creationId xmlns:p14="http://schemas.microsoft.com/office/powerpoint/2010/main" val="4247930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2E192-8BA0-4B60-8665-B87374B7E8D0}"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6B1BC-A2E0-4B53-A092-003E5BB44823}" type="slidenum">
              <a:rPr lang="en-US" smtClean="0"/>
              <a:t>‹#›</a:t>
            </a:fld>
            <a:endParaRPr lang="en-US"/>
          </a:p>
        </p:txBody>
      </p:sp>
    </p:spTree>
    <p:extLst>
      <p:ext uri="{BB962C8B-B14F-4D97-AF65-F5344CB8AC3E}">
        <p14:creationId xmlns:p14="http://schemas.microsoft.com/office/powerpoint/2010/main" val="720184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F2E192-8BA0-4B60-8665-B87374B7E8D0}"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6B1BC-A2E0-4B53-A092-003E5BB44823}" type="slidenum">
              <a:rPr lang="en-US" smtClean="0"/>
              <a:t>‹#›</a:t>
            </a:fld>
            <a:endParaRPr lang="en-US"/>
          </a:p>
        </p:txBody>
      </p:sp>
    </p:spTree>
    <p:extLst>
      <p:ext uri="{BB962C8B-B14F-4D97-AF65-F5344CB8AC3E}">
        <p14:creationId xmlns:p14="http://schemas.microsoft.com/office/powerpoint/2010/main" val="2386484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F2E192-8BA0-4B60-8665-B87374B7E8D0}"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96B1BC-A2E0-4B53-A092-003E5BB44823}" type="slidenum">
              <a:rPr lang="en-US" smtClean="0"/>
              <a:t>‹#›</a:t>
            </a:fld>
            <a:endParaRPr lang="en-US"/>
          </a:p>
        </p:txBody>
      </p:sp>
    </p:spTree>
    <p:extLst>
      <p:ext uri="{BB962C8B-B14F-4D97-AF65-F5344CB8AC3E}">
        <p14:creationId xmlns:p14="http://schemas.microsoft.com/office/powerpoint/2010/main" val="68921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F2E192-8BA0-4B60-8665-B87374B7E8D0}" type="datetimeFigureOut">
              <a:rPr lang="en-US" smtClean="0"/>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96B1BC-A2E0-4B53-A092-003E5BB44823}" type="slidenum">
              <a:rPr lang="en-US" smtClean="0"/>
              <a:t>‹#›</a:t>
            </a:fld>
            <a:endParaRPr lang="en-US"/>
          </a:p>
        </p:txBody>
      </p:sp>
    </p:spTree>
    <p:extLst>
      <p:ext uri="{BB962C8B-B14F-4D97-AF65-F5344CB8AC3E}">
        <p14:creationId xmlns:p14="http://schemas.microsoft.com/office/powerpoint/2010/main" val="126026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F2E192-8BA0-4B60-8665-B87374B7E8D0}" type="datetimeFigureOut">
              <a:rPr lang="en-US" smtClean="0"/>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96B1BC-A2E0-4B53-A092-003E5BB44823}" type="slidenum">
              <a:rPr lang="en-US" smtClean="0"/>
              <a:t>‹#›</a:t>
            </a:fld>
            <a:endParaRPr lang="en-US"/>
          </a:p>
        </p:txBody>
      </p:sp>
    </p:spTree>
    <p:extLst>
      <p:ext uri="{BB962C8B-B14F-4D97-AF65-F5344CB8AC3E}">
        <p14:creationId xmlns:p14="http://schemas.microsoft.com/office/powerpoint/2010/main" val="1809326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F2E192-8BA0-4B60-8665-B87374B7E8D0}" type="datetimeFigureOut">
              <a:rPr lang="en-US" smtClean="0"/>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96B1BC-A2E0-4B53-A092-003E5BB44823}" type="slidenum">
              <a:rPr lang="en-US" smtClean="0"/>
              <a:t>‹#›</a:t>
            </a:fld>
            <a:endParaRPr lang="en-US"/>
          </a:p>
        </p:txBody>
      </p:sp>
    </p:spTree>
    <p:extLst>
      <p:ext uri="{BB962C8B-B14F-4D97-AF65-F5344CB8AC3E}">
        <p14:creationId xmlns:p14="http://schemas.microsoft.com/office/powerpoint/2010/main" val="3015285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F2E192-8BA0-4B60-8665-B87374B7E8D0}"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96B1BC-A2E0-4B53-A092-003E5BB44823}" type="slidenum">
              <a:rPr lang="en-US" smtClean="0"/>
              <a:t>‹#›</a:t>
            </a:fld>
            <a:endParaRPr lang="en-US"/>
          </a:p>
        </p:txBody>
      </p:sp>
    </p:spTree>
    <p:extLst>
      <p:ext uri="{BB962C8B-B14F-4D97-AF65-F5344CB8AC3E}">
        <p14:creationId xmlns:p14="http://schemas.microsoft.com/office/powerpoint/2010/main" val="354118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4F2E192-8BA0-4B60-8665-B87374B7E8D0}" type="datetimeFigureOut">
              <a:rPr lang="en-US" smtClean="0"/>
              <a:t>11/1/2024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C96B1BC-A2E0-4B53-A092-003E5BB4482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F2E192-8BA0-4B60-8665-B87374B7E8D0}"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96B1BC-A2E0-4B53-A092-003E5BB44823}" type="slidenum">
              <a:rPr lang="en-US" smtClean="0"/>
              <a:t>‹#›</a:t>
            </a:fld>
            <a:endParaRPr lang="en-US"/>
          </a:p>
        </p:txBody>
      </p:sp>
    </p:spTree>
    <p:extLst>
      <p:ext uri="{BB962C8B-B14F-4D97-AF65-F5344CB8AC3E}">
        <p14:creationId xmlns:p14="http://schemas.microsoft.com/office/powerpoint/2010/main" val="732523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2E192-8BA0-4B60-8665-B87374B7E8D0}"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6B1BC-A2E0-4B53-A092-003E5BB44823}" type="slidenum">
              <a:rPr lang="en-US" smtClean="0"/>
              <a:t>‹#›</a:t>
            </a:fld>
            <a:endParaRPr lang="en-US"/>
          </a:p>
        </p:txBody>
      </p:sp>
    </p:spTree>
    <p:extLst>
      <p:ext uri="{BB962C8B-B14F-4D97-AF65-F5344CB8AC3E}">
        <p14:creationId xmlns:p14="http://schemas.microsoft.com/office/powerpoint/2010/main" val="1016304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2E192-8BA0-4B60-8665-B87374B7E8D0}"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6B1BC-A2E0-4B53-A092-003E5BB44823}" type="slidenum">
              <a:rPr lang="en-US" smtClean="0"/>
              <a:t>‹#›</a:t>
            </a:fld>
            <a:endParaRPr lang="en-US"/>
          </a:p>
        </p:txBody>
      </p:sp>
    </p:spTree>
    <p:extLst>
      <p:ext uri="{BB962C8B-B14F-4D97-AF65-F5344CB8AC3E}">
        <p14:creationId xmlns:p14="http://schemas.microsoft.com/office/powerpoint/2010/main" val="2944972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4F2E192-8BA0-4B60-8665-B87374B7E8D0}" type="datetimeFigureOut">
              <a:rPr lang="en-US" smtClean="0"/>
              <a:t>11/1/2024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C96B1BC-A2E0-4B53-A092-003E5BB4482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4F2E192-8BA0-4B60-8665-B87374B7E8D0}" type="datetimeFigureOut">
              <a:rPr lang="en-US" smtClean="0"/>
              <a:t>11/1/2024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C96B1BC-A2E0-4B53-A092-003E5BB4482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4F2E192-8BA0-4B60-8665-B87374B7E8D0}" type="datetimeFigureOut">
              <a:rPr lang="en-US" smtClean="0"/>
              <a:t>11/1/2024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C96B1BC-A2E0-4B53-A092-003E5BB4482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4F2E192-8BA0-4B60-8665-B87374B7E8D0}" type="datetimeFigureOut">
              <a:rPr lang="en-US" smtClean="0"/>
              <a:t>11/1/2024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C96B1BC-A2E0-4B53-A092-003E5BB4482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F4F2E192-8BA0-4B60-8665-B87374B7E8D0}" type="datetimeFigureOut">
              <a:rPr lang="en-US" smtClean="0"/>
              <a:t>11/1/2024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C96B1BC-A2E0-4B53-A092-003E5BB4482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4F2E192-8BA0-4B60-8665-B87374B7E8D0}" type="datetimeFigureOut">
              <a:rPr lang="en-US" smtClean="0"/>
              <a:t>11/1/2024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C96B1BC-A2E0-4B53-A092-003E5BB4482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4F2E192-8BA0-4B60-8665-B87374B7E8D0}" type="datetimeFigureOut">
              <a:rPr lang="en-US" smtClean="0"/>
              <a:t>11/1/2024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C96B1BC-A2E0-4B53-A092-003E5BB44823}"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4F2E192-8BA0-4B60-8665-B87374B7E8D0}" type="datetimeFigureOut">
              <a:rPr lang="en-US" smtClean="0"/>
              <a:t>11/1/2024</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C96B1BC-A2E0-4B53-A092-003E5BB4482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F2E192-8BA0-4B60-8665-B87374B7E8D0}" type="datetimeFigureOut">
              <a:rPr lang="en-US" smtClean="0"/>
              <a:t>11/1/2024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96B1BC-A2E0-4B53-A092-003E5BB44823}" type="slidenum">
              <a:rPr lang="en-US" smtClean="0"/>
              <a:t>‹#›</a:t>
            </a:fld>
            <a:endParaRPr lang="en-US"/>
          </a:p>
        </p:txBody>
      </p:sp>
    </p:spTree>
    <p:extLst>
      <p:ext uri="{BB962C8B-B14F-4D97-AF65-F5344CB8AC3E}">
        <p14:creationId xmlns:p14="http://schemas.microsoft.com/office/powerpoint/2010/main" val="30776848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5400" b="1" dirty="0" smtClean="0">
                <a:solidFill>
                  <a:srgbClr val="F07F09">
                    <a:tint val="88000"/>
                    <a:satMod val="150000"/>
                  </a:srgbClr>
                </a:solidFill>
                <a:effectLst>
                  <a:outerShdw blurRad="53975" dist="22860" dir="5400000" algn="tl" rotWithShape="0">
                    <a:srgbClr val="000000">
                      <a:alpha val="55000"/>
                    </a:srgbClr>
                  </a:outerShdw>
                </a:effectLst>
                <a:latin typeface="Verdana"/>
              </a:rPr>
              <a:t>Fifth lecture</a:t>
            </a:r>
            <a:r>
              <a:rPr lang="en-US" sz="5400" b="1" dirty="0">
                <a:solidFill>
                  <a:srgbClr val="F07F09">
                    <a:tint val="88000"/>
                    <a:satMod val="150000"/>
                  </a:srgbClr>
                </a:solidFill>
                <a:effectLst>
                  <a:outerShdw blurRad="53975" dist="22860" dir="5400000" algn="tl" rotWithShape="0">
                    <a:srgbClr val="000000">
                      <a:alpha val="55000"/>
                    </a:srgbClr>
                  </a:outerShdw>
                </a:effectLst>
                <a:latin typeface="Verdana"/>
              </a:rPr>
              <a:t/>
            </a:r>
            <a:br>
              <a:rPr lang="en-US" sz="5400" b="1" dirty="0">
                <a:solidFill>
                  <a:srgbClr val="F07F09">
                    <a:tint val="88000"/>
                    <a:satMod val="150000"/>
                  </a:srgbClr>
                </a:solidFill>
                <a:effectLst>
                  <a:outerShdw blurRad="53975" dist="22860" dir="5400000" algn="tl" rotWithShape="0">
                    <a:srgbClr val="000000">
                      <a:alpha val="55000"/>
                    </a:srgbClr>
                  </a:outerShdw>
                </a:effectLst>
                <a:latin typeface="Verdana"/>
              </a:rPr>
            </a:br>
            <a:r>
              <a:rPr lang="en-US" sz="5400" b="1" dirty="0">
                <a:solidFill>
                  <a:srgbClr val="F07F09">
                    <a:tint val="88000"/>
                    <a:satMod val="150000"/>
                  </a:srgbClr>
                </a:solidFill>
                <a:effectLst>
                  <a:outerShdw blurRad="53975" dist="22860" dir="5400000" algn="tl" rotWithShape="0">
                    <a:srgbClr val="000000">
                      <a:alpha val="55000"/>
                    </a:srgbClr>
                  </a:outerShdw>
                </a:effectLst>
                <a:latin typeface="Verdana"/>
              </a:rPr>
              <a:t>Fungi</a:t>
            </a:r>
            <a:endParaRPr lang="en-US" dirty="0"/>
          </a:p>
        </p:txBody>
      </p:sp>
      <p:sp>
        <p:nvSpPr>
          <p:cNvPr id="3" name="Subtitle 2"/>
          <p:cNvSpPr>
            <a:spLocks noGrp="1"/>
          </p:cNvSpPr>
          <p:nvPr>
            <p:ph type="subTitle" idx="1"/>
          </p:nvPr>
        </p:nvSpPr>
        <p:spPr>
          <a:xfrm>
            <a:off x="1066800" y="3962400"/>
            <a:ext cx="7467600" cy="1752600"/>
          </a:xfrm>
        </p:spPr>
        <p:txBody>
          <a:bodyPr/>
          <a:lstStyle/>
          <a:p>
            <a:pPr marL="36576" lvl="0">
              <a:spcBef>
                <a:spcPts val="0"/>
              </a:spcBef>
              <a:buClr>
                <a:srgbClr val="F07F09"/>
              </a:buClr>
              <a:buSzPct val="80000"/>
            </a:pPr>
            <a:r>
              <a:rPr lang="en-US" sz="4000" b="1" dirty="0">
                <a:solidFill>
                  <a:srgbClr val="E3DED1">
                    <a:shade val="25000"/>
                  </a:srgbClr>
                </a:solidFill>
                <a:latin typeface="Verdana"/>
              </a:rPr>
              <a:t>Dr. </a:t>
            </a:r>
            <a:r>
              <a:rPr lang="en-US" sz="4000" b="1" dirty="0" err="1">
                <a:solidFill>
                  <a:srgbClr val="E3DED1">
                    <a:shade val="25000"/>
                  </a:srgbClr>
                </a:solidFill>
                <a:latin typeface="Verdana"/>
              </a:rPr>
              <a:t>Teeba</a:t>
            </a:r>
            <a:r>
              <a:rPr lang="en-US" sz="4000" b="1" dirty="0">
                <a:solidFill>
                  <a:srgbClr val="E3DED1">
                    <a:shade val="25000"/>
                  </a:srgbClr>
                </a:solidFill>
                <a:latin typeface="Verdana"/>
              </a:rPr>
              <a:t> H. Mohammad</a:t>
            </a:r>
          </a:p>
        </p:txBody>
      </p:sp>
    </p:spTree>
    <p:extLst>
      <p:ext uri="{BB962C8B-B14F-4D97-AF65-F5344CB8AC3E}">
        <p14:creationId xmlns:p14="http://schemas.microsoft.com/office/powerpoint/2010/main" val="3992316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762000"/>
            <a:ext cx="20955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581400"/>
            <a:ext cx="235267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867938"/>
            <a:ext cx="221932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681412"/>
            <a:ext cx="248602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4863" y="2627625"/>
            <a:ext cx="4108450"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1226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914400"/>
            <a:ext cx="8382000" cy="5632311"/>
          </a:xfrm>
          <a:prstGeom prst="rect">
            <a:avLst/>
          </a:prstGeom>
        </p:spPr>
        <p:txBody>
          <a:bodyPr wrap="square">
            <a:spAutoFit/>
          </a:bodyPr>
          <a:lstStyle/>
          <a:p>
            <a:pPr marL="285750" indent="-285750" algn="just">
              <a:buFont typeface="Arial" pitchFamily="34" charset="0"/>
              <a:buChar char="•"/>
            </a:pPr>
            <a:r>
              <a:rPr lang="en-US" sz="2000" dirty="0" smtClean="0"/>
              <a:t>Pneumocystis was named and described as a new biological entity. The choice of the Latin name stems from the tropism of the organism for the lungs (</a:t>
            </a:r>
            <a:r>
              <a:rPr lang="en-US" sz="2000" dirty="0" err="1" smtClean="0"/>
              <a:t>Pneumo</a:t>
            </a:r>
            <a:r>
              <a:rPr lang="en-US" sz="2000" dirty="0" smtClean="0"/>
              <a:t>-), its round shape (-</a:t>
            </a:r>
            <a:r>
              <a:rPr lang="en-US" sz="2000" dirty="0" err="1" smtClean="0"/>
              <a:t>cystis</a:t>
            </a:r>
            <a:r>
              <a:rPr lang="en-US" sz="2000" dirty="0" smtClean="0"/>
              <a:t>). </a:t>
            </a:r>
          </a:p>
          <a:p>
            <a:pPr marL="285750" indent="-285750" algn="just">
              <a:buFont typeface="Arial" pitchFamily="34" charset="0"/>
              <a:buChar char="•"/>
            </a:pPr>
            <a:r>
              <a:rPr lang="en-US" sz="2000" dirty="0" smtClean="0"/>
              <a:t>At this time, Pneumocystis was hypothetically linked with coccidian protozoa. The controversy about the taxonomic classification of Pneumocystis, especially its fungal vs. protozoan nature, began and continued to gain momentum until the end of the 1980s. </a:t>
            </a:r>
          </a:p>
          <a:p>
            <a:pPr marL="285750" indent="-285750" algn="just">
              <a:buFont typeface="Arial" pitchFamily="34" charset="0"/>
              <a:buChar char="•"/>
            </a:pPr>
            <a:r>
              <a:rPr lang="en-US" sz="2000" dirty="0" smtClean="0"/>
              <a:t>However, since 1988 many pieces of evidence have been brought together that indicate that Pneumocystis belongs in the group of Fungi.</a:t>
            </a:r>
          </a:p>
          <a:p>
            <a:pPr marL="285750" indent="-285750" algn="just">
              <a:buFont typeface="Arial" pitchFamily="34" charset="0"/>
              <a:buChar char="•"/>
            </a:pPr>
            <a:r>
              <a:rPr lang="en-US" sz="2000" dirty="0" smtClean="0"/>
              <a:t> gene encoding a protein that showed </a:t>
            </a:r>
            <a:r>
              <a:rPr lang="en-US" sz="2000" i="1" dirty="0" smtClean="0"/>
              <a:t>Saccharomyces </a:t>
            </a:r>
            <a:r>
              <a:rPr lang="en-US" sz="2000" i="1" dirty="0" err="1" smtClean="0"/>
              <a:t>cerevisiae</a:t>
            </a:r>
            <a:r>
              <a:rPr lang="en-US" sz="2000" dirty="0" smtClean="0"/>
              <a:t> and </a:t>
            </a:r>
            <a:r>
              <a:rPr lang="en-US" sz="2000" i="1" dirty="0" smtClean="0"/>
              <a:t>Candida </a:t>
            </a:r>
            <a:r>
              <a:rPr lang="en-US" sz="2000" i="1" dirty="0" err="1" smtClean="0"/>
              <a:t>albicans</a:t>
            </a:r>
            <a:r>
              <a:rPr lang="en-US" sz="2000" dirty="0"/>
              <a:t> </a:t>
            </a:r>
            <a:r>
              <a:rPr lang="en-US" sz="2000" dirty="0" smtClean="0"/>
              <a:t>was characterized in Pneumocystis. </a:t>
            </a:r>
          </a:p>
          <a:p>
            <a:pPr marL="285750" indent="-285750" algn="just">
              <a:buFont typeface="Arial" pitchFamily="34" charset="0"/>
              <a:buChar char="•"/>
            </a:pPr>
            <a:r>
              <a:rPr lang="en-US" sz="2000" dirty="0"/>
              <a:t>Today, pulmonary cysts have been placed in the classification of fungi due to the similarity of their genetic and phenotypic characteristics with fungal groups.</a:t>
            </a:r>
            <a:endParaRPr lang="en-US" sz="2000" dirty="0" smtClean="0"/>
          </a:p>
        </p:txBody>
      </p:sp>
      <p:sp>
        <p:nvSpPr>
          <p:cNvPr id="4" name="Rectangle 3"/>
          <p:cNvSpPr/>
          <p:nvPr/>
        </p:nvSpPr>
        <p:spPr>
          <a:xfrm>
            <a:off x="533400" y="336113"/>
            <a:ext cx="8077200" cy="461665"/>
          </a:xfrm>
          <a:prstGeom prst="rect">
            <a:avLst/>
          </a:prstGeom>
        </p:spPr>
        <p:txBody>
          <a:bodyPr wrap="square">
            <a:spAutoFit/>
          </a:bodyPr>
          <a:lstStyle/>
          <a:p>
            <a:r>
              <a:rPr lang="en-US" sz="2400" dirty="0" smtClean="0">
                <a:solidFill>
                  <a:srgbClr val="FF0000"/>
                </a:solidFill>
              </a:rPr>
              <a:t>The Pneumocystis genus: from </a:t>
            </a:r>
            <a:r>
              <a:rPr lang="en-US" sz="2400" dirty="0" err="1" smtClean="0">
                <a:solidFill>
                  <a:srgbClr val="FF0000"/>
                </a:solidFill>
              </a:rPr>
              <a:t>Protoctists</a:t>
            </a:r>
            <a:r>
              <a:rPr lang="en-US" sz="2400" dirty="0">
                <a:solidFill>
                  <a:srgbClr val="FF0000"/>
                </a:solidFill>
              </a:rPr>
              <a:t> </a:t>
            </a:r>
            <a:r>
              <a:rPr lang="en-US" sz="2400" dirty="0" smtClean="0">
                <a:solidFill>
                  <a:srgbClr val="FF0000"/>
                </a:solidFill>
              </a:rPr>
              <a:t>to Fungi</a:t>
            </a:r>
            <a:endParaRPr lang="en-US" sz="2400" dirty="0">
              <a:solidFill>
                <a:srgbClr val="FF0000"/>
              </a:solidFill>
            </a:endParaRPr>
          </a:p>
        </p:txBody>
      </p:sp>
    </p:spTree>
    <p:extLst>
      <p:ext uri="{BB962C8B-B14F-4D97-AF65-F5344CB8AC3E}">
        <p14:creationId xmlns:p14="http://schemas.microsoft.com/office/powerpoint/2010/main" val="4086714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82000" cy="5840510"/>
          </a:xfrm>
          <a:prstGeom prst="rect">
            <a:avLst/>
          </a:prstGeom>
        </p:spPr>
        <p:txBody>
          <a:bodyPr wrap="square">
            <a:spAutoFit/>
          </a:bodyPr>
          <a:lstStyle/>
          <a:p>
            <a:pPr>
              <a:lnSpc>
                <a:spcPct val="200000"/>
              </a:lnSpc>
            </a:pPr>
            <a:r>
              <a:rPr lang="en-US" dirty="0" smtClean="0"/>
              <a:t> </a:t>
            </a:r>
            <a:r>
              <a:rPr lang="en-US" sz="3200" dirty="0" smtClean="0">
                <a:solidFill>
                  <a:srgbClr val="002060"/>
                </a:solidFill>
              </a:rPr>
              <a:t>phylum : Ascomycota</a:t>
            </a:r>
          </a:p>
          <a:p>
            <a:pPr>
              <a:lnSpc>
                <a:spcPct val="200000"/>
              </a:lnSpc>
            </a:pPr>
            <a:r>
              <a:rPr lang="en-US" sz="3200" dirty="0" smtClean="0">
                <a:solidFill>
                  <a:srgbClr val="002060"/>
                </a:solidFill>
              </a:rPr>
              <a:t> subphylum: </a:t>
            </a:r>
            <a:r>
              <a:rPr lang="en-US" sz="3200" dirty="0" err="1" smtClean="0">
                <a:solidFill>
                  <a:srgbClr val="002060"/>
                </a:solidFill>
              </a:rPr>
              <a:t>Taphrinomycotina</a:t>
            </a:r>
            <a:r>
              <a:rPr lang="en-US" sz="3200" dirty="0" smtClean="0">
                <a:solidFill>
                  <a:srgbClr val="002060"/>
                </a:solidFill>
              </a:rPr>
              <a:t> </a:t>
            </a:r>
          </a:p>
          <a:p>
            <a:pPr>
              <a:lnSpc>
                <a:spcPct val="200000"/>
              </a:lnSpc>
            </a:pPr>
            <a:r>
              <a:rPr lang="en-US" sz="3200" dirty="0">
                <a:solidFill>
                  <a:srgbClr val="002060"/>
                </a:solidFill>
              </a:rPr>
              <a:t> </a:t>
            </a:r>
            <a:r>
              <a:rPr lang="en-US" sz="3200" dirty="0" smtClean="0">
                <a:solidFill>
                  <a:srgbClr val="002060"/>
                </a:solidFill>
              </a:rPr>
              <a:t>Order: </a:t>
            </a:r>
            <a:r>
              <a:rPr lang="en-US" sz="3200" dirty="0" err="1" smtClean="0">
                <a:solidFill>
                  <a:srgbClr val="002060"/>
                </a:solidFill>
              </a:rPr>
              <a:t>Pneumocystidales</a:t>
            </a:r>
            <a:r>
              <a:rPr lang="en-US" sz="3200" dirty="0" smtClean="0">
                <a:solidFill>
                  <a:srgbClr val="002060"/>
                </a:solidFill>
              </a:rPr>
              <a:t> </a:t>
            </a:r>
          </a:p>
          <a:p>
            <a:pPr>
              <a:lnSpc>
                <a:spcPct val="200000"/>
              </a:lnSpc>
            </a:pPr>
            <a:r>
              <a:rPr lang="en-US" sz="3200" dirty="0" smtClean="0">
                <a:solidFill>
                  <a:srgbClr val="002060"/>
                </a:solidFill>
              </a:rPr>
              <a:t> Class: </a:t>
            </a:r>
            <a:r>
              <a:rPr lang="en-US" sz="3200" dirty="0" err="1" smtClean="0">
                <a:solidFill>
                  <a:srgbClr val="002060"/>
                </a:solidFill>
              </a:rPr>
              <a:t>Pneumocystidomycetes</a:t>
            </a:r>
            <a:r>
              <a:rPr lang="en-US" sz="3200" dirty="0" smtClean="0">
                <a:solidFill>
                  <a:srgbClr val="002060"/>
                </a:solidFill>
              </a:rPr>
              <a:t> </a:t>
            </a:r>
          </a:p>
          <a:p>
            <a:pPr>
              <a:lnSpc>
                <a:spcPct val="200000"/>
              </a:lnSpc>
            </a:pPr>
            <a:r>
              <a:rPr lang="en-US" sz="3200" dirty="0" smtClean="0">
                <a:solidFill>
                  <a:srgbClr val="002060"/>
                </a:solidFill>
              </a:rPr>
              <a:t>Family: </a:t>
            </a:r>
            <a:r>
              <a:rPr lang="en-US" sz="3200" dirty="0" err="1" smtClean="0">
                <a:solidFill>
                  <a:srgbClr val="002060"/>
                </a:solidFill>
              </a:rPr>
              <a:t>Pneumocystidaceae</a:t>
            </a:r>
            <a:r>
              <a:rPr lang="en-US" sz="3200" dirty="0" smtClean="0">
                <a:solidFill>
                  <a:srgbClr val="002060"/>
                </a:solidFill>
              </a:rPr>
              <a:t> </a:t>
            </a:r>
          </a:p>
          <a:p>
            <a:pPr>
              <a:lnSpc>
                <a:spcPct val="200000"/>
              </a:lnSpc>
            </a:pPr>
            <a:r>
              <a:rPr lang="en-US" sz="3200" dirty="0" smtClean="0">
                <a:solidFill>
                  <a:srgbClr val="002060"/>
                </a:solidFill>
              </a:rPr>
              <a:t> Genus: </a:t>
            </a:r>
            <a:r>
              <a:rPr lang="en-US" sz="3200" i="1" dirty="0" err="1" smtClean="0">
                <a:solidFill>
                  <a:srgbClr val="002060"/>
                </a:solidFill>
              </a:rPr>
              <a:t>Pneumocyst</a:t>
            </a:r>
            <a:endParaRPr lang="en-US" sz="3200" i="1" dirty="0">
              <a:solidFill>
                <a:srgbClr val="002060"/>
              </a:solidFill>
            </a:endParaRPr>
          </a:p>
        </p:txBody>
      </p:sp>
    </p:spTree>
    <p:extLst>
      <p:ext uri="{BB962C8B-B14F-4D97-AF65-F5344CB8AC3E}">
        <p14:creationId xmlns:p14="http://schemas.microsoft.com/office/powerpoint/2010/main" val="3273961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5955476"/>
          </a:xfrm>
          <a:prstGeom prst="rect">
            <a:avLst/>
          </a:prstGeom>
        </p:spPr>
        <p:txBody>
          <a:bodyPr wrap="square">
            <a:spAutoFit/>
          </a:bodyPr>
          <a:lstStyle/>
          <a:p>
            <a:pPr algn="just">
              <a:lnSpc>
                <a:spcPct val="150000"/>
              </a:lnSpc>
            </a:pPr>
            <a:r>
              <a:rPr lang="en-US" dirty="0" smtClean="0"/>
              <a:t> </a:t>
            </a:r>
            <a:r>
              <a:rPr lang="en-US" sz="2000" b="1" i="1" dirty="0" smtClean="0">
                <a:solidFill>
                  <a:srgbClr val="FF0000"/>
                </a:solidFill>
              </a:rPr>
              <a:t>Pneumocystis </a:t>
            </a:r>
            <a:r>
              <a:rPr lang="en-US" sz="2000" b="1" i="1" dirty="0" err="1" smtClean="0">
                <a:solidFill>
                  <a:srgbClr val="FF0000"/>
                </a:solidFill>
              </a:rPr>
              <a:t>jirovecii</a:t>
            </a:r>
            <a:r>
              <a:rPr lang="en-US" sz="2000" b="1" i="1" dirty="0" smtClean="0">
                <a:solidFill>
                  <a:srgbClr val="FF0000"/>
                </a:solidFill>
              </a:rPr>
              <a:t> </a:t>
            </a:r>
          </a:p>
          <a:p>
            <a:pPr marL="342900" indent="-342900" algn="just">
              <a:lnSpc>
                <a:spcPct val="150000"/>
              </a:lnSpc>
              <a:buFont typeface="Arial" pitchFamily="34" charset="0"/>
              <a:buChar char="•"/>
            </a:pPr>
            <a:r>
              <a:rPr lang="en-US" dirty="0" smtClean="0"/>
              <a:t>is a fungus that causes serious pneumonia in individuals with weakened immune systems. It coevolved with humans and is highly adapted to living in the lungs of healthy people without causing symptoms. Healthy carriers can spread the fungus from one human to another through airborne transmission. </a:t>
            </a:r>
          </a:p>
          <a:p>
            <a:pPr marL="342900" indent="-342900" algn="just">
              <a:lnSpc>
                <a:spcPct val="150000"/>
              </a:lnSpc>
              <a:buFont typeface="Arial" pitchFamily="34" charset="0"/>
              <a:buChar char="•"/>
            </a:pPr>
            <a:r>
              <a:rPr lang="en-US" dirty="0" smtClean="0"/>
              <a:t>Pneumocystis pneumonia was rare before the HIV/ AIDS epidemic but quickly became an AIDS-defining illness, afflicting approximately 75% of people with AIDS. </a:t>
            </a:r>
          </a:p>
          <a:p>
            <a:pPr marL="342900" indent="-342900" algn="just">
              <a:lnSpc>
                <a:spcPct val="150000"/>
              </a:lnSpc>
              <a:buFont typeface="Arial" pitchFamily="34" charset="0"/>
              <a:buChar char="•"/>
            </a:pPr>
            <a:r>
              <a:rPr lang="en-US" dirty="0" smtClean="0"/>
              <a:t>Pneumocystis pneumonia remains a frequent opportunistic infection has been increasing in prevalence in patients not infected with HIV, including those with lung disease, inflammatory or autoimmune disease, or cancers of the blood or lymph systems, or those who had received transplants.</a:t>
            </a:r>
            <a:endParaRPr lang="en-US" dirty="0"/>
          </a:p>
        </p:txBody>
      </p:sp>
    </p:spTree>
    <p:extLst>
      <p:ext uri="{BB962C8B-B14F-4D97-AF65-F5344CB8AC3E}">
        <p14:creationId xmlns:p14="http://schemas.microsoft.com/office/powerpoint/2010/main" val="2709457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7514"/>
            <a:ext cx="8001000" cy="6052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444750"/>
            <a:ext cx="2037034" cy="144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505200" y="5991112"/>
            <a:ext cx="3225114" cy="369332"/>
          </a:xfrm>
          <a:prstGeom prst="rect">
            <a:avLst/>
          </a:prstGeom>
        </p:spPr>
        <p:txBody>
          <a:bodyPr wrap="none">
            <a:spAutoFit/>
          </a:bodyPr>
          <a:lstStyle/>
          <a:p>
            <a:r>
              <a:rPr lang="en-US" dirty="0" smtClean="0"/>
              <a:t>Life cycle of Pneumocystis</a:t>
            </a:r>
            <a:endParaRPr lang="en-US" dirty="0"/>
          </a:p>
        </p:txBody>
      </p:sp>
    </p:spTree>
    <p:extLst>
      <p:ext uri="{BB962C8B-B14F-4D97-AF65-F5344CB8AC3E}">
        <p14:creationId xmlns:p14="http://schemas.microsoft.com/office/powerpoint/2010/main" val="1415069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3915"/>
            <a:ext cx="8839200" cy="6217087"/>
          </a:xfrm>
          <a:prstGeom prst="rect">
            <a:avLst/>
          </a:prstGeom>
        </p:spPr>
        <p:txBody>
          <a:bodyPr wrap="square">
            <a:spAutoFit/>
          </a:bodyPr>
          <a:lstStyle/>
          <a:p>
            <a:r>
              <a:rPr lang="en-US" sz="2000" b="1" dirty="0" smtClean="0">
                <a:solidFill>
                  <a:srgbClr val="FF0000"/>
                </a:solidFill>
              </a:rPr>
              <a:t>Dimorphic fungi (</a:t>
            </a:r>
            <a:r>
              <a:rPr lang="en-US" sz="2000" b="1" i="1" dirty="0" err="1" smtClean="0">
                <a:solidFill>
                  <a:srgbClr val="FF0000"/>
                </a:solidFill>
              </a:rPr>
              <a:t>Histoplasma</a:t>
            </a:r>
            <a:r>
              <a:rPr lang="en-US" sz="2000" b="1" dirty="0" smtClean="0">
                <a:solidFill>
                  <a:srgbClr val="FF0000"/>
                </a:solidFill>
              </a:rPr>
              <a:t>, </a:t>
            </a:r>
            <a:r>
              <a:rPr lang="en-US" sz="2000" b="1" i="1" dirty="0" err="1" smtClean="0">
                <a:solidFill>
                  <a:srgbClr val="FF0000"/>
                </a:solidFill>
              </a:rPr>
              <a:t>Coccidioides</a:t>
            </a:r>
            <a:r>
              <a:rPr lang="en-US" sz="2000" b="1" dirty="0" smtClean="0">
                <a:solidFill>
                  <a:srgbClr val="FF0000"/>
                </a:solidFill>
              </a:rPr>
              <a:t>, </a:t>
            </a:r>
            <a:r>
              <a:rPr lang="en-US" sz="2000" b="1" i="1" dirty="0" err="1" smtClean="0">
                <a:solidFill>
                  <a:srgbClr val="FF0000"/>
                </a:solidFill>
              </a:rPr>
              <a:t>Blastomyces</a:t>
            </a:r>
            <a:r>
              <a:rPr lang="en-US" sz="2000" b="1" dirty="0" smtClean="0">
                <a:solidFill>
                  <a:srgbClr val="FF0000"/>
                </a:solidFill>
              </a:rPr>
              <a:t>) </a:t>
            </a:r>
          </a:p>
          <a:p>
            <a:endParaRPr lang="en-US" dirty="0"/>
          </a:p>
          <a:p>
            <a:pPr marL="285750" indent="-285750" algn="just">
              <a:lnSpc>
                <a:spcPct val="150000"/>
              </a:lnSpc>
              <a:buFont typeface="Arial" pitchFamily="34" charset="0"/>
              <a:buChar char="•"/>
            </a:pPr>
            <a:r>
              <a:rPr lang="en-US" sz="2000" dirty="0" smtClean="0"/>
              <a:t>The dimorphic fungi are characterized by having two </a:t>
            </a:r>
            <a:r>
              <a:rPr lang="en-US" sz="2000" dirty="0" err="1" smtClean="0"/>
              <a:t>morphotypes</a:t>
            </a:r>
            <a:r>
              <a:rPr lang="en-US" sz="2000" dirty="0" smtClean="0"/>
              <a:t> or shapes. They generally exist as filamentous molds in the environment; at mammalian body temperature, they transition to a spherical yeast form. </a:t>
            </a:r>
          </a:p>
          <a:p>
            <a:pPr marL="285750" indent="-285750" algn="just">
              <a:lnSpc>
                <a:spcPct val="150000"/>
              </a:lnSpc>
              <a:buFont typeface="Arial" pitchFamily="34" charset="0"/>
              <a:buChar char="•"/>
            </a:pPr>
            <a:r>
              <a:rPr lang="en-US" sz="2000" dirty="0" smtClean="0"/>
              <a:t>Dimorphic fungi that are major pathogens of humans and other animals include </a:t>
            </a:r>
            <a:r>
              <a:rPr lang="en-US" sz="2000" b="1" i="1" dirty="0" err="1" smtClean="0">
                <a:solidFill>
                  <a:srgbClr val="0070C0"/>
                </a:solidFill>
              </a:rPr>
              <a:t>Histoplasma</a:t>
            </a:r>
            <a:r>
              <a:rPr lang="en-US" sz="2000" b="1" i="1" dirty="0" smtClean="0">
                <a:solidFill>
                  <a:srgbClr val="0070C0"/>
                </a:solidFill>
              </a:rPr>
              <a:t> </a:t>
            </a:r>
            <a:r>
              <a:rPr lang="en-US" sz="2000" b="1" i="1" dirty="0" err="1" smtClean="0">
                <a:solidFill>
                  <a:srgbClr val="0070C0"/>
                </a:solidFill>
              </a:rPr>
              <a:t>capsulatum</a:t>
            </a:r>
            <a:r>
              <a:rPr lang="en-US" sz="2000" b="1" dirty="0" smtClean="0">
                <a:solidFill>
                  <a:srgbClr val="0070C0"/>
                </a:solidFill>
              </a:rPr>
              <a:t>, </a:t>
            </a:r>
            <a:r>
              <a:rPr lang="en-US" sz="2000" b="1" i="1" dirty="0" err="1" smtClean="0">
                <a:solidFill>
                  <a:srgbClr val="0070C0"/>
                </a:solidFill>
              </a:rPr>
              <a:t>Coccidioides</a:t>
            </a:r>
            <a:r>
              <a:rPr lang="en-US" sz="2000" b="1" i="1" dirty="0" smtClean="0">
                <a:solidFill>
                  <a:srgbClr val="0070C0"/>
                </a:solidFill>
              </a:rPr>
              <a:t> </a:t>
            </a:r>
            <a:r>
              <a:rPr lang="en-US" sz="2000" b="1" i="1" dirty="0" err="1" smtClean="0">
                <a:solidFill>
                  <a:srgbClr val="0070C0"/>
                </a:solidFill>
              </a:rPr>
              <a:t>immitis</a:t>
            </a:r>
            <a:r>
              <a:rPr lang="en-US" sz="2000" b="1" dirty="0" smtClean="0">
                <a:solidFill>
                  <a:srgbClr val="0070C0"/>
                </a:solidFill>
              </a:rPr>
              <a:t>, </a:t>
            </a:r>
            <a:r>
              <a:rPr lang="en-US" sz="2000" b="1" i="1" dirty="0" err="1" smtClean="0">
                <a:solidFill>
                  <a:srgbClr val="0070C0"/>
                </a:solidFill>
              </a:rPr>
              <a:t>Blastomyces</a:t>
            </a:r>
            <a:r>
              <a:rPr lang="en-US" sz="2000" b="1" i="1" dirty="0" smtClean="0">
                <a:solidFill>
                  <a:srgbClr val="0070C0"/>
                </a:solidFill>
              </a:rPr>
              <a:t> </a:t>
            </a:r>
            <a:r>
              <a:rPr lang="en-US" sz="2000" b="1" i="1" dirty="0" err="1" smtClean="0">
                <a:solidFill>
                  <a:srgbClr val="0070C0"/>
                </a:solidFill>
              </a:rPr>
              <a:t>dermatitidis</a:t>
            </a:r>
            <a:r>
              <a:rPr lang="en-US" sz="2000" b="1" dirty="0" smtClean="0">
                <a:solidFill>
                  <a:srgbClr val="0070C0"/>
                </a:solidFill>
              </a:rPr>
              <a:t>, </a:t>
            </a:r>
            <a:r>
              <a:rPr lang="en-US" sz="2000" b="1" i="1" dirty="0" err="1" smtClean="0">
                <a:solidFill>
                  <a:srgbClr val="0070C0"/>
                </a:solidFill>
              </a:rPr>
              <a:t>Paracoccidioides</a:t>
            </a:r>
            <a:r>
              <a:rPr lang="en-US" sz="2000" b="1" i="1" dirty="0" smtClean="0">
                <a:solidFill>
                  <a:srgbClr val="0070C0"/>
                </a:solidFill>
              </a:rPr>
              <a:t> </a:t>
            </a:r>
            <a:r>
              <a:rPr lang="en-US" sz="2000" b="1" i="1" dirty="0" err="1" smtClean="0">
                <a:solidFill>
                  <a:srgbClr val="0070C0"/>
                </a:solidFill>
              </a:rPr>
              <a:t>brasiliensis</a:t>
            </a:r>
            <a:r>
              <a:rPr lang="en-US" sz="2000" b="1" dirty="0" smtClean="0">
                <a:solidFill>
                  <a:srgbClr val="0070C0"/>
                </a:solidFill>
              </a:rPr>
              <a:t>, </a:t>
            </a:r>
            <a:r>
              <a:rPr lang="en-US" sz="2000" b="1" i="1" dirty="0" err="1" smtClean="0">
                <a:solidFill>
                  <a:srgbClr val="0070C0"/>
                </a:solidFill>
              </a:rPr>
              <a:t>Sporothrix</a:t>
            </a:r>
            <a:r>
              <a:rPr lang="en-US" sz="2000" b="1" i="1" dirty="0" smtClean="0">
                <a:solidFill>
                  <a:srgbClr val="0070C0"/>
                </a:solidFill>
              </a:rPr>
              <a:t> </a:t>
            </a:r>
            <a:r>
              <a:rPr lang="en-US" sz="2000" b="1" i="1" dirty="0" err="1" smtClean="0">
                <a:solidFill>
                  <a:srgbClr val="0070C0"/>
                </a:solidFill>
              </a:rPr>
              <a:t>schenckii</a:t>
            </a:r>
            <a:r>
              <a:rPr lang="en-US" sz="2000" b="1" i="1" dirty="0" smtClean="0">
                <a:solidFill>
                  <a:srgbClr val="0070C0"/>
                </a:solidFill>
              </a:rPr>
              <a:t>.</a:t>
            </a:r>
          </a:p>
          <a:p>
            <a:pPr marL="285750" indent="-285750" algn="just">
              <a:lnSpc>
                <a:spcPct val="150000"/>
              </a:lnSpc>
              <a:buFont typeface="Arial" pitchFamily="34" charset="0"/>
              <a:buChar char="•"/>
            </a:pPr>
            <a:r>
              <a:rPr lang="en-US" sz="2000" dirty="0" smtClean="0"/>
              <a:t> Here, we focus on </a:t>
            </a:r>
            <a:r>
              <a:rPr lang="en-US" sz="2000" i="1" dirty="0" err="1" smtClean="0"/>
              <a:t>Coccidioides</a:t>
            </a:r>
            <a:r>
              <a:rPr lang="en-US" sz="2000" dirty="0" smtClean="0"/>
              <a:t> and </a:t>
            </a:r>
            <a:r>
              <a:rPr lang="en-US" sz="2000" i="1" dirty="0" err="1" smtClean="0"/>
              <a:t>Histoplasma</a:t>
            </a:r>
            <a:r>
              <a:rPr lang="en-US" sz="2000" dirty="0" smtClean="0"/>
              <a:t> as key dimorphic fungal pathogens. </a:t>
            </a:r>
          </a:p>
          <a:p>
            <a:pPr marL="285750" indent="-285750" algn="just">
              <a:lnSpc>
                <a:spcPct val="150000"/>
              </a:lnSpc>
              <a:buFont typeface="Arial" pitchFamily="34" charset="0"/>
              <a:buChar char="•"/>
            </a:pPr>
            <a:r>
              <a:rPr lang="en-US" sz="2000" i="1" dirty="0" err="1" smtClean="0"/>
              <a:t>Coccidioides</a:t>
            </a:r>
            <a:r>
              <a:rPr lang="en-US" sz="2000" dirty="0" smtClean="0"/>
              <a:t> and </a:t>
            </a:r>
            <a:r>
              <a:rPr lang="en-US" sz="2000" i="1" dirty="0" err="1" smtClean="0"/>
              <a:t>Histoplasma</a:t>
            </a:r>
            <a:r>
              <a:rPr lang="en-US" sz="2000" dirty="0" smtClean="0"/>
              <a:t> are both capable of causing disease in otherwise healthy humans. When inhaled, spores of both fungi initiate infection. In most cases, both diseases are prevented from leaving the lung by the patient’s immune response, which forms granulomas around the fungi .</a:t>
            </a:r>
            <a:endParaRPr lang="en-US" sz="2000" dirty="0"/>
          </a:p>
        </p:txBody>
      </p:sp>
    </p:spTree>
    <p:extLst>
      <p:ext uri="{BB962C8B-B14F-4D97-AF65-F5344CB8AC3E}">
        <p14:creationId xmlns:p14="http://schemas.microsoft.com/office/powerpoint/2010/main" val="2167379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6249650"/>
            <a:ext cx="3115020" cy="523220"/>
          </a:xfrm>
          <a:prstGeom prst="rect">
            <a:avLst/>
          </a:prstGeom>
        </p:spPr>
        <p:txBody>
          <a:bodyPr wrap="none">
            <a:spAutoFit/>
          </a:bodyPr>
          <a:lstStyle/>
          <a:p>
            <a:r>
              <a:rPr lang="en-US" sz="2800" i="1" dirty="0" err="1" smtClean="0"/>
              <a:t>Coccidioides</a:t>
            </a:r>
            <a:r>
              <a:rPr lang="en-US" sz="2800" i="1" dirty="0" smtClean="0"/>
              <a:t> </a:t>
            </a:r>
            <a:r>
              <a:rPr lang="en-US" sz="2800" i="1" dirty="0" err="1" smtClean="0"/>
              <a:t>immitis</a:t>
            </a:r>
            <a:endParaRPr lang="en-US" sz="2800"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3076575" cy="3336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408" y="3635527"/>
            <a:ext cx="2671762" cy="27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3551"/>
          <a:stretch/>
        </p:blipFill>
        <p:spPr bwMode="auto">
          <a:xfrm>
            <a:off x="3505200" y="152400"/>
            <a:ext cx="5486400" cy="610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040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95709"/>
            <a:ext cx="2952678" cy="2271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95709"/>
            <a:ext cx="3191192" cy="2423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399" y="2763115"/>
            <a:ext cx="5459845" cy="409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7135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7346"/>
            <a:ext cx="8915400" cy="5632311"/>
          </a:xfrm>
          <a:prstGeom prst="rect">
            <a:avLst/>
          </a:prstGeom>
        </p:spPr>
        <p:txBody>
          <a:bodyPr wrap="square">
            <a:spAutoFit/>
          </a:bodyPr>
          <a:lstStyle/>
          <a:p>
            <a:pPr marL="342900" indent="-342900" algn="just">
              <a:buFont typeface="Arial" pitchFamily="34" charset="0"/>
              <a:buChar char="•"/>
            </a:pPr>
            <a:r>
              <a:rPr lang="en-US" sz="2400" dirty="0" smtClean="0"/>
              <a:t>At least 10% infected with </a:t>
            </a:r>
            <a:r>
              <a:rPr lang="en-US" sz="2400" dirty="0" err="1" smtClean="0"/>
              <a:t>coccidioidomycosis</a:t>
            </a:r>
            <a:r>
              <a:rPr lang="en-US" sz="2400" dirty="0" smtClean="0"/>
              <a:t> annually seek  medical treatment for pneumonia, with 1% of these patients requiring life-long antifungal therapy to avoid a fatal outcome, at a cost exceeding $30,000/year.</a:t>
            </a:r>
          </a:p>
          <a:p>
            <a:pPr marL="342900" indent="-342900" algn="just">
              <a:buFont typeface="Arial" pitchFamily="34" charset="0"/>
              <a:buChar char="•"/>
            </a:pPr>
            <a:r>
              <a:rPr lang="en-US" sz="2400" dirty="0" smtClean="0"/>
              <a:t> </a:t>
            </a:r>
            <a:r>
              <a:rPr lang="en-US" sz="2400" i="1" dirty="0" err="1" smtClean="0"/>
              <a:t>Coccidioides</a:t>
            </a:r>
            <a:r>
              <a:rPr lang="en-US" sz="2400" dirty="0" smtClean="0"/>
              <a:t> is endemic in arid zones of the Americas, and </a:t>
            </a:r>
            <a:r>
              <a:rPr lang="en-US" sz="2400" dirty="0" err="1" smtClean="0"/>
              <a:t>coccidioidomycosis</a:t>
            </a:r>
            <a:r>
              <a:rPr lang="en-US" sz="2400" dirty="0" smtClean="0"/>
              <a:t> is most common in highly populated areas of Arizona and California. </a:t>
            </a:r>
          </a:p>
          <a:p>
            <a:pPr marL="342900" indent="-342900" algn="just">
              <a:buFont typeface="Arial" pitchFamily="34" charset="0"/>
              <a:buChar char="•"/>
            </a:pPr>
            <a:r>
              <a:rPr lang="en-US" sz="2400" dirty="0" smtClean="0"/>
              <a:t>The fungus evolved to use small desert rodents as a substrate and has jumped hosts to humans and domesticated dogs and horses. Soil disturbance, whether by natural causes or human activity, aerosolizes the spores and leads to infection. </a:t>
            </a:r>
          </a:p>
          <a:p>
            <a:pPr marL="342900" indent="-342900" algn="just">
              <a:buFont typeface="Arial" pitchFamily="34" charset="0"/>
              <a:buChar char="•"/>
            </a:pPr>
            <a:r>
              <a:rPr lang="en-US" sz="2400" dirty="0" smtClean="0"/>
              <a:t>Global climate change is certain to alter the distribution of this arid zone fungus. Specifically, </a:t>
            </a:r>
            <a:r>
              <a:rPr lang="en-US" sz="2400" i="1" dirty="0" smtClean="0"/>
              <a:t>C. </a:t>
            </a:r>
            <a:r>
              <a:rPr lang="en-US" sz="2400" i="1" dirty="0" err="1" smtClean="0"/>
              <a:t>immitis</a:t>
            </a:r>
            <a:r>
              <a:rPr lang="en-US" sz="2400" i="1" dirty="0" smtClean="0"/>
              <a:t> </a:t>
            </a:r>
            <a:r>
              <a:rPr lang="en-US" sz="2400" dirty="0" smtClean="0"/>
              <a:t>has already been identified in eastern Washington State, far outside of the traditionally defined area where it is endemic .</a:t>
            </a:r>
            <a:endParaRPr lang="en-US" sz="2400" dirty="0"/>
          </a:p>
        </p:txBody>
      </p:sp>
    </p:spTree>
    <p:extLst>
      <p:ext uri="{BB962C8B-B14F-4D97-AF65-F5344CB8AC3E}">
        <p14:creationId xmlns:p14="http://schemas.microsoft.com/office/powerpoint/2010/main" val="900251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81000"/>
            <a:ext cx="8839200" cy="5632311"/>
          </a:xfrm>
          <a:prstGeom prst="rect">
            <a:avLst/>
          </a:prstGeom>
        </p:spPr>
        <p:txBody>
          <a:bodyPr wrap="square">
            <a:spAutoFit/>
          </a:bodyPr>
          <a:lstStyle/>
          <a:p>
            <a:pPr marL="285750" indent="-285750" algn="just">
              <a:buFont typeface="Arial" pitchFamily="34" charset="0"/>
              <a:buChar char="•"/>
            </a:pPr>
            <a:r>
              <a:rPr lang="en-US" sz="2400" dirty="0" err="1" smtClean="0"/>
              <a:t>Histoplasmosis</a:t>
            </a:r>
            <a:r>
              <a:rPr lang="en-US" sz="2400" dirty="0" smtClean="0"/>
              <a:t> is found in the Americas, Africa, India, Asia, Australia, and Europe has evolved to associate with bats and birds.</a:t>
            </a:r>
          </a:p>
          <a:p>
            <a:pPr marL="285750" indent="-285750" algn="just">
              <a:buFont typeface="Arial" pitchFamily="34" charset="0"/>
              <a:buChar char="•"/>
            </a:pPr>
            <a:endParaRPr lang="en-US" sz="2400" dirty="0"/>
          </a:p>
          <a:p>
            <a:pPr marL="285750" indent="-285750" algn="just">
              <a:buFont typeface="Arial" pitchFamily="34" charset="0"/>
              <a:buChar char="•"/>
            </a:pPr>
            <a:r>
              <a:rPr lang="en-US" sz="2400" dirty="0" smtClean="0"/>
              <a:t>Disturbance of bat and bird roosts can lead to inhalation of spores and infection</a:t>
            </a:r>
            <a:r>
              <a:rPr lang="en-US" sz="2400" dirty="0" smtClean="0"/>
              <a:t>.</a:t>
            </a:r>
          </a:p>
          <a:p>
            <a:pPr marL="285750" indent="-285750" algn="just">
              <a:buFont typeface="Arial" pitchFamily="34" charset="0"/>
              <a:buChar char="•"/>
            </a:pPr>
            <a:r>
              <a:rPr lang="en-US" sz="2400" dirty="0" smtClean="0"/>
              <a:t> </a:t>
            </a:r>
            <a:r>
              <a:rPr lang="en-US" sz="2400" dirty="0" smtClean="0"/>
              <a:t>As with </a:t>
            </a:r>
            <a:r>
              <a:rPr lang="en-US" sz="2400" dirty="0" err="1" smtClean="0"/>
              <a:t>coccidioidomycosis</a:t>
            </a:r>
            <a:r>
              <a:rPr lang="en-US" sz="2400" dirty="0" smtClean="0"/>
              <a:t>, most hosts are unaware of their condition because their immune systems control the infection with granulomas, but a significant percentage seek treatment for pneumonia or flulike symptoms, and a small percentage require life-long antifungal therapy. </a:t>
            </a:r>
          </a:p>
          <a:p>
            <a:pPr algn="just"/>
            <a:endParaRPr lang="en-US" sz="2400" dirty="0" smtClean="0"/>
          </a:p>
          <a:p>
            <a:pPr marL="285750" indent="-285750" algn="just">
              <a:buFont typeface="Arial" pitchFamily="34" charset="0"/>
              <a:buChar char="•"/>
            </a:pPr>
            <a:r>
              <a:rPr lang="en-US" sz="2400" dirty="0" smtClean="0"/>
              <a:t>Although </a:t>
            </a:r>
            <a:r>
              <a:rPr lang="en-US" sz="2400" i="1" dirty="0" err="1" smtClean="0"/>
              <a:t>Histoplasma</a:t>
            </a:r>
            <a:r>
              <a:rPr lang="en-US" sz="2400" dirty="0" smtClean="0"/>
              <a:t>, </a:t>
            </a:r>
            <a:r>
              <a:rPr lang="en-US" sz="2400" i="1" dirty="0" err="1" smtClean="0"/>
              <a:t>Coccidioides</a:t>
            </a:r>
            <a:r>
              <a:rPr lang="en-US" sz="2400" dirty="0" smtClean="0"/>
              <a:t>, can cause disease in otherwise healthy hosts, it has a higher incidence in </a:t>
            </a:r>
            <a:r>
              <a:rPr lang="en-US" sz="2400" dirty="0" err="1" smtClean="0"/>
              <a:t>immunocompromised</a:t>
            </a:r>
            <a:r>
              <a:rPr lang="en-US" sz="2400" dirty="0" smtClean="0"/>
              <a:t> humans and where viral therapy is uncommon. Mortality in AIDS patients infected with HIV reaches 30%. </a:t>
            </a:r>
            <a:endParaRPr lang="en-US" sz="2400" dirty="0"/>
          </a:p>
        </p:txBody>
      </p:sp>
    </p:spTree>
    <p:extLst>
      <p:ext uri="{BB962C8B-B14F-4D97-AF65-F5344CB8AC3E}">
        <p14:creationId xmlns:p14="http://schemas.microsoft.com/office/powerpoint/2010/main" val="3483275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0"/>
            <a:ext cx="8763000" cy="2677656"/>
          </a:xfrm>
          <a:prstGeom prst="rect">
            <a:avLst/>
          </a:prstGeom>
        </p:spPr>
        <p:txBody>
          <a:bodyPr wrap="square">
            <a:spAutoFit/>
          </a:bodyPr>
          <a:lstStyle/>
          <a:p>
            <a:pPr algn="just"/>
            <a:r>
              <a:rPr lang="en-US" sz="2400" dirty="0" smtClean="0"/>
              <a:t>Dimorphism in fungi is likely to have arisen independently a number of times. The polyphyletic nature of dimorphism is evident in the distribution of organisms with this capability across the fungal kingdom . Dimorphic fungi exist in the three major phyla of fungi: the Ascomycota, </a:t>
            </a:r>
            <a:r>
              <a:rPr lang="en-US" sz="2400" dirty="0" err="1" smtClean="0"/>
              <a:t>Basidiomycota</a:t>
            </a:r>
            <a:r>
              <a:rPr lang="en-US" sz="2400" dirty="0" smtClean="0"/>
              <a:t>, and </a:t>
            </a:r>
            <a:r>
              <a:rPr lang="en-US" sz="2400" dirty="0" err="1" smtClean="0"/>
              <a:t>Zygomycota</a:t>
            </a:r>
            <a:r>
              <a:rPr lang="en-US" sz="2400" dirty="0" smtClean="0"/>
              <a:t>. In the Ascomycota, they are distributed across several orders and are closely related to many non- dimorphic fungi.</a:t>
            </a:r>
            <a:endParaRPr 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714625"/>
            <a:ext cx="4572000"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4652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03530"/>
            <a:ext cx="6477000" cy="6579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8429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19200"/>
            <a:ext cx="8534400" cy="4370427"/>
          </a:xfrm>
          <a:prstGeom prst="rect">
            <a:avLst/>
          </a:prstGeom>
        </p:spPr>
        <p:txBody>
          <a:bodyPr wrap="square">
            <a:spAutoFit/>
          </a:bodyPr>
          <a:lstStyle/>
          <a:p>
            <a:pPr marL="285750" indent="-285750" algn="just">
              <a:buFont typeface="Arial" pitchFamily="34" charset="0"/>
              <a:buChar char="•"/>
            </a:pPr>
            <a:r>
              <a:rPr lang="en-US" sz="2000" dirty="0" smtClean="0"/>
              <a:t>Considered for a long time an enigmatic pulmonary unicellular parasite of unknown biological significance in man and other mammals, it is now well established that the </a:t>
            </a:r>
            <a:r>
              <a:rPr lang="en-US" sz="2000" dirty="0" err="1" smtClean="0"/>
              <a:t>ascomycetous</a:t>
            </a:r>
            <a:r>
              <a:rPr lang="en-US" sz="2000" dirty="0" smtClean="0"/>
              <a:t> Pneumocystis genus contains numerous host species-specific species widely spread across ecosystems. </a:t>
            </a:r>
          </a:p>
          <a:p>
            <a:pPr algn="just"/>
            <a:endParaRPr lang="en-US" sz="2000" dirty="0" smtClean="0"/>
          </a:p>
          <a:p>
            <a:pPr marL="285750" indent="-285750" algn="just">
              <a:buFont typeface="Arial" pitchFamily="34" charset="0"/>
              <a:buChar char="•"/>
            </a:pPr>
            <a:r>
              <a:rPr lang="en-US" sz="2000" dirty="0" smtClean="0"/>
              <a:t>Interestingly, advances in this field have had a beneficial impact on the understanding of the natural history of Pneumocystis infection. On the basis of the identification of several species in the genus and the demonstration that each Pneumocystis species can only infect its own specific host new </a:t>
            </a:r>
            <a:r>
              <a:rPr lang="en-US" sz="2000" b="1" dirty="0" smtClean="0">
                <a:solidFill>
                  <a:srgbClr val="00B0F0"/>
                </a:solidFill>
              </a:rPr>
              <a:t>patterns of Pneumocystis pneumonia (</a:t>
            </a:r>
            <a:r>
              <a:rPr lang="en-US" sz="2000" b="1" dirty="0" err="1" smtClean="0">
                <a:solidFill>
                  <a:srgbClr val="00B0F0"/>
                </a:solidFill>
              </a:rPr>
              <a:t>PcP</a:t>
            </a:r>
            <a:r>
              <a:rPr lang="en-US" sz="2000" b="1" dirty="0" smtClean="0">
                <a:solidFill>
                  <a:srgbClr val="00B0F0"/>
                </a:solidFill>
              </a:rPr>
              <a:t>)</a:t>
            </a:r>
            <a:r>
              <a:rPr lang="en-US" sz="2000" dirty="0" smtClean="0"/>
              <a:t> epidemiology are emerging. </a:t>
            </a:r>
          </a:p>
          <a:p>
            <a:pPr algn="just"/>
            <a:endParaRPr lang="en-US" dirty="0" smtClean="0"/>
          </a:p>
        </p:txBody>
      </p:sp>
      <p:sp>
        <p:nvSpPr>
          <p:cNvPr id="3" name="Rectangle 2"/>
          <p:cNvSpPr/>
          <p:nvPr/>
        </p:nvSpPr>
        <p:spPr>
          <a:xfrm>
            <a:off x="2514600" y="349601"/>
            <a:ext cx="3860352" cy="646331"/>
          </a:xfrm>
          <a:prstGeom prst="rect">
            <a:avLst/>
          </a:prstGeom>
        </p:spPr>
        <p:txBody>
          <a:bodyPr wrap="none">
            <a:spAutoFit/>
          </a:bodyPr>
          <a:lstStyle/>
          <a:p>
            <a:r>
              <a:rPr lang="en-US" sz="3600" b="1" dirty="0" smtClean="0">
                <a:solidFill>
                  <a:srgbClr val="FF0000"/>
                </a:solidFill>
              </a:rPr>
              <a:t>Pneumocystis</a:t>
            </a:r>
            <a:r>
              <a:rPr lang="en-US" dirty="0" smtClean="0"/>
              <a:t> </a:t>
            </a:r>
            <a:endParaRPr lang="en-US" dirty="0"/>
          </a:p>
        </p:txBody>
      </p:sp>
    </p:spTree>
    <p:extLst>
      <p:ext uri="{BB962C8B-B14F-4D97-AF65-F5344CB8AC3E}">
        <p14:creationId xmlns:p14="http://schemas.microsoft.com/office/powerpoint/2010/main" val="20616082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416</TotalTime>
  <Words>889</Words>
  <Application>Microsoft Office PowerPoint</Application>
  <PresentationFormat>On-screen Show (4:3)</PresentationFormat>
  <Paragraphs>41</Paragraphs>
  <Slides>14</Slides>
  <Notes>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Aspect</vt:lpstr>
      <vt:lpstr>Office Theme</vt:lpstr>
      <vt:lpstr>Fifth lecture Fungi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Ahmed-Under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Fifth lecture Fungi</dc:title>
  <dc:creator>HP</dc:creator>
  <cp:lastModifiedBy>HP</cp:lastModifiedBy>
  <cp:revision>28</cp:revision>
  <dcterms:created xsi:type="dcterms:W3CDTF">2024-09-14T19:19:07Z</dcterms:created>
  <dcterms:modified xsi:type="dcterms:W3CDTF">2024-11-01T13:55:55Z</dcterms:modified>
</cp:coreProperties>
</file>