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71" r:id="rId3"/>
    <p:sldId id="272" r:id="rId4"/>
    <p:sldId id="274" r:id="rId5"/>
    <p:sldId id="276" r:id="rId6"/>
    <p:sldId id="277" r:id="rId7"/>
    <p:sldId id="281" r:id="rId8"/>
    <p:sldId id="278" r:id="rId9"/>
    <p:sldId id="295" r:id="rId10"/>
    <p:sldId id="296" r:id="rId11"/>
    <p:sldId id="297" r:id="rId12"/>
    <p:sldId id="298" r:id="rId13"/>
    <p:sldId id="299" r:id="rId14"/>
    <p:sldId id="300" r:id="rId15"/>
    <p:sldId id="312" r:id="rId16"/>
    <p:sldId id="313" r:id="rId17"/>
    <p:sldId id="314" r:id="rId18"/>
    <p:sldId id="330" r:id="rId19"/>
    <p:sldId id="315" r:id="rId20"/>
    <p:sldId id="317" r:id="rId21"/>
    <p:sldId id="318" r:id="rId22"/>
    <p:sldId id="320" r:id="rId23"/>
    <p:sldId id="32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103" d="100"/>
          <a:sy n="103" d="100"/>
        </p:scale>
        <p:origin x="91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AF50310-0BD0-496C-9B8C-22A3A6953AD4}"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28F1D-B43E-4B6B-8B25-CBDBD24AEC58}" type="slidenum">
              <a:rPr lang="en-US" smtClean="0"/>
              <a:t>‹#›</a:t>
            </a:fld>
            <a:endParaRPr lang="en-US"/>
          </a:p>
        </p:txBody>
      </p:sp>
    </p:spTree>
    <p:extLst>
      <p:ext uri="{BB962C8B-B14F-4D97-AF65-F5344CB8AC3E}">
        <p14:creationId xmlns:p14="http://schemas.microsoft.com/office/powerpoint/2010/main" val="3239533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F50310-0BD0-496C-9B8C-22A3A6953AD4}"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28F1D-B43E-4B6B-8B25-CBDBD24AEC58}" type="slidenum">
              <a:rPr lang="en-US" smtClean="0"/>
              <a:t>‹#›</a:t>
            </a:fld>
            <a:endParaRPr lang="en-US"/>
          </a:p>
        </p:txBody>
      </p:sp>
    </p:spTree>
    <p:extLst>
      <p:ext uri="{BB962C8B-B14F-4D97-AF65-F5344CB8AC3E}">
        <p14:creationId xmlns:p14="http://schemas.microsoft.com/office/powerpoint/2010/main" val="505320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F50310-0BD0-496C-9B8C-22A3A6953AD4}"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28F1D-B43E-4B6B-8B25-CBDBD24AEC58}" type="slidenum">
              <a:rPr lang="en-US" smtClean="0"/>
              <a:t>‹#›</a:t>
            </a:fld>
            <a:endParaRPr lang="en-US"/>
          </a:p>
        </p:txBody>
      </p:sp>
    </p:spTree>
    <p:extLst>
      <p:ext uri="{BB962C8B-B14F-4D97-AF65-F5344CB8AC3E}">
        <p14:creationId xmlns:p14="http://schemas.microsoft.com/office/powerpoint/2010/main" val="55655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F50310-0BD0-496C-9B8C-22A3A6953AD4}"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28F1D-B43E-4B6B-8B25-CBDBD24AEC58}" type="slidenum">
              <a:rPr lang="en-US" smtClean="0"/>
              <a:t>‹#›</a:t>
            </a:fld>
            <a:endParaRPr lang="en-US"/>
          </a:p>
        </p:txBody>
      </p:sp>
    </p:spTree>
    <p:extLst>
      <p:ext uri="{BB962C8B-B14F-4D97-AF65-F5344CB8AC3E}">
        <p14:creationId xmlns:p14="http://schemas.microsoft.com/office/powerpoint/2010/main" val="600834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F50310-0BD0-496C-9B8C-22A3A6953AD4}"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28F1D-B43E-4B6B-8B25-CBDBD24AEC58}" type="slidenum">
              <a:rPr lang="en-US" smtClean="0"/>
              <a:t>‹#›</a:t>
            </a:fld>
            <a:endParaRPr lang="en-US"/>
          </a:p>
        </p:txBody>
      </p:sp>
    </p:spTree>
    <p:extLst>
      <p:ext uri="{BB962C8B-B14F-4D97-AF65-F5344CB8AC3E}">
        <p14:creationId xmlns:p14="http://schemas.microsoft.com/office/powerpoint/2010/main" val="1741013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F50310-0BD0-496C-9B8C-22A3A6953AD4}" type="datetimeFigureOut">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28F1D-B43E-4B6B-8B25-CBDBD24AEC58}" type="slidenum">
              <a:rPr lang="en-US" smtClean="0"/>
              <a:t>‹#›</a:t>
            </a:fld>
            <a:endParaRPr lang="en-US"/>
          </a:p>
        </p:txBody>
      </p:sp>
    </p:spTree>
    <p:extLst>
      <p:ext uri="{BB962C8B-B14F-4D97-AF65-F5344CB8AC3E}">
        <p14:creationId xmlns:p14="http://schemas.microsoft.com/office/powerpoint/2010/main" val="731717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F50310-0BD0-496C-9B8C-22A3A6953AD4}" type="datetimeFigureOut">
              <a:rPr lang="en-US" smtClean="0"/>
              <a:t>10/1/2023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328F1D-B43E-4B6B-8B25-CBDBD24AEC58}" type="slidenum">
              <a:rPr lang="en-US" smtClean="0"/>
              <a:t>‹#›</a:t>
            </a:fld>
            <a:endParaRPr lang="en-US"/>
          </a:p>
        </p:txBody>
      </p:sp>
    </p:spTree>
    <p:extLst>
      <p:ext uri="{BB962C8B-B14F-4D97-AF65-F5344CB8AC3E}">
        <p14:creationId xmlns:p14="http://schemas.microsoft.com/office/powerpoint/2010/main" val="290716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F50310-0BD0-496C-9B8C-22A3A6953AD4}" type="datetimeFigureOut">
              <a:rPr lang="en-US" smtClean="0"/>
              <a:t>10/1/2023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328F1D-B43E-4B6B-8B25-CBDBD24AEC58}" type="slidenum">
              <a:rPr lang="en-US" smtClean="0"/>
              <a:t>‹#›</a:t>
            </a:fld>
            <a:endParaRPr lang="en-US"/>
          </a:p>
        </p:txBody>
      </p:sp>
    </p:spTree>
    <p:extLst>
      <p:ext uri="{BB962C8B-B14F-4D97-AF65-F5344CB8AC3E}">
        <p14:creationId xmlns:p14="http://schemas.microsoft.com/office/powerpoint/2010/main" val="2960566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50310-0BD0-496C-9B8C-22A3A6953AD4}" type="datetimeFigureOut">
              <a:rPr lang="en-US" smtClean="0"/>
              <a:t>10/1/2023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328F1D-B43E-4B6B-8B25-CBDBD24AEC58}" type="slidenum">
              <a:rPr lang="en-US" smtClean="0"/>
              <a:t>‹#›</a:t>
            </a:fld>
            <a:endParaRPr lang="en-US"/>
          </a:p>
        </p:txBody>
      </p:sp>
    </p:spTree>
    <p:extLst>
      <p:ext uri="{BB962C8B-B14F-4D97-AF65-F5344CB8AC3E}">
        <p14:creationId xmlns:p14="http://schemas.microsoft.com/office/powerpoint/2010/main" val="492513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F50310-0BD0-496C-9B8C-22A3A6953AD4}" type="datetimeFigureOut">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28F1D-B43E-4B6B-8B25-CBDBD24AEC58}" type="slidenum">
              <a:rPr lang="en-US" smtClean="0"/>
              <a:t>‹#›</a:t>
            </a:fld>
            <a:endParaRPr lang="en-US"/>
          </a:p>
        </p:txBody>
      </p:sp>
    </p:spTree>
    <p:extLst>
      <p:ext uri="{BB962C8B-B14F-4D97-AF65-F5344CB8AC3E}">
        <p14:creationId xmlns:p14="http://schemas.microsoft.com/office/powerpoint/2010/main" val="3336666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F50310-0BD0-496C-9B8C-22A3A6953AD4}" type="datetimeFigureOut">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28F1D-B43E-4B6B-8B25-CBDBD24AEC58}" type="slidenum">
              <a:rPr lang="en-US" smtClean="0"/>
              <a:t>‹#›</a:t>
            </a:fld>
            <a:endParaRPr lang="en-US"/>
          </a:p>
        </p:txBody>
      </p:sp>
    </p:spTree>
    <p:extLst>
      <p:ext uri="{BB962C8B-B14F-4D97-AF65-F5344CB8AC3E}">
        <p14:creationId xmlns:p14="http://schemas.microsoft.com/office/powerpoint/2010/main" val="1154793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50310-0BD0-496C-9B8C-22A3A6953AD4}" type="datetimeFigureOut">
              <a:rPr lang="en-US" smtClean="0"/>
              <a:t>10/1/2023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28F1D-B43E-4B6B-8B25-CBDBD24AEC58}" type="slidenum">
              <a:rPr lang="en-US" smtClean="0"/>
              <a:t>‹#›</a:t>
            </a:fld>
            <a:endParaRPr lang="en-US"/>
          </a:p>
        </p:txBody>
      </p:sp>
    </p:spTree>
    <p:extLst>
      <p:ext uri="{BB962C8B-B14F-4D97-AF65-F5344CB8AC3E}">
        <p14:creationId xmlns:p14="http://schemas.microsoft.com/office/powerpoint/2010/main" val="230124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simplilearn.com/tutorials/machine-learning-tutorial/statistics-for-machine-learni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392429" y="2461865"/>
            <a:ext cx="7328801" cy="1200329"/>
          </a:xfrm>
          <a:prstGeom prst="rect">
            <a:avLst/>
          </a:prstGeom>
          <a:noFill/>
        </p:spPr>
        <p:txBody>
          <a:bodyPr wrap="none" rtlCol="0">
            <a:spAutoFit/>
          </a:bodyPr>
          <a:lstStyle/>
          <a:p>
            <a:r>
              <a:rPr lang="en-US" sz="7200" b="1" dirty="0"/>
              <a:t>Hypothesis Testing</a:t>
            </a:r>
          </a:p>
        </p:txBody>
      </p:sp>
    </p:spTree>
    <p:extLst>
      <p:ext uri="{BB962C8B-B14F-4D97-AF65-F5344CB8AC3E}">
        <p14:creationId xmlns:p14="http://schemas.microsoft.com/office/powerpoint/2010/main" val="832504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80308" y="0"/>
            <a:ext cx="5137731" cy="3046458"/>
          </a:xfrm>
          <a:prstGeom prst="rect">
            <a:avLst/>
          </a:prstGeom>
        </p:spPr>
      </p:pic>
      <p:sp>
        <p:nvSpPr>
          <p:cNvPr id="5" name="Rectangle 4"/>
          <p:cNvSpPr/>
          <p:nvPr/>
        </p:nvSpPr>
        <p:spPr>
          <a:xfrm>
            <a:off x="240406" y="108442"/>
            <a:ext cx="4817537" cy="523220"/>
          </a:xfrm>
          <a:prstGeom prst="rect">
            <a:avLst/>
          </a:prstGeom>
        </p:spPr>
        <p:txBody>
          <a:bodyPr wrap="none">
            <a:spAutoFit/>
          </a:bodyPr>
          <a:lstStyle/>
          <a:p>
            <a:pPr>
              <a:spcBef>
                <a:spcPts val="4800"/>
              </a:spcBef>
              <a:spcAft>
                <a:spcPts val="2400"/>
              </a:spcAft>
            </a:pPr>
            <a:r>
              <a:rPr lang="en-US" sz="2800" b="0" dirty="0">
                <a:effectLst/>
                <a:latin typeface="Arial" panose="020B0604020202020204" pitchFamily="34" charset="0"/>
                <a:ea typeface="Times New Roman" panose="02020603050405020304" pitchFamily="18" charset="0"/>
              </a:rPr>
              <a:t>Formula For Chi-Square Test</a:t>
            </a:r>
            <a:endParaRPr lang="en-US" sz="2800" b="1" dirty="0">
              <a:effectLst/>
              <a:latin typeface="Times New Roman" panose="02020603050405020304" pitchFamily="18" charset="0"/>
              <a:ea typeface="Times New Roman" panose="02020603050405020304" pitchFamily="18" charset="0"/>
            </a:endParaRPr>
          </a:p>
        </p:txBody>
      </p:sp>
      <p:sp>
        <p:nvSpPr>
          <p:cNvPr id="6" name="Rectangle 5"/>
          <p:cNvSpPr/>
          <p:nvPr/>
        </p:nvSpPr>
        <p:spPr>
          <a:xfrm>
            <a:off x="6819338" y="224764"/>
            <a:ext cx="4292958" cy="2339102"/>
          </a:xfrm>
          <a:prstGeom prst="rect">
            <a:avLst/>
          </a:prstGeom>
        </p:spPr>
        <p:txBody>
          <a:bodyPr wrap="square">
            <a:spAutoFit/>
          </a:bodyPr>
          <a:lstStyle/>
          <a:p>
            <a:pPr>
              <a:spcAft>
                <a:spcPts val="1950"/>
              </a:spcAft>
            </a:pPr>
            <a:r>
              <a:rPr lang="en-US" sz="2400" dirty="0">
                <a:solidFill>
                  <a:srgbClr val="51565E"/>
                </a:solidFill>
                <a:effectLst/>
                <a:latin typeface="Arial" panose="020B0604020202020204" pitchFamily="34" charset="0"/>
                <a:ea typeface="Times New Roman" panose="02020603050405020304" pitchFamily="18" charset="0"/>
              </a:rPr>
              <a:t>Where</a:t>
            </a:r>
            <a:endParaRPr lang="en-US" sz="2400" dirty="0">
              <a:effectLst/>
              <a:latin typeface="Times New Roman" panose="02020603050405020304" pitchFamily="18" charset="0"/>
              <a:ea typeface="Times New Roman" panose="02020603050405020304" pitchFamily="18" charset="0"/>
            </a:endParaRPr>
          </a:p>
          <a:p>
            <a:pPr>
              <a:spcAft>
                <a:spcPts val="1950"/>
              </a:spcAft>
            </a:pPr>
            <a:r>
              <a:rPr lang="en-US" sz="2400" dirty="0">
                <a:solidFill>
                  <a:srgbClr val="51565E"/>
                </a:solidFill>
                <a:effectLst/>
                <a:latin typeface="Arial" panose="020B0604020202020204" pitchFamily="34" charset="0"/>
                <a:ea typeface="Times New Roman" panose="02020603050405020304" pitchFamily="18" charset="0"/>
              </a:rPr>
              <a:t>c = Degrees of freedom</a:t>
            </a:r>
            <a:endParaRPr lang="en-US" sz="2400" dirty="0">
              <a:effectLst/>
              <a:latin typeface="Times New Roman" panose="02020603050405020304" pitchFamily="18" charset="0"/>
              <a:ea typeface="Times New Roman" panose="02020603050405020304" pitchFamily="18" charset="0"/>
            </a:endParaRPr>
          </a:p>
          <a:p>
            <a:pPr>
              <a:spcAft>
                <a:spcPts val="1950"/>
              </a:spcAft>
            </a:pPr>
            <a:r>
              <a:rPr lang="en-US" sz="2400" dirty="0">
                <a:solidFill>
                  <a:srgbClr val="51565E"/>
                </a:solidFill>
                <a:effectLst/>
                <a:latin typeface="Arial" panose="020B0604020202020204" pitchFamily="34" charset="0"/>
                <a:ea typeface="Times New Roman" panose="02020603050405020304" pitchFamily="18" charset="0"/>
              </a:rPr>
              <a:t>O = Observed Value</a:t>
            </a:r>
            <a:endParaRPr lang="en-US" sz="2400" dirty="0">
              <a:effectLst/>
              <a:latin typeface="Times New Roman" panose="02020603050405020304" pitchFamily="18" charset="0"/>
              <a:ea typeface="Times New Roman" panose="02020603050405020304" pitchFamily="18" charset="0"/>
            </a:endParaRPr>
          </a:p>
          <a:p>
            <a:pPr>
              <a:spcAft>
                <a:spcPts val="1950"/>
              </a:spcAft>
            </a:pPr>
            <a:r>
              <a:rPr lang="en-US" sz="2400" dirty="0">
                <a:solidFill>
                  <a:srgbClr val="51565E"/>
                </a:solidFill>
                <a:effectLst/>
                <a:latin typeface="Arial" panose="020B0604020202020204" pitchFamily="34" charset="0"/>
                <a:ea typeface="Times New Roman" panose="02020603050405020304" pitchFamily="18" charset="0"/>
              </a:rPr>
              <a:t>E = Expected Value</a:t>
            </a:r>
            <a:endParaRPr lang="en-US" sz="2400" dirty="0">
              <a:effectLst/>
              <a:latin typeface="Times New Roman" panose="02020603050405020304" pitchFamily="18" charset="0"/>
              <a:ea typeface="Times New Roman" panose="02020603050405020304" pitchFamily="18" charset="0"/>
            </a:endParaRPr>
          </a:p>
        </p:txBody>
      </p:sp>
      <p:sp>
        <p:nvSpPr>
          <p:cNvPr id="7" name="Rectangle 6"/>
          <p:cNvSpPr/>
          <p:nvPr/>
        </p:nvSpPr>
        <p:spPr>
          <a:xfrm>
            <a:off x="0" y="2516229"/>
            <a:ext cx="12099489" cy="1200329"/>
          </a:xfrm>
          <a:prstGeom prst="rect">
            <a:avLst/>
          </a:prstGeom>
        </p:spPr>
        <p:txBody>
          <a:bodyPr wrap="square">
            <a:spAutoFit/>
          </a:bodyPr>
          <a:lstStyle/>
          <a:p>
            <a:pPr algn="just">
              <a:spcAft>
                <a:spcPts val="1950"/>
              </a:spcAft>
            </a:pPr>
            <a:r>
              <a:rPr lang="en-US" sz="2400" dirty="0">
                <a:solidFill>
                  <a:srgbClr val="51565E"/>
                </a:solidFill>
                <a:effectLst/>
                <a:latin typeface="Arial" panose="020B0604020202020204" pitchFamily="34" charset="0"/>
                <a:ea typeface="Times New Roman" panose="02020603050405020304" pitchFamily="18" charset="0"/>
              </a:rPr>
              <a:t>The degrees of freedom in a</a:t>
            </a:r>
            <a:r>
              <a:rPr lang="en-US" sz="2400" u="none" strike="noStrike" dirty="0">
                <a:solidFill>
                  <a:srgbClr val="51565E"/>
                </a:solidFill>
                <a:effectLst/>
                <a:latin typeface="Arial" panose="020B0604020202020204" pitchFamily="34" charset="0"/>
                <a:ea typeface="Times New Roman" panose="02020603050405020304" pitchFamily="18" charset="0"/>
                <a:hlinkClick r:id="rId3" tooltip="statistical"/>
              </a:rPr>
              <a:t> </a:t>
            </a:r>
            <a:r>
              <a:rPr lang="en-US" sz="2400" strike="noStrike" dirty="0">
                <a:effectLst/>
                <a:latin typeface="Arial" panose="020B0604020202020204" pitchFamily="34" charset="0"/>
                <a:ea typeface="Times New Roman" panose="02020603050405020304" pitchFamily="18" charset="0"/>
                <a:hlinkClick r:id="rId3" tooltip="statistical"/>
              </a:rPr>
              <a:t>statistical</a:t>
            </a:r>
            <a:r>
              <a:rPr lang="en-US" sz="2400" dirty="0">
                <a:solidFill>
                  <a:srgbClr val="51565E"/>
                </a:solidFill>
                <a:effectLst/>
                <a:latin typeface="Arial" panose="020B0604020202020204" pitchFamily="34" charset="0"/>
                <a:ea typeface="Times New Roman" panose="02020603050405020304" pitchFamily="18" charset="0"/>
              </a:rPr>
              <a:t> calculation represent the number of variables that can vary in a calculation. The degrees of freedom can be calculated to ensure that chi-square tests are statistically valid. </a:t>
            </a:r>
            <a:endParaRPr lang="en-US" sz="2400" dirty="0">
              <a:effectLst/>
              <a:latin typeface="Times New Roman" panose="02020603050405020304" pitchFamily="18" charset="0"/>
              <a:ea typeface="Times New Roman" panose="02020603050405020304" pitchFamily="18" charset="0"/>
            </a:endParaRPr>
          </a:p>
        </p:txBody>
      </p:sp>
      <p:sp>
        <p:nvSpPr>
          <p:cNvPr id="8" name="Rectangle 4"/>
          <p:cNvSpPr/>
          <p:nvPr/>
        </p:nvSpPr>
        <p:spPr>
          <a:xfrm>
            <a:off x="-1285" y="3663603"/>
            <a:ext cx="12100774" cy="1569660"/>
          </a:xfrm>
          <a:prstGeom prst="rect">
            <a:avLst/>
          </a:prstGeom>
        </p:spPr>
        <p:txBody>
          <a:bodyPr wrap="square">
            <a:spAutoFit/>
          </a:bodyPr>
          <a:lstStyle/>
          <a:p>
            <a:r>
              <a:rPr lang="en-US" sz="2400" b="1" i="0" dirty="0">
                <a:solidFill>
                  <a:srgbClr val="111111"/>
                </a:solidFill>
                <a:effectLst/>
                <a:latin typeface="Cabin-semi-bold"/>
              </a:rPr>
              <a:t>Example : </a:t>
            </a:r>
            <a:r>
              <a:rPr lang="en-US" sz="2400" b="0" i="0" dirty="0">
                <a:solidFill>
                  <a:srgbClr val="111111"/>
                </a:solidFill>
                <a:effectLst/>
                <a:latin typeface="SourceSansPro"/>
              </a:rPr>
              <a:t>Consider a data sample consisting of five positive integers. The values of the five integers must have an average of six. If four of the items within the data set are {3, 8, 5, and 4}, the fifth number must be 10. Because the first four numbers can be chosen at random, the degrees of freedom is four.</a:t>
            </a:r>
          </a:p>
        </p:txBody>
      </p:sp>
      <p:sp>
        <p:nvSpPr>
          <p:cNvPr id="2" name="مستطيل 1"/>
          <p:cNvSpPr/>
          <p:nvPr/>
        </p:nvSpPr>
        <p:spPr>
          <a:xfrm>
            <a:off x="80308" y="6102167"/>
            <a:ext cx="12019181" cy="461665"/>
          </a:xfrm>
          <a:prstGeom prst="rect">
            <a:avLst/>
          </a:prstGeom>
        </p:spPr>
        <p:txBody>
          <a:bodyPr wrap="square">
            <a:spAutoFit/>
          </a:bodyPr>
          <a:lstStyle/>
          <a:p>
            <a:pPr algn="just">
              <a:spcAft>
                <a:spcPts val="1950"/>
              </a:spcAft>
            </a:pPr>
            <a:r>
              <a:rPr lang="en-US" sz="2400" b="1" dirty="0">
                <a:solidFill>
                  <a:srgbClr val="51565E"/>
                </a:solidFill>
                <a:latin typeface="Arial" panose="020B0604020202020204" pitchFamily="34" charset="0"/>
                <a:ea typeface="Times New Roman" panose="02020603050405020304" pitchFamily="18" charset="0"/>
              </a:rPr>
              <a:t>The expected values are the frequencies expected, based on the null hypothesis. </a:t>
            </a:r>
            <a:endParaRPr lang="en-US" sz="2400" b="1" dirty="0">
              <a:latin typeface="Times New Roman" panose="02020603050405020304" pitchFamily="18" charset="0"/>
              <a:ea typeface="Times New Roman" panose="02020603050405020304" pitchFamily="18" charset="0"/>
            </a:endParaRPr>
          </a:p>
        </p:txBody>
      </p:sp>
      <p:sp>
        <p:nvSpPr>
          <p:cNvPr id="3" name="مستطيل 2"/>
          <p:cNvSpPr/>
          <p:nvPr/>
        </p:nvSpPr>
        <p:spPr>
          <a:xfrm>
            <a:off x="80308" y="5546358"/>
            <a:ext cx="10927326" cy="461665"/>
          </a:xfrm>
          <a:prstGeom prst="rect">
            <a:avLst/>
          </a:prstGeom>
        </p:spPr>
        <p:txBody>
          <a:bodyPr wrap="square">
            <a:spAutoFit/>
          </a:bodyPr>
          <a:lstStyle/>
          <a:p>
            <a:r>
              <a:rPr lang="en-US" sz="2400" b="1" dirty="0">
                <a:solidFill>
                  <a:srgbClr val="51565E"/>
                </a:solidFill>
                <a:latin typeface="Arial" panose="020B0604020202020204" pitchFamily="34" charset="0"/>
                <a:ea typeface="Times New Roman" panose="02020603050405020304" pitchFamily="18" charset="0"/>
              </a:rPr>
              <a:t>The Observed values are those you gather yourselves.</a:t>
            </a:r>
            <a:endParaRPr lang="ar-IQ" sz="2400" b="1" dirty="0"/>
          </a:p>
        </p:txBody>
      </p:sp>
    </p:spTree>
    <p:extLst>
      <p:ext uri="{BB962C8B-B14F-4D97-AF65-F5344CB8AC3E}">
        <p14:creationId xmlns:p14="http://schemas.microsoft.com/office/powerpoint/2010/main" val="291931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FAABE3B-A4C6-4C07-9E18-4C561581760F}"/>
              </a:ext>
            </a:extLst>
          </p:cNvPr>
          <p:cNvSpPr/>
          <p:nvPr/>
        </p:nvSpPr>
        <p:spPr>
          <a:xfrm>
            <a:off x="113495" y="172949"/>
            <a:ext cx="11902494" cy="1938992"/>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altLang="en-US" sz="2400" b="1" dirty="0">
                <a:solidFill>
                  <a:srgbClr val="0070C0"/>
                </a:solidFill>
              </a:rPr>
              <a:t>Example</a:t>
            </a:r>
            <a:r>
              <a:rPr lang="en-US" altLang="en-US" sz="2400" dirty="0"/>
              <a:t>: A r</a:t>
            </a:r>
            <a:r>
              <a:rPr lang="en-US" sz="2400" dirty="0"/>
              <a:t>esearcher conducts a survey to investigate the severity of Covid-19 patients in residents of different cities in Iraq. Separate random samples of residents were evaluated as shown in the two-way table which summarizes the condition of these patients. Do these data provide convincing evidence at the </a:t>
            </a:r>
            <a:r>
              <a:rPr lang="el-GR" sz="2400" dirty="0"/>
              <a:t>α</a:t>
            </a:r>
            <a:r>
              <a:rPr lang="en-US" sz="2400" dirty="0"/>
              <a:t> = 0.05 level that the distributions of severity of symptoms differ for residents of Baghdad, Mosul, and </a:t>
            </a:r>
            <a:r>
              <a:rPr lang="en-US" sz="2400" dirty="0" err="1"/>
              <a:t>Basrah</a:t>
            </a:r>
            <a:r>
              <a:rPr lang="en-US" sz="2400" dirty="0"/>
              <a:t>?</a:t>
            </a:r>
          </a:p>
        </p:txBody>
      </p:sp>
      <p:graphicFrame>
        <p:nvGraphicFramePr>
          <p:cNvPr id="4" name="Table 3"/>
          <p:cNvGraphicFramePr>
            <a:graphicFrameLocks noGrp="1"/>
          </p:cNvGraphicFramePr>
          <p:nvPr/>
        </p:nvGraphicFramePr>
        <p:xfrm>
          <a:off x="5280339" y="2276449"/>
          <a:ext cx="6735650" cy="2743200"/>
        </p:xfrm>
        <a:graphic>
          <a:graphicData uri="http://schemas.openxmlformats.org/drawingml/2006/table">
            <a:tbl>
              <a:tblPr firstRow="1" bandRow="1">
                <a:tableStyleId>{5C22544A-7EE6-4342-B048-85BDC9FD1C3A}</a:tableStyleId>
              </a:tblPr>
              <a:tblGrid>
                <a:gridCol w="2189407">
                  <a:extLst>
                    <a:ext uri="{9D8B030D-6E8A-4147-A177-3AD203B41FA5}">
                      <a16:colId xmlns:a16="http://schemas.microsoft.com/office/drawing/2014/main" val="20000"/>
                    </a:ext>
                  </a:extLst>
                </a:gridCol>
                <a:gridCol w="1491011">
                  <a:extLst>
                    <a:ext uri="{9D8B030D-6E8A-4147-A177-3AD203B41FA5}">
                      <a16:colId xmlns:a16="http://schemas.microsoft.com/office/drawing/2014/main" val="20001"/>
                    </a:ext>
                  </a:extLst>
                </a:gridCol>
                <a:gridCol w="1035507">
                  <a:extLst>
                    <a:ext uri="{9D8B030D-6E8A-4147-A177-3AD203B41FA5}">
                      <a16:colId xmlns:a16="http://schemas.microsoft.com/office/drawing/2014/main" val="20002"/>
                    </a:ext>
                  </a:extLst>
                </a:gridCol>
                <a:gridCol w="1145751">
                  <a:extLst>
                    <a:ext uri="{9D8B030D-6E8A-4147-A177-3AD203B41FA5}">
                      <a16:colId xmlns:a16="http://schemas.microsoft.com/office/drawing/2014/main" val="20003"/>
                    </a:ext>
                  </a:extLst>
                </a:gridCol>
                <a:gridCol w="873974">
                  <a:extLst>
                    <a:ext uri="{9D8B030D-6E8A-4147-A177-3AD203B41FA5}">
                      <a16:colId xmlns:a16="http://schemas.microsoft.com/office/drawing/2014/main" val="20004"/>
                    </a:ext>
                  </a:extLst>
                </a:gridCol>
              </a:tblGrid>
              <a:tr h="370840">
                <a:tc>
                  <a:txBody>
                    <a:bodyPr/>
                    <a:lstStyle/>
                    <a:p>
                      <a:endParaRPr lang="en-US" sz="2400" b="1" dirty="0"/>
                    </a:p>
                  </a:txBody>
                  <a:tcPr/>
                </a:tc>
                <a:tc>
                  <a:txBody>
                    <a:bodyPr/>
                    <a:lstStyle/>
                    <a:p>
                      <a:r>
                        <a:rPr lang="en-US" sz="2400" b="1" dirty="0"/>
                        <a:t>Baghdad</a:t>
                      </a:r>
                    </a:p>
                  </a:txBody>
                  <a:tcPr/>
                </a:tc>
                <a:tc>
                  <a:txBody>
                    <a:bodyPr/>
                    <a:lstStyle/>
                    <a:p>
                      <a:r>
                        <a:rPr lang="en-US" sz="2400" b="1" dirty="0"/>
                        <a:t>Mosul</a:t>
                      </a:r>
                    </a:p>
                  </a:txBody>
                  <a:tcPr/>
                </a:tc>
                <a:tc>
                  <a:txBody>
                    <a:bodyPr/>
                    <a:lstStyle/>
                    <a:p>
                      <a:r>
                        <a:rPr lang="en-US" sz="2400" b="1" dirty="0" err="1"/>
                        <a:t>Basrah</a:t>
                      </a:r>
                      <a:endParaRPr lang="en-US" sz="2400" b="1" dirty="0"/>
                    </a:p>
                  </a:txBody>
                  <a:tcPr/>
                </a:tc>
                <a:tc>
                  <a:txBody>
                    <a:bodyPr/>
                    <a:lstStyle/>
                    <a:p>
                      <a:r>
                        <a:rPr lang="en-US" sz="2400" b="1" dirty="0"/>
                        <a:t>Total</a:t>
                      </a:r>
                    </a:p>
                  </a:txBody>
                  <a:tcPr/>
                </a:tc>
                <a:extLst>
                  <a:ext uri="{0D108BD9-81ED-4DB2-BD59-A6C34878D82A}">
                    <a16:rowId xmlns:a16="http://schemas.microsoft.com/office/drawing/2014/main" val="10000"/>
                  </a:ext>
                </a:extLst>
              </a:tr>
              <a:tr h="370840">
                <a:tc>
                  <a:txBody>
                    <a:bodyPr/>
                    <a:lstStyle/>
                    <a:p>
                      <a:r>
                        <a:rPr lang="en-US" sz="2400" b="1" dirty="0"/>
                        <a:t>Not</a:t>
                      </a:r>
                      <a:r>
                        <a:rPr lang="en-US" sz="2400" b="1" baseline="0" dirty="0"/>
                        <a:t> sever</a:t>
                      </a:r>
                      <a:endParaRPr lang="en-US" sz="2400" b="1" dirty="0"/>
                    </a:p>
                  </a:txBody>
                  <a:tcPr/>
                </a:tc>
                <a:tc>
                  <a:txBody>
                    <a:bodyPr/>
                    <a:lstStyle/>
                    <a:p>
                      <a:pPr algn="ctr"/>
                      <a:r>
                        <a:rPr lang="en-US" sz="2400" b="1" dirty="0"/>
                        <a:t>690</a:t>
                      </a:r>
                    </a:p>
                  </a:txBody>
                  <a:tcPr anchor="ctr"/>
                </a:tc>
                <a:tc>
                  <a:txBody>
                    <a:bodyPr/>
                    <a:lstStyle/>
                    <a:p>
                      <a:pPr algn="ctr"/>
                      <a:r>
                        <a:rPr lang="en-US" sz="2400" b="1" dirty="0"/>
                        <a:t>1177</a:t>
                      </a:r>
                    </a:p>
                  </a:txBody>
                  <a:tcPr anchor="ctr"/>
                </a:tc>
                <a:tc>
                  <a:txBody>
                    <a:bodyPr/>
                    <a:lstStyle/>
                    <a:p>
                      <a:pPr algn="ctr" rtl="0" fontAlgn="ctr"/>
                      <a:r>
                        <a:rPr lang="en-US" sz="2400" b="1" i="0" u="none" strike="noStrike">
                          <a:solidFill>
                            <a:schemeClr val="tx1"/>
                          </a:solidFill>
                          <a:effectLst/>
                          <a:latin typeface="Calibri" panose="020F0502020204030204" pitchFamily="34" charset="0"/>
                        </a:rPr>
                        <a:t>702</a:t>
                      </a:r>
                    </a:p>
                  </a:txBody>
                  <a:tcPr marL="9525" marR="9525" marT="9525" marB="0" anchor="ctr"/>
                </a:tc>
                <a:tc>
                  <a:txBody>
                    <a:bodyPr/>
                    <a:lstStyle/>
                    <a:p>
                      <a:pPr algn="ctr"/>
                      <a:r>
                        <a:rPr lang="en-US" sz="2400" b="1" dirty="0"/>
                        <a:t>2569</a:t>
                      </a:r>
                    </a:p>
                  </a:txBody>
                  <a:tcPr anchor="ctr"/>
                </a:tc>
                <a:extLst>
                  <a:ext uri="{0D108BD9-81ED-4DB2-BD59-A6C34878D82A}">
                    <a16:rowId xmlns:a16="http://schemas.microsoft.com/office/drawing/2014/main" val="10001"/>
                  </a:ext>
                </a:extLst>
              </a:tr>
              <a:tr h="370840">
                <a:tc>
                  <a:txBody>
                    <a:bodyPr/>
                    <a:lstStyle/>
                    <a:p>
                      <a:r>
                        <a:rPr lang="en-US" sz="2400" b="1" dirty="0"/>
                        <a:t>Sever</a:t>
                      </a:r>
                    </a:p>
                  </a:txBody>
                  <a:tcPr/>
                </a:tc>
                <a:tc>
                  <a:txBody>
                    <a:bodyPr/>
                    <a:lstStyle/>
                    <a:p>
                      <a:pPr algn="ctr"/>
                      <a:r>
                        <a:rPr lang="en-US" sz="2400" b="1" dirty="0"/>
                        <a:t>250</a:t>
                      </a:r>
                    </a:p>
                  </a:txBody>
                  <a:tcPr anchor="ctr"/>
                </a:tc>
                <a:tc>
                  <a:txBody>
                    <a:bodyPr/>
                    <a:lstStyle/>
                    <a:p>
                      <a:pPr algn="ctr"/>
                      <a:r>
                        <a:rPr lang="en-US" sz="2400" b="1" dirty="0"/>
                        <a:t>242</a:t>
                      </a:r>
                    </a:p>
                  </a:txBody>
                  <a:tcPr anchor="ctr"/>
                </a:tc>
                <a:tc>
                  <a:txBody>
                    <a:bodyPr/>
                    <a:lstStyle/>
                    <a:p>
                      <a:pPr algn="ctr" rtl="0" fontAlgn="ctr"/>
                      <a:r>
                        <a:rPr lang="en-US" sz="2400" b="1" i="0" u="none" strike="noStrike">
                          <a:solidFill>
                            <a:schemeClr val="tx1"/>
                          </a:solidFill>
                          <a:effectLst/>
                          <a:latin typeface="Calibri" panose="020F0502020204030204" pitchFamily="34" charset="0"/>
                        </a:rPr>
                        <a:t>221</a:t>
                      </a:r>
                    </a:p>
                  </a:txBody>
                  <a:tcPr marL="9525" marR="9525" marT="9525" marB="0" anchor="ctr"/>
                </a:tc>
                <a:tc>
                  <a:txBody>
                    <a:bodyPr/>
                    <a:lstStyle/>
                    <a:p>
                      <a:pPr algn="ctr"/>
                      <a:r>
                        <a:rPr lang="en-US" sz="2400" b="1" dirty="0"/>
                        <a:t>713</a:t>
                      </a:r>
                    </a:p>
                  </a:txBody>
                  <a:tcPr anchor="ctr"/>
                </a:tc>
                <a:extLst>
                  <a:ext uri="{0D108BD9-81ED-4DB2-BD59-A6C34878D82A}">
                    <a16:rowId xmlns:a16="http://schemas.microsoft.com/office/drawing/2014/main" val="10002"/>
                  </a:ext>
                </a:extLst>
              </a:tr>
              <a:tr h="370840">
                <a:tc>
                  <a:txBody>
                    <a:bodyPr/>
                    <a:lstStyle/>
                    <a:p>
                      <a:r>
                        <a:rPr lang="en-US" sz="2400" b="1" dirty="0"/>
                        <a:t>Very Sever</a:t>
                      </a:r>
                    </a:p>
                  </a:txBody>
                  <a:tcPr/>
                </a:tc>
                <a:tc>
                  <a:txBody>
                    <a:bodyPr/>
                    <a:lstStyle/>
                    <a:p>
                      <a:pPr algn="ctr"/>
                      <a:r>
                        <a:rPr lang="en-US" sz="2400" b="1" dirty="0"/>
                        <a:t>40</a:t>
                      </a:r>
                    </a:p>
                  </a:txBody>
                  <a:tcPr anchor="ctr"/>
                </a:tc>
                <a:tc>
                  <a:txBody>
                    <a:bodyPr/>
                    <a:lstStyle/>
                    <a:p>
                      <a:pPr algn="ctr"/>
                      <a:r>
                        <a:rPr lang="en-US" sz="2400" b="1" dirty="0"/>
                        <a:t>28</a:t>
                      </a:r>
                    </a:p>
                  </a:txBody>
                  <a:tcPr anchor="ctr"/>
                </a:tc>
                <a:tc>
                  <a:txBody>
                    <a:bodyPr/>
                    <a:lstStyle/>
                    <a:p>
                      <a:pPr algn="ctr" rtl="0" fontAlgn="ctr"/>
                      <a:r>
                        <a:rPr lang="en-US" sz="2400" b="1" i="0" u="none" strike="noStrike" dirty="0">
                          <a:solidFill>
                            <a:schemeClr val="tx1"/>
                          </a:solidFill>
                          <a:effectLst/>
                          <a:latin typeface="Calibri" panose="020F0502020204030204" pitchFamily="34" charset="0"/>
                        </a:rPr>
                        <a:t>50</a:t>
                      </a:r>
                    </a:p>
                  </a:txBody>
                  <a:tcPr marL="9525" marR="9525" marT="9525" marB="0" anchor="ctr"/>
                </a:tc>
                <a:tc>
                  <a:txBody>
                    <a:bodyPr/>
                    <a:lstStyle/>
                    <a:p>
                      <a:pPr algn="ctr"/>
                      <a:r>
                        <a:rPr lang="en-US" sz="2400" b="1" dirty="0"/>
                        <a:t>118</a:t>
                      </a:r>
                    </a:p>
                  </a:txBody>
                  <a:tcPr anchor="ctr"/>
                </a:tc>
                <a:extLst>
                  <a:ext uri="{0D108BD9-81ED-4DB2-BD59-A6C34878D82A}">
                    <a16:rowId xmlns:a16="http://schemas.microsoft.com/office/drawing/2014/main" val="10003"/>
                  </a:ext>
                </a:extLst>
              </a:tr>
              <a:tr h="370840">
                <a:tc>
                  <a:txBody>
                    <a:bodyPr/>
                    <a:lstStyle/>
                    <a:p>
                      <a:r>
                        <a:rPr lang="en-US" sz="2400" b="1" dirty="0"/>
                        <a:t>Life threatening</a:t>
                      </a:r>
                      <a:r>
                        <a:rPr lang="en-US" sz="2400" b="1" baseline="0" dirty="0"/>
                        <a:t> </a:t>
                      </a:r>
                      <a:endParaRPr lang="en-US" sz="2400" b="1" dirty="0"/>
                    </a:p>
                  </a:txBody>
                  <a:tcPr/>
                </a:tc>
                <a:tc>
                  <a:txBody>
                    <a:bodyPr/>
                    <a:lstStyle/>
                    <a:p>
                      <a:pPr algn="ctr"/>
                      <a:r>
                        <a:rPr lang="en-US" sz="2400" b="1" dirty="0"/>
                        <a:t>20</a:t>
                      </a:r>
                    </a:p>
                  </a:txBody>
                  <a:tcPr anchor="ctr"/>
                </a:tc>
                <a:tc>
                  <a:txBody>
                    <a:bodyPr/>
                    <a:lstStyle/>
                    <a:p>
                      <a:pPr algn="ctr"/>
                      <a:r>
                        <a:rPr lang="en-US" sz="2400" b="1" dirty="0"/>
                        <a:t>13</a:t>
                      </a:r>
                    </a:p>
                  </a:txBody>
                  <a:tcPr anchor="ctr"/>
                </a:tc>
                <a:tc>
                  <a:txBody>
                    <a:bodyPr/>
                    <a:lstStyle/>
                    <a:p>
                      <a:pPr algn="ctr" rtl="0" fontAlgn="ctr"/>
                      <a:r>
                        <a:rPr lang="en-US" sz="2400" b="1" i="0" u="none" strike="noStrike" dirty="0">
                          <a:solidFill>
                            <a:schemeClr val="tx1"/>
                          </a:solidFill>
                          <a:effectLst/>
                          <a:latin typeface="Calibri" panose="020F0502020204030204" pitchFamily="34" charset="0"/>
                        </a:rPr>
                        <a:t>30</a:t>
                      </a:r>
                    </a:p>
                  </a:txBody>
                  <a:tcPr marL="9525" marR="9525" marT="9525" marB="0" anchor="ctr"/>
                </a:tc>
                <a:tc>
                  <a:txBody>
                    <a:bodyPr/>
                    <a:lstStyle/>
                    <a:p>
                      <a:pPr algn="ctr"/>
                      <a:r>
                        <a:rPr lang="en-US" sz="2400" b="1" dirty="0"/>
                        <a:t>63</a:t>
                      </a:r>
                    </a:p>
                  </a:txBody>
                  <a:tcPr anchor="ctr"/>
                </a:tc>
                <a:extLst>
                  <a:ext uri="{0D108BD9-81ED-4DB2-BD59-A6C34878D82A}">
                    <a16:rowId xmlns:a16="http://schemas.microsoft.com/office/drawing/2014/main" val="10004"/>
                  </a:ext>
                </a:extLst>
              </a:tr>
              <a:tr h="370840">
                <a:tc>
                  <a:txBody>
                    <a:bodyPr/>
                    <a:lstStyle/>
                    <a:p>
                      <a:r>
                        <a:rPr lang="en-US" sz="2400" b="1" dirty="0"/>
                        <a:t>Total</a:t>
                      </a:r>
                    </a:p>
                  </a:txBody>
                  <a:tcPr/>
                </a:tc>
                <a:tc>
                  <a:txBody>
                    <a:bodyPr/>
                    <a:lstStyle/>
                    <a:p>
                      <a:pPr algn="ctr"/>
                      <a:r>
                        <a:rPr lang="en-US" sz="2400" b="1" dirty="0"/>
                        <a:t>1000</a:t>
                      </a:r>
                    </a:p>
                  </a:txBody>
                  <a:tcPr anchor="ctr"/>
                </a:tc>
                <a:tc>
                  <a:txBody>
                    <a:bodyPr/>
                    <a:lstStyle/>
                    <a:p>
                      <a:pPr algn="ctr"/>
                      <a:r>
                        <a:rPr lang="en-US" sz="2400" b="1" dirty="0"/>
                        <a:t>1460</a:t>
                      </a:r>
                    </a:p>
                  </a:txBody>
                  <a:tcPr anchor="ctr"/>
                </a:tc>
                <a:tc>
                  <a:txBody>
                    <a:bodyPr/>
                    <a:lstStyle/>
                    <a:p>
                      <a:pPr algn="ctr"/>
                      <a:r>
                        <a:rPr lang="en-US" sz="2400" b="1" dirty="0"/>
                        <a:t>1003</a:t>
                      </a:r>
                    </a:p>
                  </a:txBody>
                  <a:tcPr anchor="ctr"/>
                </a:tc>
                <a:tc>
                  <a:txBody>
                    <a:bodyPr/>
                    <a:lstStyle/>
                    <a:p>
                      <a:pPr algn="ctr"/>
                      <a:r>
                        <a:rPr lang="en-US" sz="2400" b="1" dirty="0"/>
                        <a:t>3463</a:t>
                      </a:r>
                    </a:p>
                  </a:txBody>
                  <a:tcPr anchor="ctr"/>
                </a:tc>
                <a:extLst>
                  <a:ext uri="{0D108BD9-81ED-4DB2-BD59-A6C34878D82A}">
                    <a16:rowId xmlns:a16="http://schemas.microsoft.com/office/drawing/2014/main" val="10005"/>
                  </a:ext>
                </a:extLst>
              </a:tr>
            </a:tbl>
          </a:graphicData>
        </a:graphic>
      </p:graphicFrame>
      <p:sp>
        <p:nvSpPr>
          <p:cNvPr id="6" name="Rectangle 5"/>
          <p:cNvSpPr/>
          <p:nvPr/>
        </p:nvSpPr>
        <p:spPr>
          <a:xfrm>
            <a:off x="113495" y="5184157"/>
            <a:ext cx="11644916" cy="513346"/>
          </a:xfrm>
          <a:prstGeom prst="rect">
            <a:avLst/>
          </a:prstGeom>
        </p:spPr>
        <p:txBody>
          <a:bodyPr wrap="square">
            <a:spAutoFit/>
          </a:bodyPr>
          <a:lstStyle/>
          <a:p>
            <a:pPr>
              <a:lnSpc>
                <a:spcPct val="114000"/>
              </a:lnSpc>
              <a:tabLst>
                <a:tab pos="342900" algn="l"/>
              </a:tabLst>
            </a:pPr>
            <a:r>
              <a:rPr lang="en-US" sz="2400" dirty="0"/>
              <a:t>H</a:t>
            </a:r>
            <a:r>
              <a:rPr lang="en-US" sz="2400" baseline="-25000" dirty="0"/>
              <a:t>a</a:t>
            </a:r>
            <a:r>
              <a:rPr lang="en-US" sz="2400" dirty="0"/>
              <a:t>: There is </a:t>
            </a:r>
            <a:r>
              <a:rPr lang="en-US" sz="2400" b="1" dirty="0"/>
              <a:t>a difference </a:t>
            </a:r>
            <a:r>
              <a:rPr lang="en-US" sz="2400" dirty="0"/>
              <a:t>in the true distributions of severity of symptoms for residents </a:t>
            </a:r>
          </a:p>
        </p:txBody>
      </p:sp>
      <p:sp>
        <p:nvSpPr>
          <p:cNvPr id="7" name="Rectangle 6"/>
          <p:cNvSpPr/>
          <p:nvPr/>
        </p:nvSpPr>
        <p:spPr>
          <a:xfrm>
            <a:off x="245900" y="2612677"/>
            <a:ext cx="5166844" cy="1776384"/>
          </a:xfrm>
          <a:prstGeom prst="rect">
            <a:avLst/>
          </a:prstGeom>
        </p:spPr>
        <p:txBody>
          <a:bodyPr wrap="square">
            <a:spAutoFit/>
          </a:bodyPr>
          <a:lstStyle/>
          <a:p>
            <a:pPr>
              <a:lnSpc>
                <a:spcPct val="114000"/>
              </a:lnSpc>
              <a:tabLst>
                <a:tab pos="342900" algn="l"/>
              </a:tabLst>
            </a:pPr>
            <a:r>
              <a:rPr lang="en-US" sz="2400" b="1" dirty="0"/>
              <a:t>1) STATE the Hypothesis</a:t>
            </a:r>
          </a:p>
          <a:p>
            <a:pPr>
              <a:lnSpc>
                <a:spcPct val="114000"/>
              </a:lnSpc>
              <a:tabLst>
                <a:tab pos="342900" algn="l"/>
              </a:tabLst>
            </a:pPr>
            <a:r>
              <a:rPr lang="en-US" sz="2400" dirty="0"/>
              <a:t>H</a:t>
            </a:r>
            <a:r>
              <a:rPr lang="en-US" sz="2400" baseline="-25000" dirty="0"/>
              <a:t>0</a:t>
            </a:r>
            <a:r>
              <a:rPr lang="en-US" sz="2400" dirty="0"/>
              <a:t>: There is </a:t>
            </a:r>
            <a:r>
              <a:rPr lang="en-US" sz="2400" b="1" dirty="0"/>
              <a:t>no difference </a:t>
            </a:r>
            <a:r>
              <a:rPr lang="en-US" sz="2400" dirty="0"/>
              <a:t>in the true distributions of severity of symptoms for residents </a:t>
            </a:r>
          </a:p>
        </p:txBody>
      </p:sp>
    </p:spTree>
    <p:extLst>
      <p:ext uri="{BB962C8B-B14F-4D97-AF65-F5344CB8AC3E}">
        <p14:creationId xmlns:p14="http://schemas.microsoft.com/office/powerpoint/2010/main" val="743823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A635F34-BF47-4DF9-BF98-9C059F3C6995}"/>
              </a:ext>
            </a:extLst>
          </p:cNvPr>
          <p:cNvGrpSpPr/>
          <p:nvPr/>
        </p:nvGrpSpPr>
        <p:grpSpPr>
          <a:xfrm>
            <a:off x="284536" y="956566"/>
            <a:ext cx="5171814" cy="3225956"/>
            <a:chOff x="843991" y="3364188"/>
            <a:chExt cx="7142671" cy="3078357"/>
          </a:xfrm>
        </p:grpSpPr>
        <p:sp>
          <p:nvSpPr>
            <p:cNvPr id="3" name="TextBox 2">
              <a:extLst>
                <a:ext uri="{FF2B5EF4-FFF2-40B4-BE49-F238E27FC236}">
                  <a16:creationId xmlns:a16="http://schemas.microsoft.com/office/drawing/2014/main" id="{C5EE25B1-F17A-4DB8-80BF-0CB0B5D995F9}"/>
                </a:ext>
              </a:extLst>
            </p:cNvPr>
            <p:cNvSpPr txBox="1"/>
            <p:nvPr/>
          </p:nvSpPr>
          <p:spPr>
            <a:xfrm>
              <a:off x="843992" y="3364188"/>
              <a:ext cx="7142670" cy="1530971"/>
            </a:xfrm>
            <a:prstGeom prst="rect">
              <a:avLst/>
            </a:prstGeom>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nchorCtr="0">
              <a:noAutofit/>
            </a:bodyPr>
            <a:lstStyle/>
            <a:p>
              <a:pPr algn="ctr"/>
              <a:r>
                <a:rPr lang="en-US" sz="2400" dirty="0"/>
                <a:t>Calculating Expected Counts for a </a:t>
              </a:r>
              <a:br>
                <a:rPr lang="en-US" sz="2400" dirty="0"/>
              </a:br>
              <a:r>
                <a:rPr lang="en-US" sz="2400" dirty="0"/>
                <a:t>Chi-Square Test Based on Data in a </a:t>
              </a:r>
            </a:p>
            <a:p>
              <a:pPr algn="ctr"/>
              <a:r>
                <a:rPr lang="en-US" sz="2400" dirty="0"/>
                <a:t>Two-Way Table</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6B58D089-7F7E-4935-82FB-F5E0419CBE25}"/>
                    </a:ext>
                  </a:extLst>
                </p:cNvPr>
                <p:cNvSpPr txBox="1"/>
                <p:nvPr/>
              </p:nvSpPr>
              <p:spPr>
                <a:xfrm>
                  <a:off x="843991" y="4872691"/>
                  <a:ext cx="7142671" cy="1569854"/>
                </a:xfrm>
                <a:prstGeom prst="rect">
                  <a:avLst/>
                </a:prstGeom>
                <a:noFill/>
                <a:ln>
                  <a:solidFill>
                    <a:schemeClr val="tx1"/>
                  </a:solidFill>
                </a:ln>
              </p:spPr>
              <p:txBody>
                <a:bodyPr wrap="square" rtlCol="0">
                  <a:noAutofit/>
                </a:bodyPr>
                <a:lstStyle/>
                <a:p>
                  <a:endParaRPr lang="en-US" dirty="0"/>
                </a:p>
                <a:p>
                  <a:r>
                    <a:rPr lang="en-US" sz="2800" b="1" dirty="0"/>
                    <a:t>When </a:t>
                  </a:r>
                  <a:r>
                    <a:rPr lang="en-US" sz="2800" b="1" i="1" dirty="0"/>
                    <a:t>H</a:t>
                  </a:r>
                  <a:r>
                    <a:rPr lang="en-US" sz="2800" b="1" baseline="-25000" dirty="0"/>
                    <a:t>0</a:t>
                  </a:r>
                  <a:r>
                    <a:rPr lang="en-US" sz="2800" b="1" dirty="0"/>
                    <a:t> is true, the expected count in any cell of a two-way table is:</a:t>
                  </a:r>
                </a:p>
                <a:p>
                  <a:endParaRPr lang="en-US" dirty="0"/>
                </a:p>
                <a:p>
                  <a:endParaRPr lang="en-US" sz="2000" b="1" i="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2000" b="1" i="0" smtClean="0">
                            <a:latin typeface="Cambria Math" panose="02040503050406030204" pitchFamily="18" charset="0"/>
                          </a:rPr>
                          <m:t>𝐄𝐱𝐩𝐞𝐜𝐭𝐞𝐝</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count</m:t>
                        </m:r>
                        <m:r>
                          <a:rPr lang="en-US" sz="2000" b="0" i="1" smtClean="0">
                            <a:latin typeface="Cambria Math" panose="02040503050406030204" pitchFamily="18" charset="0"/>
                          </a:rPr>
                          <m:t>= </m:t>
                        </m:r>
                        <m:f>
                          <m:fPr>
                            <m:ctrlPr>
                              <a:rPr lang="en-US" sz="2000" b="0" i="1" smtClean="0">
                                <a:latin typeface="Cambria Math" panose="02040503050406030204" pitchFamily="18" charset="0"/>
                              </a:rPr>
                            </m:ctrlPr>
                          </m:fPr>
                          <m:num>
                            <m:r>
                              <m:rPr>
                                <m:sty m:val="p"/>
                              </m:rPr>
                              <a:rPr lang="en-US" sz="2000" b="0" i="0" smtClean="0">
                                <a:latin typeface="Cambria Math" panose="02040503050406030204" pitchFamily="18" charset="0"/>
                              </a:rPr>
                              <m:t>row</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total</m:t>
                            </m:r>
                            <m:r>
                              <a:rPr lang="en-US" sz="2000" i="1">
                                <a:latin typeface="Cambria Math" panose="02040503050406030204" pitchFamily="18" charset="0"/>
                                <a:ea typeface="Cambria Math" panose="02040503050406030204" pitchFamily="18" charset="0"/>
                              </a:rPr>
                              <m:t>∙</m:t>
                            </m:r>
                            <m:r>
                              <m:rPr>
                                <m:sty m:val="p"/>
                              </m:rPr>
                              <a:rPr lang="en-US" sz="2000" b="0" i="0" smtClean="0">
                                <a:latin typeface="Cambria Math" panose="02040503050406030204" pitchFamily="18" charset="0"/>
                                <a:ea typeface="Cambria Math" panose="02040503050406030204" pitchFamily="18" charset="0"/>
                              </a:rPr>
                              <m:t>column</m:t>
                            </m:r>
                            <m:r>
                              <a:rPr lang="en-US" sz="2000" b="0" i="0" smtClean="0">
                                <a:latin typeface="Cambria Math" panose="02040503050406030204" pitchFamily="18" charset="0"/>
                                <a:ea typeface="Cambria Math" panose="02040503050406030204" pitchFamily="18" charset="0"/>
                              </a:rPr>
                              <m:t> </m:t>
                            </m:r>
                            <m:r>
                              <m:rPr>
                                <m:sty m:val="p"/>
                              </m:rPr>
                              <a:rPr lang="en-US" sz="2000" b="0" i="0" smtClean="0">
                                <a:latin typeface="Cambria Math" panose="02040503050406030204" pitchFamily="18" charset="0"/>
                                <a:ea typeface="Cambria Math" panose="02040503050406030204" pitchFamily="18" charset="0"/>
                              </a:rPr>
                              <m:t>total</m:t>
                            </m:r>
                          </m:num>
                          <m:den>
                            <m:r>
                              <m:rPr>
                                <m:sty m:val="p"/>
                              </m:rPr>
                              <a:rPr lang="en-US" sz="2000" b="0" i="0" smtClean="0">
                                <a:latin typeface="Cambria Math" panose="02040503050406030204" pitchFamily="18" charset="0"/>
                              </a:rPr>
                              <m:t>table</m:t>
                            </m:r>
                            <m:r>
                              <a:rPr lang="en-US" sz="2000" b="0" i="0" smtClean="0">
                                <a:latin typeface="Cambria Math" panose="02040503050406030204" pitchFamily="18" charset="0"/>
                              </a:rPr>
                              <m:t> </m:t>
                            </m:r>
                            <m:r>
                              <m:rPr>
                                <m:sty m:val="p"/>
                              </m:rPr>
                              <a:rPr lang="en-US" sz="2000" b="0" i="0" smtClean="0">
                                <a:latin typeface="Cambria Math" panose="02040503050406030204" pitchFamily="18" charset="0"/>
                              </a:rPr>
                              <m:t>total</m:t>
                            </m:r>
                          </m:den>
                        </m:f>
                      </m:oMath>
                    </m:oMathPara>
                  </a14:m>
                  <a:endParaRPr lang="en-US" sz="2000" dirty="0"/>
                </a:p>
              </p:txBody>
            </p:sp>
          </mc:Choice>
          <mc:Fallback xmlns="">
            <p:sp>
              <p:nvSpPr>
                <p:cNvPr id="4" name="TextBox 3">
                  <a:extLst>
                    <a:ext uri="{FF2B5EF4-FFF2-40B4-BE49-F238E27FC236}">
                      <a16:creationId xmlns:a16="http://schemas.microsoft.com/office/drawing/2014/main" xmlns:a14="http://schemas.microsoft.com/office/drawing/2010/main" xmlns="" id="{6B58D089-7F7E-4935-82FB-F5E0419CBE25}"/>
                    </a:ext>
                  </a:extLst>
                </p:cNvPr>
                <p:cNvSpPr txBox="1">
                  <a:spLocks noRot="1" noChangeAspect="1" noMove="1" noResize="1" noEditPoints="1" noAdjustHandles="1" noChangeArrowheads="1" noChangeShapeType="1" noTextEdit="1"/>
                </p:cNvSpPr>
                <p:nvPr/>
              </p:nvSpPr>
              <p:spPr>
                <a:xfrm>
                  <a:off x="843991" y="4872691"/>
                  <a:ext cx="7142671" cy="1569854"/>
                </a:xfrm>
                <a:prstGeom prst="rect">
                  <a:avLst/>
                </a:prstGeom>
                <a:blipFill rotWithShape="0">
                  <a:blip r:embed="rId2"/>
                  <a:stretch>
                    <a:fillRect l="-2353" b="-67279"/>
                  </a:stretch>
                </a:blipFill>
                <a:ln>
                  <a:solidFill>
                    <a:schemeClr val="tx1"/>
                  </a:solidFill>
                </a:ln>
              </p:spPr>
              <p:txBody>
                <a:bodyPr/>
                <a:lstStyle/>
                <a:p>
                  <a:r>
                    <a:rPr lang="en-US">
                      <a:noFill/>
                    </a:rPr>
                    <a:t> </a:t>
                  </a:r>
                </a:p>
              </p:txBody>
            </p:sp>
          </mc:Fallback>
        </mc:AlternateContent>
      </p:grpSp>
      <p:graphicFrame>
        <p:nvGraphicFramePr>
          <p:cNvPr id="5" name="Table 4"/>
          <p:cNvGraphicFramePr>
            <a:graphicFrameLocks noGrp="1"/>
          </p:cNvGraphicFramePr>
          <p:nvPr/>
        </p:nvGraphicFramePr>
        <p:xfrm>
          <a:off x="5456350" y="99919"/>
          <a:ext cx="6735650" cy="2743200"/>
        </p:xfrm>
        <a:graphic>
          <a:graphicData uri="http://schemas.openxmlformats.org/drawingml/2006/table">
            <a:tbl>
              <a:tblPr firstRow="1" bandRow="1">
                <a:tableStyleId>{5C22544A-7EE6-4342-B048-85BDC9FD1C3A}</a:tableStyleId>
              </a:tblPr>
              <a:tblGrid>
                <a:gridCol w="2189407">
                  <a:extLst>
                    <a:ext uri="{9D8B030D-6E8A-4147-A177-3AD203B41FA5}">
                      <a16:colId xmlns:a16="http://schemas.microsoft.com/office/drawing/2014/main" val="20000"/>
                    </a:ext>
                  </a:extLst>
                </a:gridCol>
                <a:gridCol w="1491011">
                  <a:extLst>
                    <a:ext uri="{9D8B030D-6E8A-4147-A177-3AD203B41FA5}">
                      <a16:colId xmlns:a16="http://schemas.microsoft.com/office/drawing/2014/main" val="20001"/>
                    </a:ext>
                  </a:extLst>
                </a:gridCol>
                <a:gridCol w="1035507">
                  <a:extLst>
                    <a:ext uri="{9D8B030D-6E8A-4147-A177-3AD203B41FA5}">
                      <a16:colId xmlns:a16="http://schemas.microsoft.com/office/drawing/2014/main" val="20002"/>
                    </a:ext>
                  </a:extLst>
                </a:gridCol>
                <a:gridCol w="1145751">
                  <a:extLst>
                    <a:ext uri="{9D8B030D-6E8A-4147-A177-3AD203B41FA5}">
                      <a16:colId xmlns:a16="http://schemas.microsoft.com/office/drawing/2014/main" val="20003"/>
                    </a:ext>
                  </a:extLst>
                </a:gridCol>
                <a:gridCol w="873974">
                  <a:extLst>
                    <a:ext uri="{9D8B030D-6E8A-4147-A177-3AD203B41FA5}">
                      <a16:colId xmlns:a16="http://schemas.microsoft.com/office/drawing/2014/main" val="20004"/>
                    </a:ext>
                  </a:extLst>
                </a:gridCol>
              </a:tblGrid>
              <a:tr h="370840">
                <a:tc>
                  <a:txBody>
                    <a:bodyPr/>
                    <a:lstStyle/>
                    <a:p>
                      <a:r>
                        <a:rPr lang="en-US" sz="2400" b="1" dirty="0"/>
                        <a:t>Observed</a:t>
                      </a:r>
                    </a:p>
                  </a:txBody>
                  <a:tcPr/>
                </a:tc>
                <a:tc>
                  <a:txBody>
                    <a:bodyPr/>
                    <a:lstStyle/>
                    <a:p>
                      <a:r>
                        <a:rPr lang="en-US" sz="2400" b="1" dirty="0"/>
                        <a:t>Baghdad</a:t>
                      </a:r>
                    </a:p>
                  </a:txBody>
                  <a:tcPr/>
                </a:tc>
                <a:tc>
                  <a:txBody>
                    <a:bodyPr/>
                    <a:lstStyle/>
                    <a:p>
                      <a:r>
                        <a:rPr lang="en-US" sz="2400" b="1" dirty="0"/>
                        <a:t>Mosul</a:t>
                      </a:r>
                    </a:p>
                  </a:txBody>
                  <a:tcPr/>
                </a:tc>
                <a:tc>
                  <a:txBody>
                    <a:bodyPr/>
                    <a:lstStyle/>
                    <a:p>
                      <a:r>
                        <a:rPr lang="en-US" sz="2400" b="1" dirty="0" err="1"/>
                        <a:t>Basrah</a:t>
                      </a:r>
                      <a:endParaRPr lang="en-US" sz="2400" b="1" dirty="0"/>
                    </a:p>
                  </a:txBody>
                  <a:tcPr/>
                </a:tc>
                <a:tc>
                  <a:txBody>
                    <a:bodyPr/>
                    <a:lstStyle/>
                    <a:p>
                      <a:r>
                        <a:rPr lang="en-US" sz="2400" b="1" dirty="0"/>
                        <a:t>Total</a:t>
                      </a:r>
                    </a:p>
                  </a:txBody>
                  <a:tcPr/>
                </a:tc>
                <a:extLst>
                  <a:ext uri="{0D108BD9-81ED-4DB2-BD59-A6C34878D82A}">
                    <a16:rowId xmlns:a16="http://schemas.microsoft.com/office/drawing/2014/main" val="10000"/>
                  </a:ext>
                </a:extLst>
              </a:tr>
              <a:tr h="370840">
                <a:tc>
                  <a:txBody>
                    <a:bodyPr/>
                    <a:lstStyle/>
                    <a:p>
                      <a:r>
                        <a:rPr lang="en-US" sz="2400" b="1" dirty="0"/>
                        <a:t>Not</a:t>
                      </a:r>
                      <a:r>
                        <a:rPr lang="en-US" sz="2400" b="1" baseline="0" dirty="0"/>
                        <a:t> sever</a:t>
                      </a:r>
                      <a:endParaRPr lang="en-US" sz="2400" b="1" dirty="0"/>
                    </a:p>
                  </a:txBody>
                  <a:tcPr/>
                </a:tc>
                <a:tc>
                  <a:txBody>
                    <a:bodyPr/>
                    <a:lstStyle/>
                    <a:p>
                      <a:pPr algn="ctr"/>
                      <a:r>
                        <a:rPr lang="en-US" sz="2400" b="1" dirty="0"/>
                        <a:t>690</a:t>
                      </a:r>
                    </a:p>
                  </a:txBody>
                  <a:tcPr/>
                </a:tc>
                <a:tc>
                  <a:txBody>
                    <a:bodyPr/>
                    <a:lstStyle/>
                    <a:p>
                      <a:pPr algn="ctr"/>
                      <a:r>
                        <a:rPr lang="en-US" sz="2400" b="1" dirty="0"/>
                        <a:t>1177</a:t>
                      </a:r>
                    </a:p>
                  </a:txBody>
                  <a:tcPr/>
                </a:tc>
                <a:tc>
                  <a:txBody>
                    <a:bodyPr/>
                    <a:lstStyle/>
                    <a:p>
                      <a:pPr algn="ctr" rtl="0" fontAlgn="ctr"/>
                      <a:r>
                        <a:rPr lang="en-US" sz="2400" b="1" i="0" u="none" strike="noStrike" dirty="0">
                          <a:solidFill>
                            <a:schemeClr val="tx1"/>
                          </a:solidFill>
                          <a:effectLst/>
                          <a:latin typeface="Calibri" panose="020F0502020204030204" pitchFamily="34" charset="0"/>
                        </a:rPr>
                        <a:t>702</a:t>
                      </a:r>
                    </a:p>
                  </a:txBody>
                  <a:tcPr marL="9525" marR="9525" marT="9525" marB="0" anchor="ctr"/>
                </a:tc>
                <a:tc>
                  <a:txBody>
                    <a:bodyPr/>
                    <a:lstStyle/>
                    <a:p>
                      <a:pPr algn="ctr"/>
                      <a:r>
                        <a:rPr lang="en-US" sz="2400" b="1" dirty="0"/>
                        <a:t>2569</a:t>
                      </a:r>
                    </a:p>
                  </a:txBody>
                  <a:tcPr/>
                </a:tc>
                <a:extLst>
                  <a:ext uri="{0D108BD9-81ED-4DB2-BD59-A6C34878D82A}">
                    <a16:rowId xmlns:a16="http://schemas.microsoft.com/office/drawing/2014/main" val="10001"/>
                  </a:ext>
                </a:extLst>
              </a:tr>
              <a:tr h="370840">
                <a:tc>
                  <a:txBody>
                    <a:bodyPr/>
                    <a:lstStyle/>
                    <a:p>
                      <a:r>
                        <a:rPr lang="en-US" sz="2400" b="1" dirty="0"/>
                        <a:t>Sever</a:t>
                      </a:r>
                    </a:p>
                  </a:txBody>
                  <a:tcPr/>
                </a:tc>
                <a:tc>
                  <a:txBody>
                    <a:bodyPr/>
                    <a:lstStyle/>
                    <a:p>
                      <a:pPr algn="ctr"/>
                      <a:r>
                        <a:rPr lang="en-US" sz="2400" b="1" dirty="0"/>
                        <a:t>250</a:t>
                      </a:r>
                    </a:p>
                  </a:txBody>
                  <a:tcPr/>
                </a:tc>
                <a:tc>
                  <a:txBody>
                    <a:bodyPr/>
                    <a:lstStyle/>
                    <a:p>
                      <a:pPr algn="ctr"/>
                      <a:r>
                        <a:rPr lang="en-US" sz="2400" b="1" dirty="0"/>
                        <a:t>242</a:t>
                      </a:r>
                    </a:p>
                  </a:txBody>
                  <a:tcPr/>
                </a:tc>
                <a:tc>
                  <a:txBody>
                    <a:bodyPr/>
                    <a:lstStyle/>
                    <a:p>
                      <a:pPr algn="ctr" rtl="0" fontAlgn="ctr"/>
                      <a:r>
                        <a:rPr lang="en-US" sz="2400" b="1" i="0" u="none" strike="noStrike" dirty="0">
                          <a:solidFill>
                            <a:srgbClr val="000000"/>
                          </a:solidFill>
                          <a:effectLst/>
                          <a:latin typeface="Calibri" panose="020F0502020204030204" pitchFamily="34" charset="0"/>
                        </a:rPr>
                        <a:t>221</a:t>
                      </a:r>
                    </a:p>
                  </a:txBody>
                  <a:tcPr marL="9525" marR="9525" marT="9525" marB="0" anchor="ctr"/>
                </a:tc>
                <a:tc>
                  <a:txBody>
                    <a:bodyPr/>
                    <a:lstStyle/>
                    <a:p>
                      <a:pPr algn="ctr"/>
                      <a:r>
                        <a:rPr lang="en-US" sz="2400" b="1" dirty="0"/>
                        <a:t>713</a:t>
                      </a:r>
                    </a:p>
                  </a:txBody>
                  <a:tcPr/>
                </a:tc>
                <a:extLst>
                  <a:ext uri="{0D108BD9-81ED-4DB2-BD59-A6C34878D82A}">
                    <a16:rowId xmlns:a16="http://schemas.microsoft.com/office/drawing/2014/main" val="10002"/>
                  </a:ext>
                </a:extLst>
              </a:tr>
              <a:tr h="370840">
                <a:tc>
                  <a:txBody>
                    <a:bodyPr/>
                    <a:lstStyle/>
                    <a:p>
                      <a:r>
                        <a:rPr lang="en-US" sz="2400" b="1" dirty="0"/>
                        <a:t>Very Sever</a:t>
                      </a:r>
                    </a:p>
                  </a:txBody>
                  <a:tcPr/>
                </a:tc>
                <a:tc>
                  <a:txBody>
                    <a:bodyPr/>
                    <a:lstStyle/>
                    <a:p>
                      <a:pPr algn="ctr"/>
                      <a:r>
                        <a:rPr lang="en-US" sz="2400" b="1" dirty="0"/>
                        <a:t>40</a:t>
                      </a:r>
                    </a:p>
                  </a:txBody>
                  <a:tcPr/>
                </a:tc>
                <a:tc>
                  <a:txBody>
                    <a:bodyPr/>
                    <a:lstStyle/>
                    <a:p>
                      <a:pPr algn="ctr"/>
                      <a:r>
                        <a:rPr lang="en-US" sz="2400" b="1" dirty="0"/>
                        <a:t>28</a:t>
                      </a:r>
                    </a:p>
                  </a:txBody>
                  <a:tcPr/>
                </a:tc>
                <a:tc>
                  <a:txBody>
                    <a:bodyPr/>
                    <a:lstStyle/>
                    <a:p>
                      <a:pPr algn="ctr" rtl="0" fontAlgn="ctr"/>
                      <a:r>
                        <a:rPr lang="en-US" sz="2400" b="1" i="0" u="none" strike="noStrike" dirty="0">
                          <a:solidFill>
                            <a:srgbClr val="000000"/>
                          </a:solidFill>
                          <a:effectLst/>
                          <a:latin typeface="Calibri" panose="020F0502020204030204" pitchFamily="34" charset="0"/>
                        </a:rPr>
                        <a:t>50</a:t>
                      </a:r>
                    </a:p>
                  </a:txBody>
                  <a:tcPr marL="9525" marR="9525" marT="9525" marB="0" anchor="ctr"/>
                </a:tc>
                <a:tc>
                  <a:txBody>
                    <a:bodyPr/>
                    <a:lstStyle/>
                    <a:p>
                      <a:pPr algn="ctr"/>
                      <a:r>
                        <a:rPr lang="en-US" sz="2400" b="1" dirty="0"/>
                        <a:t>118</a:t>
                      </a:r>
                    </a:p>
                  </a:txBody>
                  <a:tcPr/>
                </a:tc>
                <a:extLst>
                  <a:ext uri="{0D108BD9-81ED-4DB2-BD59-A6C34878D82A}">
                    <a16:rowId xmlns:a16="http://schemas.microsoft.com/office/drawing/2014/main" val="10003"/>
                  </a:ext>
                </a:extLst>
              </a:tr>
              <a:tr h="370840">
                <a:tc>
                  <a:txBody>
                    <a:bodyPr/>
                    <a:lstStyle/>
                    <a:p>
                      <a:r>
                        <a:rPr lang="en-US" sz="2400" b="1" dirty="0"/>
                        <a:t>Life threatening</a:t>
                      </a:r>
                      <a:r>
                        <a:rPr lang="en-US" sz="2400" b="1" baseline="0" dirty="0"/>
                        <a:t> </a:t>
                      </a:r>
                      <a:endParaRPr lang="en-US" sz="2400" b="1" dirty="0"/>
                    </a:p>
                  </a:txBody>
                  <a:tcPr/>
                </a:tc>
                <a:tc>
                  <a:txBody>
                    <a:bodyPr/>
                    <a:lstStyle/>
                    <a:p>
                      <a:pPr algn="ctr"/>
                      <a:r>
                        <a:rPr lang="en-US" sz="2400" b="1" dirty="0"/>
                        <a:t>20</a:t>
                      </a:r>
                    </a:p>
                  </a:txBody>
                  <a:tcPr/>
                </a:tc>
                <a:tc>
                  <a:txBody>
                    <a:bodyPr/>
                    <a:lstStyle/>
                    <a:p>
                      <a:pPr algn="ctr"/>
                      <a:r>
                        <a:rPr lang="en-US" sz="2400" b="1" dirty="0"/>
                        <a:t>13</a:t>
                      </a:r>
                    </a:p>
                  </a:txBody>
                  <a:tcPr/>
                </a:tc>
                <a:tc>
                  <a:txBody>
                    <a:bodyPr/>
                    <a:lstStyle/>
                    <a:p>
                      <a:pPr algn="ctr" rtl="0" fontAlgn="ctr"/>
                      <a:r>
                        <a:rPr lang="en-US" sz="2400" b="1" i="0" u="none" strike="noStrike" dirty="0">
                          <a:solidFill>
                            <a:srgbClr val="000000"/>
                          </a:solidFill>
                          <a:effectLst/>
                          <a:latin typeface="Calibri" panose="020F0502020204030204" pitchFamily="34" charset="0"/>
                        </a:rPr>
                        <a:t>30</a:t>
                      </a:r>
                    </a:p>
                  </a:txBody>
                  <a:tcPr marL="9525" marR="9525" marT="9525" marB="0" anchor="ctr"/>
                </a:tc>
                <a:tc>
                  <a:txBody>
                    <a:bodyPr/>
                    <a:lstStyle/>
                    <a:p>
                      <a:pPr algn="ctr"/>
                      <a:r>
                        <a:rPr lang="en-US" sz="2400" b="1" dirty="0"/>
                        <a:t>63</a:t>
                      </a:r>
                    </a:p>
                  </a:txBody>
                  <a:tcPr/>
                </a:tc>
                <a:extLst>
                  <a:ext uri="{0D108BD9-81ED-4DB2-BD59-A6C34878D82A}">
                    <a16:rowId xmlns:a16="http://schemas.microsoft.com/office/drawing/2014/main" val="10004"/>
                  </a:ext>
                </a:extLst>
              </a:tr>
              <a:tr h="370840">
                <a:tc>
                  <a:txBody>
                    <a:bodyPr/>
                    <a:lstStyle/>
                    <a:p>
                      <a:r>
                        <a:rPr lang="en-US" sz="2400" b="1" dirty="0"/>
                        <a:t>Total</a:t>
                      </a:r>
                    </a:p>
                  </a:txBody>
                  <a:tcPr/>
                </a:tc>
                <a:tc>
                  <a:txBody>
                    <a:bodyPr/>
                    <a:lstStyle/>
                    <a:p>
                      <a:pPr algn="ctr"/>
                      <a:r>
                        <a:rPr lang="en-US" sz="2400" b="1" dirty="0"/>
                        <a:t>1000</a:t>
                      </a:r>
                    </a:p>
                  </a:txBody>
                  <a:tcPr/>
                </a:tc>
                <a:tc>
                  <a:txBody>
                    <a:bodyPr/>
                    <a:lstStyle/>
                    <a:p>
                      <a:pPr algn="ctr"/>
                      <a:r>
                        <a:rPr lang="en-US" sz="2400" b="1" dirty="0"/>
                        <a:t>1460</a:t>
                      </a:r>
                    </a:p>
                  </a:txBody>
                  <a:tcPr/>
                </a:tc>
                <a:tc>
                  <a:txBody>
                    <a:bodyPr/>
                    <a:lstStyle/>
                    <a:p>
                      <a:pPr algn="ctr"/>
                      <a:r>
                        <a:rPr lang="en-US" sz="2400" b="1" dirty="0"/>
                        <a:t>1003</a:t>
                      </a:r>
                    </a:p>
                  </a:txBody>
                  <a:tcPr/>
                </a:tc>
                <a:tc>
                  <a:txBody>
                    <a:bodyPr/>
                    <a:lstStyle/>
                    <a:p>
                      <a:pPr algn="ctr"/>
                      <a:r>
                        <a:rPr lang="en-US" sz="2400" b="1" dirty="0"/>
                        <a:t>3463</a:t>
                      </a:r>
                    </a:p>
                  </a:txBody>
                  <a:tcPr/>
                </a:tc>
                <a:extLst>
                  <a:ext uri="{0D108BD9-81ED-4DB2-BD59-A6C34878D82A}">
                    <a16:rowId xmlns:a16="http://schemas.microsoft.com/office/drawing/2014/main" val="10005"/>
                  </a:ext>
                </a:extLst>
              </a:tr>
            </a:tbl>
          </a:graphicData>
        </a:graphic>
      </p:graphicFrame>
      <p:sp>
        <p:nvSpPr>
          <p:cNvPr id="6" name="Rectangle 5"/>
          <p:cNvSpPr/>
          <p:nvPr/>
        </p:nvSpPr>
        <p:spPr>
          <a:xfrm>
            <a:off x="284536" y="275676"/>
            <a:ext cx="4394473" cy="555537"/>
          </a:xfrm>
          <a:prstGeom prst="rect">
            <a:avLst/>
          </a:prstGeom>
        </p:spPr>
        <p:txBody>
          <a:bodyPr wrap="none">
            <a:spAutoFit/>
          </a:bodyPr>
          <a:lstStyle/>
          <a:p>
            <a:pPr>
              <a:lnSpc>
                <a:spcPct val="114000"/>
              </a:lnSpc>
              <a:tabLst>
                <a:tab pos="342900" algn="l"/>
              </a:tabLst>
            </a:pPr>
            <a:r>
              <a:rPr lang="en-US" sz="2800" b="1" dirty="0"/>
              <a:t>2) Calculate Expected values</a:t>
            </a:r>
          </a:p>
        </p:txBody>
      </p:sp>
      <p:graphicFrame>
        <p:nvGraphicFramePr>
          <p:cNvPr id="7" name="Table 6"/>
          <p:cNvGraphicFramePr>
            <a:graphicFrameLocks noGrp="1"/>
          </p:cNvGraphicFramePr>
          <p:nvPr/>
        </p:nvGraphicFramePr>
        <p:xfrm>
          <a:off x="5456350" y="3716202"/>
          <a:ext cx="6735650" cy="2743200"/>
        </p:xfrm>
        <a:graphic>
          <a:graphicData uri="http://schemas.openxmlformats.org/drawingml/2006/table">
            <a:tbl>
              <a:tblPr firstRow="1" bandRow="1">
                <a:tableStyleId>{5C22544A-7EE6-4342-B048-85BDC9FD1C3A}</a:tableStyleId>
              </a:tblPr>
              <a:tblGrid>
                <a:gridCol w="2189407">
                  <a:extLst>
                    <a:ext uri="{9D8B030D-6E8A-4147-A177-3AD203B41FA5}">
                      <a16:colId xmlns:a16="http://schemas.microsoft.com/office/drawing/2014/main" val="20000"/>
                    </a:ext>
                  </a:extLst>
                </a:gridCol>
                <a:gridCol w="1491011">
                  <a:extLst>
                    <a:ext uri="{9D8B030D-6E8A-4147-A177-3AD203B41FA5}">
                      <a16:colId xmlns:a16="http://schemas.microsoft.com/office/drawing/2014/main" val="20001"/>
                    </a:ext>
                  </a:extLst>
                </a:gridCol>
                <a:gridCol w="1035507">
                  <a:extLst>
                    <a:ext uri="{9D8B030D-6E8A-4147-A177-3AD203B41FA5}">
                      <a16:colId xmlns:a16="http://schemas.microsoft.com/office/drawing/2014/main" val="20002"/>
                    </a:ext>
                  </a:extLst>
                </a:gridCol>
                <a:gridCol w="1145751">
                  <a:extLst>
                    <a:ext uri="{9D8B030D-6E8A-4147-A177-3AD203B41FA5}">
                      <a16:colId xmlns:a16="http://schemas.microsoft.com/office/drawing/2014/main" val="20003"/>
                    </a:ext>
                  </a:extLst>
                </a:gridCol>
                <a:gridCol w="873974">
                  <a:extLst>
                    <a:ext uri="{9D8B030D-6E8A-4147-A177-3AD203B41FA5}">
                      <a16:colId xmlns:a16="http://schemas.microsoft.com/office/drawing/2014/main" val="20004"/>
                    </a:ext>
                  </a:extLst>
                </a:gridCol>
              </a:tblGrid>
              <a:tr h="370840">
                <a:tc>
                  <a:txBody>
                    <a:bodyPr/>
                    <a:lstStyle/>
                    <a:p>
                      <a:r>
                        <a:rPr lang="en-US" sz="2400" b="1" dirty="0"/>
                        <a:t>Expected</a:t>
                      </a:r>
                    </a:p>
                  </a:txBody>
                  <a:tcPr/>
                </a:tc>
                <a:tc>
                  <a:txBody>
                    <a:bodyPr/>
                    <a:lstStyle/>
                    <a:p>
                      <a:r>
                        <a:rPr lang="en-US" sz="2400" b="1" dirty="0"/>
                        <a:t>Baghdad</a:t>
                      </a:r>
                    </a:p>
                  </a:txBody>
                  <a:tcPr/>
                </a:tc>
                <a:tc>
                  <a:txBody>
                    <a:bodyPr/>
                    <a:lstStyle/>
                    <a:p>
                      <a:r>
                        <a:rPr lang="en-US" sz="2400" b="1" dirty="0"/>
                        <a:t>Mosul</a:t>
                      </a:r>
                    </a:p>
                  </a:txBody>
                  <a:tcPr/>
                </a:tc>
                <a:tc>
                  <a:txBody>
                    <a:bodyPr/>
                    <a:lstStyle/>
                    <a:p>
                      <a:r>
                        <a:rPr lang="en-US" sz="2400" b="1" dirty="0" err="1"/>
                        <a:t>Basrah</a:t>
                      </a:r>
                      <a:endParaRPr lang="en-US" sz="2400" b="1" dirty="0"/>
                    </a:p>
                  </a:txBody>
                  <a:tcPr/>
                </a:tc>
                <a:tc>
                  <a:txBody>
                    <a:bodyPr/>
                    <a:lstStyle/>
                    <a:p>
                      <a:r>
                        <a:rPr lang="en-US" sz="2400" b="1" dirty="0"/>
                        <a:t>Total</a:t>
                      </a:r>
                    </a:p>
                  </a:txBody>
                  <a:tcPr/>
                </a:tc>
                <a:extLst>
                  <a:ext uri="{0D108BD9-81ED-4DB2-BD59-A6C34878D82A}">
                    <a16:rowId xmlns:a16="http://schemas.microsoft.com/office/drawing/2014/main" val="10000"/>
                  </a:ext>
                </a:extLst>
              </a:tr>
              <a:tr h="370840">
                <a:tc>
                  <a:txBody>
                    <a:bodyPr/>
                    <a:lstStyle/>
                    <a:p>
                      <a:r>
                        <a:rPr lang="en-US" sz="2400" b="1" dirty="0"/>
                        <a:t>Not</a:t>
                      </a:r>
                      <a:r>
                        <a:rPr lang="en-US" sz="2400" b="1" baseline="0" dirty="0"/>
                        <a:t> sever</a:t>
                      </a:r>
                      <a:endParaRPr lang="en-US" sz="2400" b="1" dirty="0"/>
                    </a:p>
                  </a:txBody>
                  <a:tcPr/>
                </a:tc>
                <a:tc>
                  <a:txBody>
                    <a:bodyPr/>
                    <a:lstStyle/>
                    <a:p>
                      <a:pPr algn="ctr" fontAlgn="b"/>
                      <a:r>
                        <a:rPr lang="en-US" sz="2400" b="1" i="0" u="none" strike="noStrike">
                          <a:solidFill>
                            <a:srgbClr val="000000"/>
                          </a:solidFill>
                          <a:effectLst/>
                          <a:latin typeface="Calibri" panose="020F0502020204030204" pitchFamily="34" charset="0"/>
                        </a:rPr>
                        <a:t>741.8</a:t>
                      </a:r>
                    </a:p>
                  </a:txBody>
                  <a:tcPr marL="9525" marR="9525" marT="9525" marB="0" anchor="ctr"/>
                </a:tc>
                <a:tc>
                  <a:txBody>
                    <a:bodyPr/>
                    <a:lstStyle/>
                    <a:p>
                      <a:pPr algn="ctr" fontAlgn="b"/>
                      <a:r>
                        <a:rPr lang="en-US" sz="2400" b="1" i="0" u="none" strike="noStrike">
                          <a:solidFill>
                            <a:srgbClr val="000000"/>
                          </a:solidFill>
                          <a:effectLst/>
                          <a:latin typeface="Calibri" panose="020F0502020204030204" pitchFamily="34" charset="0"/>
                        </a:rPr>
                        <a:t>1083.1</a:t>
                      </a:r>
                    </a:p>
                  </a:txBody>
                  <a:tcPr marL="9525" marR="9525" marT="9525" marB="0" anchor="ctr"/>
                </a:tc>
                <a:tc>
                  <a:txBody>
                    <a:bodyPr/>
                    <a:lstStyle/>
                    <a:p>
                      <a:pPr algn="ctr" fontAlgn="b"/>
                      <a:r>
                        <a:rPr lang="en-US" sz="2400" b="1" i="0" u="none" strike="noStrike">
                          <a:solidFill>
                            <a:srgbClr val="000000"/>
                          </a:solidFill>
                          <a:effectLst/>
                          <a:latin typeface="Calibri" panose="020F0502020204030204" pitchFamily="34" charset="0"/>
                        </a:rPr>
                        <a:t>744.1</a:t>
                      </a:r>
                    </a:p>
                  </a:txBody>
                  <a:tcPr marL="9525" marR="9525" marT="9525" marB="0" anchor="ctr"/>
                </a:tc>
                <a:tc>
                  <a:txBody>
                    <a:bodyPr/>
                    <a:lstStyle/>
                    <a:p>
                      <a:r>
                        <a:rPr lang="en-US" sz="2400" b="1" dirty="0"/>
                        <a:t>2569</a:t>
                      </a:r>
                    </a:p>
                  </a:txBody>
                  <a:tcPr/>
                </a:tc>
                <a:extLst>
                  <a:ext uri="{0D108BD9-81ED-4DB2-BD59-A6C34878D82A}">
                    <a16:rowId xmlns:a16="http://schemas.microsoft.com/office/drawing/2014/main" val="10001"/>
                  </a:ext>
                </a:extLst>
              </a:tr>
              <a:tr h="370840">
                <a:tc>
                  <a:txBody>
                    <a:bodyPr/>
                    <a:lstStyle/>
                    <a:p>
                      <a:r>
                        <a:rPr lang="en-US" sz="2400" b="1" dirty="0"/>
                        <a:t>Sever</a:t>
                      </a:r>
                    </a:p>
                  </a:txBody>
                  <a:tcPr/>
                </a:tc>
                <a:tc>
                  <a:txBody>
                    <a:bodyPr/>
                    <a:lstStyle/>
                    <a:p>
                      <a:pPr algn="ctr" fontAlgn="b"/>
                      <a:r>
                        <a:rPr lang="en-US" sz="2400" b="1" i="0" u="none" strike="noStrike">
                          <a:solidFill>
                            <a:srgbClr val="000000"/>
                          </a:solidFill>
                          <a:effectLst/>
                          <a:latin typeface="Calibri" panose="020F0502020204030204" pitchFamily="34" charset="0"/>
                        </a:rPr>
                        <a:t>205.9</a:t>
                      </a:r>
                    </a:p>
                  </a:txBody>
                  <a:tcPr marL="9525" marR="9525" marT="9525" marB="0" anchor="ctr"/>
                </a:tc>
                <a:tc>
                  <a:txBody>
                    <a:bodyPr/>
                    <a:lstStyle/>
                    <a:p>
                      <a:pPr algn="ctr" fontAlgn="b"/>
                      <a:r>
                        <a:rPr lang="en-US" sz="2400" b="1" i="0" u="none" strike="noStrike">
                          <a:solidFill>
                            <a:srgbClr val="000000"/>
                          </a:solidFill>
                          <a:effectLst/>
                          <a:latin typeface="Calibri" panose="020F0502020204030204" pitchFamily="34" charset="0"/>
                        </a:rPr>
                        <a:t>300.6</a:t>
                      </a:r>
                    </a:p>
                  </a:txBody>
                  <a:tcPr marL="9525" marR="9525" marT="9525" marB="0" anchor="ctr"/>
                </a:tc>
                <a:tc>
                  <a:txBody>
                    <a:bodyPr/>
                    <a:lstStyle/>
                    <a:p>
                      <a:pPr algn="ctr" fontAlgn="b"/>
                      <a:r>
                        <a:rPr lang="en-US" sz="2400" b="1" i="0" u="none" strike="noStrike">
                          <a:solidFill>
                            <a:srgbClr val="000000"/>
                          </a:solidFill>
                          <a:effectLst/>
                          <a:latin typeface="Calibri" panose="020F0502020204030204" pitchFamily="34" charset="0"/>
                        </a:rPr>
                        <a:t>206.5</a:t>
                      </a:r>
                    </a:p>
                  </a:txBody>
                  <a:tcPr marL="9525" marR="9525" marT="9525" marB="0" anchor="ctr"/>
                </a:tc>
                <a:tc>
                  <a:txBody>
                    <a:bodyPr/>
                    <a:lstStyle/>
                    <a:p>
                      <a:r>
                        <a:rPr lang="en-US" sz="2400" b="1" dirty="0"/>
                        <a:t>713</a:t>
                      </a:r>
                    </a:p>
                  </a:txBody>
                  <a:tcPr/>
                </a:tc>
                <a:extLst>
                  <a:ext uri="{0D108BD9-81ED-4DB2-BD59-A6C34878D82A}">
                    <a16:rowId xmlns:a16="http://schemas.microsoft.com/office/drawing/2014/main" val="10002"/>
                  </a:ext>
                </a:extLst>
              </a:tr>
              <a:tr h="370840">
                <a:tc>
                  <a:txBody>
                    <a:bodyPr/>
                    <a:lstStyle/>
                    <a:p>
                      <a:r>
                        <a:rPr lang="en-US" sz="2400" b="1" dirty="0"/>
                        <a:t>Very Sever</a:t>
                      </a:r>
                    </a:p>
                  </a:txBody>
                  <a:tcPr/>
                </a:tc>
                <a:tc>
                  <a:txBody>
                    <a:bodyPr/>
                    <a:lstStyle/>
                    <a:p>
                      <a:pPr algn="ctr" fontAlgn="b"/>
                      <a:r>
                        <a:rPr lang="en-US" sz="2400" b="1" i="0" u="none" strike="noStrike">
                          <a:solidFill>
                            <a:srgbClr val="000000"/>
                          </a:solidFill>
                          <a:effectLst/>
                          <a:latin typeface="Calibri" panose="020F0502020204030204" pitchFamily="34" charset="0"/>
                        </a:rPr>
                        <a:t>34.1</a:t>
                      </a:r>
                    </a:p>
                  </a:txBody>
                  <a:tcPr marL="9525" marR="9525" marT="9525" marB="0" anchor="ctr"/>
                </a:tc>
                <a:tc>
                  <a:txBody>
                    <a:bodyPr/>
                    <a:lstStyle/>
                    <a:p>
                      <a:pPr algn="ctr" fontAlgn="b"/>
                      <a:r>
                        <a:rPr lang="en-US" sz="2400" b="1" i="0" u="none" strike="noStrike">
                          <a:solidFill>
                            <a:srgbClr val="000000"/>
                          </a:solidFill>
                          <a:effectLst/>
                          <a:latin typeface="Calibri" panose="020F0502020204030204" pitchFamily="34" charset="0"/>
                        </a:rPr>
                        <a:t>49.7</a:t>
                      </a:r>
                    </a:p>
                  </a:txBody>
                  <a:tcPr marL="9525" marR="9525" marT="9525" marB="0" anchor="ctr"/>
                </a:tc>
                <a:tc>
                  <a:txBody>
                    <a:bodyPr/>
                    <a:lstStyle/>
                    <a:p>
                      <a:pPr algn="ctr" fontAlgn="b"/>
                      <a:r>
                        <a:rPr lang="en-US" sz="2400" b="1" i="0" u="none" strike="noStrike">
                          <a:solidFill>
                            <a:srgbClr val="000000"/>
                          </a:solidFill>
                          <a:effectLst/>
                          <a:latin typeface="Calibri" panose="020F0502020204030204" pitchFamily="34" charset="0"/>
                        </a:rPr>
                        <a:t>34.2</a:t>
                      </a:r>
                    </a:p>
                  </a:txBody>
                  <a:tcPr marL="9525" marR="9525" marT="9525" marB="0" anchor="ctr"/>
                </a:tc>
                <a:tc>
                  <a:txBody>
                    <a:bodyPr/>
                    <a:lstStyle/>
                    <a:p>
                      <a:r>
                        <a:rPr lang="en-US" sz="2400" b="1" dirty="0"/>
                        <a:t>118</a:t>
                      </a:r>
                    </a:p>
                  </a:txBody>
                  <a:tcPr/>
                </a:tc>
                <a:extLst>
                  <a:ext uri="{0D108BD9-81ED-4DB2-BD59-A6C34878D82A}">
                    <a16:rowId xmlns:a16="http://schemas.microsoft.com/office/drawing/2014/main" val="10003"/>
                  </a:ext>
                </a:extLst>
              </a:tr>
              <a:tr h="370840">
                <a:tc>
                  <a:txBody>
                    <a:bodyPr/>
                    <a:lstStyle/>
                    <a:p>
                      <a:r>
                        <a:rPr lang="en-US" sz="2400" b="1" dirty="0"/>
                        <a:t>Life threatening</a:t>
                      </a:r>
                      <a:r>
                        <a:rPr lang="en-US" sz="2400" b="1" baseline="0" dirty="0"/>
                        <a:t> </a:t>
                      </a:r>
                      <a:endParaRPr lang="en-US" sz="2400" b="1" dirty="0"/>
                    </a:p>
                  </a:txBody>
                  <a:tcPr/>
                </a:tc>
                <a:tc>
                  <a:txBody>
                    <a:bodyPr/>
                    <a:lstStyle/>
                    <a:p>
                      <a:pPr algn="ctr" fontAlgn="b"/>
                      <a:r>
                        <a:rPr lang="en-US" sz="2400" b="1" i="0" u="none" strike="noStrike">
                          <a:solidFill>
                            <a:srgbClr val="000000"/>
                          </a:solidFill>
                          <a:effectLst/>
                          <a:latin typeface="Calibri" panose="020F0502020204030204" pitchFamily="34" charset="0"/>
                        </a:rPr>
                        <a:t>18.2</a:t>
                      </a:r>
                    </a:p>
                  </a:txBody>
                  <a:tcPr marL="9525" marR="9525" marT="9525" marB="0" anchor="ctr"/>
                </a:tc>
                <a:tc>
                  <a:txBody>
                    <a:bodyPr/>
                    <a:lstStyle/>
                    <a:p>
                      <a:pPr algn="ctr" fontAlgn="b"/>
                      <a:r>
                        <a:rPr lang="en-US" sz="2400" b="1" i="0" u="none" strike="noStrike">
                          <a:solidFill>
                            <a:srgbClr val="000000"/>
                          </a:solidFill>
                          <a:effectLst/>
                          <a:latin typeface="Calibri" panose="020F0502020204030204" pitchFamily="34" charset="0"/>
                        </a:rPr>
                        <a:t>26.6</a:t>
                      </a:r>
                    </a:p>
                  </a:txBody>
                  <a:tcPr marL="9525" marR="9525" marT="9525" marB="0" anchor="ctr"/>
                </a:tc>
                <a:tc>
                  <a:txBody>
                    <a:bodyPr/>
                    <a:lstStyle/>
                    <a:p>
                      <a:pPr algn="ctr" fontAlgn="b"/>
                      <a:r>
                        <a:rPr lang="en-US" sz="2400" b="1" i="0" u="none" strike="noStrike" dirty="0">
                          <a:solidFill>
                            <a:srgbClr val="000000"/>
                          </a:solidFill>
                          <a:effectLst/>
                          <a:latin typeface="Calibri" panose="020F0502020204030204" pitchFamily="34" charset="0"/>
                        </a:rPr>
                        <a:t>18.2</a:t>
                      </a:r>
                    </a:p>
                  </a:txBody>
                  <a:tcPr marL="9525" marR="9525" marT="9525" marB="0" anchor="ctr"/>
                </a:tc>
                <a:tc>
                  <a:txBody>
                    <a:bodyPr/>
                    <a:lstStyle/>
                    <a:p>
                      <a:r>
                        <a:rPr lang="en-US" sz="2400" b="1" dirty="0"/>
                        <a:t>63</a:t>
                      </a:r>
                    </a:p>
                  </a:txBody>
                  <a:tcPr/>
                </a:tc>
                <a:extLst>
                  <a:ext uri="{0D108BD9-81ED-4DB2-BD59-A6C34878D82A}">
                    <a16:rowId xmlns:a16="http://schemas.microsoft.com/office/drawing/2014/main" val="10004"/>
                  </a:ext>
                </a:extLst>
              </a:tr>
              <a:tr h="370840">
                <a:tc>
                  <a:txBody>
                    <a:bodyPr/>
                    <a:lstStyle/>
                    <a:p>
                      <a:r>
                        <a:rPr lang="en-US" sz="2400" b="1" dirty="0"/>
                        <a:t>Total</a:t>
                      </a:r>
                    </a:p>
                  </a:txBody>
                  <a:tcPr/>
                </a:tc>
                <a:tc>
                  <a:txBody>
                    <a:bodyPr/>
                    <a:lstStyle/>
                    <a:p>
                      <a:r>
                        <a:rPr lang="en-US" sz="2400" b="1" dirty="0"/>
                        <a:t>1000</a:t>
                      </a:r>
                    </a:p>
                  </a:txBody>
                  <a:tcPr/>
                </a:tc>
                <a:tc>
                  <a:txBody>
                    <a:bodyPr/>
                    <a:lstStyle/>
                    <a:p>
                      <a:r>
                        <a:rPr lang="en-US" sz="2400" b="1" dirty="0"/>
                        <a:t>1460</a:t>
                      </a:r>
                    </a:p>
                  </a:txBody>
                  <a:tcPr/>
                </a:tc>
                <a:tc>
                  <a:txBody>
                    <a:bodyPr/>
                    <a:lstStyle/>
                    <a:p>
                      <a:r>
                        <a:rPr lang="en-US" sz="2400" b="1" dirty="0"/>
                        <a:t>1003</a:t>
                      </a:r>
                    </a:p>
                  </a:txBody>
                  <a:tcPr/>
                </a:tc>
                <a:tc>
                  <a:txBody>
                    <a:bodyPr/>
                    <a:lstStyle/>
                    <a:p>
                      <a:r>
                        <a:rPr lang="en-US" sz="2400" b="1" dirty="0"/>
                        <a:t>3463</a:t>
                      </a:r>
                    </a:p>
                  </a:txBody>
                  <a:tcPr/>
                </a:tc>
                <a:extLst>
                  <a:ext uri="{0D108BD9-81ED-4DB2-BD59-A6C34878D82A}">
                    <a16:rowId xmlns:a16="http://schemas.microsoft.com/office/drawing/2014/main" val="10005"/>
                  </a:ext>
                </a:extLst>
              </a:tr>
            </a:tbl>
          </a:graphicData>
        </a:graphic>
      </p:graphicFrame>
      <p:sp>
        <p:nvSpPr>
          <p:cNvPr id="8" name="Rectangle 7"/>
          <p:cNvSpPr/>
          <p:nvPr/>
        </p:nvSpPr>
        <p:spPr>
          <a:xfrm>
            <a:off x="11384924" y="605307"/>
            <a:ext cx="807076" cy="38636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017099" y="2456753"/>
            <a:ext cx="807076" cy="38636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384924" y="2456753"/>
            <a:ext cx="807076" cy="38636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017099" y="4182522"/>
            <a:ext cx="807076" cy="38636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25003" y="5505295"/>
            <a:ext cx="3114955" cy="954107"/>
          </a:xfrm>
          <a:prstGeom prst="rect">
            <a:avLst/>
          </a:prstGeom>
          <a:noFill/>
        </p:spPr>
        <p:txBody>
          <a:bodyPr wrap="none" rtlCol="0">
            <a:spAutoFit/>
          </a:bodyPr>
          <a:lstStyle/>
          <a:p>
            <a:r>
              <a:rPr lang="en-US" sz="2800" b="1" dirty="0"/>
              <a:t>=(2569*1000)/3463</a:t>
            </a:r>
          </a:p>
          <a:p>
            <a:r>
              <a:rPr lang="en-US" sz="2800" b="1" dirty="0"/>
              <a:t>=741.8</a:t>
            </a:r>
          </a:p>
        </p:txBody>
      </p:sp>
    </p:spTree>
    <p:extLst>
      <p:ext uri="{BB962C8B-B14F-4D97-AF65-F5344CB8AC3E}">
        <p14:creationId xmlns:p14="http://schemas.microsoft.com/office/powerpoint/2010/main" val="3676900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0ECE58CC-1757-4D1B-8D34-75A5A3E8DB4D}"/>
                  </a:ext>
                </a:extLst>
              </p:cNvPr>
              <p:cNvSpPr txBox="1"/>
              <p:nvPr/>
            </p:nvSpPr>
            <p:spPr>
              <a:xfrm>
                <a:off x="216527" y="323796"/>
                <a:ext cx="5239823" cy="2200463"/>
              </a:xfrm>
              <a:prstGeom prst="rect">
                <a:avLst/>
              </a:prstGeom>
              <a:noFill/>
              <a:ln>
                <a:solidFill>
                  <a:schemeClr val="tx1"/>
                </a:solidFill>
              </a:ln>
            </p:spPr>
            <p:txBody>
              <a:bodyPr wrap="square" rtlCol="0">
                <a:noAutofit/>
              </a:bodyPr>
              <a:lstStyle/>
              <a:p>
                <a:r>
                  <a:rPr lang="en-US" sz="2400" b="1" dirty="0"/>
                  <a:t>3) Compute the chi-square test statistic</a:t>
                </a:r>
              </a:p>
              <a:p>
                <a:endParaRPr lang="en-US" sz="2000" b="1" dirty="0"/>
              </a:p>
              <a:p>
                <a:pPr/>
                <a14:m>
                  <m:oMathPara xmlns:m="http://schemas.openxmlformats.org/officeDocument/2006/math">
                    <m:oMathParaPr>
                      <m:jc m:val="centerGroup"/>
                    </m:oMathParaPr>
                    <m:oMath xmlns:m="http://schemas.openxmlformats.org/officeDocument/2006/math">
                      <m:sSup>
                        <m:sSupPr>
                          <m:ctrlPr>
                            <a:rPr lang="en-US" sz="2000" i="1">
                              <a:latin typeface="Cambria Math" panose="02040503050406030204" pitchFamily="18" charset="0"/>
                              <a:ea typeface="Cambria Math" panose="02040503050406030204" pitchFamily="18" charset="0"/>
                            </a:rPr>
                          </m:ctrlPr>
                        </m:sSupPr>
                        <m:e>
                          <m:r>
                            <a:rPr lang="en-US" sz="2000" i="1">
                              <a:latin typeface="Cambria Math" panose="02040503050406030204" pitchFamily="18" charset="0"/>
                              <a:ea typeface="Cambria Math" panose="02040503050406030204" pitchFamily="18" charset="0"/>
                            </a:rPr>
                            <m:t>𝜒</m:t>
                          </m:r>
                        </m:e>
                        <m:sup>
                          <m:r>
                            <a:rPr lang="en-US" sz="2000" i="1">
                              <a:latin typeface="Cambria Math" panose="02040503050406030204" pitchFamily="18" charset="0"/>
                              <a:ea typeface="Cambria Math" panose="02040503050406030204" pitchFamily="18" charset="0"/>
                            </a:rPr>
                            <m:t>2</m:t>
                          </m:r>
                        </m:sup>
                      </m:sSup>
                      <m:r>
                        <a:rPr lang="en-US" sz="2000" i="1">
                          <a:latin typeface="Cambria Math" panose="02040503050406030204" pitchFamily="18" charset="0"/>
                          <a:ea typeface="Cambria Math" panose="02040503050406030204" pitchFamily="18" charset="0"/>
                        </a:rPr>
                        <m:t>=</m:t>
                      </m:r>
                      <m:nary>
                        <m:naryPr>
                          <m:chr m:val="∑"/>
                          <m:subHide m:val="on"/>
                          <m:supHide m:val="on"/>
                          <m:ctrlPr>
                            <a:rPr lang="en-US" sz="2000" i="1">
                              <a:latin typeface="Cambria Math" panose="02040503050406030204" pitchFamily="18" charset="0"/>
                              <a:ea typeface="Cambria Math" panose="02040503050406030204" pitchFamily="18" charset="0"/>
                            </a:rPr>
                          </m:ctrlPr>
                        </m:naryPr>
                        <m:sub/>
                        <m:sup/>
                        <m:e>
                          <m:f>
                            <m:fPr>
                              <m:ctrlPr>
                                <a:rPr lang="en-US" sz="2000" i="1">
                                  <a:latin typeface="Cambria Math" panose="02040503050406030204" pitchFamily="18" charset="0"/>
                                  <a:ea typeface="Cambria Math" panose="02040503050406030204" pitchFamily="18" charset="0"/>
                                </a:rPr>
                              </m:ctrlPr>
                            </m:fPr>
                            <m:num>
                              <m:sSup>
                                <m:sSupPr>
                                  <m:ctrlPr>
                                    <a:rPr lang="en-US" sz="2000" i="1">
                                      <a:latin typeface="Cambria Math" panose="02040503050406030204" pitchFamily="18" charset="0"/>
                                      <a:ea typeface="Cambria Math" panose="02040503050406030204" pitchFamily="18" charset="0"/>
                                    </a:rPr>
                                  </m:ctrlPr>
                                </m:sSupPr>
                                <m:e>
                                  <m:r>
                                    <a:rPr lang="en-US" sz="2000" i="0">
                                      <a:latin typeface="Cambria Math" panose="02040503050406030204" pitchFamily="18" charset="0"/>
                                      <a:ea typeface="Cambria Math" panose="02040503050406030204" pitchFamily="18" charset="0"/>
                                    </a:rPr>
                                    <m:t>(</m:t>
                                  </m:r>
                                  <m:r>
                                    <m:rPr>
                                      <m:sty m:val="p"/>
                                    </m:rPr>
                                    <a:rPr lang="en-US" sz="2000" i="0">
                                      <a:latin typeface="Cambria Math" panose="02040503050406030204" pitchFamily="18" charset="0"/>
                                      <a:ea typeface="Cambria Math" panose="02040503050406030204" pitchFamily="18" charset="0"/>
                                    </a:rPr>
                                    <m:t>Observed</m:t>
                                  </m:r>
                                  <m:r>
                                    <a:rPr lang="en-US" sz="2000" i="0">
                                      <a:latin typeface="Cambria Math" panose="02040503050406030204" pitchFamily="18" charset="0"/>
                                      <a:ea typeface="Cambria Math" panose="02040503050406030204" pitchFamily="18" charset="0"/>
                                    </a:rPr>
                                    <m:t> </m:t>
                                  </m:r>
                                  <m:r>
                                    <m:rPr>
                                      <m:sty m:val="p"/>
                                    </m:rPr>
                                    <a:rPr lang="en-US" sz="2000" i="0">
                                      <a:latin typeface="Cambria Math" panose="02040503050406030204" pitchFamily="18" charset="0"/>
                                      <a:ea typeface="Cambria Math" panose="02040503050406030204" pitchFamily="18" charset="0"/>
                                    </a:rPr>
                                    <m:t>count</m:t>
                                  </m:r>
                                  <m:r>
                                    <a:rPr lang="en-US" sz="2000" i="0">
                                      <a:latin typeface="Cambria Math" panose="02040503050406030204" pitchFamily="18" charset="0"/>
                                      <a:ea typeface="Cambria Math" panose="02040503050406030204" pitchFamily="18" charset="0"/>
                                    </a:rPr>
                                    <m:t> −</m:t>
                                  </m:r>
                                  <m:r>
                                    <m:rPr>
                                      <m:sty m:val="p"/>
                                    </m:rPr>
                                    <a:rPr lang="en-US" sz="2000" i="0">
                                      <a:latin typeface="Cambria Math" panose="02040503050406030204" pitchFamily="18" charset="0"/>
                                      <a:ea typeface="Cambria Math" panose="02040503050406030204" pitchFamily="18" charset="0"/>
                                    </a:rPr>
                                    <m:t>Expected</m:t>
                                  </m:r>
                                  <m:r>
                                    <a:rPr lang="en-US" sz="2000" i="0">
                                      <a:latin typeface="Cambria Math" panose="02040503050406030204" pitchFamily="18" charset="0"/>
                                      <a:ea typeface="Cambria Math" panose="02040503050406030204" pitchFamily="18" charset="0"/>
                                    </a:rPr>
                                    <m:t> </m:t>
                                  </m:r>
                                  <m:r>
                                    <m:rPr>
                                      <m:sty m:val="p"/>
                                    </m:rPr>
                                    <a:rPr lang="en-US" sz="2000" i="0">
                                      <a:latin typeface="Cambria Math" panose="02040503050406030204" pitchFamily="18" charset="0"/>
                                      <a:ea typeface="Cambria Math" panose="02040503050406030204" pitchFamily="18" charset="0"/>
                                    </a:rPr>
                                    <m:t>count</m:t>
                                  </m:r>
                                  <m:r>
                                    <a:rPr lang="en-US" sz="2000" i="0">
                                      <a:latin typeface="Cambria Math" panose="02040503050406030204" pitchFamily="18" charset="0"/>
                                      <a:ea typeface="Cambria Math" panose="02040503050406030204" pitchFamily="18" charset="0"/>
                                    </a:rPr>
                                    <m:t>)</m:t>
                                  </m:r>
                                </m:e>
                                <m:sup>
                                  <m:r>
                                    <a:rPr lang="en-US" sz="2000" i="0">
                                      <a:latin typeface="Cambria Math" panose="02040503050406030204" pitchFamily="18" charset="0"/>
                                      <a:ea typeface="Cambria Math" panose="02040503050406030204" pitchFamily="18" charset="0"/>
                                    </a:rPr>
                                    <m:t>2</m:t>
                                  </m:r>
                                </m:sup>
                              </m:sSup>
                            </m:num>
                            <m:den>
                              <m:r>
                                <m:rPr>
                                  <m:sty m:val="p"/>
                                </m:rPr>
                                <a:rPr lang="en-US" sz="2000" i="0">
                                  <a:latin typeface="Cambria Math" panose="02040503050406030204" pitchFamily="18" charset="0"/>
                                  <a:ea typeface="Cambria Math" panose="02040503050406030204" pitchFamily="18" charset="0"/>
                                </a:rPr>
                                <m:t>Expected</m:t>
                              </m:r>
                              <m:r>
                                <a:rPr lang="en-US" sz="2000" i="0">
                                  <a:latin typeface="Cambria Math" panose="02040503050406030204" pitchFamily="18" charset="0"/>
                                  <a:ea typeface="Cambria Math" panose="02040503050406030204" pitchFamily="18" charset="0"/>
                                </a:rPr>
                                <m:t> </m:t>
                              </m:r>
                              <m:r>
                                <m:rPr>
                                  <m:sty m:val="p"/>
                                </m:rPr>
                                <a:rPr lang="en-US" sz="2000" i="0">
                                  <a:latin typeface="Cambria Math" panose="02040503050406030204" pitchFamily="18" charset="0"/>
                                  <a:ea typeface="Cambria Math" panose="02040503050406030204" pitchFamily="18" charset="0"/>
                                </a:rPr>
                                <m:t>count</m:t>
                              </m:r>
                            </m:den>
                          </m:f>
                        </m:e>
                      </m:nary>
                    </m:oMath>
                  </m:oMathPara>
                </a14:m>
                <a:endParaRPr lang="en-US" sz="2000" dirty="0"/>
              </a:p>
              <a:p>
                <a:r>
                  <a:rPr lang="en-US" sz="2000" dirty="0"/>
                  <a:t>where the sum is over all cells (not including totals) in the two-way table. </a:t>
                </a:r>
              </a:p>
            </p:txBody>
          </p:sp>
        </mc:Choice>
        <mc:Fallback xmlns="">
          <p:sp>
            <p:nvSpPr>
              <p:cNvPr id="4" name="TextBox 3">
                <a:extLst>
                  <a:ext uri="{FF2B5EF4-FFF2-40B4-BE49-F238E27FC236}">
                    <a16:creationId xmlns:a16="http://schemas.microsoft.com/office/drawing/2014/main" xmlns:a14="http://schemas.microsoft.com/office/drawing/2010/main" xmlns="" id="{0ECE58CC-1757-4D1B-8D34-75A5A3E8DB4D}"/>
                  </a:ext>
                </a:extLst>
              </p:cNvPr>
              <p:cNvSpPr txBox="1">
                <a:spLocks noRot="1" noChangeAspect="1" noMove="1" noResize="1" noEditPoints="1" noAdjustHandles="1" noChangeArrowheads="1" noChangeShapeType="1" noTextEdit="1"/>
              </p:cNvSpPr>
              <p:nvPr/>
            </p:nvSpPr>
            <p:spPr>
              <a:xfrm>
                <a:off x="216527" y="323796"/>
                <a:ext cx="5239823" cy="2200463"/>
              </a:xfrm>
              <a:prstGeom prst="rect">
                <a:avLst/>
              </a:prstGeom>
              <a:blipFill rotWithShape="0">
                <a:blip r:embed="rId2"/>
                <a:stretch>
                  <a:fillRect l="-1742" t="-1928" b="-1653"/>
                </a:stretch>
              </a:blipFill>
              <a:ln>
                <a:solidFill>
                  <a:schemeClr val="tx1"/>
                </a:solidFill>
              </a:ln>
            </p:spPr>
            <p:txBody>
              <a:bodyPr/>
              <a:lstStyle/>
              <a:p>
                <a:r>
                  <a:rPr lang="en-US">
                    <a:noFill/>
                  </a:rPr>
                  <a:t> </a:t>
                </a:r>
              </a:p>
            </p:txBody>
          </p:sp>
        </mc:Fallback>
      </mc:AlternateContent>
      <p:graphicFrame>
        <p:nvGraphicFramePr>
          <p:cNvPr id="5" name="Table 4"/>
          <p:cNvGraphicFramePr>
            <a:graphicFrameLocks noGrp="1"/>
          </p:cNvGraphicFramePr>
          <p:nvPr>
            <p:extLst>
              <p:ext uri="{D42A27DB-BD31-4B8C-83A1-F6EECF244321}">
                <p14:modId xmlns:p14="http://schemas.microsoft.com/office/powerpoint/2010/main" val="2621919621"/>
              </p:ext>
            </p:extLst>
          </p:nvPr>
        </p:nvGraphicFramePr>
        <p:xfrm>
          <a:off x="5711998" y="4481847"/>
          <a:ext cx="5639198" cy="1981200"/>
        </p:xfrm>
        <a:graphic>
          <a:graphicData uri="http://schemas.openxmlformats.org/drawingml/2006/table">
            <a:tbl>
              <a:tblPr firstRow="1" bandRow="1">
                <a:tableStyleId>{5C22544A-7EE6-4342-B048-85BDC9FD1C3A}</a:tableStyleId>
              </a:tblPr>
              <a:tblGrid>
                <a:gridCol w="2195630">
                  <a:extLst>
                    <a:ext uri="{9D8B030D-6E8A-4147-A177-3AD203B41FA5}">
                      <a16:colId xmlns:a16="http://schemas.microsoft.com/office/drawing/2014/main" val="20000"/>
                    </a:ext>
                  </a:extLst>
                </a:gridCol>
                <a:gridCol w="1345099">
                  <a:extLst>
                    <a:ext uri="{9D8B030D-6E8A-4147-A177-3AD203B41FA5}">
                      <a16:colId xmlns:a16="http://schemas.microsoft.com/office/drawing/2014/main" val="20001"/>
                    </a:ext>
                  </a:extLst>
                </a:gridCol>
                <a:gridCol w="996205">
                  <a:extLst>
                    <a:ext uri="{9D8B030D-6E8A-4147-A177-3AD203B41FA5}">
                      <a16:colId xmlns:a16="http://schemas.microsoft.com/office/drawing/2014/main" val="20002"/>
                    </a:ext>
                  </a:extLst>
                </a:gridCol>
                <a:gridCol w="1102264">
                  <a:extLst>
                    <a:ext uri="{9D8B030D-6E8A-4147-A177-3AD203B41FA5}">
                      <a16:colId xmlns:a16="http://schemas.microsoft.com/office/drawing/2014/main" val="20003"/>
                    </a:ext>
                  </a:extLst>
                </a:gridCol>
              </a:tblGrid>
              <a:tr h="359110">
                <a:tc>
                  <a:txBody>
                    <a:bodyPr/>
                    <a:lstStyle/>
                    <a:p>
                      <a:r>
                        <a:rPr lang="en-US" sz="2000" b="1" dirty="0"/>
                        <a:t>Statistics</a:t>
                      </a:r>
                    </a:p>
                  </a:txBody>
                  <a:tcPr/>
                </a:tc>
                <a:tc>
                  <a:txBody>
                    <a:bodyPr/>
                    <a:lstStyle/>
                    <a:p>
                      <a:r>
                        <a:rPr lang="en-US" sz="2000" b="1" dirty="0"/>
                        <a:t>Baghdad</a:t>
                      </a:r>
                    </a:p>
                  </a:txBody>
                  <a:tcPr/>
                </a:tc>
                <a:tc>
                  <a:txBody>
                    <a:bodyPr/>
                    <a:lstStyle/>
                    <a:p>
                      <a:r>
                        <a:rPr lang="en-US" sz="2000" b="1" dirty="0"/>
                        <a:t>Mosul</a:t>
                      </a:r>
                    </a:p>
                  </a:txBody>
                  <a:tcPr/>
                </a:tc>
                <a:tc>
                  <a:txBody>
                    <a:bodyPr/>
                    <a:lstStyle/>
                    <a:p>
                      <a:r>
                        <a:rPr lang="en-US" sz="2000" b="1" dirty="0" err="1"/>
                        <a:t>Basrah</a:t>
                      </a:r>
                      <a:endParaRPr lang="en-US" sz="2000" b="1" dirty="0"/>
                    </a:p>
                  </a:txBody>
                  <a:tcPr/>
                </a:tc>
                <a:extLst>
                  <a:ext uri="{0D108BD9-81ED-4DB2-BD59-A6C34878D82A}">
                    <a16:rowId xmlns:a16="http://schemas.microsoft.com/office/drawing/2014/main" val="10000"/>
                  </a:ext>
                </a:extLst>
              </a:tr>
              <a:tr h="353096">
                <a:tc>
                  <a:txBody>
                    <a:bodyPr/>
                    <a:lstStyle/>
                    <a:p>
                      <a:r>
                        <a:rPr lang="en-US" sz="2000" b="1" dirty="0"/>
                        <a:t>Not</a:t>
                      </a:r>
                      <a:r>
                        <a:rPr lang="en-US" sz="2000" b="1" baseline="0" dirty="0"/>
                        <a:t> sever</a:t>
                      </a:r>
                      <a:endParaRPr lang="en-US" sz="2000" b="1" dirty="0"/>
                    </a:p>
                  </a:txBody>
                  <a:tcPr/>
                </a:tc>
                <a:tc>
                  <a:txBody>
                    <a:bodyPr/>
                    <a:lstStyle/>
                    <a:p>
                      <a:pPr algn="ctr" fontAlgn="b"/>
                      <a:r>
                        <a:rPr lang="en-US" sz="2000" b="1" i="0" u="none" strike="noStrike">
                          <a:solidFill>
                            <a:srgbClr val="000000"/>
                          </a:solidFill>
                          <a:effectLst/>
                          <a:latin typeface="Calibri" panose="020F0502020204030204" pitchFamily="34" charset="0"/>
                        </a:rPr>
                        <a:t>3.6</a:t>
                      </a:r>
                    </a:p>
                  </a:txBody>
                  <a:tcPr marL="9525" marR="9525" marT="9525" marB="0" anchor="ctr"/>
                </a:tc>
                <a:tc>
                  <a:txBody>
                    <a:bodyPr/>
                    <a:lstStyle/>
                    <a:p>
                      <a:pPr algn="ctr" fontAlgn="b"/>
                      <a:r>
                        <a:rPr lang="en-US" sz="2000" b="1" i="0" u="none" strike="noStrike">
                          <a:solidFill>
                            <a:srgbClr val="000000"/>
                          </a:solidFill>
                          <a:effectLst/>
                          <a:latin typeface="Calibri" panose="020F0502020204030204" pitchFamily="34" charset="0"/>
                        </a:rPr>
                        <a:t>8.1</a:t>
                      </a:r>
                    </a:p>
                  </a:txBody>
                  <a:tcPr marL="9525" marR="9525" marT="9525" marB="0" anchor="ctr"/>
                </a:tc>
                <a:tc>
                  <a:txBody>
                    <a:bodyPr/>
                    <a:lstStyle/>
                    <a:p>
                      <a:pPr algn="ctr" fontAlgn="b"/>
                      <a:r>
                        <a:rPr lang="en-US" sz="2000" b="1" i="0" u="none" strike="noStrike">
                          <a:solidFill>
                            <a:srgbClr val="000000"/>
                          </a:solidFill>
                          <a:effectLst/>
                          <a:latin typeface="Calibri" panose="020F0502020204030204" pitchFamily="34" charset="0"/>
                        </a:rPr>
                        <a:t>2.4</a:t>
                      </a:r>
                    </a:p>
                  </a:txBody>
                  <a:tcPr marL="9525" marR="9525" marT="9525" marB="0" anchor="ctr"/>
                </a:tc>
                <a:extLst>
                  <a:ext uri="{0D108BD9-81ED-4DB2-BD59-A6C34878D82A}">
                    <a16:rowId xmlns:a16="http://schemas.microsoft.com/office/drawing/2014/main" val="10001"/>
                  </a:ext>
                </a:extLst>
              </a:tr>
              <a:tr h="353096">
                <a:tc>
                  <a:txBody>
                    <a:bodyPr/>
                    <a:lstStyle/>
                    <a:p>
                      <a:r>
                        <a:rPr lang="en-US" sz="2000" b="1" dirty="0"/>
                        <a:t>Sever</a:t>
                      </a:r>
                    </a:p>
                  </a:txBody>
                  <a:tcPr/>
                </a:tc>
                <a:tc>
                  <a:txBody>
                    <a:bodyPr/>
                    <a:lstStyle/>
                    <a:p>
                      <a:pPr algn="ctr" fontAlgn="b"/>
                      <a:r>
                        <a:rPr lang="en-US" sz="2000" b="1" i="0" u="none" strike="noStrike">
                          <a:solidFill>
                            <a:srgbClr val="000000"/>
                          </a:solidFill>
                          <a:effectLst/>
                          <a:latin typeface="Calibri" panose="020F0502020204030204" pitchFamily="34" charset="0"/>
                        </a:rPr>
                        <a:t>9.4</a:t>
                      </a:r>
                    </a:p>
                  </a:txBody>
                  <a:tcPr marL="9525" marR="9525" marT="9525" marB="0" anchor="ctr"/>
                </a:tc>
                <a:tc>
                  <a:txBody>
                    <a:bodyPr/>
                    <a:lstStyle/>
                    <a:p>
                      <a:pPr algn="ctr" fontAlgn="b"/>
                      <a:r>
                        <a:rPr lang="en-US" sz="2000" b="1" i="0" u="none" strike="noStrike">
                          <a:solidFill>
                            <a:srgbClr val="000000"/>
                          </a:solidFill>
                          <a:effectLst/>
                          <a:latin typeface="Calibri" panose="020F0502020204030204" pitchFamily="34" charset="0"/>
                        </a:rPr>
                        <a:t>11.4</a:t>
                      </a:r>
                    </a:p>
                  </a:txBody>
                  <a:tcPr marL="9525" marR="9525" marT="9525" marB="0" anchor="ctr"/>
                </a:tc>
                <a:tc>
                  <a:txBody>
                    <a:bodyPr/>
                    <a:lstStyle/>
                    <a:p>
                      <a:pPr algn="ctr" fontAlgn="b"/>
                      <a:r>
                        <a:rPr lang="en-US" sz="2000" b="1" i="0" u="none" strike="noStrike">
                          <a:solidFill>
                            <a:srgbClr val="000000"/>
                          </a:solidFill>
                          <a:effectLst/>
                          <a:latin typeface="Calibri" panose="020F0502020204030204" pitchFamily="34" charset="0"/>
                        </a:rPr>
                        <a:t>1.0</a:t>
                      </a:r>
                    </a:p>
                  </a:txBody>
                  <a:tcPr marL="9525" marR="9525" marT="9525" marB="0" anchor="ctr"/>
                </a:tc>
                <a:extLst>
                  <a:ext uri="{0D108BD9-81ED-4DB2-BD59-A6C34878D82A}">
                    <a16:rowId xmlns:a16="http://schemas.microsoft.com/office/drawing/2014/main" val="10002"/>
                  </a:ext>
                </a:extLst>
              </a:tr>
              <a:tr h="353096">
                <a:tc>
                  <a:txBody>
                    <a:bodyPr/>
                    <a:lstStyle/>
                    <a:p>
                      <a:r>
                        <a:rPr lang="en-US" sz="2000" b="1" dirty="0"/>
                        <a:t>Very Sever</a:t>
                      </a:r>
                    </a:p>
                  </a:txBody>
                  <a:tcPr/>
                </a:tc>
                <a:tc>
                  <a:txBody>
                    <a:bodyPr/>
                    <a:lstStyle/>
                    <a:p>
                      <a:pPr algn="ctr" fontAlgn="b"/>
                      <a:r>
                        <a:rPr lang="en-US" sz="2000" b="1" i="0" u="none" strike="noStrike">
                          <a:solidFill>
                            <a:srgbClr val="000000"/>
                          </a:solidFill>
                          <a:effectLst/>
                          <a:latin typeface="Calibri" panose="020F0502020204030204" pitchFamily="34" charset="0"/>
                        </a:rPr>
                        <a:t>1.0</a:t>
                      </a:r>
                    </a:p>
                  </a:txBody>
                  <a:tcPr marL="9525" marR="9525" marT="9525" marB="0" anchor="ctr"/>
                </a:tc>
                <a:tc>
                  <a:txBody>
                    <a:bodyPr/>
                    <a:lstStyle/>
                    <a:p>
                      <a:pPr algn="ctr" fontAlgn="b"/>
                      <a:r>
                        <a:rPr lang="en-US" sz="2000" b="1" i="0" u="none" strike="noStrike">
                          <a:solidFill>
                            <a:srgbClr val="000000"/>
                          </a:solidFill>
                          <a:effectLst/>
                          <a:latin typeface="Calibri" panose="020F0502020204030204" pitchFamily="34" charset="0"/>
                        </a:rPr>
                        <a:t>9.5</a:t>
                      </a:r>
                    </a:p>
                  </a:txBody>
                  <a:tcPr marL="9525" marR="9525" marT="9525" marB="0" anchor="ctr"/>
                </a:tc>
                <a:tc>
                  <a:txBody>
                    <a:bodyPr/>
                    <a:lstStyle/>
                    <a:p>
                      <a:pPr algn="ctr" fontAlgn="b"/>
                      <a:r>
                        <a:rPr lang="en-US" sz="2000" b="1" i="0" u="none" strike="noStrike">
                          <a:solidFill>
                            <a:srgbClr val="000000"/>
                          </a:solidFill>
                          <a:effectLst/>
                          <a:latin typeface="Calibri" panose="020F0502020204030204" pitchFamily="34" charset="0"/>
                        </a:rPr>
                        <a:t>7.3</a:t>
                      </a:r>
                    </a:p>
                  </a:txBody>
                  <a:tcPr marL="9525" marR="9525" marT="9525" marB="0" anchor="ctr"/>
                </a:tc>
                <a:extLst>
                  <a:ext uri="{0D108BD9-81ED-4DB2-BD59-A6C34878D82A}">
                    <a16:rowId xmlns:a16="http://schemas.microsoft.com/office/drawing/2014/main" val="10003"/>
                  </a:ext>
                </a:extLst>
              </a:tr>
              <a:tr h="353096">
                <a:tc>
                  <a:txBody>
                    <a:bodyPr/>
                    <a:lstStyle/>
                    <a:p>
                      <a:r>
                        <a:rPr lang="en-US" sz="2000" b="1" dirty="0"/>
                        <a:t>Life threatening</a:t>
                      </a:r>
                      <a:r>
                        <a:rPr lang="en-US" sz="2000" b="1" baseline="0" dirty="0"/>
                        <a:t> </a:t>
                      </a:r>
                      <a:endParaRPr lang="en-US" sz="2000" b="1" dirty="0"/>
                    </a:p>
                  </a:txBody>
                  <a:tcPr/>
                </a:tc>
                <a:tc>
                  <a:txBody>
                    <a:bodyPr/>
                    <a:lstStyle/>
                    <a:p>
                      <a:pPr algn="ctr" fontAlgn="b"/>
                      <a:r>
                        <a:rPr lang="en-US" sz="2000" b="1" i="0" u="none" strike="noStrike">
                          <a:solidFill>
                            <a:srgbClr val="000000"/>
                          </a:solidFill>
                          <a:effectLst/>
                          <a:latin typeface="Calibri" panose="020F0502020204030204" pitchFamily="34" charset="0"/>
                        </a:rPr>
                        <a:t>0.2</a:t>
                      </a:r>
                    </a:p>
                  </a:txBody>
                  <a:tcPr marL="9525" marR="9525" marT="9525" marB="0" anchor="ctr"/>
                </a:tc>
                <a:tc>
                  <a:txBody>
                    <a:bodyPr/>
                    <a:lstStyle/>
                    <a:p>
                      <a:pPr algn="ctr" fontAlgn="b"/>
                      <a:r>
                        <a:rPr lang="en-US" sz="2000" b="1" i="0" u="none" strike="noStrike">
                          <a:solidFill>
                            <a:srgbClr val="000000"/>
                          </a:solidFill>
                          <a:effectLst/>
                          <a:latin typeface="Calibri" panose="020F0502020204030204" pitchFamily="34" charset="0"/>
                        </a:rPr>
                        <a:t>6.9</a:t>
                      </a:r>
                    </a:p>
                  </a:txBody>
                  <a:tcPr marL="9525" marR="9525" marT="9525" marB="0" anchor="ctr"/>
                </a:tc>
                <a:tc>
                  <a:txBody>
                    <a:bodyPr/>
                    <a:lstStyle/>
                    <a:p>
                      <a:pPr algn="ctr" fontAlgn="b"/>
                      <a:r>
                        <a:rPr lang="en-US" sz="2000" b="1" i="0" u="none" strike="noStrike" dirty="0">
                          <a:solidFill>
                            <a:srgbClr val="000000"/>
                          </a:solidFill>
                          <a:effectLst/>
                          <a:latin typeface="Calibri" panose="020F0502020204030204" pitchFamily="34" charset="0"/>
                        </a:rPr>
                        <a:t>7.6</a:t>
                      </a:r>
                    </a:p>
                  </a:txBody>
                  <a:tcPr marL="9525" marR="9525" marT="9525" marB="0" anchor="ctr"/>
                </a:tc>
                <a:extLst>
                  <a:ext uri="{0D108BD9-81ED-4DB2-BD59-A6C34878D82A}">
                    <a16:rowId xmlns:a16="http://schemas.microsoft.com/office/drawing/2014/main" val="10004"/>
                  </a:ext>
                </a:extLst>
              </a:tr>
            </a:tbl>
          </a:graphicData>
        </a:graphic>
      </p:graphicFrame>
      <mc:AlternateContent xmlns:mc="http://schemas.openxmlformats.org/markup-compatibility/2006" xmlns:a14="http://schemas.microsoft.com/office/drawing/2010/main">
        <mc:Choice Requires="a14">
          <p:sp>
            <p:nvSpPr>
              <p:cNvPr id="7" name="Rectangle: Rounded Corners 7">
                <a:extLst>
                  <a:ext uri="{FF2B5EF4-FFF2-40B4-BE49-F238E27FC236}">
                    <a16:creationId xmlns:a16="http://schemas.microsoft.com/office/drawing/2014/main" id="{BB883F01-29CE-487E-93F8-17F86D3F6DAF}"/>
                  </a:ext>
                </a:extLst>
              </p:cNvPr>
              <p:cNvSpPr/>
              <p:nvPr/>
            </p:nvSpPr>
            <p:spPr>
              <a:xfrm>
                <a:off x="216527" y="3656161"/>
                <a:ext cx="5267458" cy="1231843"/>
              </a:xfrm>
              <a:prstGeom prst="roundRect">
                <a:avLst/>
              </a:prstGeom>
              <a:solidFill>
                <a:srgbClr val="CCCCFF"/>
              </a:solidFill>
              <a:ln>
                <a:solidFill>
                  <a:srgbClr val="CCCCFF"/>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noAutofit/>
              </a:bodyPr>
              <a:lstStyle/>
              <a:p>
                <a:pPr>
                  <a:lnSpc>
                    <a:spcPct val="114000"/>
                  </a:lnSpc>
                  <a:tabLst>
                    <a:tab pos="342900" algn="l"/>
                  </a:tabLst>
                </a:pPr>
                <a:endParaRPr lang="en-US" sz="1600" b="1" dirty="0">
                  <a:latin typeface="Segoe Print" panose="02000600000000000000" pitchFamily="2" charset="0"/>
                </a:endParaRPr>
              </a:p>
              <a:p>
                <a:pPr>
                  <a:spcAft>
                    <a:spcPts val="600"/>
                  </a:spcAft>
                </a:pPr>
                <a14:m>
                  <m:oMathPara xmlns:m="http://schemas.openxmlformats.org/officeDocument/2006/math">
                    <m:oMathParaPr>
                      <m:jc m:val="left"/>
                    </m:oMathParaPr>
                    <m:oMath xmlns:m="http://schemas.openxmlformats.org/officeDocument/2006/math">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𝜒</m:t>
                          </m:r>
                        </m:e>
                        <m:sup>
                          <m:r>
                            <a:rPr lang="en-US" sz="1600" i="1">
                              <a:latin typeface="Cambria Math" panose="02040503050406030204" pitchFamily="18" charset="0"/>
                              <a:ea typeface="Cambria Math" panose="02040503050406030204" pitchFamily="18" charset="0"/>
                            </a:rPr>
                            <m:t>2</m:t>
                          </m:r>
                        </m:sup>
                      </m:sSup>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69</m:t>
                              </m:r>
                              <m:r>
                                <a:rPr lang="en-US" sz="1600" i="1">
                                  <a:latin typeface="Cambria Math" panose="02040503050406030204" pitchFamily="18" charset="0"/>
                                  <a:ea typeface="Cambria Math" panose="02040503050406030204" pitchFamily="18" charset="0"/>
                                </a:rPr>
                                <m:t>0</m:t>
                              </m:r>
                              <m:r>
                                <a:rPr lang="en-US" sz="1600" i="1">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741</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8</m:t>
                              </m:r>
                              <m:r>
                                <a:rPr lang="en-US" sz="1600" i="1">
                                  <a:latin typeface="Cambria Math" panose="02040503050406030204" pitchFamily="18" charset="0"/>
                                  <a:ea typeface="Cambria Math" panose="02040503050406030204" pitchFamily="18" charset="0"/>
                                </a:rPr>
                                <m:t>)</m:t>
                              </m:r>
                            </m:e>
                            <m:sup>
                              <m:r>
                                <a:rPr lang="en-US" sz="1600" i="1">
                                  <a:latin typeface="Cambria Math" panose="02040503050406030204" pitchFamily="18" charset="0"/>
                                  <a:ea typeface="Cambria Math" panose="02040503050406030204" pitchFamily="18" charset="0"/>
                                </a:rPr>
                                <m:t>2</m:t>
                              </m:r>
                            </m:sup>
                          </m:sSup>
                        </m:num>
                        <m:den>
                          <m:r>
                            <a:rPr lang="en-US" sz="1600" b="0" i="1" smtClean="0">
                              <a:latin typeface="Cambria Math" panose="02040503050406030204" pitchFamily="18" charset="0"/>
                              <a:ea typeface="Cambria Math" panose="02040503050406030204" pitchFamily="18" charset="0"/>
                            </a:rPr>
                            <m:t>741</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8</m:t>
                          </m:r>
                        </m:den>
                      </m:f>
                      <m:r>
                        <a:rPr lang="en-US" sz="1600" i="1">
                          <a:latin typeface="Cambria Math" panose="02040503050406030204" pitchFamily="18" charset="0"/>
                          <a:ea typeface="Cambria Math" panose="02040503050406030204" pitchFamily="18" charset="0"/>
                        </a:rPr>
                        <m:t>+</m:t>
                      </m:r>
                      <m:f>
                        <m:fPr>
                          <m:ctrlPr>
                            <a:rPr lang="en-US" sz="1600" i="1">
                              <a:latin typeface="Cambria Math" panose="02040503050406030204" pitchFamily="18" charset="0"/>
                              <a:ea typeface="Cambria Math" panose="02040503050406030204" pitchFamily="18" charset="0"/>
                            </a:rPr>
                          </m:ctrlPr>
                        </m:fPr>
                        <m:num>
                          <m:sSup>
                            <m:sSupPr>
                              <m:ctrlPr>
                                <a:rPr lang="en-US" sz="1600" i="1">
                                  <a:latin typeface="Cambria Math" panose="02040503050406030204" pitchFamily="18" charset="0"/>
                                  <a:ea typeface="Cambria Math" panose="02040503050406030204" pitchFamily="18" charset="0"/>
                                </a:rPr>
                              </m:ctrlPr>
                            </m:sSupPr>
                            <m:e>
                              <m:r>
                                <a:rPr lang="en-US" sz="1600" i="1">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1177</m:t>
                              </m:r>
                              <m:r>
                                <a:rPr lang="en-US" sz="1600" i="1">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1083</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1</m:t>
                              </m:r>
                              <m:r>
                                <a:rPr lang="en-US" sz="1600" i="1">
                                  <a:latin typeface="Cambria Math" panose="02040503050406030204" pitchFamily="18" charset="0"/>
                                  <a:ea typeface="Cambria Math" panose="02040503050406030204" pitchFamily="18" charset="0"/>
                                </a:rPr>
                                <m:t>)</m:t>
                              </m:r>
                            </m:e>
                            <m:sup>
                              <m:r>
                                <a:rPr lang="en-US" sz="1600" i="1">
                                  <a:latin typeface="Cambria Math" panose="02040503050406030204" pitchFamily="18" charset="0"/>
                                  <a:ea typeface="Cambria Math" panose="02040503050406030204" pitchFamily="18" charset="0"/>
                                </a:rPr>
                                <m:t>2</m:t>
                              </m:r>
                            </m:sup>
                          </m:sSup>
                        </m:num>
                        <m:den>
                          <m:r>
                            <a:rPr lang="en-US" sz="1600" b="0" i="1" smtClean="0">
                              <a:latin typeface="Cambria Math" panose="02040503050406030204" pitchFamily="18" charset="0"/>
                              <a:ea typeface="Cambria Math" panose="02040503050406030204" pitchFamily="18" charset="0"/>
                            </a:rPr>
                            <m:t>1083</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1</m:t>
                          </m:r>
                        </m:den>
                      </m:f>
                      <m:r>
                        <a:rPr lang="en-US" sz="1600" i="1">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68</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57</m:t>
                      </m:r>
                    </m:oMath>
                  </m:oMathPara>
                </a14:m>
                <a:endParaRPr lang="en-US" sz="1600" dirty="0"/>
              </a:p>
              <a:p>
                <a:endParaRPr lang="en-US" sz="1600" dirty="0">
                  <a:latin typeface="Segoe Print" panose="02000600000000000000" pitchFamily="2" charset="0"/>
                </a:endParaRPr>
              </a:p>
            </p:txBody>
          </p:sp>
        </mc:Choice>
        <mc:Fallback xmlns="">
          <p:sp>
            <p:nvSpPr>
              <p:cNvPr id="7" name="Rectangle: Rounded Corners 7">
                <a:extLst>
                  <a:ext uri="{FF2B5EF4-FFF2-40B4-BE49-F238E27FC236}">
                    <a16:creationId xmlns:a16="http://schemas.microsoft.com/office/drawing/2014/main" xmlns:a14="http://schemas.microsoft.com/office/drawing/2010/main" xmlns="" id="{BB883F01-29CE-487E-93F8-17F86D3F6DAF}"/>
                  </a:ext>
                </a:extLst>
              </p:cNvPr>
              <p:cNvSpPr>
                <a:spLocks noRot="1" noChangeAspect="1" noMove="1" noResize="1" noEditPoints="1" noAdjustHandles="1" noChangeArrowheads="1" noChangeShapeType="1" noTextEdit="1"/>
              </p:cNvSpPr>
              <p:nvPr/>
            </p:nvSpPr>
            <p:spPr>
              <a:xfrm>
                <a:off x="216527" y="3656161"/>
                <a:ext cx="5267458" cy="1231843"/>
              </a:xfrm>
              <a:prstGeom prst="roundRect">
                <a:avLst/>
              </a:prstGeom>
              <a:blipFill rotWithShape="0">
                <a:blip r:embed="rId3"/>
                <a:stretch>
                  <a:fillRect/>
                </a:stretch>
              </a:blipFill>
              <a:ln>
                <a:solidFill>
                  <a:srgbClr val="CCCCFF"/>
                </a:solidFill>
              </a:ln>
              <a:effectLst>
                <a:outerShdw blurRad="50800" dist="38100" dir="2700000" algn="tl" rotWithShape="0">
                  <a:prstClr val="black">
                    <a:alpha val="40000"/>
                  </a:prstClr>
                </a:outerShdw>
              </a:effectLst>
            </p:spPr>
            <p:txBody>
              <a:bodyPr/>
              <a:lstStyle/>
              <a:p>
                <a:r>
                  <a:rPr lang="en-US">
                    <a:noFill/>
                  </a:rPr>
                  <a:t> </a:t>
                </a:r>
              </a:p>
            </p:txBody>
          </p:sp>
        </mc:Fallback>
      </mc:AlternateContent>
      <p:graphicFrame>
        <p:nvGraphicFramePr>
          <p:cNvPr id="8" name="Table 7"/>
          <p:cNvGraphicFramePr>
            <a:graphicFrameLocks noGrp="1"/>
          </p:cNvGraphicFramePr>
          <p:nvPr/>
        </p:nvGraphicFramePr>
        <p:xfrm>
          <a:off x="5711999" y="99919"/>
          <a:ext cx="6480000" cy="1981200"/>
        </p:xfrm>
        <a:graphic>
          <a:graphicData uri="http://schemas.openxmlformats.org/drawingml/2006/table">
            <a:tbl>
              <a:tblPr firstRow="1" bandRow="1">
                <a:tableStyleId>{5C22544A-7EE6-4342-B048-85BDC9FD1C3A}</a:tableStyleId>
              </a:tblPr>
              <a:tblGrid>
                <a:gridCol w="2245216">
                  <a:extLst>
                    <a:ext uri="{9D8B030D-6E8A-4147-A177-3AD203B41FA5}">
                      <a16:colId xmlns:a16="http://schemas.microsoft.com/office/drawing/2014/main" val="20000"/>
                    </a:ext>
                  </a:extLst>
                </a:gridCol>
                <a:gridCol w="1262130">
                  <a:extLst>
                    <a:ext uri="{9D8B030D-6E8A-4147-A177-3AD203B41FA5}">
                      <a16:colId xmlns:a16="http://schemas.microsoft.com/office/drawing/2014/main" val="20001"/>
                    </a:ext>
                  </a:extLst>
                </a:gridCol>
                <a:gridCol w="1043189">
                  <a:extLst>
                    <a:ext uri="{9D8B030D-6E8A-4147-A177-3AD203B41FA5}">
                      <a16:colId xmlns:a16="http://schemas.microsoft.com/office/drawing/2014/main" val="20002"/>
                    </a:ext>
                  </a:extLst>
                </a:gridCol>
                <a:gridCol w="991673">
                  <a:extLst>
                    <a:ext uri="{9D8B030D-6E8A-4147-A177-3AD203B41FA5}">
                      <a16:colId xmlns:a16="http://schemas.microsoft.com/office/drawing/2014/main" val="20003"/>
                    </a:ext>
                  </a:extLst>
                </a:gridCol>
                <a:gridCol w="937792">
                  <a:extLst>
                    <a:ext uri="{9D8B030D-6E8A-4147-A177-3AD203B41FA5}">
                      <a16:colId xmlns:a16="http://schemas.microsoft.com/office/drawing/2014/main" val="20004"/>
                    </a:ext>
                  </a:extLst>
                </a:gridCol>
              </a:tblGrid>
              <a:tr h="0">
                <a:tc>
                  <a:txBody>
                    <a:bodyPr/>
                    <a:lstStyle/>
                    <a:p>
                      <a:r>
                        <a:rPr lang="en-US" sz="2000" b="1" dirty="0"/>
                        <a:t>Observed</a:t>
                      </a:r>
                    </a:p>
                  </a:txBody>
                  <a:tcPr/>
                </a:tc>
                <a:tc>
                  <a:txBody>
                    <a:bodyPr/>
                    <a:lstStyle/>
                    <a:p>
                      <a:r>
                        <a:rPr lang="en-US" sz="2000" b="1" dirty="0"/>
                        <a:t>Baghdad</a:t>
                      </a:r>
                    </a:p>
                  </a:txBody>
                  <a:tcPr/>
                </a:tc>
                <a:tc>
                  <a:txBody>
                    <a:bodyPr/>
                    <a:lstStyle/>
                    <a:p>
                      <a:r>
                        <a:rPr lang="en-US" sz="2000" b="1" dirty="0"/>
                        <a:t>Mosul</a:t>
                      </a:r>
                    </a:p>
                  </a:txBody>
                  <a:tcPr/>
                </a:tc>
                <a:tc>
                  <a:txBody>
                    <a:bodyPr/>
                    <a:lstStyle/>
                    <a:p>
                      <a:r>
                        <a:rPr lang="en-US" sz="2000" b="1" dirty="0" err="1"/>
                        <a:t>Basrah</a:t>
                      </a:r>
                      <a:endParaRPr lang="en-US" sz="2000" b="1" dirty="0"/>
                    </a:p>
                  </a:txBody>
                  <a:tcPr/>
                </a:tc>
                <a:tc>
                  <a:txBody>
                    <a:bodyPr/>
                    <a:lstStyle/>
                    <a:p>
                      <a:r>
                        <a:rPr lang="en-US" sz="2000" b="1" dirty="0"/>
                        <a:t>Total</a:t>
                      </a:r>
                    </a:p>
                  </a:txBody>
                  <a:tcPr/>
                </a:tc>
                <a:extLst>
                  <a:ext uri="{0D108BD9-81ED-4DB2-BD59-A6C34878D82A}">
                    <a16:rowId xmlns:a16="http://schemas.microsoft.com/office/drawing/2014/main" val="10000"/>
                  </a:ext>
                </a:extLst>
              </a:tr>
              <a:tr h="360000">
                <a:tc>
                  <a:txBody>
                    <a:bodyPr/>
                    <a:lstStyle/>
                    <a:p>
                      <a:r>
                        <a:rPr lang="en-US" sz="2000" b="1" dirty="0"/>
                        <a:t>Not</a:t>
                      </a:r>
                      <a:r>
                        <a:rPr lang="en-US" sz="2000" b="1" baseline="0" dirty="0"/>
                        <a:t> sever</a:t>
                      </a:r>
                      <a:endParaRPr lang="en-US" sz="2000" b="1" dirty="0"/>
                    </a:p>
                  </a:txBody>
                  <a:tcPr/>
                </a:tc>
                <a:tc>
                  <a:txBody>
                    <a:bodyPr/>
                    <a:lstStyle/>
                    <a:p>
                      <a:pPr algn="ctr"/>
                      <a:r>
                        <a:rPr lang="en-US" sz="2000" b="1" dirty="0"/>
                        <a:t>690</a:t>
                      </a:r>
                    </a:p>
                  </a:txBody>
                  <a:tcPr/>
                </a:tc>
                <a:tc>
                  <a:txBody>
                    <a:bodyPr/>
                    <a:lstStyle/>
                    <a:p>
                      <a:pPr algn="ctr"/>
                      <a:r>
                        <a:rPr lang="en-US" sz="2000" b="1" dirty="0"/>
                        <a:t>1177</a:t>
                      </a:r>
                    </a:p>
                  </a:txBody>
                  <a:tcPr/>
                </a:tc>
                <a:tc>
                  <a:txBody>
                    <a:bodyPr/>
                    <a:lstStyle/>
                    <a:p>
                      <a:pPr algn="ctr" rtl="0" fontAlgn="ctr"/>
                      <a:r>
                        <a:rPr lang="en-US" sz="2000" b="1" i="0" u="none" strike="noStrike" dirty="0">
                          <a:solidFill>
                            <a:schemeClr val="tx1"/>
                          </a:solidFill>
                          <a:effectLst/>
                          <a:latin typeface="Calibri" panose="020F0502020204030204" pitchFamily="34" charset="0"/>
                        </a:rPr>
                        <a:t>702</a:t>
                      </a:r>
                    </a:p>
                  </a:txBody>
                  <a:tcPr marL="9525" marR="9525" marT="9525" marB="0" anchor="ctr"/>
                </a:tc>
                <a:tc>
                  <a:txBody>
                    <a:bodyPr/>
                    <a:lstStyle/>
                    <a:p>
                      <a:pPr algn="ctr"/>
                      <a:r>
                        <a:rPr lang="en-US" sz="2000" b="1" dirty="0"/>
                        <a:t>2569</a:t>
                      </a:r>
                    </a:p>
                  </a:txBody>
                  <a:tcPr/>
                </a:tc>
                <a:extLst>
                  <a:ext uri="{0D108BD9-81ED-4DB2-BD59-A6C34878D82A}">
                    <a16:rowId xmlns:a16="http://schemas.microsoft.com/office/drawing/2014/main" val="10001"/>
                  </a:ext>
                </a:extLst>
              </a:tr>
              <a:tr h="0">
                <a:tc>
                  <a:txBody>
                    <a:bodyPr/>
                    <a:lstStyle/>
                    <a:p>
                      <a:r>
                        <a:rPr lang="en-US" sz="2000" b="1" dirty="0"/>
                        <a:t>Sever</a:t>
                      </a:r>
                    </a:p>
                  </a:txBody>
                  <a:tcPr/>
                </a:tc>
                <a:tc>
                  <a:txBody>
                    <a:bodyPr/>
                    <a:lstStyle/>
                    <a:p>
                      <a:pPr algn="ctr"/>
                      <a:r>
                        <a:rPr lang="en-US" sz="2000" b="1" dirty="0"/>
                        <a:t>250</a:t>
                      </a:r>
                    </a:p>
                  </a:txBody>
                  <a:tcPr/>
                </a:tc>
                <a:tc>
                  <a:txBody>
                    <a:bodyPr/>
                    <a:lstStyle/>
                    <a:p>
                      <a:pPr algn="ctr"/>
                      <a:r>
                        <a:rPr lang="en-US" sz="2000" b="1" dirty="0"/>
                        <a:t>242</a:t>
                      </a:r>
                    </a:p>
                  </a:txBody>
                  <a:tcPr/>
                </a:tc>
                <a:tc>
                  <a:txBody>
                    <a:bodyPr/>
                    <a:lstStyle/>
                    <a:p>
                      <a:pPr algn="ctr" rtl="0" fontAlgn="ctr"/>
                      <a:r>
                        <a:rPr lang="en-US" sz="2000" b="1" i="0" u="none" strike="noStrike" dirty="0">
                          <a:solidFill>
                            <a:srgbClr val="000000"/>
                          </a:solidFill>
                          <a:effectLst/>
                          <a:latin typeface="Calibri" panose="020F0502020204030204" pitchFamily="34" charset="0"/>
                        </a:rPr>
                        <a:t>221</a:t>
                      </a:r>
                    </a:p>
                  </a:txBody>
                  <a:tcPr marL="9525" marR="9525" marT="9525" marB="0" anchor="ctr"/>
                </a:tc>
                <a:tc>
                  <a:txBody>
                    <a:bodyPr/>
                    <a:lstStyle/>
                    <a:p>
                      <a:pPr algn="ctr"/>
                      <a:r>
                        <a:rPr lang="en-US" sz="2000" b="1" dirty="0"/>
                        <a:t>713</a:t>
                      </a:r>
                    </a:p>
                  </a:txBody>
                  <a:tcPr/>
                </a:tc>
                <a:extLst>
                  <a:ext uri="{0D108BD9-81ED-4DB2-BD59-A6C34878D82A}">
                    <a16:rowId xmlns:a16="http://schemas.microsoft.com/office/drawing/2014/main" val="10002"/>
                  </a:ext>
                </a:extLst>
              </a:tr>
              <a:tr h="0">
                <a:tc>
                  <a:txBody>
                    <a:bodyPr/>
                    <a:lstStyle/>
                    <a:p>
                      <a:r>
                        <a:rPr lang="en-US" sz="2000" b="1" dirty="0"/>
                        <a:t>Very Sever</a:t>
                      </a:r>
                    </a:p>
                  </a:txBody>
                  <a:tcPr/>
                </a:tc>
                <a:tc>
                  <a:txBody>
                    <a:bodyPr/>
                    <a:lstStyle/>
                    <a:p>
                      <a:pPr algn="ctr"/>
                      <a:r>
                        <a:rPr lang="en-US" sz="2000" b="1" dirty="0"/>
                        <a:t>40</a:t>
                      </a:r>
                    </a:p>
                  </a:txBody>
                  <a:tcPr/>
                </a:tc>
                <a:tc>
                  <a:txBody>
                    <a:bodyPr/>
                    <a:lstStyle/>
                    <a:p>
                      <a:pPr algn="ctr"/>
                      <a:r>
                        <a:rPr lang="en-US" sz="2000" b="1" dirty="0"/>
                        <a:t>28</a:t>
                      </a:r>
                    </a:p>
                  </a:txBody>
                  <a:tcPr/>
                </a:tc>
                <a:tc>
                  <a:txBody>
                    <a:bodyPr/>
                    <a:lstStyle/>
                    <a:p>
                      <a:pPr algn="ctr" rtl="0" fontAlgn="ctr"/>
                      <a:r>
                        <a:rPr lang="en-US" sz="2000" b="1" i="0" u="none" strike="noStrike" dirty="0">
                          <a:solidFill>
                            <a:srgbClr val="000000"/>
                          </a:solidFill>
                          <a:effectLst/>
                          <a:latin typeface="Calibri" panose="020F0502020204030204" pitchFamily="34" charset="0"/>
                        </a:rPr>
                        <a:t>50</a:t>
                      </a:r>
                    </a:p>
                  </a:txBody>
                  <a:tcPr marL="9525" marR="9525" marT="9525" marB="0" anchor="ctr"/>
                </a:tc>
                <a:tc>
                  <a:txBody>
                    <a:bodyPr/>
                    <a:lstStyle/>
                    <a:p>
                      <a:pPr algn="ctr"/>
                      <a:r>
                        <a:rPr lang="en-US" sz="2000" b="1" dirty="0"/>
                        <a:t>118</a:t>
                      </a:r>
                    </a:p>
                  </a:txBody>
                  <a:tcPr/>
                </a:tc>
                <a:extLst>
                  <a:ext uri="{0D108BD9-81ED-4DB2-BD59-A6C34878D82A}">
                    <a16:rowId xmlns:a16="http://schemas.microsoft.com/office/drawing/2014/main" val="10003"/>
                  </a:ext>
                </a:extLst>
              </a:tr>
              <a:tr h="0">
                <a:tc>
                  <a:txBody>
                    <a:bodyPr/>
                    <a:lstStyle/>
                    <a:p>
                      <a:r>
                        <a:rPr lang="en-US" sz="2000" b="1" dirty="0"/>
                        <a:t>Life threatening</a:t>
                      </a:r>
                      <a:r>
                        <a:rPr lang="en-US" sz="2000" b="1" baseline="0" dirty="0"/>
                        <a:t> </a:t>
                      </a:r>
                      <a:endParaRPr lang="en-US" sz="2000" b="1" dirty="0"/>
                    </a:p>
                  </a:txBody>
                  <a:tcPr/>
                </a:tc>
                <a:tc>
                  <a:txBody>
                    <a:bodyPr/>
                    <a:lstStyle/>
                    <a:p>
                      <a:pPr algn="ctr"/>
                      <a:r>
                        <a:rPr lang="en-US" sz="2000" b="1" dirty="0"/>
                        <a:t>20</a:t>
                      </a:r>
                    </a:p>
                  </a:txBody>
                  <a:tcPr/>
                </a:tc>
                <a:tc>
                  <a:txBody>
                    <a:bodyPr/>
                    <a:lstStyle/>
                    <a:p>
                      <a:pPr algn="ctr"/>
                      <a:r>
                        <a:rPr lang="en-US" sz="2000" b="1" dirty="0"/>
                        <a:t>13</a:t>
                      </a:r>
                    </a:p>
                  </a:txBody>
                  <a:tcPr/>
                </a:tc>
                <a:tc>
                  <a:txBody>
                    <a:bodyPr/>
                    <a:lstStyle/>
                    <a:p>
                      <a:pPr algn="ctr" rtl="0" fontAlgn="ctr"/>
                      <a:r>
                        <a:rPr lang="en-US" sz="2000" b="1" i="0" u="none" strike="noStrike" dirty="0">
                          <a:solidFill>
                            <a:srgbClr val="000000"/>
                          </a:solidFill>
                          <a:effectLst/>
                          <a:latin typeface="Calibri" panose="020F0502020204030204" pitchFamily="34" charset="0"/>
                        </a:rPr>
                        <a:t>30</a:t>
                      </a:r>
                    </a:p>
                  </a:txBody>
                  <a:tcPr marL="9525" marR="9525" marT="9525" marB="0" anchor="ctr"/>
                </a:tc>
                <a:tc>
                  <a:txBody>
                    <a:bodyPr/>
                    <a:lstStyle/>
                    <a:p>
                      <a:pPr algn="ctr"/>
                      <a:r>
                        <a:rPr lang="en-US" sz="2000" b="1" dirty="0"/>
                        <a:t>63</a:t>
                      </a:r>
                    </a:p>
                  </a:txBody>
                  <a:tcPr/>
                </a:tc>
                <a:extLst>
                  <a:ext uri="{0D108BD9-81ED-4DB2-BD59-A6C34878D82A}">
                    <a16:rowId xmlns:a16="http://schemas.microsoft.com/office/drawing/2014/main" val="10004"/>
                  </a:ext>
                </a:extLst>
              </a:tr>
            </a:tbl>
          </a:graphicData>
        </a:graphic>
      </p:graphicFrame>
      <p:graphicFrame>
        <p:nvGraphicFramePr>
          <p:cNvPr id="9" name="Table 8"/>
          <p:cNvGraphicFramePr>
            <a:graphicFrameLocks noGrp="1"/>
          </p:cNvGraphicFramePr>
          <p:nvPr/>
        </p:nvGraphicFramePr>
        <p:xfrm>
          <a:off x="5711999" y="2290883"/>
          <a:ext cx="6480001" cy="1981200"/>
        </p:xfrm>
        <a:graphic>
          <a:graphicData uri="http://schemas.openxmlformats.org/drawingml/2006/table">
            <a:tbl>
              <a:tblPr firstRow="1" bandRow="1">
                <a:tableStyleId>{5C22544A-7EE6-4342-B048-85BDC9FD1C3A}</a:tableStyleId>
              </a:tblPr>
              <a:tblGrid>
                <a:gridCol w="2221387">
                  <a:extLst>
                    <a:ext uri="{9D8B030D-6E8A-4147-A177-3AD203B41FA5}">
                      <a16:colId xmlns:a16="http://schemas.microsoft.com/office/drawing/2014/main" val="20000"/>
                    </a:ext>
                  </a:extLst>
                </a:gridCol>
                <a:gridCol w="1319342">
                  <a:extLst>
                    <a:ext uri="{9D8B030D-6E8A-4147-A177-3AD203B41FA5}">
                      <a16:colId xmlns:a16="http://schemas.microsoft.com/office/drawing/2014/main" val="20001"/>
                    </a:ext>
                  </a:extLst>
                </a:gridCol>
                <a:gridCol w="996205">
                  <a:extLst>
                    <a:ext uri="{9D8B030D-6E8A-4147-A177-3AD203B41FA5}">
                      <a16:colId xmlns:a16="http://schemas.microsoft.com/office/drawing/2014/main" val="20002"/>
                    </a:ext>
                  </a:extLst>
                </a:gridCol>
                <a:gridCol w="1102264">
                  <a:extLst>
                    <a:ext uri="{9D8B030D-6E8A-4147-A177-3AD203B41FA5}">
                      <a16:colId xmlns:a16="http://schemas.microsoft.com/office/drawing/2014/main" val="20003"/>
                    </a:ext>
                  </a:extLst>
                </a:gridCol>
                <a:gridCol w="840803">
                  <a:extLst>
                    <a:ext uri="{9D8B030D-6E8A-4147-A177-3AD203B41FA5}">
                      <a16:colId xmlns:a16="http://schemas.microsoft.com/office/drawing/2014/main" val="20004"/>
                    </a:ext>
                  </a:extLst>
                </a:gridCol>
              </a:tblGrid>
              <a:tr h="370840">
                <a:tc>
                  <a:txBody>
                    <a:bodyPr/>
                    <a:lstStyle/>
                    <a:p>
                      <a:r>
                        <a:rPr lang="en-US" sz="2000" b="1" dirty="0"/>
                        <a:t>Expected</a:t>
                      </a:r>
                    </a:p>
                  </a:txBody>
                  <a:tcPr/>
                </a:tc>
                <a:tc>
                  <a:txBody>
                    <a:bodyPr/>
                    <a:lstStyle/>
                    <a:p>
                      <a:r>
                        <a:rPr lang="en-US" sz="2000" b="1" dirty="0"/>
                        <a:t>Baghdad</a:t>
                      </a:r>
                    </a:p>
                  </a:txBody>
                  <a:tcPr/>
                </a:tc>
                <a:tc>
                  <a:txBody>
                    <a:bodyPr/>
                    <a:lstStyle/>
                    <a:p>
                      <a:r>
                        <a:rPr lang="en-US" sz="2000" b="1" dirty="0"/>
                        <a:t>Mosul</a:t>
                      </a:r>
                    </a:p>
                  </a:txBody>
                  <a:tcPr/>
                </a:tc>
                <a:tc>
                  <a:txBody>
                    <a:bodyPr/>
                    <a:lstStyle/>
                    <a:p>
                      <a:r>
                        <a:rPr lang="en-US" sz="2000" b="1" dirty="0" err="1"/>
                        <a:t>Basrah</a:t>
                      </a:r>
                      <a:endParaRPr lang="en-US" sz="2000" b="1" dirty="0"/>
                    </a:p>
                  </a:txBody>
                  <a:tcPr/>
                </a:tc>
                <a:tc>
                  <a:txBody>
                    <a:bodyPr/>
                    <a:lstStyle/>
                    <a:p>
                      <a:r>
                        <a:rPr lang="en-US" sz="2000" b="1" dirty="0"/>
                        <a:t>Total</a:t>
                      </a:r>
                    </a:p>
                  </a:txBody>
                  <a:tcPr/>
                </a:tc>
                <a:extLst>
                  <a:ext uri="{0D108BD9-81ED-4DB2-BD59-A6C34878D82A}">
                    <a16:rowId xmlns:a16="http://schemas.microsoft.com/office/drawing/2014/main" val="10000"/>
                  </a:ext>
                </a:extLst>
              </a:tr>
              <a:tr h="370840">
                <a:tc>
                  <a:txBody>
                    <a:bodyPr/>
                    <a:lstStyle/>
                    <a:p>
                      <a:r>
                        <a:rPr lang="en-US" sz="2000" b="1" dirty="0"/>
                        <a:t>Not</a:t>
                      </a:r>
                      <a:r>
                        <a:rPr lang="en-US" sz="2000" b="1" baseline="0" dirty="0"/>
                        <a:t> sever</a:t>
                      </a:r>
                      <a:endParaRPr lang="en-US" sz="2000" b="1" dirty="0"/>
                    </a:p>
                  </a:txBody>
                  <a:tcPr/>
                </a:tc>
                <a:tc>
                  <a:txBody>
                    <a:bodyPr/>
                    <a:lstStyle/>
                    <a:p>
                      <a:pPr algn="ctr" fontAlgn="b"/>
                      <a:r>
                        <a:rPr lang="en-US" sz="2000" b="1" i="0" u="none" strike="noStrike" dirty="0">
                          <a:solidFill>
                            <a:srgbClr val="000000"/>
                          </a:solidFill>
                          <a:effectLst/>
                          <a:latin typeface="Calibri" panose="020F0502020204030204" pitchFamily="34" charset="0"/>
                        </a:rPr>
                        <a:t>741.8</a:t>
                      </a:r>
                    </a:p>
                  </a:txBody>
                  <a:tcPr marL="9525" marR="9525" marT="9525" marB="0" anchor="ctr"/>
                </a:tc>
                <a:tc>
                  <a:txBody>
                    <a:bodyPr/>
                    <a:lstStyle/>
                    <a:p>
                      <a:pPr algn="ctr" fontAlgn="b"/>
                      <a:r>
                        <a:rPr lang="en-US" sz="2000" b="1" i="0" u="none" strike="noStrike">
                          <a:solidFill>
                            <a:srgbClr val="000000"/>
                          </a:solidFill>
                          <a:effectLst/>
                          <a:latin typeface="Calibri" panose="020F0502020204030204" pitchFamily="34" charset="0"/>
                        </a:rPr>
                        <a:t>1083.1</a:t>
                      </a:r>
                    </a:p>
                  </a:txBody>
                  <a:tcPr marL="9525" marR="9525" marT="9525" marB="0" anchor="ctr"/>
                </a:tc>
                <a:tc>
                  <a:txBody>
                    <a:bodyPr/>
                    <a:lstStyle/>
                    <a:p>
                      <a:pPr algn="ctr" fontAlgn="b"/>
                      <a:r>
                        <a:rPr lang="en-US" sz="2000" b="1" i="0" u="none" strike="noStrike">
                          <a:solidFill>
                            <a:srgbClr val="000000"/>
                          </a:solidFill>
                          <a:effectLst/>
                          <a:latin typeface="Calibri" panose="020F0502020204030204" pitchFamily="34" charset="0"/>
                        </a:rPr>
                        <a:t>744.1</a:t>
                      </a:r>
                    </a:p>
                  </a:txBody>
                  <a:tcPr marL="9525" marR="9525" marT="9525" marB="0" anchor="ctr"/>
                </a:tc>
                <a:tc>
                  <a:txBody>
                    <a:bodyPr/>
                    <a:lstStyle/>
                    <a:p>
                      <a:r>
                        <a:rPr lang="en-US" sz="2000" b="1" dirty="0"/>
                        <a:t>2569</a:t>
                      </a:r>
                    </a:p>
                  </a:txBody>
                  <a:tcPr/>
                </a:tc>
                <a:extLst>
                  <a:ext uri="{0D108BD9-81ED-4DB2-BD59-A6C34878D82A}">
                    <a16:rowId xmlns:a16="http://schemas.microsoft.com/office/drawing/2014/main" val="10001"/>
                  </a:ext>
                </a:extLst>
              </a:tr>
              <a:tr h="370840">
                <a:tc>
                  <a:txBody>
                    <a:bodyPr/>
                    <a:lstStyle/>
                    <a:p>
                      <a:r>
                        <a:rPr lang="en-US" sz="2000" b="1" dirty="0"/>
                        <a:t>Sever</a:t>
                      </a:r>
                    </a:p>
                  </a:txBody>
                  <a:tcPr/>
                </a:tc>
                <a:tc>
                  <a:txBody>
                    <a:bodyPr/>
                    <a:lstStyle/>
                    <a:p>
                      <a:pPr algn="ctr" fontAlgn="b"/>
                      <a:r>
                        <a:rPr lang="en-US" sz="2000" b="1" i="0" u="none" strike="noStrike" dirty="0">
                          <a:solidFill>
                            <a:srgbClr val="000000"/>
                          </a:solidFill>
                          <a:effectLst/>
                          <a:latin typeface="Calibri" panose="020F0502020204030204" pitchFamily="34" charset="0"/>
                        </a:rPr>
                        <a:t>205.9</a:t>
                      </a:r>
                    </a:p>
                  </a:txBody>
                  <a:tcPr marL="9525" marR="9525" marT="9525" marB="0" anchor="ctr"/>
                </a:tc>
                <a:tc>
                  <a:txBody>
                    <a:bodyPr/>
                    <a:lstStyle/>
                    <a:p>
                      <a:pPr algn="ctr" fontAlgn="b"/>
                      <a:r>
                        <a:rPr lang="en-US" sz="2000" b="1" i="0" u="none" strike="noStrike" dirty="0">
                          <a:solidFill>
                            <a:srgbClr val="000000"/>
                          </a:solidFill>
                          <a:effectLst/>
                          <a:latin typeface="Calibri" panose="020F0502020204030204" pitchFamily="34" charset="0"/>
                        </a:rPr>
                        <a:t>300.6</a:t>
                      </a:r>
                    </a:p>
                  </a:txBody>
                  <a:tcPr marL="9525" marR="9525" marT="9525" marB="0" anchor="ctr"/>
                </a:tc>
                <a:tc>
                  <a:txBody>
                    <a:bodyPr/>
                    <a:lstStyle/>
                    <a:p>
                      <a:pPr algn="ctr" fontAlgn="b"/>
                      <a:r>
                        <a:rPr lang="en-US" sz="2000" b="1" i="0" u="none" strike="noStrike">
                          <a:solidFill>
                            <a:srgbClr val="000000"/>
                          </a:solidFill>
                          <a:effectLst/>
                          <a:latin typeface="Calibri" panose="020F0502020204030204" pitchFamily="34" charset="0"/>
                        </a:rPr>
                        <a:t>206.5</a:t>
                      </a:r>
                    </a:p>
                  </a:txBody>
                  <a:tcPr marL="9525" marR="9525" marT="9525" marB="0" anchor="ctr"/>
                </a:tc>
                <a:tc>
                  <a:txBody>
                    <a:bodyPr/>
                    <a:lstStyle/>
                    <a:p>
                      <a:r>
                        <a:rPr lang="en-US" sz="2000" b="1" dirty="0"/>
                        <a:t>713</a:t>
                      </a:r>
                    </a:p>
                  </a:txBody>
                  <a:tcPr/>
                </a:tc>
                <a:extLst>
                  <a:ext uri="{0D108BD9-81ED-4DB2-BD59-A6C34878D82A}">
                    <a16:rowId xmlns:a16="http://schemas.microsoft.com/office/drawing/2014/main" val="10002"/>
                  </a:ext>
                </a:extLst>
              </a:tr>
              <a:tr h="370840">
                <a:tc>
                  <a:txBody>
                    <a:bodyPr/>
                    <a:lstStyle/>
                    <a:p>
                      <a:r>
                        <a:rPr lang="en-US" sz="2000" b="1" dirty="0"/>
                        <a:t>Very Sever</a:t>
                      </a:r>
                    </a:p>
                  </a:txBody>
                  <a:tcPr/>
                </a:tc>
                <a:tc>
                  <a:txBody>
                    <a:bodyPr/>
                    <a:lstStyle/>
                    <a:p>
                      <a:pPr algn="ctr" fontAlgn="b"/>
                      <a:r>
                        <a:rPr lang="en-US" sz="2000" b="1" i="0" u="none" strike="noStrike">
                          <a:solidFill>
                            <a:srgbClr val="000000"/>
                          </a:solidFill>
                          <a:effectLst/>
                          <a:latin typeface="Calibri" panose="020F0502020204030204" pitchFamily="34" charset="0"/>
                        </a:rPr>
                        <a:t>34.1</a:t>
                      </a:r>
                    </a:p>
                  </a:txBody>
                  <a:tcPr marL="9525" marR="9525" marT="9525" marB="0" anchor="ctr"/>
                </a:tc>
                <a:tc>
                  <a:txBody>
                    <a:bodyPr/>
                    <a:lstStyle/>
                    <a:p>
                      <a:pPr algn="ctr" fontAlgn="b"/>
                      <a:r>
                        <a:rPr lang="en-US" sz="2000" b="1" i="0" u="none" strike="noStrike" dirty="0">
                          <a:solidFill>
                            <a:srgbClr val="000000"/>
                          </a:solidFill>
                          <a:effectLst/>
                          <a:latin typeface="Calibri" panose="020F0502020204030204" pitchFamily="34" charset="0"/>
                        </a:rPr>
                        <a:t>49.7</a:t>
                      </a:r>
                    </a:p>
                  </a:txBody>
                  <a:tcPr marL="9525" marR="9525" marT="9525" marB="0" anchor="ctr"/>
                </a:tc>
                <a:tc>
                  <a:txBody>
                    <a:bodyPr/>
                    <a:lstStyle/>
                    <a:p>
                      <a:pPr algn="ctr" fontAlgn="b"/>
                      <a:r>
                        <a:rPr lang="en-US" sz="2000" b="1" i="0" u="none" strike="noStrike" dirty="0">
                          <a:solidFill>
                            <a:srgbClr val="000000"/>
                          </a:solidFill>
                          <a:effectLst/>
                          <a:latin typeface="Calibri" panose="020F0502020204030204" pitchFamily="34" charset="0"/>
                        </a:rPr>
                        <a:t>34.2</a:t>
                      </a:r>
                    </a:p>
                  </a:txBody>
                  <a:tcPr marL="9525" marR="9525" marT="9525" marB="0" anchor="ctr"/>
                </a:tc>
                <a:tc>
                  <a:txBody>
                    <a:bodyPr/>
                    <a:lstStyle/>
                    <a:p>
                      <a:r>
                        <a:rPr lang="en-US" sz="2000" b="1" dirty="0"/>
                        <a:t>118</a:t>
                      </a:r>
                    </a:p>
                  </a:txBody>
                  <a:tcPr/>
                </a:tc>
                <a:extLst>
                  <a:ext uri="{0D108BD9-81ED-4DB2-BD59-A6C34878D82A}">
                    <a16:rowId xmlns:a16="http://schemas.microsoft.com/office/drawing/2014/main" val="10003"/>
                  </a:ext>
                </a:extLst>
              </a:tr>
              <a:tr h="370840">
                <a:tc>
                  <a:txBody>
                    <a:bodyPr/>
                    <a:lstStyle/>
                    <a:p>
                      <a:r>
                        <a:rPr lang="en-US" sz="2000" b="1" dirty="0"/>
                        <a:t>Life threatening</a:t>
                      </a:r>
                      <a:r>
                        <a:rPr lang="en-US" sz="2000" b="1" baseline="0" dirty="0"/>
                        <a:t> </a:t>
                      </a:r>
                      <a:endParaRPr lang="en-US" sz="2000" b="1" dirty="0"/>
                    </a:p>
                  </a:txBody>
                  <a:tcPr/>
                </a:tc>
                <a:tc>
                  <a:txBody>
                    <a:bodyPr/>
                    <a:lstStyle/>
                    <a:p>
                      <a:pPr algn="ctr" fontAlgn="b"/>
                      <a:r>
                        <a:rPr lang="en-US" sz="2000" b="1" i="0" u="none" strike="noStrike" dirty="0">
                          <a:solidFill>
                            <a:srgbClr val="000000"/>
                          </a:solidFill>
                          <a:effectLst/>
                          <a:latin typeface="Calibri" panose="020F0502020204030204" pitchFamily="34" charset="0"/>
                        </a:rPr>
                        <a:t>18.2</a:t>
                      </a:r>
                    </a:p>
                  </a:txBody>
                  <a:tcPr marL="9525" marR="9525" marT="9525" marB="0" anchor="ctr"/>
                </a:tc>
                <a:tc>
                  <a:txBody>
                    <a:bodyPr/>
                    <a:lstStyle/>
                    <a:p>
                      <a:pPr algn="ctr" fontAlgn="b"/>
                      <a:r>
                        <a:rPr lang="en-US" sz="2000" b="1" i="0" u="none" strike="noStrike">
                          <a:solidFill>
                            <a:srgbClr val="000000"/>
                          </a:solidFill>
                          <a:effectLst/>
                          <a:latin typeface="Calibri" panose="020F0502020204030204" pitchFamily="34" charset="0"/>
                        </a:rPr>
                        <a:t>26.6</a:t>
                      </a:r>
                    </a:p>
                  </a:txBody>
                  <a:tcPr marL="9525" marR="9525" marT="9525" marB="0" anchor="ctr"/>
                </a:tc>
                <a:tc>
                  <a:txBody>
                    <a:bodyPr/>
                    <a:lstStyle/>
                    <a:p>
                      <a:pPr algn="ctr" fontAlgn="b"/>
                      <a:r>
                        <a:rPr lang="en-US" sz="2000" b="1" i="0" u="none" strike="noStrike" dirty="0">
                          <a:solidFill>
                            <a:srgbClr val="000000"/>
                          </a:solidFill>
                          <a:effectLst/>
                          <a:latin typeface="Calibri" panose="020F0502020204030204" pitchFamily="34" charset="0"/>
                        </a:rPr>
                        <a:t>18.2</a:t>
                      </a:r>
                    </a:p>
                  </a:txBody>
                  <a:tcPr marL="9525" marR="9525" marT="9525" marB="0" anchor="ctr"/>
                </a:tc>
                <a:tc>
                  <a:txBody>
                    <a:bodyPr/>
                    <a:lstStyle/>
                    <a:p>
                      <a:r>
                        <a:rPr lang="en-US" sz="2000" b="1" dirty="0"/>
                        <a:t>63</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6051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1595277" cy="1384995"/>
          </a:xfrm>
          <a:prstGeom prst="rect">
            <a:avLst/>
          </a:prstGeom>
        </p:spPr>
        <p:txBody>
          <a:bodyPr wrap="square">
            <a:spAutoFit/>
          </a:bodyPr>
          <a:lstStyle/>
          <a:p>
            <a:r>
              <a:rPr lang="en-US" sz="2800" b="1" dirty="0"/>
              <a:t>4) The </a:t>
            </a:r>
            <a:r>
              <a:rPr lang="en-US" sz="2800" b="1" i="1" dirty="0"/>
              <a:t>P</a:t>
            </a:r>
            <a:r>
              <a:rPr lang="en-US" sz="2800" b="1" dirty="0"/>
              <a:t>-value </a:t>
            </a:r>
            <a:r>
              <a:rPr lang="en-US" sz="2800" dirty="0"/>
              <a:t>is the area to the right of </a:t>
            </a:r>
            <a:r>
              <a:rPr lang="en-US" sz="2800" dirty="0">
                <a:sym typeface="Symbol" panose="05050102010706020507" pitchFamily="18" charset="2"/>
              </a:rPr>
              <a:t></a:t>
            </a:r>
            <a:r>
              <a:rPr lang="en-US" sz="2800" baseline="30000" dirty="0"/>
              <a:t>2</a:t>
            </a:r>
            <a:r>
              <a:rPr lang="en-US" sz="2800" dirty="0"/>
              <a:t> under the chi-square density curve with degrees of freedom</a:t>
            </a:r>
          </a:p>
          <a:p>
            <a:r>
              <a:rPr lang="en-US" sz="2800" dirty="0"/>
              <a:t> = (num. of rows – 1)(num. of columns – 1).</a:t>
            </a:r>
          </a:p>
        </p:txBody>
      </p:sp>
      <mc:AlternateContent xmlns:mc="http://schemas.openxmlformats.org/markup-compatibility/2006" xmlns:a14="http://schemas.microsoft.com/office/drawing/2010/main">
        <mc:Choice Requires="a14">
          <p:sp>
            <p:nvSpPr>
              <p:cNvPr id="3" name="Rectangle 2"/>
              <p:cNvSpPr/>
              <p:nvPr/>
            </p:nvSpPr>
            <p:spPr>
              <a:xfrm>
                <a:off x="231819" y="1426354"/>
                <a:ext cx="5950040" cy="2011705"/>
              </a:xfrm>
              <a:prstGeom prst="rect">
                <a:avLst/>
              </a:prstGeom>
            </p:spPr>
            <p:txBody>
              <a:bodyPr wrap="square">
                <a:spAutoFit/>
              </a:bodyPr>
              <a:lstStyle/>
              <a:p>
                <a:r>
                  <a:rPr lang="en-US" sz="3200" b="1" dirty="0" err="1"/>
                  <a:t>df</a:t>
                </a:r>
                <a:r>
                  <a:rPr lang="en-US" sz="3200" b="1" dirty="0"/>
                  <a:t> = (4 – 1)(3 – 1) = 6</a:t>
                </a:r>
              </a:p>
              <a:p>
                <a:endParaRPr lang="en-US" sz="1600" b="1" dirty="0"/>
              </a:p>
              <a:p>
                <a14:m>
                  <m:oMath xmlns:m="http://schemas.openxmlformats.org/officeDocument/2006/math">
                    <m:sSup>
                      <m:sSupPr>
                        <m:ctrlPr>
                          <a:rPr lang="en-US" sz="3200" b="1" i="1" smtClean="0">
                            <a:latin typeface="Cambria Math" panose="02040503050406030204" pitchFamily="18" charset="0"/>
                            <a:ea typeface="Cambria Math" panose="02040503050406030204" pitchFamily="18" charset="0"/>
                          </a:rPr>
                        </m:ctrlPr>
                      </m:sSupPr>
                      <m:e>
                        <m:r>
                          <a:rPr lang="en-US" sz="3200" b="1" i="1">
                            <a:latin typeface="Cambria Math" panose="02040503050406030204" pitchFamily="18" charset="0"/>
                            <a:ea typeface="Cambria Math" panose="02040503050406030204" pitchFamily="18" charset="0"/>
                          </a:rPr>
                          <m:t>𝝌</m:t>
                        </m:r>
                      </m:e>
                      <m:sup>
                        <m:r>
                          <a:rPr lang="en-US" sz="3200" b="1" i="1">
                            <a:latin typeface="Cambria Math" panose="02040503050406030204" pitchFamily="18" charset="0"/>
                            <a:ea typeface="Cambria Math" panose="02040503050406030204" pitchFamily="18" charset="0"/>
                          </a:rPr>
                          <m:t>𝟐</m:t>
                        </m:r>
                      </m:sup>
                    </m:sSup>
                  </m:oMath>
                </a14:m>
                <a:r>
                  <a:rPr lang="en-US" sz="3200" b="1" dirty="0"/>
                  <a:t>= 68.57</a:t>
                </a:r>
              </a:p>
              <a:p>
                <a:endParaRPr lang="en-US" sz="2000" b="1" dirty="0"/>
              </a:p>
              <a:p>
                <a:r>
                  <a:rPr lang="en-US" sz="2400" b="1" dirty="0"/>
                  <a:t>Using Table of critical values: P-value &lt; 0.001</a:t>
                </a:r>
              </a:p>
            </p:txBody>
          </p:sp>
        </mc:Choice>
        <mc:Fallback xmlns="">
          <p:sp>
            <p:nvSpPr>
              <p:cNvPr id="3" name="Rectangle 2"/>
              <p:cNvSpPr>
                <a:spLocks noRot="1" noChangeAspect="1" noMove="1" noResize="1" noEditPoints="1" noAdjustHandles="1" noChangeArrowheads="1" noChangeShapeType="1" noTextEdit="1"/>
              </p:cNvSpPr>
              <p:nvPr/>
            </p:nvSpPr>
            <p:spPr>
              <a:xfrm>
                <a:off x="231819" y="1426354"/>
                <a:ext cx="5950040" cy="2011705"/>
              </a:xfrm>
              <a:prstGeom prst="rect">
                <a:avLst/>
              </a:prstGeom>
              <a:blipFill rotWithShape="0">
                <a:blip r:embed="rId2"/>
                <a:stretch>
                  <a:fillRect l="-2561" t="-3939" b="-6061"/>
                </a:stretch>
              </a:blipFill>
            </p:spPr>
            <p:txBody>
              <a:bodyPr/>
              <a:lstStyle/>
              <a:p>
                <a:r>
                  <a:rPr lang="en-US">
                    <a:noFill/>
                  </a:rPr>
                  <a:t> </a:t>
                </a:r>
              </a:p>
            </p:txBody>
          </p:sp>
        </mc:Fallback>
      </mc:AlternateContent>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32177" y="1278429"/>
            <a:ext cx="5859824" cy="5579571"/>
          </a:xfrm>
          <a:prstGeom prst="rect">
            <a:avLst/>
          </a:prstGeom>
        </p:spPr>
      </p:pic>
      <p:sp>
        <p:nvSpPr>
          <p:cNvPr id="5" name="Rectangle 4"/>
          <p:cNvSpPr/>
          <p:nvPr/>
        </p:nvSpPr>
        <p:spPr>
          <a:xfrm>
            <a:off x="133081" y="3579721"/>
            <a:ext cx="6096000" cy="3168881"/>
          </a:xfrm>
          <a:prstGeom prst="rect">
            <a:avLst/>
          </a:prstGeom>
        </p:spPr>
        <p:txBody>
          <a:bodyPr>
            <a:spAutoFit/>
          </a:bodyPr>
          <a:lstStyle/>
          <a:p>
            <a:pPr>
              <a:lnSpc>
                <a:spcPct val="114000"/>
              </a:lnSpc>
              <a:tabLst>
                <a:tab pos="342900" algn="l"/>
              </a:tabLst>
            </a:pPr>
            <a:r>
              <a:rPr lang="en-US" sz="2800" b="1" dirty="0">
                <a:latin typeface="Segoe Print" panose="02000600000000000000" pitchFamily="2" charset="0"/>
              </a:rPr>
              <a:t>CONCLUDE</a:t>
            </a:r>
          </a:p>
          <a:p>
            <a:pPr>
              <a:spcAft>
                <a:spcPts val="600"/>
              </a:spcAft>
            </a:pPr>
            <a:r>
              <a:rPr lang="en-US" sz="2800" b="1" dirty="0">
                <a:latin typeface="Segoe Print" panose="02000600000000000000" pitchFamily="2" charset="0"/>
              </a:rPr>
              <a:t>Because the P-value &lt; </a:t>
            </a:r>
            <a:r>
              <a:rPr lang="el-GR" sz="2800" b="1" dirty="0">
                <a:latin typeface="Segoe Print" panose="02000600000000000000" pitchFamily="2" charset="0"/>
              </a:rPr>
              <a:t>α</a:t>
            </a:r>
            <a:r>
              <a:rPr lang="en-US" sz="2800" b="1" dirty="0">
                <a:latin typeface="Segoe Print" panose="02000600000000000000" pitchFamily="2" charset="0"/>
              </a:rPr>
              <a:t> = 0.05, we reject H</a:t>
            </a:r>
            <a:r>
              <a:rPr lang="en-US" sz="2800" b="1" baseline="-25000" dirty="0">
                <a:latin typeface="Segoe Print" panose="02000600000000000000" pitchFamily="2" charset="0"/>
              </a:rPr>
              <a:t>0</a:t>
            </a:r>
            <a:r>
              <a:rPr lang="en-US" sz="2800" b="1" dirty="0">
                <a:latin typeface="Segoe Print" panose="02000600000000000000" pitchFamily="2" charset="0"/>
              </a:rPr>
              <a:t>. There is convincing evidence that there is a difference in the true distributions of severity for residents of the cities.</a:t>
            </a:r>
          </a:p>
        </p:txBody>
      </p:sp>
      <p:sp>
        <p:nvSpPr>
          <p:cNvPr id="6" name="مستطيل 5"/>
          <p:cNvSpPr/>
          <p:nvPr/>
        </p:nvSpPr>
        <p:spPr>
          <a:xfrm>
            <a:off x="6379399" y="4701540"/>
            <a:ext cx="2696021" cy="3124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7" name="مستطيل 6"/>
          <p:cNvSpPr/>
          <p:nvPr/>
        </p:nvSpPr>
        <p:spPr>
          <a:xfrm>
            <a:off x="8328660" y="2446020"/>
            <a:ext cx="746760" cy="25679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1288014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063211" cy="2677656"/>
          </a:xfrm>
          <a:prstGeom prst="rect">
            <a:avLst/>
          </a:prstGeom>
        </p:spPr>
        <p:txBody>
          <a:bodyPr wrap="square">
            <a:spAutoFit/>
          </a:bodyPr>
          <a:lstStyle/>
          <a:p>
            <a:r>
              <a:rPr lang="en-US" sz="2800" dirty="0"/>
              <a:t>common uses:</a:t>
            </a:r>
          </a:p>
          <a:p>
            <a:r>
              <a:rPr lang="en-US" sz="2800" dirty="0"/>
              <a:t>1) Goodness-of-Fit Test (Chi-squared goodness-of-fit test): This test is used when you want to determine if the observed data fits a specific theoretical or expected distribution. For example, you might want to check if the distribution of blood types in a population follows the expected proportions (e.g., ABO blood group distribution).</a:t>
            </a:r>
          </a:p>
        </p:txBody>
      </p:sp>
      <p:sp>
        <p:nvSpPr>
          <p:cNvPr id="2" name="Rectangle 1"/>
          <p:cNvSpPr/>
          <p:nvPr/>
        </p:nvSpPr>
        <p:spPr>
          <a:xfrm>
            <a:off x="0" y="2568472"/>
            <a:ext cx="11940381" cy="4401205"/>
          </a:xfrm>
          <a:prstGeom prst="rect">
            <a:avLst/>
          </a:prstGeom>
        </p:spPr>
        <p:txBody>
          <a:bodyPr wrap="square">
            <a:spAutoFit/>
          </a:bodyPr>
          <a:lstStyle/>
          <a:p>
            <a:r>
              <a:rPr lang="en-US" sz="2800" dirty="0"/>
              <a:t>Example: Blood Type Distribution</a:t>
            </a:r>
          </a:p>
          <a:p>
            <a:r>
              <a:rPr lang="en-US" sz="2800" dirty="0"/>
              <a:t>Imagine a researcher wants to determine if the distribution of blood types in a population follows the expected proportions based on the ABO blood group system. According to the ABO blood group system, there are four major blood types: A, B, AB, and O. The expected distribution in a specific population, based on historical data or known genetic frequencies, is as follows:</a:t>
            </a:r>
          </a:p>
          <a:p>
            <a:r>
              <a:rPr lang="en-US" sz="2800" dirty="0"/>
              <a:t>Blood Type A: 40%</a:t>
            </a:r>
          </a:p>
          <a:p>
            <a:r>
              <a:rPr lang="en-US" sz="2800" dirty="0"/>
              <a:t>Blood Type B: 10%</a:t>
            </a:r>
          </a:p>
          <a:p>
            <a:r>
              <a:rPr lang="en-US" sz="2800" dirty="0"/>
              <a:t>Blood Type AB: 4%</a:t>
            </a:r>
          </a:p>
          <a:p>
            <a:r>
              <a:rPr lang="en-US" sz="2800" dirty="0"/>
              <a:t>Blood Type O: 46%</a:t>
            </a:r>
          </a:p>
        </p:txBody>
      </p:sp>
    </p:spTree>
    <p:extLst>
      <p:ext uri="{BB962C8B-B14F-4D97-AF65-F5344CB8AC3E}">
        <p14:creationId xmlns:p14="http://schemas.microsoft.com/office/powerpoint/2010/main" val="775674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3031" y="97896"/>
            <a:ext cx="11912957" cy="4832092"/>
          </a:xfrm>
          <a:prstGeom prst="rect">
            <a:avLst/>
          </a:prstGeom>
        </p:spPr>
        <p:txBody>
          <a:bodyPr wrap="square">
            <a:spAutoFit/>
          </a:bodyPr>
          <a:lstStyle/>
          <a:p>
            <a:r>
              <a:rPr lang="en-US" sz="2800" dirty="0"/>
              <a:t>The researcher collects data from a sample of 500 individuals in the population and records their blood types. The observed distribution in the sample is as follows:</a:t>
            </a:r>
          </a:p>
          <a:p>
            <a:endParaRPr lang="en-US" sz="2800" dirty="0"/>
          </a:p>
          <a:p>
            <a:r>
              <a:rPr lang="en-US" sz="2800" dirty="0"/>
              <a:t>Blood Type A: 200 individuals</a:t>
            </a:r>
          </a:p>
          <a:p>
            <a:r>
              <a:rPr lang="en-US" sz="2800" dirty="0"/>
              <a:t>Blood Type B: 80 individuals</a:t>
            </a:r>
          </a:p>
          <a:p>
            <a:r>
              <a:rPr lang="en-US" sz="2800" dirty="0"/>
              <a:t>Blood Type AB: 10 individuals</a:t>
            </a:r>
          </a:p>
          <a:p>
            <a:r>
              <a:rPr lang="en-US" sz="2800" dirty="0"/>
              <a:t>Blood Type O: 210 individuals</a:t>
            </a:r>
          </a:p>
          <a:p>
            <a:r>
              <a:rPr lang="en-US" sz="2800" dirty="0"/>
              <a:t>The researcher wants to know if the observed distribution significantly differs from the expected distribution based on the ABO blood group system. To do this, they perform a Chi-squared goodness-of-fit test:</a:t>
            </a:r>
          </a:p>
        </p:txBody>
      </p:sp>
    </p:spTree>
    <p:extLst>
      <p:ext uri="{BB962C8B-B14F-4D97-AF65-F5344CB8AC3E}">
        <p14:creationId xmlns:p14="http://schemas.microsoft.com/office/powerpoint/2010/main" val="2382460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8102"/>
            <a:ext cx="12041746" cy="4401205"/>
          </a:xfrm>
          <a:prstGeom prst="rect">
            <a:avLst/>
          </a:prstGeom>
        </p:spPr>
        <p:txBody>
          <a:bodyPr wrap="square">
            <a:spAutoFit/>
          </a:bodyPr>
          <a:lstStyle/>
          <a:p>
            <a:r>
              <a:rPr lang="en-US" sz="2800" dirty="0"/>
              <a:t>Step 1: Formulate Hypotheses</a:t>
            </a:r>
          </a:p>
          <a:p>
            <a:r>
              <a:rPr lang="en-US" sz="2800" dirty="0"/>
              <a:t>Null Hypothesis (H0): The observed distribution of blood types in the population follows the expected distribution based on the ABO blood group system.</a:t>
            </a:r>
          </a:p>
          <a:p>
            <a:r>
              <a:rPr lang="en-US" sz="2800" dirty="0"/>
              <a:t>Alternative Hypothesis (Ha): The observed distribution of blood types in the population does not follow the expected distribution based on the ABO blood group system.</a:t>
            </a:r>
          </a:p>
          <a:p>
            <a:r>
              <a:rPr lang="en-US" sz="2800" dirty="0"/>
              <a:t>Step 2: Set Significance Level</a:t>
            </a:r>
          </a:p>
          <a:p>
            <a:r>
              <a:rPr lang="en-US" sz="2800" dirty="0"/>
              <a:t>The researcher decides on a significance level (e.g., α = 0.05), which represents the probability of making a Type I error (rejecting the null hypothesis when it's true).</a:t>
            </a:r>
          </a:p>
        </p:txBody>
      </p:sp>
      <p:sp>
        <p:nvSpPr>
          <p:cNvPr id="3" name="Rectangle 2"/>
          <p:cNvSpPr/>
          <p:nvPr/>
        </p:nvSpPr>
        <p:spPr>
          <a:xfrm>
            <a:off x="2502089" y="4376477"/>
            <a:ext cx="6096000" cy="1815882"/>
          </a:xfrm>
          <a:prstGeom prst="rect">
            <a:avLst/>
          </a:prstGeom>
        </p:spPr>
        <p:txBody>
          <a:bodyPr>
            <a:spAutoFit/>
          </a:bodyPr>
          <a:lstStyle/>
          <a:p>
            <a:r>
              <a:rPr lang="en-US" sz="2800" dirty="0"/>
              <a:t> Observed Counts</a:t>
            </a:r>
          </a:p>
          <a:p>
            <a:r>
              <a:rPr lang="en-US" sz="2800" dirty="0"/>
              <a:t>Blood Type        A      B      AB     O</a:t>
            </a:r>
          </a:p>
          <a:p>
            <a:r>
              <a:rPr lang="en-US" sz="2800" dirty="0"/>
              <a:t>---------------------------------------------</a:t>
            </a:r>
          </a:p>
          <a:p>
            <a:r>
              <a:rPr lang="en-US" sz="2800" dirty="0"/>
              <a:t>Observed         200    80     10    210</a:t>
            </a:r>
          </a:p>
        </p:txBody>
      </p:sp>
    </p:spTree>
    <p:extLst>
      <p:ext uri="{BB962C8B-B14F-4D97-AF65-F5344CB8AC3E}">
        <p14:creationId xmlns:p14="http://schemas.microsoft.com/office/powerpoint/2010/main" val="4260691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7672" y="161457"/>
            <a:ext cx="10617958" cy="3108543"/>
          </a:xfrm>
          <a:prstGeom prst="rect">
            <a:avLst/>
          </a:prstGeom>
        </p:spPr>
        <p:txBody>
          <a:bodyPr wrap="square">
            <a:spAutoFit/>
          </a:bodyPr>
          <a:lstStyle/>
          <a:p>
            <a:r>
              <a:rPr lang="en-US" sz="2800" dirty="0"/>
              <a:t>Step 3: Create a Contingency Table</a:t>
            </a:r>
          </a:p>
          <a:p>
            <a:endParaRPr lang="en-US" sz="2800" dirty="0"/>
          </a:p>
          <a:p>
            <a:r>
              <a:rPr lang="en-US" sz="2800" dirty="0"/>
              <a:t>Blood Type	Expected Count (E)  	Observed Count (O)</a:t>
            </a:r>
          </a:p>
          <a:p>
            <a:r>
              <a:rPr lang="en-US" sz="2800" dirty="0"/>
              <a:t>A	                0.40 * 500 = 200	             200</a:t>
            </a:r>
          </a:p>
          <a:p>
            <a:r>
              <a:rPr lang="en-US" sz="2800" dirty="0"/>
              <a:t>B	                0.10 * 500 = 50	                        80</a:t>
            </a:r>
          </a:p>
          <a:p>
            <a:r>
              <a:rPr lang="en-US" sz="2800" dirty="0"/>
              <a:t>AB	                0.04 * 500 = 20                          10</a:t>
            </a:r>
          </a:p>
          <a:p>
            <a:r>
              <a:rPr lang="en-US" sz="2800" dirty="0"/>
              <a:t>O	                0.46 * 500 = 230                       210</a:t>
            </a:r>
          </a:p>
        </p:txBody>
      </p:sp>
      <p:sp>
        <p:nvSpPr>
          <p:cNvPr id="6" name="Rectangle 5"/>
          <p:cNvSpPr/>
          <p:nvPr/>
        </p:nvSpPr>
        <p:spPr>
          <a:xfrm>
            <a:off x="0" y="3270000"/>
            <a:ext cx="12037324" cy="3539430"/>
          </a:xfrm>
          <a:prstGeom prst="rect">
            <a:avLst/>
          </a:prstGeom>
        </p:spPr>
        <p:txBody>
          <a:bodyPr wrap="square">
            <a:spAutoFit/>
          </a:bodyPr>
          <a:lstStyle/>
          <a:p>
            <a:r>
              <a:rPr lang="en-US" sz="2800" dirty="0"/>
              <a:t>Step 4: Calculate the Chi-squared Statistic</a:t>
            </a:r>
          </a:p>
          <a:p>
            <a:endParaRPr lang="en-US" sz="2800" dirty="0"/>
          </a:p>
          <a:p>
            <a:r>
              <a:rPr lang="en-US" sz="2800" dirty="0"/>
              <a:t>The formula for the Chi-squared statistic is:</a:t>
            </a:r>
          </a:p>
          <a:p>
            <a:r>
              <a:rPr lang="en-US" sz="2800" dirty="0"/>
              <a:t>χ² = Σ [(O - E)² / E]</a:t>
            </a:r>
          </a:p>
          <a:p>
            <a:r>
              <a:rPr lang="en-US" sz="2800" dirty="0"/>
              <a:t>Calculate χ²:</a:t>
            </a:r>
          </a:p>
          <a:p>
            <a:endParaRPr lang="en-US" sz="2800" dirty="0"/>
          </a:p>
          <a:p>
            <a:r>
              <a:rPr lang="en-US" sz="2800" dirty="0"/>
              <a:t>χ² = [(200 - 200)² / 200] + [(80 - 50)² / 50] + [(10 - 20)² / 20] + [(210 - 230)² / 230]</a:t>
            </a:r>
          </a:p>
          <a:p>
            <a:endParaRPr lang="en-US" sz="2800" dirty="0"/>
          </a:p>
        </p:txBody>
      </p:sp>
    </p:spTree>
    <p:extLst>
      <p:ext uri="{BB962C8B-B14F-4D97-AF65-F5344CB8AC3E}">
        <p14:creationId xmlns:p14="http://schemas.microsoft.com/office/powerpoint/2010/main" val="24250011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26822"/>
            <a:ext cx="12037324" cy="1815882"/>
          </a:xfrm>
          <a:prstGeom prst="rect">
            <a:avLst/>
          </a:prstGeom>
        </p:spPr>
        <p:txBody>
          <a:bodyPr wrap="square">
            <a:spAutoFit/>
          </a:bodyPr>
          <a:lstStyle/>
          <a:p>
            <a:r>
              <a:rPr lang="en-US" sz="2800" dirty="0"/>
              <a:t>Step 5: Determine the Degrees of Freedom</a:t>
            </a:r>
          </a:p>
          <a:p>
            <a:endParaRPr lang="en-US" sz="2800" dirty="0"/>
          </a:p>
          <a:p>
            <a:r>
              <a:rPr lang="en-US" sz="2800" dirty="0"/>
              <a:t>Degrees of freedom (</a:t>
            </a:r>
            <a:r>
              <a:rPr lang="en-US" sz="2800" dirty="0" err="1"/>
              <a:t>df</a:t>
            </a:r>
            <a:r>
              <a:rPr lang="en-US" sz="2800" dirty="0"/>
              <a:t>) in this test equal the number of categories minus 1. In this case, </a:t>
            </a:r>
            <a:r>
              <a:rPr lang="en-US" sz="2800" dirty="0" err="1"/>
              <a:t>df</a:t>
            </a:r>
            <a:r>
              <a:rPr lang="en-US" sz="2800" dirty="0"/>
              <a:t> = 4 - 1 = 3.</a:t>
            </a:r>
          </a:p>
        </p:txBody>
      </p:sp>
      <p:sp>
        <p:nvSpPr>
          <p:cNvPr id="3" name="Rectangle 2"/>
          <p:cNvSpPr/>
          <p:nvPr/>
        </p:nvSpPr>
        <p:spPr>
          <a:xfrm>
            <a:off x="0" y="2025908"/>
            <a:ext cx="12191999" cy="4832092"/>
          </a:xfrm>
          <a:prstGeom prst="rect">
            <a:avLst/>
          </a:prstGeom>
        </p:spPr>
        <p:txBody>
          <a:bodyPr wrap="square">
            <a:spAutoFit/>
          </a:bodyPr>
          <a:lstStyle/>
          <a:p>
            <a:r>
              <a:rPr lang="en-US" sz="2800" dirty="0"/>
              <a:t>Step 6: Find the Critical Value or P-value</a:t>
            </a:r>
          </a:p>
          <a:p>
            <a:endParaRPr lang="en-US" sz="2800" dirty="0"/>
          </a:p>
          <a:p>
            <a:r>
              <a:rPr lang="en-US" sz="2800" dirty="0"/>
              <a:t>Using the Chi-squared distribution table or a calculator, you can find the critical value or p-value associated with χ² and </a:t>
            </a:r>
            <a:r>
              <a:rPr lang="en-US" sz="2800" dirty="0" err="1"/>
              <a:t>df</a:t>
            </a:r>
            <a:r>
              <a:rPr lang="en-US" sz="2800" dirty="0"/>
              <a:t>.?????</a:t>
            </a:r>
          </a:p>
          <a:p>
            <a:endParaRPr lang="en-US" sz="2800" dirty="0"/>
          </a:p>
          <a:p>
            <a:r>
              <a:rPr lang="en-US" sz="2800" dirty="0"/>
              <a:t>Step 7: Make a Decision</a:t>
            </a:r>
          </a:p>
          <a:p>
            <a:endParaRPr lang="en-US" sz="2800" dirty="0"/>
          </a:p>
          <a:p>
            <a:r>
              <a:rPr lang="en-US" sz="2800" dirty="0"/>
              <a:t>If the calculated χ² is greater than the critical value or if the p-value is less than the chosen significance level (α), then you reject the null hypothesis.</a:t>
            </a:r>
          </a:p>
          <a:p>
            <a:r>
              <a:rPr lang="en-US" sz="2800" dirty="0"/>
              <a:t>If χ² is less than the critical value or if the p-value is greater than α, you fail to reject the null hypothesis.</a:t>
            </a:r>
          </a:p>
        </p:txBody>
      </p:sp>
    </p:spTree>
    <p:extLst>
      <p:ext uri="{BB962C8B-B14F-4D97-AF65-F5344CB8AC3E}">
        <p14:creationId xmlns:p14="http://schemas.microsoft.com/office/powerpoint/2010/main" val="4233761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01848" cy="6124754"/>
          </a:xfrm>
          <a:prstGeom prst="rect">
            <a:avLst/>
          </a:prstGeom>
        </p:spPr>
        <p:txBody>
          <a:bodyPr wrap="square">
            <a:spAutoFit/>
          </a:bodyPr>
          <a:lstStyle/>
          <a:p>
            <a:r>
              <a:rPr lang="en-US" sz="2800" b="0" i="0" dirty="0">
                <a:solidFill>
                  <a:srgbClr val="813588"/>
                </a:solidFill>
                <a:effectLst/>
                <a:latin typeface="Roboto"/>
              </a:rPr>
              <a:t>What is Hypothesis?</a:t>
            </a:r>
          </a:p>
          <a:p>
            <a:pPr algn="just"/>
            <a:r>
              <a:rPr lang="en-US" sz="2800" b="0" i="0" dirty="0">
                <a:solidFill>
                  <a:srgbClr val="333333"/>
                </a:solidFill>
                <a:effectLst/>
                <a:latin typeface="Roboto"/>
              </a:rPr>
              <a:t>A hypothesis is an assumption that is made based on some evidence. This is the initial point of any investigation that translates the research questions into predictions. It includes components like variables, population and the relation between the variables. A research hypothesis is a hypothesis that is used to test the relationship between two or more variables.</a:t>
            </a:r>
          </a:p>
          <a:p>
            <a:r>
              <a:rPr lang="en-US" sz="2800" b="0" i="0" dirty="0">
                <a:solidFill>
                  <a:srgbClr val="813588"/>
                </a:solidFill>
                <a:effectLst/>
                <a:latin typeface="inherit"/>
              </a:rPr>
              <a:t>Characteristics of Hypothesis</a:t>
            </a:r>
          </a:p>
          <a:p>
            <a:pPr algn="just"/>
            <a:r>
              <a:rPr lang="en-US" sz="2400" b="0" i="0" dirty="0">
                <a:solidFill>
                  <a:srgbClr val="333333"/>
                </a:solidFill>
                <a:effectLst/>
                <a:latin typeface="Roboto"/>
              </a:rPr>
              <a:t>Following are the characteristics of the hypothesis:</a:t>
            </a:r>
          </a:p>
          <a:p>
            <a:pPr algn="just">
              <a:buFont typeface="Arial" panose="020B0604020202020204" pitchFamily="34" charset="0"/>
              <a:buChar char="•"/>
            </a:pPr>
            <a:r>
              <a:rPr lang="en-US" sz="2400" b="0" i="0" dirty="0">
                <a:solidFill>
                  <a:srgbClr val="333333"/>
                </a:solidFill>
                <a:effectLst/>
                <a:latin typeface="Roboto"/>
              </a:rPr>
              <a:t>The hypothesis should be clear and precise to consider it to be reliable.</a:t>
            </a:r>
          </a:p>
          <a:p>
            <a:pPr algn="just">
              <a:buFont typeface="Arial" panose="020B0604020202020204" pitchFamily="34" charset="0"/>
              <a:buChar char="•"/>
            </a:pPr>
            <a:r>
              <a:rPr lang="en-US" sz="2400" b="0" i="0" dirty="0">
                <a:solidFill>
                  <a:srgbClr val="333333"/>
                </a:solidFill>
                <a:effectLst/>
                <a:latin typeface="Roboto"/>
              </a:rPr>
              <a:t>If the hypothesis is a relational hypothesis, then it should be stating the relationship between variables.</a:t>
            </a:r>
          </a:p>
          <a:p>
            <a:pPr algn="just">
              <a:buFont typeface="Arial" panose="020B0604020202020204" pitchFamily="34" charset="0"/>
              <a:buChar char="•"/>
            </a:pPr>
            <a:r>
              <a:rPr lang="en-US" sz="2400" b="0" i="0" dirty="0">
                <a:solidFill>
                  <a:srgbClr val="333333"/>
                </a:solidFill>
                <a:effectLst/>
                <a:latin typeface="Roboto"/>
              </a:rPr>
              <a:t>The hypothesis must be specific and should have scope for conducting more tests.</a:t>
            </a:r>
          </a:p>
          <a:p>
            <a:pPr algn="just">
              <a:buFont typeface="Arial" panose="020B0604020202020204" pitchFamily="34" charset="0"/>
              <a:buChar char="•"/>
            </a:pPr>
            <a:r>
              <a:rPr lang="en-US" sz="2400" b="0" i="0" dirty="0">
                <a:solidFill>
                  <a:srgbClr val="333333"/>
                </a:solidFill>
                <a:effectLst/>
                <a:latin typeface="Roboto"/>
              </a:rPr>
              <a:t>The way of explanation of the hypothesis must be very simple and it should also be understood that the simplicity of the hypothesis is not related to its significance.</a:t>
            </a:r>
          </a:p>
        </p:txBody>
      </p:sp>
    </p:spTree>
    <p:extLst>
      <p:ext uri="{BB962C8B-B14F-4D97-AF65-F5344CB8AC3E}">
        <p14:creationId xmlns:p14="http://schemas.microsoft.com/office/powerpoint/2010/main" val="3989006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3970318"/>
          </a:xfrm>
          <a:prstGeom prst="rect">
            <a:avLst/>
          </a:prstGeom>
        </p:spPr>
        <p:txBody>
          <a:bodyPr wrap="square">
            <a:spAutoFit/>
          </a:bodyPr>
          <a:lstStyle/>
          <a:p>
            <a:r>
              <a:rPr lang="en-US" sz="2800" dirty="0"/>
              <a:t>2) Chi-squared Test for Independence (Chi-squared test of association): This test is used to examine the relationship between two categorical variables. In medicine, it's often employed to investigate whether there is a significant association between two factors, such as smoking status and the development of lung cancer. The test is performed on a contingency table to determine if there is a statistically significant association or independence between the two variables.</a:t>
            </a:r>
          </a:p>
          <a:p>
            <a:endParaRPr lang="en-US" sz="2800" dirty="0"/>
          </a:p>
          <a:p>
            <a:r>
              <a:rPr lang="en-US" sz="2800" dirty="0"/>
              <a:t>Null Hypothesis (H0): There is no association between the variables.</a:t>
            </a:r>
          </a:p>
          <a:p>
            <a:r>
              <a:rPr lang="en-US" sz="2800" dirty="0"/>
              <a:t>Alternative Hypothesis (Ha): There is an association between the variables.</a:t>
            </a:r>
          </a:p>
        </p:txBody>
      </p:sp>
      <p:sp>
        <p:nvSpPr>
          <p:cNvPr id="3" name="Rectangle 2"/>
          <p:cNvSpPr/>
          <p:nvPr/>
        </p:nvSpPr>
        <p:spPr>
          <a:xfrm>
            <a:off x="0" y="3970318"/>
            <a:ext cx="12192000" cy="2677656"/>
          </a:xfrm>
          <a:prstGeom prst="rect">
            <a:avLst/>
          </a:prstGeom>
        </p:spPr>
        <p:txBody>
          <a:bodyPr wrap="square">
            <a:spAutoFit/>
          </a:bodyPr>
          <a:lstStyle/>
          <a:p>
            <a:r>
              <a:rPr lang="en-US" sz="2400" dirty="0"/>
              <a:t>Example: Drug Efficacy and Patient Outcomes</a:t>
            </a:r>
          </a:p>
          <a:p>
            <a:r>
              <a:rPr lang="en-US" sz="2400" dirty="0"/>
              <a:t>Suppose a pharmaceutical company has developed a new drug designed to treat a specific medical condition, and they want to determine if the drug's efficacy is associated with the age group of patients. They have conducted a clinical trial involving 200 patients, and they collect data on whether each patient's condition improved or not after taking the drug. Additionally, they categorize patients into two age groups: "Young" (under 40 years old) and "Old" (40 years old and above).</a:t>
            </a:r>
          </a:p>
        </p:txBody>
      </p:sp>
    </p:spTree>
    <p:extLst>
      <p:ext uri="{BB962C8B-B14F-4D97-AF65-F5344CB8AC3E}">
        <p14:creationId xmlns:p14="http://schemas.microsoft.com/office/powerpoint/2010/main" val="1067118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4890"/>
            <a:ext cx="8844088" cy="523220"/>
          </a:xfrm>
          <a:prstGeom prst="rect">
            <a:avLst/>
          </a:prstGeom>
        </p:spPr>
        <p:txBody>
          <a:bodyPr wrap="none">
            <a:spAutoFit/>
          </a:bodyPr>
          <a:lstStyle/>
          <a:p>
            <a:r>
              <a:rPr lang="en-US" sz="2800" b="0" i="0" dirty="0">
                <a:effectLst/>
                <a:latin typeface="Söhne"/>
              </a:rPr>
              <a:t>The data collected is organized in a contingency table:</a:t>
            </a:r>
            <a:endParaRPr lang="en-US" sz="2800" dirty="0"/>
          </a:p>
        </p:txBody>
      </p:sp>
      <p:sp>
        <p:nvSpPr>
          <p:cNvPr id="4" name="Rectangle 3"/>
          <p:cNvSpPr/>
          <p:nvPr/>
        </p:nvSpPr>
        <p:spPr>
          <a:xfrm>
            <a:off x="700791" y="732748"/>
            <a:ext cx="9521382" cy="2246769"/>
          </a:xfrm>
          <a:prstGeom prst="rect">
            <a:avLst/>
          </a:prstGeom>
        </p:spPr>
        <p:txBody>
          <a:bodyPr wrap="square">
            <a:spAutoFit/>
          </a:bodyPr>
          <a:lstStyle/>
          <a:p>
            <a:r>
              <a:rPr lang="en-US" sz="2800" dirty="0"/>
              <a:t> Patient Outcome</a:t>
            </a:r>
          </a:p>
          <a:p>
            <a:r>
              <a:rPr lang="en-US" sz="2800" dirty="0"/>
              <a:t>Age Group           Improved        Not Improved</a:t>
            </a:r>
          </a:p>
          <a:p>
            <a:r>
              <a:rPr lang="en-US" sz="2800" dirty="0"/>
              <a:t>--------------------------------------------------------------</a:t>
            </a:r>
          </a:p>
          <a:p>
            <a:r>
              <a:rPr lang="en-US" sz="2800" dirty="0"/>
              <a:t>Young (Under 40)       60                40</a:t>
            </a:r>
          </a:p>
          <a:p>
            <a:r>
              <a:rPr lang="en-US" sz="2800" dirty="0"/>
              <a:t>Old (40 and above)     45                55</a:t>
            </a:r>
          </a:p>
        </p:txBody>
      </p:sp>
      <p:sp>
        <p:nvSpPr>
          <p:cNvPr id="5" name="Rectangle 4"/>
          <p:cNvSpPr/>
          <p:nvPr/>
        </p:nvSpPr>
        <p:spPr>
          <a:xfrm>
            <a:off x="134030" y="2979517"/>
            <a:ext cx="11776621" cy="2246769"/>
          </a:xfrm>
          <a:prstGeom prst="rect">
            <a:avLst/>
          </a:prstGeom>
        </p:spPr>
        <p:txBody>
          <a:bodyPr wrap="square">
            <a:spAutoFit/>
          </a:bodyPr>
          <a:lstStyle/>
          <a:p>
            <a:r>
              <a:rPr lang="en-US" sz="2800" dirty="0"/>
              <a:t>In this contingency table:</a:t>
            </a:r>
          </a:p>
          <a:p>
            <a:endParaRPr lang="en-US" sz="2800" dirty="0"/>
          </a:p>
          <a:p>
            <a:r>
              <a:rPr lang="en-US" sz="2800" dirty="0"/>
              <a:t>The pharmaceutical company is interested in determining whether there is a statistically significant association between the age group of patients and their treatment outcomes (improved or not improved) when using this new drug.???</a:t>
            </a:r>
          </a:p>
        </p:txBody>
      </p:sp>
      <p:sp>
        <p:nvSpPr>
          <p:cNvPr id="3" name="Rectangle 2"/>
          <p:cNvSpPr/>
          <p:nvPr/>
        </p:nvSpPr>
        <p:spPr>
          <a:xfrm>
            <a:off x="0" y="5480546"/>
            <a:ext cx="12192000" cy="523220"/>
          </a:xfrm>
          <a:prstGeom prst="rect">
            <a:avLst/>
          </a:prstGeom>
        </p:spPr>
        <p:txBody>
          <a:bodyPr wrap="square">
            <a:spAutoFit/>
          </a:bodyPr>
          <a:lstStyle/>
          <a:p>
            <a:r>
              <a:rPr lang="en-US" sz="2800" dirty="0"/>
              <a:t>To analyze this association, they can perform a Chi-squared Test for Independence. </a:t>
            </a:r>
          </a:p>
        </p:txBody>
      </p:sp>
    </p:spTree>
    <p:extLst>
      <p:ext uri="{BB962C8B-B14F-4D97-AF65-F5344CB8AC3E}">
        <p14:creationId xmlns:p14="http://schemas.microsoft.com/office/powerpoint/2010/main" val="289281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7374" y="0"/>
            <a:ext cx="12054626" cy="2677656"/>
          </a:xfrm>
          <a:prstGeom prst="rect">
            <a:avLst/>
          </a:prstGeom>
        </p:spPr>
        <p:txBody>
          <a:bodyPr wrap="square">
            <a:spAutoFit/>
          </a:bodyPr>
          <a:lstStyle/>
          <a:p>
            <a:r>
              <a:rPr lang="en-US" sz="2400" dirty="0"/>
              <a:t>3) Chi-squared Test for Homogeneity: This test is used when you have two or more independent samples, and you want to determine whether the proportions of certain categorical outcomes are similar across these samples. For example, it can be used to compare the success rates of different treatments for a particular medical condition.</a:t>
            </a:r>
          </a:p>
          <a:p>
            <a:endParaRPr lang="en-US" sz="2400" dirty="0"/>
          </a:p>
          <a:p>
            <a:r>
              <a:rPr lang="en-US" sz="2400" dirty="0"/>
              <a:t>Null Hypothesis (H0): The proportions are the same across all groups.</a:t>
            </a:r>
          </a:p>
          <a:p>
            <a:r>
              <a:rPr lang="en-US" sz="2400" dirty="0"/>
              <a:t>Alternative Hypothesis (Ha): The proportions are different across at least one group.</a:t>
            </a:r>
          </a:p>
        </p:txBody>
      </p:sp>
      <p:sp>
        <p:nvSpPr>
          <p:cNvPr id="4" name="Rectangle 3"/>
          <p:cNvSpPr/>
          <p:nvPr/>
        </p:nvSpPr>
        <p:spPr>
          <a:xfrm>
            <a:off x="0" y="2958886"/>
            <a:ext cx="12054626" cy="3416320"/>
          </a:xfrm>
          <a:prstGeom prst="rect">
            <a:avLst/>
          </a:prstGeom>
        </p:spPr>
        <p:txBody>
          <a:bodyPr wrap="square">
            <a:spAutoFit/>
          </a:bodyPr>
          <a:lstStyle/>
          <a:p>
            <a:r>
              <a:rPr lang="en-US" sz="2400" dirty="0"/>
              <a:t>Example: Comparing Treatment Outcomes in Different Hospitals</a:t>
            </a:r>
          </a:p>
          <a:p>
            <a:endParaRPr lang="en-US" sz="2400" dirty="0"/>
          </a:p>
          <a:p>
            <a:r>
              <a:rPr lang="en-US" sz="2400" dirty="0"/>
              <a:t>Imagine a study that aims to compare the success rates of a specific surgical procedure for a particular medical condition across three different hospitals. The researchers want to determine if there is a significant difference in the success rates among these hospitals. They collect data on the outcomes of the surgical procedure for 300 patients (100 patients from each hospital) and categorize the outcomes into "Successful" and "Unsuccessful.“??????</a:t>
            </a:r>
          </a:p>
          <a:p>
            <a:endParaRPr lang="en-US" sz="2400" dirty="0"/>
          </a:p>
          <a:p>
            <a:r>
              <a:rPr lang="en-US" sz="2400" dirty="0"/>
              <a:t>Here's the data organized in a contingency table:</a:t>
            </a:r>
          </a:p>
        </p:txBody>
      </p:sp>
    </p:spTree>
    <p:extLst>
      <p:ext uri="{BB962C8B-B14F-4D97-AF65-F5344CB8AC3E}">
        <p14:creationId xmlns:p14="http://schemas.microsoft.com/office/powerpoint/2010/main" val="1451982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25337"/>
            <a:ext cx="11904371" cy="2246769"/>
          </a:xfrm>
          <a:prstGeom prst="rect">
            <a:avLst/>
          </a:prstGeom>
        </p:spPr>
        <p:txBody>
          <a:bodyPr wrap="square">
            <a:spAutoFit/>
          </a:bodyPr>
          <a:lstStyle/>
          <a:p>
            <a:r>
              <a:rPr lang="en-US" sz="2800" b="0" i="0" dirty="0">
                <a:effectLst/>
                <a:latin typeface="Söhne"/>
              </a:rPr>
              <a:t>In this contingency table:</a:t>
            </a:r>
          </a:p>
          <a:p>
            <a:endParaRPr lang="en-US" sz="2800" b="0" i="0" dirty="0">
              <a:effectLst/>
              <a:latin typeface="Söhne"/>
            </a:endParaRPr>
          </a:p>
          <a:p>
            <a:r>
              <a:rPr lang="en-US" sz="2800" b="0" i="0" dirty="0">
                <a:effectLst/>
                <a:latin typeface="Söhne"/>
              </a:rPr>
              <a:t>The researchers want to determine if the proportion of successful outcomes is the same across all three hospitals or if there is a significant difference. To do this, they can use the Chi-squared Test for Homogeneity.</a:t>
            </a:r>
          </a:p>
        </p:txBody>
      </p:sp>
      <p:sp>
        <p:nvSpPr>
          <p:cNvPr id="6" name="Rectangle 5"/>
          <p:cNvSpPr/>
          <p:nvPr/>
        </p:nvSpPr>
        <p:spPr>
          <a:xfrm>
            <a:off x="551997" y="239461"/>
            <a:ext cx="9451812" cy="2677656"/>
          </a:xfrm>
          <a:prstGeom prst="rect">
            <a:avLst/>
          </a:prstGeom>
        </p:spPr>
        <p:txBody>
          <a:bodyPr wrap="square">
            <a:spAutoFit/>
          </a:bodyPr>
          <a:lstStyle/>
          <a:p>
            <a:r>
              <a:rPr lang="en-US" sz="2800" dirty="0"/>
              <a:t> Surgical Outcome</a:t>
            </a:r>
          </a:p>
          <a:p>
            <a:r>
              <a:rPr lang="en-US" sz="2800" dirty="0"/>
              <a:t>Hospital            Successful      Unsuccessful</a:t>
            </a:r>
          </a:p>
          <a:p>
            <a:r>
              <a:rPr lang="en-US" sz="2800" dirty="0"/>
              <a:t>--------------------------------------------------------</a:t>
            </a:r>
          </a:p>
          <a:p>
            <a:r>
              <a:rPr lang="en-US" sz="2800" dirty="0"/>
              <a:t>Hospital A            75                           25</a:t>
            </a:r>
          </a:p>
          <a:p>
            <a:r>
              <a:rPr lang="en-US" sz="2800" dirty="0"/>
              <a:t>Hospital B            85                           15</a:t>
            </a:r>
          </a:p>
          <a:p>
            <a:r>
              <a:rPr lang="en-US" sz="2800" dirty="0"/>
              <a:t>Hospital C            60                           40</a:t>
            </a:r>
          </a:p>
        </p:txBody>
      </p:sp>
    </p:spTree>
    <p:extLst>
      <p:ext uri="{BB962C8B-B14F-4D97-AF65-F5344CB8AC3E}">
        <p14:creationId xmlns:p14="http://schemas.microsoft.com/office/powerpoint/2010/main" val="995610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555641"/>
          </a:xfrm>
          <a:prstGeom prst="rect">
            <a:avLst/>
          </a:prstGeom>
        </p:spPr>
        <p:txBody>
          <a:bodyPr wrap="square">
            <a:spAutoFit/>
          </a:bodyPr>
          <a:lstStyle/>
          <a:p>
            <a:r>
              <a:rPr lang="en-US" sz="2800" b="0" i="0" dirty="0">
                <a:solidFill>
                  <a:srgbClr val="813588"/>
                </a:solidFill>
                <a:effectLst/>
                <a:latin typeface="inherit"/>
              </a:rPr>
              <a:t>Sources of Hypothesis</a:t>
            </a:r>
          </a:p>
          <a:p>
            <a:r>
              <a:rPr lang="en-US" sz="2800" b="0" i="0" dirty="0">
                <a:solidFill>
                  <a:srgbClr val="333333"/>
                </a:solidFill>
                <a:effectLst/>
                <a:latin typeface="Roboto"/>
              </a:rPr>
              <a:t>Following are the sources of hypothesis:</a:t>
            </a:r>
          </a:p>
          <a:p>
            <a:pPr>
              <a:buFont typeface="Arial" panose="020B0604020202020204" pitchFamily="34" charset="0"/>
              <a:buChar char="•"/>
            </a:pPr>
            <a:r>
              <a:rPr lang="en-US" sz="2800" b="0" i="0" dirty="0">
                <a:solidFill>
                  <a:srgbClr val="333333"/>
                </a:solidFill>
                <a:effectLst/>
                <a:latin typeface="Roboto"/>
              </a:rPr>
              <a:t>The resemblance between the phenomenon.</a:t>
            </a:r>
          </a:p>
          <a:p>
            <a:pPr>
              <a:buFont typeface="Arial" panose="020B0604020202020204" pitchFamily="34" charset="0"/>
              <a:buChar char="•"/>
            </a:pPr>
            <a:r>
              <a:rPr lang="en-US" sz="2800" b="0" i="0" dirty="0">
                <a:solidFill>
                  <a:srgbClr val="333333"/>
                </a:solidFill>
                <a:effectLst/>
                <a:latin typeface="Roboto"/>
              </a:rPr>
              <a:t>Observations from past studies, present-day experiences and from the competitors.</a:t>
            </a:r>
          </a:p>
          <a:p>
            <a:pPr>
              <a:buFont typeface="Arial" panose="020B0604020202020204" pitchFamily="34" charset="0"/>
              <a:buChar char="•"/>
            </a:pPr>
            <a:r>
              <a:rPr lang="en-US" sz="2800" b="0" i="0" dirty="0">
                <a:solidFill>
                  <a:srgbClr val="333333"/>
                </a:solidFill>
                <a:effectLst/>
                <a:latin typeface="Roboto"/>
              </a:rPr>
              <a:t>Scientific theories.</a:t>
            </a:r>
          </a:p>
          <a:p>
            <a:pPr>
              <a:buFont typeface="Arial" panose="020B0604020202020204" pitchFamily="34" charset="0"/>
              <a:buChar char="•"/>
            </a:pPr>
            <a:r>
              <a:rPr lang="en-US" sz="2800" b="0" i="0" dirty="0">
                <a:solidFill>
                  <a:srgbClr val="333333"/>
                </a:solidFill>
                <a:effectLst/>
                <a:latin typeface="Roboto"/>
              </a:rPr>
              <a:t>General patterns that influence the thinking process of people.</a:t>
            </a:r>
          </a:p>
          <a:p>
            <a:r>
              <a:rPr lang="en-US" sz="2800" b="0" i="0" dirty="0">
                <a:solidFill>
                  <a:srgbClr val="813588"/>
                </a:solidFill>
                <a:effectLst/>
                <a:latin typeface="inherit"/>
              </a:rPr>
              <a:t>Types of Hypothesis</a:t>
            </a:r>
          </a:p>
          <a:p>
            <a:r>
              <a:rPr lang="en-US" sz="2800" b="0" i="0" dirty="0">
                <a:solidFill>
                  <a:srgbClr val="333333"/>
                </a:solidFill>
                <a:effectLst/>
                <a:latin typeface="Roboto"/>
              </a:rPr>
              <a:t>There are six forms of hypothesis and they are:</a:t>
            </a:r>
          </a:p>
          <a:p>
            <a:pPr>
              <a:buFont typeface="Arial" panose="020B0604020202020204" pitchFamily="34" charset="0"/>
              <a:buChar char="•"/>
            </a:pPr>
            <a:r>
              <a:rPr lang="en-US" sz="2800" b="0" i="0" dirty="0">
                <a:solidFill>
                  <a:srgbClr val="333333"/>
                </a:solidFill>
                <a:effectLst/>
                <a:latin typeface="Roboto"/>
              </a:rPr>
              <a:t>Simple hypothesis</a:t>
            </a:r>
          </a:p>
          <a:p>
            <a:pPr>
              <a:buFont typeface="Arial" panose="020B0604020202020204" pitchFamily="34" charset="0"/>
              <a:buChar char="•"/>
            </a:pPr>
            <a:r>
              <a:rPr lang="en-US" sz="2800" b="0" i="0" dirty="0">
                <a:solidFill>
                  <a:srgbClr val="333333"/>
                </a:solidFill>
                <a:effectLst/>
                <a:latin typeface="Roboto"/>
              </a:rPr>
              <a:t>Complex hypothesis</a:t>
            </a:r>
          </a:p>
          <a:p>
            <a:pPr>
              <a:buFont typeface="Arial" panose="020B0604020202020204" pitchFamily="34" charset="0"/>
              <a:buChar char="•"/>
            </a:pPr>
            <a:r>
              <a:rPr lang="en-US" sz="2800" b="0" i="0" dirty="0">
                <a:solidFill>
                  <a:srgbClr val="333333"/>
                </a:solidFill>
                <a:effectLst/>
                <a:latin typeface="Roboto"/>
              </a:rPr>
              <a:t>Directional hypothesis</a:t>
            </a:r>
          </a:p>
          <a:p>
            <a:pPr>
              <a:buFont typeface="Arial" panose="020B0604020202020204" pitchFamily="34" charset="0"/>
              <a:buChar char="•"/>
            </a:pPr>
            <a:r>
              <a:rPr lang="en-US" sz="2800" b="0" i="0" dirty="0">
                <a:solidFill>
                  <a:srgbClr val="333333"/>
                </a:solidFill>
                <a:effectLst/>
                <a:latin typeface="Roboto"/>
              </a:rPr>
              <a:t>Non-directional hypothesis</a:t>
            </a:r>
          </a:p>
          <a:p>
            <a:pPr>
              <a:buFont typeface="Arial" panose="020B0604020202020204" pitchFamily="34" charset="0"/>
              <a:buChar char="•"/>
            </a:pPr>
            <a:r>
              <a:rPr lang="en-US" sz="2800" b="1" i="0" dirty="0">
                <a:solidFill>
                  <a:srgbClr val="333333"/>
                </a:solidFill>
                <a:effectLst/>
                <a:latin typeface="Roboto"/>
              </a:rPr>
              <a:t>Null hypothesis</a:t>
            </a:r>
          </a:p>
          <a:p>
            <a:pPr>
              <a:buFont typeface="Arial" panose="020B0604020202020204" pitchFamily="34" charset="0"/>
              <a:buChar char="•"/>
            </a:pPr>
            <a:r>
              <a:rPr lang="en-US" sz="2800" b="0" i="0" dirty="0">
                <a:solidFill>
                  <a:srgbClr val="333333"/>
                </a:solidFill>
                <a:effectLst/>
                <a:latin typeface="Roboto"/>
              </a:rPr>
              <a:t>Associative and casual hypothesis</a:t>
            </a:r>
          </a:p>
        </p:txBody>
      </p:sp>
    </p:spTree>
    <p:extLst>
      <p:ext uri="{BB962C8B-B14F-4D97-AF65-F5344CB8AC3E}">
        <p14:creationId xmlns:p14="http://schemas.microsoft.com/office/powerpoint/2010/main" val="826643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2246769"/>
          </a:xfrm>
          <a:prstGeom prst="rect">
            <a:avLst/>
          </a:prstGeom>
        </p:spPr>
        <p:txBody>
          <a:bodyPr wrap="square">
            <a:spAutoFit/>
          </a:bodyPr>
          <a:lstStyle/>
          <a:p>
            <a:pPr algn="just"/>
            <a:endParaRPr lang="en-US" sz="2800" b="0" i="0" dirty="0">
              <a:solidFill>
                <a:srgbClr val="333333"/>
              </a:solidFill>
              <a:effectLst/>
              <a:latin typeface="Roboto"/>
            </a:endParaRPr>
          </a:p>
          <a:p>
            <a:pPr algn="just"/>
            <a:r>
              <a:rPr lang="en-US" sz="2800" b="0" i="0" dirty="0">
                <a:solidFill>
                  <a:srgbClr val="993366"/>
                </a:solidFill>
                <a:effectLst/>
                <a:latin typeface="inherit"/>
              </a:rPr>
              <a:t>Null Hypothesis</a:t>
            </a:r>
            <a:endParaRPr lang="en-US" sz="2800" b="0" i="0" dirty="0">
              <a:solidFill>
                <a:srgbClr val="813588"/>
              </a:solidFill>
              <a:effectLst/>
              <a:latin typeface="inherit"/>
            </a:endParaRPr>
          </a:p>
          <a:p>
            <a:pPr algn="just"/>
            <a:r>
              <a:rPr lang="en-US" sz="2800" b="0" i="0" dirty="0">
                <a:solidFill>
                  <a:srgbClr val="333333"/>
                </a:solidFill>
                <a:effectLst/>
                <a:latin typeface="Roboto"/>
              </a:rPr>
              <a:t>It provides a statement which is contrary to the hypothesis. It’s a negative statement, and there is no relationship between independent and dependent variables. The symbol is denoted by “H</a:t>
            </a:r>
            <a:r>
              <a:rPr lang="en-US" sz="2800" b="0" i="0" baseline="-25000" dirty="0">
                <a:solidFill>
                  <a:srgbClr val="333333"/>
                </a:solidFill>
                <a:effectLst/>
                <a:latin typeface="Roboto"/>
              </a:rPr>
              <a:t>O</a:t>
            </a:r>
            <a:r>
              <a:rPr lang="en-US" sz="2800" b="0" i="0" dirty="0">
                <a:solidFill>
                  <a:srgbClr val="333333"/>
                </a:solidFill>
                <a:effectLst/>
                <a:latin typeface="Roboto"/>
              </a:rPr>
              <a:t>”.</a:t>
            </a:r>
          </a:p>
        </p:txBody>
      </p:sp>
      <p:sp>
        <p:nvSpPr>
          <p:cNvPr id="3" name="Rectangle 2"/>
          <p:cNvSpPr/>
          <p:nvPr/>
        </p:nvSpPr>
        <p:spPr>
          <a:xfrm>
            <a:off x="263856" y="2626091"/>
            <a:ext cx="11928144" cy="954107"/>
          </a:xfrm>
          <a:prstGeom prst="rect">
            <a:avLst/>
          </a:prstGeom>
        </p:spPr>
        <p:txBody>
          <a:bodyPr wrap="square">
            <a:spAutoFit/>
          </a:bodyPr>
          <a:lstStyle/>
          <a:p>
            <a:pPr algn="just"/>
            <a:r>
              <a:rPr lang="en-US" sz="2800" dirty="0">
                <a:solidFill>
                  <a:srgbClr val="333333"/>
                </a:solidFill>
                <a:latin typeface="Roboto"/>
              </a:rPr>
              <a:t>Example: All lilies have the same number of petals is an example of a null hypothesis.</a:t>
            </a:r>
          </a:p>
        </p:txBody>
      </p:sp>
      <p:sp>
        <p:nvSpPr>
          <p:cNvPr id="4" name="Rectangle 3"/>
          <p:cNvSpPr/>
          <p:nvPr/>
        </p:nvSpPr>
        <p:spPr>
          <a:xfrm>
            <a:off x="131928" y="3724870"/>
            <a:ext cx="12060072" cy="2677656"/>
          </a:xfrm>
          <a:prstGeom prst="rect">
            <a:avLst/>
          </a:prstGeom>
        </p:spPr>
        <p:txBody>
          <a:bodyPr wrap="square">
            <a:spAutoFit/>
          </a:bodyPr>
          <a:lstStyle/>
          <a:p>
            <a:r>
              <a:rPr lang="en-US" sz="2800" dirty="0">
                <a:solidFill>
                  <a:srgbClr val="813588"/>
                </a:solidFill>
                <a:latin typeface="inherit"/>
              </a:rPr>
              <a:t>Functions of Hypothesis</a:t>
            </a:r>
          </a:p>
          <a:p>
            <a:pPr algn="just"/>
            <a:r>
              <a:rPr lang="en-US" sz="2800" dirty="0">
                <a:solidFill>
                  <a:srgbClr val="333333"/>
                </a:solidFill>
                <a:latin typeface="Roboto"/>
              </a:rPr>
              <a:t>Following are the functions performed by the hypothesis:</a:t>
            </a:r>
          </a:p>
          <a:p>
            <a:pPr algn="just">
              <a:buFont typeface="Arial" panose="020B0604020202020204" pitchFamily="34" charset="0"/>
              <a:buChar char="•"/>
            </a:pPr>
            <a:r>
              <a:rPr lang="en-US" sz="2800" dirty="0">
                <a:solidFill>
                  <a:srgbClr val="333333"/>
                </a:solidFill>
                <a:latin typeface="Roboto"/>
              </a:rPr>
              <a:t>Hypothesis helps in making an observation and experiments possible.</a:t>
            </a:r>
          </a:p>
          <a:p>
            <a:pPr algn="just">
              <a:buFont typeface="Arial" panose="020B0604020202020204" pitchFamily="34" charset="0"/>
              <a:buChar char="•"/>
            </a:pPr>
            <a:r>
              <a:rPr lang="en-US" sz="2800" dirty="0">
                <a:solidFill>
                  <a:srgbClr val="333333"/>
                </a:solidFill>
                <a:latin typeface="Roboto"/>
              </a:rPr>
              <a:t>It becomes the start point for the investigation.</a:t>
            </a:r>
          </a:p>
          <a:p>
            <a:pPr algn="just">
              <a:buFont typeface="Arial" panose="020B0604020202020204" pitchFamily="34" charset="0"/>
              <a:buChar char="•"/>
            </a:pPr>
            <a:r>
              <a:rPr lang="en-US" sz="2800" dirty="0">
                <a:solidFill>
                  <a:srgbClr val="333333"/>
                </a:solidFill>
                <a:latin typeface="Roboto"/>
              </a:rPr>
              <a:t>Hypothesis helps in verifying the observations.</a:t>
            </a:r>
          </a:p>
          <a:p>
            <a:pPr algn="just">
              <a:buFont typeface="Arial" panose="020B0604020202020204" pitchFamily="34" charset="0"/>
              <a:buChar char="•"/>
            </a:pPr>
            <a:r>
              <a:rPr lang="en-US" sz="2800" dirty="0">
                <a:solidFill>
                  <a:srgbClr val="333333"/>
                </a:solidFill>
                <a:latin typeface="Roboto"/>
              </a:rPr>
              <a:t>It helps in directing the inquiries in the right direction.</a:t>
            </a:r>
          </a:p>
        </p:txBody>
      </p:sp>
    </p:spTree>
    <p:extLst>
      <p:ext uri="{BB962C8B-B14F-4D97-AF65-F5344CB8AC3E}">
        <p14:creationId xmlns:p14="http://schemas.microsoft.com/office/powerpoint/2010/main" val="725562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0152" y="103030"/>
            <a:ext cx="12101847" cy="6555641"/>
          </a:xfrm>
          <a:prstGeom prst="rect">
            <a:avLst/>
          </a:prstGeom>
        </p:spPr>
        <p:txBody>
          <a:bodyPr wrap="square">
            <a:spAutoFit/>
          </a:bodyPr>
          <a:lstStyle/>
          <a:p>
            <a:pPr algn="just"/>
            <a:r>
              <a:rPr lang="en-US" sz="2800" b="1" i="0" dirty="0">
                <a:solidFill>
                  <a:srgbClr val="000000"/>
                </a:solidFill>
                <a:effectLst/>
                <a:latin typeface="Times New Roman" panose="02020603050405020304" pitchFamily="18" charset="0"/>
              </a:rPr>
              <a:t>Hypothesis Testing</a:t>
            </a:r>
            <a:endParaRPr lang="en-US" sz="2800" b="0" i="0" dirty="0">
              <a:solidFill>
                <a:srgbClr val="000000"/>
              </a:solidFill>
              <a:effectLst/>
              <a:latin typeface="Times New Roman" panose="02020603050405020304" pitchFamily="18" charset="0"/>
            </a:endParaRPr>
          </a:p>
          <a:p>
            <a:pPr algn="just"/>
            <a:r>
              <a:rPr lang="en-US" sz="2800" b="0" i="0" dirty="0">
                <a:solidFill>
                  <a:srgbClr val="000000"/>
                </a:solidFill>
                <a:effectLst/>
                <a:latin typeface="Times New Roman" panose="02020603050405020304" pitchFamily="18" charset="0"/>
              </a:rPr>
              <a:t>Investigators conducting studies need research questions and hypotheses to guide analyses. Starting with broad research questions (RQs), investigators then identify a gap in current clinical practice or research. Any research problem or statement is grounded in a better understanding of relationships between two or more variables. </a:t>
            </a:r>
            <a:endParaRPr lang="en-US" sz="2800" dirty="0">
              <a:solidFill>
                <a:srgbClr val="000000"/>
              </a:solidFill>
              <a:latin typeface="Times New Roman" panose="02020603050405020304" pitchFamily="18" charset="0"/>
            </a:endParaRPr>
          </a:p>
          <a:p>
            <a:pPr algn="just"/>
            <a:endParaRPr lang="en-US" sz="2800" b="0" i="0" dirty="0">
              <a:solidFill>
                <a:srgbClr val="000000"/>
              </a:solidFill>
              <a:effectLst/>
              <a:latin typeface="Times New Roman" panose="02020603050405020304" pitchFamily="18" charset="0"/>
            </a:endParaRPr>
          </a:p>
          <a:p>
            <a:pPr algn="just"/>
            <a:r>
              <a:rPr lang="en-US" sz="2800" b="0" i="0" dirty="0">
                <a:solidFill>
                  <a:srgbClr val="000000"/>
                </a:solidFill>
                <a:effectLst/>
                <a:latin typeface="Times New Roman" panose="02020603050405020304" pitchFamily="18" charset="0"/>
              </a:rPr>
              <a:t>Example of Research Question: Is Drug 23 an effective treatment for Disease A?</a:t>
            </a:r>
          </a:p>
          <a:p>
            <a:pPr algn="just"/>
            <a:r>
              <a:rPr lang="en-US" sz="2800" b="0" i="0" dirty="0">
                <a:solidFill>
                  <a:srgbClr val="000000"/>
                </a:solidFill>
                <a:effectLst/>
                <a:latin typeface="Times New Roman" panose="02020603050405020304" pitchFamily="18" charset="0"/>
              </a:rPr>
              <a:t>Research questions </a:t>
            </a:r>
            <a:r>
              <a:rPr lang="en-US" sz="2800" b="1" i="0" dirty="0">
                <a:solidFill>
                  <a:srgbClr val="000000"/>
                </a:solidFill>
                <a:effectLst/>
                <a:latin typeface="Times New Roman" panose="02020603050405020304" pitchFamily="18" charset="0"/>
              </a:rPr>
              <a:t>do not directly </a:t>
            </a:r>
            <a:r>
              <a:rPr lang="en-US" sz="2800" b="0" i="0" dirty="0">
                <a:solidFill>
                  <a:srgbClr val="000000"/>
                </a:solidFill>
                <a:effectLst/>
                <a:latin typeface="Times New Roman" panose="02020603050405020304" pitchFamily="18" charset="0"/>
              </a:rPr>
              <a:t>imply specific guesses or predictions; we must formulate research hypotheses. A hypothesis is a predetermined declaration regarding the research question in which the investigator(s) makes a precise, educated guess about a study outcome. This is sometimes called the alternative hypothesis and ultimately allows the researcher to take a stance based on experience or insight from medical literature. An example of a hypothesis is below.</a:t>
            </a:r>
          </a:p>
          <a:p>
            <a:pPr algn="just"/>
            <a:r>
              <a:rPr lang="en-US" sz="2800" b="0" i="0" dirty="0">
                <a:solidFill>
                  <a:srgbClr val="000000"/>
                </a:solidFill>
                <a:effectLst/>
                <a:latin typeface="Times New Roman" panose="02020603050405020304" pitchFamily="18" charset="0"/>
              </a:rPr>
              <a:t>Research Hypothesis: Drug 23 will significantly reduce symptoms associated with Disease A compared to Drug 22.</a:t>
            </a:r>
          </a:p>
        </p:txBody>
      </p:sp>
    </p:spTree>
    <p:extLst>
      <p:ext uri="{BB962C8B-B14F-4D97-AF65-F5344CB8AC3E}">
        <p14:creationId xmlns:p14="http://schemas.microsoft.com/office/powerpoint/2010/main" val="2951563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515" y="25757"/>
            <a:ext cx="12101848" cy="6555641"/>
          </a:xfrm>
          <a:prstGeom prst="rect">
            <a:avLst/>
          </a:prstGeom>
        </p:spPr>
        <p:txBody>
          <a:bodyPr wrap="square">
            <a:spAutoFit/>
          </a:bodyPr>
          <a:lstStyle/>
          <a:p>
            <a:pPr algn="just"/>
            <a:r>
              <a:rPr lang="en-US" sz="2800" b="0" i="0" dirty="0">
                <a:solidFill>
                  <a:srgbClr val="000000"/>
                </a:solidFill>
                <a:effectLst/>
                <a:latin typeface="Times New Roman" panose="02020603050405020304" pitchFamily="18" charset="0"/>
              </a:rPr>
              <a:t>The null hypothesis states that there is no statistical difference between groups based on the stated research hypothesis.</a:t>
            </a:r>
          </a:p>
          <a:p>
            <a:pPr algn="just"/>
            <a:r>
              <a:rPr lang="en-US" sz="2800" b="1" dirty="0">
                <a:solidFill>
                  <a:srgbClr val="000000"/>
                </a:solidFill>
                <a:latin typeface="Times New Roman" panose="02020603050405020304" pitchFamily="18" charset="0"/>
              </a:rPr>
              <a:t>P Values</a:t>
            </a:r>
            <a:endParaRPr lang="en-US" sz="2800" dirty="0">
              <a:solidFill>
                <a:srgbClr val="000000"/>
              </a:solidFill>
              <a:latin typeface="Times New Roman" panose="02020603050405020304" pitchFamily="18" charset="0"/>
            </a:endParaRPr>
          </a:p>
          <a:p>
            <a:pPr algn="just"/>
            <a:r>
              <a:rPr lang="en-US" sz="2800" dirty="0">
                <a:solidFill>
                  <a:srgbClr val="000000"/>
                </a:solidFill>
                <a:latin typeface="Times New Roman" panose="02020603050405020304" pitchFamily="18" charset="0"/>
              </a:rPr>
              <a:t>P values are used in research to determine whether the sample estimate is significantly different from a hypothesized value. The p-value is the probability that the observed effect within the study would have occurred by chance if, in reality, there was no true effect. Conventionally, data yielding a p&lt;0.05 or p&lt;0.01 is considered statistically </a:t>
            </a:r>
            <a:r>
              <a:rPr lang="en-US" sz="2800" b="1" dirty="0">
                <a:solidFill>
                  <a:srgbClr val="000000"/>
                </a:solidFill>
                <a:latin typeface="Times New Roman" panose="02020603050405020304" pitchFamily="18" charset="0"/>
              </a:rPr>
              <a:t>significant</a:t>
            </a:r>
            <a:r>
              <a:rPr lang="en-US" sz="2800" dirty="0">
                <a:solidFill>
                  <a:srgbClr val="000000"/>
                </a:solidFill>
                <a:latin typeface="Times New Roman" panose="02020603050405020304" pitchFamily="18" charset="0"/>
              </a:rPr>
              <a:t>. While some have debated that the 0.05 level should be lowered, it is still universally practiced. Hypothesis testing allows us to determine the size of the effect.</a:t>
            </a:r>
          </a:p>
          <a:p>
            <a:pPr algn="just"/>
            <a:r>
              <a:rPr lang="en-US" sz="2800" dirty="0">
                <a:solidFill>
                  <a:srgbClr val="000000"/>
                </a:solidFill>
                <a:latin typeface="Times New Roman" panose="02020603050405020304" pitchFamily="18" charset="0"/>
              </a:rPr>
              <a:t>An example of findings reported with p values are below:</a:t>
            </a:r>
          </a:p>
          <a:p>
            <a:pPr algn="just"/>
            <a:r>
              <a:rPr lang="en-US" sz="2800" dirty="0">
                <a:solidFill>
                  <a:srgbClr val="000000"/>
                </a:solidFill>
                <a:latin typeface="Times New Roman" panose="02020603050405020304" pitchFamily="18" charset="0"/>
              </a:rPr>
              <a:t>Statement: Drug 23 reduced patients' symptoms compared to Drug 22. Patients who received Drug 23 (n=100) were 2.1 times less likely than patients who received Drug 22 (n = 100) to experience symptoms of Disease A, p&lt;0.05.</a:t>
            </a:r>
          </a:p>
          <a:p>
            <a:pPr algn="just"/>
            <a:r>
              <a:rPr lang="en-US" sz="2800" dirty="0">
                <a:solidFill>
                  <a:srgbClr val="000000"/>
                </a:solidFill>
                <a:latin typeface="Times New Roman" panose="02020603050405020304" pitchFamily="18" charset="0"/>
              </a:rPr>
              <a:t>Or</a:t>
            </a:r>
            <a:endParaRPr lang="en-US" sz="28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900575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693866"/>
          </a:xfrm>
          <a:prstGeom prst="rect">
            <a:avLst/>
          </a:prstGeom>
        </p:spPr>
        <p:txBody>
          <a:bodyPr wrap="square">
            <a:spAutoFit/>
          </a:bodyPr>
          <a:lstStyle/>
          <a:p>
            <a:pPr algn="just"/>
            <a:r>
              <a:rPr lang="en-US" sz="2800" b="0" i="0" dirty="0">
                <a:solidFill>
                  <a:srgbClr val="000000"/>
                </a:solidFill>
                <a:effectLst/>
                <a:latin typeface="Times New Roman" panose="02020603050405020304" pitchFamily="18" charset="0"/>
              </a:rPr>
              <a:t>Statement: </a:t>
            </a:r>
          </a:p>
          <a:p>
            <a:pPr algn="just"/>
            <a:r>
              <a:rPr lang="en-US" sz="2800" b="0" i="0" dirty="0">
                <a:solidFill>
                  <a:srgbClr val="000000"/>
                </a:solidFill>
                <a:effectLst/>
                <a:latin typeface="Times New Roman" panose="02020603050405020304" pitchFamily="18" charset="0"/>
              </a:rPr>
              <a:t>Individuals who were prescribed Drug 23 experienced fewer symptoms (M = 1.3, SD = 0.7) compared to individuals who were prescribed Drug 22 (M = 5.3, SD = 1.9). This finding was statistically significant, p= 0.02.</a:t>
            </a:r>
          </a:p>
          <a:p>
            <a:pPr algn="just"/>
            <a:r>
              <a:rPr lang="en-US" sz="2800" b="0" i="0" dirty="0">
                <a:solidFill>
                  <a:srgbClr val="000000"/>
                </a:solidFill>
                <a:effectLst/>
                <a:latin typeface="Times New Roman" panose="02020603050405020304" pitchFamily="18" charset="0"/>
              </a:rPr>
              <a:t>For either statement, if the threshold had been set at 0.05, the null hypothesis (that there was no relationship) should be rejected, and we should conclude significant differences. Noticeably, as can be seen in the two statements above, some researchers will report findings with &lt; or &gt; and others will provide an exact p-value (0.000001) but never zero. When examining research, readers should understand how p values are reported. The best practice is to report all p values for all variables within a study design, rather than only providing p values for variables with significant findings. The inclusion of all p values provides evidence for study validity and limits suspicion for selective reporting/data mining.  </a:t>
            </a:r>
          </a:p>
        </p:txBody>
      </p:sp>
    </p:spTree>
    <p:extLst>
      <p:ext uri="{BB962C8B-B14F-4D97-AF65-F5344CB8AC3E}">
        <p14:creationId xmlns:p14="http://schemas.microsoft.com/office/powerpoint/2010/main" val="1708062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8364"/>
            <a:ext cx="12192000" cy="1815882"/>
          </a:xfrm>
          <a:prstGeom prst="rect">
            <a:avLst/>
          </a:prstGeom>
        </p:spPr>
        <p:txBody>
          <a:bodyPr wrap="square">
            <a:spAutoFit/>
          </a:bodyPr>
          <a:lstStyle/>
          <a:p>
            <a:pPr algn="just"/>
            <a:r>
              <a:rPr lang="en-US" sz="2800" b="0" i="0" dirty="0">
                <a:solidFill>
                  <a:srgbClr val="000000"/>
                </a:solidFill>
                <a:effectLst/>
                <a:latin typeface="Times New Roman" panose="02020603050405020304" pitchFamily="18" charset="0"/>
              </a:rPr>
              <a:t>To test a hypothesis, researchers obtain data on a representative sample to determine whether to reject or fail to reject a null hypothesis. In most research studies, it is not feasible to obtain data for an entire population. Using a sampling procedure allows for statistical inference, though this involves a certain possibility of error. </a:t>
            </a:r>
          </a:p>
        </p:txBody>
      </p:sp>
    </p:spTree>
    <p:extLst>
      <p:ext uri="{BB962C8B-B14F-4D97-AF65-F5344CB8AC3E}">
        <p14:creationId xmlns:p14="http://schemas.microsoft.com/office/powerpoint/2010/main" val="836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05165"/>
            <a:ext cx="12191999" cy="2616101"/>
          </a:xfrm>
          <a:prstGeom prst="rect">
            <a:avLst/>
          </a:prstGeom>
        </p:spPr>
        <p:txBody>
          <a:bodyPr wrap="square">
            <a:spAutoFit/>
          </a:bodyPr>
          <a:lstStyle/>
          <a:p>
            <a:pPr algn="just">
              <a:spcBef>
                <a:spcPts val="4800"/>
              </a:spcBef>
              <a:spcAft>
                <a:spcPts val="2400"/>
              </a:spcAft>
            </a:pPr>
            <a:r>
              <a:rPr lang="en-US" sz="2400" b="0" dirty="0">
                <a:effectLst/>
                <a:latin typeface="Arial" panose="020B0604020202020204" pitchFamily="34" charset="0"/>
                <a:ea typeface="Times New Roman" panose="02020603050405020304" pitchFamily="18" charset="0"/>
              </a:rPr>
              <a:t>Chi-Square Test Definition</a:t>
            </a:r>
            <a:endParaRPr lang="en-US" sz="2400" b="1" dirty="0">
              <a:effectLst/>
              <a:latin typeface="Times New Roman" panose="02020603050405020304" pitchFamily="18" charset="0"/>
              <a:ea typeface="Times New Roman" panose="02020603050405020304" pitchFamily="18" charset="0"/>
            </a:endParaRPr>
          </a:p>
          <a:p>
            <a:pPr algn="just">
              <a:spcAft>
                <a:spcPts val="1950"/>
              </a:spcAft>
            </a:pPr>
            <a:r>
              <a:rPr lang="en-US" sz="2400" dirty="0">
                <a:solidFill>
                  <a:srgbClr val="51565E"/>
                </a:solidFill>
                <a:effectLst/>
                <a:latin typeface="Arial" panose="020B0604020202020204" pitchFamily="34" charset="0"/>
                <a:ea typeface="Times New Roman" panose="02020603050405020304" pitchFamily="18" charset="0"/>
              </a:rPr>
              <a:t>A chi-square test is a statistical test that is used to compare </a:t>
            </a:r>
            <a:r>
              <a:rPr lang="en-US" sz="2400" b="1" u="sng" dirty="0">
                <a:solidFill>
                  <a:srgbClr val="51565E"/>
                </a:solidFill>
                <a:effectLst/>
                <a:latin typeface="Arial" panose="020B0604020202020204" pitchFamily="34" charset="0"/>
                <a:ea typeface="Times New Roman" panose="02020603050405020304" pitchFamily="18" charset="0"/>
              </a:rPr>
              <a:t>observed</a:t>
            </a:r>
            <a:r>
              <a:rPr lang="en-US" sz="2400" dirty="0">
                <a:solidFill>
                  <a:srgbClr val="51565E"/>
                </a:solidFill>
                <a:effectLst/>
                <a:latin typeface="Arial" panose="020B0604020202020204" pitchFamily="34" charset="0"/>
                <a:ea typeface="Times New Roman" panose="02020603050405020304" pitchFamily="18" charset="0"/>
              </a:rPr>
              <a:t> and </a:t>
            </a:r>
            <a:r>
              <a:rPr lang="en-US" sz="2400" b="1" u="sng" dirty="0">
                <a:solidFill>
                  <a:srgbClr val="51565E"/>
                </a:solidFill>
                <a:effectLst/>
                <a:latin typeface="Arial" panose="020B0604020202020204" pitchFamily="34" charset="0"/>
                <a:ea typeface="Times New Roman" panose="02020603050405020304" pitchFamily="18" charset="0"/>
              </a:rPr>
              <a:t>expected</a:t>
            </a:r>
            <a:r>
              <a:rPr lang="en-US" sz="2400" dirty="0">
                <a:solidFill>
                  <a:srgbClr val="51565E"/>
                </a:solidFill>
                <a:effectLst/>
                <a:latin typeface="Arial" panose="020B0604020202020204" pitchFamily="34" charset="0"/>
                <a:ea typeface="Times New Roman" panose="02020603050405020304" pitchFamily="18" charset="0"/>
              </a:rPr>
              <a:t> results. The goal of this test is to identify whether a disparity between actual and predicted data is due to chance or to a link between the variables under consideration. As a result, the chi-square test is an ideal choice for aiding in our understanding and interpretation of the connection between our two </a:t>
            </a:r>
            <a:r>
              <a:rPr lang="en-US" sz="2400" b="1" u="sng" dirty="0">
                <a:solidFill>
                  <a:srgbClr val="51565E"/>
                </a:solidFill>
                <a:effectLst/>
                <a:latin typeface="Arial" panose="020B0604020202020204" pitchFamily="34" charset="0"/>
                <a:ea typeface="Times New Roman" panose="02020603050405020304" pitchFamily="18" charset="0"/>
              </a:rPr>
              <a:t>categorical variables</a:t>
            </a:r>
            <a:r>
              <a:rPr lang="en-US" sz="2400" dirty="0">
                <a:solidFill>
                  <a:srgbClr val="51565E"/>
                </a:solidFill>
                <a:effectLst/>
                <a:latin typeface="Arial" panose="020B0604020202020204" pitchFamily="34"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0" y="2821266"/>
            <a:ext cx="12191999" cy="1569660"/>
          </a:xfrm>
          <a:prstGeom prst="rect">
            <a:avLst/>
          </a:prstGeom>
        </p:spPr>
        <p:txBody>
          <a:bodyPr wrap="square">
            <a:spAutoFit/>
          </a:bodyPr>
          <a:lstStyle/>
          <a:p>
            <a:pPr algn="just">
              <a:spcAft>
                <a:spcPts val="1950"/>
              </a:spcAft>
            </a:pPr>
            <a:r>
              <a:rPr lang="en-US" sz="2400" dirty="0">
                <a:solidFill>
                  <a:srgbClr val="51565E"/>
                </a:solidFill>
                <a:effectLst/>
                <a:latin typeface="Arial" panose="020B0604020202020204" pitchFamily="34" charset="0"/>
                <a:ea typeface="Times New Roman" panose="02020603050405020304" pitchFamily="18" charset="0"/>
              </a:rPr>
              <a:t>A chi-square test or comparable </a:t>
            </a:r>
            <a:r>
              <a:rPr lang="en-US" sz="2400" b="1" u="sng" dirty="0">
                <a:solidFill>
                  <a:srgbClr val="51565E"/>
                </a:solidFill>
                <a:effectLst/>
                <a:latin typeface="Arial" panose="020B0604020202020204" pitchFamily="34" charset="0"/>
                <a:ea typeface="Times New Roman" panose="02020603050405020304" pitchFamily="18" charset="0"/>
              </a:rPr>
              <a:t>nonparametric</a:t>
            </a:r>
            <a:r>
              <a:rPr lang="en-US" sz="2400" dirty="0">
                <a:solidFill>
                  <a:srgbClr val="51565E"/>
                </a:solidFill>
                <a:effectLst/>
                <a:latin typeface="Arial" panose="020B0604020202020204" pitchFamily="34" charset="0"/>
                <a:ea typeface="Times New Roman" panose="02020603050405020304" pitchFamily="18" charset="0"/>
              </a:rPr>
              <a:t> test is required to test a hypothesis regarding the distribution of a categorical variable. Categorical variables, which indicate categories such as Blood groups or Gender, can be </a:t>
            </a:r>
            <a:r>
              <a:rPr lang="en-US" sz="2400" b="1" dirty="0">
                <a:solidFill>
                  <a:srgbClr val="51565E"/>
                </a:solidFill>
                <a:effectLst/>
                <a:latin typeface="Arial" panose="020B0604020202020204" pitchFamily="34" charset="0"/>
                <a:ea typeface="Times New Roman" panose="02020603050405020304" pitchFamily="18" charset="0"/>
              </a:rPr>
              <a:t>nominal</a:t>
            </a:r>
            <a:r>
              <a:rPr lang="en-US" sz="2400" dirty="0">
                <a:solidFill>
                  <a:srgbClr val="51565E"/>
                </a:solidFill>
                <a:effectLst/>
                <a:latin typeface="Arial" panose="020B0604020202020204" pitchFamily="34" charset="0"/>
                <a:ea typeface="Times New Roman" panose="02020603050405020304" pitchFamily="18" charset="0"/>
              </a:rPr>
              <a:t> or </a:t>
            </a:r>
            <a:r>
              <a:rPr lang="en-US" sz="2400" b="1" dirty="0">
                <a:solidFill>
                  <a:srgbClr val="51565E"/>
                </a:solidFill>
                <a:effectLst/>
                <a:latin typeface="Arial" panose="020B0604020202020204" pitchFamily="34" charset="0"/>
                <a:ea typeface="Times New Roman" panose="02020603050405020304" pitchFamily="18" charset="0"/>
              </a:rPr>
              <a:t>ordinal</a:t>
            </a:r>
            <a:r>
              <a:rPr lang="en-US" sz="2400" dirty="0">
                <a:solidFill>
                  <a:srgbClr val="51565E"/>
                </a:solidFill>
                <a:effectLst/>
                <a:latin typeface="Arial" panose="020B0604020202020204" pitchFamily="34" charset="0"/>
                <a:ea typeface="Times New Roman" panose="02020603050405020304" pitchFamily="18" charset="0"/>
              </a:rPr>
              <a:t>. They cannot have a normal distribution since they can only have a few particular values.</a:t>
            </a:r>
            <a:endParaRPr lang="en-US" sz="2400"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0" y="4619066"/>
            <a:ext cx="12191999" cy="1649554"/>
          </a:xfrm>
          <a:prstGeom prst="rect">
            <a:avLst/>
          </a:prstGeom>
        </p:spPr>
        <p:txBody>
          <a:bodyPr wrap="square">
            <a:spAutoFit/>
          </a:bodyPr>
          <a:lstStyle/>
          <a:p>
            <a:pPr>
              <a:spcAft>
                <a:spcPts val="1950"/>
              </a:spcAft>
            </a:pPr>
            <a:r>
              <a:rPr lang="en-US" sz="2400" dirty="0">
                <a:solidFill>
                  <a:srgbClr val="51565E"/>
                </a:solidFill>
                <a:effectLst/>
                <a:latin typeface="Arial" panose="020B0604020202020204" pitchFamily="34" charset="0"/>
                <a:ea typeface="Times New Roman" panose="02020603050405020304" pitchFamily="18" charset="0"/>
              </a:rPr>
              <a:t>It is used to calculate the difference between two categorical variables, which are:</a:t>
            </a:r>
            <a:endParaRPr lang="en-US" sz="24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1050"/>
              </a:spcAft>
              <a:buSzPts val="1000"/>
              <a:buFont typeface="Symbol" panose="05050102010706020507" pitchFamily="18" charset="2"/>
              <a:buChar char=""/>
              <a:tabLst>
                <a:tab pos="457200" algn="l"/>
              </a:tabLst>
            </a:pPr>
            <a:r>
              <a:rPr lang="en-US" sz="2400" dirty="0">
                <a:solidFill>
                  <a:srgbClr val="51565E"/>
                </a:solidFill>
                <a:effectLst/>
                <a:latin typeface="Arial" panose="020B0604020202020204" pitchFamily="34" charset="0"/>
                <a:ea typeface="Calibri" panose="020F0502020204030204" pitchFamily="34" charset="0"/>
                <a:cs typeface="Arial" panose="020B0604020202020204" pitchFamily="34" charset="0"/>
              </a:rPr>
              <a:t>As a result of chance or</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1050"/>
              </a:spcAft>
              <a:buSzPts val="1000"/>
              <a:buFont typeface="Symbol" panose="05050102010706020507" pitchFamily="18" charset="2"/>
              <a:buChar char=""/>
              <a:tabLst>
                <a:tab pos="457200" algn="l"/>
              </a:tabLst>
            </a:pPr>
            <a:r>
              <a:rPr lang="en-US" sz="2400" dirty="0">
                <a:solidFill>
                  <a:srgbClr val="51565E"/>
                </a:solidFill>
                <a:effectLst/>
                <a:latin typeface="Arial" panose="020B0604020202020204" pitchFamily="34" charset="0"/>
                <a:ea typeface="Calibri" panose="020F0502020204030204" pitchFamily="34" charset="0"/>
                <a:cs typeface="Arial" panose="020B0604020202020204" pitchFamily="34" charset="0"/>
              </a:rPr>
              <a:t>Because of the relationship</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182198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6144</TotalTime>
  <Words>2839</Words>
  <Application>Microsoft Office PowerPoint</Application>
  <PresentationFormat>Widescreen</PresentationFormat>
  <Paragraphs>335</Paragraphs>
  <Slides>23</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23</vt:i4>
      </vt:variant>
    </vt:vector>
  </HeadingPairs>
  <TitlesOfParts>
    <vt:vector size="36" baseType="lpstr">
      <vt:lpstr>Arial</vt:lpstr>
      <vt:lpstr>Cabin-semi-bold</vt:lpstr>
      <vt:lpstr>Calibri</vt:lpstr>
      <vt:lpstr>Calibri Light</vt:lpstr>
      <vt:lpstr>Cambria Math</vt:lpstr>
      <vt:lpstr>inherit</vt:lpstr>
      <vt:lpstr>Roboto</vt:lpstr>
      <vt:lpstr>Segoe Print</vt:lpstr>
      <vt:lpstr>Söhne</vt:lpstr>
      <vt:lpstr>SourceSansPro</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shatha zaidan</dc:creator>
  <cp:lastModifiedBy>Dr. Haider</cp:lastModifiedBy>
  <cp:revision>46</cp:revision>
  <dcterms:created xsi:type="dcterms:W3CDTF">2022-10-12T16:49:52Z</dcterms:created>
  <dcterms:modified xsi:type="dcterms:W3CDTF">2023-10-01T04:19:56Z</dcterms:modified>
</cp:coreProperties>
</file>