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notesMasterIdLst>
    <p:notesMasterId r:id="rId20"/>
  </p:notesMasterIdLst>
  <p:sldIdLst>
    <p:sldId id="299" r:id="rId2"/>
    <p:sldId id="298" r:id="rId3"/>
    <p:sldId id="300" r:id="rId4"/>
    <p:sldId id="304" r:id="rId5"/>
    <p:sldId id="301" r:id="rId6"/>
    <p:sldId id="309" r:id="rId7"/>
    <p:sldId id="306" r:id="rId8"/>
    <p:sldId id="310" r:id="rId9"/>
    <p:sldId id="302" r:id="rId10"/>
    <p:sldId id="303" r:id="rId11"/>
    <p:sldId id="314" r:id="rId12"/>
    <p:sldId id="315" r:id="rId13"/>
    <p:sldId id="313" r:id="rId14"/>
    <p:sldId id="312" r:id="rId15"/>
    <p:sldId id="316" r:id="rId16"/>
    <p:sldId id="311" r:id="rId17"/>
    <p:sldId id="317" r:id="rId18"/>
    <p:sldId id="321" r:id="rId1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66FFFF"/>
    <a:srgbClr val="99FFCC"/>
    <a:srgbClr val="FF0000"/>
    <a:srgbClr val="FFFF66"/>
    <a:srgbClr val="FFFF00"/>
    <a:srgbClr val="9B358F"/>
    <a:srgbClr val="FF5050"/>
    <a:srgbClr val="FF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p:scale>
          <a:sx n="48" d="100"/>
          <a:sy n="48" d="100"/>
        </p:scale>
        <p:origin x="-2016" y="-4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FAD8243-B30E-4BF6-BF76-46ED2DB2C19F}" type="datetimeFigureOut">
              <a:rPr lang="ar-IQ" smtClean="0"/>
              <a:pPr/>
              <a:t>15/09/1441</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8B8FCC7-FDD4-4A4E-94D9-56FA7A8217CD}"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912C145-5868-4E6A-A148-19F089C01765}" type="datetimeFigureOut">
              <a:rPr lang="ar-IQ" smtClean="0"/>
              <a:pPr/>
              <a:t>15/09/1441</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D88BB90-814F-41B2-B282-5C88605CDEFE}"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912C145-5868-4E6A-A148-19F089C01765}" type="datetimeFigureOut">
              <a:rPr lang="ar-IQ" smtClean="0"/>
              <a:pPr/>
              <a:t>15/09/1441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DD88BB90-814F-41B2-B282-5C88605CDEFE}"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912C145-5868-4E6A-A148-19F089C01765}" type="datetimeFigureOut">
              <a:rPr lang="ar-IQ" smtClean="0"/>
              <a:pPr/>
              <a:t>15/09/1441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DD88BB90-814F-41B2-B282-5C88605CDEFE}"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912C145-5868-4E6A-A148-19F089C01765}" type="datetimeFigureOut">
              <a:rPr lang="ar-IQ" smtClean="0"/>
              <a:pPr/>
              <a:t>15/09/1441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DD88BB90-814F-41B2-B282-5C88605CDEFE}" type="slidenum">
              <a:rPr lang="ar-IQ" smtClean="0"/>
              <a:pPr/>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912C145-5868-4E6A-A148-19F089C01765}" type="datetimeFigureOut">
              <a:rPr lang="ar-IQ" smtClean="0"/>
              <a:pPr/>
              <a:t>15/09/1441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DD88BB90-814F-41B2-B282-5C88605CDEFE}" type="slidenum">
              <a:rPr lang="ar-IQ" smtClean="0"/>
              <a:pPr/>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912C145-5868-4E6A-A148-19F089C01765}" type="datetimeFigureOut">
              <a:rPr lang="ar-IQ" smtClean="0"/>
              <a:pPr/>
              <a:t>15/09/1441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DD88BB90-814F-41B2-B282-5C88605CDEFE}" type="slidenum">
              <a:rPr lang="ar-IQ" smtClean="0"/>
              <a:pPr/>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912C145-5868-4E6A-A148-19F089C01765}" type="datetimeFigureOut">
              <a:rPr lang="ar-IQ" smtClean="0"/>
              <a:pPr/>
              <a:t>15/09/1441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DD88BB90-814F-41B2-B282-5C88605CDEFE}"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912C145-5868-4E6A-A148-19F089C01765}" type="datetimeFigureOut">
              <a:rPr lang="ar-IQ" smtClean="0"/>
              <a:pPr/>
              <a:t>15/09/1441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DD88BB90-814F-41B2-B282-5C88605CDEFE}" type="slidenum">
              <a:rPr lang="ar-IQ" smtClean="0"/>
              <a:pPr/>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912C145-5868-4E6A-A148-19F089C01765}" type="datetimeFigureOut">
              <a:rPr lang="ar-IQ" smtClean="0"/>
              <a:pPr/>
              <a:t>15/09/1441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DD88BB90-814F-41B2-B282-5C88605CDEFE}"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912C145-5868-4E6A-A148-19F089C01765}" type="datetimeFigureOut">
              <a:rPr lang="ar-IQ" smtClean="0"/>
              <a:pPr/>
              <a:t>15/09/1441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DD88BB90-814F-41B2-B282-5C88605CDEFE}"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912C145-5868-4E6A-A148-19F089C01765}" type="datetimeFigureOut">
              <a:rPr lang="ar-IQ" smtClean="0"/>
              <a:pPr/>
              <a:t>15/09/1441</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D88BB90-814F-41B2-B282-5C88605CDEFE}" type="slidenum">
              <a:rPr lang="ar-IQ" smtClean="0"/>
              <a:pPr/>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912C145-5868-4E6A-A148-19F089C01765}" type="datetimeFigureOut">
              <a:rPr lang="ar-IQ" smtClean="0"/>
              <a:pPr/>
              <a:t>15/09/1441</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D88BB90-814F-41B2-B282-5C88605CDEFE}"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805192"/>
          </a:xfrm>
        </p:spPr>
        <p:txBody>
          <a:bodyPr>
            <a:normAutofit lnSpcReduction="10000"/>
          </a:bodyPr>
          <a:lstStyle/>
          <a:p>
            <a:endParaRPr lang="ar-IQ" dirty="0" smtClean="0">
              <a:solidFill>
                <a:srgbClr val="FF0000"/>
              </a:solidFill>
            </a:endParaRPr>
          </a:p>
          <a:p>
            <a:pPr algn="ctr">
              <a:buNone/>
            </a:pPr>
            <a:r>
              <a:rPr lang="ar-IQ" sz="5400" dirty="0" smtClean="0">
                <a:solidFill>
                  <a:srgbClr val="FF0000"/>
                </a:solidFill>
              </a:rPr>
              <a:t> </a:t>
            </a:r>
            <a:r>
              <a:rPr lang="ar-IQ" sz="6600" b="1" dirty="0" smtClean="0">
                <a:solidFill>
                  <a:srgbClr val="002060"/>
                </a:solidFill>
              </a:rPr>
              <a:t>معامل الاختلاف </a:t>
            </a:r>
          </a:p>
          <a:p>
            <a:pPr algn="ctr">
              <a:buNone/>
            </a:pPr>
            <a:r>
              <a:rPr lang="ar-IQ" sz="6600" b="1" dirty="0" smtClean="0">
                <a:solidFill>
                  <a:srgbClr val="002060"/>
                </a:solidFill>
              </a:rPr>
              <a:t>و</a:t>
            </a:r>
          </a:p>
          <a:p>
            <a:pPr algn="ctr">
              <a:buNone/>
            </a:pPr>
            <a:r>
              <a:rPr lang="ar-IQ" sz="6600" b="1" dirty="0" smtClean="0">
                <a:solidFill>
                  <a:srgbClr val="002060"/>
                </a:solidFill>
              </a:rPr>
              <a:t>معامل الالتواء</a:t>
            </a:r>
            <a:endParaRPr lang="ar-IQ" sz="6600" dirty="0" smtClean="0">
              <a:solidFill>
                <a:srgbClr val="FF0000"/>
              </a:solidFill>
            </a:endParaRPr>
          </a:p>
          <a:p>
            <a:pPr>
              <a:buNone/>
            </a:pPr>
            <a:r>
              <a:rPr lang="ar-IQ" b="1" dirty="0" smtClean="0">
                <a:solidFill>
                  <a:srgbClr val="FF0000"/>
                </a:solidFill>
              </a:rPr>
              <a:t>        اعداد</a:t>
            </a:r>
          </a:p>
          <a:p>
            <a:pPr>
              <a:buNone/>
            </a:pPr>
            <a:r>
              <a:rPr lang="ar-IQ" b="1" dirty="0" smtClean="0">
                <a:solidFill>
                  <a:srgbClr val="FF0000"/>
                </a:solidFill>
              </a:rPr>
              <a:t>  أ.د.زهرة شهاب احمد</a:t>
            </a:r>
          </a:p>
          <a:p>
            <a:pPr>
              <a:buNone/>
            </a:pPr>
            <a:r>
              <a:rPr lang="ar-IQ" b="1" dirty="0" smtClean="0">
                <a:solidFill>
                  <a:srgbClr val="FF0000"/>
                </a:solidFill>
              </a:rPr>
              <a:t>أ.م.د.فارس سامي يوسف مالك</a:t>
            </a:r>
          </a:p>
          <a:p>
            <a:endParaRPr lang="ar-IQ" dirty="0"/>
          </a:p>
        </p:txBody>
      </p:sp>
      <p:sp>
        <p:nvSpPr>
          <p:cNvPr id="4" name="Title 1"/>
          <p:cNvSpPr>
            <a:spLocks noGrp="1"/>
          </p:cNvSpPr>
          <p:nvPr>
            <p:ph type="title"/>
          </p:nvPr>
        </p:nvSpPr>
        <p:spPr>
          <a:xfrm>
            <a:off x="457200" y="274638"/>
            <a:ext cx="8229600" cy="1368412"/>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ar-IQ" sz="4800" b="1" dirty="0" smtClean="0"/>
              <a:t>المحاضرة 4</a:t>
            </a:r>
            <a:endParaRPr lang="ar-IQ" sz="4800" b="1" dirty="0"/>
          </a:p>
        </p:txBody>
      </p:sp>
      <p:pic>
        <p:nvPicPr>
          <p:cNvPr id="1026" name="Picture 2" descr="C:\Users\Madar\Desktop\تنزيل.jpg"/>
          <p:cNvPicPr>
            <a:picLocks noChangeAspect="1" noChangeArrowheads="1"/>
          </p:cNvPicPr>
          <p:nvPr/>
        </p:nvPicPr>
        <p:blipFill>
          <a:blip r:embed="rId2"/>
          <a:srcRect/>
          <a:stretch>
            <a:fillRect/>
          </a:stretch>
        </p:blipFill>
        <p:spPr bwMode="auto">
          <a:xfrm>
            <a:off x="7286643" y="357165"/>
            <a:ext cx="1357323" cy="1143009"/>
          </a:xfrm>
          <a:prstGeom prst="rect">
            <a:avLst/>
          </a:prstGeom>
          <a:noFill/>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428604"/>
            <a:ext cx="8229600" cy="5578687"/>
          </a:xfrm>
        </p:spPr>
        <p:txBody>
          <a:bodyPr>
            <a:normAutofit/>
          </a:bodyPr>
          <a:lstStyle/>
          <a:p>
            <a:pPr>
              <a:buNone/>
            </a:pPr>
            <a:r>
              <a:rPr lang="ar-IQ" b="1" dirty="0" smtClean="0"/>
              <a:t>مثال فيما يلي نتائج اختبار الاستناد الامامي المطلوب ايجاد معامل الالتواء وهل العينة متوزعة طبيعيا ام لا </a:t>
            </a:r>
            <a:endParaRPr lang="en-US" dirty="0" smtClean="0"/>
          </a:p>
          <a:p>
            <a:pPr>
              <a:buNone/>
            </a:pPr>
            <a:r>
              <a:rPr lang="ar-IQ" b="1" dirty="0" smtClean="0"/>
              <a:t>1- استخرج معامل الالتواء بطريقة الوسيط </a:t>
            </a:r>
          </a:p>
          <a:p>
            <a:pPr>
              <a:buNone/>
            </a:pPr>
            <a:endParaRPr lang="ar-IQ" b="1" dirty="0" smtClean="0"/>
          </a:p>
          <a:p>
            <a:pPr>
              <a:buNone/>
            </a:pPr>
            <a:r>
              <a:rPr lang="ar-IQ" b="1" dirty="0" smtClean="0"/>
              <a:t> </a:t>
            </a:r>
            <a:endParaRPr lang="en-US" dirty="0" smtClean="0"/>
          </a:p>
          <a:p>
            <a:pPr>
              <a:buNone/>
            </a:pPr>
            <a:endParaRPr lang="ar-IQ" b="1" dirty="0" smtClean="0"/>
          </a:p>
          <a:p>
            <a:pPr>
              <a:buNone/>
            </a:pPr>
            <a:r>
              <a:rPr lang="ar-IQ" b="1" dirty="0" smtClean="0"/>
              <a:t>خطوات الحل 1- استخرج الوسط الحسابي</a:t>
            </a:r>
            <a:endParaRPr lang="en-US" dirty="0" smtClean="0"/>
          </a:p>
          <a:p>
            <a:pPr>
              <a:buNone/>
            </a:pPr>
            <a:r>
              <a:rPr lang="ar-IQ" b="1" dirty="0" smtClean="0"/>
              <a:t>           مج س          38              </a:t>
            </a:r>
            <a:endParaRPr lang="en-US" dirty="0" smtClean="0"/>
          </a:p>
          <a:p>
            <a:pPr>
              <a:buNone/>
            </a:pPr>
            <a:r>
              <a:rPr lang="ar-IQ" b="1" dirty="0" smtClean="0"/>
              <a:t>س</a:t>
            </a:r>
            <a:r>
              <a:rPr lang="ar-IQ" b="1" baseline="30000" dirty="0" smtClean="0"/>
              <a:t>-</a:t>
            </a:r>
            <a:r>
              <a:rPr lang="ar-IQ" b="1" dirty="0" smtClean="0"/>
              <a:t> = ـــــــــــــــ  =  ــــــــــــــ   = </a:t>
            </a:r>
            <a:r>
              <a:rPr lang="ar-IQ" b="1" dirty="0" smtClean="0">
                <a:solidFill>
                  <a:srgbClr val="FF0000"/>
                </a:solidFill>
              </a:rPr>
              <a:t>5,4</a:t>
            </a:r>
            <a:r>
              <a:rPr lang="ar-IQ" b="1" dirty="0" smtClean="0"/>
              <a:t> </a:t>
            </a:r>
            <a:endParaRPr lang="en-US" dirty="0" smtClean="0"/>
          </a:p>
          <a:p>
            <a:pPr>
              <a:buNone/>
            </a:pPr>
            <a:r>
              <a:rPr lang="ar-IQ" b="1" dirty="0" smtClean="0"/>
              <a:t>            ن                7</a:t>
            </a:r>
            <a:endParaRPr lang="en-US" dirty="0" smtClean="0"/>
          </a:p>
          <a:p>
            <a:endParaRPr lang="ar-IQ" dirty="0"/>
          </a:p>
        </p:txBody>
      </p:sp>
      <p:graphicFrame>
        <p:nvGraphicFramePr>
          <p:cNvPr id="6" name="Table 5"/>
          <p:cNvGraphicFramePr>
            <a:graphicFrameLocks noGrp="1"/>
          </p:cNvGraphicFramePr>
          <p:nvPr/>
        </p:nvGraphicFramePr>
        <p:xfrm>
          <a:off x="1571604" y="2071678"/>
          <a:ext cx="6096000" cy="560832"/>
        </p:xfrm>
        <a:graphic>
          <a:graphicData uri="http://schemas.openxmlformats.org/drawingml/2006/table">
            <a:tbl>
              <a:tblPr rtl="1" firstRow="1" bandRow="1">
                <a:tableStyleId>{5C22544A-7EE6-4342-B048-85BDC9FD1C3A}</a:tableStyleId>
              </a:tblPr>
              <a:tblGrid>
                <a:gridCol w="762000"/>
                <a:gridCol w="762000"/>
                <a:gridCol w="762000"/>
                <a:gridCol w="762000"/>
                <a:gridCol w="762000"/>
                <a:gridCol w="762000"/>
                <a:gridCol w="762000"/>
                <a:gridCol w="762000"/>
              </a:tblGrid>
              <a:tr h="124790">
                <a:tc>
                  <a:txBody>
                    <a:bodyPr/>
                    <a:lstStyle/>
                    <a:p>
                      <a:pPr algn="just" rtl="1">
                        <a:lnSpc>
                          <a:spcPct val="115000"/>
                        </a:lnSpc>
                        <a:spcAft>
                          <a:spcPts val="0"/>
                        </a:spcAft>
                      </a:pPr>
                      <a:r>
                        <a:rPr lang="ar-IQ" sz="3200" b="1" dirty="0">
                          <a:solidFill>
                            <a:sysClr val="windowText" lastClr="000000"/>
                          </a:solidFill>
                          <a:latin typeface="Calibri"/>
                          <a:ea typeface="Calibri"/>
                          <a:cs typeface="Arial"/>
                        </a:rPr>
                        <a:t>س</a:t>
                      </a:r>
                      <a:endParaRPr lang="en-US" sz="20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dirty="0">
                          <a:solidFill>
                            <a:sysClr val="windowText" lastClr="000000"/>
                          </a:solidFill>
                          <a:latin typeface="Calibri"/>
                          <a:ea typeface="Calibri"/>
                          <a:cs typeface="Arial"/>
                        </a:rPr>
                        <a:t>4</a:t>
                      </a:r>
                      <a:endParaRPr lang="en-US" sz="20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a:solidFill>
                            <a:sysClr val="windowText" lastClr="000000"/>
                          </a:solidFill>
                          <a:latin typeface="Calibri"/>
                          <a:ea typeface="Calibri"/>
                          <a:cs typeface="Arial"/>
                        </a:rPr>
                        <a:t>6</a:t>
                      </a:r>
                      <a:endParaRPr lang="en-US" sz="200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dirty="0">
                          <a:solidFill>
                            <a:sysClr val="windowText" lastClr="000000"/>
                          </a:solidFill>
                          <a:latin typeface="Calibri"/>
                          <a:ea typeface="Calibri"/>
                          <a:cs typeface="Arial"/>
                        </a:rPr>
                        <a:t>5</a:t>
                      </a:r>
                      <a:endParaRPr lang="en-US" sz="20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dirty="0">
                          <a:solidFill>
                            <a:sysClr val="windowText" lastClr="000000"/>
                          </a:solidFill>
                          <a:latin typeface="Calibri"/>
                          <a:ea typeface="Calibri"/>
                          <a:cs typeface="Arial"/>
                        </a:rPr>
                        <a:t>5</a:t>
                      </a:r>
                      <a:endParaRPr lang="en-US" sz="20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a:solidFill>
                            <a:sysClr val="windowText" lastClr="000000"/>
                          </a:solidFill>
                          <a:latin typeface="Calibri"/>
                          <a:ea typeface="Calibri"/>
                          <a:cs typeface="Arial"/>
                        </a:rPr>
                        <a:t>8</a:t>
                      </a:r>
                      <a:endParaRPr lang="en-US" sz="200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a:solidFill>
                            <a:sysClr val="windowText" lastClr="000000"/>
                          </a:solidFill>
                          <a:latin typeface="Calibri"/>
                          <a:ea typeface="Calibri"/>
                          <a:cs typeface="Arial"/>
                        </a:rPr>
                        <a:t>6</a:t>
                      </a:r>
                      <a:endParaRPr lang="en-US" sz="200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dirty="0">
                          <a:solidFill>
                            <a:sysClr val="windowText" lastClr="000000"/>
                          </a:solidFill>
                          <a:latin typeface="Calibri"/>
                          <a:ea typeface="Calibri"/>
                          <a:cs typeface="Arial"/>
                        </a:rPr>
                        <a:t>4</a:t>
                      </a:r>
                      <a:endParaRPr lang="en-US" sz="2000" dirty="0">
                        <a:solidFill>
                          <a:sysClr val="windowText" lastClr="000000"/>
                        </a:solidFill>
                        <a:latin typeface="Calibri"/>
                        <a:ea typeface="Calibri"/>
                        <a:cs typeface="Arial"/>
                      </a:endParaRPr>
                    </a:p>
                  </a:txBody>
                  <a:tcPr marL="68580" marR="68580" marT="0" marB="0">
                    <a:solidFill>
                      <a:schemeClr val="bg2">
                        <a:lumMod val="75000"/>
                      </a:schemeClr>
                    </a:solidFill>
                  </a:tcPr>
                </a:tc>
              </a:tr>
            </a:tbl>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435811"/>
          </a:xfrm>
        </p:spPr>
        <p:txBody>
          <a:bodyPr>
            <a:normAutofit fontScale="77500" lnSpcReduction="20000"/>
          </a:bodyPr>
          <a:lstStyle/>
          <a:p>
            <a:pPr>
              <a:buNone/>
            </a:pPr>
            <a:r>
              <a:rPr lang="ar-IQ" sz="3400" b="1" dirty="0" smtClean="0"/>
              <a:t>2- استخراج الانحراف المعياري</a:t>
            </a:r>
          </a:p>
          <a:p>
            <a:pPr>
              <a:buNone/>
            </a:pPr>
            <a:endParaRPr lang="ar-IQ" sz="3400" b="1" dirty="0" smtClean="0"/>
          </a:p>
          <a:p>
            <a:pPr>
              <a:buNone/>
            </a:pPr>
            <a:endParaRPr lang="ar-IQ" sz="3400" b="1" dirty="0" smtClean="0"/>
          </a:p>
          <a:p>
            <a:pPr>
              <a:buNone/>
            </a:pPr>
            <a:endParaRPr lang="ar-IQ" sz="3400" b="1" dirty="0" smtClean="0"/>
          </a:p>
          <a:p>
            <a:pPr>
              <a:buNone/>
            </a:pPr>
            <a:endParaRPr lang="en-US" sz="3400" dirty="0" smtClean="0"/>
          </a:p>
          <a:p>
            <a:pPr>
              <a:buNone/>
            </a:pPr>
            <a:r>
              <a:rPr lang="ar-IQ" sz="3400" b="1" dirty="0" smtClean="0"/>
              <a:t> </a:t>
            </a:r>
            <a:endParaRPr lang="en-US" sz="3400" dirty="0" smtClean="0"/>
          </a:p>
          <a:p>
            <a:pPr>
              <a:buNone/>
            </a:pPr>
            <a:r>
              <a:rPr lang="ar-IQ" sz="3400" b="1" dirty="0" smtClean="0"/>
              <a:t> </a:t>
            </a:r>
            <a:endParaRPr lang="en-US" sz="3400" dirty="0" smtClean="0"/>
          </a:p>
          <a:p>
            <a:pPr>
              <a:buNone/>
            </a:pPr>
            <a:r>
              <a:rPr lang="en-US" sz="3400" dirty="0" smtClean="0"/>
              <a:t/>
            </a:r>
            <a:br>
              <a:rPr lang="en-US" sz="3400" dirty="0" smtClean="0"/>
            </a:br>
            <a:r>
              <a:rPr lang="ar-IQ" sz="3400" b="1" dirty="0" smtClean="0"/>
              <a:t>           مج س2   –      (مج س )2</a:t>
            </a:r>
            <a:endParaRPr lang="en-US" sz="3400" dirty="0" smtClean="0"/>
          </a:p>
          <a:p>
            <a:pPr>
              <a:buNone/>
            </a:pPr>
            <a:r>
              <a:rPr lang="ar-IQ" sz="3400" b="1" dirty="0" smtClean="0"/>
              <a:t>                               ــــــــــــــــــــ</a:t>
            </a:r>
            <a:endParaRPr lang="en-US" sz="3400" dirty="0" smtClean="0"/>
          </a:p>
          <a:p>
            <a:pPr>
              <a:buNone/>
            </a:pPr>
            <a:r>
              <a:rPr lang="ar-IQ" sz="3400" b="1" dirty="0" smtClean="0"/>
              <a:t>                                    ن</a:t>
            </a:r>
            <a:endParaRPr lang="en-US" sz="3400" dirty="0" smtClean="0"/>
          </a:p>
          <a:p>
            <a:pPr>
              <a:buNone/>
            </a:pPr>
            <a:r>
              <a:rPr lang="ar-IQ" sz="3400" b="1" dirty="0" smtClean="0"/>
              <a:t>ع =  ـــــــــــــــــــــــــــــــــــــــــــــــــــــــــــ</a:t>
            </a:r>
            <a:endParaRPr lang="en-US" sz="3400" dirty="0" smtClean="0"/>
          </a:p>
          <a:p>
            <a:pPr>
              <a:buNone/>
            </a:pPr>
            <a:r>
              <a:rPr lang="ar-IQ" sz="3400" b="1" dirty="0" smtClean="0"/>
              <a:t>                           ن – 1 </a:t>
            </a:r>
            <a:endParaRPr lang="en-US" sz="3400" dirty="0" smtClean="0"/>
          </a:p>
          <a:p>
            <a:pPr>
              <a:buNone/>
            </a:pPr>
            <a:r>
              <a:rPr lang="ar-IQ" sz="3400" b="1" dirty="0" smtClean="0"/>
              <a:t> </a:t>
            </a:r>
            <a:endParaRPr lang="en-US" sz="3400" dirty="0" smtClean="0"/>
          </a:p>
          <a:p>
            <a:endParaRPr lang="ar-IQ" dirty="0"/>
          </a:p>
        </p:txBody>
      </p:sp>
      <p:graphicFrame>
        <p:nvGraphicFramePr>
          <p:cNvPr id="4" name="Table 3"/>
          <p:cNvGraphicFramePr>
            <a:graphicFrameLocks noGrp="1"/>
          </p:cNvGraphicFramePr>
          <p:nvPr/>
        </p:nvGraphicFramePr>
        <p:xfrm>
          <a:off x="214281" y="1714488"/>
          <a:ext cx="7739072" cy="981456"/>
        </p:xfrm>
        <a:graphic>
          <a:graphicData uri="http://schemas.openxmlformats.org/drawingml/2006/table">
            <a:tbl>
              <a:tblPr rtl="1" firstRow="1" bandRow="1">
                <a:tableStyleId>{5C22544A-7EE6-4342-B048-85BDC9FD1C3A}</a:tableStyleId>
              </a:tblPr>
              <a:tblGrid>
                <a:gridCol w="859897"/>
                <a:gridCol w="859897"/>
                <a:gridCol w="673192"/>
                <a:gridCol w="610974"/>
                <a:gridCol w="632358"/>
                <a:gridCol w="708731"/>
                <a:gridCol w="681237"/>
                <a:gridCol w="681237"/>
                <a:gridCol w="2031549"/>
              </a:tblGrid>
              <a:tr h="370840">
                <a:tc>
                  <a:txBody>
                    <a:bodyPr/>
                    <a:lstStyle/>
                    <a:p>
                      <a:pPr algn="just" rtl="1">
                        <a:lnSpc>
                          <a:spcPct val="115000"/>
                        </a:lnSpc>
                        <a:spcAft>
                          <a:spcPts val="0"/>
                        </a:spcAft>
                      </a:pPr>
                      <a:r>
                        <a:rPr lang="ar-IQ" sz="2800" b="1" dirty="0">
                          <a:solidFill>
                            <a:sysClr val="windowText" lastClr="000000"/>
                          </a:solidFill>
                          <a:latin typeface="Calibri"/>
                          <a:ea typeface="Calibri"/>
                          <a:cs typeface="Arial"/>
                        </a:rPr>
                        <a:t>س</a:t>
                      </a:r>
                      <a:endParaRPr lang="en-US" sz="28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4</a:t>
                      </a:r>
                      <a:endParaRPr lang="en-US" sz="28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a:solidFill>
                            <a:sysClr val="windowText" lastClr="000000"/>
                          </a:solidFill>
                          <a:latin typeface="Calibri"/>
                          <a:ea typeface="Calibri"/>
                          <a:cs typeface="Arial"/>
                        </a:rPr>
                        <a:t>6</a:t>
                      </a:r>
                      <a:endParaRPr lang="en-US" sz="280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a:solidFill>
                            <a:sysClr val="windowText" lastClr="000000"/>
                          </a:solidFill>
                          <a:latin typeface="Calibri"/>
                          <a:ea typeface="Calibri"/>
                          <a:cs typeface="Arial"/>
                        </a:rPr>
                        <a:t>5</a:t>
                      </a:r>
                      <a:endParaRPr lang="en-US" sz="280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a:solidFill>
                            <a:sysClr val="windowText" lastClr="000000"/>
                          </a:solidFill>
                          <a:latin typeface="Calibri"/>
                          <a:ea typeface="Calibri"/>
                          <a:cs typeface="Arial"/>
                        </a:rPr>
                        <a:t>5</a:t>
                      </a:r>
                      <a:endParaRPr lang="en-US" sz="280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a:solidFill>
                            <a:sysClr val="windowText" lastClr="000000"/>
                          </a:solidFill>
                          <a:latin typeface="Calibri"/>
                          <a:ea typeface="Calibri"/>
                          <a:cs typeface="Arial"/>
                        </a:rPr>
                        <a:t>8</a:t>
                      </a:r>
                      <a:endParaRPr lang="en-US" sz="280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6</a:t>
                      </a:r>
                      <a:endParaRPr lang="en-US" sz="28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4</a:t>
                      </a:r>
                      <a:endParaRPr lang="en-US" sz="28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r" rtl="1">
                        <a:lnSpc>
                          <a:spcPct val="115000"/>
                        </a:lnSpc>
                        <a:spcAft>
                          <a:spcPts val="1000"/>
                        </a:spcAft>
                      </a:pPr>
                      <a:r>
                        <a:rPr lang="en-US" sz="2800" dirty="0">
                          <a:solidFill>
                            <a:sysClr val="windowText" lastClr="000000"/>
                          </a:solidFill>
                          <a:latin typeface="Calibri"/>
                          <a:ea typeface="Calibri"/>
                          <a:cs typeface="Arial"/>
                        </a:rPr>
                        <a:t> </a:t>
                      </a:r>
                      <a:r>
                        <a:rPr lang="ar-IQ" sz="2800" dirty="0" smtClean="0">
                          <a:solidFill>
                            <a:sysClr val="windowText" lastClr="000000"/>
                          </a:solidFill>
                          <a:latin typeface="Calibri"/>
                          <a:ea typeface="Calibri"/>
                          <a:cs typeface="Arial"/>
                        </a:rPr>
                        <a:t> مج س = 38</a:t>
                      </a:r>
                      <a:endParaRPr lang="en-US" sz="2800" dirty="0">
                        <a:solidFill>
                          <a:sysClr val="windowText" lastClr="000000"/>
                        </a:solidFill>
                        <a:latin typeface="Calibri"/>
                        <a:ea typeface="Calibri"/>
                        <a:cs typeface="Arial"/>
                      </a:endParaRPr>
                    </a:p>
                  </a:txBody>
                  <a:tcPr marL="0" marR="0" marT="0" marB="0" anchor="ctr">
                    <a:solidFill>
                      <a:schemeClr val="bg2">
                        <a:lumMod val="75000"/>
                      </a:schemeClr>
                    </a:solidFill>
                  </a:tcPr>
                </a:tc>
              </a:tr>
              <a:tr h="370840">
                <a:tc>
                  <a:txBody>
                    <a:bodyPr/>
                    <a:lstStyle/>
                    <a:p>
                      <a:pPr algn="just" rtl="1">
                        <a:lnSpc>
                          <a:spcPct val="115000"/>
                        </a:lnSpc>
                        <a:spcAft>
                          <a:spcPts val="0"/>
                        </a:spcAft>
                      </a:pPr>
                      <a:r>
                        <a:rPr lang="ar-IQ" sz="2800" b="1" dirty="0">
                          <a:solidFill>
                            <a:sysClr val="windowText" lastClr="000000"/>
                          </a:solidFill>
                          <a:latin typeface="Calibri"/>
                          <a:ea typeface="Calibri"/>
                          <a:cs typeface="Arial"/>
                        </a:rPr>
                        <a:t>س</a:t>
                      </a:r>
                      <a:r>
                        <a:rPr lang="ar-IQ" sz="2800" b="1" baseline="30000" dirty="0">
                          <a:solidFill>
                            <a:sysClr val="windowText" lastClr="000000"/>
                          </a:solidFill>
                          <a:latin typeface="Calibri"/>
                          <a:ea typeface="Calibri"/>
                          <a:cs typeface="Arial"/>
                        </a:rPr>
                        <a:t>2</a:t>
                      </a:r>
                      <a:endParaRPr lang="en-US" sz="28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a:solidFill>
                            <a:sysClr val="windowText" lastClr="000000"/>
                          </a:solidFill>
                          <a:latin typeface="Calibri"/>
                          <a:ea typeface="Calibri"/>
                          <a:cs typeface="Arial"/>
                        </a:rPr>
                        <a:t>16</a:t>
                      </a:r>
                      <a:endParaRPr lang="en-US" sz="280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36</a:t>
                      </a:r>
                      <a:endParaRPr lang="en-US" sz="28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25</a:t>
                      </a:r>
                      <a:endParaRPr lang="en-US" sz="28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25</a:t>
                      </a:r>
                      <a:endParaRPr lang="en-US" sz="28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64</a:t>
                      </a:r>
                      <a:endParaRPr lang="en-US" sz="28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36</a:t>
                      </a:r>
                      <a:endParaRPr lang="en-US" sz="28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a:solidFill>
                            <a:sysClr val="windowText" lastClr="000000"/>
                          </a:solidFill>
                          <a:latin typeface="Calibri"/>
                          <a:ea typeface="Calibri"/>
                          <a:cs typeface="Arial"/>
                        </a:rPr>
                        <a:t>16</a:t>
                      </a:r>
                      <a:endParaRPr lang="en-US" sz="280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dirty="0" smtClean="0">
                          <a:solidFill>
                            <a:sysClr val="windowText" lastClr="000000"/>
                          </a:solidFill>
                          <a:latin typeface="Calibri"/>
                          <a:ea typeface="Calibri"/>
                          <a:cs typeface="Arial"/>
                        </a:rPr>
                        <a:t>مج س2= </a:t>
                      </a:r>
                      <a:r>
                        <a:rPr lang="ar-IQ" sz="2800" b="1" dirty="0">
                          <a:solidFill>
                            <a:sysClr val="windowText" lastClr="000000"/>
                          </a:solidFill>
                          <a:latin typeface="Calibri"/>
                          <a:ea typeface="Calibri"/>
                          <a:cs typeface="Arial"/>
                        </a:rPr>
                        <a:t>218</a:t>
                      </a:r>
                      <a:endParaRPr lang="en-US" sz="2800" dirty="0">
                        <a:solidFill>
                          <a:sysClr val="windowText" lastClr="000000"/>
                        </a:solidFill>
                        <a:latin typeface="Calibri"/>
                        <a:ea typeface="Calibri"/>
                        <a:cs typeface="Arial"/>
                      </a:endParaRPr>
                    </a:p>
                  </a:txBody>
                  <a:tcPr marL="68580" marR="68580" marT="0" marB="0">
                    <a:solidFill>
                      <a:schemeClr val="bg2">
                        <a:lumMod val="75000"/>
                      </a:schemeClr>
                    </a:solidFill>
                  </a:tcPr>
                </a:tc>
              </a:tr>
            </a:tbl>
          </a:graphicData>
        </a:graphic>
      </p:graphicFrame>
      <p:cxnSp>
        <p:nvCxnSpPr>
          <p:cNvPr id="6" name="Straight Connector 5"/>
          <p:cNvCxnSpPr/>
          <p:nvPr/>
        </p:nvCxnSpPr>
        <p:spPr>
          <a:xfrm>
            <a:off x="3929058" y="3214686"/>
            <a:ext cx="37862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6786578" y="4214818"/>
            <a:ext cx="2071702" cy="2143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flipH="1" flipV="1">
            <a:off x="7786710" y="5143512"/>
            <a:ext cx="428628" cy="142876"/>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a:bodyPr>
          <a:lstStyle/>
          <a:p>
            <a:pPr>
              <a:buNone/>
            </a:pPr>
            <a:r>
              <a:rPr lang="ar-IQ" b="1" dirty="0" smtClean="0"/>
              <a:t> </a:t>
            </a:r>
            <a:endParaRPr lang="en-US" dirty="0" smtClean="0"/>
          </a:p>
          <a:p>
            <a:pPr>
              <a:buNone/>
            </a:pPr>
            <a:r>
              <a:rPr lang="ar-IQ" b="1" dirty="0" smtClean="0"/>
              <a:t>           218   -   (38)2                     218 –  1444</a:t>
            </a:r>
            <a:endParaRPr lang="en-US" dirty="0" smtClean="0"/>
          </a:p>
          <a:p>
            <a:pPr>
              <a:buNone/>
            </a:pPr>
            <a:r>
              <a:rPr lang="ar-IQ" b="1" dirty="0" smtClean="0"/>
              <a:t>                        ـــــــــــــــ                                   ــــــــــــــ</a:t>
            </a:r>
            <a:endParaRPr lang="en-US" dirty="0" smtClean="0"/>
          </a:p>
          <a:p>
            <a:pPr>
              <a:buNone/>
            </a:pPr>
            <a:r>
              <a:rPr lang="ar-IQ" b="1" dirty="0" smtClean="0"/>
              <a:t>                         7                                              7</a:t>
            </a:r>
            <a:endParaRPr lang="en-US" dirty="0" smtClean="0"/>
          </a:p>
          <a:p>
            <a:pPr>
              <a:buNone/>
            </a:pPr>
            <a:r>
              <a:rPr lang="ar-IQ" b="1" dirty="0" smtClean="0"/>
              <a:t>ع =   ـــــــــــــــــــــــــــــــــــــــــــــ   =    ــــــــــــــــــــــــــــــــــــ</a:t>
            </a:r>
            <a:endParaRPr lang="en-US" dirty="0" smtClean="0"/>
          </a:p>
          <a:p>
            <a:pPr>
              <a:buNone/>
            </a:pPr>
            <a:r>
              <a:rPr lang="ar-IQ" b="1" dirty="0" smtClean="0"/>
              <a:t>                 7  – 1                                 6</a:t>
            </a:r>
            <a:endParaRPr lang="en-US" dirty="0" smtClean="0"/>
          </a:p>
          <a:p>
            <a:pPr>
              <a:buNone/>
            </a:pPr>
            <a:r>
              <a:rPr lang="ar-IQ" b="1" dirty="0" smtClean="0"/>
              <a:t> </a:t>
            </a:r>
            <a:endParaRPr lang="en-US" dirty="0" smtClean="0"/>
          </a:p>
          <a:p>
            <a:pPr>
              <a:buNone/>
            </a:pPr>
            <a:r>
              <a:rPr lang="en-US" dirty="0" smtClean="0"/>
              <a:t/>
            </a:r>
            <a:br>
              <a:rPr lang="en-US" dirty="0" smtClean="0"/>
            </a:br>
            <a:r>
              <a:rPr lang="ar-IQ" b="1" dirty="0" smtClean="0"/>
              <a:t>       218  – 206.8            11.2</a:t>
            </a:r>
            <a:endParaRPr lang="en-US" dirty="0" smtClean="0"/>
          </a:p>
          <a:p>
            <a:pPr>
              <a:buNone/>
            </a:pPr>
            <a:r>
              <a:rPr lang="ar-IQ" b="1" dirty="0" smtClean="0"/>
              <a:t>ع = ـــــــــــــــــــــــــــــــــ  =    ـــــــــــــــــ  =      1,9  = </a:t>
            </a:r>
            <a:r>
              <a:rPr lang="ar-IQ" sz="3200" b="1" dirty="0" smtClean="0">
                <a:solidFill>
                  <a:srgbClr val="FF0000"/>
                </a:solidFill>
              </a:rPr>
              <a:t>1,4</a:t>
            </a:r>
            <a:endParaRPr lang="en-US" dirty="0" smtClean="0">
              <a:solidFill>
                <a:srgbClr val="FF0000"/>
              </a:solidFill>
            </a:endParaRPr>
          </a:p>
          <a:p>
            <a:pPr>
              <a:buNone/>
            </a:pPr>
            <a:r>
              <a:rPr lang="ar-IQ" b="1" dirty="0" smtClean="0"/>
              <a:t>                  6                        6      </a:t>
            </a:r>
          </a:p>
          <a:p>
            <a:endParaRPr lang="ar-IQ" dirty="0"/>
          </a:p>
        </p:txBody>
      </p:sp>
      <p:cxnSp>
        <p:nvCxnSpPr>
          <p:cNvPr id="5" name="Straight Connector 4"/>
          <p:cNvCxnSpPr/>
          <p:nvPr/>
        </p:nvCxnSpPr>
        <p:spPr>
          <a:xfrm rot="16200000" flipH="1">
            <a:off x="6500826" y="1857364"/>
            <a:ext cx="2500330" cy="2143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2607455" y="1964521"/>
            <a:ext cx="2428892" cy="2143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7036611" y="4464851"/>
            <a:ext cx="1714512" cy="2143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4036215" y="4607727"/>
            <a:ext cx="1785950" cy="2857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2428860" y="4643446"/>
            <a:ext cx="1000132" cy="142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14876" y="714356"/>
            <a:ext cx="292895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071538" y="857232"/>
            <a:ext cx="264320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428992" y="3857628"/>
            <a:ext cx="135732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572132" y="3714752"/>
            <a:ext cx="221457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2928132" y="5001430"/>
            <a:ext cx="287340" cy="142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flipH="1" flipV="1">
            <a:off x="3750463" y="2964653"/>
            <a:ext cx="500066" cy="142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214546" y="4214818"/>
            <a:ext cx="64294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4999834" y="5358620"/>
            <a:ext cx="287340" cy="142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7928792" y="5287182"/>
            <a:ext cx="287340" cy="142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7786710" y="2928934"/>
            <a:ext cx="357190" cy="214314"/>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lstStyle/>
          <a:p>
            <a:pPr>
              <a:buNone/>
            </a:pPr>
            <a:r>
              <a:rPr lang="ar-IQ" b="1" dirty="0" smtClean="0"/>
              <a:t>3- استخراج الوسيط</a:t>
            </a:r>
            <a:endParaRPr lang="en-US" dirty="0" smtClean="0"/>
          </a:p>
          <a:p>
            <a:pPr>
              <a:buNone/>
            </a:pPr>
            <a:r>
              <a:rPr lang="ar-IQ" b="1" dirty="0" smtClean="0"/>
              <a:t>نرتب البيانات تصاعديا</a:t>
            </a:r>
          </a:p>
          <a:p>
            <a:pPr>
              <a:buNone/>
            </a:pPr>
            <a:endParaRPr lang="ar-IQ" b="1" dirty="0" smtClean="0"/>
          </a:p>
          <a:p>
            <a:pPr>
              <a:buNone/>
            </a:pPr>
            <a:endParaRPr lang="ar-IQ" b="1" dirty="0" smtClean="0"/>
          </a:p>
          <a:p>
            <a:pPr>
              <a:buNone/>
            </a:pPr>
            <a:endParaRPr lang="ar-IQ" b="1" dirty="0" smtClean="0"/>
          </a:p>
          <a:p>
            <a:pPr>
              <a:buNone/>
            </a:pPr>
            <a:endParaRPr lang="ar-IQ" b="1" dirty="0" smtClean="0"/>
          </a:p>
          <a:p>
            <a:pPr>
              <a:buNone/>
            </a:pPr>
            <a:r>
              <a:rPr lang="ar-IQ" b="1" dirty="0" smtClean="0"/>
              <a:t>بماان عدد البينات = 7   اي فردي    اذن نستخدم القانون التالي</a:t>
            </a:r>
          </a:p>
          <a:p>
            <a:pPr>
              <a:buNone/>
            </a:pPr>
            <a:endParaRPr lang="en-US" dirty="0" smtClean="0"/>
          </a:p>
          <a:p>
            <a:pPr>
              <a:buNone/>
            </a:pPr>
            <a:r>
              <a:rPr lang="ar-IQ" b="1" dirty="0" smtClean="0"/>
              <a:t>              مجموع البيانات +1       7 + 1      8</a:t>
            </a:r>
            <a:endParaRPr lang="en-US" dirty="0" smtClean="0"/>
          </a:p>
          <a:p>
            <a:pPr>
              <a:buNone/>
            </a:pPr>
            <a:r>
              <a:rPr lang="ar-IQ" b="1" dirty="0" smtClean="0"/>
              <a:t>الوسيط = ــــــــــــــــــــــــــــــــــــ  = ـــــــــــــ = ـــــــ = </a:t>
            </a:r>
            <a:r>
              <a:rPr lang="ar-IQ" b="1" dirty="0" smtClean="0">
                <a:solidFill>
                  <a:srgbClr val="FF0000"/>
                </a:solidFill>
              </a:rPr>
              <a:t>4 </a:t>
            </a:r>
            <a:r>
              <a:rPr lang="ar-IQ" b="1" dirty="0" smtClean="0"/>
              <a:t>رتبة الوسيط</a:t>
            </a:r>
            <a:endParaRPr lang="en-US" dirty="0" smtClean="0"/>
          </a:p>
          <a:p>
            <a:pPr>
              <a:buNone/>
            </a:pPr>
            <a:r>
              <a:rPr lang="ar-IQ" b="1" dirty="0" smtClean="0"/>
              <a:t>                        2                      2         2</a:t>
            </a:r>
            <a:endParaRPr lang="en-US" dirty="0" smtClean="0"/>
          </a:p>
        </p:txBody>
      </p:sp>
      <p:graphicFrame>
        <p:nvGraphicFramePr>
          <p:cNvPr id="4" name="Table 3"/>
          <p:cNvGraphicFramePr>
            <a:graphicFrameLocks noGrp="1"/>
          </p:cNvGraphicFramePr>
          <p:nvPr/>
        </p:nvGraphicFramePr>
        <p:xfrm>
          <a:off x="1571604" y="1643050"/>
          <a:ext cx="6357983" cy="981456"/>
        </p:xfrm>
        <a:graphic>
          <a:graphicData uri="http://schemas.openxmlformats.org/drawingml/2006/table">
            <a:tbl>
              <a:tblPr rtl="1" firstRow="1" bandRow="1">
                <a:tableStyleId>{5C22544A-7EE6-4342-B048-85BDC9FD1C3A}</a:tableStyleId>
              </a:tblPr>
              <a:tblGrid>
                <a:gridCol w="978190"/>
                <a:gridCol w="611305"/>
                <a:gridCol w="794748"/>
                <a:gridCol w="794748"/>
                <a:gridCol w="794748"/>
                <a:gridCol w="794748"/>
                <a:gridCol w="794748"/>
                <a:gridCol w="794748"/>
              </a:tblGrid>
              <a:tr h="370840">
                <a:tc>
                  <a:txBody>
                    <a:bodyPr/>
                    <a:lstStyle/>
                    <a:p>
                      <a:pPr algn="just" rtl="1">
                        <a:lnSpc>
                          <a:spcPct val="115000"/>
                        </a:lnSpc>
                        <a:spcAft>
                          <a:spcPts val="0"/>
                        </a:spcAft>
                      </a:pPr>
                      <a:r>
                        <a:rPr lang="ar-IQ" sz="2400" b="1" dirty="0">
                          <a:solidFill>
                            <a:sysClr val="windowText" lastClr="000000"/>
                          </a:solidFill>
                          <a:latin typeface="Calibri"/>
                          <a:ea typeface="Calibri"/>
                          <a:cs typeface="Arial"/>
                        </a:rPr>
                        <a:t>س</a:t>
                      </a:r>
                      <a:endParaRPr lang="en-US" sz="16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4</a:t>
                      </a:r>
                      <a:endParaRPr lang="en-US" sz="18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4</a:t>
                      </a:r>
                      <a:endParaRPr lang="en-US" sz="18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5</a:t>
                      </a:r>
                      <a:endParaRPr lang="en-US" sz="18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5</a:t>
                      </a:r>
                      <a:endParaRPr lang="en-US" sz="1800" dirty="0">
                        <a:solidFill>
                          <a:sysClr val="windowText" lastClr="000000"/>
                        </a:solidFill>
                        <a:latin typeface="Calibri"/>
                        <a:ea typeface="Calibri"/>
                        <a:cs typeface="Arial"/>
                      </a:endParaRPr>
                    </a:p>
                  </a:txBody>
                  <a:tcPr marL="68580" marR="68580" marT="0" marB="0">
                    <a:solidFill>
                      <a:srgbClr val="FFFF00"/>
                    </a:solidFill>
                  </a:tcPr>
                </a:tc>
                <a:tc>
                  <a:txBody>
                    <a:bodyPr/>
                    <a:lstStyle/>
                    <a:p>
                      <a:pPr algn="just" rtl="1">
                        <a:lnSpc>
                          <a:spcPct val="115000"/>
                        </a:lnSpc>
                        <a:spcAft>
                          <a:spcPts val="0"/>
                        </a:spcAft>
                      </a:pPr>
                      <a:r>
                        <a:rPr lang="ar-IQ" sz="2800" b="1">
                          <a:solidFill>
                            <a:sysClr val="windowText" lastClr="000000"/>
                          </a:solidFill>
                          <a:latin typeface="Calibri"/>
                          <a:ea typeface="Calibri"/>
                          <a:cs typeface="Arial"/>
                        </a:rPr>
                        <a:t>6</a:t>
                      </a:r>
                      <a:endParaRPr lang="en-US" sz="180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a:solidFill>
                            <a:sysClr val="windowText" lastClr="000000"/>
                          </a:solidFill>
                          <a:latin typeface="Calibri"/>
                          <a:ea typeface="Calibri"/>
                          <a:cs typeface="Arial"/>
                        </a:rPr>
                        <a:t>6</a:t>
                      </a:r>
                      <a:endParaRPr lang="en-US" sz="180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8</a:t>
                      </a:r>
                      <a:endParaRPr lang="en-US" sz="1800" dirty="0">
                        <a:solidFill>
                          <a:sysClr val="windowText" lastClr="000000"/>
                        </a:solidFill>
                        <a:latin typeface="Calibri"/>
                        <a:ea typeface="Calibri"/>
                        <a:cs typeface="Arial"/>
                      </a:endParaRPr>
                    </a:p>
                  </a:txBody>
                  <a:tcPr marL="68580" marR="68580" marT="0" marB="0">
                    <a:solidFill>
                      <a:schemeClr val="bg2">
                        <a:lumMod val="75000"/>
                      </a:schemeClr>
                    </a:solidFill>
                  </a:tcPr>
                </a:tc>
              </a:tr>
              <a:tr h="370840">
                <a:tc>
                  <a:txBody>
                    <a:bodyPr/>
                    <a:lstStyle/>
                    <a:p>
                      <a:pPr algn="just" rtl="1">
                        <a:lnSpc>
                          <a:spcPct val="115000"/>
                        </a:lnSpc>
                        <a:spcAft>
                          <a:spcPts val="0"/>
                        </a:spcAft>
                      </a:pPr>
                      <a:r>
                        <a:rPr lang="ar-IQ" sz="2400" b="1" dirty="0">
                          <a:solidFill>
                            <a:sysClr val="windowText" lastClr="000000"/>
                          </a:solidFill>
                          <a:latin typeface="Calibri"/>
                          <a:ea typeface="Calibri"/>
                          <a:cs typeface="Arial"/>
                        </a:rPr>
                        <a:t>المراتب</a:t>
                      </a:r>
                      <a:endParaRPr lang="en-US" sz="16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1</a:t>
                      </a:r>
                      <a:endParaRPr lang="en-US" sz="18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2</a:t>
                      </a:r>
                      <a:endParaRPr lang="en-US" sz="18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3</a:t>
                      </a:r>
                      <a:endParaRPr lang="en-US" sz="18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4</a:t>
                      </a:r>
                      <a:endParaRPr lang="en-US" sz="1800" dirty="0">
                        <a:solidFill>
                          <a:sysClr val="windowText" lastClr="000000"/>
                        </a:solidFill>
                        <a:latin typeface="Calibri"/>
                        <a:ea typeface="Calibri"/>
                        <a:cs typeface="Arial"/>
                      </a:endParaRPr>
                    </a:p>
                  </a:txBody>
                  <a:tcPr marL="68580" marR="68580" marT="0" marB="0">
                    <a:solidFill>
                      <a:srgbClr val="FFFF00"/>
                    </a:solidFill>
                  </a:tcPr>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5</a:t>
                      </a:r>
                      <a:endParaRPr lang="en-US" sz="18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6</a:t>
                      </a:r>
                      <a:endParaRPr lang="en-US" sz="18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7</a:t>
                      </a:r>
                      <a:endParaRPr lang="en-US" sz="1800" dirty="0">
                        <a:solidFill>
                          <a:sysClr val="windowText" lastClr="000000"/>
                        </a:solidFill>
                        <a:latin typeface="Calibri"/>
                        <a:ea typeface="Calibri"/>
                        <a:cs typeface="Arial"/>
                      </a:endParaRPr>
                    </a:p>
                  </a:txBody>
                  <a:tcPr marL="68580" marR="68580" marT="0" marB="0">
                    <a:solidFill>
                      <a:schemeClr val="bg2">
                        <a:lumMod val="75000"/>
                      </a:schemeClr>
                    </a:solidFill>
                  </a:tcPr>
                </a:tc>
              </a:tr>
            </a:tbl>
          </a:graphicData>
        </a:graphic>
      </p:graphicFrame>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642918"/>
            <a:ext cx="8572560" cy="5483245"/>
          </a:xfrm>
        </p:spPr>
        <p:txBody>
          <a:bodyPr>
            <a:normAutofit/>
          </a:bodyPr>
          <a:lstStyle/>
          <a:p>
            <a:pPr>
              <a:buNone/>
            </a:pPr>
            <a:r>
              <a:rPr lang="ar-IQ" b="1" dirty="0" smtClean="0"/>
              <a:t>اذن الوسيط = 5 مقابل مرتبة الوسيط =4 </a:t>
            </a:r>
            <a:endParaRPr lang="en-US" dirty="0" smtClean="0"/>
          </a:p>
          <a:p>
            <a:pPr>
              <a:buNone/>
            </a:pPr>
            <a:r>
              <a:rPr lang="ar-IQ" b="1" dirty="0" smtClean="0"/>
              <a:t>بما ان المعالم الاحصائية توفرت وهي س-= 5,4 , ع=1,4، و=5 </a:t>
            </a:r>
          </a:p>
          <a:p>
            <a:pPr>
              <a:buNone/>
            </a:pPr>
            <a:endParaRPr lang="en-US" dirty="0" smtClean="0"/>
          </a:p>
          <a:p>
            <a:pPr>
              <a:buNone/>
            </a:pPr>
            <a:r>
              <a:rPr lang="ar-IQ" b="1" dirty="0" smtClean="0"/>
              <a:t>                     3 ( س</a:t>
            </a:r>
            <a:r>
              <a:rPr lang="ar-IQ" b="1" baseline="30000" dirty="0" smtClean="0"/>
              <a:t>-</a:t>
            </a:r>
            <a:r>
              <a:rPr lang="ar-IQ" b="1" dirty="0" smtClean="0"/>
              <a:t> - الوسيط )     3( 5,4 – 5 )       3×0,4</a:t>
            </a:r>
            <a:endParaRPr lang="en-US" dirty="0" smtClean="0"/>
          </a:p>
          <a:p>
            <a:pPr>
              <a:buNone/>
            </a:pPr>
            <a:r>
              <a:rPr lang="ar-IQ" b="1" dirty="0" smtClean="0"/>
              <a:t>معامل الالتواء =  ــــــــــــــــــــــــــــــــ =  ـــــــــــــــــــــــــــ = ــــــــــــ </a:t>
            </a:r>
            <a:endParaRPr lang="en-US" dirty="0" smtClean="0"/>
          </a:p>
          <a:p>
            <a:pPr>
              <a:buNone/>
            </a:pPr>
            <a:r>
              <a:rPr lang="ar-IQ" b="1" dirty="0" smtClean="0"/>
              <a:t>                                ع                         1,4            1,4 </a:t>
            </a:r>
            <a:endParaRPr lang="en-US" dirty="0" smtClean="0"/>
          </a:p>
          <a:p>
            <a:pPr>
              <a:buNone/>
            </a:pPr>
            <a:r>
              <a:rPr lang="ar-IQ" b="1" dirty="0" smtClean="0"/>
              <a:t>             1,2</a:t>
            </a:r>
            <a:endParaRPr lang="en-US" dirty="0" smtClean="0"/>
          </a:p>
          <a:p>
            <a:pPr>
              <a:buNone/>
            </a:pPr>
            <a:r>
              <a:rPr lang="ar-IQ" b="1" dirty="0" smtClean="0"/>
              <a:t>  م.ل =  ــــــــــــــــ = </a:t>
            </a:r>
            <a:r>
              <a:rPr lang="ar-IQ" b="1" dirty="0" smtClean="0">
                <a:solidFill>
                  <a:srgbClr val="FF0000"/>
                </a:solidFill>
              </a:rPr>
              <a:t>0,85</a:t>
            </a:r>
            <a:r>
              <a:rPr lang="ar-IQ" b="1" dirty="0" smtClean="0"/>
              <a:t> طبيعي لان ضمن حدود  ±  3</a:t>
            </a:r>
            <a:endParaRPr lang="en-US" dirty="0" smtClean="0"/>
          </a:p>
          <a:p>
            <a:pPr>
              <a:buNone/>
            </a:pPr>
            <a:r>
              <a:rPr lang="ar-IQ" b="1" dirty="0" smtClean="0"/>
              <a:t>             1,4    </a:t>
            </a:r>
            <a:endParaRPr lang="en-US" dirty="0" smtClean="0"/>
          </a:p>
          <a:p>
            <a:endParaRPr lang="ar-IQ"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507249"/>
          </a:xfrm>
        </p:spPr>
        <p:txBody>
          <a:bodyPr>
            <a:normAutofit/>
          </a:bodyPr>
          <a:lstStyle/>
          <a:p>
            <a:pPr>
              <a:buNone/>
            </a:pPr>
            <a:r>
              <a:rPr lang="ar-IQ" b="1" dirty="0" smtClean="0"/>
              <a:t> مثال / فيما يلي نتائج اختبار الاستناد الامامي المطلوب ايجاد معامل الالتواء وهل العينة متوزعة طبيعيا ام لا</a:t>
            </a:r>
          </a:p>
          <a:p>
            <a:pPr>
              <a:buNone/>
            </a:pPr>
            <a:endParaRPr lang="ar-IQ" b="1" dirty="0" smtClean="0"/>
          </a:p>
          <a:p>
            <a:pPr>
              <a:buNone/>
            </a:pPr>
            <a:endParaRPr lang="ar-IQ" b="1" dirty="0" smtClean="0"/>
          </a:p>
          <a:p>
            <a:pPr>
              <a:buNone/>
            </a:pPr>
            <a:r>
              <a:rPr lang="ar-IQ" b="1" dirty="0" smtClean="0"/>
              <a:t> </a:t>
            </a:r>
            <a:endParaRPr lang="en-US" dirty="0" smtClean="0"/>
          </a:p>
          <a:p>
            <a:pPr>
              <a:buNone/>
            </a:pPr>
            <a:r>
              <a:rPr lang="ar-IQ" b="1" dirty="0" smtClean="0"/>
              <a:t>1- استخرج معامل الالتواء بطريقة المنوال </a:t>
            </a:r>
            <a:endParaRPr lang="en-US" dirty="0" smtClean="0"/>
          </a:p>
          <a:p>
            <a:pPr>
              <a:buNone/>
            </a:pPr>
            <a:r>
              <a:rPr lang="ar-IQ" b="1" dirty="0" smtClean="0"/>
              <a:t>خطوات الحل 1- استخرج الوسط الحسابي</a:t>
            </a:r>
            <a:endParaRPr lang="en-US" dirty="0" smtClean="0"/>
          </a:p>
          <a:p>
            <a:pPr>
              <a:buNone/>
            </a:pPr>
            <a:r>
              <a:rPr lang="ar-IQ" b="1" dirty="0" smtClean="0"/>
              <a:t>          مج </a:t>
            </a:r>
            <a:r>
              <a:rPr lang="ar-IQ" b="1" dirty="0" smtClean="0"/>
              <a:t>س         </a:t>
            </a:r>
            <a:r>
              <a:rPr lang="ar-IQ" b="1" dirty="0" smtClean="0"/>
              <a:t>25              </a:t>
            </a:r>
            <a:endParaRPr lang="en-US" dirty="0" smtClean="0"/>
          </a:p>
          <a:p>
            <a:pPr>
              <a:buNone/>
            </a:pPr>
            <a:r>
              <a:rPr lang="ar-IQ" b="1" dirty="0" smtClean="0"/>
              <a:t>س</a:t>
            </a:r>
            <a:r>
              <a:rPr lang="ar-IQ" b="1" baseline="30000" dirty="0" smtClean="0"/>
              <a:t>-</a:t>
            </a:r>
            <a:r>
              <a:rPr lang="ar-IQ" b="1" dirty="0" smtClean="0"/>
              <a:t> =  ـــــــــــــــ  =  ــــــــــــــ   = </a:t>
            </a:r>
            <a:r>
              <a:rPr lang="ar-IQ" b="1" dirty="0" smtClean="0">
                <a:solidFill>
                  <a:srgbClr val="FF0000"/>
                </a:solidFill>
              </a:rPr>
              <a:t>3,5 </a:t>
            </a:r>
            <a:endParaRPr lang="en-US" dirty="0" smtClean="0">
              <a:solidFill>
                <a:srgbClr val="FF0000"/>
              </a:solidFill>
            </a:endParaRPr>
          </a:p>
          <a:p>
            <a:pPr>
              <a:buNone/>
            </a:pPr>
            <a:r>
              <a:rPr lang="ar-IQ" b="1" dirty="0" smtClean="0"/>
              <a:t>              ن             7</a:t>
            </a:r>
            <a:endParaRPr lang="en-US" dirty="0" smtClean="0"/>
          </a:p>
          <a:p>
            <a:endParaRPr lang="ar-IQ" b="1" dirty="0" smtClean="0"/>
          </a:p>
          <a:p>
            <a:endParaRPr lang="ar-IQ" dirty="0"/>
          </a:p>
        </p:txBody>
      </p:sp>
      <p:graphicFrame>
        <p:nvGraphicFramePr>
          <p:cNvPr id="4" name="Table 3"/>
          <p:cNvGraphicFramePr>
            <a:graphicFrameLocks noGrp="1"/>
          </p:cNvGraphicFramePr>
          <p:nvPr/>
        </p:nvGraphicFramePr>
        <p:xfrm>
          <a:off x="1500166" y="1500174"/>
          <a:ext cx="6096000" cy="560832"/>
        </p:xfrm>
        <a:graphic>
          <a:graphicData uri="http://schemas.openxmlformats.org/drawingml/2006/table">
            <a:tbl>
              <a:tblPr rtl="1" firstRow="1" bandRow="1">
                <a:tableStyleId>{5C22544A-7EE6-4342-B048-85BDC9FD1C3A}</a:tableStyleId>
              </a:tblPr>
              <a:tblGrid>
                <a:gridCol w="762000"/>
                <a:gridCol w="762000"/>
                <a:gridCol w="762000"/>
                <a:gridCol w="762000"/>
                <a:gridCol w="762000"/>
                <a:gridCol w="762000"/>
                <a:gridCol w="762000"/>
                <a:gridCol w="762000"/>
              </a:tblGrid>
              <a:tr h="370840">
                <a:tc>
                  <a:txBody>
                    <a:bodyPr/>
                    <a:lstStyle/>
                    <a:p>
                      <a:pPr algn="just" rtl="1">
                        <a:lnSpc>
                          <a:spcPct val="115000"/>
                        </a:lnSpc>
                        <a:spcAft>
                          <a:spcPts val="0"/>
                        </a:spcAft>
                      </a:pPr>
                      <a:r>
                        <a:rPr lang="ar-IQ" sz="3200" b="1" dirty="0">
                          <a:solidFill>
                            <a:sysClr val="windowText" lastClr="000000"/>
                          </a:solidFill>
                          <a:latin typeface="Calibri"/>
                          <a:ea typeface="Calibri"/>
                          <a:cs typeface="Arial"/>
                        </a:rPr>
                        <a:t>س</a:t>
                      </a:r>
                      <a:endParaRPr lang="en-US" sz="20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a:solidFill>
                            <a:sysClr val="windowText" lastClr="000000"/>
                          </a:solidFill>
                          <a:latin typeface="Calibri"/>
                          <a:ea typeface="Calibri"/>
                          <a:cs typeface="Arial"/>
                        </a:rPr>
                        <a:t>4</a:t>
                      </a:r>
                      <a:endParaRPr lang="en-US" sz="200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dirty="0">
                          <a:solidFill>
                            <a:sysClr val="windowText" lastClr="000000"/>
                          </a:solidFill>
                          <a:latin typeface="Calibri"/>
                          <a:ea typeface="Calibri"/>
                          <a:cs typeface="Arial"/>
                        </a:rPr>
                        <a:t>3</a:t>
                      </a:r>
                      <a:endParaRPr lang="en-US" sz="20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dirty="0">
                          <a:solidFill>
                            <a:sysClr val="windowText" lastClr="000000"/>
                          </a:solidFill>
                          <a:latin typeface="Calibri"/>
                          <a:ea typeface="Calibri"/>
                          <a:cs typeface="Arial"/>
                        </a:rPr>
                        <a:t>2</a:t>
                      </a:r>
                      <a:endParaRPr lang="en-US" sz="20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dirty="0">
                          <a:solidFill>
                            <a:sysClr val="windowText" lastClr="000000"/>
                          </a:solidFill>
                          <a:latin typeface="Calibri"/>
                          <a:ea typeface="Calibri"/>
                          <a:cs typeface="Arial"/>
                        </a:rPr>
                        <a:t>4</a:t>
                      </a:r>
                      <a:endParaRPr lang="en-US" sz="20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a:solidFill>
                            <a:sysClr val="windowText" lastClr="000000"/>
                          </a:solidFill>
                          <a:latin typeface="Calibri"/>
                          <a:ea typeface="Calibri"/>
                          <a:cs typeface="Arial"/>
                        </a:rPr>
                        <a:t>5</a:t>
                      </a:r>
                      <a:endParaRPr lang="en-US" sz="200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a:solidFill>
                            <a:sysClr val="windowText" lastClr="000000"/>
                          </a:solidFill>
                          <a:latin typeface="Calibri"/>
                          <a:ea typeface="Calibri"/>
                          <a:cs typeface="Arial"/>
                        </a:rPr>
                        <a:t>6</a:t>
                      </a:r>
                      <a:endParaRPr lang="en-US" sz="200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dirty="0">
                          <a:solidFill>
                            <a:sysClr val="windowText" lastClr="000000"/>
                          </a:solidFill>
                          <a:latin typeface="Calibri"/>
                          <a:ea typeface="Calibri"/>
                          <a:cs typeface="Arial"/>
                        </a:rPr>
                        <a:t>1</a:t>
                      </a:r>
                      <a:endParaRPr lang="en-US" sz="2000" dirty="0">
                        <a:solidFill>
                          <a:sysClr val="windowText" lastClr="000000"/>
                        </a:solidFill>
                        <a:latin typeface="Calibri"/>
                        <a:ea typeface="Calibri"/>
                        <a:cs typeface="Arial"/>
                      </a:endParaRPr>
                    </a:p>
                  </a:txBody>
                  <a:tcPr marL="68580" marR="68580" marT="0" marB="0">
                    <a:solidFill>
                      <a:schemeClr val="bg2">
                        <a:lumMod val="75000"/>
                      </a:schemeClr>
                    </a:solidFill>
                  </a:tcPr>
                </a:tc>
              </a:tr>
            </a:tbl>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143668"/>
          </a:xfrm>
        </p:spPr>
        <p:txBody>
          <a:bodyPr>
            <a:normAutofit fontScale="92500"/>
          </a:bodyPr>
          <a:lstStyle/>
          <a:p>
            <a:pPr>
              <a:buNone/>
            </a:pPr>
            <a:r>
              <a:rPr lang="ar-IQ" sz="3400" b="1" dirty="0" smtClean="0"/>
              <a:t>2- استخراج الانحراف المعياري</a:t>
            </a:r>
          </a:p>
          <a:p>
            <a:pPr>
              <a:buNone/>
            </a:pPr>
            <a:endParaRPr lang="ar-IQ" sz="3400" b="1" dirty="0" smtClean="0"/>
          </a:p>
          <a:p>
            <a:pPr>
              <a:buNone/>
            </a:pPr>
            <a:endParaRPr lang="ar-IQ" sz="3400" b="1" dirty="0" smtClean="0"/>
          </a:p>
          <a:p>
            <a:pPr>
              <a:buNone/>
            </a:pPr>
            <a:endParaRPr lang="en-US" sz="3400" dirty="0" smtClean="0"/>
          </a:p>
          <a:p>
            <a:pPr>
              <a:buNone/>
            </a:pPr>
            <a:r>
              <a:rPr lang="en-US" sz="3400" dirty="0" smtClean="0"/>
              <a:t/>
            </a:r>
            <a:br>
              <a:rPr lang="en-US" sz="3400" dirty="0" smtClean="0"/>
            </a:br>
            <a:r>
              <a:rPr lang="ar-IQ" sz="3400" b="1" dirty="0" smtClean="0"/>
              <a:t>       مج س2  –  (مج س )2           107   -   (25)</a:t>
            </a:r>
            <a:r>
              <a:rPr lang="ar-IQ" sz="3400" b="1" baseline="30000" dirty="0" smtClean="0"/>
              <a:t>2</a:t>
            </a:r>
            <a:endParaRPr lang="en-US" sz="3400" dirty="0" smtClean="0"/>
          </a:p>
          <a:p>
            <a:pPr>
              <a:buNone/>
            </a:pPr>
            <a:r>
              <a:rPr lang="ar-IQ" sz="3400" b="1" dirty="0" smtClean="0"/>
              <a:t>                         ــــــــــــــــــــ                       ـــــــــ</a:t>
            </a:r>
            <a:endParaRPr lang="en-US" sz="3400" dirty="0" smtClean="0"/>
          </a:p>
          <a:p>
            <a:pPr>
              <a:buNone/>
            </a:pPr>
            <a:r>
              <a:rPr lang="ar-IQ" sz="3400" b="1" dirty="0" smtClean="0"/>
              <a:t>                                ن                               7</a:t>
            </a:r>
            <a:endParaRPr lang="en-US" sz="3400" dirty="0" smtClean="0"/>
          </a:p>
          <a:p>
            <a:pPr>
              <a:buNone/>
            </a:pPr>
            <a:r>
              <a:rPr lang="ar-IQ" sz="3400" b="1" dirty="0" smtClean="0"/>
              <a:t>ع =  ــــــــــــــــــــــــــــــــــــــــــــــ =   ـــــــــــــــــــــــــــــــــــ</a:t>
            </a:r>
            <a:endParaRPr lang="en-US" sz="3400" dirty="0" smtClean="0"/>
          </a:p>
          <a:p>
            <a:pPr>
              <a:buNone/>
            </a:pPr>
            <a:r>
              <a:rPr lang="ar-IQ" sz="3400" b="1" dirty="0" smtClean="0"/>
              <a:t>                           ن – 1                   7 - 1</a:t>
            </a:r>
            <a:endParaRPr lang="en-US" sz="3400" dirty="0" smtClean="0"/>
          </a:p>
          <a:p>
            <a:endParaRPr lang="ar-IQ" b="1" dirty="0" smtClean="0"/>
          </a:p>
          <a:p>
            <a:endParaRPr lang="en-US" dirty="0" smtClean="0"/>
          </a:p>
          <a:p>
            <a:endParaRPr lang="ar-IQ" dirty="0"/>
          </a:p>
        </p:txBody>
      </p:sp>
      <p:graphicFrame>
        <p:nvGraphicFramePr>
          <p:cNvPr id="4" name="Table 3"/>
          <p:cNvGraphicFramePr>
            <a:graphicFrameLocks noGrp="1"/>
          </p:cNvGraphicFramePr>
          <p:nvPr/>
        </p:nvGraphicFramePr>
        <p:xfrm>
          <a:off x="892062" y="928670"/>
          <a:ext cx="6989853" cy="981456"/>
        </p:xfrm>
        <a:graphic>
          <a:graphicData uri="http://schemas.openxmlformats.org/drawingml/2006/table">
            <a:tbl>
              <a:tblPr rtl="1" firstRow="1" bandRow="1">
                <a:tableStyleId>{5C22544A-7EE6-4342-B048-85BDC9FD1C3A}</a:tableStyleId>
              </a:tblPr>
              <a:tblGrid>
                <a:gridCol w="740833"/>
                <a:gridCol w="740833"/>
                <a:gridCol w="468089"/>
                <a:gridCol w="571496"/>
                <a:gridCol w="611500"/>
                <a:gridCol w="662936"/>
                <a:gridCol w="702940"/>
                <a:gridCol w="460054"/>
                <a:gridCol w="2031172"/>
              </a:tblGrid>
              <a:tr h="370840">
                <a:tc>
                  <a:txBody>
                    <a:bodyPr/>
                    <a:lstStyle/>
                    <a:p>
                      <a:pPr algn="just" rtl="1">
                        <a:lnSpc>
                          <a:spcPct val="115000"/>
                        </a:lnSpc>
                        <a:spcAft>
                          <a:spcPts val="0"/>
                        </a:spcAft>
                      </a:pPr>
                      <a:r>
                        <a:rPr lang="ar-IQ" sz="2800" b="1" dirty="0">
                          <a:solidFill>
                            <a:sysClr val="windowText" lastClr="000000"/>
                          </a:solidFill>
                          <a:latin typeface="Calibri"/>
                          <a:ea typeface="Calibri"/>
                          <a:cs typeface="Arial"/>
                        </a:rPr>
                        <a:t>س</a:t>
                      </a:r>
                      <a:endParaRPr lang="en-US" sz="2800" dirty="0">
                        <a:solidFill>
                          <a:sysClr val="windowText" lastClr="000000"/>
                        </a:solidFill>
                        <a:latin typeface="Calibri"/>
                        <a:ea typeface="Calibri"/>
                        <a:cs typeface="Arial"/>
                      </a:endParaRPr>
                    </a:p>
                  </a:txBody>
                  <a:tcPr marL="68580" marR="68580" marT="0" marB="0"/>
                </a:tc>
                <a:tc>
                  <a:txBody>
                    <a:bodyPr/>
                    <a:lstStyle/>
                    <a:p>
                      <a:pPr algn="just" rtl="1">
                        <a:lnSpc>
                          <a:spcPct val="115000"/>
                        </a:lnSpc>
                        <a:spcAft>
                          <a:spcPts val="0"/>
                        </a:spcAft>
                      </a:pPr>
                      <a:r>
                        <a:rPr lang="ar-IQ" sz="2800" b="1">
                          <a:solidFill>
                            <a:sysClr val="windowText" lastClr="000000"/>
                          </a:solidFill>
                          <a:latin typeface="Calibri"/>
                          <a:ea typeface="Calibri"/>
                          <a:cs typeface="Arial"/>
                        </a:rPr>
                        <a:t>4</a:t>
                      </a:r>
                      <a:endParaRPr lang="en-US" sz="2800">
                        <a:solidFill>
                          <a:sysClr val="windowText" lastClr="000000"/>
                        </a:solidFill>
                        <a:latin typeface="Calibri"/>
                        <a:ea typeface="Calibri"/>
                        <a:cs typeface="Arial"/>
                      </a:endParaRPr>
                    </a:p>
                  </a:txBody>
                  <a:tcPr marL="68580" marR="68580" marT="0" marB="0"/>
                </a:tc>
                <a:tc>
                  <a:txBody>
                    <a:bodyPr/>
                    <a:lstStyle/>
                    <a:p>
                      <a:pPr algn="just" rtl="1">
                        <a:lnSpc>
                          <a:spcPct val="115000"/>
                        </a:lnSpc>
                        <a:spcAft>
                          <a:spcPts val="0"/>
                        </a:spcAft>
                      </a:pPr>
                      <a:r>
                        <a:rPr lang="ar-IQ" sz="2800" b="1">
                          <a:solidFill>
                            <a:sysClr val="windowText" lastClr="000000"/>
                          </a:solidFill>
                          <a:latin typeface="Calibri"/>
                          <a:ea typeface="Calibri"/>
                          <a:cs typeface="Arial"/>
                        </a:rPr>
                        <a:t>3</a:t>
                      </a:r>
                      <a:endParaRPr lang="en-US" sz="2800">
                        <a:solidFill>
                          <a:sysClr val="windowText" lastClr="000000"/>
                        </a:solidFill>
                        <a:latin typeface="Calibri"/>
                        <a:ea typeface="Calibri"/>
                        <a:cs typeface="Arial"/>
                      </a:endParaRPr>
                    </a:p>
                  </a:txBody>
                  <a:tcPr marL="68580" marR="68580" marT="0" marB="0"/>
                </a:tc>
                <a:tc>
                  <a:txBody>
                    <a:bodyPr/>
                    <a:lstStyle/>
                    <a:p>
                      <a:pPr algn="just" rtl="1">
                        <a:lnSpc>
                          <a:spcPct val="115000"/>
                        </a:lnSpc>
                        <a:spcAft>
                          <a:spcPts val="0"/>
                        </a:spcAft>
                      </a:pPr>
                      <a:r>
                        <a:rPr lang="ar-IQ" sz="2800" b="1">
                          <a:solidFill>
                            <a:sysClr val="windowText" lastClr="000000"/>
                          </a:solidFill>
                          <a:latin typeface="Calibri"/>
                          <a:ea typeface="Calibri"/>
                          <a:cs typeface="Arial"/>
                        </a:rPr>
                        <a:t>2</a:t>
                      </a:r>
                      <a:endParaRPr lang="en-US" sz="2800">
                        <a:solidFill>
                          <a:sysClr val="windowText" lastClr="000000"/>
                        </a:solidFill>
                        <a:latin typeface="Calibri"/>
                        <a:ea typeface="Calibri"/>
                        <a:cs typeface="Arial"/>
                      </a:endParaRPr>
                    </a:p>
                  </a:txBody>
                  <a:tcPr marL="68580" marR="68580" marT="0" marB="0"/>
                </a:tc>
                <a:tc>
                  <a:txBody>
                    <a:bodyPr/>
                    <a:lstStyle/>
                    <a:p>
                      <a:pPr algn="just" rtl="1">
                        <a:lnSpc>
                          <a:spcPct val="115000"/>
                        </a:lnSpc>
                        <a:spcAft>
                          <a:spcPts val="0"/>
                        </a:spcAft>
                      </a:pPr>
                      <a:r>
                        <a:rPr lang="ar-IQ" sz="2800" b="1">
                          <a:solidFill>
                            <a:sysClr val="windowText" lastClr="000000"/>
                          </a:solidFill>
                          <a:latin typeface="Calibri"/>
                          <a:ea typeface="Calibri"/>
                          <a:cs typeface="Arial"/>
                        </a:rPr>
                        <a:t>4</a:t>
                      </a:r>
                      <a:endParaRPr lang="en-US" sz="2800">
                        <a:solidFill>
                          <a:sysClr val="windowText" lastClr="000000"/>
                        </a:solidFill>
                        <a:latin typeface="Calibri"/>
                        <a:ea typeface="Calibri"/>
                        <a:cs typeface="Arial"/>
                      </a:endParaRPr>
                    </a:p>
                  </a:txBody>
                  <a:tcPr marL="68580" marR="68580" marT="0" marB="0"/>
                </a:tc>
                <a:tc>
                  <a:txBody>
                    <a:bodyPr/>
                    <a:lstStyle/>
                    <a:p>
                      <a:pPr algn="just" rtl="1">
                        <a:lnSpc>
                          <a:spcPct val="115000"/>
                        </a:lnSpc>
                        <a:spcAft>
                          <a:spcPts val="0"/>
                        </a:spcAft>
                      </a:pPr>
                      <a:r>
                        <a:rPr lang="ar-IQ" sz="2800" b="1">
                          <a:solidFill>
                            <a:sysClr val="windowText" lastClr="000000"/>
                          </a:solidFill>
                          <a:latin typeface="Calibri"/>
                          <a:ea typeface="Calibri"/>
                          <a:cs typeface="Arial"/>
                        </a:rPr>
                        <a:t>5</a:t>
                      </a:r>
                      <a:endParaRPr lang="en-US" sz="2800">
                        <a:solidFill>
                          <a:sysClr val="windowText" lastClr="000000"/>
                        </a:solidFill>
                        <a:latin typeface="Calibri"/>
                        <a:ea typeface="Calibri"/>
                        <a:cs typeface="Arial"/>
                      </a:endParaRPr>
                    </a:p>
                  </a:txBody>
                  <a:tcPr marL="68580" marR="68580" marT="0" marB="0"/>
                </a:tc>
                <a:tc>
                  <a:txBody>
                    <a:bodyPr/>
                    <a:lstStyle/>
                    <a:p>
                      <a:pPr algn="just" rtl="1">
                        <a:lnSpc>
                          <a:spcPct val="115000"/>
                        </a:lnSpc>
                        <a:spcAft>
                          <a:spcPts val="0"/>
                        </a:spcAft>
                      </a:pPr>
                      <a:r>
                        <a:rPr lang="ar-IQ" sz="2800" b="1">
                          <a:solidFill>
                            <a:sysClr val="windowText" lastClr="000000"/>
                          </a:solidFill>
                          <a:latin typeface="Calibri"/>
                          <a:ea typeface="Calibri"/>
                          <a:cs typeface="Arial"/>
                        </a:rPr>
                        <a:t>6</a:t>
                      </a:r>
                      <a:endParaRPr lang="en-US" sz="2800">
                        <a:solidFill>
                          <a:sysClr val="windowText" lastClr="000000"/>
                        </a:solidFill>
                        <a:latin typeface="Calibri"/>
                        <a:ea typeface="Calibri"/>
                        <a:cs typeface="Arial"/>
                      </a:endParaRPr>
                    </a:p>
                  </a:txBody>
                  <a:tcPr marL="68580" marR="68580" marT="0" marB="0"/>
                </a:tc>
                <a:tc>
                  <a:txBody>
                    <a:bodyPr/>
                    <a:lstStyle/>
                    <a:p>
                      <a:pPr algn="just" rtl="1">
                        <a:lnSpc>
                          <a:spcPct val="115000"/>
                        </a:lnSpc>
                        <a:spcAft>
                          <a:spcPts val="0"/>
                        </a:spcAft>
                      </a:pPr>
                      <a:r>
                        <a:rPr lang="ar-IQ" sz="2800" b="1">
                          <a:solidFill>
                            <a:sysClr val="windowText" lastClr="000000"/>
                          </a:solidFill>
                          <a:latin typeface="Calibri"/>
                          <a:ea typeface="Calibri"/>
                          <a:cs typeface="Arial"/>
                        </a:rPr>
                        <a:t>1</a:t>
                      </a:r>
                      <a:endParaRPr lang="en-US" sz="2800">
                        <a:solidFill>
                          <a:sysClr val="windowText" lastClr="000000"/>
                        </a:solidFill>
                        <a:latin typeface="Calibri"/>
                        <a:ea typeface="Calibri"/>
                        <a:cs typeface="Arial"/>
                      </a:endParaRPr>
                    </a:p>
                  </a:txBody>
                  <a:tcPr marL="68580" marR="68580" marT="0" marB="0"/>
                </a:tc>
                <a:tc>
                  <a:txBody>
                    <a:bodyPr/>
                    <a:lstStyle/>
                    <a:p>
                      <a:pPr algn="r" rtl="1">
                        <a:lnSpc>
                          <a:spcPct val="115000"/>
                        </a:lnSpc>
                        <a:spcAft>
                          <a:spcPts val="1000"/>
                        </a:spcAft>
                      </a:pPr>
                      <a:r>
                        <a:rPr lang="en-US" sz="2800" dirty="0">
                          <a:solidFill>
                            <a:sysClr val="windowText" lastClr="000000"/>
                          </a:solidFill>
                          <a:latin typeface="Calibri"/>
                          <a:ea typeface="Calibri"/>
                          <a:cs typeface="Arial"/>
                        </a:rPr>
                        <a:t> </a:t>
                      </a:r>
                      <a:r>
                        <a:rPr lang="ar-IQ" sz="2800" dirty="0" smtClean="0">
                          <a:solidFill>
                            <a:sysClr val="windowText" lastClr="000000"/>
                          </a:solidFill>
                          <a:latin typeface="Calibri"/>
                          <a:ea typeface="Calibri"/>
                          <a:cs typeface="Arial"/>
                        </a:rPr>
                        <a:t>مج س = 25</a:t>
                      </a:r>
                      <a:endParaRPr lang="en-US" sz="2800" dirty="0">
                        <a:solidFill>
                          <a:sysClr val="windowText" lastClr="000000"/>
                        </a:solidFill>
                        <a:latin typeface="Calibri"/>
                        <a:ea typeface="Calibri"/>
                        <a:cs typeface="Arial"/>
                      </a:endParaRPr>
                    </a:p>
                  </a:txBody>
                  <a:tcPr marL="0" marR="0" marT="0" marB="0" anchor="ctr"/>
                </a:tc>
              </a:tr>
              <a:tr h="370840">
                <a:tc>
                  <a:txBody>
                    <a:bodyPr/>
                    <a:lstStyle/>
                    <a:p>
                      <a:pPr algn="just" rtl="1">
                        <a:lnSpc>
                          <a:spcPct val="115000"/>
                        </a:lnSpc>
                        <a:spcAft>
                          <a:spcPts val="0"/>
                        </a:spcAft>
                      </a:pPr>
                      <a:r>
                        <a:rPr lang="ar-IQ" sz="2800" b="1" kern="1200" dirty="0" smtClean="0">
                          <a:solidFill>
                            <a:sysClr val="windowText" lastClr="000000"/>
                          </a:solidFill>
                          <a:latin typeface="+mn-lt"/>
                          <a:ea typeface="+mn-ea"/>
                          <a:cs typeface="+mn-cs"/>
                        </a:rPr>
                        <a:t>س</a:t>
                      </a:r>
                      <a:r>
                        <a:rPr lang="ar-IQ" sz="2800" b="1" kern="1200" baseline="30000" dirty="0" smtClean="0">
                          <a:solidFill>
                            <a:sysClr val="windowText" lastClr="000000"/>
                          </a:solidFill>
                          <a:latin typeface="+mn-lt"/>
                          <a:ea typeface="+mn-ea"/>
                          <a:cs typeface="+mn-cs"/>
                        </a:rPr>
                        <a:t>2</a:t>
                      </a:r>
                      <a:endParaRPr lang="en-US" sz="2800" dirty="0">
                        <a:solidFill>
                          <a:sysClr val="windowText" lastClr="000000"/>
                        </a:solidFill>
                        <a:latin typeface="Calibri"/>
                        <a:ea typeface="Calibri"/>
                        <a:cs typeface="Arial"/>
                      </a:endParaRPr>
                    </a:p>
                  </a:txBody>
                  <a:tcPr marL="68580" marR="68580" marT="0" marB="0"/>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16</a:t>
                      </a:r>
                      <a:endParaRPr lang="en-US" sz="2800" dirty="0">
                        <a:solidFill>
                          <a:sysClr val="windowText" lastClr="000000"/>
                        </a:solidFill>
                        <a:latin typeface="Calibri"/>
                        <a:ea typeface="Calibri"/>
                        <a:cs typeface="Arial"/>
                      </a:endParaRPr>
                    </a:p>
                  </a:txBody>
                  <a:tcPr marL="68580" marR="68580" marT="0" marB="0"/>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9</a:t>
                      </a:r>
                      <a:endParaRPr lang="en-US" sz="2800" dirty="0">
                        <a:solidFill>
                          <a:sysClr val="windowText" lastClr="000000"/>
                        </a:solidFill>
                        <a:latin typeface="Calibri"/>
                        <a:ea typeface="Calibri"/>
                        <a:cs typeface="Arial"/>
                      </a:endParaRPr>
                    </a:p>
                  </a:txBody>
                  <a:tcPr marL="68580" marR="68580" marT="0" marB="0"/>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4</a:t>
                      </a:r>
                      <a:endParaRPr lang="en-US" sz="2800" dirty="0">
                        <a:solidFill>
                          <a:sysClr val="windowText" lastClr="000000"/>
                        </a:solidFill>
                        <a:latin typeface="Calibri"/>
                        <a:ea typeface="Calibri"/>
                        <a:cs typeface="Arial"/>
                      </a:endParaRPr>
                    </a:p>
                  </a:txBody>
                  <a:tcPr marL="68580" marR="68580" marT="0" marB="0"/>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16</a:t>
                      </a:r>
                      <a:endParaRPr lang="en-US" sz="2800" dirty="0">
                        <a:solidFill>
                          <a:sysClr val="windowText" lastClr="000000"/>
                        </a:solidFill>
                        <a:latin typeface="Calibri"/>
                        <a:ea typeface="Calibri"/>
                        <a:cs typeface="Arial"/>
                      </a:endParaRPr>
                    </a:p>
                  </a:txBody>
                  <a:tcPr marL="68580" marR="68580" marT="0" marB="0"/>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25</a:t>
                      </a:r>
                      <a:endParaRPr lang="en-US" sz="2800" dirty="0">
                        <a:solidFill>
                          <a:sysClr val="windowText" lastClr="000000"/>
                        </a:solidFill>
                        <a:latin typeface="Calibri"/>
                        <a:ea typeface="Calibri"/>
                        <a:cs typeface="Arial"/>
                      </a:endParaRPr>
                    </a:p>
                  </a:txBody>
                  <a:tcPr marL="68580" marR="68580" marT="0" marB="0"/>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36</a:t>
                      </a:r>
                      <a:endParaRPr lang="en-US" sz="2800" dirty="0">
                        <a:solidFill>
                          <a:sysClr val="windowText" lastClr="000000"/>
                        </a:solidFill>
                        <a:latin typeface="Calibri"/>
                        <a:ea typeface="Calibri"/>
                        <a:cs typeface="Arial"/>
                      </a:endParaRPr>
                    </a:p>
                  </a:txBody>
                  <a:tcPr marL="68580" marR="68580" marT="0" marB="0"/>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1</a:t>
                      </a:r>
                      <a:endParaRPr lang="en-US" sz="2800" dirty="0">
                        <a:solidFill>
                          <a:sysClr val="windowText" lastClr="000000"/>
                        </a:solidFill>
                        <a:latin typeface="Calibri"/>
                        <a:ea typeface="Calibri"/>
                        <a:cs typeface="Arial"/>
                      </a:endParaRPr>
                    </a:p>
                  </a:txBody>
                  <a:tcPr marL="68580" marR="68580" marT="0" marB="0"/>
                </a:tc>
                <a:tc>
                  <a:txBody>
                    <a:bodyPr/>
                    <a:lstStyle/>
                    <a:p>
                      <a:pPr algn="just" rtl="1">
                        <a:lnSpc>
                          <a:spcPct val="115000"/>
                        </a:lnSpc>
                        <a:spcAft>
                          <a:spcPts val="0"/>
                        </a:spcAft>
                      </a:pPr>
                      <a:r>
                        <a:rPr lang="ar-IQ" sz="2800" b="1" dirty="0">
                          <a:solidFill>
                            <a:sysClr val="windowText" lastClr="000000"/>
                          </a:solidFill>
                          <a:latin typeface="Calibri"/>
                          <a:ea typeface="Calibri"/>
                          <a:cs typeface="Arial"/>
                        </a:rPr>
                        <a:t>مج </a:t>
                      </a:r>
                      <a:r>
                        <a:rPr lang="ar-IQ" sz="2800" b="1" dirty="0" smtClean="0">
                          <a:solidFill>
                            <a:sysClr val="windowText" lastClr="000000"/>
                          </a:solidFill>
                          <a:latin typeface="Calibri"/>
                          <a:ea typeface="Calibri"/>
                          <a:cs typeface="Arial"/>
                        </a:rPr>
                        <a:t>س2= </a:t>
                      </a:r>
                      <a:r>
                        <a:rPr lang="ar-IQ" sz="2800" b="1" dirty="0">
                          <a:solidFill>
                            <a:sysClr val="windowText" lastClr="000000"/>
                          </a:solidFill>
                          <a:latin typeface="Calibri"/>
                          <a:ea typeface="Calibri"/>
                          <a:cs typeface="Arial"/>
                        </a:rPr>
                        <a:t>107</a:t>
                      </a:r>
                      <a:endParaRPr lang="en-US" sz="2800" dirty="0">
                        <a:solidFill>
                          <a:sysClr val="windowText" lastClr="000000"/>
                        </a:solidFill>
                        <a:latin typeface="Calibri"/>
                        <a:ea typeface="Calibri"/>
                        <a:cs typeface="Arial"/>
                      </a:endParaRPr>
                    </a:p>
                  </a:txBody>
                  <a:tcPr marL="68580" marR="68580" marT="0" marB="0"/>
                </a:tc>
              </a:tr>
            </a:tbl>
          </a:graphicData>
        </a:graphic>
      </p:graphicFrame>
      <p:cxnSp>
        <p:nvCxnSpPr>
          <p:cNvPr id="6" name="Straight Connector 5"/>
          <p:cNvCxnSpPr/>
          <p:nvPr/>
        </p:nvCxnSpPr>
        <p:spPr>
          <a:xfrm rot="16200000" flipH="1">
            <a:off x="2071670" y="3929066"/>
            <a:ext cx="2714644" cy="2857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6322231" y="4036223"/>
            <a:ext cx="2714644" cy="35719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42910" y="2786058"/>
            <a:ext cx="264320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4286248" y="2786058"/>
            <a:ext cx="3214710"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flipH="1" flipV="1">
            <a:off x="3500432" y="5143514"/>
            <a:ext cx="357189" cy="214313"/>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7715272" y="5357826"/>
            <a:ext cx="429422" cy="14367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0"/>
            <a:ext cx="8229600" cy="6500834"/>
          </a:xfrm>
        </p:spPr>
        <p:txBody>
          <a:bodyPr>
            <a:normAutofit fontScale="92500" lnSpcReduction="10000"/>
          </a:bodyPr>
          <a:lstStyle/>
          <a:p>
            <a:pPr>
              <a:buNone/>
            </a:pPr>
            <a:r>
              <a:rPr lang="ar-IQ" b="1" dirty="0" smtClean="0"/>
              <a:t>       </a:t>
            </a:r>
          </a:p>
          <a:p>
            <a:pPr>
              <a:buNone/>
            </a:pPr>
            <a:r>
              <a:rPr lang="ar-IQ" b="1" dirty="0" smtClean="0"/>
              <a:t>          107   – 89,2               17,8 </a:t>
            </a:r>
            <a:endParaRPr lang="en-US" dirty="0" smtClean="0"/>
          </a:p>
          <a:p>
            <a:pPr>
              <a:buNone/>
            </a:pPr>
            <a:r>
              <a:rPr lang="ar-IQ" b="1" dirty="0" smtClean="0"/>
              <a:t>ع =   ــــــــــــــــــــــــــــــــ  ع =    ـــــــــــــــــ  =     2,9  = </a:t>
            </a:r>
            <a:r>
              <a:rPr lang="ar-IQ" sz="3300" b="1" dirty="0" smtClean="0">
                <a:solidFill>
                  <a:srgbClr val="FF0000"/>
                </a:solidFill>
              </a:rPr>
              <a:t>1,7</a:t>
            </a:r>
            <a:endParaRPr lang="en-US" sz="3300" dirty="0" smtClean="0">
              <a:solidFill>
                <a:srgbClr val="FF0000"/>
              </a:solidFill>
            </a:endParaRPr>
          </a:p>
          <a:p>
            <a:pPr>
              <a:buNone/>
            </a:pPr>
            <a:r>
              <a:rPr lang="ar-IQ" b="1" dirty="0" smtClean="0"/>
              <a:t>                  6                         6   </a:t>
            </a:r>
            <a:endParaRPr lang="en-US" dirty="0" smtClean="0"/>
          </a:p>
          <a:p>
            <a:pPr>
              <a:buNone/>
            </a:pPr>
            <a:r>
              <a:rPr lang="ar-IQ" b="1" dirty="0" smtClean="0"/>
              <a:t>3- استخراج المنوال</a:t>
            </a:r>
            <a:endParaRPr lang="en-US" dirty="0" smtClean="0"/>
          </a:p>
          <a:p>
            <a:pPr>
              <a:buNone/>
            </a:pPr>
            <a:r>
              <a:rPr lang="ar-IQ" b="1" dirty="0" smtClean="0"/>
              <a:t>بماان المنوال هو العدد الاكثر تكرارا وهو العدد 4 لان متكرر مرتين</a:t>
            </a:r>
            <a:endParaRPr lang="en-US" dirty="0" smtClean="0"/>
          </a:p>
          <a:p>
            <a:pPr>
              <a:buNone/>
            </a:pPr>
            <a:r>
              <a:rPr lang="ar-IQ" b="1" dirty="0" smtClean="0"/>
              <a:t>اذن المنوال =</a:t>
            </a:r>
            <a:r>
              <a:rPr lang="ar-IQ" sz="3300" b="1" dirty="0" smtClean="0">
                <a:solidFill>
                  <a:srgbClr val="FF0000"/>
                </a:solidFill>
              </a:rPr>
              <a:t> 4</a:t>
            </a:r>
            <a:endParaRPr lang="en-US" dirty="0" smtClean="0"/>
          </a:p>
          <a:p>
            <a:pPr>
              <a:buNone/>
            </a:pPr>
            <a:r>
              <a:rPr lang="ar-IQ" b="1" dirty="0" smtClean="0"/>
              <a:t>المعالم الاحصائية توفرت وهي س- = 3,5,ع = 1,7 ، االمنوال= 4 </a:t>
            </a:r>
            <a:endParaRPr lang="en-US" dirty="0" smtClean="0"/>
          </a:p>
          <a:p>
            <a:pPr>
              <a:buNone/>
            </a:pPr>
            <a:r>
              <a:rPr lang="ar-IQ" b="1" dirty="0" smtClean="0"/>
              <a:t>                         س</a:t>
            </a:r>
            <a:r>
              <a:rPr lang="ar-IQ" b="1" baseline="30000" dirty="0" smtClean="0"/>
              <a:t>-</a:t>
            </a:r>
            <a:r>
              <a:rPr lang="ar-IQ" b="1" dirty="0" smtClean="0"/>
              <a:t> - المنوال           3,5 – 4            - 0,5</a:t>
            </a:r>
            <a:endParaRPr lang="en-US" dirty="0" smtClean="0"/>
          </a:p>
          <a:p>
            <a:pPr>
              <a:buNone/>
            </a:pPr>
            <a:r>
              <a:rPr lang="ar-IQ" b="1" dirty="0" smtClean="0"/>
              <a:t>معامل الالتواء =  ــــــــــــــــــــــــــــــــ =  ـــــــــــــــــــــــــــــ = ــــــــــــ </a:t>
            </a:r>
            <a:endParaRPr lang="en-US" dirty="0" smtClean="0"/>
          </a:p>
          <a:p>
            <a:pPr>
              <a:buNone/>
            </a:pPr>
            <a:r>
              <a:rPr lang="ar-IQ" b="1" dirty="0" smtClean="0"/>
              <a:t>                                ع                         1,7            1,7          </a:t>
            </a:r>
            <a:endParaRPr lang="en-US" dirty="0" smtClean="0"/>
          </a:p>
          <a:p>
            <a:pPr>
              <a:buNone/>
            </a:pPr>
            <a:r>
              <a:rPr lang="ar-IQ" b="1" dirty="0" smtClean="0"/>
              <a:t>  م.ل = </a:t>
            </a:r>
            <a:r>
              <a:rPr lang="ar-IQ" b="1" dirty="0" smtClean="0">
                <a:solidFill>
                  <a:srgbClr val="FF0000"/>
                </a:solidFill>
              </a:rPr>
              <a:t>- </a:t>
            </a:r>
            <a:r>
              <a:rPr lang="ar-IQ" sz="3300" b="1" dirty="0" smtClean="0">
                <a:solidFill>
                  <a:srgbClr val="FF0000"/>
                </a:solidFill>
              </a:rPr>
              <a:t>0,29</a:t>
            </a:r>
            <a:r>
              <a:rPr lang="ar-IQ" b="1" dirty="0" smtClean="0"/>
              <a:t> طبيعي لان ضمن حدود  ±  3</a:t>
            </a:r>
            <a:endParaRPr lang="en-US" dirty="0" smtClean="0"/>
          </a:p>
          <a:p>
            <a:pPr>
              <a:buNone/>
            </a:pPr>
            <a:r>
              <a:rPr lang="ar-IQ" b="1" dirty="0" smtClean="0"/>
              <a:t> </a:t>
            </a:r>
            <a:endParaRPr lang="en-US" dirty="0" smtClean="0"/>
          </a:p>
          <a:p>
            <a:pPr>
              <a:buNone/>
            </a:pPr>
            <a:r>
              <a:rPr lang="ar-IQ" b="1" dirty="0" smtClean="0"/>
              <a:t>نستنتج من نتائج معامل الالتواء بطريقتي الوسيط والمنوال ان كلا الاختبارين متوزعة طبيعي لانها ضمن حدود ±  3</a:t>
            </a:r>
            <a:endParaRPr lang="en-US" dirty="0" smtClean="0"/>
          </a:p>
          <a:p>
            <a:endParaRPr lang="ar-IQ" dirty="0"/>
          </a:p>
        </p:txBody>
      </p:sp>
      <p:cxnSp>
        <p:nvCxnSpPr>
          <p:cNvPr id="5" name="Straight Connector 4"/>
          <p:cNvCxnSpPr/>
          <p:nvPr/>
        </p:nvCxnSpPr>
        <p:spPr>
          <a:xfrm rot="16200000" flipH="1">
            <a:off x="7286644" y="857232"/>
            <a:ext cx="1071570"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714744" y="285728"/>
            <a:ext cx="128588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072198" y="285728"/>
            <a:ext cx="1714512"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7822429" y="1178703"/>
            <a:ext cx="285752" cy="21431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4500562" y="785794"/>
            <a:ext cx="1071570"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5036347" y="1178703"/>
            <a:ext cx="214314" cy="142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3178562" y="1179100"/>
            <a:ext cx="215108" cy="142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2785653" y="929067"/>
            <a:ext cx="786612"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643174" y="571480"/>
            <a:ext cx="50006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صور-بنات-انمي-كرتونيه-6.jpg"/>
          <p:cNvPicPr>
            <a:picLocks noGrp="1" noChangeAspect="1"/>
          </p:cNvPicPr>
          <p:nvPr>
            <p:ph idx="1"/>
          </p:nvPr>
        </p:nvPicPr>
        <p:blipFill>
          <a:blip r:embed="rId2"/>
          <a:stretch>
            <a:fillRect/>
          </a:stretch>
        </p:blipFill>
        <p:spPr>
          <a:xfrm>
            <a:off x="2890797" y="1481138"/>
            <a:ext cx="3362405" cy="4525962"/>
          </a:xfrm>
        </p:spPr>
      </p:pic>
      <p:sp>
        <p:nvSpPr>
          <p:cNvPr id="2" name="Title 1"/>
          <p:cNvSpPr>
            <a:spLocks noGrp="1"/>
          </p:cNvSpPr>
          <p:nvPr>
            <p:ph type="title"/>
          </p:nvPr>
        </p:nvSpPr>
        <p:spPr/>
        <p:txBody>
          <a:bodyPr/>
          <a:lstStyle/>
          <a:p>
            <a:pPr algn="ctr"/>
            <a:r>
              <a:rPr lang="ar-IQ" dirty="0" smtClean="0"/>
              <a:t>كلي امل انت تكونوا قد استمتعتم بالمحاضرة</a:t>
            </a:r>
            <a:endParaRPr lang="ar-IQ"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428604"/>
            <a:ext cx="8643998" cy="6072230"/>
          </a:xfrm>
          <a:solidFill>
            <a:schemeClr val="bg1"/>
          </a:solidFill>
        </p:spPr>
        <p:txBody>
          <a:bodyPr>
            <a:normAutofit/>
          </a:bodyPr>
          <a:lstStyle/>
          <a:p>
            <a:pPr>
              <a:buNone/>
            </a:pPr>
            <a:r>
              <a:rPr lang="ar-IQ" b="1" dirty="0" smtClean="0"/>
              <a:t>معامل الاختلاف:هو احد مقاييس التشتت النسبي وهو النسبة  </a:t>
            </a:r>
          </a:p>
          <a:p>
            <a:pPr>
              <a:buNone/>
            </a:pPr>
            <a:r>
              <a:rPr lang="ar-IQ" b="1" dirty="0" smtClean="0"/>
              <a:t>المئوية للتشتت المطلق ،ويصلح ان يكون اساس لمقارنة تشتتات التوزيعات المختلفة لانه لايعتمد على الوحدات المستعملة </a:t>
            </a:r>
            <a:endParaRPr lang="en-US" b="1" dirty="0" smtClean="0"/>
          </a:p>
          <a:p>
            <a:pPr>
              <a:buNone/>
            </a:pPr>
            <a:r>
              <a:rPr lang="ar-IQ" dirty="0" smtClean="0"/>
              <a:t> </a:t>
            </a:r>
            <a:endParaRPr lang="en-US" dirty="0" smtClean="0"/>
          </a:p>
          <a:p>
            <a:pPr>
              <a:buNone/>
            </a:pPr>
            <a:r>
              <a:rPr lang="ar-IQ" dirty="0" smtClean="0"/>
              <a:t>                                                    الانحراف المعياري </a:t>
            </a:r>
          </a:p>
          <a:p>
            <a:pPr>
              <a:buNone/>
            </a:pPr>
            <a:r>
              <a:rPr lang="ar-IQ" sz="3000" dirty="0" smtClean="0"/>
              <a:t>قانون معامل الاختلاف(معامل التغيير)</a:t>
            </a:r>
            <a:r>
              <a:rPr lang="ar-IQ" dirty="0" smtClean="0"/>
              <a:t>=ــــــــــــــــــــــــــــ × 100</a:t>
            </a:r>
            <a:endParaRPr lang="en-US" dirty="0" smtClean="0"/>
          </a:p>
          <a:p>
            <a:pPr>
              <a:buNone/>
            </a:pPr>
            <a:r>
              <a:rPr lang="ar-IQ" dirty="0" smtClean="0"/>
              <a:t>                                                    الوسط الحسابي</a:t>
            </a:r>
            <a:endParaRPr lang="en-US" dirty="0" smtClean="0"/>
          </a:p>
          <a:p>
            <a:pPr>
              <a:buNone/>
            </a:pPr>
            <a:r>
              <a:rPr lang="ar-IQ" b="1" dirty="0" smtClean="0"/>
              <a:t>                              ع</a:t>
            </a:r>
            <a:endParaRPr lang="en-US" dirty="0" smtClean="0"/>
          </a:p>
          <a:p>
            <a:pPr>
              <a:buNone/>
            </a:pPr>
            <a:r>
              <a:rPr lang="ar-IQ" b="1" dirty="0" smtClean="0"/>
              <a:t>                   ف = ــــــــــــــــ ×  100</a:t>
            </a:r>
            <a:endParaRPr lang="en-US" dirty="0" smtClean="0"/>
          </a:p>
          <a:p>
            <a:pPr>
              <a:buNone/>
            </a:pPr>
            <a:r>
              <a:rPr lang="ar-IQ" b="1" dirty="0" smtClean="0"/>
              <a:t>                             س</a:t>
            </a:r>
            <a:r>
              <a:rPr lang="ar-IQ" b="1" baseline="30000" dirty="0" smtClean="0"/>
              <a:t>-</a:t>
            </a:r>
          </a:p>
          <a:p>
            <a:pPr>
              <a:buNone/>
            </a:pPr>
            <a:r>
              <a:rPr lang="ar-IQ" b="1" dirty="0" smtClean="0"/>
              <a:t>للتعرف على تجانس العينةالمفروض قيمة معامل الاختلاف (ف) تظهر مساوي او اقل من 30% ،وكلما ظهرت النتيجة اقل فيعني التجانس افضل</a:t>
            </a:r>
            <a:endParaRPr lang="ar-IQ" dirty="0" smtClean="0"/>
          </a:p>
          <a:p>
            <a:pPr>
              <a:buNone/>
            </a:pPr>
            <a:endParaRPr lang="en-US" dirty="0" smtClean="0"/>
          </a:p>
          <a:p>
            <a:endParaRPr lang="ar-IQ"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a:bodyPr>
          <a:lstStyle/>
          <a:p>
            <a:pPr>
              <a:buNone/>
            </a:pPr>
            <a:r>
              <a:rPr lang="ar-IQ" b="1" dirty="0" smtClean="0"/>
              <a:t>مثال /ادناه درجات مجموعة من لاعبي كرة السلة ،واراد مدرب الفريق التعرف على تشتت الفريق بمهارة التهديف </a:t>
            </a:r>
          </a:p>
          <a:p>
            <a:pPr>
              <a:buNone/>
            </a:pPr>
            <a:endParaRPr lang="ar-IQ" b="1" dirty="0" smtClean="0"/>
          </a:p>
          <a:p>
            <a:pPr>
              <a:buNone/>
            </a:pPr>
            <a:endParaRPr lang="ar-IQ" b="1" dirty="0" smtClean="0"/>
          </a:p>
          <a:p>
            <a:pPr>
              <a:buNone/>
            </a:pPr>
            <a:endParaRPr lang="ar-IQ" b="1" dirty="0" smtClean="0"/>
          </a:p>
          <a:p>
            <a:pPr>
              <a:buNone/>
            </a:pPr>
            <a:endParaRPr lang="ar-IQ" b="1" dirty="0" smtClean="0"/>
          </a:p>
          <a:p>
            <a:pPr>
              <a:buNone/>
            </a:pPr>
            <a:r>
              <a:rPr lang="ar-IQ" b="1" dirty="0" smtClean="0"/>
              <a:t>خطوات الحل</a:t>
            </a:r>
            <a:endParaRPr lang="en-US" dirty="0" smtClean="0"/>
          </a:p>
          <a:p>
            <a:pPr>
              <a:buNone/>
            </a:pPr>
            <a:r>
              <a:rPr lang="ar-IQ" b="1" dirty="0" smtClean="0"/>
              <a:t>1- ايجاد الوسط الحسابي :وهو مجموع القيم على عددها </a:t>
            </a:r>
            <a:endParaRPr lang="en-US" dirty="0" smtClean="0"/>
          </a:p>
          <a:p>
            <a:pPr>
              <a:buNone/>
            </a:pPr>
            <a:r>
              <a:rPr lang="ar-IQ" b="1" dirty="0" smtClean="0"/>
              <a:t>             مج س          35</a:t>
            </a:r>
            <a:endParaRPr lang="en-US" dirty="0" smtClean="0"/>
          </a:p>
          <a:p>
            <a:pPr>
              <a:buNone/>
            </a:pPr>
            <a:r>
              <a:rPr lang="ar-IQ" b="1" dirty="0" smtClean="0"/>
              <a:t>س</a:t>
            </a:r>
            <a:r>
              <a:rPr lang="ar-IQ" b="1" baseline="30000" dirty="0" smtClean="0"/>
              <a:t>- </a:t>
            </a:r>
            <a:r>
              <a:rPr lang="ar-IQ" b="1" dirty="0" smtClean="0"/>
              <a:t>=  ـــــــــــــــــــ = ـــــــــــــــ = </a:t>
            </a:r>
            <a:r>
              <a:rPr lang="ar-IQ" b="1" dirty="0" smtClean="0">
                <a:solidFill>
                  <a:srgbClr val="FF0000"/>
                </a:solidFill>
              </a:rPr>
              <a:t>3,5</a:t>
            </a:r>
            <a:endParaRPr lang="en-US" dirty="0" smtClean="0">
              <a:solidFill>
                <a:srgbClr val="FF0000"/>
              </a:solidFill>
            </a:endParaRPr>
          </a:p>
          <a:p>
            <a:pPr>
              <a:buNone/>
            </a:pPr>
            <a:r>
              <a:rPr lang="ar-IQ" b="1" dirty="0" smtClean="0"/>
              <a:t>               ن             10</a:t>
            </a:r>
            <a:endParaRPr lang="en-US" dirty="0" smtClean="0"/>
          </a:p>
          <a:p>
            <a:endParaRPr lang="ar-IQ" dirty="0"/>
          </a:p>
        </p:txBody>
      </p:sp>
      <p:graphicFrame>
        <p:nvGraphicFramePr>
          <p:cNvPr id="4" name="Table 3"/>
          <p:cNvGraphicFramePr>
            <a:graphicFrameLocks noGrp="1"/>
          </p:cNvGraphicFramePr>
          <p:nvPr/>
        </p:nvGraphicFramePr>
        <p:xfrm>
          <a:off x="1643042" y="2000240"/>
          <a:ext cx="6096002" cy="560832"/>
        </p:xfrm>
        <a:graphic>
          <a:graphicData uri="http://schemas.openxmlformats.org/drawingml/2006/table">
            <a:tbl>
              <a:tblPr rtl="1" firstRow="1" bandRow="1">
                <a:tableStyleId>{5C22544A-7EE6-4342-B048-85BDC9FD1C3A}</a:tableStyleId>
              </a:tblPr>
              <a:tblGrid>
                <a:gridCol w="554182"/>
                <a:gridCol w="554182"/>
                <a:gridCol w="554182"/>
                <a:gridCol w="554182"/>
                <a:gridCol w="554182"/>
                <a:gridCol w="554182"/>
                <a:gridCol w="554182"/>
                <a:gridCol w="554182"/>
                <a:gridCol w="554182"/>
                <a:gridCol w="554182"/>
                <a:gridCol w="554182"/>
              </a:tblGrid>
              <a:tr h="370840">
                <a:tc>
                  <a:txBody>
                    <a:bodyPr/>
                    <a:lstStyle/>
                    <a:p>
                      <a:pPr algn="just" rtl="1">
                        <a:lnSpc>
                          <a:spcPct val="115000"/>
                        </a:lnSpc>
                        <a:spcAft>
                          <a:spcPts val="0"/>
                        </a:spcAft>
                      </a:pPr>
                      <a:r>
                        <a:rPr lang="ar-IQ" sz="3200" b="1" dirty="0">
                          <a:solidFill>
                            <a:sysClr val="windowText" lastClr="000000"/>
                          </a:solidFill>
                          <a:latin typeface="Calibri"/>
                          <a:ea typeface="Calibri"/>
                          <a:cs typeface="Arial"/>
                        </a:rPr>
                        <a:t>س</a:t>
                      </a:r>
                      <a:endParaRPr lang="en-US" sz="32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dirty="0">
                          <a:solidFill>
                            <a:sysClr val="windowText" lastClr="000000"/>
                          </a:solidFill>
                          <a:latin typeface="Calibri"/>
                          <a:ea typeface="Calibri"/>
                          <a:cs typeface="Arial"/>
                        </a:rPr>
                        <a:t>5</a:t>
                      </a:r>
                      <a:endParaRPr lang="en-US" sz="32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dirty="0">
                          <a:solidFill>
                            <a:sysClr val="windowText" lastClr="000000"/>
                          </a:solidFill>
                          <a:latin typeface="Calibri"/>
                          <a:ea typeface="Calibri"/>
                          <a:cs typeface="Arial"/>
                        </a:rPr>
                        <a:t>4</a:t>
                      </a:r>
                      <a:endParaRPr lang="en-US" sz="32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dirty="0">
                          <a:solidFill>
                            <a:sysClr val="windowText" lastClr="000000"/>
                          </a:solidFill>
                          <a:latin typeface="Calibri"/>
                          <a:ea typeface="Calibri"/>
                          <a:cs typeface="Arial"/>
                        </a:rPr>
                        <a:t>4</a:t>
                      </a:r>
                      <a:endParaRPr lang="en-US" sz="32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dirty="0">
                          <a:solidFill>
                            <a:sysClr val="windowText" lastClr="000000"/>
                          </a:solidFill>
                          <a:latin typeface="Calibri"/>
                          <a:ea typeface="Calibri"/>
                          <a:cs typeface="Arial"/>
                        </a:rPr>
                        <a:t>2</a:t>
                      </a:r>
                      <a:endParaRPr lang="en-US" sz="32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dirty="0">
                          <a:solidFill>
                            <a:sysClr val="windowText" lastClr="000000"/>
                          </a:solidFill>
                          <a:latin typeface="Calibri"/>
                          <a:ea typeface="Calibri"/>
                          <a:cs typeface="Arial"/>
                        </a:rPr>
                        <a:t>1</a:t>
                      </a:r>
                      <a:endParaRPr lang="en-US" sz="32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dirty="0">
                          <a:solidFill>
                            <a:sysClr val="windowText" lastClr="000000"/>
                          </a:solidFill>
                          <a:latin typeface="Calibri"/>
                          <a:ea typeface="Calibri"/>
                          <a:cs typeface="Arial"/>
                        </a:rPr>
                        <a:t>3</a:t>
                      </a:r>
                      <a:endParaRPr lang="en-US" sz="32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dirty="0">
                          <a:solidFill>
                            <a:sysClr val="windowText" lastClr="000000"/>
                          </a:solidFill>
                          <a:latin typeface="Calibri"/>
                          <a:ea typeface="Calibri"/>
                          <a:cs typeface="Arial"/>
                        </a:rPr>
                        <a:t>4</a:t>
                      </a:r>
                      <a:endParaRPr lang="en-US" sz="32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dirty="0">
                          <a:solidFill>
                            <a:sysClr val="windowText" lastClr="000000"/>
                          </a:solidFill>
                          <a:latin typeface="Calibri"/>
                          <a:ea typeface="Calibri"/>
                          <a:cs typeface="Arial"/>
                        </a:rPr>
                        <a:t>5</a:t>
                      </a:r>
                      <a:endParaRPr lang="en-US" sz="32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dirty="0">
                          <a:solidFill>
                            <a:sysClr val="windowText" lastClr="000000"/>
                          </a:solidFill>
                          <a:latin typeface="Calibri"/>
                          <a:ea typeface="Calibri"/>
                          <a:cs typeface="Arial"/>
                        </a:rPr>
                        <a:t>4</a:t>
                      </a:r>
                      <a:endParaRPr lang="en-US" sz="32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3200" b="1" dirty="0">
                          <a:solidFill>
                            <a:sysClr val="windowText" lastClr="000000"/>
                          </a:solidFill>
                          <a:latin typeface="Calibri"/>
                          <a:ea typeface="Calibri"/>
                          <a:cs typeface="Arial"/>
                        </a:rPr>
                        <a:t>3</a:t>
                      </a:r>
                      <a:endParaRPr lang="en-US" sz="3200" dirty="0">
                        <a:solidFill>
                          <a:sysClr val="windowText" lastClr="000000"/>
                        </a:solidFill>
                        <a:latin typeface="Calibri"/>
                        <a:ea typeface="Calibri"/>
                        <a:cs typeface="Arial"/>
                      </a:endParaRPr>
                    </a:p>
                  </a:txBody>
                  <a:tcPr marL="68580" marR="68580" marT="0" marB="0">
                    <a:solidFill>
                      <a:schemeClr val="bg2">
                        <a:lumMod val="75000"/>
                      </a:schemeClr>
                    </a:solidFill>
                  </a:tcPr>
                </a:tc>
              </a:tr>
            </a:tbl>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92500" lnSpcReduction="10000"/>
          </a:bodyPr>
          <a:lstStyle/>
          <a:p>
            <a:pPr>
              <a:buNone/>
            </a:pPr>
            <a:r>
              <a:rPr lang="ar-IQ" b="1" dirty="0" smtClean="0"/>
              <a:t>2- ايجاد الانحراف المعياري</a:t>
            </a:r>
          </a:p>
          <a:p>
            <a:pPr>
              <a:buNone/>
            </a:pPr>
            <a:endParaRPr lang="ar-IQ" b="1" dirty="0" smtClean="0"/>
          </a:p>
          <a:p>
            <a:pPr>
              <a:buNone/>
            </a:pPr>
            <a:endParaRPr lang="ar-IQ" b="1" dirty="0" smtClean="0"/>
          </a:p>
          <a:p>
            <a:pPr>
              <a:buNone/>
            </a:pPr>
            <a:endParaRPr lang="ar-IQ" b="1" dirty="0" smtClean="0"/>
          </a:p>
          <a:p>
            <a:pPr>
              <a:buNone/>
            </a:pPr>
            <a:endParaRPr lang="ar-IQ" b="1" dirty="0" smtClean="0"/>
          </a:p>
          <a:p>
            <a:pPr>
              <a:buNone/>
            </a:pPr>
            <a:r>
              <a:rPr lang="ar-IQ" b="1" dirty="0" smtClean="0"/>
              <a:t> </a:t>
            </a:r>
            <a:endParaRPr lang="en-US" dirty="0" smtClean="0"/>
          </a:p>
          <a:p>
            <a:pPr>
              <a:buNone/>
            </a:pPr>
            <a:r>
              <a:rPr lang="ar-IQ" b="1" dirty="0" smtClean="0"/>
              <a:t>ب-  تطبيق قانون الانحراف المعياري ( ع )</a:t>
            </a:r>
            <a:endParaRPr lang="en-US" dirty="0" smtClean="0"/>
          </a:p>
          <a:p>
            <a:pPr>
              <a:buNone/>
            </a:pPr>
            <a:r>
              <a:rPr lang="ar-IQ" b="1" dirty="0" smtClean="0"/>
              <a:t> </a:t>
            </a:r>
            <a:endParaRPr lang="en-US" dirty="0" smtClean="0"/>
          </a:p>
          <a:p>
            <a:pPr>
              <a:buNone/>
            </a:pPr>
            <a:r>
              <a:rPr lang="en-US" dirty="0" smtClean="0"/>
              <a:t/>
            </a:r>
            <a:br>
              <a:rPr lang="en-US" dirty="0" smtClean="0"/>
            </a:br>
            <a:r>
              <a:rPr lang="ar-IQ" b="1" dirty="0" smtClean="0"/>
              <a:t>           مج س2   –      (مج س )2</a:t>
            </a:r>
            <a:endParaRPr lang="en-US" dirty="0" smtClean="0"/>
          </a:p>
          <a:p>
            <a:pPr>
              <a:buNone/>
            </a:pPr>
            <a:r>
              <a:rPr lang="ar-IQ" b="1" dirty="0" smtClean="0"/>
              <a:t>                               ــــــــــــــــــــ</a:t>
            </a:r>
            <a:endParaRPr lang="en-US" dirty="0" smtClean="0"/>
          </a:p>
          <a:p>
            <a:pPr>
              <a:buNone/>
            </a:pPr>
            <a:r>
              <a:rPr lang="ar-IQ" b="1" dirty="0" smtClean="0"/>
              <a:t>                                    ن</a:t>
            </a:r>
            <a:endParaRPr lang="en-US" dirty="0" smtClean="0"/>
          </a:p>
          <a:p>
            <a:pPr>
              <a:buNone/>
            </a:pPr>
            <a:r>
              <a:rPr lang="ar-IQ" b="1" dirty="0" smtClean="0"/>
              <a:t>ع =   ـــــــــــــــــــــــــــــــــــــــــــــــــــــــــــــــــ </a:t>
            </a:r>
            <a:endParaRPr lang="en-US" dirty="0" smtClean="0"/>
          </a:p>
          <a:p>
            <a:pPr>
              <a:buNone/>
            </a:pPr>
            <a:r>
              <a:rPr lang="ar-IQ" b="1" dirty="0" smtClean="0"/>
              <a:t>                           ن – 1 </a:t>
            </a:r>
            <a:endParaRPr lang="en-US" dirty="0" smtClean="0"/>
          </a:p>
          <a:p>
            <a:endParaRPr lang="en-US" dirty="0" smtClean="0"/>
          </a:p>
          <a:p>
            <a:endParaRPr lang="ar-IQ" dirty="0"/>
          </a:p>
        </p:txBody>
      </p:sp>
      <p:graphicFrame>
        <p:nvGraphicFramePr>
          <p:cNvPr id="4" name="Table 3"/>
          <p:cNvGraphicFramePr>
            <a:graphicFrameLocks noGrp="1"/>
          </p:cNvGraphicFramePr>
          <p:nvPr/>
        </p:nvGraphicFramePr>
        <p:xfrm>
          <a:off x="1666392" y="1142984"/>
          <a:ext cx="6906135" cy="841248"/>
        </p:xfrm>
        <a:graphic>
          <a:graphicData uri="http://schemas.openxmlformats.org/drawingml/2006/table">
            <a:tbl>
              <a:tblPr rtl="1" firstRow="1" bandRow="1">
                <a:tableStyleId>{5C22544A-7EE6-4342-B048-85BDC9FD1C3A}</a:tableStyleId>
              </a:tblPr>
              <a:tblGrid>
                <a:gridCol w="533037"/>
                <a:gridCol w="533037"/>
                <a:gridCol w="533037"/>
                <a:gridCol w="533037"/>
                <a:gridCol w="533037"/>
                <a:gridCol w="533037"/>
                <a:gridCol w="533037"/>
                <a:gridCol w="533037"/>
                <a:gridCol w="533037"/>
                <a:gridCol w="533037"/>
                <a:gridCol w="303291"/>
                <a:gridCol w="1272474"/>
              </a:tblGrid>
              <a:tr h="370840">
                <a:tc>
                  <a:txBody>
                    <a:bodyPr/>
                    <a:lstStyle/>
                    <a:p>
                      <a:pPr algn="just" rtl="1">
                        <a:lnSpc>
                          <a:spcPct val="115000"/>
                        </a:lnSpc>
                        <a:spcAft>
                          <a:spcPts val="0"/>
                        </a:spcAft>
                      </a:pPr>
                      <a:r>
                        <a:rPr lang="ar-IQ" sz="2400" b="1" dirty="0">
                          <a:solidFill>
                            <a:sysClr val="windowText" lastClr="000000"/>
                          </a:solidFill>
                          <a:latin typeface="Calibri"/>
                          <a:ea typeface="Calibri"/>
                          <a:cs typeface="Arial"/>
                        </a:rPr>
                        <a:t>س</a:t>
                      </a:r>
                      <a:endParaRPr lang="en-US" sz="24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400" b="1" dirty="0">
                          <a:solidFill>
                            <a:sysClr val="windowText" lastClr="000000"/>
                          </a:solidFill>
                          <a:latin typeface="Calibri"/>
                          <a:ea typeface="Calibri"/>
                          <a:cs typeface="Arial"/>
                        </a:rPr>
                        <a:t>5</a:t>
                      </a:r>
                      <a:endParaRPr lang="en-US" sz="24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400" b="1" dirty="0">
                          <a:solidFill>
                            <a:sysClr val="windowText" lastClr="000000"/>
                          </a:solidFill>
                          <a:latin typeface="Calibri"/>
                          <a:ea typeface="Calibri"/>
                          <a:cs typeface="Arial"/>
                        </a:rPr>
                        <a:t>4</a:t>
                      </a:r>
                      <a:endParaRPr lang="en-US" sz="24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400" b="1" dirty="0">
                          <a:solidFill>
                            <a:sysClr val="windowText" lastClr="000000"/>
                          </a:solidFill>
                          <a:latin typeface="Calibri"/>
                          <a:ea typeface="Calibri"/>
                          <a:cs typeface="Arial"/>
                        </a:rPr>
                        <a:t>4</a:t>
                      </a:r>
                      <a:endParaRPr lang="en-US" sz="24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400" b="1">
                          <a:solidFill>
                            <a:sysClr val="windowText" lastClr="000000"/>
                          </a:solidFill>
                          <a:latin typeface="Calibri"/>
                          <a:ea typeface="Calibri"/>
                          <a:cs typeface="Arial"/>
                        </a:rPr>
                        <a:t>2</a:t>
                      </a:r>
                      <a:endParaRPr lang="en-US" sz="240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400" b="1">
                          <a:solidFill>
                            <a:sysClr val="windowText" lastClr="000000"/>
                          </a:solidFill>
                          <a:latin typeface="Calibri"/>
                          <a:ea typeface="Calibri"/>
                          <a:cs typeface="Arial"/>
                        </a:rPr>
                        <a:t>1</a:t>
                      </a:r>
                      <a:endParaRPr lang="en-US" sz="240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400" b="1">
                          <a:solidFill>
                            <a:sysClr val="windowText" lastClr="000000"/>
                          </a:solidFill>
                          <a:latin typeface="Calibri"/>
                          <a:ea typeface="Calibri"/>
                          <a:cs typeface="Arial"/>
                        </a:rPr>
                        <a:t>3</a:t>
                      </a:r>
                      <a:endParaRPr lang="en-US" sz="240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400" b="1">
                          <a:solidFill>
                            <a:sysClr val="windowText" lastClr="000000"/>
                          </a:solidFill>
                          <a:latin typeface="Calibri"/>
                          <a:ea typeface="Calibri"/>
                          <a:cs typeface="Arial"/>
                        </a:rPr>
                        <a:t>4</a:t>
                      </a:r>
                      <a:endParaRPr lang="en-US" sz="240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400" b="1">
                          <a:solidFill>
                            <a:sysClr val="windowText" lastClr="000000"/>
                          </a:solidFill>
                          <a:latin typeface="Calibri"/>
                          <a:ea typeface="Calibri"/>
                          <a:cs typeface="Arial"/>
                        </a:rPr>
                        <a:t>5</a:t>
                      </a:r>
                      <a:endParaRPr lang="en-US" sz="240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400" b="1">
                          <a:solidFill>
                            <a:sysClr val="windowText" lastClr="000000"/>
                          </a:solidFill>
                          <a:latin typeface="Calibri"/>
                          <a:ea typeface="Calibri"/>
                          <a:cs typeface="Arial"/>
                        </a:rPr>
                        <a:t>4</a:t>
                      </a:r>
                      <a:endParaRPr lang="en-US" sz="240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400" b="1">
                          <a:solidFill>
                            <a:sysClr val="windowText" lastClr="000000"/>
                          </a:solidFill>
                          <a:latin typeface="Calibri"/>
                          <a:ea typeface="Calibri"/>
                          <a:cs typeface="Arial"/>
                        </a:rPr>
                        <a:t>3</a:t>
                      </a:r>
                      <a:endParaRPr lang="en-US" sz="240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r" rtl="1">
                        <a:lnSpc>
                          <a:spcPct val="115000"/>
                        </a:lnSpc>
                        <a:spcAft>
                          <a:spcPts val="1000"/>
                        </a:spcAft>
                      </a:pPr>
                      <a:r>
                        <a:rPr lang="en-US" sz="2400" dirty="0">
                          <a:solidFill>
                            <a:sysClr val="windowText" lastClr="000000"/>
                          </a:solidFill>
                          <a:latin typeface="Calibri"/>
                          <a:ea typeface="Calibri"/>
                          <a:cs typeface="Arial"/>
                        </a:rPr>
                        <a:t> </a:t>
                      </a:r>
                      <a:r>
                        <a:rPr lang="ar-IQ" sz="2400" dirty="0" smtClean="0">
                          <a:solidFill>
                            <a:sysClr val="windowText" lastClr="000000"/>
                          </a:solidFill>
                          <a:latin typeface="Calibri"/>
                          <a:ea typeface="Calibri"/>
                          <a:cs typeface="Arial"/>
                        </a:rPr>
                        <a:t>مج س=35</a:t>
                      </a:r>
                      <a:endParaRPr lang="en-US" sz="2400" dirty="0">
                        <a:solidFill>
                          <a:sysClr val="windowText" lastClr="000000"/>
                        </a:solidFill>
                        <a:latin typeface="Calibri"/>
                        <a:ea typeface="Calibri"/>
                        <a:cs typeface="Arial"/>
                      </a:endParaRPr>
                    </a:p>
                  </a:txBody>
                  <a:tcPr marL="0" marR="0" marT="0" marB="0" anchor="ctr">
                    <a:solidFill>
                      <a:schemeClr val="bg2">
                        <a:lumMod val="75000"/>
                      </a:schemeClr>
                    </a:solidFill>
                  </a:tcPr>
                </a:tc>
              </a:tr>
              <a:tr h="370840">
                <a:tc>
                  <a:txBody>
                    <a:bodyPr/>
                    <a:lstStyle/>
                    <a:p>
                      <a:pPr algn="just" rtl="1">
                        <a:lnSpc>
                          <a:spcPct val="115000"/>
                        </a:lnSpc>
                        <a:spcAft>
                          <a:spcPts val="0"/>
                        </a:spcAft>
                      </a:pPr>
                      <a:r>
                        <a:rPr lang="ar-IQ" sz="2400" b="1" dirty="0">
                          <a:solidFill>
                            <a:sysClr val="windowText" lastClr="000000"/>
                          </a:solidFill>
                          <a:latin typeface="Calibri"/>
                          <a:ea typeface="Calibri"/>
                          <a:cs typeface="Arial"/>
                        </a:rPr>
                        <a:t>س</a:t>
                      </a:r>
                      <a:r>
                        <a:rPr lang="ar-IQ" sz="2400" b="1" baseline="30000" dirty="0">
                          <a:solidFill>
                            <a:sysClr val="windowText" lastClr="000000"/>
                          </a:solidFill>
                          <a:latin typeface="Calibri"/>
                          <a:ea typeface="Calibri"/>
                          <a:cs typeface="Arial"/>
                        </a:rPr>
                        <a:t>2</a:t>
                      </a:r>
                      <a:endParaRPr lang="en-US" sz="24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400" b="1" dirty="0">
                          <a:solidFill>
                            <a:sysClr val="windowText" lastClr="000000"/>
                          </a:solidFill>
                          <a:latin typeface="Calibri"/>
                          <a:ea typeface="Calibri"/>
                          <a:cs typeface="Arial"/>
                        </a:rPr>
                        <a:t>25</a:t>
                      </a:r>
                      <a:endParaRPr lang="en-US" sz="24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400" b="1" dirty="0">
                          <a:solidFill>
                            <a:sysClr val="windowText" lastClr="000000"/>
                          </a:solidFill>
                          <a:latin typeface="Calibri"/>
                          <a:ea typeface="Calibri"/>
                          <a:cs typeface="Arial"/>
                        </a:rPr>
                        <a:t>16</a:t>
                      </a:r>
                      <a:endParaRPr lang="en-US" sz="24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400" b="1" dirty="0">
                          <a:solidFill>
                            <a:sysClr val="windowText" lastClr="000000"/>
                          </a:solidFill>
                          <a:latin typeface="Calibri"/>
                          <a:ea typeface="Calibri"/>
                          <a:cs typeface="Arial"/>
                        </a:rPr>
                        <a:t>16</a:t>
                      </a:r>
                      <a:endParaRPr lang="en-US" sz="24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400" b="1" dirty="0">
                          <a:solidFill>
                            <a:sysClr val="windowText" lastClr="000000"/>
                          </a:solidFill>
                          <a:latin typeface="Calibri"/>
                          <a:ea typeface="Calibri"/>
                          <a:cs typeface="Arial"/>
                        </a:rPr>
                        <a:t>4</a:t>
                      </a:r>
                      <a:endParaRPr lang="en-US" sz="24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400" b="1" dirty="0">
                          <a:solidFill>
                            <a:sysClr val="windowText" lastClr="000000"/>
                          </a:solidFill>
                          <a:latin typeface="Calibri"/>
                          <a:ea typeface="Calibri"/>
                          <a:cs typeface="Arial"/>
                        </a:rPr>
                        <a:t>1</a:t>
                      </a:r>
                      <a:endParaRPr lang="en-US" sz="24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400" b="1" dirty="0">
                          <a:solidFill>
                            <a:sysClr val="windowText" lastClr="000000"/>
                          </a:solidFill>
                          <a:latin typeface="Calibri"/>
                          <a:ea typeface="Calibri"/>
                          <a:cs typeface="Arial"/>
                        </a:rPr>
                        <a:t>9</a:t>
                      </a:r>
                      <a:endParaRPr lang="en-US" sz="24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400" b="1" dirty="0">
                          <a:solidFill>
                            <a:sysClr val="windowText" lastClr="000000"/>
                          </a:solidFill>
                          <a:latin typeface="Calibri"/>
                          <a:ea typeface="Calibri"/>
                          <a:cs typeface="Arial"/>
                        </a:rPr>
                        <a:t>16</a:t>
                      </a:r>
                      <a:endParaRPr lang="en-US" sz="24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400" b="1" dirty="0">
                          <a:solidFill>
                            <a:sysClr val="windowText" lastClr="000000"/>
                          </a:solidFill>
                          <a:latin typeface="Calibri"/>
                          <a:ea typeface="Calibri"/>
                          <a:cs typeface="Arial"/>
                        </a:rPr>
                        <a:t>25</a:t>
                      </a:r>
                      <a:endParaRPr lang="en-US" sz="24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400" b="1" dirty="0">
                          <a:solidFill>
                            <a:sysClr val="windowText" lastClr="000000"/>
                          </a:solidFill>
                          <a:latin typeface="Calibri"/>
                          <a:ea typeface="Calibri"/>
                          <a:cs typeface="Arial"/>
                        </a:rPr>
                        <a:t>16</a:t>
                      </a:r>
                      <a:endParaRPr lang="en-US" sz="24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400" b="1" dirty="0">
                          <a:solidFill>
                            <a:sysClr val="windowText" lastClr="000000"/>
                          </a:solidFill>
                          <a:latin typeface="Calibri"/>
                          <a:ea typeface="Calibri"/>
                          <a:cs typeface="Arial"/>
                        </a:rPr>
                        <a:t>9</a:t>
                      </a:r>
                      <a:endParaRPr lang="en-US" sz="2400" dirty="0">
                        <a:solidFill>
                          <a:sysClr val="windowText" lastClr="000000"/>
                        </a:solidFill>
                        <a:latin typeface="Calibri"/>
                        <a:ea typeface="Calibri"/>
                        <a:cs typeface="Arial"/>
                      </a:endParaRPr>
                    </a:p>
                  </a:txBody>
                  <a:tcPr marL="68580" marR="68580" marT="0" marB="0">
                    <a:solidFill>
                      <a:schemeClr val="bg2">
                        <a:lumMod val="75000"/>
                      </a:schemeClr>
                    </a:solidFill>
                  </a:tcPr>
                </a:tc>
                <a:tc>
                  <a:txBody>
                    <a:bodyPr/>
                    <a:lstStyle/>
                    <a:p>
                      <a:pPr algn="just" rtl="1">
                        <a:lnSpc>
                          <a:spcPct val="115000"/>
                        </a:lnSpc>
                        <a:spcAft>
                          <a:spcPts val="0"/>
                        </a:spcAft>
                      </a:pPr>
                      <a:r>
                        <a:rPr lang="ar-IQ" sz="2400" b="1" dirty="0">
                          <a:solidFill>
                            <a:sysClr val="windowText" lastClr="000000"/>
                          </a:solidFill>
                          <a:latin typeface="Calibri"/>
                          <a:ea typeface="Calibri"/>
                          <a:cs typeface="Arial"/>
                        </a:rPr>
                        <a:t>مج =137</a:t>
                      </a:r>
                      <a:endParaRPr lang="en-US" sz="2400" dirty="0">
                        <a:solidFill>
                          <a:sysClr val="windowText" lastClr="000000"/>
                        </a:solidFill>
                        <a:latin typeface="Calibri"/>
                        <a:ea typeface="Calibri"/>
                        <a:cs typeface="Arial"/>
                      </a:endParaRPr>
                    </a:p>
                  </a:txBody>
                  <a:tcPr marL="68580" marR="68580" marT="0" marB="0">
                    <a:solidFill>
                      <a:schemeClr val="bg2">
                        <a:lumMod val="75000"/>
                      </a:schemeClr>
                    </a:solidFill>
                  </a:tcPr>
                </a:tc>
              </a:tr>
            </a:tbl>
          </a:graphicData>
        </a:graphic>
      </p:graphicFrame>
      <p:cxnSp>
        <p:nvCxnSpPr>
          <p:cNvPr id="6" name="Straight Connector 5"/>
          <p:cNvCxnSpPr/>
          <p:nvPr/>
        </p:nvCxnSpPr>
        <p:spPr>
          <a:xfrm rot="16200000" flipH="1">
            <a:off x="6679421" y="4679165"/>
            <a:ext cx="2071702" cy="42862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857620" y="3786190"/>
            <a:ext cx="3643338"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7786710" y="5715016"/>
            <a:ext cx="428628" cy="142876"/>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435811"/>
          </a:xfrm>
        </p:spPr>
        <p:txBody>
          <a:bodyPr>
            <a:normAutofit fontScale="85000" lnSpcReduction="20000"/>
          </a:bodyPr>
          <a:lstStyle/>
          <a:p>
            <a:pPr>
              <a:buNone/>
            </a:pPr>
            <a:r>
              <a:rPr lang="ar-IQ" b="1" dirty="0" smtClean="0"/>
              <a:t> </a:t>
            </a:r>
            <a:endParaRPr lang="en-US" dirty="0" smtClean="0"/>
          </a:p>
          <a:p>
            <a:pPr>
              <a:buNone/>
            </a:pPr>
            <a:r>
              <a:rPr lang="ar-IQ" b="1" dirty="0" smtClean="0"/>
              <a:t>         </a:t>
            </a:r>
            <a:r>
              <a:rPr lang="ar-IQ" sz="2800" b="1" dirty="0" smtClean="0"/>
              <a:t>137   -   (35)2                             137 –  1225</a:t>
            </a:r>
            <a:endParaRPr lang="en-US" sz="2800" dirty="0" smtClean="0"/>
          </a:p>
          <a:p>
            <a:pPr>
              <a:buNone/>
            </a:pPr>
            <a:r>
              <a:rPr lang="ar-IQ" sz="2800" b="1" dirty="0" smtClean="0"/>
              <a:t>                     ـــــــــــــــ                                             ـــــــــــــ</a:t>
            </a:r>
            <a:endParaRPr lang="en-US" sz="2800" dirty="0" smtClean="0"/>
          </a:p>
          <a:p>
            <a:pPr>
              <a:buNone/>
            </a:pPr>
            <a:r>
              <a:rPr lang="ar-IQ" sz="2800" b="1" dirty="0" smtClean="0"/>
              <a:t>                         10                                                   10</a:t>
            </a:r>
            <a:endParaRPr lang="en-US" sz="2800" dirty="0" smtClean="0"/>
          </a:p>
          <a:p>
            <a:pPr>
              <a:buNone/>
            </a:pPr>
            <a:r>
              <a:rPr lang="ar-IQ" sz="2800" b="1" dirty="0" smtClean="0"/>
              <a:t>ع =   ــــــــــــــــــــــــــــــــــــــــــــــ        ع =    ــــــــــــــــــــــــــــــــــــــــ</a:t>
            </a:r>
            <a:endParaRPr lang="en-US" sz="2800" dirty="0" smtClean="0"/>
          </a:p>
          <a:p>
            <a:pPr>
              <a:buNone/>
            </a:pPr>
            <a:r>
              <a:rPr lang="ar-IQ" sz="2800" b="1" dirty="0" smtClean="0"/>
              <a:t>                 10  – 1                                         9</a:t>
            </a:r>
            <a:endParaRPr lang="en-US" sz="2800" dirty="0" smtClean="0"/>
          </a:p>
          <a:p>
            <a:pPr>
              <a:buNone/>
            </a:pPr>
            <a:r>
              <a:rPr lang="ar-IQ" sz="2800" b="1" dirty="0" smtClean="0"/>
              <a:t> </a:t>
            </a:r>
            <a:endParaRPr lang="en-US" sz="2800" dirty="0" smtClean="0"/>
          </a:p>
          <a:p>
            <a:pPr>
              <a:buNone/>
            </a:pPr>
            <a:r>
              <a:rPr lang="en-US" sz="2800" dirty="0" smtClean="0"/>
              <a:t/>
            </a:r>
            <a:br>
              <a:rPr lang="en-US" sz="2800" dirty="0" smtClean="0"/>
            </a:br>
            <a:r>
              <a:rPr lang="ar-IQ" sz="2800" b="1" dirty="0" smtClean="0"/>
              <a:t>       137  - 122,5               14,5</a:t>
            </a:r>
            <a:endParaRPr lang="en-US" sz="2800" dirty="0" smtClean="0"/>
          </a:p>
          <a:p>
            <a:pPr>
              <a:buNone/>
            </a:pPr>
            <a:r>
              <a:rPr lang="ar-IQ" sz="2800" b="1" dirty="0" smtClean="0"/>
              <a:t>ع =  ـــــــــــــــــــــــــــــــ  ع =    ـــــــــــــــــ  =      1,6     = </a:t>
            </a:r>
            <a:r>
              <a:rPr lang="ar-IQ" sz="3300" b="1" dirty="0" smtClean="0">
                <a:solidFill>
                  <a:srgbClr val="FF0000"/>
                </a:solidFill>
              </a:rPr>
              <a:t>1,2</a:t>
            </a:r>
            <a:endParaRPr lang="en-US" sz="3300" dirty="0" smtClean="0">
              <a:solidFill>
                <a:srgbClr val="FF0000"/>
              </a:solidFill>
            </a:endParaRPr>
          </a:p>
          <a:p>
            <a:pPr>
              <a:buNone/>
            </a:pPr>
            <a:r>
              <a:rPr lang="ar-IQ" sz="2800" b="1" dirty="0" smtClean="0"/>
              <a:t>                  9                           9</a:t>
            </a:r>
            <a:endParaRPr lang="en-US" sz="2800" dirty="0" smtClean="0"/>
          </a:p>
          <a:p>
            <a:pPr>
              <a:buNone/>
            </a:pPr>
            <a:r>
              <a:rPr lang="ar-IQ" sz="2800" b="1" dirty="0" smtClean="0"/>
              <a:t>         </a:t>
            </a:r>
            <a:endParaRPr lang="en-US" sz="2800" dirty="0" smtClean="0"/>
          </a:p>
          <a:p>
            <a:pPr>
              <a:buNone/>
            </a:pPr>
            <a:r>
              <a:rPr lang="ar-IQ" b="1" dirty="0" smtClean="0"/>
              <a:t> </a:t>
            </a:r>
            <a:endParaRPr lang="en-US" dirty="0" smtClean="0"/>
          </a:p>
          <a:p>
            <a:pPr>
              <a:buNone/>
            </a:pPr>
            <a:r>
              <a:rPr lang="ar-IQ" sz="2800" b="1" dirty="0" smtClean="0"/>
              <a:t>بما ان المعالم الاحصائية استخرجت وهي الوسط الحسابي ( س</a:t>
            </a:r>
            <a:r>
              <a:rPr lang="ar-IQ" sz="2800" b="1" baseline="30000" dirty="0" smtClean="0"/>
              <a:t>-</a:t>
            </a:r>
            <a:r>
              <a:rPr lang="ar-IQ" sz="2800" b="1" dirty="0" smtClean="0"/>
              <a:t> ) والانحراف المعياري ( ع ) </a:t>
            </a:r>
            <a:endParaRPr lang="en-US" sz="2800" dirty="0" smtClean="0"/>
          </a:p>
          <a:p>
            <a:endParaRPr lang="ar-IQ" dirty="0"/>
          </a:p>
        </p:txBody>
      </p:sp>
      <p:cxnSp>
        <p:nvCxnSpPr>
          <p:cNvPr id="5" name="Straight Connector 4"/>
          <p:cNvCxnSpPr/>
          <p:nvPr/>
        </p:nvCxnSpPr>
        <p:spPr>
          <a:xfrm rot="16200000" flipH="1">
            <a:off x="7036611" y="1607331"/>
            <a:ext cx="1714512"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6200000" flipH="1">
            <a:off x="2821769" y="1464455"/>
            <a:ext cx="1714512" cy="21431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429256" y="714356"/>
            <a:ext cx="2428892"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071538" y="714356"/>
            <a:ext cx="250033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7893867" y="2321711"/>
            <a:ext cx="214314" cy="142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flipH="1" flipV="1">
            <a:off x="3679025" y="2250273"/>
            <a:ext cx="285752"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0800000">
            <a:off x="6000760" y="3000372"/>
            <a:ext cx="18573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V="1">
            <a:off x="4822033" y="3536157"/>
            <a:ext cx="1000132"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214810" y="3071810"/>
            <a:ext cx="107157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V="1">
            <a:off x="7322363" y="3536157"/>
            <a:ext cx="1214446" cy="142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flipH="1" flipV="1">
            <a:off x="5286380" y="3929066"/>
            <a:ext cx="285752" cy="142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flipH="1" flipV="1">
            <a:off x="7929586" y="4000504"/>
            <a:ext cx="285752" cy="142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flipH="1" flipV="1">
            <a:off x="3357554" y="3929066"/>
            <a:ext cx="285752" cy="142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5400000" flipH="1" flipV="1">
            <a:off x="3000364" y="3714752"/>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571736" y="3286124"/>
            <a:ext cx="85725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a:bodyPr>
          <a:lstStyle/>
          <a:p>
            <a:pPr>
              <a:buNone/>
            </a:pPr>
            <a:r>
              <a:rPr lang="ar-IQ" b="1" dirty="0" smtClean="0"/>
              <a:t> </a:t>
            </a:r>
            <a:endParaRPr lang="en-US" dirty="0" smtClean="0"/>
          </a:p>
          <a:p>
            <a:pPr>
              <a:buNone/>
            </a:pPr>
            <a:r>
              <a:rPr lang="ar-IQ" b="1" dirty="0" smtClean="0"/>
              <a:t>3- نطبق قانون معامل الاختلاف </a:t>
            </a:r>
            <a:endParaRPr lang="en-US" dirty="0" smtClean="0"/>
          </a:p>
          <a:p>
            <a:pPr>
              <a:buNone/>
            </a:pPr>
            <a:r>
              <a:rPr lang="ar-IQ" b="1" dirty="0" smtClean="0"/>
              <a:t>              ع                           1,2</a:t>
            </a:r>
            <a:endParaRPr lang="en-US" dirty="0" smtClean="0"/>
          </a:p>
          <a:p>
            <a:pPr>
              <a:buNone/>
            </a:pPr>
            <a:r>
              <a:rPr lang="ar-IQ" b="1" dirty="0" smtClean="0"/>
              <a:t>    ف = ــــــــــــــــــ  ×  100= ــــــــــــــــــــ × 100 = </a:t>
            </a:r>
            <a:r>
              <a:rPr lang="ar-IQ" b="1" dirty="0" smtClean="0">
                <a:solidFill>
                  <a:srgbClr val="FF0000"/>
                </a:solidFill>
              </a:rPr>
              <a:t>34,29 %</a:t>
            </a:r>
            <a:endParaRPr lang="en-US" dirty="0" smtClean="0">
              <a:solidFill>
                <a:srgbClr val="FF0000"/>
              </a:solidFill>
            </a:endParaRPr>
          </a:p>
          <a:p>
            <a:pPr>
              <a:buNone/>
            </a:pPr>
            <a:r>
              <a:rPr lang="ar-IQ" b="1" dirty="0" smtClean="0"/>
              <a:t>              س</a:t>
            </a:r>
            <a:r>
              <a:rPr lang="ar-IQ" b="1" baseline="30000" dirty="0" smtClean="0"/>
              <a:t>-                                     </a:t>
            </a:r>
            <a:r>
              <a:rPr lang="ar-IQ" b="1" dirty="0" smtClean="0"/>
              <a:t>3,5   	</a:t>
            </a:r>
            <a:endParaRPr lang="en-US" dirty="0" smtClean="0"/>
          </a:p>
          <a:p>
            <a:pPr>
              <a:buNone/>
            </a:pPr>
            <a:r>
              <a:rPr lang="ar-IQ" b="1" dirty="0" smtClean="0"/>
              <a:t>وعند مقارنة نتيجة معامل الاختلاف ( ف ) ب 30% وهي النسبة التي تقارن بها نجد ان قيمة ف المحسوبة  (34,29 %) اكبر من 30% </a:t>
            </a:r>
            <a:endParaRPr lang="en-US" dirty="0" smtClean="0"/>
          </a:p>
          <a:p>
            <a:pPr>
              <a:buNone/>
            </a:pPr>
            <a:r>
              <a:rPr lang="ar-IQ" b="1" dirty="0" smtClean="0"/>
              <a:t>اذن لايوجد تجانس للعينة </a:t>
            </a:r>
            <a:endParaRPr lang="en-US" dirty="0" smtClean="0"/>
          </a:p>
          <a:p>
            <a:pPr>
              <a:buNone/>
            </a:pPr>
            <a:r>
              <a:rPr lang="ar-IQ" b="1" dirty="0" smtClean="0"/>
              <a:t>المفروض قيمة معامل الاختلاف ( ف ) تظهر مساوي او اقل من 30% </a:t>
            </a:r>
            <a:endParaRPr lang="ar-IQ"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a:bodyPr>
          <a:lstStyle/>
          <a:p>
            <a:pPr>
              <a:buNone/>
            </a:pPr>
            <a:r>
              <a:rPr lang="ar-IQ" b="1" dirty="0" smtClean="0"/>
              <a:t>مثال /2 حصل مدرب منتخب الكلية على متوسط درجات لاعبي كرة اليد في مهارة التهديف من الزاوية (7) وبانحراف معياري (1) ومتوسط درجات نفس اللاعبين في مهارة التهديف من الرمية الحرة على (7,5) وبانحراف معياري (1,5) , المطلوب ايجاد اي من المهارتين تتوزع الدرجات بشكل متجانس ؟</a:t>
            </a:r>
            <a:endParaRPr lang="en-US" dirty="0" smtClean="0"/>
          </a:p>
          <a:p>
            <a:pPr>
              <a:buNone/>
            </a:pPr>
            <a:r>
              <a:rPr lang="ar-IQ" b="1" dirty="0" smtClean="0"/>
              <a:t>الحل </a:t>
            </a:r>
            <a:endParaRPr lang="en-US" dirty="0" smtClean="0"/>
          </a:p>
          <a:p>
            <a:pPr>
              <a:buNone/>
            </a:pPr>
            <a:r>
              <a:rPr lang="ar-IQ" b="1" dirty="0" smtClean="0"/>
              <a:t>من خلال تحليل السؤال الوسط الحسابي والانحراف المعياري معلوم فتم تطبيق  قانون معامل الاختلاف مباشرة</a:t>
            </a:r>
            <a:endParaRPr lang="en-US" dirty="0" smtClean="0"/>
          </a:p>
          <a:p>
            <a:pPr>
              <a:buNone/>
            </a:pPr>
            <a:r>
              <a:rPr lang="ar-IQ" b="1" dirty="0" smtClean="0"/>
              <a:t>معامل الاختلاف لمهارة التهديف من الزاوية</a:t>
            </a:r>
            <a:endParaRPr lang="en-US" dirty="0" smtClean="0"/>
          </a:p>
          <a:p>
            <a:pPr>
              <a:buNone/>
            </a:pPr>
            <a:r>
              <a:rPr lang="ar-IQ" b="1" dirty="0" smtClean="0"/>
              <a:t>           ع                        1</a:t>
            </a:r>
            <a:endParaRPr lang="en-US" dirty="0" smtClean="0"/>
          </a:p>
          <a:p>
            <a:pPr>
              <a:buNone/>
            </a:pPr>
            <a:r>
              <a:rPr lang="ar-IQ" b="1" dirty="0" smtClean="0"/>
              <a:t>ف = ـــــــــــــــــ ×  100= ــــــــــــــ × 100 = </a:t>
            </a:r>
            <a:r>
              <a:rPr lang="ar-IQ" b="1" dirty="0" smtClean="0">
                <a:solidFill>
                  <a:srgbClr val="FF0000"/>
                </a:solidFill>
              </a:rPr>
              <a:t>14,29</a:t>
            </a:r>
            <a:r>
              <a:rPr lang="ar-IQ" b="1" dirty="0" smtClean="0"/>
              <a:t> </a:t>
            </a:r>
            <a:r>
              <a:rPr lang="ar-IQ" b="1" dirty="0" smtClean="0">
                <a:solidFill>
                  <a:srgbClr val="FF0000"/>
                </a:solidFill>
              </a:rPr>
              <a:t>%</a:t>
            </a:r>
            <a:endParaRPr lang="en-US" dirty="0" smtClean="0">
              <a:solidFill>
                <a:srgbClr val="FF0000"/>
              </a:solidFill>
            </a:endParaRPr>
          </a:p>
          <a:p>
            <a:pPr>
              <a:buNone/>
            </a:pPr>
            <a:r>
              <a:rPr lang="ar-IQ" b="1" dirty="0" smtClean="0"/>
              <a:t>          س</a:t>
            </a:r>
            <a:r>
              <a:rPr lang="ar-IQ" b="1" baseline="30000" dirty="0" smtClean="0"/>
              <a:t>- </a:t>
            </a:r>
            <a:r>
              <a:rPr lang="ar-IQ" b="1" dirty="0" smtClean="0"/>
              <a:t>                      7	</a:t>
            </a:r>
            <a:endParaRPr lang="ar-IQ"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a:bodyPr>
          <a:lstStyle/>
          <a:p>
            <a:pPr>
              <a:buNone/>
            </a:pPr>
            <a:r>
              <a:rPr lang="ar-IQ" b="1" dirty="0" smtClean="0"/>
              <a:t>معامل الاختلاف لمهارة التهديف من الرمية الحرة</a:t>
            </a:r>
            <a:endParaRPr lang="en-US" dirty="0" smtClean="0"/>
          </a:p>
          <a:p>
            <a:pPr>
              <a:buNone/>
            </a:pPr>
            <a:r>
              <a:rPr lang="ar-IQ" b="1" dirty="0" smtClean="0"/>
              <a:t>            ع                     1,5</a:t>
            </a:r>
          </a:p>
          <a:p>
            <a:pPr>
              <a:buNone/>
            </a:pPr>
            <a:r>
              <a:rPr lang="ar-IQ" b="1" dirty="0" smtClean="0"/>
              <a:t>  ف = ـــــــــــــ  ×  100= ــــــــــــــــ × 100 = </a:t>
            </a:r>
            <a:r>
              <a:rPr lang="ar-IQ" b="1" dirty="0" smtClean="0">
                <a:solidFill>
                  <a:srgbClr val="FF0000"/>
                </a:solidFill>
              </a:rPr>
              <a:t>20 %</a:t>
            </a:r>
            <a:endParaRPr lang="en-US" dirty="0" smtClean="0">
              <a:solidFill>
                <a:srgbClr val="FF0000"/>
              </a:solidFill>
            </a:endParaRPr>
          </a:p>
          <a:p>
            <a:pPr>
              <a:buNone/>
            </a:pPr>
            <a:r>
              <a:rPr lang="ar-IQ" b="1" dirty="0" smtClean="0"/>
              <a:t>           س</a:t>
            </a:r>
            <a:r>
              <a:rPr lang="ar-IQ" b="1" baseline="30000" dirty="0" smtClean="0"/>
              <a:t>-</a:t>
            </a:r>
            <a:r>
              <a:rPr lang="ar-IQ" b="1" dirty="0" smtClean="0"/>
              <a:t>                      7,5	</a:t>
            </a:r>
            <a:endParaRPr lang="en-US" dirty="0" smtClean="0"/>
          </a:p>
          <a:p>
            <a:pPr>
              <a:buNone/>
            </a:pPr>
            <a:r>
              <a:rPr lang="ar-IQ" b="1" dirty="0" smtClean="0"/>
              <a:t>وبمقارنة اي معامل اختلاف الافضل نجد من خلال نتائج قيم معامل الاختلاف للمهارتين حيث ان نتيجة المهارة الاولى = 14,29% وهي اقل من نتيجة المهارة الثانية = 20% </a:t>
            </a:r>
            <a:endParaRPr lang="en-US" dirty="0" smtClean="0"/>
          </a:p>
          <a:p>
            <a:pPr>
              <a:buNone/>
            </a:pPr>
            <a:r>
              <a:rPr lang="ar-IQ" b="1" dirty="0" smtClean="0"/>
              <a:t>اذن المهارة الاولى تجانسها افضل من الثانية</a:t>
            </a:r>
            <a:endParaRPr lang="en-US" dirty="0" smtClean="0"/>
          </a:p>
          <a:p>
            <a:pPr>
              <a:buNone/>
            </a:pPr>
            <a:r>
              <a:rPr lang="ar-IQ" b="1" dirty="0" smtClean="0"/>
              <a:t>لكن بمقارنة نتيجة المهارتين نجد ان كلاهما ضمن الحدود الطبيعية لعملية التجانس لانهما اقل من 30% وبالتالي  ان كلا المهارتين للاعبين متجانسة بالاداء ولكن الاولى افضل.</a:t>
            </a:r>
            <a:endParaRPr lang="en-US" dirty="0" smtClean="0"/>
          </a:p>
          <a:p>
            <a:endParaRPr lang="ar-IQ"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a:bodyPr>
          <a:lstStyle/>
          <a:p>
            <a:pPr>
              <a:buNone/>
            </a:pPr>
            <a:r>
              <a:rPr lang="ar-IQ" sz="2400" b="1" dirty="0" smtClean="0"/>
              <a:t>معامل الالتواء </a:t>
            </a:r>
            <a:endParaRPr lang="en-US" sz="2400" dirty="0" smtClean="0"/>
          </a:p>
          <a:p>
            <a:pPr>
              <a:buNone/>
            </a:pPr>
            <a:r>
              <a:rPr lang="ar-IQ" sz="2400" b="1" dirty="0" smtClean="0"/>
              <a:t>     يستخدم معامل الالتواء بالتحقق من ان نتائج افراد عينة البحث تتوزع اعتداليا وفق كل اختبار (تجانس نتائجها) والالتواء في منحى المعتدل (منحنى كاوس) يمتد بين ± 3 وعادة مايظهر على شكل الجرس المقلوب وهناك قانونين </a:t>
            </a:r>
          </a:p>
          <a:p>
            <a:pPr>
              <a:buNone/>
            </a:pPr>
            <a:endParaRPr lang="en-US" sz="2400" dirty="0" smtClean="0"/>
          </a:p>
          <a:p>
            <a:pPr>
              <a:buNone/>
            </a:pPr>
            <a:r>
              <a:rPr lang="ar-IQ" sz="2400" b="1" dirty="0" smtClean="0"/>
              <a:t>                          3 ( الوسط الحسابي – الوسيط )      3 ( س</a:t>
            </a:r>
            <a:r>
              <a:rPr lang="ar-IQ" sz="2400" b="1" baseline="30000" dirty="0" smtClean="0"/>
              <a:t>-</a:t>
            </a:r>
            <a:r>
              <a:rPr lang="ar-IQ" sz="2400" b="1" dirty="0" smtClean="0"/>
              <a:t> - الوسيط )</a:t>
            </a:r>
            <a:endParaRPr lang="en-US" sz="2400" dirty="0" smtClean="0"/>
          </a:p>
          <a:p>
            <a:pPr>
              <a:buNone/>
            </a:pPr>
            <a:r>
              <a:rPr lang="ar-IQ" sz="2400" b="1" dirty="0" smtClean="0"/>
              <a:t>معامل الالتواء (م ل) =ـــــــــــــــــــــــــــــــــــــــــــــــــــــ =  ــــــــــــــــــــــــــــــــ</a:t>
            </a:r>
            <a:endParaRPr lang="en-US" sz="2400" dirty="0" smtClean="0"/>
          </a:p>
          <a:p>
            <a:pPr>
              <a:buNone/>
            </a:pPr>
            <a:r>
              <a:rPr lang="ar-IQ" sz="2400" b="1" dirty="0" smtClean="0"/>
              <a:t>                                  الانحراف المعياري                       ع</a:t>
            </a:r>
          </a:p>
          <a:p>
            <a:pPr>
              <a:buNone/>
            </a:pPr>
            <a:endParaRPr lang="en-US" sz="2400" dirty="0" smtClean="0"/>
          </a:p>
          <a:p>
            <a:pPr>
              <a:buNone/>
            </a:pPr>
            <a:r>
              <a:rPr lang="ar-IQ" sz="2400" b="1" dirty="0" smtClean="0"/>
              <a:t>                            الوسط الحسابي – المنوال              س</a:t>
            </a:r>
            <a:r>
              <a:rPr lang="ar-IQ" sz="2400" b="1" baseline="30000" dirty="0" smtClean="0"/>
              <a:t>-</a:t>
            </a:r>
            <a:r>
              <a:rPr lang="ar-IQ" sz="2400" b="1" dirty="0" smtClean="0"/>
              <a:t> - م </a:t>
            </a:r>
            <a:endParaRPr lang="en-US" sz="2400" dirty="0" smtClean="0"/>
          </a:p>
          <a:p>
            <a:pPr>
              <a:buNone/>
            </a:pPr>
            <a:r>
              <a:rPr lang="ar-IQ" sz="2400" b="1" dirty="0" smtClean="0"/>
              <a:t>معامل الالتواء (م ل) =ـــــــــــــــــــــــــــــــــــــــــــــــــــــــ  = ــــــــــــــــــــــــ</a:t>
            </a:r>
            <a:endParaRPr lang="en-US" sz="2400" dirty="0" smtClean="0"/>
          </a:p>
          <a:p>
            <a:pPr>
              <a:buNone/>
            </a:pPr>
            <a:r>
              <a:rPr lang="ar-IQ" sz="2400" b="1" dirty="0" smtClean="0"/>
              <a:t>                                 الانحراف المعياري                        ِع</a:t>
            </a:r>
            <a:endParaRPr lang="en-US" sz="2400" dirty="0" smtClean="0"/>
          </a:p>
          <a:p>
            <a:pPr>
              <a:buNone/>
            </a:pPr>
            <a:endParaRPr lang="ar-IQ" sz="2400" dirty="0"/>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1599</TotalTime>
  <Words>686</Words>
  <Application>Microsoft Office PowerPoint</Application>
  <PresentationFormat>On-screen Show (4:3)</PresentationFormat>
  <Paragraphs>275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المحاضرة 4</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كلي امل انت تكونوا قد استمتعتم بالمحاضرة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افكار احصائية في المجال الرياضي</dc:title>
  <dc:creator>Madar</dc:creator>
  <cp:lastModifiedBy>Madar</cp:lastModifiedBy>
  <cp:revision>125</cp:revision>
  <dcterms:created xsi:type="dcterms:W3CDTF">2019-01-09T19:42:19Z</dcterms:created>
  <dcterms:modified xsi:type="dcterms:W3CDTF">2020-05-08T08:41:41Z</dcterms:modified>
</cp:coreProperties>
</file>