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4876C8C-5274-48F3-BF89-D37DA4843B6C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C51F420-6172-4A51-A178-E3B370F3767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57200"/>
            <a:ext cx="8763000" cy="2514600"/>
          </a:xfrm>
        </p:spPr>
        <p:txBody>
          <a:bodyPr/>
          <a:lstStyle/>
          <a:p>
            <a:r>
              <a:rPr lang="ar-IQ" sz="2800" b="1" u="sng" dirty="0">
                <a:ea typeface="Times New Roman"/>
                <a:cs typeface="Times New Roman"/>
              </a:rPr>
              <a:t>الاتحاد الخطي: </a:t>
            </a:r>
            <a:r>
              <a:rPr lang="ar-IQ" sz="2800" dirty="0">
                <a:ea typeface="Times New Roman"/>
                <a:cs typeface="Times New Roman"/>
              </a:rPr>
              <a:t>هنالك نوعان من الدوال موجودة في الميكانيك الكمي الاول هو دوال بسيطة مثل التي تم التطرق اليها سابقا , اما الاخر فهي دوال مركبة من عملية اتحاد خطي لمجموعة من الدوال البسيطة و تكون هذه المجموعة </a:t>
            </a:r>
            <a:r>
              <a:rPr lang="ar-IQ" sz="2800" dirty="0" smtClean="0">
                <a:ea typeface="Times New Roman"/>
                <a:cs typeface="Times New Roman"/>
              </a:rPr>
              <a:t>متناسقة </a:t>
            </a:r>
            <a:r>
              <a:rPr lang="ar-IQ" sz="2800" dirty="0">
                <a:ea typeface="Times New Roman"/>
                <a:cs typeface="Times New Roman"/>
              </a:rPr>
              <a:t>مع نفسها ومتعامدة مع باقي الدوال </a:t>
            </a:r>
            <a:r>
              <a:rPr lang="ar-IQ" sz="2800" dirty="0" smtClean="0">
                <a:ea typeface="Times New Roman"/>
                <a:cs typeface="Times New Roman"/>
              </a:rPr>
              <a:t>البسيطة </a:t>
            </a:r>
            <a:r>
              <a:rPr lang="ar-IQ" sz="2800" dirty="0">
                <a:ea typeface="Times New Roman"/>
                <a:cs typeface="Times New Roman"/>
              </a:rPr>
              <a:t>الاخرى اي تحقق الشرط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990600" y="2362200"/>
                <a:ext cx="7543800" cy="1222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800" i="1" smtClean="0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8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en-US" sz="28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en-US" sz="28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sz="28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𝑑</m:t>
                          </m:r>
                          <m:r>
                            <a:rPr lang="en-US" sz="28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𝜏</m:t>
                          </m:r>
                          <m:r>
                            <a:rPr lang="en-US" sz="28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sz="28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𝑛𝑚</m:t>
                              </m:r>
                            </m:sub>
                          </m:sSub>
                        </m:e>
                      </m:nary>
                      <m:r>
                        <a:rPr lang="en-US" sz="2800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     </m:t>
                      </m:r>
                      <m:r>
                        <a:rPr lang="en-US" sz="2800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𝑜𝑟</m:t>
                      </m:r>
                      <m:r>
                        <a:rPr lang="en-US" sz="2800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      </m:t>
                      </m:r>
                      <m:sSup>
                        <m:sSupPr>
                          <m:ctrlPr>
                            <a:rPr lang="en-US" sz="28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sz="28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𝐴</m:t>
                          </m:r>
                        </m:e>
                        <m:sup>
                          <m:r>
                            <a:rPr lang="en-US" sz="2800" i="1">
                              <a:effectLst/>
                              <a:latin typeface="Cambria Math"/>
                              <a:ea typeface="Times New Roman"/>
                            </a:rPr>
                            <m:t>†</m:t>
                          </m:r>
                        </m:sup>
                      </m:sSup>
                      <m:r>
                        <a:rPr lang="en-US" sz="2800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𝐵</m:t>
                      </m:r>
                      <m:r>
                        <a:rPr lang="en-US" sz="2800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28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𝛿</m:t>
                          </m:r>
                        </m:e>
                        <m:sub>
                          <m:r>
                            <a:rPr lang="en-US" sz="28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𝑛𝑚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7543800" cy="122251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228600" y="3614840"/>
            <a:ext cx="84581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800" dirty="0" smtClean="0">
                <a:effectLst/>
                <a:ea typeface="Times New Roman"/>
                <a:cs typeface="Times New Roman"/>
              </a:rPr>
              <a:t>حيث تسمى مجموعة الدوال التي تحقق الشرط مجموعة الدوال الاساس و يكتب الاتحاد الخطي على شكل</a:t>
            </a:r>
            <a:r>
              <a:rPr lang="ar-DZ" sz="2800" dirty="0" smtClean="0">
                <a:effectLst/>
                <a:ea typeface="Times New Roman"/>
                <a:cs typeface="Times New Roman"/>
              </a:rPr>
              <a:t>                                                    </a:t>
            </a:r>
            <a:r>
              <a:rPr lang="en-US" sz="2800" dirty="0" smtClean="0">
                <a:effectLst/>
                <a:ea typeface="Times New Roman"/>
                <a:cs typeface="Times New Roman"/>
              </a:rPr>
              <a:t>  </a:t>
            </a:r>
            <a:r>
              <a:rPr lang="ar-IQ" sz="2800" dirty="0" smtClean="0">
                <a:effectLst/>
                <a:ea typeface="Times New Roman"/>
                <a:cs typeface="Times New Roman"/>
              </a:rPr>
              <a:t> 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828800" y="4953000"/>
                <a:ext cx="6096000" cy="6227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smtClean="0">
                        <a:effectLst/>
                        <a:latin typeface="Cambria Math"/>
                        <a:ea typeface="Times New Roman"/>
                        <a:cs typeface="Arial"/>
                      </a:rPr>
                      <m:t>Ψ</m:t>
                    </m:r>
                    <m:r>
                      <a:rPr lang="en-US" sz="3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𝜙</m:t>
                        </m:r>
                      </m:e>
                      <m:sub>
                        <m: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sz="3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𝜙</m:t>
                        </m:r>
                      </m:e>
                      <m:sub>
                        <m:r>
                          <a:rPr lang="en-US" sz="3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sz="3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en-US" sz="3200" i="1">
                        <a:effectLst/>
                        <a:latin typeface="Cambria Math"/>
                        <a:ea typeface="Times New Roman"/>
                        <a:cs typeface="Arial"/>
                      </a:rPr>
                      <m:t>…</m:t>
                    </m:r>
                  </m:oMath>
                </a14:m>
                <a:r>
                  <a:rPr lang="en-US" sz="3200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4953000"/>
                <a:ext cx="6096000" cy="6227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4722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381000"/>
                <a:ext cx="8628888" cy="5867400"/>
              </a:xfrm>
            </p:spPr>
            <p:txBody>
              <a:bodyPr/>
              <a:lstStyle/>
              <a:p>
                <a:pPr lvl="0">
                  <a:buClr>
                    <a:srgbClr val="3891A7"/>
                  </a:buClr>
                </a:pPr>
                <a:r>
                  <a:rPr lang="ar-DZ" dirty="0" smtClean="0">
                    <a:ea typeface="Times New Roman"/>
                    <a:cs typeface="Times New Roman"/>
                  </a:rPr>
                  <a:t>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 </m:t>
                        </m:r>
                        <m:r>
                          <a:rPr lang="ar-DZ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  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𝜙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,</m:t>
                    </m:r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𝜙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</m:oMath>
                </a14:m>
                <a:r>
                  <a:rPr lang="ar-IQ" dirty="0">
                    <a:solidFill>
                      <a:prstClr val="black"/>
                    </a:solidFill>
                    <a:ea typeface="Times New Roman"/>
                    <a:cs typeface="Times New Roman"/>
                  </a:rPr>
                  <a:t>هي اعداد ثابتة اما </a:t>
                </a:r>
                <a:r>
                  <a:rPr lang="en-US" dirty="0">
                    <a:solidFill>
                      <a:prstClr val="black"/>
                    </a:solidFill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,</m:t>
                    </m:r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</m:oMath>
                </a14:m>
                <a:r>
                  <a:rPr lang="ar-IQ" dirty="0">
                    <a:solidFill>
                      <a:prstClr val="black"/>
                    </a:solidFill>
                    <a:ea typeface="Times New Roman"/>
                    <a:cs typeface="Times New Roman"/>
                  </a:rPr>
                  <a:t>حيث ان </a:t>
                </a:r>
                <a:endParaRPr lang="en-US" dirty="0">
                  <a:solidFill>
                    <a:prstClr val="black"/>
                  </a:solidFill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DZ" dirty="0" smtClean="0">
                    <a:ea typeface="Times New Roman"/>
                    <a:cs typeface="Times New Roman"/>
                  </a:rPr>
                  <a:t>  </a:t>
                </a:r>
                <a:r>
                  <a:rPr lang="ar-IQ" dirty="0">
                    <a:latin typeface="Calibri"/>
                    <a:ea typeface="Times New Roman"/>
                    <a:cs typeface="Times New Roman"/>
                  </a:rPr>
                  <a:t>فاما ان تكون دوال بسيطة ( اسية , مثلثية , جبرية) و هي دوال لا تحقق شرطي التناسق و التعامد لذلك فهي في الاصل عبارة عن دوال مركبة من اتحاد خطي لمجموعة من الدوال الاساس.</a:t>
                </a:r>
                <a:endParaRPr lang="en-US" sz="2400" dirty="0"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DZ" dirty="0" smtClean="0">
                    <a:ea typeface="Times New Roman"/>
                    <a:cs typeface="Times New Roman"/>
                  </a:rPr>
                  <a:t>   </a:t>
                </a:r>
                <a:r>
                  <a:rPr lang="ar-IQ" b="1" dirty="0">
                    <a:latin typeface="Calibri"/>
                    <a:ea typeface="Times New Roman"/>
                    <a:cs typeface="Times New Roman"/>
                  </a:rPr>
                  <a:t>نتيجة 1</a:t>
                </a: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: القيمة الذاتية للمؤثر الهرميتي مقدار حقيقي للدالة المعايرة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س/ اثبت ان القيمة الذاتية للمؤثر الهرميتي مقدار حقيقي للدالة المعايرة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US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381000"/>
                <a:ext cx="8628888" cy="5867400"/>
              </a:xfrm>
              <a:blipFill rotWithShape="1">
                <a:blip r:embed="rId2"/>
                <a:stretch>
                  <a:fillRect l="-2895" t="-1455" r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901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228600"/>
                <a:ext cx="7498080" cy="6019800"/>
              </a:xfrm>
            </p:spPr>
            <p:txBody>
              <a:bodyPr>
                <a:normAutofit lnSpcReduction="10000"/>
              </a:bodyPr>
              <a:lstStyle/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𝛹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𝛹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acc>
                          <m:accPr>
                            <m:chr m:val="̂"/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acc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𝐴</m:t>
                            </m:r>
                          </m:e>
                        </m:acc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𝐴</m:t>
                                        </m:r>
                                      </m:e>
                                    </m:acc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𝛹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∗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𝛹</m:t>
                                </m:r>
                              </m:e>
                              <m:sub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𝑑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𝜏</m:t>
                            </m:r>
                          </m:e>
                        </m:nary>
                      </m:e>
                    </m:nary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</m:t>
                        </m:r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</m:t>
                        </m:r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  <m:t>𝑎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a:rPr lang="en-US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𝛹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∗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𝛹</m:t>
                                </m:r>
                              </m:e>
                              <m:sub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𝑑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𝜏</m:t>
                            </m:r>
                          </m:e>
                        </m:nary>
                      </m:e>
                    </m:nary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</m:e>
                    </m:nary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</m:e>
                    </m:nary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</m:e>
                    </m:nary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</m:e>
                    </m:nary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(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sSubSup>
                      <m:sSubSup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Sup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</m:t>
                        </m:r>
                      </m:sup>
                    </m:sSubSup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)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0</m:t>
                        </m:r>
                      </m:e>
                    </m:nary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ولأن التكامل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e>
                    </m:nary>
                  </m:oMath>
                </a14:m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 حسب الفرض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∴</m:t>
                    </m:r>
                    <m:d>
                      <m:d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  <m:t>−</m:t>
                        </m:r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</m:t>
                        </m:r>
                      </m:e>
                    </m:d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⟹  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Sup>
                      <m:sSubSup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Sup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</m:t>
                        </m:r>
                      </m:sup>
                    </m:sSubSup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228600"/>
                <a:ext cx="7498080" cy="6019800"/>
              </a:xfrm>
              <a:blipFill rotWithShape="1">
                <a:blip r:embed="rId2"/>
                <a:stretch>
                  <a:fillRect r="-1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0110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228600"/>
                <a:ext cx="8781288" cy="6019800"/>
              </a:xfrm>
            </p:spPr>
            <p:txBody>
              <a:bodyPr>
                <a:normAutofit fontScale="62500" lnSpcReduction="20000"/>
              </a:bodyPr>
              <a:lstStyle/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b="1" dirty="0" smtClean="0">
                    <a:latin typeface="Calibri"/>
                    <a:ea typeface="Times New Roman"/>
                    <a:cs typeface="Times New Roman"/>
                  </a:rPr>
                  <a:t>نتيجة 2:</a:t>
                </a: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 الدوال الذاتية المختلفة للعامل الهرميتي نفسه تكون متعامدة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dirty="0" smtClean="0">
                    <a:effectLst/>
                    <a:latin typeface="Calibri"/>
                    <a:ea typeface="Times New Roman"/>
                    <a:cs typeface="Times New Roman"/>
                  </a:rPr>
                  <a:t>س/ا</a:t>
                </a:r>
                <a:r>
                  <a:rPr lang="ar-DZ" dirty="0" smtClean="0">
                    <a:effectLst/>
                    <a:latin typeface="Calibri"/>
                    <a:ea typeface="Times New Roman"/>
                    <a:cs typeface="Times New Roman"/>
                  </a:rPr>
                  <a:t>ث</a:t>
                </a:r>
                <a:r>
                  <a:rPr lang="ar-IQ" dirty="0" smtClean="0">
                    <a:effectLst/>
                    <a:latin typeface="Calibri"/>
                    <a:ea typeface="Times New Roman"/>
                    <a:cs typeface="Times New Roman"/>
                  </a:rPr>
                  <a:t>بت </a:t>
                </a: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ان الدوال الذاتية المختلفة للعامل الهرميتي نفسه تكون متعامدة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𝛹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𝛹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𝛹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𝛹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acc>
                          <m:accPr>
                            <m:chr m:val="̂"/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acc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𝐴</m:t>
                            </m:r>
                          </m:e>
                        </m:acc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naryPr>
                          <m:sub/>
                          <m:sup/>
                          <m:e>
                            <m:d>
                              <m:dPr>
                                <m:ctrlP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400" dirty="0">
                                        <a:solidFill>
                                          <a:prstClr val="black"/>
                                        </a:solidFill>
                                        <a:latin typeface="Calibri"/>
                                        <a:ea typeface="Calibri"/>
                                        <a:cs typeface="Arial"/>
                                      </a:rPr>
                                      <m:t> </m:t>
                                    </m:r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𝐴</m:t>
                                        </m:r>
                                      </m:e>
                                    </m:acc>
                                    <m:r>
                                      <a:rPr lang="en-US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𝛹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𝛹</m:t>
                                </m:r>
                              </m:e>
                              <m:sub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𝑑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𝜏</m:t>
                            </m:r>
                          </m:e>
                        </m:nary>
                      </m:e>
                    </m:nary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ar-DZ" sz="3600" i="1" dirty="0" smtClean="0">
                  <a:solidFill>
                    <a:prstClr val="black"/>
                  </a:solidFill>
                  <a:latin typeface="Cambria Math"/>
                  <a:ea typeface="Times New Roman"/>
                  <a:cs typeface="Times New Roman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sSub>
                          <m:sSub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sub>
                        </m:sSub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naryPr>
                          <m:sub/>
                          <m:sup/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sSubP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𝛹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𝛹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𝑑</m:t>
                            </m:r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𝜏</m:t>
                            </m:r>
                          </m:e>
                        </m:nary>
                      </m:e>
                    </m:nary>
                  </m:oMath>
                </a14:m>
                <a:endParaRPr lang="ar-DZ" i="1" dirty="0" smtClean="0">
                  <a:effectLst/>
                  <a:latin typeface="Times New Roman"/>
                  <a:ea typeface="Times New Roman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naryPr>
                          <m:sub/>
                          <m:sup/>
                          <m:e>
                            <m:sSubSup>
                              <m:sSubSupPr>
                                <m:ctrlP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𝛹</m:t>
                                </m:r>
                              </m:e>
                              <m:sub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∗</m:t>
                                </m:r>
                              </m:sup>
                            </m:sSubSup>
                            <m:sSub>
                              <m:sSubPr>
                                <m:ctrlP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𝛹</m:t>
                                </m:r>
                              </m:e>
                              <m:sub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𝑑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𝜏</m:t>
                            </m:r>
                          </m:e>
                        </m:nary>
                      </m:e>
                    </m:nary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naryPr>
                          <m:sub/>
                          <m:sup/>
                          <m:e>
                            <m:sSubSup>
                              <m:sSubSupPr>
                                <m:ctrlP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𝛹</m:t>
                                </m:r>
                              </m:e>
                              <m:sub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∗</m:t>
                                </m:r>
                              </m:sup>
                            </m:sSubSup>
                            <m:sSub>
                              <m:sSubPr>
                                <m:ctrlP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𝛹</m:t>
                                </m:r>
                              </m:e>
                              <m:sub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𝑑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𝜏</m:t>
                            </m:r>
                          </m:e>
                        </m:nary>
                      </m:e>
                    </m:nary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(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sSubSup>
                      <m:sSubSup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Sup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</m:t>
                        </m:r>
                      </m:sup>
                    </m:sSubSup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)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0</m:t>
                        </m:r>
                      </m:e>
                    </m:nary>
                  </m:oMath>
                </a14:m>
                <a:r>
                  <a:rPr lang="en-US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ولأننا افترضنا الدوال الذاتية مختلفة لذلك تكون قيمتها الذاتية مختلفة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sSubSup>
                      <m:sSubSup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Sup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</m:t>
                        </m:r>
                      </m:sup>
                    </m:sSubSup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≠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</m:oMath>
                </a14:m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∴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∗</m:t>
                            </m:r>
                          </m:sup>
                        </m:sSubSup>
                        <m:sSub>
                          <m:sSubPr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𝛹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𝑑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𝜏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0</m:t>
                        </m:r>
                      </m:e>
                    </m:nary>
                  </m:oMath>
                </a14:m>
                <a:r>
                  <a:rPr lang="en-US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228600"/>
                <a:ext cx="8781288" cy="6019800"/>
              </a:xfrm>
              <a:blipFill rotWithShape="1">
                <a:blip r:embed="rId2"/>
                <a:stretch>
                  <a:fillRect l="-2984" t="-811" r="-208" b="-11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5843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52400"/>
                <a:ext cx="8705088" cy="6096000"/>
              </a:xfrm>
            </p:spPr>
            <p:txBody>
              <a:bodyPr>
                <a:normAutofit fontScale="85000" lnSpcReduction="20000"/>
              </a:bodyPr>
              <a:lstStyle/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b="1" dirty="0">
                    <a:latin typeface="Calibri"/>
                    <a:ea typeface="Times New Roman"/>
                    <a:cs typeface="Times New Roman"/>
                  </a:rPr>
                  <a:t>نتيجة 3</a:t>
                </a: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: لكل مؤثرين متبادلين يتشاركان تلقائيا مجموعة الدوال الذاتية نفسها.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مثال : اثبت انه لكل مؤثرين متبادلين يتشاركان تلقائيا مجموعة الدوال الذاتية نفسها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الجواب/ ليكن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</m:oMath>
                </a14:m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 مؤثر خطي على الدالة </a:t>
                </a:r>
                <a14:m>
                  <m:oMath xmlns:m="http://schemas.openxmlformats.org/officeDocument/2006/math">
                    <m:r>
                      <a:rPr lang="ar-IQ" i="1">
                        <a:effectLst/>
                        <a:latin typeface="Cambria Math"/>
                        <a:ea typeface="Times New Roman"/>
                        <a:cs typeface="Cambria Math"/>
                      </a:rPr>
                      <m:t>𝛹</m:t>
                    </m:r>
                  </m:oMath>
                </a14:m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 قيمته الذاتية </a:t>
                </a:r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a</a:t>
                </a: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 وهو يتبادل مع المؤثرالخطي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</m:oMath>
                </a14:m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 لذا يكون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𝑎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∗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[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, 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]=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⇒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∴(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)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𝑎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</m:oMath>
                </a14:m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  </a:t>
                </a:r>
                <a:r>
                  <a:rPr lang="en-US" dirty="0">
                    <a:effectLst/>
                    <a:latin typeface="Times New Roman"/>
                    <a:ea typeface="Times New Roman"/>
                    <a:cs typeface="Arial"/>
                  </a:rPr>
                  <a:t>    </a:t>
                </a:r>
                <a:r>
                  <a:rPr lang="ar-IQ" dirty="0">
                    <a:effectLst/>
                    <a:latin typeface="Times New Roman"/>
                    <a:ea typeface="Times New Roman"/>
                    <a:cs typeface="Arial"/>
                  </a:rPr>
                  <a:t> مؤثر خطي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</m:oMath>
                </a14:m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 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tabLst>
                    <a:tab pos="5943600" algn="r"/>
                  </a:tabLs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d>
                      <m:d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acc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𝐵</m:t>
                            </m:r>
                          </m:e>
                        </m:acc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𝛹</m:t>
                        </m:r>
                      </m:e>
                    </m:d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𝑎</m:t>
                    </m:r>
                    <m:d>
                      <m:d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accPr>
                          <m:e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𝐵</m:t>
                            </m:r>
                          </m:e>
                        </m:acc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𝛹</m:t>
                        </m:r>
                      </m:e>
                    </m:d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 	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52400"/>
                <a:ext cx="8705088" cy="6096000"/>
              </a:xfrm>
              <a:blipFill rotWithShape="1">
                <a:blip r:embed="rId2"/>
                <a:stretch>
                  <a:fillRect l="-2381" t="-1300" r="-13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9217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52400"/>
                <a:ext cx="8705088" cy="6096000"/>
              </a:xfrm>
            </p:spPr>
            <p:txBody>
              <a:bodyPr>
                <a:normAutofit/>
              </a:bodyPr>
              <a:lstStyle/>
              <a:p>
                <a:pPr marL="0" lvl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>
                    <a:srgbClr val="3891A7"/>
                  </a:buClr>
                </a:pPr>
                <a:r>
                  <a:rPr lang="ar-IQ" sz="2600" dirty="0">
                    <a:solidFill>
                      <a:prstClr val="black"/>
                    </a:solidFill>
                    <a:latin typeface="Calibri"/>
                    <a:ea typeface="Times New Roman"/>
                    <a:cs typeface="Times New Roman"/>
                  </a:rPr>
                  <a:t>يمكن اعتبار ان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sz="2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accPr>
                          <m:e>
                            <m:r>
                              <a:rPr lang="en-US" sz="2600" i="1">
                                <a:solidFill>
                                  <a:prstClr val="black"/>
                                </a:solidFill>
                                <a:latin typeface="Cambria Math"/>
                                <a:ea typeface="Times New Roman"/>
                                <a:cs typeface="Times New Roman"/>
                              </a:rPr>
                              <m:t>𝐵</m:t>
                            </m:r>
                          </m:e>
                        </m:acc>
                        <m:r>
                          <a:rPr lang="en-US" sz="2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𝛹</m:t>
                        </m:r>
                      </m:e>
                    </m:d>
                  </m:oMath>
                </a14:m>
                <a:r>
                  <a:rPr lang="en-US" sz="2600" i="1" dirty="0">
                    <a:solidFill>
                      <a:prstClr val="black"/>
                    </a:solidFill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ar-IQ" sz="2600" dirty="0">
                    <a:solidFill>
                      <a:prstClr val="black"/>
                    </a:solidFill>
                    <a:latin typeface="Calibri"/>
                    <a:ea typeface="Times New Roman"/>
                    <a:cs typeface="Times New Roman"/>
                  </a:rPr>
                  <a:t>هو دالة ذاتية للمؤثر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</m:oMath>
                </a14:m>
                <a:r>
                  <a:rPr lang="ar-IQ" sz="2600" dirty="0">
                    <a:solidFill>
                      <a:prstClr val="black"/>
                    </a:solidFill>
                    <a:latin typeface="Calibri"/>
                    <a:ea typeface="Times New Roman"/>
                    <a:cs typeface="Times New Roman"/>
                  </a:rPr>
                  <a:t> ولها نفس القيمة الذاتية </a:t>
                </a:r>
                <a:r>
                  <a:rPr lang="en-US" sz="2600" i="1" dirty="0">
                    <a:solidFill>
                      <a:prstClr val="black"/>
                    </a:solidFill>
                    <a:latin typeface="Times New Roman"/>
                    <a:ea typeface="Times New Roman"/>
                    <a:cs typeface="Arial"/>
                  </a:rPr>
                  <a:t>a</a:t>
                </a:r>
                <a:r>
                  <a:rPr lang="ar-IQ" sz="2600" dirty="0">
                    <a:solidFill>
                      <a:prstClr val="black"/>
                    </a:solidFill>
                    <a:latin typeface="Calibri"/>
                    <a:ea typeface="Times New Roman"/>
                    <a:cs typeface="Times New Roman"/>
                  </a:rPr>
                  <a:t> وهذا ممكن فقط اذا كانت الدالة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  <m:r>
                      <a:rPr lang="en-US" sz="2600" i="1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</m:oMath>
                </a14:m>
                <a:r>
                  <a:rPr lang="en-US" sz="2600" dirty="0">
                    <a:solidFill>
                      <a:prstClr val="black"/>
                    </a:solidFill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ar-IQ" sz="2600" dirty="0">
                    <a:solidFill>
                      <a:prstClr val="black"/>
                    </a:solidFill>
                    <a:latin typeface="Times New Roman"/>
                    <a:ea typeface="Times New Roman"/>
                    <a:cs typeface="Arial"/>
                  </a:rPr>
                  <a:t>متناسبة مع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ar-IQ" sz="2600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Ψ</m:t>
                    </m:r>
                  </m:oMath>
                </a14:m>
                <a:r>
                  <a:rPr lang="ar-IQ" sz="2600" i="1" dirty="0">
                    <a:solidFill>
                      <a:prstClr val="black"/>
                    </a:solidFill>
                    <a:latin typeface="Calibri"/>
                    <a:ea typeface="Times New Roman"/>
                    <a:cs typeface="Times New Roman"/>
                  </a:rPr>
                  <a:t> </a:t>
                </a:r>
                <a:r>
                  <a:rPr lang="ar-IQ" sz="2600" dirty="0">
                    <a:solidFill>
                      <a:prstClr val="black"/>
                    </a:solidFill>
                    <a:latin typeface="Calibri"/>
                    <a:ea typeface="Times New Roman"/>
                    <a:cs typeface="Times New Roman"/>
                  </a:rPr>
                  <a:t>في عدد ثابت اي ان </a:t>
                </a:r>
                <a:endParaRPr lang="en-US" sz="1900" dirty="0">
                  <a:solidFill>
                    <a:prstClr val="black"/>
                  </a:solidFill>
                  <a:latin typeface="Calibri"/>
                  <a:ea typeface="Calibri"/>
                  <a:cs typeface="Arial"/>
                </a:endParaRPr>
              </a:p>
              <a:p>
                <a:pPr marL="0" lvl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>
                    <a:srgbClr val="3891A7"/>
                  </a:buClr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  <m:r>
                      <a:rPr lang="en-US" sz="2600" i="1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sz="2600" i="1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sz="2600" i="1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𝑏</m:t>
                    </m:r>
                    <m:r>
                      <a:rPr lang="en-US" sz="2600" i="1">
                        <a:solidFill>
                          <a:prstClr val="black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</m:oMath>
                </a14:m>
                <a:r>
                  <a:rPr lang="en-US" sz="2600" i="1" dirty="0">
                    <a:solidFill>
                      <a:prstClr val="black"/>
                    </a:solidFill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1900" dirty="0">
                  <a:solidFill>
                    <a:prstClr val="black"/>
                  </a:solidFill>
                  <a:latin typeface="Calibri"/>
                  <a:ea typeface="Calibri"/>
                  <a:cs typeface="Arial"/>
                </a:endParaRPr>
              </a:p>
              <a:p>
                <a:pPr marL="0" lvl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>
                    <a:srgbClr val="3891A7"/>
                  </a:buClr>
                </a:pPr>
                <a:r>
                  <a:rPr lang="ar-IQ" sz="2600" dirty="0">
                    <a:solidFill>
                      <a:prstClr val="black"/>
                    </a:solidFill>
                    <a:latin typeface="Calibri"/>
                    <a:ea typeface="Times New Roman"/>
                    <a:cs typeface="Times New Roman"/>
                  </a:rPr>
                  <a:t>لذلك فأن </a:t>
                </a:r>
                <a:r>
                  <a:rPr lang="ar-IQ" sz="2600" i="1" dirty="0">
                    <a:solidFill>
                      <a:prstClr val="black"/>
                    </a:solidFill>
                    <a:latin typeface="Calibri"/>
                    <a:ea typeface="Times New Roman"/>
                    <a:cs typeface="Times New Roman"/>
                  </a:rPr>
                  <a:t>Ψ</a:t>
                </a:r>
                <a:r>
                  <a:rPr lang="ar-IQ" sz="2600" dirty="0">
                    <a:solidFill>
                      <a:prstClr val="black"/>
                    </a:solidFill>
                    <a:latin typeface="Calibri"/>
                    <a:ea typeface="Times New Roman"/>
                    <a:cs typeface="Times New Roman"/>
                  </a:rPr>
                  <a:t>هي دالة ذاتية أيضا للمؤثر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6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𝐵</m:t>
                        </m:r>
                      </m:e>
                    </m:acc>
                  </m:oMath>
                </a14:m>
                <a:r>
                  <a:rPr lang="ar-IQ" sz="2600" dirty="0">
                    <a:solidFill>
                      <a:prstClr val="black"/>
                    </a:solidFill>
                    <a:latin typeface="Calibri"/>
                    <a:ea typeface="Times New Roman"/>
                    <a:cs typeface="Times New Roman"/>
                  </a:rPr>
                  <a:t> وقيمتها الذاتية</a:t>
                </a:r>
                <a:r>
                  <a:rPr lang="en-US" sz="2600" i="1" dirty="0">
                    <a:solidFill>
                      <a:prstClr val="black"/>
                    </a:solidFill>
                    <a:latin typeface="Times New Roman"/>
                    <a:ea typeface="Times New Roman"/>
                    <a:cs typeface="Arial"/>
                  </a:rPr>
                  <a:t>b</a:t>
                </a:r>
                <a:r>
                  <a:rPr lang="en-US" sz="2600" dirty="0">
                    <a:solidFill>
                      <a:prstClr val="black"/>
                    </a:solidFill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ar-IQ" sz="2600" dirty="0">
                    <a:solidFill>
                      <a:prstClr val="black"/>
                    </a:solidFill>
                    <a:latin typeface="Calibri"/>
                    <a:ea typeface="Times New Roman"/>
                    <a:cs typeface="Times New Roman"/>
                  </a:rPr>
                  <a:t>.</a:t>
                </a:r>
                <a:endParaRPr lang="en-US" sz="1900" dirty="0">
                  <a:solidFill>
                    <a:prstClr val="black"/>
                  </a:solidFill>
                  <a:latin typeface="Calibri"/>
                  <a:ea typeface="Calibri"/>
                  <a:cs typeface="Arial"/>
                </a:endParaRPr>
              </a:p>
              <a:p>
                <a:pPr marL="0" lvl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>
                    <a:srgbClr val="3891A7"/>
                  </a:buClr>
                </a:pPr>
                <a:r>
                  <a:rPr lang="ar-IQ" sz="2000" dirty="0">
                    <a:solidFill>
                      <a:prstClr val="black"/>
                    </a:solidFill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1500" dirty="0">
                  <a:solidFill>
                    <a:prstClr val="black"/>
                  </a:solidFill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sz="2600" b="1" dirty="0">
                    <a:latin typeface="Calibri"/>
                    <a:ea typeface="Times New Roman"/>
                    <a:cs typeface="Times New Roman"/>
                  </a:rPr>
                  <a:t>نتيجة 4</a:t>
                </a:r>
                <a:r>
                  <a:rPr lang="ar-IQ" sz="2600" dirty="0">
                    <a:latin typeface="Calibri"/>
                    <a:ea typeface="Times New Roman"/>
                    <a:cs typeface="Times New Roman"/>
                  </a:rPr>
                  <a:t>: القيمة الذاتية للطاقة المنحلة لأتحاد خطي من الدوال الذاتية لمؤثر كمي متساوية.</a:t>
                </a:r>
                <a:endParaRPr lang="en-US" sz="1900" dirty="0"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sz="2600" dirty="0">
                    <a:latin typeface="Calibri"/>
                    <a:ea typeface="Times New Roman"/>
                    <a:cs typeface="Times New Roman"/>
                  </a:rPr>
                  <a:t>س/اثبت ان القيمة الذاتية للطاقة المنحلة لأتحاد خطي من الدوال الذاتية لمؤثر كمي متساوية </a:t>
                </a:r>
                <a:endParaRPr lang="en-US" sz="1900" dirty="0"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sz="2600" b="1" dirty="0">
                    <a:latin typeface="Calibri"/>
                    <a:ea typeface="Times New Roman"/>
                    <a:cs typeface="Times New Roman"/>
                  </a:rPr>
                  <a:t>ملاحظة</a:t>
                </a:r>
                <a:r>
                  <a:rPr lang="ar-IQ" sz="2600" dirty="0">
                    <a:latin typeface="Calibri"/>
                    <a:ea typeface="Times New Roman"/>
                    <a:cs typeface="Times New Roman"/>
                  </a:rPr>
                  <a:t>: القيمة الذاتية المنحلة معناها ان القيمة الذاتية لحاصل تأثير مؤثر معين على دالة ذاتية تساوي قيمة ذاتية لدالة اخرى مؤثر عليها نفس المتغير </a:t>
                </a:r>
                <a:endParaRPr lang="en-US" sz="1900" dirty="0">
                  <a:latin typeface="Calibri"/>
                  <a:ea typeface="Calibri"/>
                  <a:cs typeface="Arial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52400"/>
                <a:ext cx="8705088" cy="6096000"/>
              </a:xfrm>
              <a:blipFill rotWithShape="1">
                <a:blip r:embed="rId2"/>
                <a:stretch>
                  <a:fillRect l="-2311" r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8528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52400"/>
                <a:ext cx="8781288" cy="6477000"/>
              </a:xfrm>
            </p:spPr>
            <p:txBody>
              <a:bodyPr>
                <a:normAutofit/>
              </a:bodyPr>
              <a:lstStyle/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sz="2400" dirty="0">
                    <a:latin typeface="Calibri"/>
                    <a:ea typeface="Times New Roman"/>
                    <a:cs typeface="Times New Roman"/>
                  </a:rPr>
                  <a:t>الحل / نفرض ان الأتحاد الخطي لدالتي الموجة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,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</m:oMath>
                </a14:m>
                <a:r>
                  <a:rPr lang="ar-IQ" sz="2400" dirty="0">
                    <a:effectLst/>
                    <a:latin typeface="Calibri"/>
                    <a:ea typeface="Times New Roman"/>
                    <a:cs typeface="Times New Roman"/>
                  </a:rPr>
                  <a:t> هو </a:t>
                </a:r>
                <a14:m>
                  <m:oMath xmlns:m="http://schemas.openxmlformats.org/officeDocument/2006/math">
                    <m:r>
                      <a:rPr lang="ar-IQ" sz="2400" i="1">
                        <a:effectLst/>
                        <a:latin typeface="Cambria Math"/>
                        <a:ea typeface="Times New Roman"/>
                        <a:cs typeface="Cambria Math"/>
                      </a:rPr>
                      <m:t>𝛹</m:t>
                    </m:r>
                  </m:oMath>
                </a14:m>
                <a:endParaRPr lang="en-US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sz="2400" dirty="0">
                    <a:effectLst/>
                    <a:latin typeface="Calibri"/>
                    <a:ea typeface="Times New Roman"/>
                    <a:cs typeface="Times New Roman"/>
                  </a:rPr>
                  <a:t>نفرض ان المؤثر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</m:t>
                        </m:r>
                      </m:e>
                    </m:acc>
                  </m:oMath>
                </a14:m>
                <a:r>
                  <a:rPr lang="ar-IQ" sz="2400" dirty="0">
                    <a:effectLst/>
                    <a:latin typeface="Calibri"/>
                    <a:ea typeface="Times New Roman"/>
                    <a:cs typeface="Times New Roman"/>
                  </a:rPr>
                  <a:t> (المؤثر الهاملتوني)</a:t>
                </a:r>
                <a:endParaRPr lang="en-US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</m:t>
                        </m:r>
                      </m:e>
                    </m:acc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𝐸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  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𝑎𝑛𝑑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   </m:t>
                    </m:r>
                    <m:acc>
                      <m:accPr>
                        <m:chr m:val="̂"/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</m:t>
                        </m:r>
                      </m:e>
                    </m:acc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𝐸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 ⇒  </m:t>
                    </m:r>
                    <m:acc>
                      <m:accPr>
                        <m:chr m:val="̂"/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</m:t>
                        </m:r>
                      </m:e>
                    </m:acc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</m:t>
                        </m:r>
                      </m:e>
                    </m:acc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)</m:t>
                    </m:r>
                  </m:oMath>
                </a14:m>
                <a:r>
                  <a:rPr lang="en-US" sz="2400" i="1" dirty="0">
                    <a:effectLst/>
                    <a:latin typeface="Times New Roman"/>
                    <a:ea typeface="Times New Roman"/>
                    <a:cs typeface="Arial"/>
                  </a:rPr>
                  <a:t>    </a:t>
                </a:r>
                <a:endParaRPr lang="en-US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</m:t>
                        </m:r>
                      </m:e>
                    </m:acc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acc>
                      <m:accPr>
                        <m:chr m:val="̂"/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</m:t>
                        </m:r>
                      </m:e>
                    </m:acc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acc>
                      <m:accPr>
                        <m:chr m:val="̂"/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</m:t>
                        </m:r>
                      </m:e>
                    </m:acc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ar-IQ" sz="2400" dirty="0">
                    <a:effectLst/>
                    <a:latin typeface="Calibri"/>
                    <a:ea typeface="Times New Roman"/>
                    <a:cs typeface="Times New Roman"/>
                  </a:rPr>
                  <a:t> ( مؤثر خطي)</a:t>
                </a:r>
                <a:r>
                  <a:rPr lang="ar-IQ" sz="2400" i="1" dirty="0">
                    <a:effectLst/>
                    <a:latin typeface="Calibri"/>
                    <a:ea typeface="Times New Roman"/>
                    <a:cs typeface="Times New Roman"/>
                  </a:rPr>
                  <a:t>        </a:t>
                </a:r>
                <a:endParaRPr lang="en-US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</m:t>
                        </m:r>
                      </m:e>
                    </m:acc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𝐸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𝐸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i="1" dirty="0">
                    <a:effectLst/>
                    <a:latin typeface="Times New Roman"/>
                    <a:ea typeface="Times New Roman"/>
                    <a:cs typeface="Arial"/>
                  </a:rPr>
                  <a:t>  </a:t>
                </a:r>
                <a:endParaRPr lang="en-US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</m:t>
                        </m:r>
                      </m:e>
                    </m:acc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𝐸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∗(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sSub>
                      <m:sSubPr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)  ⇒   ∴</m:t>
                    </m:r>
                    <m:acc>
                      <m:accPr>
                        <m:chr m:val="̂"/>
                        <m:ctrlP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𝐻</m:t>
                        </m:r>
                      </m:e>
                    </m:acc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𝐸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</m:oMath>
                </a14:m>
                <a:r>
                  <a:rPr lang="en-US" sz="2400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52400"/>
                <a:ext cx="8781288" cy="6477000"/>
              </a:xfrm>
              <a:blipFill rotWithShape="1">
                <a:blip r:embed="rId2"/>
                <a:stretch>
                  <a:fillRect l="-416" t="-188" r="-4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8347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228600"/>
                <a:ext cx="8705088" cy="6019800"/>
              </a:xfrm>
            </p:spPr>
            <p:txBody>
              <a:bodyPr>
                <a:normAutofit fontScale="70000" lnSpcReduction="20000"/>
              </a:bodyPr>
              <a:lstStyle/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b="1" dirty="0" smtClean="0">
                    <a:latin typeface="Calibri"/>
                    <a:ea typeface="Times New Roman"/>
                    <a:cs typeface="Times New Roman"/>
                  </a:rPr>
                  <a:t>نتيجة 5</a:t>
                </a: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: دالة الاتحاد الخطي لاتحقق معادلة القيمة الذاتية اذا كانت القيم الذاتية للدوال الاساس مختلفة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س</a:t>
                </a:r>
                <a:r>
                  <a:rPr lang="en-US" dirty="0">
                    <a:effectLst/>
                    <a:latin typeface="Times New Roman"/>
                    <a:ea typeface="Times New Roman"/>
                    <a:cs typeface="Arial"/>
                  </a:rPr>
                  <a:t>/</a:t>
                </a: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 اثبت ان دالة الاتحاد الخطي لاتحقق معادلة القيمة الذاتية اذا كانت القيم الذاتية للدوال الاساس مختلفة لنفس المؤثر / نفرض ان الأتحاد الخطي لدالتي الموجة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,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</m:oMath>
                </a14:m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 هو </a:t>
                </a:r>
                <a14:m>
                  <m:oMath xmlns:m="http://schemas.openxmlformats.org/officeDocument/2006/math">
                    <m:r>
                      <a:rPr lang="ar-IQ" i="1">
                        <a:effectLst/>
                        <a:latin typeface="Cambria Math"/>
                        <a:ea typeface="Times New Roman"/>
                        <a:cs typeface="Cambria Math"/>
                      </a:rPr>
                      <m:t>𝛹</m:t>
                    </m:r>
                  </m:oMath>
                </a14:m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r>
                  <a:rPr lang="en-US" dirty="0" smtClean="0">
                    <a:effectLst/>
                    <a:ea typeface="Times New Roman"/>
                    <a:cs typeface="Times New Roman"/>
                  </a:rPr>
                  <a:t>                                                   </a:t>
                </a:r>
                <a:endParaRPr lang="en-US" dirty="0" smtClean="0">
                  <a:effectLst/>
                  <a:latin typeface="Times New Roman"/>
                  <a:ea typeface="Times New Roman"/>
                </a:endParaRPr>
              </a:p>
              <a:p>
                <a:pPr marL="0" marR="0" algn="just" rt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ar-IQ" dirty="0">
                    <a:latin typeface="Calibri"/>
                    <a:ea typeface="Times New Roman"/>
                    <a:cs typeface="Times New Roman"/>
                  </a:rPr>
                  <a:t>نفرض ان المؤثر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  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𝑎𝑛𝑑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   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⇒  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(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)</m:t>
                    </m:r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31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sz="3100" i="1">
                            <a:solidFill>
                              <a:prstClr val="black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ar-IQ" dirty="0">
                    <a:effectLst/>
                    <a:latin typeface="Calibri"/>
                    <a:ea typeface="Times New Roman"/>
                    <a:cs typeface="Times New Roman"/>
                  </a:rPr>
                  <a:t> ( مؤثر خطي)</a:t>
                </a:r>
                <a:r>
                  <a:rPr lang="ar-IQ" i="1" dirty="0">
                    <a:effectLst/>
                    <a:latin typeface="Calibri"/>
                    <a:ea typeface="Times New Roman"/>
                    <a:cs typeface="Times New Roman"/>
                  </a:rPr>
                  <a:t>       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marL="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 ⇒  </m:t>
                    </m:r>
                    <m:acc>
                      <m:accPr>
                        <m:chr m:val="̂"/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acc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acc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𝛹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i="1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en-US" sz="2400" dirty="0">
                  <a:effectLst/>
                  <a:latin typeface="Calibri"/>
                  <a:ea typeface="Calibri"/>
                  <a:cs typeface="Arial"/>
                </a:endParaRPr>
              </a:p>
              <a:p>
                <a:r>
                  <a:rPr lang="en-US" dirty="0">
                    <a:effectLst/>
                    <a:latin typeface="Times New Roman"/>
                    <a:ea typeface="Times New Roman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228600"/>
                <a:ext cx="8705088" cy="6019800"/>
              </a:xfrm>
              <a:blipFill rotWithShape="1">
                <a:blip r:embed="rId2"/>
                <a:stretch>
                  <a:fillRect l="-1681" t="-811" r="-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41074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846</TotalTime>
  <Words>1347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16</cp:revision>
  <dcterms:created xsi:type="dcterms:W3CDTF">2021-02-05T21:27:50Z</dcterms:created>
  <dcterms:modified xsi:type="dcterms:W3CDTF">2021-08-05T14:00:26Z</dcterms:modified>
</cp:coreProperties>
</file>