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7" r:id="rId2"/>
    <p:sldId id="275" r:id="rId3"/>
    <p:sldId id="276" r:id="rId4"/>
    <p:sldId id="262" r:id="rId5"/>
    <p:sldId id="277" r:id="rId6"/>
    <p:sldId id="285" r:id="rId7"/>
    <p:sldId id="264" r:id="rId8"/>
    <p:sldId id="278" r:id="rId9"/>
    <p:sldId id="271" r:id="rId10"/>
    <p:sldId id="282" r:id="rId11"/>
    <p:sldId id="266" r:id="rId12"/>
    <p:sldId id="267" r:id="rId13"/>
    <p:sldId id="280" r:id="rId14"/>
    <p:sldId id="28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2509" autoAdjust="0"/>
  </p:normalViewPr>
  <p:slideViewPr>
    <p:cSldViewPr snapToGrid="0">
      <p:cViewPr varScale="1">
        <p:scale>
          <a:sx n="58" d="100"/>
          <a:sy n="58" d="100"/>
        </p:scale>
        <p:origin x="9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9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2064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2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1147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39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68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1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5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4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15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9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5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8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0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2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281531-F78E-214C-707E-A7EBB5512F60}"/>
              </a:ext>
            </a:extLst>
          </p:cNvPr>
          <p:cNvSpPr txBox="1"/>
          <p:nvPr/>
        </p:nvSpPr>
        <p:spPr>
          <a:xfrm>
            <a:off x="438151" y="1098613"/>
            <a:ext cx="91821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57150" lvl="0" indent="0" algn="ctr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sz="3200" b="1" i="0" u="none" strike="noStrike" kern="1200" cap="small" spc="25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المفاهيم الأساسية في النمو :</a:t>
            </a:r>
          </a:p>
          <a:p>
            <a:pPr marL="0" marR="57150" lvl="0" indent="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sz="3200" b="1" i="0" u="none" strike="noStrike" kern="1200" cap="small" spc="25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1. </a:t>
            </a:r>
            <a:r>
              <a:rPr kumimoji="0" lang="ar-IQ" sz="3200" b="1" i="0" u="none" strike="noStrike" kern="1200" cap="small" spc="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النضج :</a:t>
            </a:r>
          </a:p>
          <a:p>
            <a:pPr marL="0" marR="57150" lvl="0" indent="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sz="3200" b="1" i="0" u="none" strike="noStrike" kern="1200" cap="small" spc="25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هو التغيرات التي تطرأ على الطفل في النواحي البيولوجية والفسيولوجية والعصبية وتحدث في بيئة الجسم الإنساني ووظائف أعضائه نتيجة للعوامل الوراثية (الفطرة) .</a:t>
            </a:r>
          </a:p>
          <a:p>
            <a:pPr marL="0" marR="57150" lvl="0" indent="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kumimoji="0" lang="ar-IQ" sz="3200" b="1" i="0" u="none" strike="noStrike" kern="1200" cap="small" spc="25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5925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3B864-7C78-CEBD-9B12-94F71195C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656" y="624196"/>
            <a:ext cx="8740602" cy="5908807"/>
          </a:xfrm>
        </p:spPr>
        <p:txBody>
          <a:bodyPr>
            <a:normAutofit fontScale="92500"/>
          </a:bodyPr>
          <a:lstStyle/>
          <a:p>
            <a:pPr marL="342900" marR="0" lvl="0" indent="-34290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التغييرات الكمية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التي يمر فيها النبات 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والذي يتمثل بحدوث زيادة كمية عبر الوقت تتمثل بكبر حجم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الجذور والساق والأوراق</a:t>
            </a:r>
            <a:r>
              <a:rPr kumimoji="0" lang="ar-IQ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.</a:t>
            </a: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ar-IQ" sz="2800" b="1" noProof="0" dirty="0">
                <a:solidFill>
                  <a:srgbClr val="7030A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مثال : زيادة في الطول او الوزن مع تقدم العمر.</a:t>
            </a:r>
            <a:r>
              <a:rPr kumimoji="0" lang="ar-IQ" sz="2800" b="1" i="0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قراءة اك</a:t>
            </a:r>
            <a:r>
              <a:rPr lang="ar-IQ" sz="2800" b="1" dirty="0">
                <a:solidFill>
                  <a:srgbClr val="7030A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بر عدد من الكتب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زيادة عدد الساعات في ممارسة الرياضة او الهوايات.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>
                <a:tab pos="457200" algn="r"/>
              </a:tabLst>
              <a:defRPr/>
            </a:pP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التغيير الذي يطرأ على الذاكرة أو اللغة عبر العمر هل هو تغيير كمي أم كيفي ؟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>
                <a:tab pos="457200" algn="r"/>
              </a:tabLst>
              <a:defRPr/>
            </a:pP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الإجابة التي تطرأ على الذهن مباشرة هي </a:t>
            </a:r>
            <a:r>
              <a:rPr kumimoji="0" lang="ar-IQ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أن الذاكرة يحدث لها تغييرا كميا </a:t>
            </a: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، وذلك بان عدد الأشياء التي يستطيع الطفل</a:t>
            </a:r>
            <a:r>
              <a:rPr kumimoji="0" lang="ar-IQ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تذكرها تزداد مع تقدمه بالعمر </a:t>
            </a:r>
            <a:endParaRPr kumimoji="0" lang="ar-MA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ar-IQ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919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76BCA-27A9-4251-A987-D9DEB1364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033" y="613569"/>
            <a:ext cx="9352491" cy="5630861"/>
          </a:xfrm>
        </p:spPr>
        <p:txBody>
          <a:bodyPr>
            <a:norm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>
                <a:tab pos="457200" algn="r"/>
              </a:tabLst>
              <a:defRPr/>
            </a:pPr>
            <a:r>
              <a:rPr kumimoji="0" lang="ar-IQ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الفرق بين النمو والارتقاء 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>
                <a:tab pos="457200" algn="r"/>
              </a:tabLst>
              <a:defRPr/>
            </a:pPr>
            <a:r>
              <a:rPr kumimoji="0" lang="ar-IQ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هل التغيير الذي يطرأ على الدماغ عبر العمر هو تغيير كمي أم نوعي كيفي </a:t>
            </a: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؟ 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>
                <a:tab pos="457200" algn="r"/>
              </a:tabLst>
              <a:defRPr/>
            </a:pPr>
            <a:r>
              <a:rPr kumimoji="0" lang="ar-IQ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ج/  التغيير يكون كمي ونوعي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>
                <a:tab pos="457200" algn="r"/>
              </a:tabLst>
              <a:defRPr/>
            </a:pPr>
            <a:r>
              <a:rPr kumimoji="0" lang="ar-IQ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IQ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فزيادة وزن وحجم الدماغ تعد تغييرا كميا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>
                <a:tab pos="457200" algn="r"/>
              </a:tabLst>
              <a:defRPr/>
            </a:pP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أما </a:t>
            </a:r>
            <a:r>
              <a:rPr kumimoji="0" lang="ar-IQ" altLang="en-US" sz="35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زيادة وظائفه كالقدرة على التفكير المجرد والتحليل والتعلم والابتكار تعد تغيير كيفي</a:t>
            </a:r>
            <a:r>
              <a:rPr kumimoji="0" lang="ar-IQ" altLang="en-US" sz="3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456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CF484-7397-096E-794E-D78CC0E29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434" y="627064"/>
            <a:ext cx="9228666" cy="5868986"/>
          </a:xfrm>
        </p:spPr>
        <p:txBody>
          <a:bodyPr>
            <a:normAutofit fontScale="25000" lnSpcReduction="20000"/>
          </a:bodyPr>
          <a:lstStyle/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IQ" sz="7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ar-IQ" sz="1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طفل الذي يبلغ من </a:t>
            </a:r>
            <a:r>
              <a:rPr kumimoji="0" lang="ar-IQ" sz="1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العمر أربع سنوات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أن يتذكر قائمة مكونة من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أربع كلمات</a:t>
            </a:r>
            <a:r>
              <a:rPr lang="ar-IQ" sz="1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R="0" lvl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ar-IQ" sz="1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طفل نفسه في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السابعة من العمر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أن يتذكر قائمة تتكون من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سبع كلمات.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هذا التغيير في سعة الذاكرة عبر العمر يمكن أن يفسر بأنه تغيير </a:t>
            </a:r>
            <a:r>
              <a:rPr kumimoji="0" lang="ar-IQ" sz="1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كمي نوعي </a:t>
            </a:r>
            <a:r>
              <a:rPr lang="ar-IQ" sz="1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ar-IQ" sz="7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وأيضا ممكن أن يكون التغيير الذي يطرأ على الذاكرة  </a:t>
            </a:r>
            <a:r>
              <a:rPr kumimoji="0" lang="ar-IQ" sz="1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تغييرا كيفيا </a:t>
            </a:r>
            <a:endParaRPr lang="ar-IQ" sz="11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1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مثال :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يستخدم طفل السابعة من العمر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استراتيجيات خاصة في التذكر مثل التسميع الذاتي ، التبويب ، التنظيم ، وهي كلها استراتيجيات </a:t>
            </a:r>
            <a:r>
              <a:rPr kumimoji="0" lang="ar-IQ" sz="1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غير متاحة لطفل الرابعة من العمر .</a:t>
            </a:r>
            <a:endParaRPr lang="ar-IQ" sz="112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183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B68EE-3C7E-3905-3D05-EA5F86BA0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2363"/>
            <a:ext cx="9210675" cy="4964111"/>
          </a:xfrm>
        </p:spPr>
        <p:txBody>
          <a:bodyPr>
            <a:normAutofit/>
          </a:bodyPr>
          <a:lstStyle/>
          <a:p>
            <a:pPr marR="0" lvl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ar-IQ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التغييرات الكمية </a:t>
            </a:r>
            <a:r>
              <a:rPr lang="ar-IQ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للطفل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مع التقدم بالعمر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تتمثل بزيادة محصلة الطفل اللغوية</a:t>
            </a:r>
          </a:p>
          <a:p>
            <a:pPr marR="0" lvl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التغييرات الكيفية</a:t>
            </a:r>
            <a:r>
              <a:rPr lang="ar-IQ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للطفل : تتمثل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شكل مناغاة ثم يتحول إلى النطق بكلمة واحدة ثم بنطق كلمتين ثم جملة بسيطة ثم معقدة وهكذا .</a:t>
            </a: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nstantia"/>
                <a:ea typeface="+mn-ea"/>
                <a:cs typeface="Arial" panose="020B0604020202020204" pitchFamily="34" charset="0"/>
              </a:rPr>
              <a:t>. 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760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06794-DBA4-434A-9381-186CC82F1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36" y="177676"/>
            <a:ext cx="9637920" cy="5308724"/>
          </a:xfrm>
        </p:spPr>
        <p:txBody>
          <a:bodyPr/>
          <a:lstStyle/>
          <a:p>
            <a:pPr marL="0" indent="0" algn="ctr">
              <a:buNone/>
            </a:pPr>
            <a:r>
              <a:rPr lang="ar-IQ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مقارنة بين النمو والارتقاء</a:t>
            </a:r>
          </a:p>
          <a:p>
            <a:pPr marL="0" indent="0" algn="r">
              <a:buNone/>
            </a:pPr>
            <a:endParaRPr lang="ar-IQ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3B7968E-18F1-458B-9552-C0905008E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284922"/>
              </p:ext>
            </p:extLst>
          </p:nvPr>
        </p:nvGraphicFramePr>
        <p:xfrm>
          <a:off x="982895" y="919537"/>
          <a:ext cx="8387136" cy="415589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78318">
                  <a:extLst>
                    <a:ext uri="{9D8B030D-6E8A-4147-A177-3AD203B41FA5}">
                      <a16:colId xmlns:a16="http://schemas.microsoft.com/office/drawing/2014/main" val="3843072359"/>
                    </a:ext>
                  </a:extLst>
                </a:gridCol>
                <a:gridCol w="3116030">
                  <a:extLst>
                    <a:ext uri="{9D8B030D-6E8A-4147-A177-3AD203B41FA5}">
                      <a16:colId xmlns:a16="http://schemas.microsoft.com/office/drawing/2014/main" val="1581384606"/>
                    </a:ext>
                  </a:extLst>
                </a:gridCol>
                <a:gridCol w="4592788">
                  <a:extLst>
                    <a:ext uri="{9D8B030D-6E8A-4147-A177-3AD203B41FA5}">
                      <a16:colId xmlns:a16="http://schemas.microsoft.com/office/drawing/2014/main" val="2180516587"/>
                    </a:ext>
                  </a:extLst>
                </a:gridCol>
              </a:tblGrid>
              <a:tr h="596200"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النمو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الارتقاء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085837"/>
                  </a:ext>
                </a:extLst>
              </a:tr>
              <a:tr h="1021478"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تغيرات كمية تتضمن الزيادة في الطول والوزن والحجم مثال زيادة عدد المفردات اللغوية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تغيرات كيفية تشمل الزيادة في المهارات الحركية لدى الطفل مثال مناغاته الاولى في الرضاعة الى التعامل مع اللغة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8633330"/>
                  </a:ext>
                </a:extLst>
              </a:tr>
              <a:tr h="711939"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يركز اكثر على محتوى ونتائج النمو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يركز اكثر على العملية ذاتها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092600"/>
                  </a:ext>
                </a:extLst>
              </a:tr>
              <a:tr h="711939"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يعطي اهمية قليلة للدور التي تلعبه البيئة والخبرة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يعطي اهمية كبيرة للدور التي تلعبه البيئة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482600"/>
                  </a:ext>
                </a:extLst>
              </a:tr>
              <a:tr h="402400"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له هدف رئيسي واحد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له (6) اهداف رئيسة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078786"/>
                  </a:ext>
                </a:extLst>
              </a:tr>
              <a:tr h="711939"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يركز الاهتمام على الاطفال ما قبل المدرسة والمرحلة الابتدائية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يركز على ما قبل الولادة ( الجنين) وحتى مرحلة البلوغ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671180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D249CF0-69A3-4D51-9A5F-477427BD3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303296"/>
              </p:ext>
            </p:extLst>
          </p:nvPr>
        </p:nvGraphicFramePr>
        <p:xfrm>
          <a:off x="982895" y="5100060"/>
          <a:ext cx="8387136" cy="118364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8368">
                  <a:extLst>
                    <a:ext uri="{9D8B030D-6E8A-4147-A177-3AD203B41FA5}">
                      <a16:colId xmlns:a16="http://schemas.microsoft.com/office/drawing/2014/main" val="3092958136"/>
                    </a:ext>
                  </a:extLst>
                </a:gridCol>
                <a:gridCol w="3234268">
                  <a:extLst>
                    <a:ext uri="{9D8B030D-6E8A-4147-A177-3AD203B41FA5}">
                      <a16:colId xmlns:a16="http://schemas.microsoft.com/office/drawing/2014/main" val="1014323432"/>
                    </a:ext>
                  </a:extLst>
                </a:gridCol>
                <a:gridCol w="4464500">
                  <a:extLst>
                    <a:ext uri="{9D8B030D-6E8A-4147-A177-3AD203B41FA5}">
                      <a16:colId xmlns:a16="http://schemas.microsoft.com/office/drawing/2014/main" val="1993570733"/>
                    </a:ext>
                  </a:extLst>
                </a:gridCol>
              </a:tblGrid>
              <a:tr h="767349"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التغيرات النمائية هي نتاج التفاعل بين النضج والتعلم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التغيرات الارتقائية هي نتاج التفاعل بين عوامل النمو والنضج والتعلم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935144"/>
                  </a:ext>
                </a:extLst>
              </a:tr>
              <a:tr h="416299"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النمو احد جوانب التطور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التطور اكثر شمولية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963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31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52325-FAAF-507A-9EC0-11A2F1F58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584" y="141174"/>
            <a:ext cx="9274002" cy="4878386"/>
          </a:xfrm>
        </p:spPr>
        <p:txBody>
          <a:bodyPr>
            <a:noAutofit/>
          </a:bodyPr>
          <a:lstStyle/>
          <a:p>
            <a:pPr marL="0" marR="5715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sz="2800" b="1" i="0" u="none" strike="noStrike" kern="1200" cap="small" spc="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النضج</a:t>
            </a:r>
            <a:r>
              <a:rPr kumimoji="0" lang="ar-IQ" sz="2800" b="1" i="0" u="none" strike="noStrike" kern="1200" cap="small" spc="25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: عملية بيولوجية ( غير مكتسبة ) ، وهي تغييرات عضوية مستمرة ومتتابعة لوظائف الأعضاء الجسمية داخل الفرد خلال مراحل نموه ، ويتم بصورة طبيعية ، ويشترك فيه جميع الأفراد ( أمر تقرره الوراثة ) </a:t>
            </a:r>
          </a:p>
          <a:p>
            <a:pPr marL="0" indent="0" algn="r">
              <a:buNone/>
            </a:pP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مظاهر النضج:</a:t>
            </a:r>
          </a:p>
          <a:p>
            <a:pPr marL="0" indent="0" algn="r">
              <a:buNone/>
            </a:pP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أ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. النضج العضوي ( التكويني ) يشمل:</a:t>
            </a:r>
            <a:endParaRPr kumimoji="0" lang="ar-IQ" sz="2800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ar-IQ" sz="2800" dirty="0">
                <a:solidFill>
                  <a:prstClr val="black"/>
                </a:solidFill>
                <a:latin typeface="Calibri"/>
                <a:ea typeface="+mj-ea"/>
                <a:cs typeface="Times New Roman" panose="02020603050405020304" pitchFamily="18" charset="0"/>
              </a:rPr>
              <a:t>. النضج البيولوجي الجسمي من حيث صفات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الجسم كالطول والوزن وغيرها .</a:t>
            </a:r>
            <a:endParaRPr kumimoji="0" lang="ar-IQ" sz="2800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kumimoji="0" lang="ar-IQ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2800" b="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 النضج الوظيفي ويشمل :</a:t>
            </a:r>
            <a:r>
              <a:rPr lang="ar-IQ" sz="2800" dirty="0">
                <a:solidFill>
                  <a:prstClr val="black"/>
                </a:solidFill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نضج الوظيفة  (النفسية العقلية ، والانفعالية ، والاجتماعية).</a:t>
            </a:r>
          </a:p>
          <a:p>
            <a:pPr marL="0" marR="5715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kumimoji="0" lang="ar-IQ" sz="2400" b="1" i="0" u="none" strike="noStrike" kern="1200" cap="small" spc="25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endParaRPr lang="en-US" sz="400" dirty="0"/>
          </a:p>
        </p:txBody>
      </p:sp>
    </p:spTree>
    <p:extLst>
      <p:ext uri="{BB962C8B-B14F-4D97-AF65-F5344CB8AC3E}">
        <p14:creationId xmlns:p14="http://schemas.microsoft.com/office/powerpoint/2010/main" val="153562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93D7A-74A6-5E95-9D69-CC1D27C65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126" y="775035"/>
            <a:ext cx="8954994" cy="5307929"/>
          </a:xfrm>
        </p:spPr>
        <p:txBody>
          <a:bodyPr>
            <a:normAutofit fontScale="62500" lnSpcReduction="20000"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٢</a:t>
            </a:r>
            <a:r>
              <a:rPr kumimoji="0" lang="ar-IQ" sz="4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. التعلم :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IQ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تغيير في السلوك ( 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مكتسب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) يخضع لشروط الممارسة والتدريب والخبرة  أي عوامل خارجية تحيط بالفرد ، حيث أن التعلم لابد أن يسبقه قدر كاف من النضج 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الجسمي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والعقلي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7150" algn="r"/>
                <a:tab pos="228600" algn="r"/>
              </a:tabLst>
              <a:defRPr/>
            </a:pPr>
            <a:r>
              <a:rPr kumimoji="0" lang="ar-IQ" sz="4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العلاقة بين النضج والتعلم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7150" algn="r"/>
                <a:tab pos="228600" algn="r"/>
              </a:tabLst>
              <a:defRPr/>
            </a:pPr>
            <a:endParaRPr kumimoji="0" lang="ar-IQ" sz="45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R="0" lvl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57150" algn="r"/>
                <a:tab pos="228600" algn="r"/>
              </a:tabLst>
              <a:defRPr/>
            </a:pPr>
            <a:r>
              <a:rPr kumimoji="0" lang="ar-IQ" sz="4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التعلم لا يحدث من دون أن يكون هناك نضج 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7150" algn="r"/>
                <a:tab pos="228600" algn="r"/>
              </a:tabLst>
              <a:defRPr/>
            </a:pPr>
            <a:endParaRPr kumimoji="0" lang="ar-IQ" sz="45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R="0" lvl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57150" algn="r"/>
                <a:tab pos="228600" algn="r"/>
              </a:tabLst>
              <a:defRPr/>
            </a:pPr>
            <a:r>
              <a:rPr lang="ar-IQ" sz="4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و</a:t>
            </a:r>
            <a:r>
              <a:rPr kumimoji="0" lang="ar-IQ" sz="45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النضج لا يتم بصورة إنسانية وبشكل إنساني إلا في وجود بيئة اجتماعية 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7150" algn="r"/>
                <a:tab pos="228600" algn="r"/>
              </a:tabLst>
              <a:defRPr/>
            </a:pPr>
            <a:endParaRPr kumimoji="0" lang="ar-IQ" sz="45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R="0" lvl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57150" algn="r"/>
                <a:tab pos="228600" algn="r"/>
              </a:tabLst>
              <a:defRPr/>
            </a:pPr>
            <a:r>
              <a:rPr kumimoji="0" lang="ar-IQ" sz="45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"الكلام عند الطفل لا يمكن أن يكون بالشكل المناسب إلا إذا نضج الجهاز الكلامي"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7150" algn="r"/>
                <a:tab pos="228600" algn="r"/>
              </a:tabLst>
              <a:defRPr/>
            </a:pP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IQ" sz="4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IQ" sz="4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898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6BF35-4AE9-8A96-C911-D5BD02DE6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075" y="107627"/>
            <a:ext cx="9496425" cy="6264597"/>
          </a:xfrm>
          <a:ln>
            <a:noFill/>
          </a:ln>
        </p:spPr>
        <p:txBody>
          <a:bodyPr>
            <a:normAutofit fontScale="40000" lnSpcReduction="20000"/>
          </a:bodyPr>
          <a:lstStyle/>
          <a:p>
            <a:pPr marL="0" marR="0" lvl="0" indent="0" algn="ctr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b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تجربة ارنولد </a:t>
            </a:r>
            <a:r>
              <a:rPr kumimoji="0" lang="ar-IQ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جيزل</a:t>
            </a: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وهيلين طومسون </a:t>
            </a:r>
            <a:r>
              <a:rPr kumimoji="0" lang="ar-IQ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درسو</a:t>
            </a: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( صعود السلم)</a:t>
            </a:r>
          </a:p>
          <a:p>
            <a:pPr marL="0" marR="0" lvl="0" indent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السلوك الحركي الناجم عن النضج والتعلم في صعود السلم على توأمين صغيرين :</a:t>
            </a:r>
          </a:p>
          <a:p>
            <a:pPr marL="0" marR="0" lvl="0" indent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ar-IQ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الأول</a:t>
            </a:r>
            <a:r>
              <a:rPr kumimoji="0" lang="ar-IQ" sz="3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: </a:t>
            </a: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بدأ تدريبه على </a:t>
            </a:r>
          </a:p>
          <a:p>
            <a:pPr marR="0" lvl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صعود السلم </a:t>
            </a:r>
            <a:r>
              <a:rPr kumimoji="0" lang="ar-IQ" sz="5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وهو في عمر 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(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٤٦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) </a:t>
            </a: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أسبوعاً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5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وأستمر حتى بلغ 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(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٥٢</a:t>
            </a: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) </a:t>
            </a: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أسبوعاً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5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، </a:t>
            </a: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أي أستمر التدريب </a:t>
            </a:r>
            <a:r>
              <a:rPr kumimoji="0" lang="ar-IQ" sz="5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لمدة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(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٦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)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أسابيع</a:t>
            </a:r>
            <a:r>
              <a:rPr kumimoji="0" lang="ar-IQ" sz="5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R="0" lvl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استطاع أن يتسلق السلم في </a:t>
            </a:r>
            <a:r>
              <a:rPr kumimoji="0" lang="ar-IQ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(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٢٦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)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ثانية </a:t>
            </a:r>
            <a:r>
              <a:rPr kumimoji="0" lang="ar-IQ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ar-IQ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الثاني</a:t>
            </a:r>
            <a:r>
              <a:rPr kumimoji="0" lang="ar-IQ" sz="5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: </a:t>
            </a:r>
          </a:p>
          <a:p>
            <a:pPr marR="0" lvl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ترك من دون تدريب حتى بلغ </a:t>
            </a:r>
            <a:r>
              <a:rPr kumimoji="0" lang="ar-IQ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(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٥٢</a:t>
            </a:r>
            <a:r>
              <a:rPr kumimoji="0" lang="ar-IQ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)</a:t>
            </a:r>
            <a:r>
              <a:rPr kumimoji="0" lang="ar-IQ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أسبوعاً</a:t>
            </a:r>
            <a:r>
              <a:rPr kumimoji="0" lang="ar-IQ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ثم درب لمدة أسبوعين فقط </a:t>
            </a:r>
          </a:p>
          <a:p>
            <a:pPr marR="0" lvl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استطاع أن يصعد السلم في </a:t>
            </a:r>
            <a:r>
              <a:rPr kumimoji="0" lang="ar-IQ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( </a:t>
            </a:r>
            <a:r>
              <a:rPr kumimoji="0" lang="ar-IQ" sz="67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۱۰</a:t>
            </a:r>
            <a:r>
              <a:rPr kumimoji="0" lang="ar-IQ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)</a:t>
            </a:r>
            <a:r>
              <a:rPr kumimoji="0" lang="ar-IQ" sz="5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ثوان</a:t>
            </a:r>
            <a:r>
              <a:rPr kumimoji="0" lang="ar-IQ" sz="5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ar-IQ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، </a:t>
            </a: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بعد أن تسلقه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من دون تدريب </a:t>
            </a:r>
            <a:r>
              <a:rPr kumimoji="0" lang="ar-IQ" sz="7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في </a:t>
            </a:r>
            <a:r>
              <a:rPr kumimoji="0" lang="ar-IQ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(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٤٥ </a:t>
            </a:r>
            <a:r>
              <a:rPr kumimoji="0" lang="ar-IQ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)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ثانية </a:t>
            </a:r>
            <a:r>
              <a:rPr kumimoji="0" lang="ar-IQ" sz="80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ar-IQ" sz="29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38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747CB-A495-FED1-274D-C7D89838D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509" y="979489"/>
            <a:ext cx="8596668" cy="4897436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ar-IQ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واستنتج العالمان من هذه التجربة أن أفضل </a:t>
            </a:r>
            <a:r>
              <a:rPr kumimoji="0" lang="ar-IQ" sz="4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تعلم</a:t>
            </a: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لابد أن يسبقه قدر كاف من </a:t>
            </a:r>
            <a:r>
              <a:rPr kumimoji="0" lang="ar-IQ" sz="4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النضج</a:t>
            </a: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، وأن </a:t>
            </a: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التعلم والتدريب </a:t>
            </a: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يعدان جوانب أساسية في عملية </a:t>
            </a: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النمو</a:t>
            </a: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ar-IQ" sz="33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وبمعنى آخر أن هناك فترة مهمة لا يفيد </a:t>
            </a:r>
            <a:r>
              <a:rPr kumimoji="0" lang="ar-IQ" sz="42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التعلم</a:t>
            </a:r>
            <a:r>
              <a:rPr kumimoji="0" lang="ar-IQ" sz="33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قبلها في أحداث النمو إلا قليلاً أو قد لا يفيد مطلقاً ، وقد عزوا ما يحدث في هذه الفترة إلى </a:t>
            </a:r>
            <a:r>
              <a:rPr kumimoji="0" lang="ar-IQ" sz="42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عملية النضج</a:t>
            </a:r>
            <a:r>
              <a:rPr kumimoji="0" lang="ar-IQ" sz="33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522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D068C43-E2B4-401A-8375-23D045DF44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736305"/>
              </p:ext>
            </p:extLst>
          </p:nvPr>
        </p:nvGraphicFramePr>
        <p:xfrm>
          <a:off x="821932" y="750535"/>
          <a:ext cx="9257015" cy="5356929"/>
        </p:xfrm>
        <a:graphic>
          <a:graphicData uri="http://schemas.openxmlformats.org/drawingml/2006/table">
            <a:tbl>
              <a:tblPr rtl="1" firstRow="1" firstCol="1" bandRow="1"/>
              <a:tblGrid>
                <a:gridCol w="535679">
                  <a:extLst>
                    <a:ext uri="{9D8B030D-6E8A-4147-A177-3AD203B41FA5}">
                      <a16:colId xmlns:a16="http://schemas.microsoft.com/office/drawing/2014/main" val="4234960667"/>
                    </a:ext>
                  </a:extLst>
                </a:gridCol>
                <a:gridCol w="4164987">
                  <a:extLst>
                    <a:ext uri="{9D8B030D-6E8A-4147-A177-3AD203B41FA5}">
                      <a16:colId xmlns:a16="http://schemas.microsoft.com/office/drawing/2014/main" val="2094286078"/>
                    </a:ext>
                  </a:extLst>
                </a:gridCol>
                <a:gridCol w="4556349">
                  <a:extLst>
                    <a:ext uri="{9D8B030D-6E8A-4147-A177-3AD203B41FA5}">
                      <a16:colId xmlns:a16="http://schemas.microsoft.com/office/drawing/2014/main" val="4154784959"/>
                    </a:ext>
                  </a:extLst>
                </a:gridCol>
              </a:tblGrid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النضج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التعلم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2614"/>
                  </a:ext>
                </a:extLst>
              </a:tr>
              <a:tr h="953940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b="1" kern="1200" dirty="0">
                          <a:solidFill>
                            <a:srgbClr val="212D3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التغيرات التي يقود إليها النضج تسمح بالتشابه بين الأفراد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التغيرات التي يقود إليها التعلم تسمح بوجود اختلافات بينهم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589022"/>
                  </a:ext>
                </a:extLst>
              </a:tr>
              <a:tr h="1439465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b="1" kern="1200" dirty="0">
                          <a:solidFill>
                            <a:srgbClr val="212D3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التغيرات التي يقود إليها النضج تتم بصورة غير مقصودة ، وحتى أثناء النوم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b="1" kern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التغيرات التي يقود إليها التعلم تكون مقصودة في اغلب الحالات ، ولا تتم إلا في حالات الصحو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230089"/>
                  </a:ext>
                </a:extLst>
              </a:tr>
              <a:tr h="1577718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r" rtl="1" fontAlgn="base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b="1" kern="1200" dirty="0">
                          <a:solidFill>
                            <a:srgbClr val="212D3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التغيرات التي يقود إليها النضج لها صفة الاستمرار إلى حد كبير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بينما نتائج التعلم معرضة للنسيان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95459"/>
                  </a:ext>
                </a:extLst>
              </a:tr>
              <a:tr h="941757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b="1" kern="1200">
                          <a:solidFill>
                            <a:srgbClr val="212D3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لا يحتاج إلى استثارة لحدوثه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IQ" sz="2000" b="1" kern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الافراد يحتاجون الى حافز او رغبة قوية لزيادة معرفتهم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16" marR="6761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5011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225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D47E0-3A94-55CF-9274-312E11BFF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32" y="425526"/>
            <a:ext cx="10134600" cy="5776969"/>
          </a:xfrm>
        </p:spPr>
        <p:txBody>
          <a:bodyPr>
            <a:normAutofit fontScale="85000" lnSpcReduction="10000"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2400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38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3. الاستعداد :</a:t>
            </a:r>
            <a:endParaRPr lang="ar-IQ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33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يرتبط هذا المفهوم بمفهوم </a:t>
            </a:r>
            <a:r>
              <a:rPr lang="ar-IQ" sz="33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النضج</a:t>
            </a:r>
            <a:r>
              <a:rPr lang="ar-IQ" sz="33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فإذا وصل الإنسان </a:t>
            </a:r>
            <a:r>
              <a:rPr lang="ar-IQ" sz="33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للنضج</a:t>
            </a:r>
            <a:r>
              <a:rPr lang="ar-IQ" sz="33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أصبحت أجهزة الجسم وأعضاءه قادرة على القيام بالمهمات والواجبات في هذه المرحلة العمرية، وتتولد في</a:t>
            </a:r>
            <a:r>
              <a:rPr kumimoji="0" lang="ar-MA" alt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الفرد الدوافع ويصبح لديه طموح </a:t>
            </a:r>
            <a:r>
              <a:rPr kumimoji="0" lang="ar-IQ" alt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</a:t>
            </a:r>
            <a:r>
              <a:rPr lang="ar-IQ" sz="3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 يصبح جاهز لاستقبال المعلومات و قدرة الشخص على التفاعل مع المواقف الجديدة.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3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من المفاهيم الأساسية للنمو الاستعداد ماذا يتقبل الفرد على التعلم</a:t>
            </a: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ar-IQ" altLang="en-US" sz="2400" b="1" dirty="0">
                <a:solidFill>
                  <a:srgbClr val="002A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ar-MA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M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بنفسية ناضجة تملك الإرادة</a:t>
            </a: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M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للتعلم وإثبات الذات </a:t>
            </a: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ar-IQ" altLang="en-US" sz="2800" b="1" dirty="0">
                <a:solidFill>
                  <a:srgbClr val="002A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ar-M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الرغبة في إثبات الذات والرضا عن النفس </a:t>
            </a: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ar-IQ" altLang="en-US" sz="2800" b="1" dirty="0">
                <a:solidFill>
                  <a:srgbClr val="002A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ar-M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الرغبة في تحقيق</a:t>
            </a: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M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الطموح تخلق في الفرد استعداداً للتعلم وللتضحية في سبيل الوصول للأهداف.</a:t>
            </a:r>
            <a:endParaRPr lang="en-US" sz="2800" b="1" dirty="0">
              <a:solidFill>
                <a:srgbClr val="7030A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7594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E1DE6-AEDD-1B1E-DBED-B26660EE6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312739"/>
            <a:ext cx="9353550" cy="5640386"/>
          </a:xfrm>
        </p:spPr>
        <p:txBody>
          <a:bodyPr>
            <a:norm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4. </a:t>
            </a:r>
            <a:r>
              <a:rPr kumimoji="0" lang="ar-M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الارتقاء أو التطور</a:t>
            </a:r>
            <a:r>
              <a:rPr kumimoji="0" lang="ar-IQ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IQ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" </a:t>
            </a:r>
            <a:r>
              <a:rPr kumimoji="0" lang="ar-MA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سلسلة متتابعة من التغيرات الكيفية التي يتجه فيها الكائن الحي</a:t>
            </a:r>
            <a:r>
              <a:rPr kumimoji="0" lang="ar-IQ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MA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نحو مزيد من التقدم ، وتتصف هذه التغيرات بأنها تغيرات منظمة ومتتابعة وذات هدف</a:t>
            </a:r>
            <a:r>
              <a:rPr kumimoji="0" lang="ar-IQ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"</a:t>
            </a: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kumimoji="0" lang="ar-MA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287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FEEA2-A39D-DF43-C179-5964F874A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175" y="512763"/>
            <a:ext cx="8886825" cy="6202362"/>
          </a:xfrm>
        </p:spPr>
        <p:txBody>
          <a:bodyPr>
            <a:normAutofit fontScale="32500" lnSpcReduction="20000"/>
          </a:bodyPr>
          <a:lstStyle/>
          <a:p>
            <a:pPr marL="0" marR="0" lvl="0" indent="0" algn="just" defTabSz="914400" rtl="1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Times New Roman"/>
              <a:cs typeface="Sakkal Majalla"/>
            </a:endParaRP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7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IQ" sz="7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الفروق الجوهرية بين مفهوم </a:t>
            </a:r>
            <a:r>
              <a:rPr kumimoji="0" lang="ar-IQ" sz="7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النمو</a:t>
            </a:r>
            <a:r>
              <a:rPr kumimoji="0" lang="ar-IQ" sz="7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IQ" sz="7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والارتقاء</a:t>
            </a:r>
            <a:r>
              <a:rPr kumimoji="0" lang="ar-IQ" sz="7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تكمن في نوع </a:t>
            </a:r>
            <a:r>
              <a:rPr kumimoji="0" lang="ar-IQ" sz="7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التغيرات التي تطرأ على الكائن الحي عبر العمر</a:t>
            </a:r>
            <a:r>
              <a:rPr kumimoji="0" lang="ar-IQ" sz="7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.</a:t>
            </a: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مراحل الارتقاء</a:t>
            </a:r>
          </a:p>
          <a:p>
            <a:pPr marR="0" lvl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التغييرات الكيفية 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التي يمر فيها النبات 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تبدأ أولا بظهور 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الجذر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ثم 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الساق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ثم 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الأوراق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ثم 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الزهور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وأخيرا 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الثمار</a:t>
            </a:r>
            <a:r>
              <a:rPr kumimoji="0" lang="ar-IQ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.</a:t>
            </a: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ar-IQ" sz="74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مثال : </a:t>
            </a:r>
            <a:r>
              <a:rPr lang="ar-IQ" sz="7400" b="1" dirty="0">
                <a:solidFill>
                  <a:srgbClr val="7030A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تعلم العزف على اله موسيقية يتطور الأداء الى اتقان قطعة موسيقية معقدة.</a:t>
            </a: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ar-IQ" sz="7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      الانتقال من التفاعل السطحي مع الأصدقاء الى بناء علاقات اعمق.</a:t>
            </a:r>
          </a:p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ar-IQ" sz="7400" b="1" dirty="0">
                <a:solidFill>
                  <a:srgbClr val="7030A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الانتقال من التفكير السطحي الى كيفية معالجة المشكلات المعقدة.</a:t>
            </a:r>
            <a:endParaRPr kumimoji="0" lang="ar-IQ" sz="7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81198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605</TotalTime>
  <Words>1026</Words>
  <Application>Microsoft Office PowerPoint</Application>
  <PresentationFormat>Widescreen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Constantia</vt:lpstr>
      <vt:lpstr>Simplified Arabic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9647709277516</dc:creator>
  <cp:lastModifiedBy>lamees mohsin</cp:lastModifiedBy>
  <cp:revision>68</cp:revision>
  <dcterms:created xsi:type="dcterms:W3CDTF">2022-01-18T08:47:11Z</dcterms:created>
  <dcterms:modified xsi:type="dcterms:W3CDTF">2025-04-17T10:40:15Z</dcterms:modified>
</cp:coreProperties>
</file>