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7" r:id="rId2"/>
    <p:sldId id="276" r:id="rId3"/>
    <p:sldId id="262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2509" autoAdjust="0"/>
  </p:normalViewPr>
  <p:slideViewPr>
    <p:cSldViewPr snapToGrid="0">
      <p:cViewPr varScale="1">
        <p:scale>
          <a:sx n="58" d="100"/>
          <a:sy n="58" d="100"/>
        </p:scale>
        <p:origin x="9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2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234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89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3429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781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13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4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7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1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69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10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3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7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5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84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A6DA6-C546-4148-8F88-D4563A0748E7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9E64584-1C05-49B9-8E77-F2DD4F7A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6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35B0F7A-05FF-4668-AC11-B735FF2F2895}"/>
              </a:ext>
            </a:extLst>
          </p:cNvPr>
          <p:cNvSpPr txBox="1"/>
          <p:nvPr/>
        </p:nvSpPr>
        <p:spPr>
          <a:xfrm>
            <a:off x="2681555" y="505123"/>
            <a:ext cx="6102848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علم نفس النمو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قسم علوم الحياة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IQ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د. لميس محسن جاعد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D7FCEC-409E-45A3-B168-36BD14381B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810" y="3467528"/>
            <a:ext cx="8002823" cy="292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92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964DD-B1D1-40C6-860E-9B1E0A5E9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7" y="711685"/>
            <a:ext cx="9119756" cy="5600979"/>
          </a:xfrm>
        </p:spPr>
        <p:txBody>
          <a:bodyPr>
            <a:normAutofit fontScale="70000" lnSpcReduction="20000"/>
          </a:bodyPr>
          <a:lstStyle/>
          <a:p>
            <a:pPr marL="0" marR="5715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SA" sz="34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فالنمو: </a:t>
            </a:r>
            <a:r>
              <a:rPr kumimoji="0" lang="ar-SA" sz="3400" b="1" i="0" u="none" strike="noStrike" kern="1200" cap="small" spc="2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مجموعة من التغيرات المتتابعة التي تسير حسب أسلوب ونظام مترابط</a:t>
            </a:r>
            <a:r>
              <a:rPr kumimoji="0" lang="ar-IQ" sz="3400" b="1" i="0" u="none" strike="noStrike" kern="1200" cap="small" spc="2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kumimoji="0" lang="ar-SA" sz="3400" b="1" i="0" u="none" strike="noStrike" kern="1200" cap="small" spc="2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متكامل ، والتي تظهر في كل من الجانب التكويني والجانب الوظيفي للكائن الحي.</a:t>
            </a:r>
            <a:endParaRPr kumimoji="0" lang="ar-IQ" sz="3400" b="1" i="0" u="none" strike="noStrike" kern="1200" cap="small" spc="2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marR="57150" indent="0" algn="just" defTabSz="914400" rtl="1" fontAlgn="base">
              <a:lnSpc>
                <a:spcPct val="200000"/>
              </a:lnSpc>
              <a:spcBef>
                <a:spcPts val="0"/>
              </a:spcBef>
              <a:buClr>
                <a:srgbClr val="003366"/>
              </a:buClr>
              <a:buSzPct val="75000"/>
              <a:buNone/>
              <a:defRPr/>
            </a:pPr>
            <a:r>
              <a:rPr kumimoji="0" lang="ar-SA" sz="3400" b="1" i="0" u="none" strike="noStrike" kern="1200" cap="small" spc="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المعنى النفسي للنمو : </a:t>
            </a:r>
            <a:r>
              <a:rPr kumimoji="0" lang="ar-SA" sz="34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يُقصد به التغيرات بأنواعها الجسمية والفسيولوجية من حيث الطول والوزن والحجم والتغيرات التي تحدث في أجهزة الجسم المختلفة والتغيرات</a:t>
            </a:r>
            <a:r>
              <a:rPr kumimoji="0" lang="ar-IQ" sz="3400" b="1" i="0" u="none" strike="noStrike" kern="1200" cap="small" spc="25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العقلية المعرفية والتغيرات السلوكية والانفعالية والاجتماعية التي يمر بها الفرد خلال مراحل نموه المختلفة.</a:t>
            </a:r>
          </a:p>
          <a:p>
            <a:pPr marL="0" marR="57150" indent="0" algn="just" defTabSz="914400" rtl="1" fontAlgn="base">
              <a:lnSpc>
                <a:spcPct val="200000"/>
              </a:lnSpc>
              <a:spcBef>
                <a:spcPts val="0"/>
              </a:spcBef>
              <a:buClr>
                <a:srgbClr val="003366"/>
              </a:buClr>
              <a:buSzPct val="75000"/>
              <a:buNone/>
              <a:defRPr/>
            </a:pPr>
            <a:r>
              <a:rPr kumimoji="0" lang="ar-IQ" sz="3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النمو الفسيولوجي : </a:t>
            </a:r>
            <a:r>
              <a:rPr kumimoji="0" lang="ar-IQ" sz="3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وهو نمو وظائف أعضاء الجسم المختلفة كنمو الجهاز العصبي والجهاز الهيكلي العظم وضغط الدم وضربات القلب والهضم والإخراج والتنفس</a:t>
            </a:r>
            <a:endParaRPr kumimoji="0" lang="ar-IQ" sz="3400" b="1" i="0" u="none" strike="noStrike" kern="1200" cap="small" spc="2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marR="5715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IQ" sz="2800" b="1" i="0" u="none" strike="noStrike" kern="1200" cap="small" spc="25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243320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6BF35-4AE9-8A96-C911-D5BD02DE6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168" y="148710"/>
            <a:ext cx="8655155" cy="6230055"/>
          </a:xfrm>
          <a:ln>
            <a:noFill/>
          </a:ln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br>
              <a:rPr kumimoji="0" lang="ar-IQ" sz="2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Times New Roman" panose="02020603050405020304" pitchFamily="18" charset="0"/>
              </a:rPr>
            </a:br>
            <a:r>
              <a:rPr kumimoji="0" lang="ar-IQ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 الأصول الفلسفية والتربوية</a:t>
            </a:r>
          </a:p>
          <a:p>
            <a:pPr marL="514350" marR="0" lvl="0" indent="-51435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افلاطون :</a:t>
            </a: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tabLst/>
              <a:defRPr/>
            </a:pP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اهتم بالفروق الفردية بين الأطفال منذ ميلادهم يقرر ( </a:t>
            </a: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لم يولد اثنان متشابهان بل يختلف كل فرد عن الاخر في المواهب الطبيعية فيصلح احدهما لعمل ما بينما يصلح الثاني لعمل اخر </a:t>
            </a: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)</a:t>
            </a:r>
          </a:p>
          <a:p>
            <a:pPr marL="0" indent="0" algn="just" defTabSz="914400" rtl="1" fontAlgn="base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defRPr/>
            </a:pP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جون لوك  </a:t>
            </a:r>
            <a:r>
              <a:rPr kumimoji="0" lang="ar-IQ" sz="38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اكد على أهمية إكساب الطفل عادات جديدة سليمة ، والتي تنسجم مع معايير السلوك الذي يفضلها المجتمع ( البيئة ) ، ويرى أن المعرفة تكتسب من خلال الخبرات الحسية ، ومن فلسفته ( أن عقول الأطفال صفحة بيضاء ، وهي معدة لأن تدرب وتعلم ما نريد) ،.وان الفروق الفردية  مردها البيئة ) أي أنها تعود إلى البيئة لا إلى الوراثة.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383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D47E0-3A94-55CF-9274-312E11BFF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589" y="204157"/>
            <a:ext cx="8596668" cy="4041112"/>
          </a:xfrm>
        </p:spPr>
        <p:txBody>
          <a:bodyPr>
            <a:normAutofit fontScale="25000" lnSpcReduction="20000"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أ</a:t>
            </a:r>
            <a:r>
              <a:rPr lang="ar-IQ" sz="11200" b="1" dirty="0">
                <a:solidFill>
                  <a:srgbClr val="FF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راء جون لوك</a:t>
            </a:r>
            <a:endParaRPr kumimoji="0" lang="ar-IQ" sz="1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IQ" sz="96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1. </a:t>
            </a:r>
            <a:r>
              <a:rPr kumimoji="0" lang="ar-SA" sz="112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 يولد الطفل وعقله صفحة بيضاء.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2. </a:t>
            </a:r>
            <a:r>
              <a:rPr kumimoji="0" lang="ar-SA" sz="112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 لا يمتلك الطفل أفكارا فطرية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IQ" sz="96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3. </a:t>
            </a:r>
            <a:r>
              <a:rPr kumimoji="0" lang="ar-SA" sz="112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 الخبرة والإحساس والاقتران تشكل الطفل بالصورة التي سيكون عليها 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4. </a:t>
            </a:r>
            <a:r>
              <a:rPr kumimoji="0" lang="ar-SA" sz="112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 الإنسان كائن مفكر لديه القدرة على ضبط نفسه 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96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5. </a:t>
            </a:r>
            <a:r>
              <a:rPr kumimoji="0" lang="ar-SA" sz="112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يتشكل الطفل بالخبرة والتعليم ، ويجب أن يتعلم لكي ينجح .</a:t>
            </a:r>
          </a:p>
          <a:p>
            <a:pPr marL="0" indent="0" algn="just" defTabSz="914400" rt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ar-IQ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6. </a:t>
            </a:r>
            <a:r>
              <a:rPr lang="ar-SA" sz="11200" b="1" dirty="0">
                <a:solidFill>
                  <a:srgbClr val="002A56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Simplified Arabic" panose="02020603050405020304" pitchFamily="18" charset="-78"/>
              </a:rPr>
              <a:t> الثواب والعقاب مهمان في تعليم الطفل وتشكيله عضواً نافعاً.</a:t>
            </a:r>
            <a:endParaRPr lang="ar-IQ" sz="11200" b="1" dirty="0">
              <a:solidFill>
                <a:srgbClr val="002A56"/>
              </a:solidFill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indent="0" algn="just" defTabSz="914400" rt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ar-IQ" sz="11200" b="1" dirty="0">
              <a:solidFill>
                <a:srgbClr val="002A56"/>
              </a:solidFill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1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اراء العالم  ديكارت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336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1.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أن نمو الجسم يتأثر بنمو العقل.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336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2.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أن الجسم يستقبل التوجيهات والايعازات من العقل.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336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3.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ينمو العقل معرفيا من خلال استقبال التأثيرات الصور والأفكار من أفعال الجسم.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IQ" sz="11200" b="1" dirty="0">
                <a:solidFill>
                  <a:srgbClr val="003366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4. </a:t>
            </a:r>
            <a:r>
              <a:rPr kumimoji="0" lang="ar-IQ" sz="112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Simplified Arabic" panose="02020603050405020304" pitchFamily="18" charset="-78"/>
                <a:cs typeface="Simplified Arabic" panose="02020603050405020304" pitchFamily="18" charset="-78"/>
              </a:rPr>
              <a:t> محتوى إدراك الفرد وبناء هذا الإدراك فطري وليس مكتسباً.</a:t>
            </a:r>
            <a:endParaRPr kumimoji="0" lang="en-US" sz="112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just" defTabSz="914400" rtl="1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sz="8600" b="1" dirty="0">
              <a:solidFill>
                <a:srgbClr val="002A5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SA" sz="74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Simplified Arabic" panose="02020603050405020304" pitchFamily="18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94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6F70F2-3FCC-0BFC-7BE1-877A963BB9DF}"/>
              </a:ext>
            </a:extLst>
          </p:cNvPr>
          <p:cNvSpPr txBox="1"/>
          <p:nvPr/>
        </p:nvSpPr>
        <p:spPr>
          <a:xfrm>
            <a:off x="609600" y="494605"/>
            <a:ext cx="88773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  <a:buClr>
                <a:srgbClr val="003366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lang="ar-IQ" sz="2800" b="1" dirty="0">
                <a:solidFill>
                  <a:srgbClr val="FF0000"/>
                </a:solidFill>
                <a:latin typeface="Arial"/>
                <a:ea typeface="SimSun" panose="02010600030101010101" pitchFamily="2" charset="-122"/>
                <a:cs typeface="Simplified Arabic" panose="02020603050405020304" pitchFamily="18" charset="-78"/>
              </a:rPr>
              <a:t>اراء جان جاك روسو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srgbClr val="002A56"/>
                </a:solidFill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1.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 أن الطفل يمتلك بصيرة معرفية للتمييز بين الصحيح والخطأ.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srgbClr val="002A56"/>
                </a:solidFill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2.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المجتمع بصورة عامة ، والأسرة بصورة خاصة يدنسان الطفل بالميول الشريرة التي يظهرها فيما بعد ، لكون الطفل نشط في استجابته للعالم المحيط به.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srgbClr val="002A56"/>
                </a:solidFill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3.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 إعطاء الحرية الكاملة للطفل ليكتشف العالم بنفسه.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srgbClr val="002A56"/>
                </a:solidFill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4.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 التدريب المستمر يقوي العقل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5. ينمو الجسم ويقوي بدنيا وعضليا عن طريق العمل والجهد.</a:t>
            </a: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ar-IQ" sz="2800" b="1" dirty="0">
                <a:solidFill>
                  <a:srgbClr val="002A56"/>
                </a:solidFill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6. </a:t>
            </a:r>
            <a:r>
              <a:rPr kumimoji="0" lang="ar-IQ" sz="2800" b="1" i="0" u="none" strike="noStrike" kern="1200" cap="none" spc="0" normalizeH="0" baseline="0" noProof="0" dirty="0">
                <a:ln>
                  <a:noFill/>
                </a:ln>
                <a:solidFill>
                  <a:srgbClr val="002A56"/>
                </a:solidFill>
                <a:effectLst/>
                <a:uLnTx/>
                <a:uFillTx/>
                <a:latin typeface="Times New Roman" panose="02020603050405020304" pitchFamily="18" charset="0"/>
                <a:ea typeface="Constantia" panose="02030602050306030303" pitchFamily="18" charset="0"/>
                <a:cs typeface="Simplified Arabic" panose="02020603050405020304" pitchFamily="18" charset="-78"/>
              </a:rPr>
              <a:t> فضل أن يكون تدخل الوالدين في الطفل بحده الأدنى.</a:t>
            </a:r>
            <a:endParaRPr kumimoji="0" lang="ar-MA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A5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9809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343</TotalTime>
  <Words>402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Simplified Arabic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9647709277516</dc:creator>
  <cp:lastModifiedBy>lamees mohsin</cp:lastModifiedBy>
  <cp:revision>38</cp:revision>
  <dcterms:created xsi:type="dcterms:W3CDTF">2022-01-18T08:47:11Z</dcterms:created>
  <dcterms:modified xsi:type="dcterms:W3CDTF">2025-04-17T12:19:36Z</dcterms:modified>
</cp:coreProperties>
</file>