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1" r:id="rId1"/>
  </p:sldMasterIdLst>
  <p:sldIdLst>
    <p:sldId id="257" r:id="rId2"/>
    <p:sldId id="275" r:id="rId3"/>
    <p:sldId id="260" r:id="rId4"/>
    <p:sldId id="283" r:id="rId5"/>
    <p:sldId id="276" r:id="rId6"/>
    <p:sldId id="262" r:id="rId7"/>
    <p:sldId id="27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2509" autoAdjust="0"/>
  </p:normalViewPr>
  <p:slideViewPr>
    <p:cSldViewPr snapToGrid="0">
      <p:cViewPr varScale="1">
        <p:scale>
          <a:sx n="58" d="100"/>
          <a:sy n="58" d="100"/>
        </p:scale>
        <p:origin x="98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36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99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3453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4849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1114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86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01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54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277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106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4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697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0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3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92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759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C281531-F78E-214C-707E-A7EBB5512F60}"/>
              </a:ext>
            </a:extLst>
          </p:cNvPr>
          <p:cNvSpPr txBox="1"/>
          <p:nvPr/>
        </p:nvSpPr>
        <p:spPr>
          <a:xfrm>
            <a:off x="1" y="727138"/>
            <a:ext cx="1005840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57150" lvl="0" indent="0" algn="ctr" defTabSz="914400" rtl="1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kumimoji="0" lang="ar-IQ" sz="3600" b="1" i="0" u="none" strike="noStrike" kern="1200" cap="small" spc="25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المفاهيم الأساسية في النمو :</a:t>
            </a:r>
          </a:p>
          <a:p>
            <a:pPr marL="0" marR="57150" lvl="0" indent="0" algn="just" defTabSz="914400" rtl="1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kumimoji="0" lang="ar-IQ" sz="3200" b="1" i="0" u="none" strike="noStrike" kern="1200" cap="small" spc="25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5</a:t>
            </a:r>
            <a:r>
              <a:rPr kumimoji="0" lang="ar-IQ" sz="3600" b="1" i="0" u="none" strike="noStrike" kern="1200" cap="small" spc="25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. </a:t>
            </a:r>
            <a:r>
              <a:rPr kumimoji="0" lang="ar-IQ" sz="3600" b="1" i="0" u="none" strike="noStrike" kern="1200" cap="small" spc="2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النمو يتخذ اتجاها طوليا من الرأس الى القدمين</a:t>
            </a:r>
            <a:r>
              <a:rPr kumimoji="0" lang="ar-IQ" sz="3600" b="1" i="0" u="none" strike="noStrike" kern="1200" cap="small" spc="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:</a:t>
            </a:r>
          </a:p>
          <a:p>
            <a:pPr marL="457200" marR="57150" lvl="0" indent="-457200" algn="just" defTabSz="914400" rtl="1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r>
              <a:rPr lang="ar-IQ" sz="3600" b="1" cap="small" spc="25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ان النمو العضوي والوظيفي في الاجزاء العليا من الجسم تسبق الاجزاء الوسطى والاجزاء السفلى منه.</a:t>
            </a:r>
          </a:p>
          <a:p>
            <a:pPr marL="457200" marR="57150" lvl="0" indent="-457200" algn="just" defTabSz="914400" rtl="1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r>
              <a:rPr lang="ar-IQ" sz="3600" b="1" cap="small" spc="25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براعم ذراع الجنين تظهر قبل براعم الساق.</a:t>
            </a:r>
          </a:p>
          <a:p>
            <a:pPr marL="457200" marR="57150" lvl="0" indent="-457200" algn="just" defTabSz="914400" rtl="1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r>
              <a:rPr lang="ar-IQ" sz="3600" b="1" cap="small" spc="25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طول رأس الجنين يقترب من نصف طول جسمه في الشهر الثاني ( </a:t>
            </a:r>
            <a:r>
              <a:rPr lang="ar-IQ" sz="3600" b="1" cap="small" spc="25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في الولادة يتعادل نسبة طول الرأس الى الربع بالنسبة الى الجسم</a:t>
            </a:r>
            <a:r>
              <a:rPr lang="ar-IQ" sz="3600" b="1" cap="small" spc="25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).</a:t>
            </a:r>
          </a:p>
          <a:p>
            <a:pPr marL="457200" marR="57150" lvl="0" indent="-457200" algn="just" defTabSz="914400" rtl="1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r>
              <a:rPr lang="ar-IQ" sz="3600" b="1" cap="small" spc="25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في الساعات الاولى من الولادة يستجيب وجه الوليد بالالم لوخز الابرة ولا تستجيب قدميه.</a:t>
            </a:r>
          </a:p>
          <a:p>
            <a:pPr marL="457200" marR="57150" lvl="0" indent="-457200" algn="just" defTabSz="914400" rtl="1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r>
              <a:rPr lang="ar-IQ" sz="3600" b="1" cap="small" spc="25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الطفل يرفع رأسه ثم رأسه وصدره.</a:t>
            </a:r>
          </a:p>
          <a:p>
            <a:pPr marL="457200" marR="57150" lvl="0" indent="-457200" algn="just" defTabSz="914400" rtl="1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endParaRPr lang="ar-IQ" sz="2800" b="1" cap="small" spc="25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457200" marR="57150" lvl="0" indent="-457200" algn="just" defTabSz="914400" rtl="1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endParaRPr lang="ar-IQ" sz="3200" b="1" cap="small" spc="25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95925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52325-FAAF-507A-9EC0-11A2F1F58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677" y="452616"/>
            <a:ext cx="9698804" cy="5948183"/>
          </a:xfrm>
        </p:spPr>
        <p:txBody>
          <a:bodyPr>
            <a:normAutofit fontScale="25000" lnSpcReduction="20000"/>
          </a:bodyPr>
          <a:lstStyle/>
          <a:p>
            <a:pPr marL="0" marR="57150" lvl="0" indent="0" algn="r" defTabSz="914400" rtl="1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kumimoji="0" lang="ar-IQ" sz="14400" b="1" i="0" u="none" strike="noStrike" kern="1200" cap="small" spc="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7. النمو يتخذ اتجاها مستعرضا:</a:t>
            </a:r>
          </a:p>
          <a:p>
            <a:pPr marR="57150" lvl="0" algn="r" defTabSz="914400" rtl="1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Char char="v"/>
              <a:tabLst/>
              <a:defRPr/>
            </a:pPr>
            <a:r>
              <a:rPr kumimoji="0" lang="ar-IQ" sz="14400" b="1" i="0" u="none" strike="noStrike" kern="1200" cap="small" spc="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عن تكوين الجنين اول ما يخلق هو (</a:t>
            </a:r>
            <a:r>
              <a:rPr kumimoji="0" lang="ar-IQ" sz="14400" b="1" i="0" u="none" strike="noStrike" kern="1200" cap="small" spc="2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القلب واوعية الدورة الدموية والرئتين والاحشاء الداخلية ثم العمود الفقري ثم تظهر نتوءات الاطراف).</a:t>
            </a:r>
          </a:p>
          <a:p>
            <a:pPr marR="57150" lvl="0" algn="just" defTabSz="914400" rtl="1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Char char="v"/>
              <a:tabLst/>
              <a:defRPr/>
            </a:pPr>
            <a:r>
              <a:rPr kumimoji="0" lang="ar-IQ" sz="12800" b="1" i="0" u="none" strike="noStrike" kern="1200" cap="small" spc="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kumimoji="0" lang="ar-IQ" sz="14400" b="1" i="0" u="none" strike="noStrike" kern="1200" cap="small" spc="2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بعد الولادة النمو يتجه من الجذع الى الاطراف.</a:t>
            </a:r>
          </a:p>
          <a:p>
            <a:pPr marR="57150" lvl="0" algn="just" defTabSz="914400" rtl="1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Char char="v"/>
              <a:tabLst/>
              <a:defRPr/>
            </a:pPr>
            <a:r>
              <a:rPr lang="ar-IQ" sz="14400" b="1" cap="small" spc="25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النمو المتعلق بأجهزة التنفس والهضم يسبق النمو الخاص بالاطراف مثل الذراعين والساقين ( لذا الطفل يمسك القلم براحة اليد قبل الامساك باصابعه.</a:t>
            </a:r>
            <a:endParaRPr kumimoji="0" lang="ar-IQ" sz="12800" b="1" i="0" u="none" strike="noStrike" kern="1200" cap="small" spc="25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R="57150" lvl="0" algn="just" defTabSz="914400" rtl="1" eaLnBrk="1" fontAlgn="base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Char char="v"/>
              <a:tabLst/>
              <a:defRPr/>
            </a:pPr>
            <a:endParaRPr kumimoji="0" lang="ar-IQ" sz="11200" b="1" i="0" u="none" strike="noStrike" kern="1200" cap="small" spc="25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0" marR="5715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endParaRPr kumimoji="0" lang="ar-IQ" sz="11200" b="1" i="0" u="none" strike="noStrike" kern="1200" cap="small" spc="25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624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EEEDCD-5EB3-C1FF-C537-77CB0B256D13}"/>
              </a:ext>
            </a:extLst>
          </p:cNvPr>
          <p:cNvSpPr txBox="1"/>
          <p:nvPr/>
        </p:nvSpPr>
        <p:spPr>
          <a:xfrm>
            <a:off x="705080" y="120402"/>
            <a:ext cx="8867545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kumimoji="0" lang="ar-IQ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Times New Roman" panose="02020603050405020304" pitchFamily="18" charset="0"/>
            </a:endParaRPr>
          </a:p>
          <a:p>
            <a:pPr algn="r">
              <a:lnSpc>
                <a:spcPct val="150000"/>
              </a:lnSpc>
            </a:pPr>
            <a:r>
              <a:rPr kumimoji="0" lang="ar-IQ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8. النمو ي</a:t>
            </a:r>
            <a:r>
              <a:rPr lang="ar-IQ" sz="4000" b="1" dirty="0">
                <a:solidFill>
                  <a:srgbClr val="7030A0"/>
                </a:solidFill>
                <a:latin typeface="Calibri"/>
                <a:ea typeface="+mj-ea"/>
                <a:cs typeface="Times New Roman" panose="02020603050405020304" pitchFamily="18" charset="0"/>
              </a:rPr>
              <a:t>تأثر بالظروف الداخلية والخارجية:</a:t>
            </a:r>
          </a:p>
          <a:p>
            <a:pPr algn="r">
              <a:lnSpc>
                <a:spcPct val="150000"/>
              </a:lnSpc>
            </a:pP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- العوامل والمحددات الوراثية تلعب دورا في النمو ( نقص افرازات الغدد تحدث اضطرابات في الشخصية وفي النمو العقلي والجسمي والانفعالي والاجتماعي).</a:t>
            </a:r>
          </a:p>
          <a:p>
            <a:pPr algn="r">
              <a:lnSpc>
                <a:spcPct val="150000"/>
              </a:lnSpc>
            </a:pP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- الظروف الخارجية كالتغذية والرعاية والراحة واساليب التربية والتعليم تؤثر مباشرة في النو.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Times New Roman" panose="02020603050405020304" pitchFamily="18" charset="0"/>
            </a:endParaRPr>
          </a:p>
          <a:p>
            <a:pPr algn="r">
              <a:lnSpc>
                <a:spcPct val="150000"/>
              </a:lnSpc>
            </a:pPr>
            <a:r>
              <a:rPr lang="ar-IQ" sz="3200" b="1" dirty="0">
                <a:solidFill>
                  <a:srgbClr val="FF0000"/>
                </a:solidFill>
                <a:latin typeface="Calibri"/>
                <a:ea typeface="+mj-ea"/>
                <a:cs typeface="Times New Roman" panose="02020603050405020304" pitchFamily="18" charset="0"/>
              </a:rPr>
              <a:t>- </a:t>
            </a: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- الوراثة لا تصل الى مداها الصحيح الا في البيئة المناسبة لها.</a:t>
            </a:r>
          </a:p>
          <a:p>
            <a:pPr algn="r"/>
            <a:endParaRPr kumimoji="0" lang="ar-IQ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636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C546E-3BFE-4223-9063-EC911F755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338" y="0"/>
            <a:ext cx="9195370" cy="5508010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ar-IQ" sz="3600" b="1" dirty="0">
                <a:solidFill>
                  <a:srgbClr val="7030A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9. هناك فروق فردية في مختلف جوانب النمو: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ar-IQ" sz="28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الافراد يختلفون في ما بينهم من حبث سرعة النمو كما ونوعا.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ar-IQ" sz="28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الاطفال ليسو جميعا متساوين فهناك ( </a:t>
            </a:r>
            <a:r>
              <a:rPr lang="ar-IQ" sz="28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قوي البنية ، ضعيف البنية</a:t>
            </a:r>
            <a:r>
              <a:rPr lang="ar-IQ" sz="28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) ( </a:t>
            </a:r>
            <a:r>
              <a:rPr lang="ar-IQ" sz="28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المتفوق عقليا ، المتوسط والمتخلف</a:t>
            </a:r>
            <a:r>
              <a:rPr lang="ar-IQ" sz="28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) .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ar-IQ" sz="28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1. الافراد الذين يوجودن حول الوسط هما الاغلبية عاديون.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ar-IQ" sz="28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2. هنالك فروق بين الجنسين في النمو</a:t>
            </a:r>
            <a:endParaRPr lang="en-US" sz="2800" b="1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ar-IQ" sz="28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الذكور يفوقون البنات في سرعة النمو في السنوات الاولى من العمر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ar-IQ" sz="28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الاناث تزداد وزن البنات عن الذكور بين التاسعة والرابعة عشر لماذا؟</a:t>
            </a:r>
            <a:endParaRPr lang="en-US" sz="2800" b="1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ar-IQ" sz="28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بسبب اسبقيتهن في الدخول الى فترة البلوغ.</a:t>
            </a:r>
            <a:endParaRPr lang="en-US" sz="2800" b="1" dirty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>
              <a:lnSpc>
                <a:spcPct val="150000"/>
              </a:lnSpc>
              <a:buNone/>
            </a:pPr>
            <a:endParaRPr lang="ar-IQ" sz="2800" b="1" dirty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>
              <a:lnSpc>
                <a:spcPct val="150000"/>
              </a:lnSpc>
              <a:buNone/>
            </a:pPr>
            <a:endParaRPr lang="ar-IQ" sz="2800" b="1" dirty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>
              <a:lnSpc>
                <a:spcPct val="150000"/>
              </a:lnSpc>
              <a:buNone/>
            </a:pPr>
            <a:endParaRPr lang="ar-IQ" sz="2800" b="1" dirty="0">
              <a:solidFill>
                <a:srgbClr val="7030A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02306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93D7A-74A6-5E95-9D69-CC1D27C65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4" y="594520"/>
            <a:ext cx="9216166" cy="5255438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ar-IQ" sz="3600" b="1" dirty="0">
                <a:solidFill>
                  <a:srgbClr val="7030A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10. النمو يمكن التنبؤ باتجاهه العام:</a:t>
            </a:r>
          </a:p>
          <a:p>
            <a:pPr marL="0" indent="0" algn="just" rtl="1">
              <a:buNone/>
            </a:pPr>
            <a:r>
              <a:rPr lang="ar-IQ" sz="32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IQ" sz="3600" b="1" dirty="0">
                <a:solidFill>
                  <a:schemeClr val="accent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هو دراسة النمو والسلوك في الماضي والحاضر مع الاستعانة بالمقاييس والاختبارات النفسية ومعايير النمو المختلفة تساعد في عملية التنبؤ هذه.</a:t>
            </a:r>
            <a:endParaRPr lang="en-US" sz="3200" b="1" dirty="0">
              <a:solidFill>
                <a:schemeClr val="accent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>
              <a:buNone/>
            </a:pPr>
            <a:r>
              <a:rPr lang="ar-IQ" sz="3200" b="1" dirty="0">
                <a:solidFill>
                  <a:schemeClr val="accent3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11. النمو يسير في مراحل متصلة ومستمرة:</a:t>
            </a:r>
          </a:p>
          <a:p>
            <a:pPr marL="0" indent="0" algn="r">
              <a:buNone/>
            </a:pPr>
            <a:r>
              <a:rPr lang="ar-IQ" sz="3200" b="1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النمو عملية دائمة متصلة منذ بدء الحمل وحتى تمام النضج</a:t>
            </a:r>
          </a:p>
          <a:p>
            <a:pPr marL="0" indent="0" algn="r">
              <a:buNone/>
            </a:pPr>
            <a:r>
              <a:rPr lang="ar-IQ" sz="3200" b="1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كل مرحلة من مراحل النمو تتوقف على ما قبلها.</a:t>
            </a:r>
          </a:p>
          <a:p>
            <a:pPr marL="0" indent="0" algn="r">
              <a:buNone/>
            </a:pPr>
            <a:r>
              <a:rPr lang="ar-IQ" sz="3200" b="1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لا توجد ثغرات او وقفات في النمو ولكن يوجد نمو كامن ونمو ظاهر ونمو سريع واخر بطيء.</a:t>
            </a:r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898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6BF35-4AE9-8A96-C911-D5BD02DE6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07627"/>
            <a:ext cx="9715500" cy="6591124"/>
          </a:xfrm>
          <a:ln>
            <a:noFill/>
          </a:ln>
        </p:spPr>
        <p:txBody>
          <a:bodyPr>
            <a:norm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br>
              <a:rPr kumimoji="0" lang="ar-IQ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endParaRPr kumimoji="0" lang="ar-IQ" sz="29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1B5D75-8DB1-47C3-8A77-5270FEAF40F9}"/>
              </a:ext>
            </a:extLst>
          </p:cNvPr>
          <p:cNvSpPr txBox="1"/>
          <p:nvPr/>
        </p:nvSpPr>
        <p:spPr>
          <a:xfrm>
            <a:off x="904126" y="853606"/>
            <a:ext cx="8568646" cy="5678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7150" algn="r"/>
                <a:tab pos="228600" algn="r"/>
              </a:tabLst>
              <a:defRPr/>
            </a:pPr>
            <a:r>
              <a:rPr kumimoji="0" lang="ar-IQ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12. النمو عملية تتجه الى هدف او غرض:</a:t>
            </a:r>
          </a:p>
          <a:p>
            <a:pPr marL="457200" marR="0" lvl="0" indent="-45720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57150" algn="r"/>
                <a:tab pos="228600" algn="r"/>
              </a:tabLst>
              <a:defRPr/>
            </a:pPr>
            <a:r>
              <a:rPr lang="ar-IQ" sz="36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عملية النمو تتجه نحو هدف هو ( </a:t>
            </a:r>
            <a:r>
              <a:rPr lang="ar-IQ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النضج الجسمي </a:t>
            </a:r>
            <a:r>
              <a:rPr lang="ar-IQ" sz="36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) والتكامل النفسي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7150" algn="r"/>
                <a:tab pos="228600" algn="r"/>
              </a:tabLst>
              <a:defRPr/>
            </a:pPr>
            <a:r>
              <a:rPr kumimoji="0" lang="ar-IQ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هو عملية ديناميكية نشطة تتجه الى غاية خاصة هي الوصول الى اكبر قدر من النمو لاستعدادات الفرد الكامنة سواء كانت فسيولوجية او عقلية مثال ( حركات ال</a:t>
            </a:r>
            <a:r>
              <a:rPr lang="ar-IQ" sz="36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طفل).</a:t>
            </a:r>
          </a:p>
          <a:p>
            <a:pPr marL="457200" marR="0" lvl="0" indent="-45720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57150" algn="r"/>
                <a:tab pos="228600" algn="r"/>
              </a:tabLst>
              <a:defRPr/>
            </a:pPr>
            <a:r>
              <a:rPr lang="ar-IQ" sz="36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حتى وان كانت هذه الحركات غير موجهة الا انها في الواقع حركات ضرورية تحدث في اتجاه سيرته على عضلاته.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7150" algn="r"/>
                <a:tab pos="228600" algn="r"/>
              </a:tabLst>
              <a:defRPr/>
            </a:pPr>
            <a:endParaRPr kumimoji="0" lang="ar-IQ" sz="35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06383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747CB-A495-FED1-274D-C7D89838D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336" y="1246616"/>
            <a:ext cx="9318661" cy="4835685"/>
          </a:xfrm>
        </p:spPr>
        <p:txBody>
          <a:bodyPr>
            <a:normAutofit/>
          </a:bodyPr>
          <a:lstStyle/>
          <a:p>
            <a:pPr marR="0" lvl="0" algn="r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ar-IQ" sz="4000" b="1" dirty="0">
                <a:solidFill>
                  <a:schemeClr val="accent2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مثال :تعرف الصغير على امه وابتساماته لها هي الحلقات الاولى في عدد كبير من انواع السلوك الذي يهدف الى التكيف الاجتماعي للوسط الذي يعيش فيه الطفل.</a:t>
            </a: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5227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828</TotalTime>
  <Words>477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Simplified Arabic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9647709277516</dc:creator>
  <cp:lastModifiedBy>lamees mohsin</cp:lastModifiedBy>
  <cp:revision>86</cp:revision>
  <dcterms:created xsi:type="dcterms:W3CDTF">2022-01-18T08:47:11Z</dcterms:created>
  <dcterms:modified xsi:type="dcterms:W3CDTF">2025-04-17T11:59:56Z</dcterms:modified>
</cp:coreProperties>
</file>