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1" r:id="rId1"/>
  </p:sldMasterIdLst>
  <p:sldIdLst>
    <p:sldId id="257" r:id="rId2"/>
    <p:sldId id="275" r:id="rId3"/>
    <p:sldId id="260" r:id="rId4"/>
    <p:sldId id="283" r:id="rId5"/>
    <p:sldId id="276" r:id="rId6"/>
    <p:sldId id="261" r:id="rId7"/>
    <p:sldId id="262" r:id="rId8"/>
    <p:sldId id="277" r:id="rId9"/>
    <p:sldId id="272" r:id="rId10"/>
    <p:sldId id="281" r:id="rId11"/>
    <p:sldId id="264" r:id="rId12"/>
    <p:sldId id="265" r:id="rId13"/>
    <p:sldId id="278" r:id="rId14"/>
    <p:sldId id="271" r:id="rId15"/>
    <p:sldId id="282"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4" autoAdjust="0"/>
    <p:restoredTop sz="92509" autoAdjust="0"/>
  </p:normalViewPr>
  <p:slideViewPr>
    <p:cSldViewPr snapToGrid="0">
      <p:cViewPr varScale="1">
        <p:scale>
          <a:sx n="58" d="100"/>
          <a:sy n="58" d="100"/>
        </p:scale>
        <p:origin x="988"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77A6DA6-C546-4148-8F88-D4563A0748E7}" type="datetimeFigureOut">
              <a:rPr lang="en-US" smtClean="0"/>
              <a:t>4/17/2025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E64584-1C05-49B9-8E77-F2DD4F7ACFC6}" type="slidenum">
              <a:rPr lang="en-US" smtClean="0"/>
              <a:t>‹#›</a:t>
            </a:fld>
            <a:endParaRPr lang="en-US"/>
          </a:p>
        </p:txBody>
      </p:sp>
    </p:spTree>
    <p:extLst>
      <p:ext uri="{BB962C8B-B14F-4D97-AF65-F5344CB8AC3E}">
        <p14:creationId xmlns:p14="http://schemas.microsoft.com/office/powerpoint/2010/main" val="31243362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77A6DA6-C546-4148-8F88-D4563A0748E7}" type="datetimeFigureOut">
              <a:rPr lang="en-US" smtClean="0"/>
              <a:t>4/17/2025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E64584-1C05-49B9-8E77-F2DD4F7ACFC6}" type="slidenum">
              <a:rPr lang="en-US" smtClean="0"/>
              <a:t>‹#›</a:t>
            </a:fld>
            <a:endParaRPr lang="en-US"/>
          </a:p>
        </p:txBody>
      </p:sp>
    </p:spTree>
    <p:extLst>
      <p:ext uri="{BB962C8B-B14F-4D97-AF65-F5344CB8AC3E}">
        <p14:creationId xmlns:p14="http://schemas.microsoft.com/office/powerpoint/2010/main" val="23240992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77A6DA6-C546-4148-8F88-D4563A0748E7}" type="datetimeFigureOut">
              <a:rPr lang="en-US" smtClean="0"/>
              <a:t>4/17/2025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E64584-1C05-49B9-8E77-F2DD4F7ACFC6}"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2134532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77A6DA6-C546-4148-8F88-D4563A0748E7}" type="datetimeFigureOut">
              <a:rPr lang="en-US" smtClean="0"/>
              <a:t>4/17/2025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E64584-1C05-49B9-8E77-F2DD4F7ACFC6}" type="slidenum">
              <a:rPr lang="en-US" smtClean="0"/>
              <a:t>‹#›</a:t>
            </a:fld>
            <a:endParaRPr lang="en-US"/>
          </a:p>
        </p:txBody>
      </p:sp>
    </p:spTree>
    <p:extLst>
      <p:ext uri="{BB962C8B-B14F-4D97-AF65-F5344CB8AC3E}">
        <p14:creationId xmlns:p14="http://schemas.microsoft.com/office/powerpoint/2010/main" val="27344849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77A6DA6-C546-4148-8F88-D4563A0748E7}" type="datetimeFigureOut">
              <a:rPr lang="en-US" smtClean="0"/>
              <a:t>4/17/2025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E64584-1C05-49B9-8E77-F2DD4F7ACFC6}"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011140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77A6DA6-C546-4148-8F88-D4563A0748E7}" type="datetimeFigureOut">
              <a:rPr lang="en-US" smtClean="0"/>
              <a:t>4/17/2025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E64584-1C05-49B9-8E77-F2DD4F7ACFC6}" type="slidenum">
              <a:rPr lang="en-US" smtClean="0"/>
              <a:t>‹#›</a:t>
            </a:fld>
            <a:endParaRPr lang="en-US"/>
          </a:p>
        </p:txBody>
      </p:sp>
    </p:spTree>
    <p:extLst>
      <p:ext uri="{BB962C8B-B14F-4D97-AF65-F5344CB8AC3E}">
        <p14:creationId xmlns:p14="http://schemas.microsoft.com/office/powerpoint/2010/main" val="23383863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77A6DA6-C546-4148-8F88-D4563A0748E7}" type="datetimeFigureOut">
              <a:rPr lang="en-US" smtClean="0"/>
              <a:t>4/17/2025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E64584-1C05-49B9-8E77-F2DD4F7ACFC6}" type="slidenum">
              <a:rPr lang="en-US" smtClean="0"/>
              <a:t>‹#›</a:t>
            </a:fld>
            <a:endParaRPr lang="en-US"/>
          </a:p>
        </p:txBody>
      </p:sp>
    </p:spTree>
    <p:extLst>
      <p:ext uri="{BB962C8B-B14F-4D97-AF65-F5344CB8AC3E}">
        <p14:creationId xmlns:p14="http://schemas.microsoft.com/office/powerpoint/2010/main" val="40340016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77A6DA6-C546-4148-8F88-D4563A0748E7}" type="datetimeFigureOut">
              <a:rPr lang="en-US" smtClean="0"/>
              <a:t>4/17/2025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E64584-1C05-49B9-8E77-F2DD4F7ACFC6}" type="slidenum">
              <a:rPr lang="en-US" smtClean="0"/>
              <a:t>‹#›</a:t>
            </a:fld>
            <a:endParaRPr lang="en-US"/>
          </a:p>
        </p:txBody>
      </p:sp>
    </p:spTree>
    <p:extLst>
      <p:ext uri="{BB962C8B-B14F-4D97-AF65-F5344CB8AC3E}">
        <p14:creationId xmlns:p14="http://schemas.microsoft.com/office/powerpoint/2010/main" val="12095420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77A6DA6-C546-4148-8F88-D4563A0748E7}" type="datetimeFigureOut">
              <a:rPr lang="en-US" smtClean="0"/>
              <a:t>4/17/2025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E64584-1C05-49B9-8E77-F2DD4F7ACFC6}" type="slidenum">
              <a:rPr lang="en-US" smtClean="0"/>
              <a:t>‹#›</a:t>
            </a:fld>
            <a:endParaRPr lang="en-US"/>
          </a:p>
        </p:txBody>
      </p:sp>
    </p:spTree>
    <p:extLst>
      <p:ext uri="{BB962C8B-B14F-4D97-AF65-F5344CB8AC3E}">
        <p14:creationId xmlns:p14="http://schemas.microsoft.com/office/powerpoint/2010/main" val="36672770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77A6DA6-C546-4148-8F88-D4563A0748E7}" type="datetimeFigureOut">
              <a:rPr lang="en-US" smtClean="0"/>
              <a:t>4/17/2025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E64584-1C05-49B9-8E77-F2DD4F7ACFC6}" type="slidenum">
              <a:rPr lang="en-US" smtClean="0"/>
              <a:t>‹#›</a:t>
            </a:fld>
            <a:endParaRPr lang="en-US"/>
          </a:p>
        </p:txBody>
      </p:sp>
    </p:spTree>
    <p:extLst>
      <p:ext uri="{BB962C8B-B14F-4D97-AF65-F5344CB8AC3E}">
        <p14:creationId xmlns:p14="http://schemas.microsoft.com/office/powerpoint/2010/main" val="35821065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77A6DA6-C546-4148-8F88-D4563A0748E7}" type="datetimeFigureOut">
              <a:rPr lang="en-US" smtClean="0"/>
              <a:t>4/17/2025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E64584-1C05-49B9-8E77-F2DD4F7ACFC6}" type="slidenum">
              <a:rPr lang="en-US" smtClean="0"/>
              <a:t>‹#›</a:t>
            </a:fld>
            <a:endParaRPr lang="en-US"/>
          </a:p>
        </p:txBody>
      </p:sp>
    </p:spTree>
    <p:extLst>
      <p:ext uri="{BB962C8B-B14F-4D97-AF65-F5344CB8AC3E}">
        <p14:creationId xmlns:p14="http://schemas.microsoft.com/office/powerpoint/2010/main" val="39838437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77A6DA6-C546-4148-8F88-D4563A0748E7}" type="datetimeFigureOut">
              <a:rPr lang="en-US" smtClean="0"/>
              <a:t>4/17/2025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9E64584-1C05-49B9-8E77-F2DD4F7ACFC6}" type="slidenum">
              <a:rPr lang="en-US" smtClean="0"/>
              <a:t>‹#›</a:t>
            </a:fld>
            <a:endParaRPr lang="en-US"/>
          </a:p>
        </p:txBody>
      </p:sp>
    </p:spTree>
    <p:extLst>
      <p:ext uri="{BB962C8B-B14F-4D97-AF65-F5344CB8AC3E}">
        <p14:creationId xmlns:p14="http://schemas.microsoft.com/office/powerpoint/2010/main" val="3225630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77A6DA6-C546-4148-8F88-D4563A0748E7}" type="datetimeFigureOut">
              <a:rPr lang="en-US" smtClean="0"/>
              <a:t>4/17/2025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9E64584-1C05-49B9-8E77-F2DD4F7ACFC6}" type="slidenum">
              <a:rPr lang="en-US" smtClean="0"/>
              <a:t>‹#›</a:t>
            </a:fld>
            <a:endParaRPr lang="en-US"/>
          </a:p>
        </p:txBody>
      </p:sp>
    </p:spTree>
    <p:extLst>
      <p:ext uri="{BB962C8B-B14F-4D97-AF65-F5344CB8AC3E}">
        <p14:creationId xmlns:p14="http://schemas.microsoft.com/office/powerpoint/2010/main" val="35726975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7A6DA6-C546-4148-8F88-D4563A0748E7}" type="datetimeFigureOut">
              <a:rPr lang="en-US" smtClean="0"/>
              <a:t>4/17/2025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9E64584-1C05-49B9-8E77-F2DD4F7ACFC6}" type="slidenum">
              <a:rPr lang="en-US" smtClean="0"/>
              <a:t>‹#›</a:t>
            </a:fld>
            <a:endParaRPr lang="en-US"/>
          </a:p>
        </p:txBody>
      </p:sp>
    </p:spTree>
    <p:extLst>
      <p:ext uri="{BB962C8B-B14F-4D97-AF65-F5344CB8AC3E}">
        <p14:creationId xmlns:p14="http://schemas.microsoft.com/office/powerpoint/2010/main" val="30793506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77A6DA6-C546-4148-8F88-D4563A0748E7}" type="datetimeFigureOut">
              <a:rPr lang="en-US" smtClean="0"/>
              <a:t>4/17/2025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E64584-1C05-49B9-8E77-F2DD4F7ACFC6}" type="slidenum">
              <a:rPr lang="en-US" smtClean="0"/>
              <a:t>‹#›</a:t>
            </a:fld>
            <a:endParaRPr lang="en-US"/>
          </a:p>
        </p:txBody>
      </p:sp>
    </p:spTree>
    <p:extLst>
      <p:ext uri="{BB962C8B-B14F-4D97-AF65-F5344CB8AC3E}">
        <p14:creationId xmlns:p14="http://schemas.microsoft.com/office/powerpoint/2010/main" val="36141357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77A6DA6-C546-4148-8F88-D4563A0748E7}" type="datetimeFigureOut">
              <a:rPr lang="en-US" smtClean="0"/>
              <a:t>4/17/2025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E64584-1C05-49B9-8E77-F2DD4F7ACFC6}" type="slidenum">
              <a:rPr lang="en-US" smtClean="0"/>
              <a:t>‹#›</a:t>
            </a:fld>
            <a:endParaRPr lang="en-US"/>
          </a:p>
        </p:txBody>
      </p:sp>
    </p:spTree>
    <p:extLst>
      <p:ext uri="{BB962C8B-B14F-4D97-AF65-F5344CB8AC3E}">
        <p14:creationId xmlns:p14="http://schemas.microsoft.com/office/powerpoint/2010/main" val="17539276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77A6DA6-C546-4148-8F88-D4563A0748E7}" type="datetimeFigureOut">
              <a:rPr lang="en-US" smtClean="0"/>
              <a:t>4/17/2025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9E64584-1C05-49B9-8E77-F2DD4F7ACFC6}" type="slidenum">
              <a:rPr lang="en-US" smtClean="0"/>
              <a:t>‹#›</a:t>
            </a:fld>
            <a:endParaRPr lang="en-US"/>
          </a:p>
        </p:txBody>
      </p:sp>
    </p:spTree>
    <p:extLst>
      <p:ext uri="{BB962C8B-B14F-4D97-AF65-F5344CB8AC3E}">
        <p14:creationId xmlns:p14="http://schemas.microsoft.com/office/powerpoint/2010/main" val="4023759739"/>
      </p:ext>
    </p:extLst>
  </p:cSld>
  <p:clrMap bg1="lt1" tx1="dk1" bg2="lt2" tx2="dk2" accent1="accent1" accent2="accent2" accent3="accent3" accent4="accent4" accent5="accent5" accent6="accent6" hlink="hlink" folHlink="folHlink"/>
  <p:sldLayoutIdLst>
    <p:sldLayoutId id="2147483872" r:id="rId1"/>
    <p:sldLayoutId id="2147483873" r:id="rId2"/>
    <p:sldLayoutId id="2147483874" r:id="rId3"/>
    <p:sldLayoutId id="2147483875" r:id="rId4"/>
    <p:sldLayoutId id="2147483876" r:id="rId5"/>
    <p:sldLayoutId id="2147483877" r:id="rId6"/>
    <p:sldLayoutId id="2147483878" r:id="rId7"/>
    <p:sldLayoutId id="2147483879" r:id="rId8"/>
    <p:sldLayoutId id="2147483880" r:id="rId9"/>
    <p:sldLayoutId id="2147483881" r:id="rId10"/>
    <p:sldLayoutId id="2147483882" r:id="rId11"/>
    <p:sldLayoutId id="2147483883" r:id="rId12"/>
    <p:sldLayoutId id="2147483884" r:id="rId13"/>
    <p:sldLayoutId id="2147483885" r:id="rId14"/>
    <p:sldLayoutId id="2147483886" r:id="rId15"/>
    <p:sldLayoutId id="214748388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C281531-F78E-214C-707E-A7EBB5512F60}"/>
              </a:ext>
            </a:extLst>
          </p:cNvPr>
          <p:cNvSpPr txBox="1"/>
          <p:nvPr/>
        </p:nvSpPr>
        <p:spPr>
          <a:xfrm>
            <a:off x="457199" y="727138"/>
            <a:ext cx="9067801" cy="4585871"/>
          </a:xfrm>
          <a:prstGeom prst="rect">
            <a:avLst/>
          </a:prstGeom>
          <a:noFill/>
        </p:spPr>
        <p:txBody>
          <a:bodyPr wrap="square" rtlCol="0">
            <a:spAutoFit/>
          </a:bodyPr>
          <a:lstStyle/>
          <a:p>
            <a:pPr marL="0" marR="57150" lvl="0" indent="0" algn="ctr" defTabSz="914400" rtl="1" eaLnBrk="1" fontAlgn="base" latinLnBrk="0" hangingPunct="1">
              <a:spcBef>
                <a:spcPts val="0"/>
              </a:spcBef>
              <a:spcAft>
                <a:spcPts val="0"/>
              </a:spcAft>
              <a:buClr>
                <a:srgbClr val="003366"/>
              </a:buClr>
              <a:buSzPct val="75000"/>
              <a:buFont typeface="Wingdings" panose="05000000000000000000" pitchFamily="2" charset="2"/>
              <a:buNone/>
              <a:tabLst/>
              <a:defRPr/>
            </a:pPr>
            <a:r>
              <a:rPr kumimoji="0" lang="ar-IQ" sz="3200" b="1" i="0" u="none" strike="noStrike" kern="1200" cap="small" spc="25" normalizeH="0" baseline="0" noProof="0" dirty="0">
                <a:ln>
                  <a:noFill/>
                </a:ln>
                <a:solidFill>
                  <a:srgbClr val="002A56"/>
                </a:solidFill>
                <a:effectLst/>
                <a:uLnTx/>
                <a:uFillTx/>
                <a:latin typeface="Calibri" panose="020F0502020204030204" pitchFamily="34" charset="0"/>
                <a:ea typeface="Times New Roman" panose="02020603050405020304" pitchFamily="18" charset="0"/>
                <a:cs typeface="Simplified Arabic" panose="02020603050405020304" pitchFamily="18" charset="-78"/>
              </a:rPr>
              <a:t>المفاهيم الأساسية في النمو :</a:t>
            </a:r>
          </a:p>
          <a:p>
            <a:pPr marL="0" marR="57150" lvl="0" indent="0" algn="just" defTabSz="914400" rtl="1" eaLnBrk="1" fontAlgn="base" latinLnBrk="0" hangingPunct="1">
              <a:spcBef>
                <a:spcPts val="0"/>
              </a:spcBef>
              <a:spcAft>
                <a:spcPts val="0"/>
              </a:spcAft>
              <a:buClr>
                <a:srgbClr val="003366"/>
              </a:buClr>
              <a:buSzPct val="75000"/>
              <a:buFont typeface="Wingdings" panose="05000000000000000000" pitchFamily="2" charset="2"/>
              <a:buNone/>
              <a:tabLst/>
              <a:defRPr/>
            </a:pPr>
            <a:r>
              <a:rPr kumimoji="0" lang="ar-IQ" sz="2800" b="1" i="0" u="none" strike="noStrike" kern="1200" cap="small" spc="25" normalizeH="0" baseline="0" noProof="0" dirty="0">
                <a:ln>
                  <a:noFill/>
                </a:ln>
                <a:solidFill>
                  <a:srgbClr val="002A56"/>
                </a:solidFill>
                <a:effectLst/>
                <a:uLnTx/>
                <a:uFillTx/>
                <a:latin typeface="Calibri" panose="020F0502020204030204" pitchFamily="34" charset="0"/>
                <a:ea typeface="Times New Roman" panose="02020603050405020304" pitchFamily="18" charset="0"/>
                <a:cs typeface="Simplified Arabic" panose="02020603050405020304" pitchFamily="18" charset="-78"/>
              </a:rPr>
              <a:t>5</a:t>
            </a:r>
            <a:r>
              <a:rPr kumimoji="0" lang="ar-IQ" sz="3200" b="1" i="0" u="none" strike="noStrike" kern="1200" cap="small" spc="25" normalizeH="0" baseline="0" noProof="0" dirty="0">
                <a:ln>
                  <a:noFill/>
                </a:ln>
                <a:solidFill>
                  <a:srgbClr val="002A56"/>
                </a:solidFill>
                <a:effectLst/>
                <a:uLnTx/>
                <a:uFillTx/>
                <a:latin typeface="Calibri" panose="020F0502020204030204" pitchFamily="34" charset="0"/>
                <a:ea typeface="Times New Roman" panose="02020603050405020304" pitchFamily="18" charset="0"/>
                <a:cs typeface="Simplified Arabic" panose="02020603050405020304" pitchFamily="18" charset="-78"/>
              </a:rPr>
              <a:t>. الفترات الحرجة</a:t>
            </a:r>
            <a:r>
              <a:rPr kumimoji="0" lang="ar-IQ" sz="3200" b="1" i="0" u="none" strike="noStrike" kern="1200" cap="small" spc="25" normalizeH="0" baseline="0" noProof="0" dirty="0">
                <a:ln>
                  <a:noFill/>
                </a:ln>
                <a:solidFill>
                  <a:srgbClr val="FF0000"/>
                </a:solidFill>
                <a:effectLst/>
                <a:uLnTx/>
                <a:uFillTx/>
                <a:latin typeface="Calibri" panose="020F0502020204030204" pitchFamily="34" charset="0"/>
                <a:ea typeface="Times New Roman" panose="02020603050405020304" pitchFamily="18" charset="0"/>
                <a:cs typeface="Simplified Arabic" panose="02020603050405020304" pitchFamily="18" charset="-78"/>
              </a:rPr>
              <a:t>:</a:t>
            </a:r>
          </a:p>
          <a:p>
            <a:pPr marL="0" marR="57150" lvl="0" indent="0" algn="just" defTabSz="914400" rtl="1" eaLnBrk="1" fontAlgn="base" latinLnBrk="0" hangingPunct="1">
              <a:spcBef>
                <a:spcPts val="0"/>
              </a:spcBef>
              <a:spcAft>
                <a:spcPts val="0"/>
              </a:spcAft>
              <a:buClr>
                <a:srgbClr val="003366"/>
              </a:buClr>
              <a:buSzPct val="75000"/>
              <a:buFont typeface="Wingdings" panose="05000000000000000000" pitchFamily="2" charset="2"/>
              <a:buNone/>
              <a:tabLst/>
              <a:defRPr/>
            </a:pPr>
            <a:r>
              <a:rPr lang="ar-IQ" sz="3200" b="1" cap="small" spc="25"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وهي من المفاهيم التي تلقى اهتماما كبيرا من علماء نفس النمو حيث تمثل اثر جوهري اذا وقعت احداث في فترات معينة من حياة الفرد ولا يكون لها اثر اذا وقعت في غير تلك الفترات.</a:t>
            </a:r>
          </a:p>
          <a:p>
            <a:pPr marL="0" marR="57150" lvl="0" indent="0" algn="just" defTabSz="914400" rtl="1" eaLnBrk="1" fontAlgn="base" latinLnBrk="0" hangingPunct="1">
              <a:spcBef>
                <a:spcPts val="0"/>
              </a:spcBef>
              <a:spcAft>
                <a:spcPts val="0"/>
              </a:spcAft>
              <a:buClr>
                <a:srgbClr val="003366"/>
              </a:buClr>
              <a:buSzPct val="75000"/>
              <a:buFont typeface="Wingdings" panose="05000000000000000000" pitchFamily="2" charset="2"/>
              <a:buNone/>
              <a:tabLst/>
              <a:defRPr/>
            </a:pPr>
            <a:endParaRPr lang="ar-IQ" sz="3200" b="1" cap="small" spc="25"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endParaRPr>
          </a:p>
          <a:p>
            <a:pPr marL="0" marR="57150" lvl="0" indent="0" algn="just" defTabSz="914400" rtl="1" eaLnBrk="1" fontAlgn="base" latinLnBrk="0" hangingPunct="1">
              <a:spcBef>
                <a:spcPts val="0"/>
              </a:spcBef>
              <a:spcAft>
                <a:spcPts val="0"/>
              </a:spcAft>
              <a:buClr>
                <a:srgbClr val="003366"/>
              </a:buClr>
              <a:buSzPct val="75000"/>
              <a:buFont typeface="Wingdings" panose="05000000000000000000" pitchFamily="2" charset="2"/>
              <a:buNone/>
              <a:tabLst/>
              <a:defRPr/>
            </a:pPr>
            <a:r>
              <a:rPr kumimoji="0" lang="ar-IQ" sz="3200" b="1" i="0" u="none" strike="noStrike" kern="1200" cap="small" spc="25" normalizeH="0" baseline="0" noProof="0" dirty="0">
                <a:ln>
                  <a:noFill/>
                </a:ln>
                <a:solidFill>
                  <a:schemeClr val="accent2"/>
                </a:solidFill>
                <a:effectLst/>
                <a:uLnTx/>
                <a:uFillTx/>
                <a:latin typeface="Calibri" panose="020F0502020204030204" pitchFamily="34" charset="0"/>
                <a:ea typeface="Times New Roman" panose="02020603050405020304" pitchFamily="18" charset="0"/>
                <a:cs typeface="Simplified Arabic" panose="02020603050405020304" pitchFamily="18" charset="-78"/>
              </a:rPr>
              <a:t>مثال </a:t>
            </a:r>
            <a:r>
              <a:rPr kumimoji="0" lang="ar-IQ" sz="3600" b="1" i="0" u="none" strike="noStrike" kern="1200" cap="small" spc="25" normalizeH="0" baseline="0" noProof="0" dirty="0">
                <a:ln>
                  <a:noFill/>
                </a:ln>
                <a:solidFill>
                  <a:schemeClr val="accent2">
                    <a:lumMod val="50000"/>
                  </a:schemeClr>
                </a:solidFill>
                <a:effectLst/>
                <a:uLnTx/>
                <a:uFillTx/>
                <a:latin typeface="Calibri" panose="020F0502020204030204" pitchFamily="34" charset="0"/>
                <a:ea typeface="Times New Roman" panose="02020603050405020304" pitchFamily="18" charset="0"/>
                <a:cs typeface="Simplified Arabic" panose="02020603050405020304" pitchFamily="18" charset="-78"/>
              </a:rPr>
              <a:t>الشهر الثاني </a:t>
            </a:r>
            <a:r>
              <a:rPr kumimoji="0" lang="ar-IQ" sz="3200" b="1" i="0" u="none" strike="noStrike" kern="1200" cap="small" spc="25" normalizeH="0" baseline="0" noProof="0" dirty="0">
                <a:ln>
                  <a:noFill/>
                </a:ln>
                <a:solidFill>
                  <a:schemeClr val="accent2"/>
                </a:solidFill>
                <a:effectLst/>
                <a:uLnTx/>
                <a:uFillTx/>
                <a:latin typeface="Calibri" panose="020F0502020204030204" pitchFamily="34" charset="0"/>
                <a:ea typeface="Times New Roman" panose="02020603050405020304" pitchFamily="18" charset="0"/>
                <a:cs typeface="Simplified Arabic" panose="02020603050405020304" pitchFamily="18" charset="-78"/>
              </a:rPr>
              <a:t>من عمر الجنين والولادة والسنوات الخمس الأولى من عمر الطفل ( </a:t>
            </a:r>
            <a:r>
              <a:rPr kumimoji="0" lang="ar-IQ" sz="3200" b="1" i="0" u="none" strike="noStrike" kern="1200" cap="small" spc="25" normalizeH="0" baseline="0" noProof="0" dirty="0">
                <a:ln>
                  <a:noFill/>
                </a:ln>
                <a:solidFill>
                  <a:srgbClr val="FF0000"/>
                </a:solidFill>
                <a:effectLst/>
                <a:uLnTx/>
                <a:uFillTx/>
                <a:latin typeface="Calibri" panose="020F0502020204030204" pitchFamily="34" charset="0"/>
                <a:ea typeface="Times New Roman" panose="02020603050405020304" pitchFamily="18" charset="0"/>
                <a:cs typeface="Simplified Arabic" panose="02020603050405020304" pitchFamily="18" charset="-78"/>
              </a:rPr>
              <a:t>تتكون علاقات اجتماعية للطفل بسبب العلاقة القوية بين الطفل وامه فيها</a:t>
            </a:r>
            <a:r>
              <a:rPr kumimoji="0" lang="ar-IQ" sz="3200" b="1" i="0" u="none" strike="noStrike" kern="1200" cap="small" spc="25" normalizeH="0" baseline="0" noProof="0" dirty="0">
                <a:ln>
                  <a:noFill/>
                </a:ln>
                <a:solidFill>
                  <a:schemeClr val="accent2"/>
                </a:solidFill>
                <a:effectLst/>
                <a:uLnTx/>
                <a:uFillTx/>
                <a:latin typeface="Calibri" panose="020F0502020204030204" pitchFamily="34" charset="0"/>
                <a:ea typeface="Times New Roman" panose="02020603050405020304" pitchFamily="18" charset="0"/>
                <a:cs typeface="Simplified Arabic" panose="02020603050405020304" pitchFamily="18" charset="-78"/>
              </a:rPr>
              <a:t>).</a:t>
            </a:r>
          </a:p>
        </p:txBody>
      </p:sp>
    </p:spTree>
    <p:extLst>
      <p:ext uri="{BB962C8B-B14F-4D97-AF65-F5344CB8AC3E}">
        <p14:creationId xmlns:p14="http://schemas.microsoft.com/office/powerpoint/2010/main" val="21959255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96CA17D-9CE6-27B1-ABDA-9D32B153388C}"/>
              </a:ext>
            </a:extLst>
          </p:cNvPr>
          <p:cNvSpPr>
            <a:spLocks noGrp="1"/>
          </p:cNvSpPr>
          <p:nvPr>
            <p:ph idx="1"/>
          </p:nvPr>
        </p:nvSpPr>
        <p:spPr>
          <a:xfrm>
            <a:off x="314325" y="646114"/>
            <a:ext cx="9045402" cy="5354636"/>
          </a:xfrm>
        </p:spPr>
        <p:txBody>
          <a:bodyPr>
            <a:normAutofit lnSpcReduction="10000"/>
          </a:bodyPr>
          <a:lstStyle/>
          <a:p>
            <a:pPr marL="0" marR="0" lvl="0" indent="0" algn="r" defTabSz="914400" rtl="1" eaLnBrk="1" fontAlgn="base" latinLnBrk="0" hangingPunct="1">
              <a:lnSpc>
                <a:spcPct val="100000"/>
              </a:lnSpc>
              <a:spcBef>
                <a:spcPct val="50000"/>
              </a:spcBef>
              <a:spcAft>
                <a:spcPct val="0"/>
              </a:spcAft>
              <a:buClrTx/>
              <a:buSzTx/>
              <a:buNone/>
              <a:tabLst/>
              <a:defRPr/>
            </a:pPr>
            <a:r>
              <a:rPr lang="ar-IQ" sz="3600" b="1" dirty="0">
                <a:solidFill>
                  <a:srgbClr val="C00000"/>
                </a:solidFill>
                <a:latin typeface="Times New Roman" panose="02020603050405020304" pitchFamily="18" charset="0"/>
                <a:cs typeface="Times New Roman" panose="02020603050405020304" pitchFamily="18" charset="0"/>
              </a:rPr>
              <a:t>3. معدل النمو غير ثابت:</a:t>
            </a:r>
          </a:p>
          <a:p>
            <a:pPr marL="0" marR="0" lvl="0" indent="0" algn="r" defTabSz="914400" rtl="1" eaLnBrk="1" fontAlgn="base" latinLnBrk="0" hangingPunct="1">
              <a:lnSpc>
                <a:spcPct val="100000"/>
              </a:lnSpc>
              <a:spcBef>
                <a:spcPct val="50000"/>
              </a:spcBef>
              <a:spcAft>
                <a:spcPct val="0"/>
              </a:spcAft>
              <a:buClrTx/>
              <a:buSzTx/>
              <a:buNone/>
              <a:tabLst/>
              <a:defRPr/>
            </a:pPr>
            <a:r>
              <a:rPr lang="ar-IQ" sz="2800" b="1" dirty="0">
                <a:solidFill>
                  <a:srgbClr val="7030A0"/>
                </a:solidFill>
                <a:latin typeface="Simplified Arabic" panose="02020603050405020304" pitchFamily="18" charset="-78"/>
                <a:cs typeface="Simplified Arabic" panose="02020603050405020304" pitchFamily="18" charset="-78"/>
              </a:rPr>
              <a:t>أي النمو لا يمس جانب واحد من الشخصية ولكنها تمس الجوانب الاجتماعية والجسمية والانفعالية في تكامل تام.</a:t>
            </a:r>
          </a:p>
          <a:p>
            <a:pPr marL="0" marR="0" lvl="0" indent="0" algn="r" defTabSz="914400" rtl="1" eaLnBrk="1" fontAlgn="base" latinLnBrk="0" hangingPunct="1">
              <a:lnSpc>
                <a:spcPct val="100000"/>
              </a:lnSpc>
              <a:spcBef>
                <a:spcPct val="50000"/>
              </a:spcBef>
              <a:spcAft>
                <a:spcPct val="0"/>
              </a:spcAft>
              <a:buClrTx/>
              <a:buSzTx/>
              <a:buNone/>
              <a:tabLst/>
              <a:defRPr/>
            </a:pPr>
            <a:r>
              <a:rPr lang="ar-IQ" sz="2800" b="1" dirty="0">
                <a:solidFill>
                  <a:srgbClr val="7030A0"/>
                </a:solidFill>
                <a:latin typeface="Simplified Arabic" panose="02020603050405020304" pitchFamily="18" charset="-78"/>
                <a:cs typeface="Simplified Arabic" panose="02020603050405020304" pitchFamily="18" charset="-78"/>
              </a:rPr>
              <a:t>مثال :</a:t>
            </a:r>
          </a:p>
          <a:p>
            <a:pPr marR="0" lvl="0" algn="r" defTabSz="914400" rtl="1" eaLnBrk="1" fontAlgn="base" latinLnBrk="0" hangingPunct="1">
              <a:lnSpc>
                <a:spcPct val="100000"/>
              </a:lnSpc>
              <a:spcBef>
                <a:spcPct val="50000"/>
              </a:spcBef>
              <a:spcAft>
                <a:spcPct val="0"/>
              </a:spcAft>
              <a:buClrTx/>
              <a:buSzTx/>
              <a:buFont typeface="Wingdings" panose="05000000000000000000" pitchFamily="2" charset="2"/>
              <a:buChar char="ü"/>
              <a:tabLst/>
              <a:defRPr/>
            </a:pPr>
            <a:r>
              <a:rPr lang="ar-IQ" sz="3200" b="1" dirty="0">
                <a:solidFill>
                  <a:schemeClr val="accent5"/>
                </a:solidFill>
                <a:latin typeface="Simplified Arabic" panose="02020603050405020304" pitchFamily="18" charset="-78"/>
                <a:cs typeface="Simplified Arabic" panose="02020603050405020304" pitchFamily="18" charset="-78"/>
              </a:rPr>
              <a:t>الطفل عندما يمشي تزيد حصيلته اللغوية ، ويصبح اكثر اجتماعية وتخف حدة انفعالاته.</a:t>
            </a:r>
          </a:p>
          <a:p>
            <a:pPr marR="0" lvl="0" algn="r" defTabSz="914400" rtl="1" eaLnBrk="1" fontAlgn="base" latinLnBrk="0" hangingPunct="1">
              <a:lnSpc>
                <a:spcPct val="100000"/>
              </a:lnSpc>
              <a:spcBef>
                <a:spcPct val="50000"/>
              </a:spcBef>
              <a:spcAft>
                <a:spcPct val="0"/>
              </a:spcAft>
              <a:buClrTx/>
              <a:buSzTx/>
              <a:buFont typeface="Wingdings" panose="05000000000000000000" pitchFamily="2" charset="2"/>
              <a:buChar char="ü"/>
              <a:tabLst/>
              <a:defRPr/>
            </a:pPr>
            <a:r>
              <a:rPr lang="ar-IQ" sz="3200" b="1" dirty="0">
                <a:solidFill>
                  <a:schemeClr val="accent5"/>
                </a:solidFill>
                <a:latin typeface="Simplified Arabic" panose="02020603050405020304" pitchFamily="18" charset="-78"/>
                <a:cs typeface="Simplified Arabic" panose="02020603050405020304" pitchFamily="18" charset="-78"/>
              </a:rPr>
              <a:t>فترات النضج تكون سريعة في فترة الطفولة.</a:t>
            </a:r>
          </a:p>
          <a:p>
            <a:pPr marR="0" lvl="0" algn="r" defTabSz="914400" rtl="1" eaLnBrk="1" fontAlgn="base" latinLnBrk="0" hangingPunct="1">
              <a:lnSpc>
                <a:spcPct val="100000"/>
              </a:lnSpc>
              <a:spcBef>
                <a:spcPct val="50000"/>
              </a:spcBef>
              <a:spcAft>
                <a:spcPct val="0"/>
              </a:spcAft>
              <a:buClrTx/>
              <a:buSzTx/>
              <a:buFont typeface="Wingdings" panose="05000000000000000000" pitchFamily="2" charset="2"/>
              <a:buChar char="ü"/>
              <a:tabLst/>
              <a:defRPr/>
            </a:pPr>
            <a:r>
              <a:rPr lang="ar-IQ" sz="3200" b="1" dirty="0">
                <a:solidFill>
                  <a:schemeClr val="accent5"/>
                </a:solidFill>
                <a:latin typeface="Simplified Arabic" panose="02020603050405020304" pitchFamily="18" charset="-78"/>
                <a:cs typeface="Simplified Arabic" panose="02020603050405020304" pitchFamily="18" charset="-78"/>
              </a:rPr>
              <a:t>تصبح بطيئة بعد دخول المدرسة.</a:t>
            </a:r>
          </a:p>
          <a:p>
            <a:pPr marR="0" lvl="0" algn="r" defTabSz="914400" rtl="1" eaLnBrk="1" fontAlgn="base" latinLnBrk="0" hangingPunct="1">
              <a:lnSpc>
                <a:spcPct val="100000"/>
              </a:lnSpc>
              <a:spcBef>
                <a:spcPct val="50000"/>
              </a:spcBef>
              <a:spcAft>
                <a:spcPct val="0"/>
              </a:spcAft>
              <a:buClrTx/>
              <a:buSzTx/>
              <a:buFont typeface="Wingdings" panose="05000000000000000000" pitchFamily="2" charset="2"/>
              <a:buChar char="ü"/>
              <a:tabLst/>
              <a:defRPr/>
            </a:pPr>
            <a:r>
              <a:rPr lang="ar-IQ" sz="3200" b="1" dirty="0">
                <a:solidFill>
                  <a:schemeClr val="accent5"/>
                </a:solidFill>
                <a:latin typeface="Simplified Arabic" panose="02020603050405020304" pitchFamily="18" charset="-78"/>
                <a:cs typeface="Simplified Arabic" panose="02020603050405020304" pitchFamily="18" charset="-78"/>
              </a:rPr>
              <a:t>ترتفع ثانية في بداية مرحلة المراهقة.</a:t>
            </a:r>
            <a:endParaRPr lang="en-US" sz="3200" b="1" dirty="0">
              <a:solidFill>
                <a:schemeClr val="accent5"/>
              </a:solidFill>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1632274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17D47E0-3A94-55CF-9274-312E11BFF3FD}"/>
              </a:ext>
            </a:extLst>
          </p:cNvPr>
          <p:cNvSpPr>
            <a:spLocks noGrp="1"/>
          </p:cNvSpPr>
          <p:nvPr>
            <p:ph idx="1"/>
          </p:nvPr>
        </p:nvSpPr>
        <p:spPr>
          <a:xfrm>
            <a:off x="-261135" y="1036458"/>
            <a:ext cx="10134600" cy="5576887"/>
          </a:xfrm>
        </p:spPr>
        <p:txBody>
          <a:bodyPr>
            <a:normAutofit/>
          </a:body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ar-IQ" sz="4000" b="1" i="0" u="none" strike="noStrike" kern="1200" cap="none" spc="0" normalizeH="0" baseline="0" noProof="0" dirty="0">
                <a:ln>
                  <a:noFill/>
                </a:ln>
                <a:solidFill>
                  <a:srgbClr val="7030A0"/>
                </a:solidFill>
                <a:effectLst/>
                <a:uLnTx/>
                <a:uFillTx/>
                <a:latin typeface="Simplified Arabic" panose="02020603050405020304" pitchFamily="18" charset="-78"/>
                <a:ea typeface="SimSun" panose="02010600030101010101" pitchFamily="2" charset="-122"/>
                <a:cs typeface="Simplified Arabic" panose="02020603050405020304" pitchFamily="18" charset="-78"/>
              </a:rPr>
              <a:t>4. ك</a:t>
            </a:r>
            <a:r>
              <a:rPr lang="ar-IQ" sz="4000" b="1" dirty="0">
                <a:solidFill>
                  <a:srgbClr val="7030A0"/>
                </a:solidFill>
                <a:latin typeface="Simplified Arabic" panose="02020603050405020304" pitchFamily="18" charset="-78"/>
                <a:ea typeface="SimSun" panose="02010600030101010101" pitchFamily="2" charset="-122"/>
                <a:cs typeface="Simplified Arabic" panose="02020603050405020304" pitchFamily="18" charset="-78"/>
              </a:rPr>
              <a:t>ل مرحلة من مراحل النمو لها سمات وخصائص ومظاهر مميزة:</a:t>
            </a:r>
          </a:p>
          <a:p>
            <a:pPr marL="0" marR="0" lvl="0" indent="0" algn="r" defTabSz="914400" rtl="1" eaLnBrk="1" fontAlgn="base" latinLnBrk="0" hangingPunct="1">
              <a:lnSpc>
                <a:spcPct val="100000"/>
              </a:lnSpc>
              <a:spcBef>
                <a:spcPct val="0"/>
              </a:spcBef>
              <a:spcAft>
                <a:spcPct val="0"/>
              </a:spcAft>
              <a:buClrTx/>
              <a:buSzTx/>
              <a:buFontTx/>
              <a:buNone/>
              <a:tabLst/>
              <a:defRPr/>
            </a:pPr>
            <a:r>
              <a:rPr kumimoji="0" lang="ar-IQ" sz="4000" b="1" i="0" u="none" strike="noStrike" kern="1200" cap="none" spc="0" normalizeH="0" baseline="0" noProof="0" dirty="0">
                <a:ln>
                  <a:noFill/>
                </a:ln>
                <a:solidFill>
                  <a:schemeClr val="accent5"/>
                </a:solidFill>
                <a:effectLst/>
                <a:uLnTx/>
                <a:uFillTx/>
                <a:latin typeface="Simplified Arabic" panose="02020603050405020304" pitchFamily="18" charset="-78"/>
                <a:ea typeface="SimSun" panose="02010600030101010101" pitchFamily="2" charset="-122"/>
                <a:cs typeface="Simplified Arabic" panose="02020603050405020304" pitchFamily="18" charset="-78"/>
              </a:rPr>
              <a:t>مثال:</a:t>
            </a:r>
          </a:p>
          <a:p>
            <a:pPr marR="0" lvl="0" algn="r" defTabSz="914400" rtl="1" eaLnBrk="1" fontAlgn="base" latinLnBrk="0" hangingPunct="1">
              <a:lnSpc>
                <a:spcPct val="100000"/>
              </a:lnSpc>
              <a:spcBef>
                <a:spcPct val="0"/>
              </a:spcBef>
              <a:spcAft>
                <a:spcPct val="0"/>
              </a:spcAft>
              <a:buClrTx/>
              <a:buSzTx/>
              <a:buFont typeface="Wingdings" panose="05000000000000000000" pitchFamily="2" charset="2"/>
              <a:buChar char="v"/>
              <a:tabLst/>
              <a:defRPr/>
            </a:pPr>
            <a:r>
              <a:rPr lang="ar-IQ" sz="4000" b="1" dirty="0">
                <a:solidFill>
                  <a:schemeClr val="accent5"/>
                </a:solidFill>
                <a:latin typeface="Simplified Arabic" panose="02020603050405020304" pitchFamily="18" charset="-78"/>
                <a:ea typeface="SimSun" panose="02010600030101010101" pitchFamily="2" charset="-122"/>
                <a:cs typeface="Simplified Arabic" panose="02020603050405020304" pitchFamily="18" charset="-78"/>
              </a:rPr>
              <a:t>لعب الرضيع يختلف أسلوبا وتعقيدا ونظاما ونوعية عن لعب الطفل في مرحلة ما قبل المدرسة.</a:t>
            </a:r>
          </a:p>
          <a:p>
            <a:pPr marR="0" lvl="0" algn="r" defTabSz="914400" rtl="1" eaLnBrk="1" fontAlgn="base" latinLnBrk="0" hangingPunct="1">
              <a:lnSpc>
                <a:spcPct val="100000"/>
              </a:lnSpc>
              <a:spcBef>
                <a:spcPct val="0"/>
              </a:spcBef>
              <a:spcAft>
                <a:spcPct val="0"/>
              </a:spcAft>
              <a:buClrTx/>
              <a:buSzTx/>
              <a:buFont typeface="Wingdings" panose="05000000000000000000" pitchFamily="2" charset="2"/>
              <a:buChar char="v"/>
              <a:tabLst/>
              <a:defRPr/>
            </a:pPr>
            <a:r>
              <a:rPr kumimoji="0" lang="ar-IQ" sz="4000" b="1" i="0" u="none" strike="noStrike" kern="1200" cap="none" spc="0" normalizeH="0" baseline="0" noProof="0" dirty="0">
                <a:ln>
                  <a:noFill/>
                </a:ln>
                <a:solidFill>
                  <a:schemeClr val="accent5"/>
                </a:solidFill>
                <a:effectLst/>
                <a:uLnTx/>
                <a:uFillTx/>
                <a:latin typeface="Simplified Arabic" panose="02020603050405020304" pitchFamily="18" charset="-78"/>
                <a:ea typeface="SimSun" panose="02010600030101010101" pitchFamily="2" charset="-122"/>
                <a:cs typeface="Simplified Arabic" panose="02020603050405020304" pitchFamily="18" charset="-78"/>
              </a:rPr>
              <a:t>ما قبل المدرسة يتميز بخاصية </a:t>
            </a:r>
            <a:r>
              <a:rPr kumimoji="0" lang="ar-IQ" sz="4000" b="1" i="0" u="none" strike="noStrike" kern="1200" cap="none" spc="0" normalizeH="0" baseline="0" noProof="0" dirty="0" err="1">
                <a:ln>
                  <a:noFill/>
                </a:ln>
                <a:solidFill>
                  <a:schemeClr val="accent5"/>
                </a:solidFill>
                <a:effectLst/>
                <a:uLnTx/>
                <a:uFillTx/>
                <a:latin typeface="Simplified Arabic" panose="02020603050405020304" pitchFamily="18" charset="-78"/>
                <a:ea typeface="SimSun" panose="02010600030101010101" pitchFamily="2" charset="-122"/>
                <a:cs typeface="Simplified Arabic" panose="02020603050405020304" pitchFamily="18" charset="-78"/>
              </a:rPr>
              <a:t>وتنظ</a:t>
            </a:r>
            <a:r>
              <a:rPr lang="ar-IQ" sz="4000" b="1" dirty="0">
                <a:solidFill>
                  <a:schemeClr val="accent5"/>
                </a:solidFill>
                <a:latin typeface="Simplified Arabic" panose="02020603050405020304" pitchFamily="18" charset="-78"/>
                <a:ea typeface="SimSun" panose="02010600030101010101" pitchFamily="2" charset="-122"/>
                <a:cs typeface="Simplified Arabic" panose="02020603050405020304" pitchFamily="18" charset="-78"/>
              </a:rPr>
              <a:t>يم يختلف عن اللعب في الطفولة المتأخرة.</a:t>
            </a:r>
            <a:endParaRPr kumimoji="0" lang="ar-SA" sz="3200" i="0" u="none" strike="noStrike" kern="1200" cap="none" spc="0" normalizeH="0" baseline="0" noProof="0" dirty="0">
              <a:ln>
                <a:noFill/>
              </a:ln>
              <a:solidFill>
                <a:schemeClr val="accent5"/>
              </a:solidFill>
              <a:effectLst/>
              <a:uLnTx/>
              <a:uFillTx/>
              <a:latin typeface="Simplified Arabic" panose="02020603050405020304" pitchFamily="18" charset="-78"/>
              <a:ea typeface="SimSun" panose="02010600030101010101" pitchFamily="2" charset="-122"/>
              <a:cs typeface="Simplified Arabic" panose="02020603050405020304" pitchFamily="18" charset="-78"/>
            </a:endParaRPr>
          </a:p>
        </p:txBody>
      </p:sp>
    </p:spTree>
    <p:extLst>
      <p:ext uri="{BB962C8B-B14F-4D97-AF65-F5344CB8AC3E}">
        <p14:creationId xmlns:p14="http://schemas.microsoft.com/office/powerpoint/2010/main" val="6875947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96F70F2-3FCC-0BFC-7BE1-877A963BB9DF}"/>
              </a:ext>
            </a:extLst>
          </p:cNvPr>
          <p:cNvSpPr txBox="1"/>
          <p:nvPr/>
        </p:nvSpPr>
        <p:spPr>
          <a:xfrm>
            <a:off x="369870" y="-153302"/>
            <a:ext cx="9163264" cy="6610784"/>
          </a:xfrm>
          <a:prstGeom prst="rect">
            <a:avLst/>
          </a:prstGeom>
          <a:noFill/>
        </p:spPr>
        <p:txBody>
          <a:bodyPr wrap="square">
            <a:spAutoFit/>
          </a:bodyPr>
          <a:lstStyle/>
          <a:p>
            <a:pPr marL="0" marR="0" lvl="0" indent="0" algn="just" defTabSz="914400" rtl="1" eaLnBrk="1" fontAlgn="base" latinLnBrk="0" hangingPunct="1">
              <a:lnSpc>
                <a:spcPct val="200000"/>
              </a:lnSpc>
              <a:spcBef>
                <a:spcPts val="0"/>
              </a:spcBef>
              <a:spcAft>
                <a:spcPts val="800"/>
              </a:spcAft>
              <a:buClr>
                <a:srgbClr val="003366"/>
              </a:buClr>
              <a:buSzPct val="75000"/>
              <a:buFont typeface="Wingdings" panose="05000000000000000000" pitchFamily="2" charset="2"/>
              <a:buNone/>
              <a:tabLst/>
              <a:defRPr/>
            </a:pPr>
            <a:r>
              <a:rPr kumimoji="0" lang="ar-IQ" alt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5. النمو يسير من </a:t>
            </a:r>
            <a:r>
              <a:rPr kumimoji="0" lang="ar-IQ" altLang="en-US" sz="32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العام</a:t>
            </a:r>
            <a:r>
              <a:rPr kumimoji="0" lang="ar-IQ" alt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الى </a:t>
            </a:r>
            <a:r>
              <a:rPr kumimoji="0" lang="ar-IQ" altLang="en-US" sz="32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الخاص</a:t>
            </a:r>
            <a:r>
              <a:rPr kumimoji="0" lang="ar-IQ" alt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ومن </a:t>
            </a:r>
            <a:r>
              <a:rPr kumimoji="0" lang="ar-IQ" altLang="en-US" sz="3200" b="1" i="0" u="none" strike="noStrike" kern="1200" cap="none" spc="0" normalizeH="0" baseline="0" noProof="0" dirty="0">
                <a:ln>
                  <a:noFill/>
                </a:ln>
                <a:solidFill>
                  <a:schemeClr val="accent2">
                    <a:lumMod val="60000"/>
                    <a:lumOff val="40000"/>
                  </a:schemeClr>
                </a:solidFill>
                <a:effectLst/>
                <a:uLnTx/>
                <a:uFillTx/>
                <a:latin typeface="Times New Roman" panose="02020603050405020304" pitchFamily="18" charset="0"/>
                <a:ea typeface="+mn-ea"/>
                <a:cs typeface="Times New Roman" panose="02020603050405020304" pitchFamily="18" charset="0"/>
              </a:rPr>
              <a:t>الكل</a:t>
            </a:r>
            <a:r>
              <a:rPr kumimoji="0" lang="ar-IQ" alt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الى </a:t>
            </a:r>
            <a:r>
              <a:rPr kumimoji="0" lang="ar-IQ" altLang="en-US" sz="3200" b="1" i="0" u="none" strike="noStrike" kern="1200" cap="none" spc="0" normalizeH="0" baseline="0" noProof="0" dirty="0">
                <a:ln>
                  <a:noFill/>
                </a:ln>
                <a:solidFill>
                  <a:schemeClr val="accent2">
                    <a:lumMod val="60000"/>
                    <a:lumOff val="40000"/>
                  </a:schemeClr>
                </a:solidFill>
                <a:effectLst/>
                <a:uLnTx/>
                <a:uFillTx/>
                <a:latin typeface="Times New Roman" panose="02020603050405020304" pitchFamily="18" charset="0"/>
                <a:ea typeface="+mn-ea"/>
                <a:cs typeface="Times New Roman" panose="02020603050405020304" pitchFamily="18" charset="0"/>
              </a:rPr>
              <a:t>الجزء</a:t>
            </a:r>
            <a:r>
              <a:rPr kumimoji="0" lang="ar-IQ" alt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ومن </a:t>
            </a:r>
            <a:r>
              <a:rPr kumimoji="0" lang="ar-IQ" altLang="en-US" sz="3200" b="1" i="0" u="none" strike="noStrike" kern="1200" cap="none" spc="0" normalizeH="0" baseline="0" noProof="0" dirty="0">
                <a:ln>
                  <a:noFill/>
                </a:ln>
                <a:solidFill>
                  <a:srgbClr val="7030A0"/>
                </a:solidFill>
                <a:effectLst/>
                <a:uLnTx/>
                <a:uFillTx/>
                <a:latin typeface="Times New Roman" panose="02020603050405020304" pitchFamily="18" charset="0"/>
                <a:ea typeface="+mn-ea"/>
                <a:cs typeface="Times New Roman" panose="02020603050405020304" pitchFamily="18" charset="0"/>
              </a:rPr>
              <a:t>المجمل</a:t>
            </a:r>
            <a:r>
              <a:rPr kumimoji="0" lang="ar-IQ" alt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الى </a:t>
            </a:r>
            <a:r>
              <a:rPr kumimoji="0" lang="ar-IQ" altLang="en-US" sz="3200" b="1" i="0" u="none" strike="noStrike" kern="1200" cap="none" spc="0" normalizeH="0" baseline="0" noProof="0" dirty="0">
                <a:ln>
                  <a:noFill/>
                </a:ln>
                <a:solidFill>
                  <a:srgbClr val="7030A0"/>
                </a:solidFill>
                <a:effectLst/>
                <a:uLnTx/>
                <a:uFillTx/>
                <a:latin typeface="Times New Roman" panose="02020603050405020304" pitchFamily="18" charset="0"/>
                <a:ea typeface="+mn-ea"/>
                <a:cs typeface="Times New Roman" panose="02020603050405020304" pitchFamily="18" charset="0"/>
              </a:rPr>
              <a:t>المفصل</a:t>
            </a:r>
            <a:r>
              <a:rPr kumimoji="0" lang="ar-IQ" alt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ومن </a:t>
            </a:r>
            <a:r>
              <a:rPr kumimoji="0" lang="ar-IQ" altLang="en-US" sz="3200" b="1" i="0" u="none" strike="noStrike" kern="1200" cap="none" spc="0" normalizeH="0" baseline="0" noProof="0" dirty="0" err="1">
                <a:ln>
                  <a:noFill/>
                </a:ln>
                <a:solidFill>
                  <a:srgbClr val="FF0000"/>
                </a:solidFill>
                <a:effectLst/>
                <a:uLnTx/>
                <a:uFillTx/>
                <a:latin typeface="Times New Roman" panose="02020603050405020304" pitchFamily="18" charset="0"/>
                <a:ea typeface="+mn-ea"/>
                <a:cs typeface="Times New Roman" panose="02020603050405020304" pitchFamily="18" charset="0"/>
              </a:rPr>
              <a:t>اللاتمايز</a:t>
            </a:r>
            <a:r>
              <a:rPr kumimoji="0" lang="ar-IQ" alt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الى التمايز:</a:t>
            </a:r>
          </a:p>
          <a:p>
            <a:pPr marL="457200" marR="0" lvl="0" indent="-457200" algn="just" defTabSz="914400" rtl="1" eaLnBrk="1" fontAlgn="base" latinLnBrk="0" hangingPunct="1">
              <a:lnSpc>
                <a:spcPct val="200000"/>
              </a:lnSpc>
              <a:spcBef>
                <a:spcPts val="0"/>
              </a:spcBef>
              <a:spcAft>
                <a:spcPts val="800"/>
              </a:spcAft>
              <a:buClr>
                <a:srgbClr val="003366"/>
              </a:buClr>
              <a:buSzPct val="75000"/>
              <a:buFont typeface="Wingdings" panose="05000000000000000000" pitchFamily="2" charset="2"/>
              <a:buChar char="Ø"/>
              <a:tabLst/>
              <a:defRPr/>
            </a:pPr>
            <a:r>
              <a:rPr lang="ar-IQ" altLang="en-US" sz="3600" b="1" dirty="0">
                <a:solidFill>
                  <a:srgbClr val="002060"/>
                </a:solidFill>
                <a:latin typeface="Times New Roman" panose="02020603050405020304" pitchFamily="18" charset="0"/>
                <a:cs typeface="Times New Roman" panose="02020603050405020304" pitchFamily="18" charset="0"/>
              </a:rPr>
              <a:t>يستجيب الطفل في بادئ الامر استجابات عامة ثم تتخصص وتتفرع وتصبح اكثر دقة</a:t>
            </a:r>
          </a:p>
          <a:p>
            <a:pPr marR="0" lvl="0" algn="just" defTabSz="914400" rtl="1" eaLnBrk="1" fontAlgn="base" latinLnBrk="0" hangingPunct="1">
              <a:lnSpc>
                <a:spcPct val="150000"/>
              </a:lnSpc>
              <a:spcBef>
                <a:spcPts val="0"/>
              </a:spcBef>
              <a:spcAft>
                <a:spcPts val="800"/>
              </a:spcAft>
              <a:buClr>
                <a:srgbClr val="003366"/>
              </a:buClr>
              <a:buSzPct val="75000"/>
              <a:tabLst/>
              <a:defRPr/>
            </a:pPr>
            <a:r>
              <a:rPr kumimoji="0" lang="ar-IQ" alt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مثال :</a:t>
            </a:r>
            <a:r>
              <a:rPr kumimoji="0" lang="ar-IQ" altLang="en-US" sz="3200" b="1" i="0" u="none" strike="noStrike" kern="1200" cap="none" spc="0" normalizeH="0" baseline="0" noProof="0" dirty="0">
                <a:ln>
                  <a:noFill/>
                </a:ln>
                <a:solidFill>
                  <a:schemeClr val="accent5"/>
                </a:solidFill>
                <a:effectLst/>
                <a:uLnTx/>
                <a:uFillTx/>
                <a:latin typeface="Times New Roman" panose="02020603050405020304" pitchFamily="18" charset="0"/>
                <a:ea typeface="+mn-ea"/>
                <a:cs typeface="Times New Roman" panose="02020603050405020304" pitchFamily="18" charset="0"/>
              </a:rPr>
              <a:t> الطفل لكي يصل الى لعبته يتحرك بكل جسمه باليدين ثم باليد الواحدة ثم بالكف ثم </a:t>
            </a:r>
            <a:r>
              <a:rPr kumimoji="0" lang="ar-IQ" altLang="en-US" sz="3200" b="1" i="0" u="none" strike="noStrike" kern="1200" cap="none" spc="0" normalizeH="0" baseline="0" noProof="0" dirty="0" err="1">
                <a:ln>
                  <a:noFill/>
                </a:ln>
                <a:solidFill>
                  <a:schemeClr val="accent5"/>
                </a:solidFill>
                <a:effectLst/>
                <a:uLnTx/>
                <a:uFillTx/>
                <a:latin typeface="Times New Roman" panose="02020603050405020304" pitchFamily="18" charset="0"/>
                <a:ea typeface="+mn-ea"/>
                <a:cs typeface="Times New Roman" panose="02020603050405020304" pitchFamily="18" charset="0"/>
              </a:rPr>
              <a:t>باصبعين</a:t>
            </a:r>
            <a:r>
              <a:rPr kumimoji="0" lang="ar-IQ" altLang="en-US" sz="3200" b="1" i="0" u="none" strike="noStrike" kern="1200" cap="none" spc="0" normalizeH="0" baseline="0" noProof="0" dirty="0">
                <a:ln>
                  <a:noFill/>
                </a:ln>
                <a:solidFill>
                  <a:schemeClr val="accent5"/>
                </a:solidFill>
                <a:effectLst/>
                <a:uLnTx/>
                <a:uFillTx/>
                <a:latin typeface="Times New Roman" panose="02020603050405020304" pitchFamily="18" charset="0"/>
                <a:ea typeface="+mn-ea"/>
                <a:cs typeface="Times New Roman" panose="02020603050405020304" pitchFamily="18" charset="0"/>
              </a:rPr>
              <a:t> وهو ينظر الى الأشياء نظرة عامة كلية قبل ان ينتبه الى اجزائها.</a:t>
            </a:r>
            <a:endParaRPr kumimoji="0" lang="ar-MA" altLang="en-US" sz="3200" b="1" i="0" u="none" strike="noStrike" kern="1200" cap="none" spc="0" normalizeH="0" baseline="0" noProof="0" dirty="0">
              <a:ln>
                <a:noFill/>
              </a:ln>
              <a:solidFill>
                <a:schemeClr val="accent5"/>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3479809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59E1DE6-AEDD-1B1E-DBED-B26660EE6E3F}"/>
              </a:ext>
            </a:extLst>
          </p:cNvPr>
          <p:cNvSpPr>
            <a:spLocks noGrp="1"/>
          </p:cNvSpPr>
          <p:nvPr>
            <p:ph idx="1"/>
          </p:nvPr>
        </p:nvSpPr>
        <p:spPr>
          <a:xfrm>
            <a:off x="257176" y="436564"/>
            <a:ext cx="9353550" cy="5640386"/>
          </a:xfrm>
        </p:spPr>
        <p:txBody>
          <a:bodyPr>
            <a:normAutofit fontScale="92500"/>
          </a:bodyPr>
          <a:lstStyle/>
          <a:p>
            <a:pPr marL="0" marR="0" lvl="0" indent="0" algn="just" defTabSz="914400" rtl="1" eaLnBrk="1" fontAlgn="base" latinLnBrk="0" hangingPunct="1">
              <a:lnSpc>
                <a:spcPct val="200000"/>
              </a:lnSpc>
              <a:spcBef>
                <a:spcPts val="0"/>
              </a:spcBef>
              <a:spcAft>
                <a:spcPts val="800"/>
              </a:spcAft>
              <a:buClr>
                <a:srgbClr val="003366"/>
              </a:buClr>
              <a:buSzPct val="75000"/>
              <a:buFont typeface="Wingdings" panose="05000000000000000000" pitchFamily="2" charset="2"/>
              <a:buNone/>
              <a:tabLst/>
              <a:defRPr/>
            </a:pPr>
            <a:r>
              <a:rPr lang="ar-IQ" altLang="en-US" sz="4000" b="1" dirty="0">
                <a:solidFill>
                  <a:srgbClr val="FF0000"/>
                </a:solidFill>
                <a:latin typeface="Times New Roman" panose="02020603050405020304" pitchFamily="18" charset="0"/>
                <a:cs typeface="Times New Roman" panose="02020603050405020304" pitchFamily="18" charset="0"/>
              </a:rPr>
              <a:t>مثال ثاني  في النمو اللغوي:</a:t>
            </a:r>
          </a:p>
          <a:p>
            <a:pPr marR="0" lvl="0" algn="just" defTabSz="914400" rtl="1" eaLnBrk="1" fontAlgn="base" latinLnBrk="0" hangingPunct="1">
              <a:lnSpc>
                <a:spcPct val="200000"/>
              </a:lnSpc>
              <a:spcBef>
                <a:spcPts val="0"/>
              </a:spcBef>
              <a:spcAft>
                <a:spcPts val="800"/>
              </a:spcAft>
              <a:buClr>
                <a:srgbClr val="003366"/>
              </a:buClr>
              <a:buSzPct val="75000"/>
              <a:buFont typeface="Wingdings" panose="05000000000000000000" pitchFamily="2" charset="2"/>
              <a:buChar char="Ø"/>
              <a:tabLst/>
              <a:defRPr/>
            </a:pPr>
            <a:r>
              <a:rPr kumimoji="0" lang="ar-IQ" altLang="en-US" sz="3600" b="1" i="0" u="none" strike="noStrike" kern="1200" cap="none" spc="0" normalizeH="0" baseline="0" noProof="0" dirty="0">
                <a:ln>
                  <a:noFill/>
                </a:ln>
                <a:solidFill>
                  <a:schemeClr val="accent6">
                    <a:lumMod val="50000"/>
                  </a:schemeClr>
                </a:solidFill>
                <a:effectLst/>
                <a:uLnTx/>
                <a:uFillTx/>
                <a:latin typeface="Times New Roman" panose="02020603050405020304" pitchFamily="18" charset="0"/>
                <a:ea typeface="+mn-ea"/>
                <a:cs typeface="Times New Roman" panose="02020603050405020304" pitchFamily="18" charset="0"/>
              </a:rPr>
              <a:t>يستخدم كلمة (بابا) و (ماما) على كل رجل وامرأة ثم بعد ذلك يميز.</a:t>
            </a:r>
          </a:p>
          <a:p>
            <a:pPr marR="0" lvl="0" algn="just" defTabSz="914400" rtl="1" eaLnBrk="1" fontAlgn="base" latinLnBrk="0" hangingPunct="1">
              <a:lnSpc>
                <a:spcPct val="200000"/>
              </a:lnSpc>
              <a:spcBef>
                <a:spcPts val="0"/>
              </a:spcBef>
              <a:spcAft>
                <a:spcPts val="800"/>
              </a:spcAft>
              <a:buClr>
                <a:srgbClr val="003366"/>
              </a:buClr>
              <a:buSzPct val="75000"/>
              <a:buFont typeface="Wingdings" panose="05000000000000000000" pitchFamily="2" charset="2"/>
              <a:buChar char="Ø"/>
              <a:tabLst/>
              <a:defRPr/>
            </a:pPr>
            <a:r>
              <a:rPr lang="ar-IQ" altLang="en-US" sz="3600" b="1" dirty="0">
                <a:solidFill>
                  <a:schemeClr val="accent6">
                    <a:lumMod val="50000"/>
                  </a:schemeClr>
                </a:solidFill>
                <a:latin typeface="Times New Roman" panose="02020603050405020304" pitchFamily="18" charset="0"/>
                <a:cs typeface="Times New Roman" panose="02020603050405020304" pitchFamily="18" charset="0"/>
              </a:rPr>
              <a:t>التربية الحديثة تؤكد علة تعليم الطفل العبارة قبل الجملة والجملة قبل الكلمة والكلمة قبل الحروف الهجائية.</a:t>
            </a:r>
            <a:endParaRPr kumimoji="0" lang="ar-MA" altLang="en-US" sz="3600" b="1" i="0" u="none" strike="noStrike" kern="1200" cap="none" spc="0" normalizeH="0" baseline="0" noProof="0" dirty="0">
              <a:ln>
                <a:noFill/>
              </a:ln>
              <a:solidFill>
                <a:schemeClr val="accent6">
                  <a:lumMod val="50000"/>
                </a:schemeClr>
              </a:solidFill>
              <a:effectLst/>
              <a:uLnTx/>
              <a:uFillTx/>
              <a:latin typeface="Times New Roman" panose="02020603050405020304" pitchFamily="18" charset="0"/>
              <a:ea typeface="+mn-ea"/>
              <a:cs typeface="Times New Roman" panose="02020603050405020304" pitchFamily="18" charset="0"/>
            </a:endParaRPr>
          </a:p>
          <a:p>
            <a:endParaRPr lang="en-US" dirty="0"/>
          </a:p>
        </p:txBody>
      </p:sp>
    </p:spTree>
    <p:extLst>
      <p:ext uri="{BB962C8B-B14F-4D97-AF65-F5344CB8AC3E}">
        <p14:creationId xmlns:p14="http://schemas.microsoft.com/office/powerpoint/2010/main" val="38802878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22FEEA2-A39D-DF43-C179-5964F874A71A}"/>
              </a:ext>
            </a:extLst>
          </p:cNvPr>
          <p:cNvSpPr>
            <a:spLocks noGrp="1"/>
          </p:cNvSpPr>
          <p:nvPr>
            <p:ph idx="1"/>
          </p:nvPr>
        </p:nvSpPr>
        <p:spPr>
          <a:xfrm>
            <a:off x="0" y="0"/>
            <a:ext cx="9829800" cy="6202362"/>
          </a:xfrm>
        </p:spPr>
        <p:txBody>
          <a:bodyPr>
            <a:normAutofit/>
          </a:bodyPr>
          <a:lstStyle/>
          <a:p>
            <a:pPr marL="0" marR="0" lvl="0" indent="0" algn="just" defTabSz="914400" rtl="1" eaLnBrk="1" fontAlgn="base" latinLnBrk="0" hangingPunct="1">
              <a:lnSpc>
                <a:spcPct val="115000"/>
              </a:lnSpc>
              <a:spcBef>
                <a:spcPts val="0"/>
              </a:spcBef>
              <a:spcAft>
                <a:spcPts val="1000"/>
              </a:spcAft>
              <a:buClrTx/>
              <a:buSzTx/>
              <a:buFont typeface="Arial" pitchFamily="34" charset="0"/>
              <a:buNone/>
              <a:tabLst/>
              <a:defRPr/>
            </a:pPr>
            <a:endParaRPr kumimoji="0" lang="ar-IQ" sz="1200" b="1" i="0" u="none" strike="noStrike" kern="1200" cap="none" spc="0" normalizeH="0" baseline="0" noProof="0" dirty="0">
              <a:ln>
                <a:noFill/>
              </a:ln>
              <a:solidFill>
                <a:prstClr val="black"/>
              </a:solidFill>
              <a:effectLst/>
              <a:uLnTx/>
              <a:uFillTx/>
              <a:latin typeface="Times New Roman"/>
              <a:ea typeface="Times New Roman"/>
              <a:cs typeface="Sakkal Majalla"/>
            </a:endParaRPr>
          </a:p>
          <a:p>
            <a:pPr marL="0" marR="0" lvl="0" indent="0" algn="just" defTabSz="914400" rtl="1" eaLnBrk="1" fontAlgn="base" latinLnBrk="0" hangingPunct="1">
              <a:lnSpc>
                <a:spcPct val="200000"/>
              </a:lnSpc>
              <a:spcBef>
                <a:spcPts val="0"/>
              </a:spcBef>
              <a:spcAft>
                <a:spcPts val="0"/>
              </a:spcAft>
              <a:buClrTx/>
              <a:buSzTx/>
              <a:buFontTx/>
              <a:buNone/>
              <a:tabLst/>
              <a:defRPr/>
            </a:pPr>
            <a:r>
              <a:rPr kumimoji="0" lang="ar-IQ" sz="4800" b="1" i="0" u="none" strike="noStrike" kern="1200" cap="none" spc="0" normalizeH="0" baseline="0" noProof="0" dirty="0">
                <a:ln>
                  <a:noFill/>
                </a:ln>
                <a:solidFill>
                  <a:srgbClr val="FF0000"/>
                </a:solidFill>
                <a:effectLst/>
                <a:uLnTx/>
                <a:uFillTx/>
                <a:latin typeface="Simplified Arabic" panose="02020603050405020304" pitchFamily="18" charset="-78"/>
                <a:ea typeface="+mn-ea"/>
                <a:cs typeface="Simplified Arabic" panose="02020603050405020304" pitchFamily="18" charset="-78"/>
              </a:rPr>
              <a:t> </a:t>
            </a:r>
            <a:r>
              <a:rPr kumimoji="0" lang="ar-IQ" sz="3200" b="1" i="0" u="none" strike="noStrike" kern="1200" cap="none" spc="0" normalizeH="0" baseline="0" noProof="0" dirty="0">
                <a:ln>
                  <a:noFill/>
                </a:ln>
                <a:solidFill>
                  <a:srgbClr val="FF0000"/>
                </a:solidFill>
                <a:effectLst/>
                <a:uLnTx/>
                <a:uFillTx/>
                <a:latin typeface="Simplified Arabic" panose="02020603050405020304" pitchFamily="18" charset="-78"/>
                <a:ea typeface="+mn-ea"/>
                <a:cs typeface="Simplified Arabic" panose="02020603050405020304" pitchFamily="18" charset="-78"/>
              </a:rPr>
              <a:t>في مرحلة الطفولة للتفريق بين الألوان من حيث تفضيلهم الوانا مثال:</a:t>
            </a:r>
          </a:p>
          <a:p>
            <a:pPr marR="0" lvl="0" algn="just" defTabSz="914400" rtl="1" eaLnBrk="1" fontAlgn="base" latinLnBrk="0" hangingPunct="1">
              <a:lnSpc>
                <a:spcPct val="200000"/>
              </a:lnSpc>
              <a:spcBef>
                <a:spcPts val="0"/>
              </a:spcBef>
              <a:spcAft>
                <a:spcPts val="0"/>
              </a:spcAft>
              <a:buClrTx/>
              <a:buSzTx/>
              <a:buFont typeface="Wingdings" panose="05000000000000000000" pitchFamily="2" charset="2"/>
              <a:buChar char="v"/>
              <a:tabLst/>
              <a:defRPr/>
            </a:pPr>
            <a:r>
              <a:rPr lang="ar-IQ" sz="2800" b="1" dirty="0">
                <a:solidFill>
                  <a:schemeClr val="tx1"/>
                </a:solidFill>
                <a:latin typeface="Simplified Arabic" panose="02020603050405020304" pitchFamily="18" charset="-78"/>
                <a:cs typeface="Simplified Arabic" panose="02020603050405020304" pitchFamily="18" charset="-78"/>
              </a:rPr>
              <a:t>الأطفال في سن </a:t>
            </a:r>
            <a:r>
              <a:rPr lang="ar-IQ" sz="2800" b="1" dirty="0">
                <a:solidFill>
                  <a:srgbClr val="FF0000"/>
                </a:solidFill>
                <a:latin typeface="Simplified Arabic" panose="02020603050405020304" pitchFamily="18" charset="-78"/>
                <a:cs typeface="Simplified Arabic" panose="02020603050405020304" pitchFamily="18" charset="-78"/>
              </a:rPr>
              <a:t>الرابعة والخامسة </a:t>
            </a:r>
            <a:r>
              <a:rPr lang="ar-IQ" sz="2800" b="1" dirty="0">
                <a:solidFill>
                  <a:schemeClr val="tx1"/>
                </a:solidFill>
                <a:latin typeface="Simplified Arabic" panose="02020603050405020304" pitchFamily="18" charset="-78"/>
                <a:cs typeface="Simplified Arabic" panose="02020603050405020304" pitchFamily="18" charset="-78"/>
              </a:rPr>
              <a:t>يتعرفون على الألوان الفاتحة مثل ( </a:t>
            </a:r>
            <a:r>
              <a:rPr lang="ar-IQ" sz="2800" b="1" dirty="0">
                <a:solidFill>
                  <a:srgbClr val="7030A0"/>
                </a:solidFill>
                <a:latin typeface="Simplified Arabic" panose="02020603050405020304" pitchFamily="18" charset="-78"/>
                <a:cs typeface="Simplified Arabic" panose="02020603050405020304" pitchFamily="18" charset="-78"/>
              </a:rPr>
              <a:t>الأحمر والاصفر والازرق والاخضر </a:t>
            </a:r>
            <a:r>
              <a:rPr lang="ar-IQ" sz="2800" b="1" dirty="0">
                <a:solidFill>
                  <a:schemeClr val="tx1"/>
                </a:solidFill>
                <a:latin typeface="Simplified Arabic" panose="02020603050405020304" pitchFamily="18" charset="-78"/>
                <a:cs typeface="Simplified Arabic" panose="02020603050405020304" pitchFamily="18" charset="-78"/>
              </a:rPr>
              <a:t>) والألوان المثيرة ( </a:t>
            </a:r>
            <a:r>
              <a:rPr lang="ar-IQ" sz="2800" b="1" dirty="0">
                <a:solidFill>
                  <a:srgbClr val="7030A0"/>
                </a:solidFill>
                <a:latin typeface="Simplified Arabic" panose="02020603050405020304" pitchFamily="18" charset="-78"/>
                <a:cs typeface="Simplified Arabic" panose="02020603050405020304" pitchFamily="18" charset="-78"/>
              </a:rPr>
              <a:t>الأحمر </a:t>
            </a:r>
            <a:r>
              <a:rPr lang="ar-IQ" sz="2800" b="1" dirty="0" err="1">
                <a:solidFill>
                  <a:srgbClr val="7030A0"/>
                </a:solidFill>
                <a:latin typeface="Simplified Arabic" panose="02020603050405020304" pitchFamily="18" charset="-78"/>
                <a:cs typeface="Simplified Arabic" panose="02020603050405020304" pitchFamily="18" charset="-78"/>
              </a:rPr>
              <a:t>فالازرق</a:t>
            </a:r>
            <a:r>
              <a:rPr lang="ar-IQ" sz="2800" b="1" dirty="0">
                <a:solidFill>
                  <a:srgbClr val="7030A0"/>
                </a:solidFill>
                <a:latin typeface="Simplified Arabic" panose="02020603050405020304" pitchFamily="18" charset="-78"/>
                <a:cs typeface="Simplified Arabic" panose="02020603050405020304" pitchFamily="18" charset="-78"/>
              </a:rPr>
              <a:t> على التوالي</a:t>
            </a:r>
            <a:r>
              <a:rPr lang="ar-IQ" sz="2800" b="1" dirty="0">
                <a:solidFill>
                  <a:schemeClr val="tx1"/>
                </a:solidFill>
                <a:latin typeface="Simplified Arabic" panose="02020603050405020304" pitchFamily="18" charset="-78"/>
                <a:cs typeface="Simplified Arabic" panose="02020603050405020304" pitchFamily="18" charset="-78"/>
              </a:rPr>
              <a:t>).</a:t>
            </a:r>
          </a:p>
          <a:p>
            <a:pPr marR="0" lvl="0" algn="just" defTabSz="914400" rtl="1" eaLnBrk="1" fontAlgn="base" latinLnBrk="0" hangingPunct="1">
              <a:lnSpc>
                <a:spcPct val="200000"/>
              </a:lnSpc>
              <a:spcBef>
                <a:spcPts val="0"/>
              </a:spcBef>
              <a:spcAft>
                <a:spcPts val="0"/>
              </a:spcAft>
              <a:buClrTx/>
              <a:buSzTx/>
              <a:buFont typeface="Wingdings" panose="05000000000000000000" pitchFamily="2" charset="2"/>
              <a:buChar char="v"/>
              <a:tabLst/>
              <a:defRPr/>
            </a:pPr>
            <a:r>
              <a:rPr kumimoji="0" lang="ar-IQ" sz="2800" b="1" i="0" u="none" strike="noStrike" kern="1200" cap="none" spc="0" normalizeH="0" baseline="0" noProof="0" dirty="0">
                <a:ln>
                  <a:noFill/>
                </a:ln>
                <a:solidFill>
                  <a:schemeClr val="tx1"/>
                </a:solidFill>
                <a:effectLst/>
                <a:uLnTx/>
                <a:uFillTx/>
                <a:latin typeface="Simplified Arabic" panose="02020603050405020304" pitchFamily="18" charset="-78"/>
                <a:ea typeface="+mn-ea"/>
                <a:cs typeface="Simplified Arabic" panose="02020603050405020304" pitchFamily="18" charset="-78"/>
              </a:rPr>
              <a:t>الطفل في عمر </a:t>
            </a:r>
            <a:r>
              <a:rPr kumimoji="0" lang="ar-IQ" sz="2800" b="1" i="0" u="none" strike="noStrike" kern="1200" cap="none" spc="0" normalizeH="0" baseline="0" noProof="0" dirty="0">
                <a:ln>
                  <a:noFill/>
                </a:ln>
                <a:solidFill>
                  <a:srgbClr val="FF0000"/>
                </a:solidFill>
                <a:effectLst/>
                <a:uLnTx/>
                <a:uFillTx/>
                <a:latin typeface="Simplified Arabic" panose="02020603050405020304" pitchFamily="18" charset="-78"/>
                <a:ea typeface="+mn-ea"/>
                <a:cs typeface="Simplified Arabic" panose="02020603050405020304" pitchFamily="18" charset="-78"/>
              </a:rPr>
              <a:t>2-3 سنوات </a:t>
            </a:r>
            <a:r>
              <a:rPr kumimoji="0" lang="ar-IQ" sz="2800" b="1" i="0" u="none" strike="noStrike" kern="1200" cap="none" spc="0" normalizeH="0" baseline="0" noProof="0" dirty="0">
                <a:ln>
                  <a:noFill/>
                </a:ln>
                <a:solidFill>
                  <a:schemeClr val="tx1"/>
                </a:solidFill>
                <a:effectLst/>
                <a:uLnTx/>
                <a:uFillTx/>
                <a:latin typeface="Simplified Arabic" panose="02020603050405020304" pitchFamily="18" charset="-78"/>
                <a:ea typeface="+mn-ea"/>
                <a:cs typeface="Simplified Arabic" panose="02020603050405020304" pitchFamily="18" charset="-78"/>
              </a:rPr>
              <a:t>يدرك الشكل قبل اللون لان </a:t>
            </a:r>
            <a:r>
              <a:rPr kumimoji="0" lang="ar-IQ" sz="2800" b="1" i="0" u="none" strike="noStrike" kern="1200" cap="none" spc="0" normalizeH="0" baseline="0" noProof="0" dirty="0">
                <a:ln>
                  <a:noFill/>
                </a:ln>
                <a:solidFill>
                  <a:srgbClr val="FF0000"/>
                </a:solidFill>
                <a:effectLst/>
                <a:uLnTx/>
                <a:uFillTx/>
                <a:latin typeface="Simplified Arabic" panose="02020603050405020304" pitchFamily="18" charset="-78"/>
                <a:ea typeface="+mn-ea"/>
                <a:cs typeface="Simplified Arabic" panose="02020603050405020304" pitchFamily="18" charset="-78"/>
              </a:rPr>
              <a:t>الشكل اهم من اللون</a:t>
            </a:r>
          </a:p>
          <a:p>
            <a:pPr marL="0" marR="0" lvl="0" indent="0" algn="just" defTabSz="914400" rtl="1" eaLnBrk="1" fontAlgn="base" latinLnBrk="0" hangingPunct="1">
              <a:lnSpc>
                <a:spcPct val="200000"/>
              </a:lnSpc>
              <a:spcBef>
                <a:spcPts val="0"/>
              </a:spcBef>
              <a:spcAft>
                <a:spcPts val="0"/>
              </a:spcAft>
              <a:buClrTx/>
              <a:buSzTx/>
              <a:buFont typeface="Wingdings 3" charset="2"/>
              <a:buNone/>
              <a:tabLst/>
              <a:defRPr/>
            </a:pPr>
            <a:r>
              <a:rPr lang="ar-IQ" sz="2800" b="1" dirty="0">
                <a:solidFill>
                  <a:schemeClr val="tx1"/>
                </a:solidFill>
                <a:latin typeface="Simplified Arabic" panose="02020603050405020304" pitchFamily="18" charset="-78"/>
                <a:cs typeface="Simplified Arabic" panose="02020603050405020304" pitchFamily="18" charset="-78"/>
              </a:rPr>
              <a:t>مثال : الزهرة التي تقدم للطفل هي وردة في نظره لا يفضلها بسبب لوناها الأحمر او الابيض</a:t>
            </a:r>
            <a:r>
              <a:rPr lang="ar-IQ" sz="2400" b="1" dirty="0">
                <a:solidFill>
                  <a:schemeClr val="tx1"/>
                </a:solidFill>
                <a:latin typeface="Simplified Arabic" panose="02020603050405020304" pitchFamily="18" charset="-78"/>
                <a:cs typeface="Simplified Arabic" panose="02020603050405020304" pitchFamily="18" charset="-78"/>
              </a:rPr>
              <a:t>.</a:t>
            </a:r>
            <a:r>
              <a:rPr kumimoji="0" lang="ar-IQ" sz="2400" b="1" i="0" u="none" strike="noStrike" kern="1200" cap="none" spc="0" normalizeH="0" baseline="0" noProof="0" dirty="0">
                <a:ln>
                  <a:noFill/>
                </a:ln>
                <a:solidFill>
                  <a:srgbClr val="0070C0"/>
                </a:solidFill>
                <a:effectLst/>
                <a:uLnTx/>
                <a:uFillTx/>
                <a:latin typeface="Simplified Arabic" panose="02020603050405020304" pitchFamily="18" charset="-78"/>
                <a:ea typeface="+mn-ea"/>
                <a:cs typeface="Simplified Arabic" panose="02020603050405020304" pitchFamily="18" charset="-78"/>
              </a:rPr>
              <a:t> </a:t>
            </a:r>
            <a:r>
              <a:rPr kumimoji="0" lang="ar-IQ" sz="2800" b="1" i="0" u="none" strike="noStrike" kern="1200" cap="none" spc="0" normalizeH="0" baseline="0" noProof="0" dirty="0">
                <a:ln>
                  <a:noFill/>
                </a:ln>
                <a:solidFill>
                  <a:srgbClr val="FF0000"/>
                </a:solidFill>
                <a:effectLst/>
                <a:uLnTx/>
                <a:uFillTx/>
                <a:latin typeface="Simplified Arabic" panose="02020603050405020304" pitchFamily="18" charset="-78"/>
                <a:ea typeface="+mn-ea"/>
                <a:cs typeface="Simplified Arabic" panose="02020603050405020304" pitchFamily="18" charset="-78"/>
              </a:rPr>
              <a:t>فضلها بسبب شكلها العام كوردة.</a:t>
            </a:r>
          </a:p>
          <a:p>
            <a:pPr marL="0" marR="0" lvl="0" indent="0" algn="just" defTabSz="914400" rtl="1" eaLnBrk="1" fontAlgn="base" latinLnBrk="0" hangingPunct="1">
              <a:lnSpc>
                <a:spcPct val="200000"/>
              </a:lnSpc>
              <a:spcBef>
                <a:spcPts val="0"/>
              </a:spcBef>
              <a:spcAft>
                <a:spcPts val="0"/>
              </a:spcAft>
              <a:buClrTx/>
              <a:buSzTx/>
              <a:buNone/>
              <a:tabLst/>
              <a:defRPr/>
            </a:pPr>
            <a:endParaRPr kumimoji="0" lang="ar-IQ" sz="2400" b="1" i="0" u="none" strike="noStrike" kern="1200" cap="none" spc="0" normalizeH="0" baseline="0" noProof="0" dirty="0">
              <a:ln>
                <a:noFill/>
              </a:ln>
              <a:solidFill>
                <a:schemeClr val="tx1"/>
              </a:solidFill>
              <a:effectLst/>
              <a:uLnTx/>
              <a:uFillTx/>
              <a:latin typeface="Simplified Arabic" panose="02020603050405020304" pitchFamily="18" charset="-78"/>
              <a:ea typeface="+mn-ea"/>
              <a:cs typeface="Simplified Arabic" panose="02020603050405020304" pitchFamily="18" charset="-78"/>
            </a:endParaRPr>
          </a:p>
          <a:p>
            <a:pPr marL="0" marR="0" lvl="0" indent="0" algn="just" defTabSz="914400" rtl="1" eaLnBrk="1" fontAlgn="base" latinLnBrk="0" hangingPunct="1">
              <a:lnSpc>
                <a:spcPct val="200000"/>
              </a:lnSpc>
              <a:spcBef>
                <a:spcPts val="0"/>
              </a:spcBef>
              <a:spcAft>
                <a:spcPts val="0"/>
              </a:spcAft>
              <a:buClrTx/>
              <a:buSzTx/>
              <a:buFontTx/>
              <a:buNone/>
              <a:tabLst/>
              <a:defRPr/>
            </a:pPr>
            <a:endParaRPr kumimoji="0" lang="ar-IQ" sz="7400" b="1" i="0" u="none" strike="noStrike" kern="1200" cap="none" spc="0" normalizeH="0" baseline="0" noProof="0" dirty="0">
              <a:ln>
                <a:noFill/>
              </a:ln>
              <a:solidFill>
                <a:srgbClr val="7030A0"/>
              </a:solidFill>
              <a:effectLst/>
              <a:uLnTx/>
              <a:uFillTx/>
              <a:latin typeface="Simplified Arabic" panose="02020603050405020304" pitchFamily="18" charset="-78"/>
              <a:ea typeface="+mn-ea"/>
              <a:cs typeface="Simplified Arabic" panose="02020603050405020304" pitchFamily="18" charset="-78"/>
            </a:endParaRPr>
          </a:p>
        </p:txBody>
      </p:sp>
    </p:spTree>
    <p:extLst>
      <p:ext uri="{BB962C8B-B14F-4D97-AF65-F5344CB8AC3E}">
        <p14:creationId xmlns:p14="http://schemas.microsoft.com/office/powerpoint/2010/main" val="16281198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B33B864-7C78-CEBD-9B12-94F71195CACA}"/>
              </a:ext>
            </a:extLst>
          </p:cNvPr>
          <p:cNvSpPr>
            <a:spLocks noGrp="1"/>
          </p:cNvSpPr>
          <p:nvPr>
            <p:ph idx="1"/>
          </p:nvPr>
        </p:nvSpPr>
        <p:spPr>
          <a:xfrm>
            <a:off x="504825" y="1208089"/>
            <a:ext cx="8740602" cy="4868861"/>
          </a:xfrm>
        </p:spPr>
        <p:txBody>
          <a:bodyPr>
            <a:normAutofit/>
          </a:bodyPr>
          <a:lstStyle/>
          <a:p>
            <a:pPr marR="0" lvl="0" algn="just" defTabSz="914400" rtl="1" eaLnBrk="1" fontAlgn="base" latinLnBrk="0" hangingPunct="1">
              <a:lnSpc>
                <a:spcPct val="200000"/>
              </a:lnSpc>
              <a:spcBef>
                <a:spcPts val="0"/>
              </a:spcBef>
              <a:spcAft>
                <a:spcPts val="0"/>
              </a:spcAft>
              <a:buClrTx/>
              <a:buSzTx/>
              <a:buFont typeface="Wingdings" panose="05000000000000000000" pitchFamily="2" charset="2"/>
              <a:buChar char="v"/>
              <a:tabLst/>
              <a:defRPr/>
            </a:pPr>
            <a:r>
              <a:rPr lang="ar-IQ" sz="2800" b="1" dirty="0">
                <a:solidFill>
                  <a:srgbClr val="0070C0"/>
                </a:solidFill>
                <a:latin typeface="Simplified Arabic" panose="02020603050405020304" pitchFamily="18" charset="-78"/>
                <a:cs typeface="Simplified Arabic" panose="02020603050405020304" pitchFamily="18" charset="-78"/>
              </a:rPr>
              <a:t>في </a:t>
            </a:r>
            <a:r>
              <a:rPr lang="ar-IQ" sz="2800" b="1" dirty="0">
                <a:solidFill>
                  <a:srgbClr val="FF0000"/>
                </a:solidFill>
                <a:latin typeface="Simplified Arabic" panose="02020603050405020304" pitchFamily="18" charset="-78"/>
                <a:cs typeface="Simplified Arabic" panose="02020603050405020304" pitchFamily="18" charset="-78"/>
              </a:rPr>
              <a:t>سن الثالثة </a:t>
            </a:r>
            <a:r>
              <a:rPr lang="ar-IQ" sz="2800" b="1" dirty="0">
                <a:solidFill>
                  <a:srgbClr val="0070C0"/>
                </a:solidFill>
                <a:latin typeface="Simplified Arabic" panose="02020603050405020304" pitchFamily="18" charset="-78"/>
                <a:cs typeface="Simplified Arabic" panose="02020603050405020304" pitchFamily="18" charset="-78"/>
              </a:rPr>
              <a:t>يتدرج نمو الطفل ويحدد اختياره على أساس ادراكه الجزيئات والتفاصيل بعد ان كان يقتصر على الشكل العام.</a:t>
            </a:r>
          </a:p>
          <a:p>
            <a:pPr marR="0" lvl="0" algn="just" defTabSz="914400" rtl="1" eaLnBrk="1" fontAlgn="base" latinLnBrk="0" hangingPunct="1">
              <a:lnSpc>
                <a:spcPct val="200000"/>
              </a:lnSpc>
              <a:spcBef>
                <a:spcPts val="0"/>
              </a:spcBef>
              <a:spcAft>
                <a:spcPts val="0"/>
              </a:spcAft>
              <a:buClrTx/>
              <a:buSzTx/>
              <a:buFont typeface="Wingdings" panose="05000000000000000000" pitchFamily="2" charset="2"/>
              <a:buChar char="v"/>
              <a:tabLst/>
              <a:defRPr/>
            </a:pPr>
            <a:r>
              <a:rPr lang="ar-IQ" sz="2800" b="1" dirty="0">
                <a:solidFill>
                  <a:srgbClr val="0070C0"/>
                </a:solidFill>
                <a:latin typeface="Simplified Arabic" panose="02020603050405020304" pitchFamily="18" charset="-78"/>
                <a:cs typeface="Simplified Arabic" panose="02020603050405020304" pitchFamily="18" charset="-78"/>
              </a:rPr>
              <a:t>يصعب عليه ان يتعرف على تدرجات الألوان </a:t>
            </a:r>
            <a:r>
              <a:rPr lang="ar-IQ" sz="2800" b="1" dirty="0">
                <a:solidFill>
                  <a:srgbClr val="FF0000"/>
                </a:solidFill>
                <a:latin typeface="Simplified Arabic" panose="02020603050405020304" pitchFamily="18" charset="-78"/>
                <a:cs typeface="Simplified Arabic" panose="02020603050405020304" pitchFamily="18" charset="-78"/>
              </a:rPr>
              <a:t>الأحمر الفاتح والاحمر الغامق.</a:t>
            </a:r>
          </a:p>
          <a:p>
            <a:pPr marR="0" lvl="0" algn="just" defTabSz="914400" rtl="1" eaLnBrk="1" fontAlgn="base" latinLnBrk="0" hangingPunct="1">
              <a:lnSpc>
                <a:spcPct val="200000"/>
              </a:lnSpc>
              <a:spcBef>
                <a:spcPts val="0"/>
              </a:spcBef>
              <a:spcAft>
                <a:spcPts val="0"/>
              </a:spcAft>
              <a:buClrTx/>
              <a:buSzTx/>
              <a:buFont typeface="Wingdings" panose="05000000000000000000" pitchFamily="2" charset="2"/>
              <a:buChar char="v"/>
              <a:tabLst/>
              <a:defRPr/>
            </a:pPr>
            <a:r>
              <a:rPr kumimoji="0" lang="ar-IQ" sz="2800" b="1" i="0" u="none" strike="noStrike" kern="1200" cap="none" spc="0" normalizeH="0" baseline="0" noProof="0" dirty="0">
                <a:ln>
                  <a:noFill/>
                </a:ln>
                <a:solidFill>
                  <a:srgbClr val="0070C0"/>
                </a:solidFill>
                <a:effectLst/>
                <a:uLnTx/>
                <a:uFillTx/>
                <a:latin typeface="Simplified Arabic" panose="02020603050405020304" pitchFamily="18" charset="-78"/>
                <a:cs typeface="Simplified Arabic" panose="02020603050405020304" pitchFamily="18" charset="-78"/>
              </a:rPr>
              <a:t>يركز على الألوان </a:t>
            </a:r>
            <a:r>
              <a:rPr kumimoji="0" lang="ar-IQ" sz="2800" b="1" i="0" u="none" strike="noStrike" kern="1200" cap="none" spc="0" normalizeH="0" baseline="0" noProof="0" dirty="0">
                <a:ln>
                  <a:noFill/>
                </a:ln>
                <a:solidFill>
                  <a:srgbClr val="FF0000"/>
                </a:solidFill>
                <a:effectLst/>
                <a:uLnTx/>
                <a:uFillTx/>
                <a:latin typeface="Simplified Arabic" panose="02020603050405020304" pitchFamily="18" charset="-78"/>
                <a:cs typeface="Simplified Arabic" panose="02020603050405020304" pitchFamily="18" charset="-78"/>
              </a:rPr>
              <a:t>المختلفة</a:t>
            </a:r>
            <a:r>
              <a:rPr kumimoji="0" lang="ar-IQ" sz="2800" b="1" i="0" u="none" strike="noStrike" kern="1200" cap="none" spc="0" normalizeH="0" baseline="0" noProof="0" dirty="0">
                <a:ln>
                  <a:noFill/>
                </a:ln>
                <a:solidFill>
                  <a:srgbClr val="0070C0"/>
                </a:solidFill>
                <a:effectLst/>
                <a:uLnTx/>
                <a:uFillTx/>
                <a:latin typeface="Simplified Arabic" panose="02020603050405020304" pitchFamily="18" charset="-78"/>
                <a:cs typeface="Simplified Arabic" panose="02020603050405020304" pitchFamily="18" charset="-78"/>
              </a:rPr>
              <a:t> قبل </a:t>
            </a:r>
            <a:r>
              <a:rPr kumimoji="0" lang="ar-IQ" sz="2800" b="1" i="0" u="none" strike="noStrike" kern="1200" cap="none" spc="0" normalizeH="0" baseline="0" noProof="0" dirty="0">
                <a:ln>
                  <a:noFill/>
                </a:ln>
                <a:solidFill>
                  <a:srgbClr val="FF0000"/>
                </a:solidFill>
                <a:effectLst/>
                <a:uLnTx/>
                <a:uFillTx/>
                <a:latin typeface="Simplified Arabic" panose="02020603050405020304" pitchFamily="18" charset="-78"/>
                <a:cs typeface="Simplified Arabic" panose="02020603050405020304" pitchFamily="18" charset="-78"/>
              </a:rPr>
              <a:t>المت</a:t>
            </a:r>
            <a:r>
              <a:rPr lang="ar-IQ" sz="2800" b="1" dirty="0" err="1">
                <a:solidFill>
                  <a:srgbClr val="FF0000"/>
                </a:solidFill>
                <a:latin typeface="Simplified Arabic" panose="02020603050405020304" pitchFamily="18" charset="-78"/>
                <a:cs typeface="Simplified Arabic" panose="02020603050405020304" pitchFamily="18" charset="-78"/>
              </a:rPr>
              <a:t>شابهة</a:t>
            </a:r>
            <a:r>
              <a:rPr lang="ar-IQ" sz="2800" b="1" dirty="0">
                <a:solidFill>
                  <a:srgbClr val="FF0000"/>
                </a:solidFill>
                <a:latin typeface="Simplified Arabic" panose="02020603050405020304" pitchFamily="18" charset="-78"/>
                <a:cs typeface="Simplified Arabic" panose="02020603050405020304" pitchFamily="18" charset="-78"/>
              </a:rPr>
              <a:t>.</a:t>
            </a:r>
            <a:endParaRPr kumimoji="0" lang="en-US" sz="3200" b="1" i="0" u="none" strike="noStrike" kern="1200" cap="none" spc="0" normalizeH="0" baseline="0" noProof="0" dirty="0">
              <a:ln>
                <a:noFill/>
              </a:ln>
              <a:solidFill>
                <a:srgbClr val="FF0000"/>
              </a:solidFill>
              <a:effectLst/>
              <a:uLnTx/>
              <a:uFillTx/>
              <a:latin typeface="Simplified Arabic" panose="02020603050405020304" pitchFamily="18" charset="-78"/>
              <a:cs typeface="Simplified Arabic" panose="02020603050405020304" pitchFamily="18" charset="-78"/>
            </a:endParaRPr>
          </a:p>
          <a:p>
            <a:endParaRPr lang="en-US" dirty="0"/>
          </a:p>
        </p:txBody>
      </p:sp>
    </p:spTree>
    <p:extLst>
      <p:ext uri="{BB962C8B-B14F-4D97-AF65-F5344CB8AC3E}">
        <p14:creationId xmlns:p14="http://schemas.microsoft.com/office/powerpoint/2010/main" val="9679197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5152325-FAAF-507A-9EC0-11A2F1F58F02}"/>
              </a:ext>
            </a:extLst>
          </p:cNvPr>
          <p:cNvSpPr>
            <a:spLocks noGrp="1"/>
          </p:cNvSpPr>
          <p:nvPr>
            <p:ph idx="1"/>
          </p:nvPr>
        </p:nvSpPr>
        <p:spPr>
          <a:xfrm>
            <a:off x="168453" y="195762"/>
            <a:ext cx="9273498" cy="6143393"/>
          </a:xfrm>
        </p:spPr>
        <p:txBody>
          <a:bodyPr>
            <a:normAutofit fontScale="25000" lnSpcReduction="20000"/>
          </a:bodyPr>
          <a:lstStyle/>
          <a:p>
            <a:pPr marL="0" marR="57150" lvl="0" indent="0" algn="ctr" defTabSz="914400" rtl="1" eaLnBrk="1" fontAlgn="base" latinLnBrk="0" hangingPunct="1">
              <a:lnSpc>
                <a:spcPct val="200000"/>
              </a:lnSpc>
              <a:spcBef>
                <a:spcPts val="0"/>
              </a:spcBef>
              <a:spcAft>
                <a:spcPts val="0"/>
              </a:spcAft>
              <a:buClr>
                <a:srgbClr val="003366"/>
              </a:buClr>
              <a:buSzPct val="75000"/>
              <a:buFont typeface="Wingdings" panose="05000000000000000000" pitchFamily="2" charset="2"/>
              <a:buNone/>
              <a:tabLst/>
              <a:defRPr/>
            </a:pPr>
            <a:r>
              <a:rPr kumimoji="0" lang="ar-IQ" sz="12800" b="1" i="0" u="none" strike="noStrike" kern="1200" cap="small" spc="25" normalizeH="0" baseline="0" noProof="0" dirty="0">
                <a:ln>
                  <a:noFill/>
                </a:ln>
                <a:solidFill>
                  <a:srgbClr val="FF0000"/>
                </a:solidFill>
                <a:effectLst/>
                <a:uLnTx/>
                <a:uFillTx/>
                <a:latin typeface="Calibri" panose="020F0502020204030204" pitchFamily="34" charset="0"/>
                <a:ea typeface="Times New Roman" panose="02020603050405020304" pitchFamily="18" charset="0"/>
                <a:cs typeface="Simplified Arabic" panose="02020603050405020304" pitchFamily="18" charset="-78"/>
              </a:rPr>
              <a:t>امثلة الفترات الحرجة في الحيوانات مثال:</a:t>
            </a:r>
          </a:p>
          <a:p>
            <a:pPr marR="57150" lvl="0" algn="just" defTabSz="914400" rtl="1" eaLnBrk="1" fontAlgn="base" latinLnBrk="0" hangingPunct="1">
              <a:lnSpc>
                <a:spcPct val="170000"/>
              </a:lnSpc>
              <a:spcBef>
                <a:spcPts val="0"/>
              </a:spcBef>
              <a:spcAft>
                <a:spcPts val="0"/>
              </a:spcAft>
              <a:buClr>
                <a:srgbClr val="003366"/>
              </a:buClr>
              <a:buSzPct val="75000"/>
              <a:buFont typeface="Wingdings" panose="05000000000000000000" pitchFamily="2" charset="2"/>
              <a:buChar char="v"/>
              <a:tabLst/>
              <a:defRPr/>
            </a:pPr>
            <a:r>
              <a:rPr kumimoji="0" lang="ar-IQ" sz="11200" b="1" i="0" u="none" strike="noStrike" kern="1200" cap="small" spc="25" normalizeH="0" baseline="0" noProof="0" dirty="0">
                <a:ln>
                  <a:noFill/>
                </a:ln>
                <a:solidFill>
                  <a:srgbClr val="FF0000"/>
                </a:solidFill>
                <a:effectLst/>
                <a:uLnTx/>
                <a:uFillTx/>
                <a:latin typeface="Calibri" panose="020F0502020204030204" pitchFamily="34" charset="0"/>
                <a:ea typeface="Times New Roman" panose="02020603050405020304" pitchFamily="18" charset="0"/>
                <a:cs typeface="Simplified Arabic" panose="02020603050405020304" pitchFamily="18" charset="-78"/>
              </a:rPr>
              <a:t> </a:t>
            </a:r>
            <a:r>
              <a:rPr kumimoji="0" lang="ar-IQ" sz="12800" b="1" i="0" u="none" strike="noStrike" kern="1200" cap="small" spc="25" normalizeH="0" baseline="0" noProof="0" dirty="0">
                <a:ln>
                  <a:noFill/>
                </a:ln>
                <a:solidFill>
                  <a:srgbClr val="C00000"/>
                </a:solidFill>
                <a:effectLst/>
                <a:uLnTx/>
                <a:uFillTx/>
                <a:latin typeface="Calibri" panose="020F0502020204030204" pitchFamily="34" charset="0"/>
                <a:ea typeface="Times New Roman" panose="02020603050405020304" pitchFamily="18" charset="0"/>
                <a:cs typeface="Simplified Arabic" panose="02020603050405020304" pitchFamily="18" charset="-78"/>
              </a:rPr>
              <a:t>فراخ الوز </a:t>
            </a:r>
            <a:r>
              <a:rPr kumimoji="0" lang="ar-IQ" sz="11200" b="1" i="0" u="none" strike="noStrike" kern="1200" cap="small" spc="25" normalizeH="0" baseline="0" noProof="0" dirty="0">
                <a:ln>
                  <a:noFill/>
                </a:ln>
                <a:solidFill>
                  <a:srgbClr val="0070C0"/>
                </a:solidFill>
                <a:effectLst/>
                <a:uLnTx/>
                <a:uFillTx/>
                <a:latin typeface="Calibri" panose="020F0502020204030204" pitchFamily="34" charset="0"/>
                <a:ea typeface="Times New Roman" panose="02020603050405020304" pitchFamily="18" charset="0"/>
                <a:cs typeface="Simplified Arabic" panose="02020603050405020304" pitchFamily="18" charset="-78"/>
              </a:rPr>
              <a:t>تواجه فترة حرجة تقع في الساعات الأولى المبكرة من حياتها حيث انها تتبع أي جسم متحرك في بيئتها ولو كانت غير الام الطبيعية.</a:t>
            </a:r>
          </a:p>
          <a:p>
            <a:pPr marR="57150" lvl="0" algn="just" defTabSz="914400" rtl="1" eaLnBrk="1" fontAlgn="base" latinLnBrk="0" hangingPunct="1">
              <a:lnSpc>
                <a:spcPct val="170000"/>
              </a:lnSpc>
              <a:spcBef>
                <a:spcPts val="0"/>
              </a:spcBef>
              <a:spcAft>
                <a:spcPts val="0"/>
              </a:spcAft>
              <a:buClr>
                <a:srgbClr val="003366"/>
              </a:buClr>
              <a:buSzPct val="75000"/>
              <a:buFont typeface="Wingdings" panose="05000000000000000000" pitchFamily="2" charset="2"/>
              <a:buChar char="v"/>
              <a:tabLst/>
              <a:defRPr/>
            </a:pPr>
            <a:r>
              <a:rPr lang="ar-IQ" sz="11200" b="1" cap="small" spc="25" dirty="0">
                <a:solidFill>
                  <a:srgbClr val="C00000"/>
                </a:solidFill>
                <a:latin typeface="Calibri" panose="020F0502020204030204" pitchFamily="34" charset="0"/>
                <a:ea typeface="Times New Roman" panose="02020603050405020304" pitchFamily="18" charset="0"/>
                <a:cs typeface="Simplified Arabic" panose="02020603050405020304" pitchFamily="18" charset="-78"/>
              </a:rPr>
              <a:t>العصافير</a:t>
            </a:r>
            <a:r>
              <a:rPr lang="ar-IQ" sz="11200" b="1" cap="small" spc="25" dirty="0">
                <a:solidFill>
                  <a:srgbClr val="0070C0"/>
                </a:solidFill>
                <a:latin typeface="Calibri" panose="020F0502020204030204" pitchFamily="34" charset="0"/>
                <a:ea typeface="Times New Roman" panose="02020603050405020304" pitchFamily="18" charset="0"/>
                <a:cs typeface="Simplified Arabic" panose="02020603050405020304" pitchFamily="18" charset="-78"/>
              </a:rPr>
              <a:t> توجد لديها فترة حرجة تقع ما بين الأسبوع الثاني والثامن من حياتها حيث تحتاج سماع صوت العصافير الأخرى كي تقلد هذه الأصوات وتنقلها.</a:t>
            </a:r>
          </a:p>
          <a:p>
            <a:pPr marR="57150" lvl="0" algn="just" defTabSz="914400" rtl="1" eaLnBrk="1" fontAlgn="base" latinLnBrk="0" hangingPunct="1">
              <a:lnSpc>
                <a:spcPct val="170000"/>
              </a:lnSpc>
              <a:spcBef>
                <a:spcPts val="0"/>
              </a:spcBef>
              <a:spcAft>
                <a:spcPts val="0"/>
              </a:spcAft>
              <a:buClr>
                <a:srgbClr val="003366"/>
              </a:buClr>
              <a:buSzPct val="75000"/>
              <a:buFont typeface="Wingdings" panose="05000000000000000000" pitchFamily="2" charset="2"/>
              <a:buChar char="v"/>
              <a:tabLst/>
              <a:defRPr/>
            </a:pPr>
            <a:r>
              <a:rPr kumimoji="0" lang="ar-IQ" sz="11200" b="1" i="0" u="none" strike="noStrike" kern="1200" cap="small" spc="25" normalizeH="0" baseline="0" noProof="0" dirty="0">
                <a:ln>
                  <a:noFill/>
                </a:ln>
                <a:solidFill>
                  <a:srgbClr val="C00000"/>
                </a:solidFill>
                <a:effectLst/>
                <a:uLnTx/>
                <a:uFillTx/>
                <a:latin typeface="Calibri" panose="020F0502020204030204" pitchFamily="34" charset="0"/>
                <a:ea typeface="Times New Roman" panose="02020603050405020304" pitchFamily="18" charset="0"/>
                <a:cs typeface="Simplified Arabic" panose="02020603050405020304" pitchFamily="18" charset="-78"/>
              </a:rPr>
              <a:t> للإنسان </a:t>
            </a:r>
            <a:r>
              <a:rPr kumimoji="0" lang="ar-IQ" sz="11200" b="1" i="0" u="none" strike="noStrike" kern="1200" cap="small" spc="25" normalizeH="0" baseline="0" noProof="0" dirty="0">
                <a:ln>
                  <a:noFill/>
                </a:ln>
                <a:solidFill>
                  <a:srgbClr val="0070C0"/>
                </a:solidFill>
                <a:effectLst/>
                <a:uLnTx/>
                <a:uFillTx/>
                <a:latin typeface="Calibri" panose="020F0502020204030204" pitchFamily="34" charset="0"/>
                <a:ea typeface="Times New Roman" panose="02020603050405020304" pitchFamily="18" charset="0"/>
                <a:cs typeface="Simplified Arabic" panose="02020603050405020304" pitchFamily="18" charset="-78"/>
              </a:rPr>
              <a:t>تشكل فترة حرجة في السنوات الخمس الأولى بالنسبة للنمو العقلي للطفل.</a:t>
            </a:r>
          </a:p>
          <a:p>
            <a:pPr marL="0" marR="57150" lvl="0" indent="0" algn="just" defTabSz="914400" rtl="1" eaLnBrk="1" fontAlgn="base" latinLnBrk="0" hangingPunct="1">
              <a:lnSpc>
                <a:spcPct val="170000"/>
              </a:lnSpc>
              <a:spcBef>
                <a:spcPts val="0"/>
              </a:spcBef>
              <a:spcAft>
                <a:spcPts val="0"/>
              </a:spcAft>
              <a:buClr>
                <a:srgbClr val="003366"/>
              </a:buClr>
              <a:buSzPct val="75000"/>
              <a:buNone/>
              <a:tabLst/>
              <a:defRPr/>
            </a:pPr>
            <a:endParaRPr kumimoji="0" lang="ar-IQ" sz="11200" b="1" i="0" u="none" strike="noStrike" kern="1200" cap="small" spc="25" normalizeH="0" baseline="0" noProof="0" dirty="0">
              <a:ln>
                <a:noFill/>
              </a:ln>
              <a:solidFill>
                <a:srgbClr val="0070C0"/>
              </a:solidFill>
              <a:effectLst/>
              <a:uLnTx/>
              <a:uFillTx/>
              <a:latin typeface="Calibri" panose="020F0502020204030204" pitchFamily="34" charset="0"/>
              <a:ea typeface="Times New Roman" panose="02020603050405020304" pitchFamily="18" charset="0"/>
              <a:cs typeface="Simplified Arabic" panose="02020603050405020304" pitchFamily="18" charset="-78"/>
            </a:endParaRPr>
          </a:p>
          <a:p>
            <a:pPr marL="0" marR="57150" lvl="0" indent="0" algn="just" defTabSz="914400" rtl="1" eaLnBrk="1" fontAlgn="base" latinLnBrk="0" hangingPunct="1">
              <a:lnSpc>
                <a:spcPct val="200000"/>
              </a:lnSpc>
              <a:spcBef>
                <a:spcPts val="0"/>
              </a:spcBef>
              <a:spcAft>
                <a:spcPts val="0"/>
              </a:spcAft>
              <a:buClr>
                <a:srgbClr val="003366"/>
              </a:buClr>
              <a:buSzPct val="75000"/>
              <a:buFont typeface="Wingdings" panose="05000000000000000000" pitchFamily="2" charset="2"/>
              <a:buNone/>
              <a:tabLst/>
              <a:defRPr/>
            </a:pPr>
            <a:endParaRPr kumimoji="0" lang="ar-IQ" sz="11200" b="1" i="0" u="none" strike="noStrike" kern="1200" cap="small" spc="25" normalizeH="0" baseline="0" noProof="0" dirty="0">
              <a:ln>
                <a:noFill/>
              </a:ln>
              <a:solidFill>
                <a:schemeClr val="accent2"/>
              </a:solidFill>
              <a:effectLst/>
              <a:uLnTx/>
              <a:uFillTx/>
              <a:latin typeface="Calibri" panose="020F0502020204030204" pitchFamily="34" charset="0"/>
              <a:ea typeface="Times New Roman" panose="02020603050405020304" pitchFamily="18" charset="0"/>
              <a:cs typeface="Simplified Arabic" panose="02020603050405020304" pitchFamily="18" charset="-78"/>
            </a:endParaRPr>
          </a:p>
          <a:p>
            <a:endParaRPr lang="en-US" dirty="0"/>
          </a:p>
        </p:txBody>
      </p:sp>
    </p:spTree>
    <p:extLst>
      <p:ext uri="{BB962C8B-B14F-4D97-AF65-F5344CB8AC3E}">
        <p14:creationId xmlns:p14="http://schemas.microsoft.com/office/powerpoint/2010/main" val="15356247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CEEEDCD-5EB3-C1FF-C537-77CB0B256D13}"/>
              </a:ext>
            </a:extLst>
          </p:cNvPr>
          <p:cNvSpPr txBox="1"/>
          <p:nvPr/>
        </p:nvSpPr>
        <p:spPr>
          <a:xfrm>
            <a:off x="0" y="120402"/>
            <a:ext cx="9572625" cy="6617196"/>
          </a:xfrm>
          <a:prstGeom prst="rect">
            <a:avLst/>
          </a:prstGeom>
          <a:noFill/>
        </p:spPr>
        <p:txBody>
          <a:bodyPr wrap="square">
            <a:spAutoFit/>
          </a:bodyPr>
          <a:lstStyle/>
          <a:p>
            <a:endParaRPr kumimoji="0" lang="ar-IQ" sz="2400" b="0" i="0" u="none" strike="noStrike" kern="1200" cap="none" spc="0" normalizeH="0" baseline="0" noProof="0" dirty="0">
              <a:ln>
                <a:noFill/>
              </a:ln>
              <a:solidFill>
                <a:prstClr val="black"/>
              </a:solidFill>
              <a:effectLst/>
              <a:uLnTx/>
              <a:uFillTx/>
              <a:latin typeface="Calibri"/>
              <a:ea typeface="+mj-ea"/>
              <a:cs typeface="Times New Roman" panose="02020603050405020304" pitchFamily="18" charset="0"/>
            </a:endParaRPr>
          </a:p>
          <a:p>
            <a:pPr algn="r">
              <a:lnSpc>
                <a:spcPct val="150000"/>
              </a:lnSpc>
            </a:pPr>
            <a:r>
              <a:rPr kumimoji="0" lang="ar-IQ" sz="3600" b="1" i="0" u="none" strike="noStrike" kern="1200" cap="none" spc="0" normalizeH="0" baseline="0" noProof="0" dirty="0">
                <a:ln>
                  <a:noFill/>
                </a:ln>
                <a:solidFill>
                  <a:schemeClr val="accent4"/>
                </a:solidFill>
                <a:effectLst/>
                <a:uLnTx/>
                <a:uFillTx/>
                <a:latin typeface="Calibri"/>
                <a:ea typeface="+mj-ea"/>
                <a:cs typeface="Times New Roman" panose="02020603050405020304" pitchFamily="18" charset="0"/>
              </a:rPr>
              <a:t>أهمية دراسة علم نفس النمو:</a:t>
            </a:r>
          </a:p>
          <a:p>
            <a:pPr algn="r">
              <a:lnSpc>
                <a:spcPct val="150000"/>
              </a:lnSpc>
            </a:pPr>
            <a:r>
              <a:rPr lang="ar-IQ" sz="3600" b="1" dirty="0">
                <a:solidFill>
                  <a:srgbClr val="7030A0"/>
                </a:solidFill>
                <a:latin typeface="Calibri"/>
                <a:ea typeface="+mj-ea"/>
                <a:cs typeface="Times New Roman" panose="02020603050405020304" pitchFamily="18" charset="0"/>
              </a:rPr>
              <a:t>1. التعرف على العوامل </a:t>
            </a:r>
            <a:r>
              <a:rPr lang="ar-IQ" sz="3600" b="1" dirty="0">
                <a:solidFill>
                  <a:srgbClr val="FF0000"/>
                </a:solidFill>
                <a:latin typeface="Calibri"/>
                <a:ea typeface="+mj-ea"/>
                <a:cs typeface="Times New Roman" panose="02020603050405020304" pitchFamily="18" charset="0"/>
              </a:rPr>
              <a:t>البيئية</a:t>
            </a:r>
            <a:r>
              <a:rPr lang="ar-IQ" sz="3600" b="1" dirty="0">
                <a:solidFill>
                  <a:srgbClr val="7030A0"/>
                </a:solidFill>
                <a:latin typeface="Calibri"/>
                <a:ea typeface="+mj-ea"/>
                <a:cs typeface="Times New Roman" panose="02020603050405020304" pitchFamily="18" charset="0"/>
              </a:rPr>
              <a:t> و</a:t>
            </a:r>
            <a:r>
              <a:rPr lang="ar-IQ" sz="3600" b="1" dirty="0">
                <a:solidFill>
                  <a:srgbClr val="FF0000"/>
                </a:solidFill>
                <a:latin typeface="Calibri"/>
                <a:ea typeface="+mj-ea"/>
                <a:cs typeface="Times New Roman" panose="02020603050405020304" pitchFamily="18" charset="0"/>
              </a:rPr>
              <a:t>الوراثية</a:t>
            </a:r>
            <a:r>
              <a:rPr lang="ar-IQ" sz="3600" b="1" dirty="0">
                <a:solidFill>
                  <a:srgbClr val="7030A0"/>
                </a:solidFill>
                <a:latin typeface="Calibri"/>
                <a:ea typeface="+mj-ea"/>
                <a:cs typeface="Times New Roman" panose="02020603050405020304" pitchFamily="18" charset="0"/>
              </a:rPr>
              <a:t> المؤثرة في النمو.</a:t>
            </a:r>
          </a:p>
          <a:p>
            <a:pPr algn="r">
              <a:lnSpc>
                <a:spcPct val="150000"/>
              </a:lnSpc>
            </a:pPr>
            <a:r>
              <a:rPr kumimoji="0" lang="ar-IQ" sz="3200" b="1" i="0" u="none" strike="noStrike" kern="1200" cap="none" spc="0" normalizeH="0" baseline="0" noProof="0" dirty="0">
                <a:ln>
                  <a:noFill/>
                </a:ln>
                <a:solidFill>
                  <a:srgbClr val="7030A0"/>
                </a:solidFill>
                <a:effectLst/>
                <a:uLnTx/>
                <a:uFillTx/>
                <a:latin typeface="Calibri"/>
                <a:ea typeface="+mj-ea"/>
                <a:cs typeface="Times New Roman" panose="02020603050405020304" pitchFamily="18" charset="0"/>
              </a:rPr>
              <a:t>2. التعرف على </a:t>
            </a:r>
            <a:r>
              <a:rPr kumimoji="0" lang="ar-IQ" sz="3200" b="1" i="0" u="none" strike="noStrike" kern="1200" cap="none" spc="0" normalizeH="0" baseline="0" noProof="0" dirty="0">
                <a:ln>
                  <a:noFill/>
                </a:ln>
                <a:solidFill>
                  <a:srgbClr val="FF0000"/>
                </a:solidFill>
                <a:effectLst/>
                <a:uLnTx/>
                <a:uFillTx/>
                <a:latin typeface="Calibri"/>
                <a:ea typeface="+mj-ea"/>
                <a:cs typeface="Times New Roman" panose="02020603050405020304" pitchFamily="18" charset="0"/>
              </a:rPr>
              <a:t>خصائص نمو الأطفال </a:t>
            </a:r>
            <a:r>
              <a:rPr kumimoji="0" lang="ar-IQ" sz="3200" b="1" i="0" u="none" strike="noStrike" kern="1200" cap="none" spc="0" normalizeH="0" baseline="0" noProof="0" dirty="0">
                <a:ln>
                  <a:noFill/>
                </a:ln>
                <a:solidFill>
                  <a:srgbClr val="7030A0"/>
                </a:solidFill>
                <a:effectLst/>
                <a:uLnTx/>
                <a:uFillTx/>
                <a:latin typeface="Calibri"/>
                <a:ea typeface="+mj-ea"/>
                <a:cs typeface="Times New Roman" panose="02020603050405020304" pitchFamily="18" charset="0"/>
              </a:rPr>
              <a:t>و</a:t>
            </a:r>
            <a:r>
              <a:rPr kumimoji="0" lang="ar-IQ" sz="3200" b="1" i="0" u="none" strike="noStrike" kern="1200" cap="none" spc="0" normalizeH="0" baseline="0" noProof="0" dirty="0">
                <a:ln>
                  <a:noFill/>
                </a:ln>
                <a:solidFill>
                  <a:srgbClr val="FF0000"/>
                </a:solidFill>
                <a:effectLst/>
                <a:uLnTx/>
                <a:uFillTx/>
                <a:latin typeface="Calibri"/>
                <a:ea typeface="+mj-ea"/>
                <a:cs typeface="Times New Roman" panose="02020603050405020304" pitchFamily="18" charset="0"/>
              </a:rPr>
              <a:t>المراهقين</a:t>
            </a:r>
            <a:r>
              <a:rPr kumimoji="0" lang="ar-IQ" sz="3200" b="1" i="0" u="none" strike="noStrike" kern="1200" cap="none" spc="0" normalizeH="0" baseline="0" noProof="0" dirty="0">
                <a:ln>
                  <a:noFill/>
                </a:ln>
                <a:solidFill>
                  <a:srgbClr val="7030A0"/>
                </a:solidFill>
                <a:effectLst/>
                <a:uLnTx/>
                <a:uFillTx/>
                <a:latin typeface="Calibri"/>
                <a:ea typeface="+mj-ea"/>
                <a:cs typeface="Times New Roman" panose="02020603050405020304" pitchFamily="18" charset="0"/>
              </a:rPr>
              <a:t> ووضع المناهج.</a:t>
            </a:r>
          </a:p>
          <a:p>
            <a:pPr algn="r">
              <a:lnSpc>
                <a:spcPct val="150000"/>
              </a:lnSpc>
            </a:pPr>
            <a:r>
              <a:rPr lang="ar-IQ" sz="3200" b="1" dirty="0">
                <a:solidFill>
                  <a:srgbClr val="7030A0"/>
                </a:solidFill>
                <a:latin typeface="Calibri"/>
                <a:ea typeface="+mj-ea"/>
                <a:cs typeface="Times New Roman" panose="02020603050405020304" pitchFamily="18" charset="0"/>
              </a:rPr>
              <a:t>3. تحديد معايير </a:t>
            </a:r>
            <a:r>
              <a:rPr lang="ar-IQ" sz="3200" b="1" dirty="0">
                <a:solidFill>
                  <a:srgbClr val="FF0000"/>
                </a:solidFill>
                <a:latin typeface="Calibri"/>
                <a:ea typeface="+mj-ea"/>
                <a:cs typeface="Times New Roman" panose="02020603050405020304" pitchFamily="18" charset="0"/>
              </a:rPr>
              <a:t>النمو السوي عند الانسان </a:t>
            </a:r>
            <a:r>
              <a:rPr lang="ar-IQ" sz="3200" b="1" dirty="0">
                <a:solidFill>
                  <a:srgbClr val="7030A0"/>
                </a:solidFill>
                <a:latin typeface="Calibri"/>
                <a:ea typeface="+mj-ea"/>
                <a:cs typeface="Times New Roman" panose="02020603050405020304" pitchFamily="18" charset="0"/>
              </a:rPr>
              <a:t>في المراحل المختلفة.</a:t>
            </a:r>
          </a:p>
          <a:p>
            <a:pPr algn="r">
              <a:lnSpc>
                <a:spcPct val="150000"/>
              </a:lnSpc>
            </a:pPr>
            <a:r>
              <a:rPr kumimoji="0" lang="ar-IQ" sz="3200" b="1" i="0" u="none" strike="noStrike" kern="1200" cap="none" spc="0" normalizeH="0" baseline="0" noProof="0" dirty="0">
                <a:ln>
                  <a:noFill/>
                </a:ln>
                <a:solidFill>
                  <a:srgbClr val="7030A0"/>
                </a:solidFill>
                <a:effectLst/>
                <a:uLnTx/>
                <a:uFillTx/>
                <a:latin typeface="Calibri"/>
                <a:ea typeface="+mj-ea"/>
                <a:cs typeface="Times New Roman" panose="02020603050405020304" pitchFamily="18" charset="0"/>
              </a:rPr>
              <a:t>4. دراسة حالات </a:t>
            </a:r>
            <a:r>
              <a:rPr kumimoji="0" lang="ar-IQ" sz="3200" b="1" i="0" u="none" strike="noStrike" kern="1200" cap="none" spc="0" normalizeH="0" baseline="0" noProof="0" dirty="0">
                <a:ln>
                  <a:noFill/>
                </a:ln>
                <a:solidFill>
                  <a:srgbClr val="FF0000"/>
                </a:solidFill>
                <a:effectLst/>
                <a:uLnTx/>
                <a:uFillTx/>
                <a:latin typeface="Calibri"/>
                <a:ea typeface="+mj-ea"/>
                <a:cs typeface="Times New Roman" panose="02020603050405020304" pitchFamily="18" charset="0"/>
              </a:rPr>
              <a:t>الشذوذ </a:t>
            </a:r>
            <a:r>
              <a:rPr kumimoji="0" lang="ar-IQ" sz="3200" b="1" i="0" u="none" strike="noStrike" kern="1200" cap="none" spc="0" normalizeH="0" baseline="0" noProof="0" dirty="0">
                <a:ln>
                  <a:noFill/>
                </a:ln>
                <a:solidFill>
                  <a:srgbClr val="7030A0"/>
                </a:solidFill>
                <a:effectLst/>
                <a:uLnTx/>
                <a:uFillTx/>
                <a:latin typeface="Calibri"/>
                <a:ea typeface="+mj-ea"/>
                <a:cs typeface="Times New Roman" panose="02020603050405020304" pitchFamily="18" charset="0"/>
              </a:rPr>
              <a:t>و</a:t>
            </a:r>
            <a:r>
              <a:rPr kumimoji="0" lang="ar-IQ" sz="3200" b="1" i="0" u="none" strike="noStrike" kern="1200" cap="none" spc="0" normalizeH="0" baseline="0" noProof="0" dirty="0">
                <a:ln>
                  <a:noFill/>
                </a:ln>
                <a:solidFill>
                  <a:srgbClr val="FF0000"/>
                </a:solidFill>
                <a:effectLst/>
                <a:uLnTx/>
                <a:uFillTx/>
                <a:latin typeface="Calibri"/>
                <a:ea typeface="+mj-ea"/>
                <a:cs typeface="Times New Roman" panose="02020603050405020304" pitchFamily="18" charset="0"/>
              </a:rPr>
              <a:t>الانحراف</a:t>
            </a:r>
            <a:r>
              <a:rPr kumimoji="0" lang="ar-IQ" sz="3200" b="1" i="0" u="none" strike="noStrike" kern="1200" cap="none" spc="0" normalizeH="0" baseline="0" noProof="0" dirty="0">
                <a:ln>
                  <a:noFill/>
                </a:ln>
                <a:solidFill>
                  <a:srgbClr val="7030A0"/>
                </a:solidFill>
                <a:effectLst/>
                <a:uLnTx/>
                <a:uFillTx/>
                <a:latin typeface="Calibri"/>
                <a:ea typeface="+mj-ea"/>
                <a:cs typeface="Times New Roman" panose="02020603050405020304" pitchFamily="18" charset="0"/>
              </a:rPr>
              <a:t>.</a:t>
            </a:r>
          </a:p>
          <a:p>
            <a:pPr algn="r">
              <a:lnSpc>
                <a:spcPct val="150000"/>
              </a:lnSpc>
            </a:pPr>
            <a:r>
              <a:rPr kumimoji="0" lang="ar-IQ" sz="3200" b="1" i="0" u="none" strike="noStrike" kern="1200" cap="none" spc="0" normalizeH="0" baseline="0" noProof="0" dirty="0">
                <a:ln>
                  <a:noFill/>
                </a:ln>
                <a:solidFill>
                  <a:srgbClr val="7030A0"/>
                </a:solidFill>
                <a:effectLst/>
                <a:uLnTx/>
                <a:uFillTx/>
                <a:latin typeface="Calibri"/>
                <a:ea typeface="+mj-ea"/>
                <a:cs typeface="Times New Roman" panose="02020603050405020304" pitchFamily="18" charset="0"/>
              </a:rPr>
              <a:t>5. مساعدة </a:t>
            </a:r>
            <a:r>
              <a:rPr kumimoji="0" lang="ar-IQ" sz="3200" b="1" i="0" u="none" strike="noStrike" kern="1200" cap="none" spc="0" normalizeH="0" baseline="0" noProof="0" dirty="0">
                <a:ln>
                  <a:noFill/>
                </a:ln>
                <a:solidFill>
                  <a:srgbClr val="FF0000"/>
                </a:solidFill>
                <a:effectLst/>
                <a:uLnTx/>
                <a:uFillTx/>
                <a:latin typeface="Calibri"/>
                <a:ea typeface="+mj-ea"/>
                <a:cs typeface="Times New Roman" panose="02020603050405020304" pitchFamily="18" charset="0"/>
              </a:rPr>
              <a:t>المربين</a:t>
            </a:r>
            <a:r>
              <a:rPr kumimoji="0" lang="ar-IQ" sz="3200" b="1" i="0" u="none" strike="noStrike" kern="1200" cap="none" spc="0" normalizeH="0" baseline="0" noProof="0" dirty="0">
                <a:ln>
                  <a:noFill/>
                </a:ln>
                <a:solidFill>
                  <a:srgbClr val="7030A0"/>
                </a:solidFill>
                <a:effectLst/>
                <a:uLnTx/>
                <a:uFillTx/>
                <a:latin typeface="Calibri"/>
                <a:ea typeface="+mj-ea"/>
                <a:cs typeface="Times New Roman" panose="02020603050405020304" pitchFamily="18" charset="0"/>
              </a:rPr>
              <a:t> في فهم خصائص كل مرحلة من مراحل النمو.</a:t>
            </a:r>
          </a:p>
          <a:p>
            <a:pPr algn="r">
              <a:lnSpc>
                <a:spcPct val="150000"/>
              </a:lnSpc>
            </a:pPr>
            <a:r>
              <a:rPr lang="ar-IQ" sz="3200" b="1" dirty="0">
                <a:solidFill>
                  <a:srgbClr val="7030A0"/>
                </a:solidFill>
                <a:latin typeface="Calibri"/>
                <a:ea typeface="+mj-ea"/>
                <a:cs typeface="Times New Roman" panose="02020603050405020304" pitchFamily="18" charset="0"/>
              </a:rPr>
              <a:t>6. تساعد </a:t>
            </a:r>
            <a:r>
              <a:rPr lang="ar-IQ" sz="3200" b="1" dirty="0">
                <a:solidFill>
                  <a:srgbClr val="FF0000"/>
                </a:solidFill>
                <a:latin typeface="Calibri"/>
                <a:ea typeface="+mj-ea"/>
                <a:cs typeface="Times New Roman" panose="02020603050405020304" pitchFamily="18" charset="0"/>
              </a:rPr>
              <a:t>الإباء</a:t>
            </a:r>
            <a:r>
              <a:rPr lang="ar-IQ" sz="3200" b="1" dirty="0">
                <a:solidFill>
                  <a:srgbClr val="7030A0"/>
                </a:solidFill>
                <a:latin typeface="Calibri"/>
                <a:ea typeface="+mj-ea"/>
                <a:cs typeface="Times New Roman" panose="02020603050405020304" pitchFamily="18" charset="0"/>
              </a:rPr>
              <a:t> في فهم خصائص مراحل النمو المختلفة.</a:t>
            </a:r>
          </a:p>
          <a:p>
            <a:pPr algn="r"/>
            <a:endParaRPr kumimoji="0" lang="ar-IQ" sz="2800" b="1" i="0" u="none" strike="noStrike" kern="1200" cap="none" spc="0" normalizeH="0" baseline="0" noProof="0" dirty="0">
              <a:ln>
                <a:noFill/>
              </a:ln>
              <a:solidFill>
                <a:srgbClr val="FF0000"/>
              </a:solidFill>
              <a:effectLst/>
              <a:uLnTx/>
              <a:uFillTx/>
              <a:latin typeface="Calibri"/>
              <a:ea typeface="+mj-ea"/>
              <a:cs typeface="Times New Roman" panose="02020603050405020304" pitchFamily="18" charset="0"/>
            </a:endParaRPr>
          </a:p>
          <a:p>
            <a:pPr algn="r"/>
            <a:endParaRPr kumimoji="0" lang="ar-IQ" sz="2400" b="0" i="0" u="none" strike="noStrike" kern="1200" cap="none" spc="0" normalizeH="0" baseline="0" noProof="0" dirty="0">
              <a:ln>
                <a:noFill/>
              </a:ln>
              <a:solidFill>
                <a:prstClr val="black"/>
              </a:solidFill>
              <a:effectLst/>
              <a:uLnTx/>
              <a:uFillTx/>
              <a:latin typeface="Calibri"/>
              <a:ea typeface="+mj-ea"/>
              <a:cs typeface="Times New Roman" panose="02020603050405020304" pitchFamily="18" charset="0"/>
            </a:endParaRPr>
          </a:p>
        </p:txBody>
      </p:sp>
    </p:spTree>
    <p:extLst>
      <p:ext uri="{BB962C8B-B14F-4D97-AF65-F5344CB8AC3E}">
        <p14:creationId xmlns:p14="http://schemas.microsoft.com/office/powerpoint/2010/main" val="19076363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48C546E-3BFE-4223-9063-EC911F7552F9}"/>
              </a:ext>
            </a:extLst>
          </p:cNvPr>
          <p:cNvSpPr>
            <a:spLocks noGrp="1"/>
          </p:cNvSpPr>
          <p:nvPr>
            <p:ph idx="1"/>
          </p:nvPr>
        </p:nvSpPr>
        <p:spPr>
          <a:xfrm>
            <a:off x="1" y="471550"/>
            <a:ext cx="9195370" cy="6175829"/>
          </a:xfrm>
        </p:spPr>
        <p:txBody>
          <a:bodyPr>
            <a:noAutofit/>
          </a:bodyPr>
          <a:lstStyle/>
          <a:p>
            <a:pPr marL="0" indent="0" algn="r">
              <a:lnSpc>
                <a:spcPct val="150000"/>
              </a:lnSpc>
              <a:buNone/>
            </a:pPr>
            <a:r>
              <a:rPr lang="ar-IQ" sz="2800" b="1" dirty="0">
                <a:solidFill>
                  <a:srgbClr val="7030A0"/>
                </a:solidFill>
                <a:latin typeface="Simplified Arabic" panose="02020603050405020304" pitchFamily="18" charset="-78"/>
                <a:cs typeface="Simplified Arabic" panose="02020603050405020304" pitchFamily="18" charset="-78"/>
              </a:rPr>
              <a:t>معايير النمو السوي :</a:t>
            </a:r>
          </a:p>
          <a:p>
            <a:pPr marL="0" indent="0" algn="r">
              <a:lnSpc>
                <a:spcPct val="150000"/>
              </a:lnSpc>
              <a:buNone/>
            </a:pPr>
            <a:r>
              <a:rPr lang="ar-IQ" sz="2800" b="1" dirty="0">
                <a:solidFill>
                  <a:srgbClr val="FF0000"/>
                </a:solidFill>
                <a:latin typeface="Simplified Arabic" panose="02020603050405020304" pitchFamily="18" charset="-78"/>
                <a:cs typeface="Simplified Arabic" panose="02020603050405020304" pitchFamily="18" charset="-78"/>
              </a:rPr>
              <a:t>النمو الجسدي </a:t>
            </a:r>
            <a:r>
              <a:rPr lang="ar-IQ" sz="2800" b="1" dirty="0">
                <a:solidFill>
                  <a:srgbClr val="7030A0"/>
                </a:solidFill>
                <a:latin typeface="Simplified Arabic" panose="02020603050405020304" pitchFamily="18" charset="-78"/>
                <a:cs typeface="Simplified Arabic" panose="02020603050405020304" pitchFamily="18" charset="-78"/>
              </a:rPr>
              <a:t>: قياس الوزن والطول وتطور العضلات و العظام مع مراعاة معدلات النمو الطبيعية.</a:t>
            </a:r>
          </a:p>
          <a:p>
            <a:pPr marL="0" indent="0" algn="r">
              <a:lnSpc>
                <a:spcPct val="150000"/>
              </a:lnSpc>
              <a:buNone/>
            </a:pPr>
            <a:r>
              <a:rPr lang="ar-IQ" sz="2800" b="1" dirty="0">
                <a:solidFill>
                  <a:srgbClr val="FF0000"/>
                </a:solidFill>
                <a:latin typeface="Simplified Arabic" panose="02020603050405020304" pitchFamily="18" charset="-78"/>
                <a:cs typeface="Simplified Arabic" panose="02020603050405020304" pitchFamily="18" charset="-78"/>
              </a:rPr>
              <a:t>النمو الاجتماعي </a:t>
            </a:r>
            <a:r>
              <a:rPr lang="ar-IQ" sz="2800" b="1" dirty="0">
                <a:solidFill>
                  <a:srgbClr val="7030A0"/>
                </a:solidFill>
                <a:latin typeface="Simplified Arabic" panose="02020603050405020304" pitchFamily="18" charset="-78"/>
                <a:cs typeface="Simplified Arabic" panose="02020603050405020304" pitchFamily="18" charset="-78"/>
              </a:rPr>
              <a:t>: يشمل مهارات التواصل وبناء العلاقات وفهم القيم الاجتماعية والسلوكية.</a:t>
            </a:r>
          </a:p>
          <a:p>
            <a:pPr marL="0" indent="0" algn="r">
              <a:lnSpc>
                <a:spcPct val="150000"/>
              </a:lnSpc>
              <a:buNone/>
            </a:pPr>
            <a:r>
              <a:rPr lang="ar-IQ" sz="2800" b="1" dirty="0">
                <a:solidFill>
                  <a:srgbClr val="FF0000"/>
                </a:solidFill>
                <a:latin typeface="Simplified Arabic" panose="02020603050405020304" pitchFamily="18" charset="-78"/>
                <a:cs typeface="Simplified Arabic" panose="02020603050405020304" pitchFamily="18" charset="-78"/>
              </a:rPr>
              <a:t>النمو النفسي </a:t>
            </a:r>
            <a:r>
              <a:rPr lang="ar-IQ" sz="2800" b="1" dirty="0">
                <a:solidFill>
                  <a:srgbClr val="7030A0"/>
                </a:solidFill>
                <a:latin typeface="Simplified Arabic" panose="02020603050405020304" pitchFamily="18" charset="-78"/>
                <a:cs typeface="Simplified Arabic" panose="02020603050405020304" pitchFamily="18" charset="-78"/>
              </a:rPr>
              <a:t>: القدرة على التفكير وحل المشكلات والتفاعل الاجتماعي.</a:t>
            </a:r>
          </a:p>
        </p:txBody>
      </p:sp>
    </p:spTree>
    <p:extLst>
      <p:ext uri="{BB962C8B-B14F-4D97-AF65-F5344CB8AC3E}">
        <p14:creationId xmlns:p14="http://schemas.microsoft.com/office/powerpoint/2010/main" val="34023069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FE93D7A-74A6-5E95-9D69-CC1D27C65D6C}"/>
              </a:ext>
            </a:extLst>
          </p:cNvPr>
          <p:cNvSpPr>
            <a:spLocks noGrp="1"/>
          </p:cNvSpPr>
          <p:nvPr>
            <p:ph idx="1"/>
          </p:nvPr>
        </p:nvSpPr>
        <p:spPr>
          <a:xfrm>
            <a:off x="-114301" y="655639"/>
            <a:ext cx="10115551" cy="5668961"/>
          </a:xfrm>
        </p:spPr>
        <p:txBody>
          <a:bodyPr>
            <a:normAutofit/>
          </a:bodyPr>
          <a:lstStyle/>
          <a:p>
            <a:pPr marL="0" indent="0" algn="ctr">
              <a:buNone/>
            </a:pPr>
            <a:r>
              <a:rPr lang="ar-IQ" sz="3500" b="1" dirty="0">
                <a:solidFill>
                  <a:srgbClr val="FF0000"/>
                </a:solidFill>
                <a:latin typeface="Simplified Arabic" panose="02020603050405020304" pitchFamily="18" charset="-78"/>
                <a:cs typeface="Simplified Arabic" panose="02020603050405020304" pitchFamily="18" charset="-78"/>
              </a:rPr>
              <a:t>اهداف علم نفس النمو:</a:t>
            </a:r>
            <a:endParaRPr lang="ar-IQ" sz="4000" b="1" dirty="0">
              <a:solidFill>
                <a:srgbClr val="7030A0"/>
              </a:solidFill>
              <a:latin typeface="Simplified Arabic" panose="02020603050405020304" pitchFamily="18" charset="-78"/>
              <a:cs typeface="Simplified Arabic" panose="02020603050405020304" pitchFamily="18" charset="-78"/>
            </a:endParaRPr>
          </a:p>
          <a:p>
            <a:pPr marL="0" indent="0" algn="r">
              <a:buNone/>
            </a:pPr>
            <a:r>
              <a:rPr lang="ar-IQ" sz="3200" b="1" dirty="0">
                <a:solidFill>
                  <a:srgbClr val="7030A0"/>
                </a:solidFill>
                <a:latin typeface="Simplified Arabic" panose="02020603050405020304" pitchFamily="18" charset="-78"/>
                <a:cs typeface="Simplified Arabic" panose="02020603050405020304" pitchFamily="18" charset="-78"/>
              </a:rPr>
              <a:t>1. فهم ظاهرة النمو: </a:t>
            </a:r>
          </a:p>
          <a:p>
            <a:pPr marL="0" indent="0" algn="r">
              <a:buNone/>
            </a:pPr>
            <a:r>
              <a:rPr lang="ar-IQ" sz="3000" b="1" dirty="0">
                <a:solidFill>
                  <a:srgbClr val="C00000"/>
                </a:solidFill>
                <a:latin typeface="Simplified Arabic" panose="02020603050405020304" pitchFamily="18" charset="-78"/>
                <a:cs typeface="Simplified Arabic" panose="02020603050405020304" pitchFamily="18" charset="-78"/>
              </a:rPr>
              <a:t>عن طريق إقامة العلاقات الوظيفية بين الظاهرة في مختلف النواحي والظواهر الأخرى. (</a:t>
            </a:r>
            <a:r>
              <a:rPr lang="ar-IQ" sz="3000" b="1" dirty="0">
                <a:solidFill>
                  <a:srgbClr val="FF0000"/>
                </a:solidFill>
                <a:latin typeface="Simplified Arabic" panose="02020603050405020304" pitchFamily="18" charset="-78"/>
                <a:cs typeface="Simplified Arabic" panose="02020603050405020304" pitchFamily="18" charset="-78"/>
              </a:rPr>
              <a:t>يتضمن فهم العوامل البيئية والوراثية والاجتماعية التي تؤثر في النمو</a:t>
            </a:r>
            <a:r>
              <a:rPr lang="ar-IQ" sz="3000" b="1" dirty="0">
                <a:solidFill>
                  <a:srgbClr val="C00000"/>
                </a:solidFill>
                <a:latin typeface="Simplified Arabic" panose="02020603050405020304" pitchFamily="18" charset="-78"/>
                <a:cs typeface="Simplified Arabic" panose="02020603050405020304" pitchFamily="18" charset="-78"/>
              </a:rPr>
              <a:t>)</a:t>
            </a:r>
            <a:r>
              <a:rPr lang="en-US" sz="3000" b="1" dirty="0">
                <a:solidFill>
                  <a:srgbClr val="C00000"/>
                </a:solidFill>
                <a:latin typeface="Simplified Arabic" panose="02020603050405020304" pitchFamily="18" charset="-78"/>
                <a:cs typeface="Simplified Arabic" panose="02020603050405020304" pitchFamily="18" charset="-78"/>
              </a:rPr>
              <a:t> </a:t>
            </a:r>
            <a:endParaRPr lang="ar-IQ" sz="3000" b="1" dirty="0">
              <a:solidFill>
                <a:srgbClr val="C00000"/>
              </a:solidFill>
              <a:latin typeface="Simplified Arabic" panose="02020603050405020304" pitchFamily="18" charset="-78"/>
              <a:cs typeface="Simplified Arabic" panose="02020603050405020304" pitchFamily="18" charset="-78"/>
            </a:endParaRPr>
          </a:p>
          <a:p>
            <a:pPr marL="0" indent="0" algn="r">
              <a:buNone/>
            </a:pPr>
            <a:r>
              <a:rPr lang="ar-IQ" sz="3200" b="1" dirty="0">
                <a:solidFill>
                  <a:srgbClr val="7030A0"/>
                </a:solidFill>
                <a:latin typeface="Simplified Arabic" panose="02020603050405020304" pitchFamily="18" charset="-78"/>
                <a:cs typeface="Simplified Arabic" panose="02020603050405020304" pitchFamily="18" charset="-78"/>
              </a:rPr>
              <a:t>2. زيادة قدرتنا على التنبؤ بحدوث الظاهرة موضوع العلم:</a:t>
            </a:r>
          </a:p>
          <a:p>
            <a:pPr marL="0" indent="0" algn="r">
              <a:buNone/>
            </a:pPr>
            <a:r>
              <a:rPr lang="ar-IQ" sz="3000" b="1" dirty="0">
                <a:solidFill>
                  <a:srgbClr val="C00000"/>
                </a:solidFill>
                <a:latin typeface="Simplified Arabic" panose="02020603050405020304" pitchFamily="18" charset="-78"/>
                <a:cs typeface="Simplified Arabic" panose="02020603050405020304" pitchFamily="18" charset="-78"/>
              </a:rPr>
              <a:t>هو التنبؤ بوقوع الظاهرة في المستقبل بدرجة من الاحتمال تتناسب مع مقدار الدقة والشمول.</a:t>
            </a:r>
          </a:p>
          <a:p>
            <a:pPr marL="0" indent="0" algn="r">
              <a:buNone/>
            </a:pPr>
            <a:r>
              <a:rPr lang="ar-IQ" sz="3200" b="1" dirty="0">
                <a:solidFill>
                  <a:srgbClr val="7030A0"/>
                </a:solidFill>
                <a:latin typeface="Simplified Arabic" panose="02020603050405020304" pitchFamily="18" charset="-78"/>
                <a:cs typeface="Simplified Arabic" panose="02020603050405020304" pitchFamily="18" charset="-78"/>
              </a:rPr>
              <a:t>3. القدرة على التحكم في ظاهرة النمو :</a:t>
            </a:r>
          </a:p>
          <a:p>
            <a:pPr marL="0" indent="0" algn="r">
              <a:buNone/>
            </a:pPr>
            <a:r>
              <a:rPr lang="ar-IQ" sz="3000" b="1" dirty="0">
                <a:solidFill>
                  <a:srgbClr val="C00000"/>
                </a:solidFill>
                <a:latin typeface="Simplified Arabic" panose="02020603050405020304" pitchFamily="18" charset="-78"/>
                <a:cs typeface="Simplified Arabic" panose="02020603050405020304" pitchFamily="18" charset="-78"/>
              </a:rPr>
              <a:t>ان يصل الانسان الى التحكم في الظاهرة موضوع دراسته أي يوجه النمو الإنساني في الاتجاه المطلوب او المرغوب به.</a:t>
            </a:r>
          </a:p>
          <a:p>
            <a:pPr marL="0" indent="0" algn="r">
              <a:buNone/>
            </a:pPr>
            <a:endParaRPr lang="en-US" dirty="0"/>
          </a:p>
        </p:txBody>
      </p:sp>
    </p:spTree>
    <p:extLst>
      <p:ext uri="{BB962C8B-B14F-4D97-AF65-F5344CB8AC3E}">
        <p14:creationId xmlns:p14="http://schemas.microsoft.com/office/powerpoint/2010/main" val="1949898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53D773E-4239-0563-EB13-731FC06E79C1}"/>
              </a:ext>
            </a:extLst>
          </p:cNvPr>
          <p:cNvSpPr>
            <a:spLocks noGrp="1"/>
          </p:cNvSpPr>
          <p:nvPr>
            <p:ph idx="1"/>
          </p:nvPr>
        </p:nvSpPr>
        <p:spPr>
          <a:xfrm>
            <a:off x="104775" y="606191"/>
            <a:ext cx="9109118" cy="4932299"/>
          </a:xfrm>
        </p:spPr>
        <p:txBody>
          <a:bodyPr>
            <a:normAutofit/>
          </a:bodyPr>
          <a:lstStyle/>
          <a:p>
            <a:pPr marL="0" marR="0" lvl="0" indent="0" algn="just" defTabSz="914400" rtl="1" eaLnBrk="1" fontAlgn="base" latinLnBrk="0" hangingPunct="1">
              <a:lnSpc>
                <a:spcPct val="100000"/>
              </a:lnSpc>
              <a:spcBef>
                <a:spcPts val="0"/>
              </a:spcBef>
              <a:spcAft>
                <a:spcPts val="0"/>
              </a:spcAft>
              <a:buClrTx/>
              <a:buSzTx/>
              <a:buFontTx/>
              <a:buNone/>
              <a:tabLst>
                <a:tab pos="57150" algn="r"/>
                <a:tab pos="228600" algn="r"/>
              </a:tabLst>
              <a:defRPr/>
            </a:pPr>
            <a:endParaRPr kumimoji="0" lang="ar-IQ" sz="2800" b="1" i="0" u="none" strike="noStrike" kern="1200" cap="none" spc="0" normalizeH="0" baseline="0" noProof="0" dirty="0">
              <a:ln>
                <a:noFill/>
              </a:ln>
              <a:solidFill>
                <a:srgbClr val="002A56"/>
              </a:solidFill>
              <a:effectLst/>
              <a:uLnTx/>
              <a:uFillTx/>
              <a:latin typeface="Calibri" panose="020F0502020204030204" pitchFamily="34" charset="0"/>
              <a:ea typeface="Times New Roman" panose="02020603050405020304" pitchFamily="18" charset="0"/>
              <a:cs typeface="Simplified Arabic" panose="02020603050405020304" pitchFamily="18" charset="-78"/>
            </a:endParaRPr>
          </a:p>
          <a:p>
            <a:pPr marL="0" marR="0" lvl="0" indent="0" algn="just" defTabSz="914400" rtl="1" eaLnBrk="1" fontAlgn="base" latinLnBrk="0" hangingPunct="1">
              <a:lnSpc>
                <a:spcPct val="100000"/>
              </a:lnSpc>
              <a:spcBef>
                <a:spcPts val="0"/>
              </a:spcBef>
              <a:spcAft>
                <a:spcPts val="0"/>
              </a:spcAft>
              <a:buClrTx/>
              <a:buSzTx/>
              <a:buFontTx/>
              <a:buNone/>
              <a:tabLst>
                <a:tab pos="57150" algn="r"/>
                <a:tab pos="228600" algn="r"/>
              </a:tabLst>
              <a:defRPr/>
            </a:pPr>
            <a:r>
              <a:rPr kumimoji="0" lang="ar-IQ" sz="3500" b="1" i="0" u="none" strike="noStrike" kern="1200" cap="none" spc="0" normalizeH="0" baseline="0" noProof="0" dirty="0">
                <a:ln>
                  <a:noFill/>
                </a:ln>
                <a:solidFill>
                  <a:srgbClr val="C00000"/>
                </a:solidFill>
                <a:effectLst/>
                <a:uLnTx/>
                <a:uFillTx/>
                <a:latin typeface="Calibri" panose="020F0502020204030204" pitchFamily="34" charset="0"/>
                <a:ea typeface="Times New Roman" panose="02020603050405020304" pitchFamily="18" charset="0"/>
                <a:cs typeface="Simplified Arabic" panose="02020603050405020304" pitchFamily="18" charset="-78"/>
              </a:rPr>
              <a:t>3. الكشف عن العوامل المؤثرة في عملية النمو : أي معرفة المعايير والقياس مثال </a:t>
            </a:r>
            <a:endParaRPr lang="ar-IQ" sz="3500" b="1" dirty="0">
              <a:solidFill>
                <a:srgbClr val="C00000"/>
              </a:solidFill>
              <a:latin typeface="Calibri" panose="020F0502020204030204" pitchFamily="34" charset="0"/>
              <a:ea typeface="Times New Roman" panose="02020603050405020304" pitchFamily="18" charset="0"/>
              <a:cs typeface="Simplified Arabic" panose="02020603050405020304" pitchFamily="18" charset="-78"/>
            </a:endParaRPr>
          </a:p>
          <a:p>
            <a:pPr marL="0" marR="0" lvl="0" indent="0" algn="ctr" defTabSz="914400" rtl="1" eaLnBrk="1" fontAlgn="base" latinLnBrk="0" hangingPunct="1">
              <a:lnSpc>
                <a:spcPct val="100000"/>
              </a:lnSpc>
              <a:spcBef>
                <a:spcPts val="0"/>
              </a:spcBef>
              <a:spcAft>
                <a:spcPts val="0"/>
              </a:spcAft>
              <a:buClrTx/>
              <a:buSzTx/>
              <a:buFontTx/>
              <a:buNone/>
              <a:tabLst>
                <a:tab pos="57150" algn="r"/>
                <a:tab pos="228600" algn="r"/>
              </a:tabLst>
              <a:defRPr/>
            </a:pPr>
            <a:r>
              <a:rPr kumimoji="0" lang="ar-IQ" sz="3500" b="1" i="0" u="none" strike="noStrike" kern="1200" cap="none" spc="0" normalizeH="0" baseline="0" noProof="0" dirty="0">
                <a:ln>
                  <a:noFill/>
                </a:ln>
                <a:solidFill>
                  <a:srgbClr val="FF0000"/>
                </a:solidFill>
                <a:effectLst/>
                <a:uLnTx/>
                <a:uFillTx/>
                <a:latin typeface="Calibri" panose="020F0502020204030204" pitchFamily="34" charset="0"/>
                <a:ea typeface="Times New Roman" panose="02020603050405020304" pitchFamily="18" charset="0"/>
                <a:cs typeface="Simplified Arabic" panose="02020603050405020304" pitchFamily="18" charset="-78"/>
              </a:rPr>
              <a:t> مراحل النمو الإنساني على الأساس العضوي</a:t>
            </a:r>
          </a:p>
          <a:p>
            <a:pPr marL="0" marR="0" lvl="0" indent="0" algn="just" defTabSz="914400" rtl="1" eaLnBrk="1" fontAlgn="base" latinLnBrk="0" hangingPunct="1">
              <a:lnSpc>
                <a:spcPct val="100000"/>
              </a:lnSpc>
              <a:spcBef>
                <a:spcPts val="0"/>
              </a:spcBef>
              <a:spcAft>
                <a:spcPts val="0"/>
              </a:spcAft>
              <a:buClrTx/>
              <a:buSzTx/>
              <a:buFontTx/>
              <a:buNone/>
              <a:tabLst>
                <a:tab pos="57150" algn="r"/>
                <a:tab pos="228600" algn="r"/>
              </a:tabLst>
              <a:defRPr/>
            </a:pPr>
            <a:endParaRPr kumimoji="0" lang="ar-IQ" sz="3500" b="1" i="0" u="none" strike="noStrike" kern="1200" cap="none" spc="0" normalizeH="0" baseline="0" noProof="0" dirty="0">
              <a:ln>
                <a:noFill/>
              </a:ln>
              <a:solidFill>
                <a:srgbClr val="C00000"/>
              </a:solidFill>
              <a:effectLst/>
              <a:uLnTx/>
              <a:uFillTx/>
              <a:latin typeface="Calibri" panose="020F0502020204030204" pitchFamily="34" charset="0"/>
              <a:ea typeface="Times New Roman" panose="02020603050405020304" pitchFamily="18" charset="0"/>
              <a:cs typeface="Simplified Arabic" panose="02020603050405020304" pitchFamily="18" charset="-78"/>
            </a:endParaRPr>
          </a:p>
          <a:p>
            <a:pPr marL="0" marR="0" lvl="0" indent="0" algn="just" defTabSz="914400" rtl="1" eaLnBrk="1" fontAlgn="base" latinLnBrk="0" hangingPunct="1">
              <a:lnSpc>
                <a:spcPct val="100000"/>
              </a:lnSpc>
              <a:spcBef>
                <a:spcPts val="0"/>
              </a:spcBef>
              <a:spcAft>
                <a:spcPts val="0"/>
              </a:spcAft>
              <a:buClrTx/>
              <a:buSzTx/>
              <a:buFontTx/>
              <a:buNone/>
              <a:tabLst>
                <a:tab pos="57150" algn="r"/>
                <a:tab pos="228600" algn="r"/>
              </a:tabLst>
              <a:defRPr/>
            </a:pPr>
            <a:endParaRPr lang="ar-IQ" sz="3500" b="1" dirty="0">
              <a:solidFill>
                <a:srgbClr val="C00000"/>
              </a:solidFill>
              <a:latin typeface="Calibri" panose="020F0502020204030204" pitchFamily="34" charset="0"/>
              <a:ea typeface="Times New Roman" panose="02020603050405020304" pitchFamily="18" charset="0"/>
              <a:cs typeface="Simplified Arabic" panose="02020603050405020304" pitchFamily="18" charset="-78"/>
            </a:endParaRPr>
          </a:p>
          <a:p>
            <a:pPr marL="0" marR="0" lvl="0" indent="0" algn="just" defTabSz="914400" rtl="1" eaLnBrk="1" fontAlgn="base" latinLnBrk="0" hangingPunct="1">
              <a:lnSpc>
                <a:spcPct val="100000"/>
              </a:lnSpc>
              <a:spcBef>
                <a:spcPts val="0"/>
              </a:spcBef>
              <a:spcAft>
                <a:spcPts val="0"/>
              </a:spcAft>
              <a:buClrTx/>
              <a:buSzTx/>
              <a:buFontTx/>
              <a:buNone/>
              <a:tabLst>
                <a:tab pos="57150" algn="r"/>
                <a:tab pos="228600" algn="r"/>
              </a:tabLst>
              <a:defRPr/>
            </a:pPr>
            <a:endParaRPr kumimoji="0" lang="ar-IQ" sz="3500" b="1" i="0" u="none" strike="noStrike" kern="1200" cap="none" spc="0" normalizeH="0" baseline="0" noProof="0" dirty="0">
              <a:ln>
                <a:noFill/>
              </a:ln>
              <a:solidFill>
                <a:srgbClr val="C00000"/>
              </a:solidFill>
              <a:effectLst/>
              <a:uLnTx/>
              <a:uFillTx/>
              <a:latin typeface="Calibri" panose="020F0502020204030204" pitchFamily="34" charset="0"/>
              <a:ea typeface="Times New Roman" panose="02020603050405020304" pitchFamily="18" charset="0"/>
              <a:cs typeface="Simplified Arabic" panose="02020603050405020304" pitchFamily="18" charset="-78"/>
            </a:endParaRPr>
          </a:p>
          <a:p>
            <a:pPr marL="0" marR="0" lvl="0" indent="0" algn="just" defTabSz="914400" rtl="1" eaLnBrk="1" fontAlgn="base" latinLnBrk="0" hangingPunct="1">
              <a:lnSpc>
                <a:spcPct val="100000"/>
              </a:lnSpc>
              <a:spcBef>
                <a:spcPts val="0"/>
              </a:spcBef>
              <a:spcAft>
                <a:spcPts val="0"/>
              </a:spcAft>
              <a:buClrTx/>
              <a:buSzTx/>
              <a:buFontTx/>
              <a:buNone/>
              <a:tabLst>
                <a:tab pos="57150" algn="r"/>
                <a:tab pos="228600" algn="r"/>
              </a:tabLst>
              <a:defRPr/>
            </a:pPr>
            <a:r>
              <a:rPr kumimoji="0" lang="ar-IQ" sz="3500" b="1" i="0" u="none" strike="noStrike" kern="1200" cap="none" spc="0" normalizeH="0" baseline="0" noProof="0" dirty="0">
                <a:ln>
                  <a:noFill/>
                </a:ln>
                <a:solidFill>
                  <a:srgbClr val="002A56"/>
                </a:solidFill>
                <a:effectLst/>
                <a:uLnTx/>
                <a:uFillTx/>
                <a:latin typeface="Calibri" panose="020F0502020204030204" pitchFamily="34" charset="0"/>
                <a:ea typeface="Times New Roman" panose="02020603050405020304" pitchFamily="18" charset="0"/>
                <a:cs typeface="Simplified Arabic" panose="02020603050405020304" pitchFamily="18" charset="-78"/>
              </a:rPr>
              <a:t> </a:t>
            </a:r>
            <a:endParaRPr kumimoji="0" lang="en-US" sz="2200" b="1" i="0" u="none" strike="noStrike" kern="1200" cap="none" spc="0" normalizeH="0" baseline="0" noProof="0" dirty="0">
              <a:ln>
                <a:noFill/>
              </a:ln>
              <a:solidFill>
                <a:srgbClr val="002A56"/>
              </a:solidFill>
              <a:effectLst/>
              <a:uLnTx/>
              <a:uFillTx/>
              <a:latin typeface="Calibri" panose="020F0502020204030204" pitchFamily="34" charset="0"/>
              <a:ea typeface="Calibri" panose="020F0502020204030204" pitchFamily="34" charset="0"/>
              <a:cs typeface="Arial" panose="020B0604020202020204" pitchFamily="34" charset="0"/>
            </a:endParaRPr>
          </a:p>
        </p:txBody>
      </p:sp>
      <p:graphicFrame>
        <p:nvGraphicFramePr>
          <p:cNvPr id="2" name="Table 1">
            <a:extLst>
              <a:ext uri="{FF2B5EF4-FFF2-40B4-BE49-F238E27FC236}">
                <a16:creationId xmlns:a16="http://schemas.microsoft.com/office/drawing/2014/main" id="{CDE04080-9C9F-40C1-0FDB-76CB63B87655}"/>
              </a:ext>
            </a:extLst>
          </p:cNvPr>
          <p:cNvGraphicFramePr>
            <a:graphicFrameLocks noGrp="1"/>
          </p:cNvGraphicFramePr>
          <p:nvPr>
            <p:extLst>
              <p:ext uri="{D42A27DB-BD31-4B8C-83A1-F6EECF244321}">
                <p14:modId xmlns:p14="http://schemas.microsoft.com/office/powerpoint/2010/main" val="3008963579"/>
              </p:ext>
            </p:extLst>
          </p:nvPr>
        </p:nvGraphicFramePr>
        <p:xfrm>
          <a:off x="904875" y="2843741"/>
          <a:ext cx="8409010" cy="3408070"/>
        </p:xfrm>
        <a:graphic>
          <a:graphicData uri="http://schemas.openxmlformats.org/drawingml/2006/table">
            <a:tbl>
              <a:tblPr firstRow="1" bandRow="1">
                <a:tableStyleId>{5C22544A-7EE6-4342-B048-85BDC9FD1C3A}</a:tableStyleId>
              </a:tblPr>
              <a:tblGrid>
                <a:gridCol w="4204505">
                  <a:extLst>
                    <a:ext uri="{9D8B030D-6E8A-4147-A177-3AD203B41FA5}">
                      <a16:colId xmlns:a16="http://schemas.microsoft.com/office/drawing/2014/main" val="1991153025"/>
                    </a:ext>
                  </a:extLst>
                </a:gridCol>
                <a:gridCol w="4204505">
                  <a:extLst>
                    <a:ext uri="{9D8B030D-6E8A-4147-A177-3AD203B41FA5}">
                      <a16:colId xmlns:a16="http://schemas.microsoft.com/office/drawing/2014/main" val="3235337488"/>
                    </a:ext>
                  </a:extLst>
                </a:gridCol>
              </a:tblGrid>
              <a:tr h="506699">
                <a:tc>
                  <a:txBody>
                    <a:bodyPr/>
                    <a:lstStyle/>
                    <a:p>
                      <a:pPr algn="ctr"/>
                      <a:r>
                        <a:rPr lang="ar-IQ" sz="2000" b="1" dirty="0">
                          <a:latin typeface="Simplified Arabic" panose="02020603050405020304" pitchFamily="18" charset="-78"/>
                          <a:cs typeface="Simplified Arabic" panose="02020603050405020304" pitchFamily="18" charset="-78"/>
                        </a:rPr>
                        <a:t>العمر الزمني بالتقريب</a:t>
                      </a:r>
                      <a:endParaRPr lang="en-US" sz="2000" b="1" dirty="0">
                        <a:latin typeface="Simplified Arabic" panose="02020603050405020304" pitchFamily="18" charset="-78"/>
                        <a:cs typeface="Simplified Arabic" panose="02020603050405020304" pitchFamily="18" charset="-78"/>
                      </a:endParaRPr>
                    </a:p>
                  </a:txBody>
                  <a:tcPr/>
                </a:tc>
                <a:tc>
                  <a:txBody>
                    <a:bodyPr/>
                    <a:lstStyle/>
                    <a:p>
                      <a:pPr algn="ctr"/>
                      <a:r>
                        <a:rPr lang="ar-IQ" sz="2000" b="1" dirty="0">
                          <a:latin typeface="Simplified Arabic" panose="02020603050405020304" pitchFamily="18" charset="-78"/>
                          <a:cs typeface="Simplified Arabic" panose="02020603050405020304" pitchFamily="18" charset="-78"/>
                        </a:rPr>
                        <a:t>المرحلة</a:t>
                      </a:r>
                      <a:endParaRPr lang="en-US" sz="2000" b="1" dirty="0">
                        <a:latin typeface="Simplified Arabic" panose="02020603050405020304" pitchFamily="18" charset="-78"/>
                        <a:cs typeface="Simplified Arabic" panose="02020603050405020304" pitchFamily="18" charset="-78"/>
                      </a:endParaRPr>
                    </a:p>
                  </a:txBody>
                  <a:tcPr/>
                </a:tc>
                <a:extLst>
                  <a:ext uri="{0D108BD9-81ED-4DB2-BD59-A6C34878D82A}">
                    <a16:rowId xmlns:a16="http://schemas.microsoft.com/office/drawing/2014/main" val="5199889"/>
                  </a:ext>
                </a:extLst>
              </a:tr>
              <a:tr h="874575">
                <a:tc>
                  <a:txBody>
                    <a:bodyPr/>
                    <a:lstStyle/>
                    <a:p>
                      <a:pPr algn="ctr"/>
                      <a:r>
                        <a:rPr lang="ar-IQ" sz="2400" b="1" dirty="0">
                          <a:solidFill>
                            <a:srgbClr val="C00000"/>
                          </a:solidFill>
                          <a:latin typeface="Simplified Arabic" panose="02020603050405020304" pitchFamily="18" charset="-78"/>
                          <a:cs typeface="Simplified Arabic" panose="02020603050405020304" pitchFamily="18" charset="-78"/>
                        </a:rPr>
                        <a:t>من لحظة الاخصاب حتى الميلاد (280) يوم</a:t>
                      </a:r>
                      <a:endParaRPr lang="en-US" sz="2400" b="1" dirty="0">
                        <a:solidFill>
                          <a:srgbClr val="C00000"/>
                        </a:solidFill>
                        <a:latin typeface="Simplified Arabic" panose="02020603050405020304" pitchFamily="18" charset="-78"/>
                        <a:cs typeface="Simplified Arabic" panose="02020603050405020304" pitchFamily="18" charset="-78"/>
                      </a:endParaRPr>
                    </a:p>
                  </a:txBody>
                  <a:tcPr/>
                </a:tc>
                <a:tc>
                  <a:txBody>
                    <a:bodyPr/>
                    <a:lstStyle/>
                    <a:p>
                      <a:pPr algn="ctr"/>
                      <a:r>
                        <a:rPr lang="ar-IQ" sz="2400" b="1" dirty="0">
                          <a:solidFill>
                            <a:srgbClr val="C00000"/>
                          </a:solidFill>
                          <a:latin typeface="Simplified Arabic" panose="02020603050405020304" pitchFamily="18" charset="-78"/>
                          <a:cs typeface="Simplified Arabic" panose="02020603050405020304" pitchFamily="18" charset="-78"/>
                        </a:rPr>
                        <a:t>ما قبل الميلاد ( الجينية)</a:t>
                      </a:r>
                      <a:endParaRPr lang="en-US" sz="2400" b="1" dirty="0">
                        <a:solidFill>
                          <a:srgbClr val="C00000"/>
                        </a:solidFill>
                        <a:latin typeface="Simplified Arabic" panose="02020603050405020304" pitchFamily="18" charset="-78"/>
                        <a:cs typeface="Simplified Arabic" panose="02020603050405020304" pitchFamily="18" charset="-78"/>
                      </a:endParaRPr>
                    </a:p>
                  </a:txBody>
                  <a:tcPr/>
                </a:tc>
                <a:extLst>
                  <a:ext uri="{0D108BD9-81ED-4DB2-BD59-A6C34878D82A}">
                    <a16:rowId xmlns:a16="http://schemas.microsoft.com/office/drawing/2014/main" val="2173489739"/>
                  </a:ext>
                </a:extLst>
              </a:tr>
              <a:tr h="506699">
                <a:tc>
                  <a:txBody>
                    <a:bodyPr/>
                    <a:lstStyle/>
                    <a:p>
                      <a:pPr algn="ctr"/>
                      <a:r>
                        <a:rPr lang="ar-IQ" sz="2400" b="1" dirty="0">
                          <a:solidFill>
                            <a:srgbClr val="C00000"/>
                          </a:solidFill>
                          <a:latin typeface="Simplified Arabic" panose="02020603050405020304" pitchFamily="18" charset="-78"/>
                          <a:cs typeface="Simplified Arabic" panose="02020603050405020304" pitchFamily="18" charset="-78"/>
                        </a:rPr>
                        <a:t>من لحظة الميلاد – أسبوعين</a:t>
                      </a:r>
                      <a:endParaRPr lang="en-US" sz="2400" b="1" dirty="0">
                        <a:solidFill>
                          <a:srgbClr val="C00000"/>
                        </a:solidFill>
                        <a:latin typeface="Simplified Arabic" panose="02020603050405020304" pitchFamily="18" charset="-78"/>
                        <a:cs typeface="Simplified Arabic" panose="02020603050405020304" pitchFamily="18" charset="-78"/>
                      </a:endParaRPr>
                    </a:p>
                  </a:txBody>
                  <a:tcPr/>
                </a:tc>
                <a:tc>
                  <a:txBody>
                    <a:bodyPr/>
                    <a:lstStyle/>
                    <a:p>
                      <a:pPr algn="ctr"/>
                      <a:r>
                        <a:rPr lang="ar-IQ" sz="2400" b="1" dirty="0">
                          <a:solidFill>
                            <a:srgbClr val="C00000"/>
                          </a:solidFill>
                          <a:latin typeface="Simplified Arabic" panose="02020603050405020304" pitchFamily="18" charset="-78"/>
                          <a:cs typeface="Simplified Arabic" panose="02020603050405020304" pitchFamily="18" charset="-78"/>
                        </a:rPr>
                        <a:t>المهد</a:t>
                      </a:r>
                      <a:endParaRPr lang="en-US" sz="2400" b="1" dirty="0">
                        <a:solidFill>
                          <a:srgbClr val="C00000"/>
                        </a:solidFill>
                        <a:latin typeface="Simplified Arabic" panose="02020603050405020304" pitchFamily="18" charset="-78"/>
                        <a:cs typeface="Simplified Arabic" panose="02020603050405020304" pitchFamily="18" charset="-78"/>
                      </a:endParaRPr>
                    </a:p>
                  </a:txBody>
                  <a:tcPr/>
                </a:tc>
                <a:extLst>
                  <a:ext uri="{0D108BD9-81ED-4DB2-BD59-A6C34878D82A}">
                    <a16:rowId xmlns:a16="http://schemas.microsoft.com/office/drawing/2014/main" val="2077151770"/>
                  </a:ext>
                </a:extLst>
              </a:tr>
              <a:tr h="506699">
                <a:tc>
                  <a:txBody>
                    <a:bodyPr/>
                    <a:lstStyle/>
                    <a:p>
                      <a:pPr algn="ctr"/>
                      <a:r>
                        <a:rPr lang="ar-IQ" sz="2400" b="1" dirty="0">
                          <a:solidFill>
                            <a:srgbClr val="C00000"/>
                          </a:solidFill>
                          <a:latin typeface="Simplified Arabic" panose="02020603050405020304" pitchFamily="18" charset="-78"/>
                          <a:cs typeface="Simplified Arabic" panose="02020603050405020304" pitchFamily="18" charset="-78"/>
                        </a:rPr>
                        <a:t>من أسبوعين – عامين</a:t>
                      </a:r>
                      <a:endParaRPr lang="en-US" sz="2400" b="1" dirty="0">
                        <a:solidFill>
                          <a:srgbClr val="C00000"/>
                        </a:solidFill>
                        <a:latin typeface="Simplified Arabic" panose="02020603050405020304" pitchFamily="18" charset="-78"/>
                        <a:cs typeface="Simplified Arabic" panose="02020603050405020304" pitchFamily="18" charset="-78"/>
                      </a:endParaRPr>
                    </a:p>
                  </a:txBody>
                  <a:tcPr/>
                </a:tc>
                <a:tc>
                  <a:txBody>
                    <a:bodyPr/>
                    <a:lstStyle/>
                    <a:p>
                      <a:pPr algn="ctr"/>
                      <a:r>
                        <a:rPr lang="ar-IQ" sz="2400" b="1" dirty="0">
                          <a:solidFill>
                            <a:srgbClr val="C00000"/>
                          </a:solidFill>
                          <a:latin typeface="Simplified Arabic" panose="02020603050405020304" pitchFamily="18" charset="-78"/>
                          <a:cs typeface="Simplified Arabic" panose="02020603050405020304" pitchFamily="18" charset="-78"/>
                        </a:rPr>
                        <a:t>الرضاعة</a:t>
                      </a:r>
                      <a:endParaRPr lang="en-US" sz="2400" b="1" dirty="0">
                        <a:solidFill>
                          <a:srgbClr val="C00000"/>
                        </a:solidFill>
                        <a:latin typeface="Simplified Arabic" panose="02020603050405020304" pitchFamily="18" charset="-78"/>
                        <a:cs typeface="Simplified Arabic" panose="02020603050405020304" pitchFamily="18" charset="-78"/>
                      </a:endParaRPr>
                    </a:p>
                  </a:txBody>
                  <a:tcPr/>
                </a:tc>
                <a:extLst>
                  <a:ext uri="{0D108BD9-81ED-4DB2-BD59-A6C34878D82A}">
                    <a16:rowId xmlns:a16="http://schemas.microsoft.com/office/drawing/2014/main" val="2130944372"/>
                  </a:ext>
                </a:extLst>
              </a:tr>
              <a:tr h="506699">
                <a:tc>
                  <a:txBody>
                    <a:bodyPr/>
                    <a:lstStyle/>
                    <a:p>
                      <a:pPr algn="ctr"/>
                      <a:r>
                        <a:rPr lang="ar-IQ" sz="2400" b="1" dirty="0">
                          <a:solidFill>
                            <a:srgbClr val="C00000"/>
                          </a:solidFill>
                          <a:latin typeface="Simplified Arabic" panose="02020603050405020304" pitchFamily="18" charset="-78"/>
                          <a:cs typeface="Simplified Arabic" panose="02020603050405020304" pitchFamily="18" charset="-78"/>
                        </a:rPr>
                        <a:t>من 3-5 سنوات</a:t>
                      </a:r>
                      <a:endParaRPr lang="en-US" sz="2400" b="1" dirty="0">
                        <a:solidFill>
                          <a:srgbClr val="C00000"/>
                        </a:solidFill>
                        <a:latin typeface="Simplified Arabic" panose="02020603050405020304" pitchFamily="18" charset="-78"/>
                        <a:cs typeface="Simplified Arabic" panose="02020603050405020304" pitchFamily="18" charset="-78"/>
                      </a:endParaRPr>
                    </a:p>
                  </a:txBody>
                  <a:tcPr/>
                </a:tc>
                <a:tc>
                  <a:txBody>
                    <a:bodyPr/>
                    <a:lstStyle/>
                    <a:p>
                      <a:pPr algn="ctr"/>
                      <a:r>
                        <a:rPr lang="ar-IQ" sz="2400" b="1" dirty="0">
                          <a:solidFill>
                            <a:srgbClr val="C00000"/>
                          </a:solidFill>
                          <a:latin typeface="Simplified Arabic" panose="02020603050405020304" pitchFamily="18" charset="-78"/>
                          <a:cs typeface="Simplified Arabic" panose="02020603050405020304" pitchFamily="18" charset="-78"/>
                        </a:rPr>
                        <a:t>الطفولة المبكرة</a:t>
                      </a:r>
                      <a:endParaRPr lang="en-US" sz="2400" b="1" dirty="0">
                        <a:solidFill>
                          <a:srgbClr val="C00000"/>
                        </a:solidFill>
                        <a:latin typeface="Simplified Arabic" panose="02020603050405020304" pitchFamily="18" charset="-78"/>
                        <a:cs typeface="Simplified Arabic" panose="02020603050405020304" pitchFamily="18" charset="-78"/>
                      </a:endParaRPr>
                    </a:p>
                  </a:txBody>
                  <a:tcPr/>
                </a:tc>
                <a:extLst>
                  <a:ext uri="{0D108BD9-81ED-4DB2-BD59-A6C34878D82A}">
                    <a16:rowId xmlns:a16="http://schemas.microsoft.com/office/drawing/2014/main" val="2575878946"/>
                  </a:ext>
                </a:extLst>
              </a:tr>
              <a:tr h="506699">
                <a:tc>
                  <a:txBody>
                    <a:bodyPr/>
                    <a:lstStyle/>
                    <a:p>
                      <a:pPr algn="ctr"/>
                      <a:r>
                        <a:rPr lang="ar-IQ" sz="2400" b="1" dirty="0">
                          <a:solidFill>
                            <a:srgbClr val="C00000"/>
                          </a:solidFill>
                          <a:latin typeface="Simplified Arabic" panose="02020603050405020304" pitchFamily="18" charset="-78"/>
                          <a:cs typeface="Simplified Arabic" panose="02020603050405020304" pitchFamily="18" charset="-78"/>
                        </a:rPr>
                        <a:t>من 6- 8 سنوات</a:t>
                      </a:r>
                      <a:endParaRPr lang="en-US" sz="2400" b="1" dirty="0">
                        <a:solidFill>
                          <a:srgbClr val="C00000"/>
                        </a:solidFill>
                        <a:latin typeface="Simplified Arabic" panose="02020603050405020304" pitchFamily="18" charset="-78"/>
                        <a:cs typeface="Simplified Arabic" panose="02020603050405020304" pitchFamily="18" charset="-78"/>
                      </a:endParaRPr>
                    </a:p>
                  </a:txBody>
                  <a:tcPr/>
                </a:tc>
                <a:tc>
                  <a:txBody>
                    <a:bodyPr/>
                    <a:lstStyle/>
                    <a:p>
                      <a:pPr algn="ctr"/>
                      <a:r>
                        <a:rPr lang="ar-IQ" sz="2400" b="1" dirty="0">
                          <a:solidFill>
                            <a:srgbClr val="C00000"/>
                          </a:solidFill>
                          <a:latin typeface="Simplified Arabic" panose="02020603050405020304" pitchFamily="18" charset="-78"/>
                          <a:cs typeface="Simplified Arabic" panose="02020603050405020304" pitchFamily="18" charset="-78"/>
                        </a:rPr>
                        <a:t>الطفولة الوسطى</a:t>
                      </a:r>
                      <a:endParaRPr lang="en-US" sz="2400" b="1" dirty="0">
                        <a:solidFill>
                          <a:srgbClr val="C00000"/>
                        </a:solidFill>
                        <a:latin typeface="Simplified Arabic" panose="02020603050405020304" pitchFamily="18" charset="-78"/>
                        <a:cs typeface="Simplified Arabic" panose="02020603050405020304" pitchFamily="18" charset="-78"/>
                      </a:endParaRPr>
                    </a:p>
                  </a:txBody>
                  <a:tcPr/>
                </a:tc>
                <a:extLst>
                  <a:ext uri="{0D108BD9-81ED-4DB2-BD59-A6C34878D82A}">
                    <a16:rowId xmlns:a16="http://schemas.microsoft.com/office/drawing/2014/main" val="540895040"/>
                  </a:ext>
                </a:extLst>
              </a:tr>
            </a:tbl>
          </a:graphicData>
        </a:graphic>
      </p:graphicFrame>
    </p:spTree>
    <p:extLst>
      <p:ext uri="{BB962C8B-B14F-4D97-AF65-F5344CB8AC3E}">
        <p14:creationId xmlns:p14="http://schemas.microsoft.com/office/powerpoint/2010/main" val="13943200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06BF35-4AE9-8A96-C911-D5BD02DE61DA}"/>
              </a:ext>
            </a:extLst>
          </p:cNvPr>
          <p:cNvSpPr>
            <a:spLocks noGrp="1"/>
          </p:cNvSpPr>
          <p:nvPr>
            <p:ph idx="1"/>
          </p:nvPr>
        </p:nvSpPr>
        <p:spPr>
          <a:xfrm>
            <a:off x="219075" y="107627"/>
            <a:ext cx="9496425" cy="6264597"/>
          </a:xfrm>
          <a:ln>
            <a:noFill/>
          </a:ln>
        </p:spPr>
        <p:txBody>
          <a:bodyPr>
            <a:normAutofit/>
          </a:bodyPr>
          <a:lstStyle/>
          <a:p>
            <a:pPr marL="0" marR="0" lvl="0" indent="0" algn="ctr" defTabSz="914400" rtl="1" eaLnBrk="1" fontAlgn="base" latinLnBrk="0" hangingPunct="1">
              <a:lnSpc>
                <a:spcPct val="120000"/>
              </a:lnSpc>
              <a:spcBef>
                <a:spcPts val="0"/>
              </a:spcBef>
              <a:spcAft>
                <a:spcPts val="800"/>
              </a:spcAft>
              <a:buClrTx/>
              <a:buSzTx/>
              <a:buFontTx/>
              <a:buNone/>
              <a:tabLst/>
              <a:defRPr/>
            </a:pPr>
            <a:br>
              <a:rPr kumimoji="0" lang="ar-IQ" sz="6000" b="1" i="0" u="none" strike="noStrike" kern="1200" cap="none" spc="0" normalizeH="0" baseline="0" noProof="0" dirty="0">
                <a:ln>
                  <a:noFill/>
                </a:ln>
                <a:solidFill>
                  <a:srgbClr val="FF0000"/>
                </a:solidFill>
                <a:effectLst/>
                <a:uLnTx/>
                <a:uFillTx/>
                <a:latin typeface="Calibri"/>
                <a:ea typeface="+mj-ea"/>
                <a:cs typeface="Times New Roman" panose="02020603050405020304" pitchFamily="18" charset="0"/>
              </a:rPr>
            </a:br>
            <a:endParaRPr kumimoji="0" lang="ar-IQ" sz="2900" i="0" u="none" strike="noStrike" kern="1200" cap="none" spc="0" normalizeH="0" baseline="0" noProof="0" dirty="0">
              <a:ln>
                <a:noFill/>
              </a:ln>
              <a:solidFill>
                <a:prstClr val="black"/>
              </a:solidFill>
              <a:effectLst/>
              <a:uLnTx/>
              <a:uFillTx/>
              <a:latin typeface="Calibri"/>
              <a:ea typeface="+mj-ea"/>
              <a:cs typeface="Times New Roman" panose="02020603050405020304" pitchFamily="18" charset="0"/>
            </a:endParaRPr>
          </a:p>
        </p:txBody>
      </p:sp>
      <p:graphicFrame>
        <p:nvGraphicFramePr>
          <p:cNvPr id="2" name="Table 1">
            <a:extLst>
              <a:ext uri="{FF2B5EF4-FFF2-40B4-BE49-F238E27FC236}">
                <a16:creationId xmlns:a16="http://schemas.microsoft.com/office/drawing/2014/main" id="{FF5E02A1-4067-9414-CFF4-C8F1EB9CD198}"/>
              </a:ext>
            </a:extLst>
          </p:cNvPr>
          <p:cNvGraphicFramePr>
            <a:graphicFrameLocks noGrp="1"/>
          </p:cNvGraphicFramePr>
          <p:nvPr>
            <p:extLst>
              <p:ext uri="{D42A27DB-BD31-4B8C-83A1-F6EECF244321}">
                <p14:modId xmlns:p14="http://schemas.microsoft.com/office/powerpoint/2010/main" val="4129451926"/>
              </p:ext>
            </p:extLst>
          </p:nvPr>
        </p:nvGraphicFramePr>
        <p:xfrm>
          <a:off x="742950" y="1243539"/>
          <a:ext cx="9124950" cy="4557184"/>
        </p:xfrm>
        <a:graphic>
          <a:graphicData uri="http://schemas.openxmlformats.org/drawingml/2006/table">
            <a:tbl>
              <a:tblPr firstRow="1" bandRow="1">
                <a:tableStyleId>{5C22544A-7EE6-4342-B048-85BDC9FD1C3A}</a:tableStyleId>
              </a:tblPr>
              <a:tblGrid>
                <a:gridCol w="4562475">
                  <a:extLst>
                    <a:ext uri="{9D8B030D-6E8A-4147-A177-3AD203B41FA5}">
                      <a16:colId xmlns:a16="http://schemas.microsoft.com/office/drawing/2014/main" val="3496564059"/>
                    </a:ext>
                  </a:extLst>
                </a:gridCol>
                <a:gridCol w="4562475">
                  <a:extLst>
                    <a:ext uri="{9D8B030D-6E8A-4147-A177-3AD203B41FA5}">
                      <a16:colId xmlns:a16="http://schemas.microsoft.com/office/drawing/2014/main" val="4125565801"/>
                    </a:ext>
                  </a:extLst>
                </a:gridCol>
              </a:tblGrid>
              <a:tr h="569648">
                <a:tc>
                  <a:txBody>
                    <a:bodyPr/>
                    <a:lstStyle/>
                    <a:p>
                      <a:pPr algn="ctr"/>
                      <a:r>
                        <a:rPr lang="ar-IQ" sz="2400" b="1" dirty="0">
                          <a:latin typeface="Simplified Arabic" panose="02020603050405020304" pitchFamily="18" charset="-78"/>
                          <a:cs typeface="Simplified Arabic" panose="02020603050405020304" pitchFamily="18" charset="-78"/>
                        </a:rPr>
                        <a:t>العمر الزمني التقريبي</a:t>
                      </a:r>
                      <a:endParaRPr lang="en-US" sz="2400" b="1" dirty="0">
                        <a:latin typeface="Simplified Arabic" panose="02020603050405020304" pitchFamily="18" charset="-78"/>
                        <a:cs typeface="Simplified Arabic" panose="02020603050405020304" pitchFamily="18" charset="-78"/>
                      </a:endParaRPr>
                    </a:p>
                  </a:txBody>
                  <a:tcPr/>
                </a:tc>
                <a:tc>
                  <a:txBody>
                    <a:bodyPr/>
                    <a:lstStyle/>
                    <a:p>
                      <a:pPr algn="ctr"/>
                      <a:r>
                        <a:rPr lang="ar-IQ" sz="2400" b="1" dirty="0">
                          <a:latin typeface="Simplified Arabic" panose="02020603050405020304" pitchFamily="18" charset="-78"/>
                          <a:cs typeface="Simplified Arabic" panose="02020603050405020304" pitchFamily="18" charset="-78"/>
                        </a:rPr>
                        <a:t>المرحلة</a:t>
                      </a:r>
                      <a:endParaRPr lang="en-US" sz="2400" b="1" dirty="0">
                        <a:latin typeface="Simplified Arabic" panose="02020603050405020304" pitchFamily="18" charset="-78"/>
                        <a:cs typeface="Simplified Arabic" panose="02020603050405020304" pitchFamily="18" charset="-78"/>
                      </a:endParaRPr>
                    </a:p>
                  </a:txBody>
                  <a:tcPr/>
                </a:tc>
                <a:extLst>
                  <a:ext uri="{0D108BD9-81ED-4DB2-BD59-A6C34878D82A}">
                    <a16:rowId xmlns:a16="http://schemas.microsoft.com/office/drawing/2014/main" val="1175156348"/>
                  </a:ext>
                </a:extLst>
              </a:tr>
              <a:tr h="569648">
                <a:tc>
                  <a:txBody>
                    <a:bodyPr/>
                    <a:lstStyle/>
                    <a:p>
                      <a:pPr algn="ctr"/>
                      <a:r>
                        <a:rPr lang="ar-IQ" sz="2400" b="1" dirty="0">
                          <a:solidFill>
                            <a:srgbClr val="C00000"/>
                          </a:solidFill>
                          <a:latin typeface="Simplified Arabic" panose="02020603050405020304" pitchFamily="18" charset="-78"/>
                          <a:cs typeface="Simplified Arabic" panose="02020603050405020304" pitchFamily="18" charset="-78"/>
                        </a:rPr>
                        <a:t>من 9- 12 سنة</a:t>
                      </a:r>
                      <a:endParaRPr lang="en-US" sz="2400" b="1" dirty="0">
                        <a:solidFill>
                          <a:srgbClr val="C00000"/>
                        </a:solidFill>
                        <a:latin typeface="Simplified Arabic" panose="02020603050405020304" pitchFamily="18" charset="-78"/>
                        <a:cs typeface="Simplified Arabic" panose="02020603050405020304" pitchFamily="18" charset="-78"/>
                      </a:endParaRPr>
                    </a:p>
                  </a:txBody>
                  <a:tcPr/>
                </a:tc>
                <a:tc>
                  <a:txBody>
                    <a:bodyPr/>
                    <a:lstStyle/>
                    <a:p>
                      <a:pPr algn="ctr"/>
                      <a:r>
                        <a:rPr lang="ar-IQ" sz="2400" b="1" dirty="0">
                          <a:solidFill>
                            <a:srgbClr val="C00000"/>
                          </a:solidFill>
                          <a:latin typeface="Simplified Arabic" panose="02020603050405020304" pitchFamily="18" charset="-78"/>
                          <a:cs typeface="Simplified Arabic" panose="02020603050405020304" pitchFamily="18" charset="-78"/>
                        </a:rPr>
                        <a:t>الطفولة المتأخرة</a:t>
                      </a:r>
                      <a:endParaRPr lang="en-US" sz="2400" b="1" dirty="0">
                        <a:solidFill>
                          <a:srgbClr val="C00000"/>
                        </a:solidFill>
                        <a:latin typeface="Simplified Arabic" panose="02020603050405020304" pitchFamily="18" charset="-78"/>
                        <a:cs typeface="Simplified Arabic" panose="02020603050405020304" pitchFamily="18" charset="-78"/>
                      </a:endParaRPr>
                    </a:p>
                  </a:txBody>
                  <a:tcPr/>
                </a:tc>
                <a:extLst>
                  <a:ext uri="{0D108BD9-81ED-4DB2-BD59-A6C34878D82A}">
                    <a16:rowId xmlns:a16="http://schemas.microsoft.com/office/drawing/2014/main" val="3163901548"/>
                  </a:ext>
                </a:extLst>
              </a:tr>
              <a:tr h="569648">
                <a:tc>
                  <a:txBody>
                    <a:bodyPr/>
                    <a:lstStyle/>
                    <a:p>
                      <a:pPr algn="ctr"/>
                      <a:r>
                        <a:rPr lang="ar-IQ" sz="2400" b="1" dirty="0">
                          <a:solidFill>
                            <a:srgbClr val="C00000"/>
                          </a:solidFill>
                          <a:latin typeface="Simplified Arabic" panose="02020603050405020304" pitchFamily="18" charset="-78"/>
                          <a:cs typeface="Simplified Arabic" panose="02020603050405020304" pitchFamily="18" charset="-78"/>
                        </a:rPr>
                        <a:t>من 13-15 سنة</a:t>
                      </a:r>
                      <a:endParaRPr lang="en-US" sz="2400" b="1" dirty="0">
                        <a:solidFill>
                          <a:srgbClr val="C00000"/>
                        </a:solidFill>
                        <a:latin typeface="Simplified Arabic" panose="02020603050405020304" pitchFamily="18" charset="-78"/>
                        <a:cs typeface="Simplified Arabic" panose="02020603050405020304" pitchFamily="18" charset="-78"/>
                      </a:endParaRPr>
                    </a:p>
                  </a:txBody>
                  <a:tcPr/>
                </a:tc>
                <a:tc>
                  <a:txBody>
                    <a:bodyPr/>
                    <a:lstStyle/>
                    <a:p>
                      <a:pPr algn="ctr"/>
                      <a:r>
                        <a:rPr lang="ar-IQ" sz="2400" b="1" dirty="0">
                          <a:solidFill>
                            <a:srgbClr val="C00000"/>
                          </a:solidFill>
                          <a:latin typeface="Simplified Arabic" panose="02020603050405020304" pitchFamily="18" charset="-78"/>
                          <a:cs typeface="Simplified Arabic" panose="02020603050405020304" pitchFamily="18" charset="-78"/>
                        </a:rPr>
                        <a:t>المراهقة المبكرة</a:t>
                      </a:r>
                      <a:endParaRPr lang="en-US" sz="2400" b="1" dirty="0">
                        <a:solidFill>
                          <a:srgbClr val="C00000"/>
                        </a:solidFill>
                        <a:latin typeface="Simplified Arabic" panose="02020603050405020304" pitchFamily="18" charset="-78"/>
                        <a:cs typeface="Simplified Arabic" panose="02020603050405020304" pitchFamily="18" charset="-78"/>
                      </a:endParaRPr>
                    </a:p>
                  </a:txBody>
                  <a:tcPr/>
                </a:tc>
                <a:extLst>
                  <a:ext uri="{0D108BD9-81ED-4DB2-BD59-A6C34878D82A}">
                    <a16:rowId xmlns:a16="http://schemas.microsoft.com/office/drawing/2014/main" val="4046791847"/>
                  </a:ext>
                </a:extLst>
              </a:tr>
              <a:tr h="569648">
                <a:tc>
                  <a:txBody>
                    <a:bodyPr/>
                    <a:lstStyle/>
                    <a:p>
                      <a:pPr algn="ctr"/>
                      <a:r>
                        <a:rPr lang="ar-IQ" sz="2400" b="1" dirty="0">
                          <a:solidFill>
                            <a:srgbClr val="C00000"/>
                          </a:solidFill>
                          <a:latin typeface="Simplified Arabic" panose="02020603050405020304" pitchFamily="18" charset="-78"/>
                          <a:cs typeface="Simplified Arabic" panose="02020603050405020304" pitchFamily="18" charset="-78"/>
                        </a:rPr>
                        <a:t>من 16 – 18 سنة</a:t>
                      </a:r>
                      <a:endParaRPr lang="en-US" sz="2400" b="1" dirty="0">
                        <a:solidFill>
                          <a:srgbClr val="C00000"/>
                        </a:solidFill>
                        <a:latin typeface="Simplified Arabic" panose="02020603050405020304" pitchFamily="18" charset="-78"/>
                        <a:cs typeface="Simplified Arabic" panose="02020603050405020304" pitchFamily="18" charset="-78"/>
                      </a:endParaRPr>
                    </a:p>
                  </a:txBody>
                  <a:tcPr/>
                </a:tc>
                <a:tc>
                  <a:txBody>
                    <a:bodyPr/>
                    <a:lstStyle/>
                    <a:p>
                      <a:pPr algn="ctr"/>
                      <a:r>
                        <a:rPr lang="ar-IQ" sz="2400" b="1" dirty="0">
                          <a:solidFill>
                            <a:srgbClr val="C00000"/>
                          </a:solidFill>
                          <a:latin typeface="Simplified Arabic" panose="02020603050405020304" pitchFamily="18" charset="-78"/>
                          <a:cs typeface="Simplified Arabic" panose="02020603050405020304" pitchFamily="18" charset="-78"/>
                        </a:rPr>
                        <a:t>المراهقة الوسطى</a:t>
                      </a:r>
                      <a:endParaRPr lang="en-US" sz="2400" b="1" dirty="0">
                        <a:solidFill>
                          <a:srgbClr val="C00000"/>
                        </a:solidFill>
                        <a:latin typeface="Simplified Arabic" panose="02020603050405020304" pitchFamily="18" charset="-78"/>
                        <a:cs typeface="Simplified Arabic" panose="02020603050405020304" pitchFamily="18" charset="-78"/>
                      </a:endParaRPr>
                    </a:p>
                  </a:txBody>
                  <a:tcPr/>
                </a:tc>
                <a:extLst>
                  <a:ext uri="{0D108BD9-81ED-4DB2-BD59-A6C34878D82A}">
                    <a16:rowId xmlns:a16="http://schemas.microsoft.com/office/drawing/2014/main" val="1189954327"/>
                  </a:ext>
                </a:extLst>
              </a:tr>
              <a:tr h="569648">
                <a:tc>
                  <a:txBody>
                    <a:bodyPr/>
                    <a:lstStyle/>
                    <a:p>
                      <a:pPr algn="ctr"/>
                      <a:r>
                        <a:rPr lang="ar-IQ" sz="2400" b="1" dirty="0">
                          <a:solidFill>
                            <a:srgbClr val="C00000"/>
                          </a:solidFill>
                          <a:latin typeface="Simplified Arabic" panose="02020603050405020304" pitchFamily="18" charset="-78"/>
                          <a:cs typeface="Simplified Arabic" panose="02020603050405020304" pitchFamily="18" charset="-78"/>
                        </a:rPr>
                        <a:t>من 19-21 سنة</a:t>
                      </a:r>
                      <a:endParaRPr lang="en-US" sz="2400" b="1" dirty="0">
                        <a:solidFill>
                          <a:srgbClr val="C00000"/>
                        </a:solidFill>
                        <a:latin typeface="Simplified Arabic" panose="02020603050405020304" pitchFamily="18" charset="-78"/>
                        <a:cs typeface="Simplified Arabic" panose="02020603050405020304" pitchFamily="18" charset="-78"/>
                      </a:endParaRPr>
                    </a:p>
                  </a:txBody>
                  <a:tcPr/>
                </a:tc>
                <a:tc>
                  <a:txBody>
                    <a:bodyPr/>
                    <a:lstStyle/>
                    <a:p>
                      <a:pPr algn="ctr"/>
                      <a:r>
                        <a:rPr lang="ar-IQ" sz="2400" b="1" dirty="0">
                          <a:solidFill>
                            <a:srgbClr val="C00000"/>
                          </a:solidFill>
                          <a:latin typeface="Simplified Arabic" panose="02020603050405020304" pitchFamily="18" charset="-78"/>
                          <a:cs typeface="Simplified Arabic" panose="02020603050405020304" pitchFamily="18" charset="-78"/>
                        </a:rPr>
                        <a:t>المراهقة المتأخرة</a:t>
                      </a:r>
                      <a:endParaRPr lang="en-US" sz="2400" b="1" dirty="0">
                        <a:solidFill>
                          <a:srgbClr val="C00000"/>
                        </a:solidFill>
                        <a:latin typeface="Simplified Arabic" panose="02020603050405020304" pitchFamily="18" charset="-78"/>
                        <a:cs typeface="Simplified Arabic" panose="02020603050405020304" pitchFamily="18" charset="-78"/>
                      </a:endParaRPr>
                    </a:p>
                  </a:txBody>
                  <a:tcPr/>
                </a:tc>
                <a:extLst>
                  <a:ext uri="{0D108BD9-81ED-4DB2-BD59-A6C34878D82A}">
                    <a16:rowId xmlns:a16="http://schemas.microsoft.com/office/drawing/2014/main" val="3277740245"/>
                  </a:ext>
                </a:extLst>
              </a:tr>
              <a:tr h="569648">
                <a:tc>
                  <a:txBody>
                    <a:bodyPr/>
                    <a:lstStyle/>
                    <a:p>
                      <a:pPr algn="ctr"/>
                      <a:r>
                        <a:rPr lang="ar-IQ" sz="2400" b="1" dirty="0">
                          <a:solidFill>
                            <a:srgbClr val="C00000"/>
                          </a:solidFill>
                          <a:latin typeface="Simplified Arabic" panose="02020603050405020304" pitchFamily="18" charset="-78"/>
                          <a:cs typeface="Simplified Arabic" panose="02020603050405020304" pitchFamily="18" charset="-78"/>
                        </a:rPr>
                        <a:t>من 22-40 سنة</a:t>
                      </a:r>
                      <a:endParaRPr lang="en-US" sz="2400" b="1" dirty="0">
                        <a:solidFill>
                          <a:srgbClr val="C00000"/>
                        </a:solidFill>
                        <a:latin typeface="Simplified Arabic" panose="02020603050405020304" pitchFamily="18" charset="-78"/>
                        <a:cs typeface="Simplified Arabic" panose="02020603050405020304" pitchFamily="18" charset="-78"/>
                      </a:endParaRPr>
                    </a:p>
                  </a:txBody>
                  <a:tcPr/>
                </a:tc>
                <a:tc>
                  <a:txBody>
                    <a:bodyPr/>
                    <a:lstStyle/>
                    <a:p>
                      <a:pPr algn="ctr"/>
                      <a:r>
                        <a:rPr lang="ar-IQ" sz="2400" b="1" dirty="0">
                          <a:solidFill>
                            <a:srgbClr val="C00000"/>
                          </a:solidFill>
                          <a:latin typeface="Simplified Arabic" panose="02020603050405020304" pitchFamily="18" charset="-78"/>
                          <a:cs typeface="Simplified Arabic" panose="02020603050405020304" pitchFamily="18" charset="-78"/>
                        </a:rPr>
                        <a:t>الرشد والنضج</a:t>
                      </a:r>
                      <a:endParaRPr lang="en-US" sz="2400" b="1" dirty="0">
                        <a:solidFill>
                          <a:srgbClr val="C00000"/>
                        </a:solidFill>
                        <a:latin typeface="Simplified Arabic" panose="02020603050405020304" pitchFamily="18" charset="-78"/>
                        <a:cs typeface="Simplified Arabic" panose="02020603050405020304" pitchFamily="18" charset="-78"/>
                      </a:endParaRPr>
                    </a:p>
                  </a:txBody>
                  <a:tcPr/>
                </a:tc>
                <a:extLst>
                  <a:ext uri="{0D108BD9-81ED-4DB2-BD59-A6C34878D82A}">
                    <a16:rowId xmlns:a16="http://schemas.microsoft.com/office/drawing/2014/main" val="3889482856"/>
                  </a:ext>
                </a:extLst>
              </a:tr>
              <a:tr h="569648">
                <a:tc>
                  <a:txBody>
                    <a:bodyPr/>
                    <a:lstStyle/>
                    <a:p>
                      <a:pPr algn="ctr"/>
                      <a:r>
                        <a:rPr lang="ar-IQ" sz="2400" b="1" dirty="0">
                          <a:solidFill>
                            <a:srgbClr val="C00000"/>
                          </a:solidFill>
                          <a:latin typeface="Simplified Arabic" panose="02020603050405020304" pitchFamily="18" charset="-78"/>
                          <a:cs typeface="Simplified Arabic" panose="02020603050405020304" pitchFamily="18" charset="-78"/>
                        </a:rPr>
                        <a:t>من 41- 60 سنة</a:t>
                      </a:r>
                      <a:endParaRPr lang="en-US" sz="2400" b="1" dirty="0">
                        <a:solidFill>
                          <a:srgbClr val="C00000"/>
                        </a:solidFill>
                        <a:latin typeface="Simplified Arabic" panose="02020603050405020304" pitchFamily="18" charset="-78"/>
                        <a:cs typeface="Simplified Arabic" panose="02020603050405020304" pitchFamily="18" charset="-78"/>
                      </a:endParaRPr>
                    </a:p>
                  </a:txBody>
                  <a:tcPr/>
                </a:tc>
                <a:tc>
                  <a:txBody>
                    <a:bodyPr/>
                    <a:lstStyle/>
                    <a:p>
                      <a:pPr algn="ctr"/>
                      <a:r>
                        <a:rPr lang="ar-IQ" sz="2400" b="1" dirty="0">
                          <a:solidFill>
                            <a:srgbClr val="C00000"/>
                          </a:solidFill>
                          <a:latin typeface="Simplified Arabic" panose="02020603050405020304" pitchFamily="18" charset="-78"/>
                          <a:cs typeface="Simplified Arabic" panose="02020603050405020304" pitchFamily="18" charset="-78"/>
                        </a:rPr>
                        <a:t>وسط العمر</a:t>
                      </a:r>
                      <a:endParaRPr lang="en-US" sz="2400" b="1" dirty="0">
                        <a:solidFill>
                          <a:srgbClr val="C00000"/>
                        </a:solidFill>
                        <a:latin typeface="Simplified Arabic" panose="02020603050405020304" pitchFamily="18" charset="-78"/>
                        <a:cs typeface="Simplified Arabic" panose="02020603050405020304" pitchFamily="18" charset="-78"/>
                      </a:endParaRPr>
                    </a:p>
                  </a:txBody>
                  <a:tcPr/>
                </a:tc>
                <a:extLst>
                  <a:ext uri="{0D108BD9-81ED-4DB2-BD59-A6C34878D82A}">
                    <a16:rowId xmlns:a16="http://schemas.microsoft.com/office/drawing/2014/main" val="40528462"/>
                  </a:ext>
                </a:extLst>
              </a:tr>
              <a:tr h="569648">
                <a:tc>
                  <a:txBody>
                    <a:bodyPr/>
                    <a:lstStyle/>
                    <a:p>
                      <a:pPr algn="ctr"/>
                      <a:r>
                        <a:rPr lang="ar-IQ" sz="2400" b="1" dirty="0">
                          <a:solidFill>
                            <a:srgbClr val="C00000"/>
                          </a:solidFill>
                          <a:latin typeface="Simplified Arabic" panose="02020603050405020304" pitchFamily="18" charset="-78"/>
                          <a:cs typeface="Simplified Arabic" panose="02020603050405020304" pitchFamily="18" charset="-78"/>
                        </a:rPr>
                        <a:t>من 60- الممات</a:t>
                      </a:r>
                      <a:endParaRPr lang="en-US" sz="2400" b="1" dirty="0">
                        <a:solidFill>
                          <a:srgbClr val="C00000"/>
                        </a:solidFill>
                        <a:latin typeface="Simplified Arabic" panose="02020603050405020304" pitchFamily="18" charset="-78"/>
                        <a:cs typeface="Simplified Arabic" panose="02020603050405020304" pitchFamily="18" charset="-78"/>
                      </a:endParaRPr>
                    </a:p>
                  </a:txBody>
                  <a:tcPr/>
                </a:tc>
                <a:tc>
                  <a:txBody>
                    <a:bodyPr/>
                    <a:lstStyle/>
                    <a:p>
                      <a:pPr algn="ctr"/>
                      <a:r>
                        <a:rPr lang="ar-IQ" sz="2400" b="1" dirty="0">
                          <a:solidFill>
                            <a:srgbClr val="C00000"/>
                          </a:solidFill>
                          <a:latin typeface="Simplified Arabic" panose="02020603050405020304" pitchFamily="18" charset="-78"/>
                          <a:cs typeface="Simplified Arabic" panose="02020603050405020304" pitchFamily="18" charset="-78"/>
                        </a:rPr>
                        <a:t>الشيخوخة</a:t>
                      </a:r>
                      <a:endParaRPr lang="en-US" sz="2400" b="1" dirty="0">
                        <a:solidFill>
                          <a:srgbClr val="C00000"/>
                        </a:solidFill>
                        <a:latin typeface="Simplified Arabic" panose="02020603050405020304" pitchFamily="18" charset="-78"/>
                        <a:cs typeface="Simplified Arabic" panose="02020603050405020304" pitchFamily="18" charset="-78"/>
                      </a:endParaRPr>
                    </a:p>
                  </a:txBody>
                  <a:tcPr/>
                </a:tc>
                <a:extLst>
                  <a:ext uri="{0D108BD9-81ED-4DB2-BD59-A6C34878D82A}">
                    <a16:rowId xmlns:a16="http://schemas.microsoft.com/office/drawing/2014/main" val="658134891"/>
                  </a:ext>
                </a:extLst>
              </a:tr>
            </a:tbl>
          </a:graphicData>
        </a:graphic>
      </p:graphicFrame>
    </p:spTree>
    <p:extLst>
      <p:ext uri="{BB962C8B-B14F-4D97-AF65-F5344CB8AC3E}">
        <p14:creationId xmlns:p14="http://schemas.microsoft.com/office/powerpoint/2010/main" val="22063835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1747CB-A495-FED1-274D-C7D89838D2CE}"/>
              </a:ext>
            </a:extLst>
          </p:cNvPr>
          <p:cNvSpPr>
            <a:spLocks noGrp="1"/>
          </p:cNvSpPr>
          <p:nvPr>
            <p:ph idx="1"/>
          </p:nvPr>
        </p:nvSpPr>
        <p:spPr>
          <a:xfrm>
            <a:off x="635702" y="476055"/>
            <a:ext cx="8596668" cy="4897436"/>
          </a:xfrm>
        </p:spPr>
        <p:txBody>
          <a:bodyPr>
            <a:normAutofit/>
          </a:bodyPr>
          <a:lstStyle/>
          <a:p>
            <a:pPr marL="0" marR="0" lvl="0" indent="0" algn="ctr" defTabSz="914400" rtl="1" eaLnBrk="1" fontAlgn="base" latinLnBrk="0" hangingPunct="1">
              <a:lnSpc>
                <a:spcPct val="150000"/>
              </a:lnSpc>
              <a:spcBef>
                <a:spcPts val="0"/>
              </a:spcBef>
              <a:spcAft>
                <a:spcPts val="800"/>
              </a:spcAft>
              <a:buClrTx/>
              <a:buSzTx/>
              <a:buNone/>
              <a:tabLst/>
              <a:defRPr/>
            </a:pPr>
            <a:r>
              <a:rPr lang="ar-IQ" sz="2800" b="1" dirty="0">
                <a:solidFill>
                  <a:srgbClr val="C00000"/>
                </a:solidFill>
                <a:latin typeface="Simplified Arabic" panose="02020603050405020304" pitchFamily="18" charset="-78"/>
                <a:cs typeface="Simplified Arabic" panose="02020603050405020304" pitchFamily="18" charset="-78"/>
              </a:rPr>
              <a:t>مراحل النمو الإنساني على الأساس التربوي</a:t>
            </a:r>
          </a:p>
          <a:p>
            <a:pPr marL="0" marR="0" lvl="0" indent="0" algn="just" defTabSz="914400" rtl="1" eaLnBrk="1" fontAlgn="base" latinLnBrk="0" hangingPunct="1">
              <a:lnSpc>
                <a:spcPct val="150000"/>
              </a:lnSpc>
              <a:spcBef>
                <a:spcPts val="0"/>
              </a:spcBef>
              <a:spcAft>
                <a:spcPts val="800"/>
              </a:spcAft>
              <a:buClrTx/>
              <a:buSzTx/>
              <a:buNone/>
              <a:tabLst/>
              <a:defRPr/>
            </a:pPr>
            <a:endParaRPr lang="en-US" dirty="0"/>
          </a:p>
        </p:txBody>
      </p:sp>
      <p:graphicFrame>
        <p:nvGraphicFramePr>
          <p:cNvPr id="2" name="Table 1">
            <a:extLst>
              <a:ext uri="{FF2B5EF4-FFF2-40B4-BE49-F238E27FC236}">
                <a16:creationId xmlns:a16="http://schemas.microsoft.com/office/drawing/2014/main" id="{E990B295-5474-02B5-264F-3B9401515C80}"/>
              </a:ext>
            </a:extLst>
          </p:cNvPr>
          <p:cNvGraphicFramePr>
            <a:graphicFrameLocks noGrp="1"/>
          </p:cNvGraphicFramePr>
          <p:nvPr>
            <p:extLst>
              <p:ext uri="{D42A27DB-BD31-4B8C-83A1-F6EECF244321}">
                <p14:modId xmlns:p14="http://schemas.microsoft.com/office/powerpoint/2010/main" val="1320900084"/>
              </p:ext>
            </p:extLst>
          </p:nvPr>
        </p:nvGraphicFramePr>
        <p:xfrm>
          <a:off x="1006082" y="1295537"/>
          <a:ext cx="8596668" cy="5455920"/>
        </p:xfrm>
        <a:graphic>
          <a:graphicData uri="http://schemas.openxmlformats.org/drawingml/2006/table">
            <a:tbl>
              <a:tblPr firstRow="1" bandRow="1">
                <a:tableStyleId>{5C22544A-7EE6-4342-B048-85BDC9FD1C3A}</a:tableStyleId>
              </a:tblPr>
              <a:tblGrid>
                <a:gridCol w="4298334">
                  <a:extLst>
                    <a:ext uri="{9D8B030D-6E8A-4147-A177-3AD203B41FA5}">
                      <a16:colId xmlns:a16="http://schemas.microsoft.com/office/drawing/2014/main" val="3958146278"/>
                    </a:ext>
                  </a:extLst>
                </a:gridCol>
                <a:gridCol w="4298334">
                  <a:extLst>
                    <a:ext uri="{9D8B030D-6E8A-4147-A177-3AD203B41FA5}">
                      <a16:colId xmlns:a16="http://schemas.microsoft.com/office/drawing/2014/main" val="1981481535"/>
                    </a:ext>
                  </a:extLst>
                </a:gridCol>
              </a:tblGrid>
              <a:tr h="449386">
                <a:tc>
                  <a:txBody>
                    <a:bodyPr/>
                    <a:lstStyle/>
                    <a:p>
                      <a:pPr algn="ctr"/>
                      <a:r>
                        <a:rPr lang="ar-IQ" sz="2800" dirty="0">
                          <a:latin typeface="Simplified Arabic" panose="02020603050405020304" pitchFamily="18" charset="-78"/>
                          <a:cs typeface="Simplified Arabic" panose="02020603050405020304" pitchFamily="18" charset="-78"/>
                        </a:rPr>
                        <a:t>العمر الزمني بالتقريب</a:t>
                      </a:r>
                      <a:endParaRPr lang="en-US" sz="2800" dirty="0">
                        <a:latin typeface="Simplified Arabic" panose="02020603050405020304" pitchFamily="18" charset="-78"/>
                        <a:cs typeface="Simplified Arabic" panose="02020603050405020304" pitchFamily="18" charset="-78"/>
                      </a:endParaRPr>
                    </a:p>
                  </a:txBody>
                  <a:tcPr/>
                </a:tc>
                <a:tc>
                  <a:txBody>
                    <a:bodyPr/>
                    <a:lstStyle/>
                    <a:p>
                      <a:pPr algn="ctr"/>
                      <a:r>
                        <a:rPr lang="ar-IQ" sz="2800" dirty="0">
                          <a:latin typeface="Simplified Arabic" panose="02020603050405020304" pitchFamily="18" charset="-78"/>
                          <a:cs typeface="Simplified Arabic" panose="02020603050405020304" pitchFamily="18" charset="-78"/>
                        </a:rPr>
                        <a:t>المرحلة</a:t>
                      </a:r>
                      <a:endParaRPr lang="en-US" sz="2800" dirty="0">
                        <a:latin typeface="Simplified Arabic" panose="02020603050405020304" pitchFamily="18" charset="-78"/>
                        <a:cs typeface="Simplified Arabic" panose="02020603050405020304" pitchFamily="18" charset="-78"/>
                      </a:endParaRPr>
                    </a:p>
                  </a:txBody>
                  <a:tcPr/>
                </a:tc>
                <a:extLst>
                  <a:ext uri="{0D108BD9-81ED-4DB2-BD59-A6C34878D82A}">
                    <a16:rowId xmlns:a16="http://schemas.microsoft.com/office/drawing/2014/main" val="456948023"/>
                  </a:ext>
                </a:extLst>
              </a:tr>
              <a:tr h="389468">
                <a:tc>
                  <a:txBody>
                    <a:bodyPr/>
                    <a:lstStyle/>
                    <a:p>
                      <a:pPr algn="ctr"/>
                      <a:r>
                        <a:rPr lang="ar-IQ" sz="2400" b="1" dirty="0">
                          <a:solidFill>
                            <a:srgbClr val="C00000"/>
                          </a:solidFill>
                          <a:latin typeface="Simplified Arabic" panose="02020603050405020304" pitchFamily="18" charset="-78"/>
                          <a:cs typeface="Simplified Arabic" panose="02020603050405020304" pitchFamily="18" charset="-78"/>
                        </a:rPr>
                        <a:t>من لحظة الاخصاب حتى الميلاد (280) يوم</a:t>
                      </a:r>
                      <a:endParaRPr lang="en-US" sz="2400" b="1" dirty="0">
                        <a:solidFill>
                          <a:srgbClr val="C00000"/>
                        </a:solidFill>
                        <a:latin typeface="Simplified Arabic" panose="02020603050405020304" pitchFamily="18" charset="-78"/>
                        <a:cs typeface="Simplified Arabic" panose="02020603050405020304" pitchFamily="18" charset="-78"/>
                      </a:endParaRPr>
                    </a:p>
                  </a:txBody>
                  <a:tcPr/>
                </a:tc>
                <a:tc>
                  <a:txBody>
                    <a:bodyPr/>
                    <a:lstStyle/>
                    <a:p>
                      <a:pPr algn="ctr"/>
                      <a:r>
                        <a:rPr lang="ar-IQ" sz="2400" b="1" dirty="0">
                          <a:solidFill>
                            <a:srgbClr val="C00000"/>
                          </a:solidFill>
                          <a:latin typeface="Simplified Arabic" panose="02020603050405020304" pitchFamily="18" charset="-78"/>
                          <a:cs typeface="Simplified Arabic" panose="02020603050405020304" pitchFamily="18" charset="-78"/>
                        </a:rPr>
                        <a:t>ما قبل الميلاد ( الجينية)</a:t>
                      </a:r>
                      <a:endParaRPr lang="en-US" sz="2400" b="1" dirty="0">
                        <a:solidFill>
                          <a:srgbClr val="C00000"/>
                        </a:solidFill>
                        <a:latin typeface="Simplified Arabic" panose="02020603050405020304" pitchFamily="18" charset="-78"/>
                        <a:cs typeface="Simplified Arabic" panose="02020603050405020304" pitchFamily="18" charset="-78"/>
                      </a:endParaRPr>
                    </a:p>
                  </a:txBody>
                  <a:tcPr/>
                </a:tc>
                <a:extLst>
                  <a:ext uri="{0D108BD9-81ED-4DB2-BD59-A6C34878D82A}">
                    <a16:rowId xmlns:a16="http://schemas.microsoft.com/office/drawing/2014/main" val="435431396"/>
                  </a:ext>
                </a:extLst>
              </a:tr>
              <a:tr h="389468">
                <a:tc>
                  <a:txBody>
                    <a:bodyPr/>
                    <a:lstStyle/>
                    <a:p>
                      <a:pPr algn="ctr"/>
                      <a:r>
                        <a:rPr lang="ar-IQ" sz="2400" b="1" dirty="0">
                          <a:solidFill>
                            <a:srgbClr val="C00000"/>
                          </a:solidFill>
                          <a:latin typeface="Simplified Arabic" panose="02020603050405020304" pitchFamily="18" charset="-78"/>
                          <a:cs typeface="Simplified Arabic" panose="02020603050405020304" pitchFamily="18" charset="-78"/>
                        </a:rPr>
                        <a:t>من لحظة الميلاد – أسبوعين</a:t>
                      </a:r>
                      <a:endParaRPr lang="en-US" sz="2400" b="1" dirty="0">
                        <a:solidFill>
                          <a:srgbClr val="C00000"/>
                        </a:solidFill>
                        <a:latin typeface="Simplified Arabic" panose="02020603050405020304" pitchFamily="18" charset="-78"/>
                        <a:cs typeface="Simplified Arabic" panose="02020603050405020304" pitchFamily="18" charset="-78"/>
                      </a:endParaRPr>
                    </a:p>
                  </a:txBody>
                  <a:tcPr/>
                </a:tc>
                <a:tc>
                  <a:txBody>
                    <a:bodyPr/>
                    <a:lstStyle/>
                    <a:p>
                      <a:pPr algn="ctr"/>
                      <a:r>
                        <a:rPr lang="ar-IQ" sz="2400" b="1" dirty="0">
                          <a:solidFill>
                            <a:srgbClr val="C00000"/>
                          </a:solidFill>
                          <a:latin typeface="Simplified Arabic" panose="02020603050405020304" pitchFamily="18" charset="-78"/>
                          <a:cs typeface="Simplified Arabic" panose="02020603050405020304" pitchFamily="18" charset="-78"/>
                        </a:rPr>
                        <a:t>الوليد</a:t>
                      </a:r>
                      <a:endParaRPr lang="en-US" sz="2400" b="1" dirty="0">
                        <a:solidFill>
                          <a:srgbClr val="C00000"/>
                        </a:solidFill>
                        <a:latin typeface="Simplified Arabic" panose="02020603050405020304" pitchFamily="18" charset="-78"/>
                        <a:cs typeface="Simplified Arabic" panose="02020603050405020304" pitchFamily="18" charset="-78"/>
                      </a:endParaRPr>
                    </a:p>
                  </a:txBody>
                  <a:tcPr/>
                </a:tc>
                <a:extLst>
                  <a:ext uri="{0D108BD9-81ED-4DB2-BD59-A6C34878D82A}">
                    <a16:rowId xmlns:a16="http://schemas.microsoft.com/office/drawing/2014/main" val="3464565640"/>
                  </a:ext>
                </a:extLst>
              </a:tr>
              <a:tr h="389468">
                <a:tc>
                  <a:txBody>
                    <a:bodyPr/>
                    <a:lstStyle/>
                    <a:p>
                      <a:pPr algn="ctr"/>
                      <a:r>
                        <a:rPr lang="ar-IQ" sz="2400" b="1" dirty="0">
                          <a:solidFill>
                            <a:srgbClr val="C00000"/>
                          </a:solidFill>
                          <a:latin typeface="Simplified Arabic" panose="02020603050405020304" pitchFamily="18" charset="-78"/>
                          <a:cs typeface="Simplified Arabic" panose="02020603050405020304" pitchFamily="18" charset="-78"/>
                        </a:rPr>
                        <a:t>من أسبوعين – عامين</a:t>
                      </a:r>
                      <a:endParaRPr lang="en-US" sz="2400" b="1" dirty="0">
                        <a:solidFill>
                          <a:srgbClr val="C00000"/>
                        </a:solidFill>
                        <a:latin typeface="Simplified Arabic" panose="02020603050405020304" pitchFamily="18" charset="-78"/>
                        <a:cs typeface="Simplified Arabic" panose="02020603050405020304" pitchFamily="18" charset="-78"/>
                      </a:endParaRPr>
                    </a:p>
                  </a:txBody>
                  <a:tcPr/>
                </a:tc>
                <a:tc>
                  <a:txBody>
                    <a:bodyPr/>
                    <a:lstStyle/>
                    <a:p>
                      <a:pPr algn="ctr"/>
                      <a:r>
                        <a:rPr lang="ar-IQ" sz="2400" b="1" dirty="0">
                          <a:solidFill>
                            <a:srgbClr val="C00000"/>
                          </a:solidFill>
                          <a:latin typeface="Simplified Arabic" panose="02020603050405020304" pitchFamily="18" charset="-78"/>
                          <a:cs typeface="Simplified Arabic" panose="02020603050405020304" pitchFamily="18" charset="-78"/>
                        </a:rPr>
                        <a:t>الرضيع</a:t>
                      </a:r>
                      <a:endParaRPr lang="en-US" sz="2400" b="1" dirty="0">
                        <a:solidFill>
                          <a:srgbClr val="C00000"/>
                        </a:solidFill>
                        <a:latin typeface="Simplified Arabic" panose="02020603050405020304" pitchFamily="18" charset="-78"/>
                        <a:cs typeface="Simplified Arabic" panose="02020603050405020304" pitchFamily="18" charset="-78"/>
                      </a:endParaRPr>
                    </a:p>
                  </a:txBody>
                  <a:tcPr/>
                </a:tc>
                <a:extLst>
                  <a:ext uri="{0D108BD9-81ED-4DB2-BD59-A6C34878D82A}">
                    <a16:rowId xmlns:a16="http://schemas.microsoft.com/office/drawing/2014/main" val="1881665589"/>
                  </a:ext>
                </a:extLst>
              </a:tr>
              <a:tr h="389468">
                <a:tc>
                  <a:txBody>
                    <a:bodyPr/>
                    <a:lstStyle/>
                    <a:p>
                      <a:pPr algn="ctr"/>
                      <a:r>
                        <a:rPr lang="ar-IQ" sz="2400" b="1" dirty="0">
                          <a:solidFill>
                            <a:srgbClr val="C00000"/>
                          </a:solidFill>
                          <a:latin typeface="Simplified Arabic" panose="02020603050405020304" pitchFamily="18" charset="-78"/>
                          <a:cs typeface="Simplified Arabic" panose="02020603050405020304" pitchFamily="18" charset="-78"/>
                        </a:rPr>
                        <a:t>من 3-5 سنوات</a:t>
                      </a:r>
                      <a:endParaRPr lang="en-US" sz="2400" b="1" dirty="0">
                        <a:solidFill>
                          <a:srgbClr val="C00000"/>
                        </a:solidFill>
                        <a:latin typeface="Simplified Arabic" panose="02020603050405020304" pitchFamily="18" charset="-78"/>
                        <a:cs typeface="Simplified Arabic" panose="02020603050405020304" pitchFamily="18" charset="-78"/>
                      </a:endParaRPr>
                    </a:p>
                  </a:txBody>
                  <a:tcPr/>
                </a:tc>
                <a:tc>
                  <a:txBody>
                    <a:bodyPr/>
                    <a:lstStyle/>
                    <a:p>
                      <a:pPr algn="ctr"/>
                      <a:r>
                        <a:rPr lang="ar-IQ" sz="2400" b="1" dirty="0">
                          <a:solidFill>
                            <a:srgbClr val="C00000"/>
                          </a:solidFill>
                          <a:latin typeface="Simplified Arabic" panose="02020603050405020304" pitchFamily="18" charset="-78"/>
                          <a:cs typeface="Simplified Arabic" panose="02020603050405020304" pitchFamily="18" charset="-78"/>
                        </a:rPr>
                        <a:t>ما قبل المدرسة ( الحضانة)</a:t>
                      </a:r>
                      <a:endParaRPr lang="en-US" sz="2400" b="1" dirty="0">
                        <a:solidFill>
                          <a:srgbClr val="C00000"/>
                        </a:solidFill>
                        <a:latin typeface="Simplified Arabic" panose="02020603050405020304" pitchFamily="18" charset="-78"/>
                        <a:cs typeface="Simplified Arabic" panose="02020603050405020304" pitchFamily="18" charset="-78"/>
                      </a:endParaRPr>
                    </a:p>
                  </a:txBody>
                  <a:tcPr/>
                </a:tc>
                <a:extLst>
                  <a:ext uri="{0D108BD9-81ED-4DB2-BD59-A6C34878D82A}">
                    <a16:rowId xmlns:a16="http://schemas.microsoft.com/office/drawing/2014/main" val="3716588214"/>
                  </a:ext>
                </a:extLst>
              </a:tr>
              <a:tr h="389468">
                <a:tc>
                  <a:txBody>
                    <a:bodyPr/>
                    <a:lstStyle/>
                    <a:p>
                      <a:pPr algn="ctr"/>
                      <a:r>
                        <a:rPr lang="ar-IQ" sz="2400" b="1" dirty="0">
                          <a:solidFill>
                            <a:srgbClr val="C00000"/>
                          </a:solidFill>
                          <a:latin typeface="Simplified Arabic" panose="02020603050405020304" pitchFamily="18" charset="-78"/>
                          <a:cs typeface="Simplified Arabic" panose="02020603050405020304" pitchFamily="18" charset="-78"/>
                        </a:rPr>
                        <a:t>من 6- 12 سنوات</a:t>
                      </a:r>
                      <a:endParaRPr lang="en-US" sz="2400" b="1" dirty="0">
                        <a:solidFill>
                          <a:srgbClr val="C00000"/>
                        </a:solidFill>
                        <a:latin typeface="Simplified Arabic" panose="02020603050405020304" pitchFamily="18" charset="-78"/>
                        <a:cs typeface="Simplified Arabic" panose="02020603050405020304" pitchFamily="18" charset="-78"/>
                      </a:endParaRPr>
                    </a:p>
                  </a:txBody>
                  <a:tcPr/>
                </a:tc>
                <a:tc>
                  <a:txBody>
                    <a:bodyPr/>
                    <a:lstStyle/>
                    <a:p>
                      <a:pPr algn="ctr"/>
                      <a:r>
                        <a:rPr lang="ar-IQ" sz="2400" b="1" dirty="0">
                          <a:solidFill>
                            <a:srgbClr val="C00000"/>
                          </a:solidFill>
                          <a:latin typeface="Simplified Arabic" panose="02020603050405020304" pitchFamily="18" charset="-78"/>
                          <a:cs typeface="Simplified Arabic" panose="02020603050405020304" pitchFamily="18" charset="-78"/>
                        </a:rPr>
                        <a:t>المدرسة الابتدائية</a:t>
                      </a:r>
                      <a:endParaRPr lang="en-US" sz="2400" b="1" dirty="0">
                        <a:solidFill>
                          <a:srgbClr val="C00000"/>
                        </a:solidFill>
                        <a:latin typeface="Simplified Arabic" panose="02020603050405020304" pitchFamily="18" charset="-78"/>
                        <a:cs typeface="Simplified Arabic" panose="02020603050405020304" pitchFamily="18" charset="-78"/>
                      </a:endParaRPr>
                    </a:p>
                  </a:txBody>
                  <a:tcPr/>
                </a:tc>
                <a:extLst>
                  <a:ext uri="{0D108BD9-81ED-4DB2-BD59-A6C34878D82A}">
                    <a16:rowId xmlns:a16="http://schemas.microsoft.com/office/drawing/2014/main" val="3661846345"/>
                  </a:ext>
                </a:extLst>
              </a:tr>
              <a:tr h="389468">
                <a:tc>
                  <a:txBody>
                    <a:bodyPr/>
                    <a:lstStyle/>
                    <a:p>
                      <a:pPr algn="ctr"/>
                      <a:r>
                        <a:rPr lang="ar-IQ" sz="2400" b="1" dirty="0">
                          <a:solidFill>
                            <a:srgbClr val="C00000"/>
                          </a:solidFill>
                          <a:latin typeface="Simplified Arabic" panose="02020603050405020304" pitchFamily="18" charset="-78"/>
                          <a:cs typeface="Simplified Arabic" panose="02020603050405020304" pitchFamily="18" charset="-78"/>
                        </a:rPr>
                        <a:t>من 12- 15 سنة</a:t>
                      </a:r>
                      <a:endParaRPr lang="en-US" sz="2400" b="1" dirty="0">
                        <a:solidFill>
                          <a:srgbClr val="C00000"/>
                        </a:solidFill>
                        <a:latin typeface="Simplified Arabic" panose="02020603050405020304" pitchFamily="18" charset="-78"/>
                        <a:cs typeface="Simplified Arabic" panose="02020603050405020304" pitchFamily="18" charset="-78"/>
                      </a:endParaRPr>
                    </a:p>
                  </a:txBody>
                  <a:tcPr/>
                </a:tc>
                <a:tc>
                  <a:txBody>
                    <a:bodyPr/>
                    <a:lstStyle/>
                    <a:p>
                      <a:pPr algn="ctr"/>
                      <a:r>
                        <a:rPr lang="ar-IQ" sz="2400" b="1" dirty="0">
                          <a:solidFill>
                            <a:srgbClr val="C00000"/>
                          </a:solidFill>
                          <a:latin typeface="Simplified Arabic" panose="02020603050405020304" pitchFamily="18" charset="-78"/>
                          <a:cs typeface="Simplified Arabic" panose="02020603050405020304" pitchFamily="18" charset="-78"/>
                        </a:rPr>
                        <a:t>المدرسة المتوسطة</a:t>
                      </a:r>
                      <a:endParaRPr lang="en-US" sz="2400" b="1" dirty="0">
                        <a:solidFill>
                          <a:srgbClr val="C00000"/>
                        </a:solidFill>
                        <a:latin typeface="Simplified Arabic" panose="02020603050405020304" pitchFamily="18" charset="-78"/>
                        <a:cs typeface="Simplified Arabic" panose="02020603050405020304" pitchFamily="18" charset="-78"/>
                      </a:endParaRPr>
                    </a:p>
                  </a:txBody>
                  <a:tcPr/>
                </a:tc>
                <a:extLst>
                  <a:ext uri="{0D108BD9-81ED-4DB2-BD59-A6C34878D82A}">
                    <a16:rowId xmlns:a16="http://schemas.microsoft.com/office/drawing/2014/main" val="1667745249"/>
                  </a:ext>
                </a:extLst>
              </a:tr>
              <a:tr h="389468">
                <a:tc>
                  <a:txBody>
                    <a:bodyPr/>
                    <a:lstStyle/>
                    <a:p>
                      <a:pPr algn="ctr"/>
                      <a:r>
                        <a:rPr lang="ar-IQ" sz="2400" b="1" dirty="0">
                          <a:solidFill>
                            <a:srgbClr val="C00000"/>
                          </a:solidFill>
                          <a:latin typeface="Simplified Arabic" panose="02020603050405020304" pitchFamily="18" charset="-78"/>
                          <a:cs typeface="Simplified Arabic" panose="02020603050405020304" pitchFamily="18" charset="-78"/>
                        </a:rPr>
                        <a:t>من 15-18 سنة</a:t>
                      </a:r>
                      <a:endParaRPr lang="en-US" sz="2400" b="1" dirty="0">
                        <a:solidFill>
                          <a:srgbClr val="C00000"/>
                        </a:solidFill>
                        <a:latin typeface="Simplified Arabic" panose="02020603050405020304" pitchFamily="18" charset="-78"/>
                        <a:cs typeface="Simplified Arabic" panose="02020603050405020304" pitchFamily="18" charset="-78"/>
                      </a:endParaRPr>
                    </a:p>
                  </a:txBody>
                  <a:tcPr/>
                </a:tc>
                <a:tc>
                  <a:txBody>
                    <a:bodyPr/>
                    <a:lstStyle/>
                    <a:p>
                      <a:pPr algn="ctr"/>
                      <a:r>
                        <a:rPr lang="ar-IQ" sz="2400" b="1" dirty="0">
                          <a:solidFill>
                            <a:srgbClr val="C00000"/>
                          </a:solidFill>
                          <a:latin typeface="Simplified Arabic" panose="02020603050405020304" pitchFamily="18" charset="-78"/>
                          <a:cs typeface="Simplified Arabic" panose="02020603050405020304" pitchFamily="18" charset="-78"/>
                        </a:rPr>
                        <a:t>المدرسة الاعدادية</a:t>
                      </a:r>
                      <a:endParaRPr lang="en-US" sz="2400" b="1" dirty="0">
                        <a:solidFill>
                          <a:srgbClr val="C00000"/>
                        </a:solidFill>
                        <a:latin typeface="Simplified Arabic" panose="02020603050405020304" pitchFamily="18" charset="-78"/>
                        <a:cs typeface="Simplified Arabic" panose="02020603050405020304" pitchFamily="18" charset="-78"/>
                      </a:endParaRPr>
                    </a:p>
                  </a:txBody>
                  <a:tcPr/>
                </a:tc>
                <a:extLst>
                  <a:ext uri="{0D108BD9-81ED-4DB2-BD59-A6C34878D82A}">
                    <a16:rowId xmlns:a16="http://schemas.microsoft.com/office/drawing/2014/main" val="4094316764"/>
                  </a:ext>
                </a:extLst>
              </a:tr>
              <a:tr h="389468">
                <a:tc>
                  <a:txBody>
                    <a:bodyPr/>
                    <a:lstStyle/>
                    <a:p>
                      <a:pPr algn="ctr"/>
                      <a:r>
                        <a:rPr lang="ar-IQ" sz="2400" b="1" dirty="0">
                          <a:solidFill>
                            <a:srgbClr val="C00000"/>
                          </a:solidFill>
                          <a:latin typeface="Simplified Arabic" panose="02020603050405020304" pitchFamily="18" charset="-78"/>
                          <a:cs typeface="Simplified Arabic" panose="02020603050405020304" pitchFamily="18" charset="-78"/>
                        </a:rPr>
                        <a:t>من 18 – 22 سنة</a:t>
                      </a:r>
                      <a:endParaRPr lang="en-US" sz="2400" b="1" dirty="0">
                        <a:solidFill>
                          <a:srgbClr val="C00000"/>
                        </a:solidFill>
                        <a:latin typeface="Simplified Arabic" panose="02020603050405020304" pitchFamily="18" charset="-78"/>
                        <a:cs typeface="Simplified Arabic" panose="02020603050405020304" pitchFamily="18" charset="-78"/>
                      </a:endParaRPr>
                    </a:p>
                  </a:txBody>
                  <a:tcPr/>
                </a:tc>
                <a:tc>
                  <a:txBody>
                    <a:bodyPr/>
                    <a:lstStyle/>
                    <a:p>
                      <a:pPr algn="ctr"/>
                      <a:r>
                        <a:rPr lang="ar-IQ" sz="2400" b="1" dirty="0">
                          <a:solidFill>
                            <a:srgbClr val="C00000"/>
                          </a:solidFill>
                          <a:latin typeface="Simplified Arabic" panose="02020603050405020304" pitchFamily="18" charset="-78"/>
                          <a:cs typeface="Simplified Arabic" panose="02020603050405020304" pitchFamily="18" charset="-78"/>
                        </a:rPr>
                        <a:t>مرحلة التعليم الجامعي</a:t>
                      </a:r>
                      <a:endParaRPr lang="en-US" sz="2400" b="1" dirty="0">
                        <a:solidFill>
                          <a:srgbClr val="C00000"/>
                        </a:solidFill>
                        <a:latin typeface="Simplified Arabic" panose="02020603050405020304" pitchFamily="18" charset="-78"/>
                        <a:cs typeface="Simplified Arabic" panose="02020603050405020304" pitchFamily="18" charset="-78"/>
                      </a:endParaRPr>
                    </a:p>
                  </a:txBody>
                  <a:tcPr/>
                </a:tc>
                <a:extLst>
                  <a:ext uri="{0D108BD9-81ED-4DB2-BD59-A6C34878D82A}">
                    <a16:rowId xmlns:a16="http://schemas.microsoft.com/office/drawing/2014/main" val="67017942"/>
                  </a:ext>
                </a:extLst>
              </a:tr>
              <a:tr h="391341">
                <a:tc>
                  <a:txBody>
                    <a:bodyPr/>
                    <a:lstStyle/>
                    <a:p>
                      <a:pPr algn="ctr"/>
                      <a:r>
                        <a:rPr lang="ar-IQ" sz="2400" b="1" dirty="0">
                          <a:solidFill>
                            <a:srgbClr val="C00000"/>
                          </a:solidFill>
                          <a:latin typeface="Simplified Arabic" panose="02020603050405020304" pitchFamily="18" charset="-78"/>
                          <a:cs typeface="Simplified Arabic" panose="02020603050405020304" pitchFamily="18" charset="-78"/>
                        </a:rPr>
                        <a:t>من 22-60 سنة</a:t>
                      </a:r>
                      <a:endParaRPr lang="en-US" sz="2400" b="1" dirty="0">
                        <a:solidFill>
                          <a:srgbClr val="C00000"/>
                        </a:solidFill>
                        <a:latin typeface="Simplified Arabic" panose="02020603050405020304" pitchFamily="18" charset="-78"/>
                        <a:cs typeface="Simplified Arabic" panose="02020603050405020304" pitchFamily="18" charset="-78"/>
                      </a:endParaRPr>
                    </a:p>
                  </a:txBody>
                  <a:tcPr/>
                </a:tc>
                <a:tc>
                  <a:txBody>
                    <a:bodyPr/>
                    <a:lstStyle/>
                    <a:p>
                      <a:pPr algn="ctr"/>
                      <a:r>
                        <a:rPr lang="ar-IQ" sz="2400" b="1" dirty="0">
                          <a:solidFill>
                            <a:srgbClr val="C00000"/>
                          </a:solidFill>
                          <a:latin typeface="Simplified Arabic" panose="02020603050405020304" pitchFamily="18" charset="-78"/>
                          <a:cs typeface="Simplified Arabic" panose="02020603050405020304" pitchFamily="18" charset="-78"/>
                        </a:rPr>
                        <a:t>مرحلة العمل</a:t>
                      </a:r>
                      <a:endParaRPr lang="en-US" sz="2400" b="1" dirty="0">
                        <a:solidFill>
                          <a:srgbClr val="C00000"/>
                        </a:solidFill>
                        <a:latin typeface="Simplified Arabic" panose="02020603050405020304" pitchFamily="18" charset="-78"/>
                        <a:cs typeface="Simplified Arabic" panose="02020603050405020304" pitchFamily="18" charset="-78"/>
                      </a:endParaRPr>
                    </a:p>
                  </a:txBody>
                  <a:tcPr/>
                </a:tc>
                <a:extLst>
                  <a:ext uri="{0D108BD9-81ED-4DB2-BD59-A6C34878D82A}">
                    <a16:rowId xmlns:a16="http://schemas.microsoft.com/office/drawing/2014/main" val="1867887302"/>
                  </a:ext>
                </a:extLst>
              </a:tr>
              <a:tr h="389468">
                <a:tc>
                  <a:txBody>
                    <a:bodyPr/>
                    <a:lstStyle/>
                    <a:p>
                      <a:pPr algn="ctr"/>
                      <a:r>
                        <a:rPr lang="ar-IQ" sz="2400" b="1" dirty="0">
                          <a:solidFill>
                            <a:srgbClr val="C00000"/>
                          </a:solidFill>
                          <a:latin typeface="Simplified Arabic" panose="02020603050405020304" pitchFamily="18" charset="-78"/>
                          <a:cs typeface="Simplified Arabic" panose="02020603050405020304" pitchFamily="18" charset="-78"/>
                        </a:rPr>
                        <a:t>من 60- حتى الوفاة</a:t>
                      </a:r>
                      <a:endParaRPr lang="en-US" sz="2400" b="1" dirty="0">
                        <a:solidFill>
                          <a:srgbClr val="C00000"/>
                        </a:solidFill>
                        <a:latin typeface="Simplified Arabic" panose="02020603050405020304" pitchFamily="18" charset="-78"/>
                        <a:cs typeface="Simplified Arabic" panose="02020603050405020304" pitchFamily="18" charset="-78"/>
                      </a:endParaRPr>
                    </a:p>
                  </a:txBody>
                  <a:tcPr/>
                </a:tc>
                <a:tc>
                  <a:txBody>
                    <a:bodyPr/>
                    <a:lstStyle/>
                    <a:p>
                      <a:pPr algn="ctr"/>
                      <a:r>
                        <a:rPr lang="ar-IQ" sz="2400" b="1" dirty="0">
                          <a:solidFill>
                            <a:srgbClr val="C00000"/>
                          </a:solidFill>
                          <a:latin typeface="Simplified Arabic" panose="02020603050405020304" pitchFamily="18" charset="-78"/>
                          <a:cs typeface="Simplified Arabic" panose="02020603050405020304" pitchFamily="18" charset="-78"/>
                        </a:rPr>
                        <a:t>مرحلة التقاعد</a:t>
                      </a:r>
                      <a:endParaRPr lang="en-US" sz="2400" b="1" dirty="0">
                        <a:solidFill>
                          <a:srgbClr val="C00000"/>
                        </a:solidFill>
                        <a:latin typeface="Simplified Arabic" panose="02020603050405020304" pitchFamily="18" charset="-78"/>
                        <a:cs typeface="Simplified Arabic" panose="02020603050405020304" pitchFamily="18" charset="-78"/>
                      </a:endParaRPr>
                    </a:p>
                  </a:txBody>
                  <a:tcPr/>
                </a:tc>
                <a:extLst>
                  <a:ext uri="{0D108BD9-81ED-4DB2-BD59-A6C34878D82A}">
                    <a16:rowId xmlns:a16="http://schemas.microsoft.com/office/drawing/2014/main" val="2494885559"/>
                  </a:ext>
                </a:extLst>
              </a:tr>
            </a:tbl>
          </a:graphicData>
        </a:graphic>
      </p:graphicFrame>
    </p:spTree>
    <p:extLst>
      <p:ext uri="{BB962C8B-B14F-4D97-AF65-F5344CB8AC3E}">
        <p14:creationId xmlns:p14="http://schemas.microsoft.com/office/powerpoint/2010/main" val="18185227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94CE3F-D7DA-A6C9-EDCA-682351DC8939}"/>
              </a:ext>
            </a:extLst>
          </p:cNvPr>
          <p:cNvSpPr>
            <a:spLocks noGrp="1"/>
          </p:cNvSpPr>
          <p:nvPr>
            <p:ph idx="1"/>
          </p:nvPr>
        </p:nvSpPr>
        <p:spPr>
          <a:xfrm>
            <a:off x="819150" y="-325436"/>
            <a:ext cx="8658225" cy="6783386"/>
          </a:xfrm>
        </p:spPr>
        <p:txBody>
          <a:bodyPr>
            <a:noAutofit/>
          </a:bodyPr>
          <a:lstStyle/>
          <a:p>
            <a:pPr marL="0" marR="0" lvl="0" indent="0" algn="r" defTabSz="914400" rtl="1" eaLnBrk="1" fontAlgn="base" latinLnBrk="0" hangingPunct="1">
              <a:lnSpc>
                <a:spcPct val="100000"/>
              </a:lnSpc>
              <a:spcBef>
                <a:spcPct val="50000"/>
              </a:spcBef>
              <a:spcAft>
                <a:spcPct val="0"/>
              </a:spcAft>
              <a:buClrTx/>
              <a:buSzTx/>
              <a:buFontTx/>
              <a:buNone/>
              <a:tabLst/>
              <a:defRPr/>
            </a:pPr>
            <a:endParaRPr kumimoji="0" lang="ar-IQ" sz="2400" b="1" i="0" u="none" strike="noStrike" kern="1200" cap="none" spc="0" normalizeH="0" baseline="0" noProof="0" dirty="0">
              <a:ln>
                <a:noFill/>
              </a:ln>
              <a:solidFill>
                <a:srgbClr val="FF0000"/>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r" defTabSz="914400" rtl="1" eaLnBrk="1" fontAlgn="base" latinLnBrk="0" hangingPunct="1">
              <a:lnSpc>
                <a:spcPct val="100000"/>
              </a:lnSpc>
              <a:spcBef>
                <a:spcPct val="50000"/>
              </a:spcBef>
              <a:spcAft>
                <a:spcPct val="0"/>
              </a:spcAft>
              <a:buClrTx/>
              <a:buSzTx/>
              <a:buFontTx/>
              <a:buNone/>
              <a:tabLst/>
              <a:defRPr/>
            </a:pPr>
            <a:r>
              <a:rPr kumimoji="0" lang="ar-IQ" sz="3200" b="1" i="0" u="none" strike="noStrike" kern="1200" cap="none" spc="0" normalizeH="0" baseline="0" noProof="0" dirty="0">
                <a:ln>
                  <a:noFill/>
                </a:ln>
                <a:solidFill>
                  <a:srgbClr val="FF0000"/>
                </a:solidFill>
                <a:effectLst/>
                <a:uLnTx/>
                <a:uFillTx/>
                <a:latin typeface="Times New Roman" panose="02020603050405020304" pitchFamily="18" charset="0"/>
                <a:ea typeface="Calibri" panose="020F0502020204030204" pitchFamily="34" charset="0"/>
                <a:cs typeface="Times New Roman" panose="02020603050405020304" pitchFamily="18" charset="0"/>
              </a:rPr>
              <a:t>قوانين مبادى النمو</a:t>
            </a:r>
          </a:p>
          <a:p>
            <a:pPr marL="514350" marR="0" lvl="0" indent="-514350" algn="r" defTabSz="914400" rtl="1" eaLnBrk="1" fontAlgn="base" latinLnBrk="0" hangingPunct="1">
              <a:lnSpc>
                <a:spcPct val="100000"/>
              </a:lnSpc>
              <a:spcBef>
                <a:spcPct val="50000"/>
              </a:spcBef>
              <a:spcAft>
                <a:spcPct val="0"/>
              </a:spcAft>
              <a:buClrTx/>
              <a:buSzTx/>
              <a:buFontTx/>
              <a:buAutoNum type="arabicPeriod"/>
              <a:tabLst/>
              <a:defRPr/>
            </a:pPr>
            <a:r>
              <a:rPr lang="ar-IQ" sz="32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النمو عملية كمية وكيفية</a:t>
            </a:r>
          </a:p>
          <a:p>
            <a:pPr marL="0" marR="0" lvl="0" indent="0" algn="r" defTabSz="914400" rtl="1" eaLnBrk="1" fontAlgn="base" latinLnBrk="0" hangingPunct="1">
              <a:lnSpc>
                <a:spcPct val="100000"/>
              </a:lnSpc>
              <a:spcBef>
                <a:spcPct val="50000"/>
              </a:spcBef>
              <a:spcAft>
                <a:spcPct val="0"/>
              </a:spcAft>
              <a:buClrTx/>
              <a:buSzTx/>
              <a:buNone/>
              <a:tabLst/>
              <a:defRPr/>
            </a:pPr>
            <a:r>
              <a:rPr kumimoji="0" lang="ar-IQ" sz="3200" b="1" i="0" u="none" strike="noStrike" kern="1200" cap="none" spc="0" normalizeH="0" baseline="0" noProof="0" dirty="0">
                <a:ln>
                  <a:noFill/>
                </a:ln>
                <a:solidFill>
                  <a:srgbClr val="7030A0"/>
                </a:solidFill>
                <a:effectLst/>
                <a:uLnTx/>
                <a:uFillTx/>
                <a:latin typeface="Times New Roman" panose="02020603050405020304" pitchFamily="18" charset="0"/>
                <a:ea typeface="Calibri" panose="020F0502020204030204" pitchFamily="34" charset="0"/>
                <a:cs typeface="Times New Roman" panose="02020603050405020304" pitchFamily="18" charset="0"/>
              </a:rPr>
              <a:t>أي النمو في</a:t>
            </a:r>
            <a:r>
              <a:rPr kumimoji="0" lang="ar-IQ" sz="3200" b="1" i="0" u="none" strike="noStrike" kern="1200" cap="none" spc="0" normalizeH="0" baseline="0" noProof="0" dirty="0">
                <a:ln>
                  <a:noFill/>
                </a:ln>
                <a:solidFill>
                  <a:srgbClr val="FF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الحجم </a:t>
            </a:r>
            <a:r>
              <a:rPr kumimoji="0" lang="ar-IQ" sz="3200" b="1" i="0" u="none" strike="noStrike" kern="1200" cap="none" spc="0" normalizeH="0" baseline="0" noProof="0" dirty="0">
                <a:ln>
                  <a:noFill/>
                </a:ln>
                <a:solidFill>
                  <a:srgbClr val="7030A0"/>
                </a:solidFill>
                <a:effectLst/>
                <a:uLnTx/>
                <a:uFillTx/>
                <a:latin typeface="Times New Roman" panose="02020603050405020304" pitchFamily="18" charset="0"/>
                <a:ea typeface="Calibri" panose="020F0502020204030204" pitchFamily="34" charset="0"/>
                <a:cs typeface="Times New Roman" panose="02020603050405020304" pitchFamily="18" charset="0"/>
              </a:rPr>
              <a:t>يسير جنبا الى جنب مع النمو في </a:t>
            </a:r>
            <a:r>
              <a:rPr kumimoji="0" lang="ar-IQ" sz="3200" b="1" i="0" u="none" strike="noStrike" kern="1200" cap="none" spc="0" normalizeH="0" baseline="0" noProof="0" dirty="0">
                <a:ln>
                  <a:noFill/>
                </a:ln>
                <a:solidFill>
                  <a:srgbClr val="FF0000"/>
                </a:solidFill>
                <a:effectLst/>
                <a:uLnTx/>
                <a:uFillTx/>
                <a:latin typeface="Times New Roman" panose="02020603050405020304" pitchFamily="18" charset="0"/>
                <a:ea typeface="Calibri" panose="020F0502020204030204" pitchFamily="34" charset="0"/>
                <a:cs typeface="Times New Roman" panose="02020603050405020304" pitchFamily="18" charset="0"/>
              </a:rPr>
              <a:t>الوظيفة</a:t>
            </a:r>
            <a:r>
              <a:rPr kumimoji="0" lang="ar-IQ" sz="3200" b="1" i="0" u="none" strike="noStrike" kern="1200" cap="none" spc="0" normalizeH="0" baseline="0" noProof="0" dirty="0">
                <a:ln>
                  <a:noFill/>
                </a:ln>
                <a:solidFill>
                  <a:srgbClr val="7030A0"/>
                </a:solidFill>
                <a:effectLst/>
                <a:uLnTx/>
                <a:uFillTx/>
                <a:latin typeface="Times New Roman" panose="02020603050405020304" pitchFamily="18" charset="0"/>
                <a:ea typeface="Calibri" panose="020F0502020204030204" pitchFamily="34" charset="0"/>
                <a:cs typeface="Times New Roman" panose="02020603050405020304" pitchFamily="18" charset="0"/>
              </a:rPr>
              <a:t> مثال الجهاز الهضمي للطفل ينضج </a:t>
            </a:r>
            <a:r>
              <a:rPr kumimoji="0" lang="ar-IQ" sz="3200" b="1" i="0" u="none" strike="noStrike" kern="1200" cap="none" spc="0" normalizeH="0" baseline="0" noProof="0" dirty="0">
                <a:ln>
                  <a:noFill/>
                </a:ln>
                <a:solidFill>
                  <a:srgbClr val="FF0000"/>
                </a:solidFill>
                <a:effectLst/>
                <a:uLnTx/>
                <a:uFillTx/>
                <a:latin typeface="Times New Roman" panose="02020603050405020304" pitchFamily="18" charset="0"/>
                <a:ea typeface="Calibri" panose="020F0502020204030204" pitchFamily="34" charset="0"/>
                <a:cs typeface="Times New Roman" panose="02020603050405020304" pitchFamily="18" charset="0"/>
              </a:rPr>
              <a:t>حجما</a:t>
            </a:r>
            <a:r>
              <a:rPr kumimoji="0" lang="ar-IQ" sz="3200" b="1" i="0" u="none" strike="noStrike" kern="1200" cap="none" spc="0" normalizeH="0" baseline="0" noProof="0" dirty="0">
                <a:ln>
                  <a:noFill/>
                </a:ln>
                <a:solidFill>
                  <a:srgbClr val="7030A0"/>
                </a:solidFill>
                <a:effectLst/>
                <a:uLnTx/>
                <a:uFillTx/>
                <a:latin typeface="Times New Roman" panose="02020603050405020304" pitchFamily="18" charset="0"/>
                <a:ea typeface="Calibri" panose="020F0502020204030204" pitchFamily="34" charset="0"/>
                <a:cs typeface="Times New Roman" panose="02020603050405020304" pitchFamily="18" charset="0"/>
              </a:rPr>
              <a:t> كما ينضج </a:t>
            </a:r>
            <a:r>
              <a:rPr kumimoji="0" lang="ar-IQ" sz="3200" b="1" i="0" u="none" strike="noStrike" kern="1200" cap="none" spc="0" normalizeH="0" baseline="0" noProof="0" dirty="0">
                <a:ln>
                  <a:noFill/>
                </a:ln>
                <a:solidFill>
                  <a:srgbClr val="FF0000"/>
                </a:solidFill>
                <a:effectLst/>
                <a:uLnTx/>
                <a:uFillTx/>
                <a:latin typeface="Times New Roman" panose="02020603050405020304" pitchFamily="18" charset="0"/>
                <a:ea typeface="Calibri" panose="020F0502020204030204" pitchFamily="34" charset="0"/>
                <a:cs typeface="Times New Roman" panose="02020603050405020304" pitchFamily="18" charset="0"/>
              </a:rPr>
              <a:t>وظيفة</a:t>
            </a:r>
            <a:r>
              <a:rPr kumimoji="0" lang="ar-IQ" sz="3200" b="1" i="0" u="none" strike="noStrike" kern="1200" cap="none" spc="0" normalizeH="0" baseline="0" noProof="0" dirty="0">
                <a:ln>
                  <a:noFill/>
                </a:ln>
                <a:solidFill>
                  <a:srgbClr val="7030A0"/>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p>
          <a:p>
            <a:pPr marL="0" marR="0" lvl="0" indent="0" algn="r" defTabSz="914400" rtl="1" eaLnBrk="1" fontAlgn="base" latinLnBrk="0" hangingPunct="1">
              <a:lnSpc>
                <a:spcPct val="100000"/>
              </a:lnSpc>
              <a:spcBef>
                <a:spcPct val="50000"/>
              </a:spcBef>
              <a:spcAft>
                <a:spcPct val="0"/>
              </a:spcAft>
              <a:buClrTx/>
              <a:buSzTx/>
              <a:buNone/>
              <a:tabLst/>
              <a:defRPr/>
            </a:pPr>
            <a:r>
              <a:rPr lang="ar-IQ" sz="32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2. النمو عملية متصلة تسير وفق نظام ثابت:</a:t>
            </a:r>
          </a:p>
          <a:p>
            <a:pPr marL="0" marR="0" lvl="0" indent="0" algn="r" defTabSz="914400" rtl="1" eaLnBrk="1" fontAlgn="base" latinLnBrk="0" hangingPunct="1">
              <a:lnSpc>
                <a:spcPct val="100000"/>
              </a:lnSpc>
              <a:spcBef>
                <a:spcPct val="50000"/>
              </a:spcBef>
              <a:spcAft>
                <a:spcPct val="0"/>
              </a:spcAft>
              <a:buClrTx/>
              <a:buSzTx/>
              <a:buNone/>
              <a:tabLst/>
              <a:defRPr/>
            </a:pPr>
            <a:r>
              <a:rPr kumimoji="0" lang="ar-IQ" sz="3200" b="1" i="0" u="none" strike="noStrike" kern="1200" cap="none" spc="0" normalizeH="0" baseline="0" noProof="0" dirty="0">
                <a:ln>
                  <a:noFill/>
                </a:ln>
                <a:solidFill>
                  <a:srgbClr val="FF0000"/>
                </a:solidFill>
                <a:effectLst/>
                <a:uLnTx/>
                <a:uFillTx/>
                <a:latin typeface="Times New Roman" panose="02020603050405020304" pitchFamily="18" charset="0"/>
                <a:ea typeface="Calibri" panose="020F0502020204030204" pitchFamily="34" charset="0"/>
                <a:cs typeface="Times New Roman" panose="02020603050405020304" pitchFamily="18" charset="0"/>
              </a:rPr>
              <a:t>مثال :</a:t>
            </a:r>
          </a:p>
          <a:p>
            <a:pPr marR="0" lvl="0" algn="r" defTabSz="914400" rtl="1" eaLnBrk="1" fontAlgn="base" latinLnBrk="0" hangingPunct="1">
              <a:lnSpc>
                <a:spcPct val="100000"/>
              </a:lnSpc>
              <a:spcBef>
                <a:spcPct val="50000"/>
              </a:spcBef>
              <a:spcAft>
                <a:spcPct val="0"/>
              </a:spcAft>
              <a:buClrTx/>
              <a:buSzTx/>
              <a:buFont typeface="Wingdings" panose="05000000000000000000" pitchFamily="2" charset="2"/>
              <a:buChar char="q"/>
              <a:tabLst/>
              <a:defRPr/>
            </a:pPr>
            <a:r>
              <a:rPr kumimoji="0" lang="ar-IQ" sz="3200" b="1" i="0" u="none" strike="noStrike" kern="1200" cap="none" spc="0" normalizeH="0" baseline="0" noProof="0" dirty="0">
                <a:ln>
                  <a:noFill/>
                </a:ln>
                <a:solidFill>
                  <a:srgbClr val="7030A0"/>
                </a:solidFill>
                <a:effectLst/>
                <a:uLnTx/>
                <a:uFillTx/>
                <a:latin typeface="Times New Roman" panose="02020603050405020304" pitchFamily="18" charset="0"/>
                <a:ea typeface="Calibri" panose="020F0502020204030204" pitchFamily="34" charset="0"/>
                <a:cs typeface="Times New Roman" panose="02020603050405020304" pitchFamily="18" charset="0"/>
              </a:rPr>
              <a:t> كل طفل يجلس قبل ان يقف.</a:t>
            </a:r>
          </a:p>
          <a:p>
            <a:pPr marR="0" lvl="0" algn="r" defTabSz="914400" rtl="1" eaLnBrk="1" fontAlgn="base" latinLnBrk="0" hangingPunct="1">
              <a:lnSpc>
                <a:spcPct val="100000"/>
              </a:lnSpc>
              <a:spcBef>
                <a:spcPct val="50000"/>
              </a:spcBef>
              <a:spcAft>
                <a:spcPct val="0"/>
              </a:spcAft>
              <a:buClrTx/>
              <a:buSzTx/>
              <a:buFont typeface="Wingdings" panose="05000000000000000000" pitchFamily="2" charset="2"/>
              <a:buChar char="q"/>
              <a:tabLst/>
              <a:defRPr/>
            </a:pPr>
            <a:r>
              <a:rPr kumimoji="0" lang="ar-IQ" sz="3200" b="1" i="0" u="none" strike="noStrike" kern="1200" cap="none" spc="0" normalizeH="0" baseline="0" noProof="0" dirty="0">
                <a:ln>
                  <a:noFill/>
                </a:ln>
                <a:solidFill>
                  <a:srgbClr val="7030A0"/>
                </a:solidFill>
                <a:effectLst/>
                <a:uLnTx/>
                <a:uFillTx/>
                <a:latin typeface="Times New Roman" panose="02020603050405020304" pitchFamily="18" charset="0"/>
                <a:ea typeface="Calibri" panose="020F0502020204030204" pitchFamily="34" charset="0"/>
                <a:cs typeface="Times New Roman" panose="02020603050405020304" pitchFamily="18" charset="0"/>
              </a:rPr>
              <a:t> يأتي بأصوات غير متميزة قبل ان يتكلم.</a:t>
            </a:r>
          </a:p>
          <a:p>
            <a:pPr marR="0" lvl="0" algn="r" defTabSz="914400" rtl="1" eaLnBrk="1" fontAlgn="base" latinLnBrk="0" hangingPunct="1">
              <a:lnSpc>
                <a:spcPct val="100000"/>
              </a:lnSpc>
              <a:spcBef>
                <a:spcPct val="50000"/>
              </a:spcBef>
              <a:spcAft>
                <a:spcPct val="0"/>
              </a:spcAft>
              <a:buClrTx/>
              <a:buSzTx/>
              <a:buFont typeface="Wingdings" panose="05000000000000000000" pitchFamily="2" charset="2"/>
              <a:buChar char="q"/>
              <a:tabLst/>
              <a:defRPr/>
            </a:pPr>
            <a:r>
              <a:rPr lang="ar-IQ" sz="3200" b="1" dirty="0">
                <a:solidFill>
                  <a:srgbClr val="7030A0"/>
                </a:solidFill>
                <a:latin typeface="Times New Roman" panose="02020603050405020304" pitchFamily="18" charset="0"/>
                <a:ea typeface="Calibri" panose="020F0502020204030204" pitchFamily="34" charset="0"/>
                <a:cs typeface="Times New Roman" panose="02020603050405020304" pitchFamily="18" charset="0"/>
              </a:rPr>
              <a:t>يرسم الدائرة قبل المربع.</a:t>
            </a:r>
            <a:endParaRPr kumimoji="0" lang="ar-IQ" sz="3200" b="1" i="0" u="none" strike="noStrike" kern="1200" cap="none" spc="0" normalizeH="0" baseline="0" noProof="0" dirty="0">
              <a:ln>
                <a:noFill/>
              </a:ln>
              <a:solidFill>
                <a:srgbClr val="7030A0"/>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r" defTabSz="914400" rtl="1" eaLnBrk="1" fontAlgn="base" latinLnBrk="0" hangingPunct="1">
              <a:lnSpc>
                <a:spcPct val="100000"/>
              </a:lnSpc>
              <a:spcBef>
                <a:spcPct val="50000"/>
              </a:spcBef>
              <a:spcAft>
                <a:spcPct val="0"/>
              </a:spcAft>
              <a:buClrTx/>
              <a:buSzTx/>
              <a:buNone/>
              <a:tabLst/>
              <a:defRPr/>
            </a:pPr>
            <a:r>
              <a:rPr lang="ar-IQ" sz="32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endParaRPr kumimoji="0" lang="ar-IQ" sz="2800" b="1" i="0" u="none" strike="noStrike" kern="1200" cap="none" spc="0" normalizeH="0" baseline="0" noProof="0" dirty="0">
              <a:ln>
                <a:noFill/>
              </a:ln>
              <a:solidFill>
                <a:srgbClr val="7030A0"/>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2463582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721</TotalTime>
  <Words>929</Words>
  <Application>Microsoft Office PowerPoint</Application>
  <PresentationFormat>Widescreen</PresentationFormat>
  <Paragraphs>123</Paragraphs>
  <Slides>15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Arial</vt:lpstr>
      <vt:lpstr>Calibri</vt:lpstr>
      <vt:lpstr>Simplified Arabic</vt:lpstr>
      <vt:lpstr>Times New Roman</vt:lpstr>
      <vt:lpstr>Trebuchet MS</vt:lpstr>
      <vt:lpstr>Wingdings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9647709277516</dc:creator>
  <cp:lastModifiedBy>lamees mohsin</cp:lastModifiedBy>
  <cp:revision>72</cp:revision>
  <dcterms:created xsi:type="dcterms:W3CDTF">2022-01-18T08:47:11Z</dcterms:created>
  <dcterms:modified xsi:type="dcterms:W3CDTF">2025-04-17T10:41:57Z</dcterms:modified>
</cp:coreProperties>
</file>