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9"/>
  </p:notesMasterIdLst>
  <p:sldIdLst>
    <p:sldId id="257" r:id="rId2"/>
    <p:sldId id="261" r:id="rId3"/>
    <p:sldId id="276" r:id="rId4"/>
    <p:sldId id="290" r:id="rId5"/>
    <p:sldId id="262" r:id="rId6"/>
    <p:sldId id="280" r:id="rId7"/>
    <p:sldId id="292" r:id="rId8"/>
    <p:sldId id="281" r:id="rId9"/>
    <p:sldId id="282" r:id="rId10"/>
    <p:sldId id="283" r:id="rId11"/>
    <p:sldId id="284" r:id="rId12"/>
    <p:sldId id="285" r:id="rId13"/>
    <p:sldId id="294" r:id="rId14"/>
    <p:sldId id="287" r:id="rId15"/>
    <p:sldId id="295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509" autoAdjust="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DE2A4A5-B058-491B-950A-38365A2DF386}" type="datetimeFigureOut">
              <a:rPr lang="ar-IQ" smtClean="0"/>
              <a:t>19/10/1446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8A569BA-5C34-41BC-B6C7-61A440916C4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912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569BA-5C34-41BC-B6C7-61A440916C4B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640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8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20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4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6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2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7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8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7A6DA6-C546-4148-8F88-D4563A0748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E64584-1C05-49B9-8E77-F2DD4F7A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81531-F78E-214C-707E-A7EBB5512F60}"/>
              </a:ext>
            </a:extLst>
          </p:cNvPr>
          <p:cNvSpPr txBox="1"/>
          <p:nvPr/>
        </p:nvSpPr>
        <p:spPr>
          <a:xfrm>
            <a:off x="369870" y="336720"/>
            <a:ext cx="11044719" cy="757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57150" lvl="0" indent="0" algn="ctr" defTabSz="914400" rtl="1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ar-IQ" sz="3600" b="1" i="0" u="none" strike="noStrike" kern="1200" cap="small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العوامل المؤثرة في النمو</a:t>
            </a:r>
          </a:p>
          <a:p>
            <a:pPr marL="0" marR="57150" lvl="0" indent="0" algn="ctr" defTabSz="914400" rtl="1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ar-IQ" sz="3600" b="1" i="0" u="none" strike="noStrike" kern="1200" cap="small" spc="2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57150" lvl="0" indent="0" algn="just" defTabSz="914400" rtl="1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ar-IQ" sz="3600" b="1" cap="small" spc="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العوامل  الوراثية : </a:t>
            </a:r>
            <a:r>
              <a:rPr lang="ar-IQ" sz="3600" b="1" cap="small" spc="25" dirty="0">
                <a:solidFill>
                  <a:srgbClr val="002A5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هو كل ما يأخذه الفرد عن والديه وتتحدد الخصائص الوراثية للفرد عن طريق الجينات ( </a:t>
            </a:r>
            <a:r>
              <a:rPr lang="ar-IQ" sz="3600" b="1" cap="small" spc="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المورثات</a:t>
            </a:r>
            <a:r>
              <a:rPr lang="ar-IQ" sz="3600" b="1" cap="small" spc="25" dirty="0">
                <a:solidFill>
                  <a:srgbClr val="002A5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 التي تحملها الكروموسومات.</a:t>
            </a: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3600" b="1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الجينات : </a:t>
            </a:r>
            <a:r>
              <a:rPr kumimoji="0" lang="ar-IQ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هي ناقلات للوراثة  تحتوي على حامض نووري يتألف من اربعة عناصر وترتبط الجينات مع بعضها ويتم عن طريقها نقل الصفات الوراثية من الاجيال السابقة الى الاجيال اللاحقة.</a:t>
            </a:r>
            <a:endParaRPr lang="ar-IQ" sz="3200" b="1" cap="small" spc="25" dirty="0">
              <a:solidFill>
                <a:srgbClr val="002A56"/>
              </a:solidFill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57150" lvl="0" indent="0" algn="just" defTabSz="914400" rtl="1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ar-IQ" sz="3600" b="1" cap="small" spc="25" dirty="0">
                <a:solidFill>
                  <a:srgbClr val="002A5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</a:t>
            </a:r>
            <a:r>
              <a:rPr lang="ar-IQ" sz="3600" b="1" cap="small" spc="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لكروموسومات </a:t>
            </a:r>
            <a:r>
              <a:rPr lang="ar-IQ" sz="3600" b="1" cap="small" spc="25" dirty="0">
                <a:solidFill>
                  <a:srgbClr val="002A5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 عبارة عن وحدات تكون موجودة في نواة الخلية الذكرية او البويضة او نواة البيضة المخصبة تكمن فيها وراثة الفرد وامكانياته للنمو.</a:t>
            </a:r>
          </a:p>
          <a:p>
            <a:pPr marL="0" marR="57150" lvl="0" indent="0" algn="just" defTabSz="914400" rtl="1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lang="ar-IQ" sz="2800" b="1" cap="small" spc="25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457200" marR="57150" lvl="0" indent="-457200" algn="just" defTabSz="914400" rtl="1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endParaRPr lang="ar-IQ" sz="3200" b="1" cap="small" spc="25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92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898B1-C68D-493E-9799-6CA430B6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226661"/>
            <a:ext cx="11011099" cy="4619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ar-IQ" sz="3200" b="1" dirty="0">
                <a:solidFill>
                  <a:schemeClr val="accent6">
                    <a:lumMod val="75000"/>
                  </a:schemeClr>
                </a:solidFill>
              </a:rPr>
              <a:t>العملية التي يتم بوساطتها اختزال الخلايا الجنسية في جسم الانسان ( </a:t>
            </a:r>
            <a:r>
              <a:rPr lang="ar-IQ" sz="3200" b="1" dirty="0">
                <a:solidFill>
                  <a:srgbClr val="FF0000"/>
                </a:solidFill>
              </a:rPr>
              <a:t>البويضة الانثوية ، والحيوان المنوي</a:t>
            </a:r>
            <a:r>
              <a:rPr lang="ar-IQ" sz="3200" b="1" dirty="0">
                <a:solidFill>
                  <a:schemeClr val="accent6">
                    <a:lumMod val="75000"/>
                  </a:schemeClr>
                </a:solidFill>
              </a:rPr>
              <a:t> ) حيث تنقسم الخلية الاصلية الى خليتين جديدتين عدد الكروموسومات في كل خلية </a:t>
            </a:r>
            <a:r>
              <a:rPr lang="ar-IQ" sz="3200" b="1" dirty="0">
                <a:solidFill>
                  <a:srgbClr val="FF0000"/>
                </a:solidFill>
              </a:rPr>
              <a:t>23</a:t>
            </a:r>
            <a:r>
              <a:rPr lang="ar-IQ" sz="3200" b="1" dirty="0">
                <a:solidFill>
                  <a:schemeClr val="accent6">
                    <a:lumMod val="75000"/>
                  </a:schemeClr>
                </a:solidFill>
              </a:rPr>
              <a:t> كروموسوما فقط. </a:t>
            </a:r>
          </a:p>
          <a:p>
            <a:pPr marL="0" indent="0" algn="just">
              <a:buNone/>
            </a:pPr>
            <a:endParaRPr lang="ar-IQ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972A6B-0B19-4037-8A41-1E467E2DD08E}"/>
              </a:ext>
            </a:extLst>
          </p:cNvPr>
          <p:cNvSpPr/>
          <p:nvPr/>
        </p:nvSpPr>
        <p:spPr>
          <a:xfrm>
            <a:off x="6431622" y="796248"/>
            <a:ext cx="4918524" cy="10738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3600" b="1" dirty="0">
                <a:solidFill>
                  <a:srgbClr val="FF0000"/>
                </a:solidFill>
              </a:rPr>
              <a:t>2. الانقسام الاختزالي</a:t>
            </a:r>
          </a:p>
        </p:txBody>
      </p:sp>
    </p:spTree>
    <p:extLst>
      <p:ext uri="{BB962C8B-B14F-4D97-AF65-F5344CB8AC3E}">
        <p14:creationId xmlns:p14="http://schemas.microsoft.com/office/powerpoint/2010/main" val="330950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6A625-16FC-46D1-8A6C-9117FF09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784873"/>
            <a:ext cx="10949454" cy="44960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هدف الوراثة:</a:t>
            </a:r>
          </a:p>
          <a:p>
            <a:pPr marL="457200" indent="-457200" algn="just">
              <a:buAutoNum type="arabicPeriod"/>
            </a:pP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المحافظة على الخصائص العامة للانواع والاجناس لذلك فان الانسان لا يلد الا انسانا.</a:t>
            </a:r>
          </a:p>
          <a:p>
            <a:pPr marL="457200" indent="-457200" algn="just">
              <a:buAutoNum type="arabicPeriod"/>
            </a:pP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المحافظة على الخصائص العامة للسلالات ( </a:t>
            </a:r>
            <a:r>
              <a:rPr 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فالافارقة يبقون افارقة</a:t>
            </a: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) ( </a:t>
            </a:r>
            <a:r>
              <a:rPr 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الزنوج يبقون زنوج</a:t>
            </a: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 لا تختلف صفاتهم الا بالتزاوج المتبادل من سلالات اخرى.</a:t>
            </a:r>
          </a:p>
          <a:p>
            <a:pPr marL="457200" indent="-457200" algn="just">
              <a:buAutoNum type="arabicPeriod"/>
            </a:pP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المحافظة على نوع التوازن </a:t>
            </a:r>
            <a:r>
              <a:rPr 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 الحياة الوسطى) </a:t>
            </a: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وعدم التطرف في الخصائص الفردية</a:t>
            </a:r>
          </a:p>
          <a:p>
            <a:pPr marL="0" indent="0" algn="just">
              <a:buNone/>
            </a:pP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اغلب الحالات يكون الابناء اقل تطرفا من ابائهم اي عدم التطرف بالخصائص الفردية ( </a:t>
            </a:r>
            <a:r>
              <a:rPr 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الطول والقصر والذكاء والغباء</a:t>
            </a:r>
            <a:r>
              <a:rPr lang="ar-IQ" sz="32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872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4B74A-D899-4713-A0D5-4EE57C5F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980082"/>
            <a:ext cx="10364452" cy="49172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IQ" sz="3600" b="1" dirty="0">
                <a:solidFill>
                  <a:srgbClr val="7030A0"/>
                </a:solidFill>
              </a:rPr>
              <a:t>تحديد جنس المولود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sz="3200" dirty="0"/>
              <a:t> </a:t>
            </a:r>
            <a:r>
              <a:rPr lang="ar-IQ" sz="3200" b="1" dirty="0">
                <a:solidFill>
                  <a:srgbClr val="7030A0"/>
                </a:solidFill>
              </a:rPr>
              <a:t>البويضة تحتوي على (</a:t>
            </a:r>
            <a:r>
              <a:rPr lang="ar-IQ" sz="3200" b="1" dirty="0">
                <a:solidFill>
                  <a:srgbClr val="FF0000"/>
                </a:solidFill>
              </a:rPr>
              <a:t>23</a:t>
            </a:r>
            <a:r>
              <a:rPr lang="ar-IQ" sz="3200" b="1" dirty="0">
                <a:solidFill>
                  <a:srgbClr val="7030A0"/>
                </a:solidFill>
              </a:rPr>
              <a:t>) كروموسوما ( </a:t>
            </a:r>
            <a:r>
              <a:rPr lang="ar-IQ" sz="3200" b="1" dirty="0">
                <a:solidFill>
                  <a:srgbClr val="FF0000"/>
                </a:solidFill>
              </a:rPr>
              <a:t>22)</a:t>
            </a:r>
            <a:r>
              <a:rPr lang="ar-IQ" sz="3200" b="1" dirty="0">
                <a:solidFill>
                  <a:srgbClr val="7030A0"/>
                </a:solidFill>
              </a:rPr>
              <a:t> منها تسمى </a:t>
            </a:r>
            <a:r>
              <a:rPr lang="ar-IQ" sz="3200" b="1" dirty="0">
                <a:solidFill>
                  <a:srgbClr val="FF0000"/>
                </a:solidFill>
              </a:rPr>
              <a:t>كروموسومات ذاتية</a:t>
            </a:r>
            <a:r>
              <a:rPr lang="ar-IQ" sz="3200" b="1" dirty="0">
                <a:solidFill>
                  <a:srgbClr val="7030A0"/>
                </a:solidFill>
              </a:rPr>
              <a:t> وكروموسوما واحد يسمى </a:t>
            </a:r>
            <a:r>
              <a:rPr lang="ar-IQ" sz="3200" b="1" dirty="0">
                <a:solidFill>
                  <a:srgbClr val="FF0000"/>
                </a:solidFill>
              </a:rPr>
              <a:t>الكرموسوم الجنسي </a:t>
            </a:r>
            <a:r>
              <a:rPr lang="ar-IQ" sz="3200" b="1" dirty="0">
                <a:solidFill>
                  <a:srgbClr val="7030A0"/>
                </a:solidFill>
              </a:rPr>
              <a:t>يرمز له بالحرف (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ar-IQ" sz="3200" b="1" dirty="0">
                <a:solidFill>
                  <a:srgbClr val="7030A0"/>
                </a:solidFill>
              </a:rPr>
              <a:t>) يحمل الصفات الانثوية. (</a:t>
            </a:r>
            <a:r>
              <a:rPr lang="en-US" sz="3200" b="1" dirty="0">
                <a:solidFill>
                  <a:srgbClr val="7030A0"/>
                </a:solidFill>
              </a:rPr>
              <a:t>xx</a:t>
            </a:r>
            <a:r>
              <a:rPr lang="ar-IQ" sz="3200" b="1" dirty="0">
                <a:solidFill>
                  <a:srgbClr val="7030A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sz="3200" b="1" dirty="0">
                <a:solidFill>
                  <a:srgbClr val="FF0000"/>
                </a:solidFill>
              </a:rPr>
              <a:t>الحيوانات المنوية </a:t>
            </a:r>
            <a:r>
              <a:rPr lang="ar-IQ" sz="3200" b="1" dirty="0">
                <a:solidFill>
                  <a:srgbClr val="7030A0"/>
                </a:solidFill>
              </a:rPr>
              <a:t>تحمل نفس العدد نفسه من </a:t>
            </a:r>
            <a:r>
              <a:rPr lang="ar-IQ" sz="3200" b="1" dirty="0">
                <a:solidFill>
                  <a:srgbClr val="FF0000"/>
                </a:solidFill>
              </a:rPr>
              <a:t>الكرموسومات الذاتية وكروموسوما جنسيا </a:t>
            </a:r>
            <a:r>
              <a:rPr lang="ar-IQ" sz="3200" b="1" dirty="0">
                <a:solidFill>
                  <a:srgbClr val="7030A0"/>
                </a:solidFill>
              </a:rPr>
              <a:t>واحد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sz="3200" b="1" dirty="0">
                <a:solidFill>
                  <a:srgbClr val="7030A0"/>
                </a:solidFill>
              </a:rPr>
              <a:t> </a:t>
            </a:r>
            <a:r>
              <a:rPr lang="ar-IQ" sz="3200" b="1" dirty="0">
                <a:solidFill>
                  <a:srgbClr val="FF0000"/>
                </a:solidFill>
              </a:rPr>
              <a:t>الحيوانات المنوية </a:t>
            </a:r>
            <a:r>
              <a:rPr lang="ar-IQ" sz="3200" b="1" dirty="0">
                <a:solidFill>
                  <a:srgbClr val="7030A0"/>
                </a:solidFill>
              </a:rPr>
              <a:t>قسم منها تحمل كروموسوم جنسي </a:t>
            </a: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ar-IQ" sz="3200" b="1" dirty="0">
                <a:solidFill>
                  <a:srgbClr val="7030A0"/>
                </a:solidFill>
              </a:rPr>
              <a:t> اي يحمل صفات ذكر ويحمل 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ar-IQ" sz="3200" b="1" dirty="0">
                <a:solidFill>
                  <a:srgbClr val="7030A0"/>
                </a:solidFill>
              </a:rPr>
              <a:t> صفات انثوية. (</a:t>
            </a:r>
            <a:r>
              <a:rPr lang="en-US" sz="3200" b="1" dirty="0" err="1">
                <a:solidFill>
                  <a:srgbClr val="7030A0"/>
                </a:solidFill>
              </a:rPr>
              <a:t>xy</a:t>
            </a:r>
            <a:r>
              <a:rPr lang="ar-IQ" sz="32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ar-IQ" sz="3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ar-IQ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A5AE4-4064-4AA5-AB24-F1C073B89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24" y="236306"/>
            <a:ext cx="9349483" cy="6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225A-B5EC-467E-BCBF-CC11E57A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315092"/>
            <a:ext cx="11196034" cy="55429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ar-IQ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210000"/>
              </a:lnSpc>
              <a:buNone/>
            </a:pPr>
            <a:r>
              <a:rPr lang="ar-IQ" sz="7000" b="1" dirty="0"/>
              <a:t>اي نرث صفات سواء كانت ايجابية او سلبية ويتم انتقالها حسب قوانين وراثية معينة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ar-IQ" sz="7000" b="1" dirty="0"/>
              <a:t>منها ( </a:t>
            </a:r>
            <a:r>
              <a:rPr lang="ar-IQ" sz="7000" b="1" dirty="0">
                <a:solidFill>
                  <a:srgbClr val="FF0000"/>
                </a:solidFill>
              </a:rPr>
              <a:t>القزامة</a:t>
            </a:r>
            <a:r>
              <a:rPr lang="ar-IQ" sz="7000" b="1" dirty="0"/>
              <a:t> ) اذا كان احد الابوين قزما يحتمل ان يكون نصف اولادهم على الاقل اقزاما.</a:t>
            </a:r>
          </a:p>
          <a:p>
            <a:pPr marL="0" indent="0">
              <a:lnSpc>
                <a:spcPct val="210000"/>
              </a:lnSpc>
              <a:buNone/>
            </a:pPr>
            <a:endParaRPr lang="ar-IQ" sz="3300" b="1" dirty="0"/>
          </a:p>
          <a:p>
            <a:pPr marL="0" indent="0">
              <a:lnSpc>
                <a:spcPct val="210000"/>
              </a:lnSpc>
              <a:buNone/>
            </a:pPr>
            <a:endParaRPr lang="ar-IQ" sz="4000" b="1" dirty="0"/>
          </a:p>
          <a:p>
            <a:pPr marL="0" indent="0">
              <a:lnSpc>
                <a:spcPct val="210000"/>
              </a:lnSpc>
              <a:buNone/>
            </a:pPr>
            <a:r>
              <a:rPr lang="ar-IQ" sz="7000" b="1" dirty="0"/>
              <a:t>هو ان يحمل الابوين او احدهما صفة وراثية قد تكون ( </a:t>
            </a:r>
            <a:r>
              <a:rPr lang="ar-IQ" sz="7000" b="1" dirty="0">
                <a:solidFill>
                  <a:srgbClr val="FF0000"/>
                </a:solidFill>
              </a:rPr>
              <a:t>مرض وراثي او عوق </a:t>
            </a:r>
            <a:r>
              <a:rPr lang="ar-IQ" sz="7000" b="1" dirty="0"/>
              <a:t>)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ar-IQ" sz="7000" b="1" dirty="0"/>
              <a:t>لا تكون ظاهرة وانما محمولة على شفرتهم الوراثية مثال:</a:t>
            </a:r>
          </a:p>
          <a:p>
            <a:pPr marL="0" indent="0">
              <a:buNone/>
            </a:pPr>
            <a:endParaRPr lang="ar-IQ" sz="2400" b="1" dirty="0"/>
          </a:p>
          <a:p>
            <a:pPr marL="0" indent="0">
              <a:buNone/>
            </a:pPr>
            <a:endParaRPr lang="ar-IQ" sz="2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1C126C-C3BC-4F05-A228-F5EE29E5C216}"/>
              </a:ext>
            </a:extLst>
          </p:cNvPr>
          <p:cNvSpPr/>
          <p:nvPr/>
        </p:nvSpPr>
        <p:spPr>
          <a:xfrm>
            <a:off x="7835757" y="827069"/>
            <a:ext cx="3873358" cy="976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وراثة الصفات السائدة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2411C7-A36D-4459-81F4-EBB5B1D60EA1}"/>
              </a:ext>
            </a:extLst>
          </p:cNvPr>
          <p:cNvSpPr/>
          <p:nvPr/>
        </p:nvSpPr>
        <p:spPr>
          <a:xfrm>
            <a:off x="7805561" y="3362218"/>
            <a:ext cx="3873358" cy="976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وراثة الصفات المتنحية</a:t>
            </a:r>
          </a:p>
        </p:txBody>
      </p:sp>
    </p:spTree>
    <p:extLst>
      <p:ext uri="{BB962C8B-B14F-4D97-AF65-F5344CB8AC3E}">
        <p14:creationId xmlns:p14="http://schemas.microsoft.com/office/powerpoint/2010/main" val="172892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BF90E-B233-4189-8CF6-159E8BFF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57" y="0"/>
            <a:ext cx="56775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8715E-0BE8-40ED-AC6C-9043B2A65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4" y="71919"/>
            <a:ext cx="6129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A555D-1DF3-4AF5-89DA-0A18D7C5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2" y="82194"/>
            <a:ext cx="8260421" cy="67758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8E7F44-E52C-4F22-ADA9-651876EAFF66}"/>
              </a:ext>
            </a:extLst>
          </p:cNvPr>
          <p:cNvSpPr/>
          <p:nvPr/>
        </p:nvSpPr>
        <p:spPr>
          <a:xfrm>
            <a:off x="9678256" y="1315092"/>
            <a:ext cx="2116476" cy="107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dirty="0"/>
              <a:t>نزف الدم الوراثي</a:t>
            </a:r>
          </a:p>
        </p:txBody>
      </p:sp>
    </p:spTree>
    <p:extLst>
      <p:ext uri="{BB962C8B-B14F-4D97-AF65-F5344CB8AC3E}">
        <p14:creationId xmlns:p14="http://schemas.microsoft.com/office/powerpoint/2010/main" val="189977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546-EA11-4429-9165-9246D840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815695"/>
            <a:ext cx="10939179" cy="5405307"/>
          </a:xfrm>
        </p:spPr>
        <p:txBody>
          <a:bodyPr/>
          <a:lstStyle/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/>
          </a:p>
          <a:p>
            <a:pPr marL="0" indent="0">
              <a:lnSpc>
                <a:spcPct val="200000"/>
              </a:lnSpc>
              <a:buNone/>
            </a:pP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</a:rPr>
              <a:t>هناك صفات ترتبط بالكروموسوم الجنسي (</a:t>
            </a:r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</a:rPr>
              <a:t>) بحيث تظهر على الذكر بشكل شكلي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</a:rPr>
              <a:t>اما الام تحملها كصفات متنحية لاطفالها الذكور ( </a:t>
            </a:r>
            <a:r>
              <a:rPr lang="ar-IQ" sz="2800" b="1" dirty="0">
                <a:solidFill>
                  <a:srgbClr val="FF0000"/>
                </a:solidFill>
              </a:rPr>
              <a:t>كالصلع وعمى الالوان</a:t>
            </a: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IQ" sz="2800" b="1" dirty="0">
                <a:solidFill>
                  <a:srgbClr val="FF0000"/>
                </a:solidFill>
              </a:rPr>
              <a:t>ملاحظة : </a:t>
            </a: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</a:rPr>
              <a:t>الصفات التي ترتبط بالكروموسوم (</a:t>
            </a:r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</a:rPr>
              <a:t>) اكثر من (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</a:rPr>
              <a:t>) اي احتمال اصابة الذكور اكثر من الاناث.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5F4E2B-EB70-4193-A375-6CB02BF2F12A}"/>
              </a:ext>
            </a:extLst>
          </p:cNvPr>
          <p:cNvSpPr/>
          <p:nvPr/>
        </p:nvSpPr>
        <p:spPr>
          <a:xfrm>
            <a:off x="4130212" y="636998"/>
            <a:ext cx="4787756" cy="7911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وراثة الصفات المرتبطة بالجنس</a:t>
            </a:r>
          </a:p>
        </p:txBody>
      </p:sp>
    </p:spTree>
    <p:extLst>
      <p:ext uri="{BB962C8B-B14F-4D97-AF65-F5344CB8AC3E}">
        <p14:creationId xmlns:p14="http://schemas.microsoft.com/office/powerpoint/2010/main" val="425469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773E-4239-0563-EB13-731FC06E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3" y="113030"/>
            <a:ext cx="10983074" cy="5804883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endParaRPr kumimoji="0" lang="ar-IQ" sz="4800" b="1" i="0" u="none" strike="noStrike" kern="1200" cap="none" spc="0" normalizeH="0" baseline="0" noProof="0" dirty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يتكون الجنين من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endParaRPr kumimoji="0" lang="ar-IQ" sz="1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7150" algn="r"/>
                <a:tab pos="228600" algn="r"/>
              </a:tabLst>
              <a:defRPr/>
            </a:pPr>
            <a:r>
              <a:rPr lang="ar-IQ" sz="12800" b="1" cap="non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( </a:t>
            </a:r>
            <a:r>
              <a:rPr lang="ar-IQ" sz="12800" b="1" cap="non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23</a:t>
            </a:r>
            <a:r>
              <a:rPr lang="ar-IQ" sz="12800" b="1" cap="non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 كروموسوما من الاب.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7150" algn="r"/>
                <a:tab pos="228600" algn="r"/>
              </a:tabLst>
              <a:defRPr/>
            </a:pP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(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23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 كروموسوما من الام.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7150" algn="r"/>
                <a:tab pos="228600" algn="r"/>
              </a:tabLst>
              <a:defRPr/>
            </a:pPr>
            <a:r>
              <a:rPr lang="ar-IQ" sz="12800" b="1" cap="non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(</a:t>
            </a:r>
            <a:r>
              <a:rPr lang="ar-IQ" sz="12800" b="1" cap="non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46</a:t>
            </a:r>
            <a:r>
              <a:rPr lang="ar-IQ" sz="12800" b="1" cap="non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 كرموسوما من الوالدين معا.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7150" algn="r"/>
                <a:tab pos="228600" algn="r"/>
              </a:tabLst>
              <a:defRPr/>
            </a:pPr>
            <a:endParaRPr kumimoji="0" lang="ar-IQ" sz="1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7150" algn="r"/>
                <a:tab pos="228600" algn="r"/>
              </a:tabLst>
              <a:defRPr/>
            </a:pPr>
            <a:r>
              <a:rPr lang="ar-IQ" sz="12800" b="1" cap="none" dirty="0"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الكرموسومات الذاتية : </a:t>
            </a:r>
            <a:r>
              <a:rPr lang="ar-IQ" sz="12800" b="1" cap="non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هي عددها </a:t>
            </a:r>
            <a:r>
              <a:rPr lang="ar-IQ" sz="12800" b="1" cap="non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44</a:t>
            </a:r>
            <a:r>
              <a:rPr lang="ar-IQ" sz="12800" b="1" cap="non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كرموسوم مسؤولة وراثيا عن تكوين الجنين من الناحية التكوينية والتشريحية. ( </a:t>
            </a:r>
            <a:r>
              <a:rPr lang="ar-IQ" sz="12800" b="1" cap="non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اللون ، الطول وخصائص اخرى</a:t>
            </a:r>
            <a:r>
              <a:rPr lang="ar-IQ" sz="12800" b="1" cap="non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7150" algn="r"/>
                <a:tab pos="228600" algn="r"/>
              </a:tabLst>
              <a:defRPr/>
            </a:pPr>
            <a:endParaRPr lang="ar-IQ" sz="12800" b="1" cap="none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7150" algn="r"/>
                <a:tab pos="228600" algn="r"/>
              </a:tabLst>
              <a:defRPr/>
            </a:pP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الكرموسومات الجنسية: 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عددها 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مسؤولة عن تحديد نوع الجنين من حيث كونه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ذكرا 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ام 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انثى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7150" algn="r"/>
                <a:tab pos="228600" algn="r"/>
              </a:tabLst>
              <a:defRPr/>
            </a:pPr>
            <a:endParaRPr lang="ar-IQ" sz="9600" b="1" cap="none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تسمى الخيوط بالصبيغات الكروموسومات ؟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ج/ 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لانها تمتص الالوان بسرعة فائقة.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نواة الخلية الذكرية تحتوي على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(23) </a:t>
            </a:r>
            <a:r>
              <a:rPr kumimoji="0" lang="ar-IQ" sz="1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خيطا يشبه الخيط منها خيط معقد او خيط السبحة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endParaRPr kumimoji="0" lang="ar-IQ" sz="11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7150" algn="r"/>
                <a:tab pos="228600" algn="r"/>
              </a:tabLst>
              <a:defRPr/>
            </a:pPr>
            <a:endParaRPr kumimoji="0" lang="ar-IQ" sz="7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endParaRPr lang="ar-IQ" sz="35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endParaRPr kumimoji="0" lang="ar-IQ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r>
              <a:rPr kumimoji="0" lang="ar-IQ" sz="35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2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93D7A-74A6-5E95-9D69-CC1D27C6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6" y="655639"/>
            <a:ext cx="10983074" cy="566896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IQ" sz="3600" b="1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IQ" sz="3600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حامض (</a:t>
            </a:r>
            <a:r>
              <a:rPr lang="en-US" sz="3600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DNA</a:t>
            </a:r>
            <a:r>
              <a:rPr lang="ar-IQ" sz="3600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 : </a:t>
            </a:r>
            <a:r>
              <a:rPr lang="ar-IQ" sz="36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جزيء طويل ومعقد يحمل التعليمات الوراثية التي تحدد خصائص الكائنات الحية. يتكون من سلسلتين متقابلتين على شكل لولب مزدوج، يتكون كل منهما من وحدات صغيرة تسمى النيوكليوتيدات.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9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C0467F-6502-4A68-B3A9-177D83BD3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6269" y="113015"/>
            <a:ext cx="6335731" cy="6631969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3B0C51-0ED3-4220-BC1D-D4DE51698897}"/>
              </a:ext>
            </a:extLst>
          </p:cNvPr>
          <p:cNvSpPr/>
          <p:nvPr/>
        </p:nvSpPr>
        <p:spPr>
          <a:xfrm>
            <a:off x="369869" y="61643"/>
            <a:ext cx="5322013" cy="344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IQ" sz="3200" dirty="0">
                <a:solidFill>
                  <a:schemeClr val="bg1"/>
                </a:solidFill>
              </a:rPr>
              <a:t>الـ </a:t>
            </a:r>
            <a:r>
              <a:rPr lang="en-US" sz="3200" dirty="0">
                <a:solidFill>
                  <a:schemeClr val="bg1"/>
                </a:solidFill>
              </a:rPr>
              <a:t> DNA </a:t>
            </a:r>
            <a:r>
              <a:rPr lang="ar-IQ" sz="3200" dirty="0">
                <a:solidFill>
                  <a:schemeClr val="bg1"/>
                </a:solidFill>
              </a:rPr>
              <a:t>يوجد في نواة الخلايا في الكائنات حقيقية النواة، بينما في الكائنات بدائية النواة مثل البكتيريا، يكون الـ </a:t>
            </a:r>
            <a:r>
              <a:rPr lang="en-US" sz="3200" dirty="0">
                <a:solidFill>
                  <a:schemeClr val="bg1"/>
                </a:solidFill>
              </a:rPr>
              <a:t>DNA</a:t>
            </a:r>
            <a:r>
              <a:rPr lang="ar-IQ" sz="3200" dirty="0">
                <a:solidFill>
                  <a:schemeClr val="bg1"/>
                </a:solidFill>
              </a:rPr>
              <a:t> موجودًا في السيتوبلازم. يورث الـ </a:t>
            </a:r>
            <a:r>
              <a:rPr lang="en-US" sz="3200" dirty="0">
                <a:solidFill>
                  <a:schemeClr val="bg1"/>
                </a:solidFill>
              </a:rPr>
              <a:t>DNA </a:t>
            </a:r>
            <a:r>
              <a:rPr lang="ar-IQ" sz="3200" dirty="0">
                <a:solidFill>
                  <a:schemeClr val="bg1"/>
                </a:solidFill>
              </a:rPr>
              <a:t>من الوالدين إلى الأبناء ويحدد الصفات الوراثية للكائن الحي.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85F07C-64E1-45F4-AFC6-5EE5F21E4E9E}"/>
              </a:ext>
            </a:extLst>
          </p:cNvPr>
          <p:cNvSpPr/>
          <p:nvPr/>
        </p:nvSpPr>
        <p:spPr>
          <a:xfrm>
            <a:off x="236305" y="3945276"/>
            <a:ext cx="5322013" cy="2332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هو جزيء طويل ومعقد يحمل التعليمات الوراثية التي تحدد خصائص الكائنات الحية. يتكون من سلسلتين متقابلتين على شكل لولب مزدوج، يتكون كل منهما من وحدات 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صغيرة تسمى النيوكليوتيدات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08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BF35-4AE9-8A96-C911-D5BD02DE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7627"/>
            <a:ext cx="9715500" cy="6591124"/>
          </a:xfrm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ar-IQ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</a:br>
            <a:endParaRPr kumimoji="0" lang="ar-IQ" sz="2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B5D75-8DB1-47C3-8A77-5270FEAF40F9}"/>
              </a:ext>
            </a:extLst>
          </p:cNvPr>
          <p:cNvSpPr txBox="1"/>
          <p:nvPr/>
        </p:nvSpPr>
        <p:spPr>
          <a:xfrm>
            <a:off x="129560" y="280815"/>
            <a:ext cx="11404315" cy="657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r"/>
                <a:tab pos="228600" algn="r"/>
              </a:tabLst>
              <a:defRPr/>
            </a:pPr>
            <a:r>
              <a:rPr lang="ar-IQ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الموروثات ( الجينات) :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7150" algn="r"/>
                <a:tab pos="228600" algn="r"/>
              </a:tabLst>
              <a:defRPr/>
            </a:pPr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المورثات : </a:t>
            </a:r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وهي حبيبات صغيرة تكون اصغر من وحدات ال</a:t>
            </a:r>
            <a:r>
              <a:rPr lang="ar-IQ" sz="28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وراثة تحمل جميع الصفات الوراثية التي تحدد بعض صفات الكائن الحي وتقوم كل مورثة بوظيفة خاصة بالنسبة لهذه الصفات الوراثية.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اين توجد جزيئات </a:t>
            </a: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الـ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Dna</a:t>
            </a: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 ؟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توجد في نواة كل خلية في اجسامنا والبالغة عددها (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100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) تريليون خلية تقريبا 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(يبلغ قطر الخلية 10 </a:t>
            </a:r>
            <a:r>
              <a:rPr kumimoji="0" lang="ar-IQ" sz="2800" b="1" i="0" u="none" strike="noStrike" kern="1200" cap="all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مايكرونات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) </a:t>
            </a:r>
            <a:r>
              <a:rPr kumimoji="0" lang="ar-IQ" sz="2800" b="1" i="0" u="none" strike="noStrike" kern="1200" cap="all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المايكرون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 يساوي واحد من الالف من مليميتر.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المعلومات الخاصة </a:t>
            </a:r>
            <a:r>
              <a:rPr kumimoji="0" lang="ar-IQ" sz="2800" b="1" i="0" u="none" strike="noStrike" kern="1200" cap="all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بالانسان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 بدأ من 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لون العين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و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طول القامة </a:t>
            </a:r>
            <a:r>
              <a:rPr kumimoji="0" lang="ar-IQ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وجميع الامراض التي يمكن ان يصاب بها الانسان في المستقبل مخزونة في هذا الحيز الصغير</a:t>
            </a:r>
            <a:r>
              <a:rPr kumimoji="0" lang="ar-IQ" sz="40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7150" algn="r"/>
                <a:tab pos="228600" algn="r"/>
              </a:tabLst>
              <a:defRPr/>
            </a:pP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7150" algn="r"/>
                <a:tab pos="228600" algn="r"/>
              </a:tabLst>
              <a:defRPr/>
            </a:pPr>
            <a:endParaRPr kumimoji="0" lang="ar-IQ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38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82D2-392D-4069-A97F-E781E750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22" y="115737"/>
            <a:ext cx="10364452" cy="6067990"/>
          </a:xfrm>
        </p:spPr>
        <p:txBody>
          <a:bodyPr/>
          <a:lstStyle/>
          <a:p>
            <a:pPr marL="0" indent="0" algn="ctr">
              <a:buNone/>
            </a:pPr>
            <a:r>
              <a:rPr lang="ar-IQ" sz="3200" b="1" dirty="0"/>
              <a:t>تتكاثر خلايا جسم الانسان عن طريق</a:t>
            </a:r>
          </a:p>
          <a:p>
            <a:pPr marL="0" indent="0">
              <a:buNone/>
            </a:pPr>
            <a:endParaRPr lang="ar-IQ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020CC6-4B9E-4992-ACEF-2B1A54F526DA}"/>
              </a:ext>
            </a:extLst>
          </p:cNvPr>
          <p:cNvSpPr/>
          <p:nvPr/>
        </p:nvSpPr>
        <p:spPr>
          <a:xfrm>
            <a:off x="4090825" y="803113"/>
            <a:ext cx="3996647" cy="6352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اولا: الانقسام الجمعي والذاتي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DF5D76A-8ACF-41D3-8DDA-8D3EA20A8EDA}"/>
              </a:ext>
            </a:extLst>
          </p:cNvPr>
          <p:cNvSpPr/>
          <p:nvPr/>
        </p:nvSpPr>
        <p:spPr>
          <a:xfrm>
            <a:off x="5827157" y="1438382"/>
            <a:ext cx="268844" cy="514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B1A7-A830-4E1B-83D8-090BC8283100}"/>
              </a:ext>
            </a:extLst>
          </p:cNvPr>
          <p:cNvSpPr txBox="1"/>
          <p:nvPr/>
        </p:nvSpPr>
        <p:spPr>
          <a:xfrm>
            <a:off x="2311685" y="1561001"/>
            <a:ext cx="33579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accent6">
                    <a:lumMod val="75000"/>
                  </a:schemeClr>
                </a:solidFill>
              </a:rPr>
              <a:t>تمر عملية انقسام البيضة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C720C9-4CE4-474B-A175-96487000799E}"/>
              </a:ext>
            </a:extLst>
          </p:cNvPr>
          <p:cNvSpPr/>
          <p:nvPr/>
        </p:nvSpPr>
        <p:spPr>
          <a:xfrm>
            <a:off x="4034318" y="1982915"/>
            <a:ext cx="3854522" cy="635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التمهيدية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BE0C757-D3C9-4C8D-A7A8-BE34B744CB64}"/>
              </a:ext>
            </a:extLst>
          </p:cNvPr>
          <p:cNvSpPr/>
          <p:nvPr/>
        </p:nvSpPr>
        <p:spPr>
          <a:xfrm>
            <a:off x="5767222" y="2604178"/>
            <a:ext cx="325351" cy="558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B2F441-6CA7-478B-AF2B-0D01CCA124DA}"/>
              </a:ext>
            </a:extLst>
          </p:cNvPr>
          <p:cNvSpPr/>
          <p:nvPr/>
        </p:nvSpPr>
        <p:spPr>
          <a:xfrm>
            <a:off x="4225242" y="3149732"/>
            <a:ext cx="3409309" cy="634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التمهيدية المتأخرة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27EFC6F-A658-48D5-A9C5-5EAF5B95D99C}"/>
              </a:ext>
            </a:extLst>
          </p:cNvPr>
          <p:cNvSpPr/>
          <p:nvPr/>
        </p:nvSpPr>
        <p:spPr>
          <a:xfrm>
            <a:off x="5839139" y="3750636"/>
            <a:ext cx="241443" cy="544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8C502A-613D-4113-9E47-56CFE9EC4C3C}"/>
              </a:ext>
            </a:extLst>
          </p:cNvPr>
          <p:cNvSpPr/>
          <p:nvPr/>
        </p:nvSpPr>
        <p:spPr>
          <a:xfrm>
            <a:off x="4192707" y="4315525"/>
            <a:ext cx="3409309" cy="7907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الاستوائية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AD4BEBB-5742-4E5F-878E-199EADF221B5}"/>
              </a:ext>
            </a:extLst>
          </p:cNvPr>
          <p:cNvSpPr/>
          <p:nvPr/>
        </p:nvSpPr>
        <p:spPr>
          <a:xfrm>
            <a:off x="5732118" y="5126615"/>
            <a:ext cx="257716" cy="459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DE0F8E-649E-4F8D-84C1-D8D81FDB2376}"/>
              </a:ext>
            </a:extLst>
          </p:cNvPr>
          <p:cNvSpPr/>
          <p:nvPr/>
        </p:nvSpPr>
        <p:spPr>
          <a:xfrm>
            <a:off x="4156321" y="5606603"/>
            <a:ext cx="3409309" cy="7907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النهائية </a:t>
            </a:r>
          </a:p>
        </p:txBody>
      </p:sp>
    </p:spTree>
    <p:extLst>
      <p:ext uri="{BB962C8B-B14F-4D97-AF65-F5344CB8AC3E}">
        <p14:creationId xmlns:p14="http://schemas.microsoft.com/office/powerpoint/2010/main" val="209708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10160B-E8A1-40EB-8AFD-740BBB49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1" y="205484"/>
            <a:ext cx="11599523" cy="4941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A589A-541E-4F23-8451-D8D084E9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375" y="5468490"/>
            <a:ext cx="4865399" cy="13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8CA32-7772-49D3-BD9B-04CF9097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4" y="712953"/>
            <a:ext cx="11011099" cy="604744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ar-IQ" sz="9600" b="1" dirty="0">
              <a:solidFill>
                <a:schemeClr val="accent1">
                  <a:lumMod val="75000"/>
                </a:schemeClr>
              </a:solidFill>
              <a:latin typeface="Tw Cen MT" panose="020B0602020104020603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ar-IQ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تبدأ غشاء النواة بالاختفاء وتظهر </a:t>
            </a:r>
            <a:r>
              <a:rPr lang="ar-IQ" sz="9600" b="1" dirty="0">
                <a:solidFill>
                  <a:srgbClr val="FF0000"/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الكروموسومات</a:t>
            </a:r>
            <a:r>
              <a:rPr lang="ar-IQ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 في شكل خيوط رفيعة ثم يأخذ كل كروموسوم في </a:t>
            </a:r>
            <a:r>
              <a:rPr lang="ar-IQ" sz="9600" b="1" dirty="0">
                <a:solidFill>
                  <a:srgbClr val="FF0000"/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القصور والانكماش.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ar-IQ" sz="9600" b="1" dirty="0">
              <a:solidFill>
                <a:schemeClr val="accent1">
                  <a:lumMod val="75000"/>
                </a:schemeClr>
              </a:solidFill>
              <a:latin typeface="Tw Cen MT" panose="020B0602020104020603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ar-IQ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يبدأ كل </a:t>
            </a:r>
            <a:r>
              <a:rPr lang="ar-IQ" sz="9600" b="1" dirty="0">
                <a:solidFill>
                  <a:srgbClr val="FF0000"/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كرموسوم بالانشطار </a:t>
            </a:r>
            <a:r>
              <a:rPr lang="ar-IQ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ثم يتجمع الشطران المتماثلان الجديدان بشكل حرف </a:t>
            </a:r>
            <a:r>
              <a:rPr lang="en-US" sz="9600" b="1" dirty="0">
                <a:solidFill>
                  <a:srgbClr val="FF0000"/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v</a:t>
            </a: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 </a:t>
            </a:r>
            <a:r>
              <a:rPr lang="ar-IQ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 او </a:t>
            </a:r>
            <a:r>
              <a:rPr lang="en-US" sz="9600" b="1" dirty="0">
                <a:solidFill>
                  <a:srgbClr val="FF0000"/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x</a:t>
            </a: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  </a:t>
            </a:r>
            <a:r>
              <a:rPr lang="ar-IQ" sz="9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/>
                <a:ea typeface="+mj-ea"/>
                <a:cs typeface="Times New Roman" panose="02020603050405020304" pitchFamily="18" charset="0"/>
              </a:rPr>
              <a:t> بوساطة رباط يعرف بالسنترومير.</a:t>
            </a:r>
            <a:endParaRPr lang="ar-IQ" sz="9600" b="1" dirty="0">
              <a:solidFill>
                <a:schemeClr val="accent1">
                  <a:lumMod val="50000"/>
                </a:schemeClr>
              </a:solidFill>
              <a:latin typeface="Tw Cen MT" panose="020B0602020104020603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kumimoji="0" lang="ar-IQ" sz="36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Times New Roman" panose="02020603050405020304" pitchFamily="18" charset="0"/>
              </a:rPr>
            </a:br>
            <a:endParaRPr lang="ar-IQ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5ABEE6-E723-4917-ABAE-6B7CFE5CEE45}"/>
              </a:ext>
            </a:extLst>
          </p:cNvPr>
          <p:cNvSpPr/>
          <p:nvPr/>
        </p:nvSpPr>
        <p:spPr>
          <a:xfrm>
            <a:off x="7436777" y="1001966"/>
            <a:ext cx="4251789" cy="635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التمهيدية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12DDE7-3F1C-40FA-AEC9-04BCB63BF621}"/>
              </a:ext>
            </a:extLst>
          </p:cNvPr>
          <p:cNvSpPr/>
          <p:nvPr/>
        </p:nvSpPr>
        <p:spPr>
          <a:xfrm>
            <a:off x="8105224" y="3196785"/>
            <a:ext cx="3409309" cy="634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التمهيدية المتأخرة</a:t>
            </a:r>
          </a:p>
        </p:txBody>
      </p:sp>
    </p:spTree>
    <p:extLst>
      <p:ext uri="{BB962C8B-B14F-4D97-AF65-F5344CB8AC3E}">
        <p14:creationId xmlns:p14="http://schemas.microsoft.com/office/powerpoint/2010/main" val="128307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E0C9-E86E-462D-96FF-BAD4A14D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88" y="918437"/>
            <a:ext cx="10364452" cy="55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في هذه المرحلة تترتب </a:t>
            </a:r>
            <a:r>
              <a:rPr lang="ar-IQ" sz="2800" b="1" dirty="0">
                <a:solidFill>
                  <a:srgbClr val="FF0000"/>
                </a:solidFill>
              </a:rPr>
              <a:t>الكروموسومات المنشطرة </a:t>
            </a:r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في وسط الخلية بعضها الى جانب بعض حيث يمكن ملاحظة وحصر الكروموسومات الخاصة بالخلية.</a:t>
            </a:r>
          </a:p>
          <a:p>
            <a:pPr marL="0" indent="0">
              <a:buNone/>
            </a:pPr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ينفصل </a:t>
            </a:r>
            <a:r>
              <a:rPr lang="ar-IQ" sz="2800" b="1" dirty="0">
                <a:solidFill>
                  <a:srgbClr val="FF0000"/>
                </a:solidFill>
              </a:rPr>
              <a:t>شطرا الكروموسومات </a:t>
            </a:r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ويبتعد احداهما عن الاخر الى القطب المقابل له.</a:t>
            </a:r>
          </a:p>
          <a:p>
            <a:pPr marL="0" indent="0">
              <a:buNone/>
            </a:pPr>
            <a:endParaRPr lang="ar-IQ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IQ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يتم فيها تجميع </a:t>
            </a:r>
            <a:r>
              <a:rPr lang="ar-IQ" sz="2800" b="1" dirty="0">
                <a:solidFill>
                  <a:srgbClr val="FF0000"/>
                </a:solidFill>
              </a:rPr>
              <a:t>الكروموسومات</a:t>
            </a:r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 يبدأ كل قطب بالتجمع على نفسه لتكوين النواة وبهذا تصبح الخلية الاصلية منقسمة الى </a:t>
            </a:r>
            <a:r>
              <a:rPr lang="ar-IQ" sz="2800" b="1" dirty="0">
                <a:solidFill>
                  <a:srgbClr val="FF0000"/>
                </a:solidFill>
              </a:rPr>
              <a:t>خليتين متماثلتين للخلية الام.</a:t>
            </a:r>
          </a:p>
          <a:p>
            <a:pPr marL="0" indent="0">
              <a:buNone/>
            </a:pPr>
            <a:endParaRPr lang="ar-IQ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C494C-75FA-4A32-BDB8-65AD1B0353B2}"/>
              </a:ext>
            </a:extLst>
          </p:cNvPr>
          <p:cNvSpPr/>
          <p:nvPr/>
        </p:nvSpPr>
        <p:spPr>
          <a:xfrm>
            <a:off x="7704531" y="1077876"/>
            <a:ext cx="3409309" cy="7907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الاستوائية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8915B6-6348-4D1B-970C-C87064E09310}"/>
              </a:ext>
            </a:extLst>
          </p:cNvPr>
          <p:cNvSpPr/>
          <p:nvPr/>
        </p:nvSpPr>
        <p:spPr>
          <a:xfrm>
            <a:off x="7704531" y="3849722"/>
            <a:ext cx="3409309" cy="7907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المرحلة النهائية </a:t>
            </a:r>
          </a:p>
        </p:txBody>
      </p:sp>
    </p:spTree>
    <p:extLst>
      <p:ext uri="{BB962C8B-B14F-4D97-AF65-F5344CB8AC3E}">
        <p14:creationId xmlns:p14="http://schemas.microsoft.com/office/powerpoint/2010/main" val="14571848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1164</TotalTime>
  <Words>812</Words>
  <Application>Microsoft Office PowerPoint</Application>
  <PresentationFormat>Widescreen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Simplified Arabic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9647709277516</dc:creator>
  <cp:lastModifiedBy>lamees mohsin</cp:lastModifiedBy>
  <cp:revision>105</cp:revision>
  <dcterms:created xsi:type="dcterms:W3CDTF">2022-01-18T08:47:11Z</dcterms:created>
  <dcterms:modified xsi:type="dcterms:W3CDTF">2025-04-17T12:01:51Z</dcterms:modified>
</cp:coreProperties>
</file>