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E58CC4AD-20AD-40AE-B6C7-F6C154A8B22B}" type="datetimeFigureOut">
              <a:rPr lang="ar-IQ" smtClean="0"/>
              <a:t>01/03/1442</a:t>
            </a:fld>
            <a:endParaRPr lang="ar-IQ"/>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631DA2CA-6933-416A-9A32-B128B668E553}" type="slidenum">
              <a:rPr lang="ar-IQ" smtClean="0"/>
              <a:t>‹#›</a:t>
            </a:fld>
            <a:endParaRPr lang="ar-IQ"/>
          </a:p>
        </p:txBody>
      </p:sp>
    </p:spTree>
    <p:extLst>
      <p:ext uri="{BB962C8B-B14F-4D97-AF65-F5344CB8AC3E}">
        <p14:creationId xmlns:p14="http://schemas.microsoft.com/office/powerpoint/2010/main" val="101754215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a:p>
        </p:txBody>
      </p:sp>
      <p:sp>
        <p:nvSpPr>
          <p:cNvPr id="4" name="Slide Number Placeholder 3"/>
          <p:cNvSpPr>
            <a:spLocks noGrp="1"/>
          </p:cNvSpPr>
          <p:nvPr>
            <p:ph type="sldNum" sz="quarter" idx="10"/>
          </p:nvPr>
        </p:nvSpPr>
        <p:spPr/>
        <p:txBody>
          <a:bodyPr/>
          <a:lstStyle/>
          <a:p>
            <a:fld id="{631DA2CA-6933-416A-9A32-B128B668E553}" type="slidenum">
              <a:rPr lang="ar-IQ" smtClean="0"/>
              <a:t>1</a:t>
            </a:fld>
            <a:endParaRPr lang="ar-IQ"/>
          </a:p>
        </p:txBody>
      </p:sp>
    </p:spTree>
    <p:extLst>
      <p:ext uri="{BB962C8B-B14F-4D97-AF65-F5344CB8AC3E}">
        <p14:creationId xmlns:p14="http://schemas.microsoft.com/office/powerpoint/2010/main" val="229684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a:p>
        </p:txBody>
      </p:sp>
      <p:sp>
        <p:nvSpPr>
          <p:cNvPr id="4" name="Slide Number Placeholder 3"/>
          <p:cNvSpPr>
            <a:spLocks noGrp="1"/>
          </p:cNvSpPr>
          <p:nvPr>
            <p:ph type="sldNum" sz="quarter" idx="10"/>
          </p:nvPr>
        </p:nvSpPr>
        <p:spPr/>
        <p:txBody>
          <a:bodyPr/>
          <a:lstStyle/>
          <a:p>
            <a:fld id="{631DA2CA-6933-416A-9A32-B128B668E553}" type="slidenum">
              <a:rPr lang="ar-IQ" smtClean="0"/>
              <a:t>2</a:t>
            </a:fld>
            <a:endParaRPr lang="ar-IQ"/>
          </a:p>
        </p:txBody>
      </p:sp>
    </p:spTree>
    <p:extLst>
      <p:ext uri="{BB962C8B-B14F-4D97-AF65-F5344CB8AC3E}">
        <p14:creationId xmlns:p14="http://schemas.microsoft.com/office/powerpoint/2010/main" val="4230607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43B7394-4824-4FC3-9C0C-926AD4716944}" type="datetime1">
              <a:rPr lang="en-US" smtClean="0"/>
              <a:t>10/17/2020</a:t>
            </a:fld>
            <a:endParaRPr lang="en-US" dirty="0"/>
          </a:p>
        </p:txBody>
      </p:sp>
      <p:sp>
        <p:nvSpPr>
          <p:cNvPr id="5" name="Footer Placeholder 4"/>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A10955-E53A-43B5-8EE5-54F1F4532F4A}" type="datetime1">
              <a:rPr lang="en-US" smtClean="0"/>
              <a:t>10/17/2020</a:t>
            </a:fld>
            <a:endParaRPr lang="en-US" dirty="0"/>
          </a:p>
        </p:txBody>
      </p:sp>
      <p:sp>
        <p:nvSpPr>
          <p:cNvPr id="6" name="Footer Placeholder 5"/>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6A11E079-2EC2-4FF7-A688-EE5B2061D84F}" type="datetime1">
              <a:rPr lang="en-US" smtClean="0"/>
              <a:t>10/17/2020</a:t>
            </a:fld>
            <a:endParaRPr lang="en-US" dirty="0"/>
          </a:p>
        </p:txBody>
      </p:sp>
      <p:sp>
        <p:nvSpPr>
          <p:cNvPr id="5" name="Footer Placeholder 4"/>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A7B62813-2EE5-43C7-80C6-587B5F2E3F8A}" type="datetime1">
              <a:rPr lang="en-US" smtClean="0"/>
              <a:t>10/17/2020</a:t>
            </a:fld>
            <a:endParaRPr lang="en-US" dirty="0"/>
          </a:p>
        </p:txBody>
      </p:sp>
      <p:sp>
        <p:nvSpPr>
          <p:cNvPr id="3" name="Footer Placeholder 2"/>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F03669-613A-4133-A52A-2EE1969C7943}" type="datetime1">
              <a:rPr lang="en-US" smtClean="0"/>
              <a:t>10/17/2020</a:t>
            </a:fld>
            <a:endParaRPr lang="en-US" dirty="0"/>
          </a:p>
        </p:txBody>
      </p:sp>
      <p:sp>
        <p:nvSpPr>
          <p:cNvPr id="5" name="Footer Placeholder 4"/>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9A580F-801F-42E4-A472-DABBCD50B242}" type="datetime1">
              <a:rPr lang="en-US" smtClean="0"/>
              <a:t>10/17/2020</a:t>
            </a:fld>
            <a:endParaRPr lang="en-US" dirty="0"/>
          </a:p>
        </p:txBody>
      </p:sp>
      <p:sp>
        <p:nvSpPr>
          <p:cNvPr id="5" name="Footer Placeholder 4"/>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C49FD90-4278-43C7-BE40-F51CA72C3BDD}" type="datetime1">
              <a:rPr lang="en-US" smtClean="0"/>
              <a:t>10/17/2020</a:t>
            </a:fld>
            <a:endParaRPr lang="en-US" dirty="0"/>
          </a:p>
        </p:txBody>
      </p:sp>
      <p:sp>
        <p:nvSpPr>
          <p:cNvPr id="5" name="Footer Placeholder 4"/>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516C8B-51A7-49B6-9729-98D746A8EDBD}" type="datetime1">
              <a:rPr lang="en-US" smtClean="0"/>
              <a:t>10/17/2020</a:t>
            </a:fld>
            <a:endParaRPr lang="en-US" dirty="0"/>
          </a:p>
        </p:txBody>
      </p:sp>
      <p:sp>
        <p:nvSpPr>
          <p:cNvPr id="5" name="Footer Placeholder 4"/>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3D42D3-060D-4EB2-AD7B-14E11B0ACCDC}" type="datetime1">
              <a:rPr lang="en-US" smtClean="0"/>
              <a:t>10/17/2020</a:t>
            </a:fld>
            <a:endParaRPr lang="en-US" dirty="0"/>
          </a:p>
        </p:txBody>
      </p:sp>
      <p:sp>
        <p:nvSpPr>
          <p:cNvPr id="6" name="Footer Placeholder 5"/>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839E0AA-0815-46C4-AF70-BC03FB3C9A80}" type="datetime1">
              <a:rPr lang="en-US" smtClean="0"/>
              <a:t>10/17/2020</a:t>
            </a:fld>
            <a:endParaRPr lang="en-US" dirty="0"/>
          </a:p>
        </p:txBody>
      </p:sp>
      <p:sp>
        <p:nvSpPr>
          <p:cNvPr id="8" name="Footer Placeholder 7"/>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ACA9A7F-55AA-4725-AC5C-9CE4B06791B3}" type="datetime1">
              <a:rPr lang="en-US" smtClean="0"/>
              <a:t>10/17/2020</a:t>
            </a:fld>
            <a:endParaRPr lang="en-US" dirty="0"/>
          </a:p>
        </p:txBody>
      </p:sp>
      <p:sp>
        <p:nvSpPr>
          <p:cNvPr id="4" name="Footer Placeholder 3"/>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9E928-99A4-4D3C-AB4D-272F904E35D3}" type="datetime1">
              <a:rPr lang="en-US" smtClean="0"/>
              <a:t>10/17/2020</a:t>
            </a:fld>
            <a:endParaRPr lang="en-US" dirty="0"/>
          </a:p>
        </p:txBody>
      </p:sp>
      <p:sp>
        <p:nvSpPr>
          <p:cNvPr id="3" name="Footer Placeholder 2"/>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4EC6EE-FFAC-458B-BEFD-A1AC47CF1BFA}" type="datetime1">
              <a:rPr lang="en-US" smtClean="0"/>
              <a:t>10/17/2020</a:t>
            </a:fld>
            <a:endParaRPr lang="en-US" dirty="0"/>
          </a:p>
        </p:txBody>
      </p:sp>
      <p:sp>
        <p:nvSpPr>
          <p:cNvPr id="6" name="Footer Placeholder 5"/>
          <p:cNvSpPr>
            <a:spLocks noGrp="1"/>
          </p:cNvSpPr>
          <p:nvPr>
            <p:ph type="ftr" sz="quarter" idx="11"/>
          </p:nvPr>
        </p:nvSpPr>
        <p:spPr/>
        <p:txBody>
          <a:bodyPr/>
          <a:lstStyle/>
          <a:p>
            <a:r>
              <a:rPr lang="ar-IQ" smtClean="0"/>
              <a:t>                                                                                                                                                                                             ا لمختبر الثامن             </a:t>
            </a:r>
            <a:r>
              <a:rPr lang="en-US" smtClean="0"/>
              <a:t>s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B2C0ADD6-3857-40C7-8D8A-C7EB902A11B6}" type="datetime1">
              <a:rPr lang="en-US" smtClean="0"/>
              <a:t>10/17/2020</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r>
              <a:rPr lang="ar-IQ" smtClean="0"/>
              <a:t>                                                                                                                                                                                             ا لمختبر الثامن             </a:t>
            </a:r>
            <a:r>
              <a:rPr lang="en-US" smtClean="0"/>
              <a:t>s            </a:t>
            </a:r>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r>
              <a:rPr lang="ar-IQ" smtClean="0"/>
              <a:t>                                                                                                                                                                                             ا لمختبر الثامن             </a:t>
            </a:r>
            <a:r>
              <a:rPr lang="en-US" smtClean="0"/>
              <a:t>s            </a:t>
            </a:r>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C827E10B-7FE2-4AD5-A325-09E19CF49495}" type="datetime1">
              <a:rPr lang="en-US" smtClean="0"/>
              <a:t>10/17/2020</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dt="0"/>
  <p:txStyles>
    <p:titleStyle>
      <a:lvl1pPr algn="l" defTabSz="457200" rtl="1" eaLnBrk="1" latinLnBrk="0" hangingPunct="1">
        <a:spcBef>
          <a:spcPct val="0"/>
        </a:spcBef>
        <a:buNone/>
        <a:defRPr sz="4000" b="1" kern="1200">
          <a:solidFill>
            <a:srgbClr val="FEFEFE"/>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r" defTabSz="457200" rtl="1"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r" defTabSz="457200" rtl="1"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SA" dirty="0"/>
              <a:t>قياس الجهد المائي                        </a:t>
            </a:r>
            <a:r>
              <a:rPr lang="en-US" dirty="0"/>
              <a:t>Water Potential</a:t>
            </a:r>
            <a:br>
              <a:rPr lang="en-US" dirty="0"/>
            </a:br>
            <a:endParaRPr lang="ar-IQ" dirty="0"/>
          </a:p>
        </p:txBody>
      </p:sp>
      <p:sp>
        <p:nvSpPr>
          <p:cNvPr id="3" name="Subtitle 2"/>
          <p:cNvSpPr>
            <a:spLocks noGrp="1"/>
          </p:cNvSpPr>
          <p:nvPr>
            <p:ph type="subTitle" idx="1"/>
          </p:nvPr>
        </p:nvSpPr>
        <p:spPr/>
        <p:txBody>
          <a:bodyPr/>
          <a:lstStyle/>
          <a:p>
            <a:pPr algn="r"/>
            <a:r>
              <a:rPr lang="ar-IQ" dirty="0"/>
              <a:t>المختبر الثامن</a:t>
            </a:r>
          </a:p>
        </p:txBody>
      </p:sp>
    </p:spTree>
    <p:extLst>
      <p:ext uri="{BB962C8B-B14F-4D97-AF65-F5344CB8AC3E}">
        <p14:creationId xmlns:p14="http://schemas.microsoft.com/office/powerpoint/2010/main" val="3104209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32710899"/>
              </p:ext>
            </p:extLst>
          </p:nvPr>
        </p:nvGraphicFramePr>
        <p:xfrm>
          <a:off x="2047009" y="2535381"/>
          <a:ext cx="8749146" cy="3751118"/>
        </p:xfrm>
        <a:graphic>
          <a:graphicData uri="http://schemas.openxmlformats.org/drawingml/2006/table">
            <a:tbl>
              <a:tblPr rtl="1" firstRow="1" firstCol="1" lastRow="1" lastCol="1" bandRow="1" bandCol="1">
                <a:tableStyleId>{5C22544A-7EE6-4342-B048-85BDC9FD1C3A}</a:tableStyleId>
              </a:tblPr>
              <a:tblGrid>
                <a:gridCol w="4374573"/>
                <a:gridCol w="4374573"/>
              </a:tblGrid>
              <a:tr h="535874">
                <a:tc>
                  <a:txBody>
                    <a:bodyPr/>
                    <a:lstStyle/>
                    <a:p>
                      <a:pPr algn="ctr" rtl="1">
                        <a:spcAft>
                          <a:spcPts val="0"/>
                        </a:spcAft>
                      </a:pPr>
                      <a:r>
                        <a:rPr lang="ar-SA" sz="1400">
                          <a:effectLst/>
                        </a:rPr>
                        <a:t>تركيز المحلول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400">
                          <a:effectLst/>
                        </a:rPr>
                        <a:t>الجهد الاوزموزي</a:t>
                      </a:r>
                      <a:endParaRPr lang="en-US" sz="1200">
                        <a:effectLst/>
                        <a:latin typeface="Times New Roman" panose="02020603050405020304" pitchFamily="18" charset="0"/>
                        <a:ea typeface="Times New Roman" panose="02020603050405020304" pitchFamily="18" charset="0"/>
                      </a:endParaRPr>
                    </a:p>
                  </a:txBody>
                  <a:tcPr marL="68580" marR="68580" marT="0" marB="0"/>
                </a:tc>
              </a:tr>
              <a:tr h="535874">
                <a:tc>
                  <a:txBody>
                    <a:bodyPr/>
                    <a:lstStyle/>
                    <a:p>
                      <a:pPr algn="ctr" rtl="0">
                        <a:spcAft>
                          <a:spcPts val="0"/>
                        </a:spcAft>
                      </a:pPr>
                      <a:r>
                        <a:rPr lang="en-US" sz="1400">
                          <a:effectLst/>
                        </a:rPr>
                        <a:t>0.0M</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0.0</a:t>
                      </a:r>
                      <a:endParaRPr lang="en-US" sz="1200">
                        <a:effectLst/>
                        <a:latin typeface="Times New Roman" panose="02020603050405020304" pitchFamily="18" charset="0"/>
                        <a:ea typeface="Times New Roman" panose="02020603050405020304" pitchFamily="18" charset="0"/>
                      </a:endParaRPr>
                    </a:p>
                  </a:txBody>
                  <a:tcPr marL="68580" marR="68580" marT="0" marB="0"/>
                </a:tc>
              </a:tr>
              <a:tr h="535874">
                <a:tc>
                  <a:txBody>
                    <a:bodyPr/>
                    <a:lstStyle/>
                    <a:p>
                      <a:pPr algn="ctr" rtl="0">
                        <a:spcAft>
                          <a:spcPts val="0"/>
                        </a:spcAft>
                      </a:pPr>
                      <a:r>
                        <a:rPr lang="en-US" sz="1400">
                          <a:effectLst/>
                        </a:rPr>
                        <a:t>0.2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-5.3</a:t>
                      </a:r>
                      <a:endParaRPr lang="en-US" sz="1200">
                        <a:effectLst/>
                        <a:latin typeface="Times New Roman" panose="02020603050405020304" pitchFamily="18" charset="0"/>
                        <a:ea typeface="Times New Roman" panose="02020603050405020304" pitchFamily="18" charset="0"/>
                      </a:endParaRPr>
                    </a:p>
                  </a:txBody>
                  <a:tcPr marL="68580" marR="68580" marT="0" marB="0"/>
                </a:tc>
              </a:tr>
              <a:tr h="535874">
                <a:tc>
                  <a:txBody>
                    <a:bodyPr/>
                    <a:lstStyle/>
                    <a:p>
                      <a:pPr algn="ctr" rtl="0">
                        <a:spcAft>
                          <a:spcPts val="0"/>
                        </a:spcAft>
                      </a:pPr>
                      <a:r>
                        <a:rPr lang="en-US" sz="1400">
                          <a:effectLst/>
                        </a:rPr>
                        <a:t>0.4</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-9.6</a:t>
                      </a:r>
                      <a:endParaRPr lang="en-US" sz="1200">
                        <a:effectLst/>
                        <a:latin typeface="Times New Roman" panose="02020603050405020304" pitchFamily="18" charset="0"/>
                        <a:ea typeface="Times New Roman" panose="02020603050405020304" pitchFamily="18" charset="0"/>
                      </a:endParaRPr>
                    </a:p>
                  </a:txBody>
                  <a:tcPr marL="68580" marR="68580" marT="0" marB="0"/>
                </a:tc>
              </a:tr>
              <a:tr h="535874">
                <a:tc>
                  <a:txBody>
                    <a:bodyPr/>
                    <a:lstStyle/>
                    <a:p>
                      <a:pPr algn="ctr" rtl="0">
                        <a:spcAft>
                          <a:spcPts val="0"/>
                        </a:spcAft>
                      </a:pPr>
                      <a:r>
                        <a:rPr lang="en-US" sz="1400">
                          <a:effectLst/>
                        </a:rPr>
                        <a:t>0.6</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-17</a:t>
                      </a:r>
                      <a:endParaRPr lang="en-US" sz="1200">
                        <a:effectLst/>
                        <a:latin typeface="Times New Roman" panose="02020603050405020304" pitchFamily="18" charset="0"/>
                        <a:ea typeface="Times New Roman" panose="02020603050405020304" pitchFamily="18" charset="0"/>
                      </a:endParaRPr>
                    </a:p>
                  </a:txBody>
                  <a:tcPr marL="68580" marR="68580" marT="0" marB="0"/>
                </a:tc>
              </a:tr>
              <a:tr h="535874">
                <a:tc>
                  <a:txBody>
                    <a:bodyPr/>
                    <a:lstStyle/>
                    <a:p>
                      <a:pPr algn="ctr" rtl="0">
                        <a:spcAft>
                          <a:spcPts val="0"/>
                        </a:spcAft>
                      </a:pPr>
                      <a:r>
                        <a:rPr lang="en-US" sz="1400">
                          <a:effectLst/>
                        </a:rPr>
                        <a:t>0.8</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-22.3</a:t>
                      </a:r>
                      <a:endParaRPr lang="en-US" sz="1200">
                        <a:effectLst/>
                        <a:latin typeface="Times New Roman" panose="02020603050405020304" pitchFamily="18" charset="0"/>
                        <a:ea typeface="Times New Roman" panose="02020603050405020304" pitchFamily="18" charset="0"/>
                      </a:endParaRPr>
                    </a:p>
                  </a:txBody>
                  <a:tcPr marL="68580" marR="68580" marT="0" marB="0"/>
                </a:tc>
              </a:tr>
              <a:tr h="535874">
                <a:tc>
                  <a:txBody>
                    <a:bodyPr/>
                    <a:lstStyle/>
                    <a:p>
                      <a:pPr algn="ctr" rtl="0">
                        <a:spcAft>
                          <a:spcPts val="0"/>
                        </a:spcAft>
                      </a:pPr>
                      <a:r>
                        <a:rPr lang="en-US" sz="1400">
                          <a:effectLst/>
                        </a:rPr>
                        <a:t>1M</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dirty="0">
                          <a:effectLst/>
                        </a:rPr>
                        <a:t>-34.6</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ar-IQ" smtClean="0"/>
              <a:t>                                                                                                                                                                                             ا لمختبر الثامن             </a:t>
            </a:r>
            <a:r>
              <a:rPr lang="en-US" smtClean="0"/>
              <a:t>s            </a:t>
            </a:r>
            <a:endParaRPr lang="en-US" dirty="0"/>
          </a:p>
        </p:txBody>
      </p:sp>
    </p:spTree>
    <p:extLst>
      <p:ext uri="{BB962C8B-B14F-4D97-AF65-F5344CB8AC3E}">
        <p14:creationId xmlns:p14="http://schemas.microsoft.com/office/powerpoint/2010/main" val="2933029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a:bodyPr>
          <a:lstStyle/>
          <a:p>
            <a:r>
              <a:rPr lang="ar-SA" b="1" dirty="0"/>
              <a:t>ثم نستخرج الجهد المائي بالقانون التالي : </a:t>
            </a:r>
            <a:endParaRPr lang="en-US" dirty="0"/>
          </a:p>
          <a:p>
            <a:pPr marL="0" indent="0" rtl="0">
              <a:buNone/>
            </a:pPr>
            <a:r>
              <a:rPr lang="en-US" b="1" dirty="0"/>
              <a:t>                  </a:t>
            </a:r>
            <a:r>
              <a:rPr lang="en-US" b="1" dirty="0" err="1"/>
              <a:t>Ψw</a:t>
            </a:r>
            <a:r>
              <a:rPr lang="en-US" b="1" dirty="0"/>
              <a:t> = </a:t>
            </a:r>
            <a:r>
              <a:rPr lang="en-US" b="1" dirty="0" err="1"/>
              <a:t>Ψs</a:t>
            </a:r>
            <a:r>
              <a:rPr lang="en-US" b="1" dirty="0"/>
              <a:t> + </a:t>
            </a:r>
            <a:r>
              <a:rPr lang="en-US" b="1" dirty="0" err="1"/>
              <a:t>Ψp</a:t>
            </a:r>
            <a:endParaRPr lang="en-US" dirty="0"/>
          </a:p>
          <a:p>
            <a:endParaRPr lang="ar-IQ" b="1" dirty="0" smtClean="0"/>
          </a:p>
          <a:p>
            <a:endParaRPr lang="ar-IQ" b="1" dirty="0"/>
          </a:p>
          <a:p>
            <a:r>
              <a:rPr lang="ar-SA" b="1" dirty="0" smtClean="0"/>
              <a:t>ثم </a:t>
            </a:r>
            <a:r>
              <a:rPr lang="ar-SA" b="1" dirty="0"/>
              <a:t>نرسم العلاقة البيانية للتغيير بالوزن مرة وللتغيير بالطول مرة اخرى كما في الشكل ادناه </a:t>
            </a:r>
            <a:endParaRPr lang="en-US" dirty="0"/>
          </a:p>
          <a:p>
            <a:endParaRPr lang="en-US" dirty="0"/>
          </a:p>
          <a:p>
            <a:endParaRPr lang="ar-IQ" dirty="0"/>
          </a:p>
        </p:txBody>
      </p:sp>
      <p:sp>
        <p:nvSpPr>
          <p:cNvPr id="4" name="Footer Placeholder 3"/>
          <p:cNvSpPr>
            <a:spLocks noGrp="1"/>
          </p:cNvSpPr>
          <p:nvPr>
            <p:ph type="ftr" sz="quarter" idx="11"/>
          </p:nvPr>
        </p:nvSpPr>
        <p:spPr/>
        <p:txBody>
          <a:bodyPr/>
          <a:lstStyle/>
          <a:p>
            <a:r>
              <a:rPr lang="ar-IQ" smtClean="0"/>
              <a:t>                                                                                                                                                                                             ا لمختبر الثامن             </a:t>
            </a:r>
            <a:r>
              <a:rPr lang="en-US" smtClean="0"/>
              <a:t>s            </a:t>
            </a:r>
            <a:endParaRPr lang="en-US" dirty="0"/>
          </a:p>
        </p:txBody>
      </p:sp>
    </p:spTree>
    <p:extLst>
      <p:ext uri="{BB962C8B-B14F-4D97-AF65-F5344CB8AC3E}">
        <p14:creationId xmlns:p14="http://schemas.microsoft.com/office/powerpoint/2010/main" val="273278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نلاحظ من النتائج ان </a:t>
            </a:r>
            <a:r>
              <a:rPr lang="ar-SA" dirty="0" smtClean="0"/>
              <a:t>:</a:t>
            </a:r>
            <a:endParaRPr lang="ar-IQ" dirty="0"/>
          </a:p>
        </p:txBody>
      </p:sp>
      <p:sp>
        <p:nvSpPr>
          <p:cNvPr id="3" name="Content Placeholder 2"/>
          <p:cNvSpPr>
            <a:spLocks noGrp="1"/>
          </p:cNvSpPr>
          <p:nvPr>
            <p:ph idx="1"/>
          </p:nvPr>
        </p:nvSpPr>
        <p:spPr/>
        <p:txBody>
          <a:bodyPr>
            <a:normAutofit fontScale="85000" lnSpcReduction="10000"/>
          </a:bodyPr>
          <a:lstStyle/>
          <a:p>
            <a:r>
              <a:rPr lang="ar-SA" dirty="0"/>
              <a:t> </a:t>
            </a:r>
            <a:endParaRPr lang="en-US" dirty="0"/>
          </a:p>
          <a:p>
            <a:pPr lvl="0"/>
            <a:r>
              <a:rPr lang="ar-SA" dirty="0"/>
              <a:t>       </a:t>
            </a:r>
            <a:r>
              <a:rPr lang="ar-SA" b="1" dirty="0"/>
              <a:t>في محاليل </a:t>
            </a:r>
            <a:r>
              <a:rPr lang="en-US" b="1" dirty="0"/>
              <a:t>hypotonic</a:t>
            </a:r>
            <a:r>
              <a:rPr lang="ar-SA" dirty="0"/>
              <a:t> : نلاحظ ان قطع البطاطا قد ازدادت بالوزن والطول نتيجة لدخول الماء من الخارج الى الداخل من الاقل سالبية للجهد المائي الى الاكثر سالبية للجهد المائي ولذالك يزداد حجم درنات البطاطا نتيجة لامتلائها بالماء.</a:t>
            </a:r>
            <a:endParaRPr lang="en-US" dirty="0"/>
          </a:p>
          <a:p>
            <a:r>
              <a:rPr lang="ar-SA" dirty="0"/>
              <a:t> </a:t>
            </a:r>
            <a:endParaRPr lang="en-US" dirty="0"/>
          </a:p>
          <a:p>
            <a:pPr lvl="0"/>
            <a:r>
              <a:rPr lang="ar-SA" b="1" dirty="0"/>
              <a:t>في محاليل </a:t>
            </a:r>
            <a:r>
              <a:rPr lang="en-US" b="1" dirty="0"/>
              <a:t>Isotonic</a:t>
            </a:r>
            <a:r>
              <a:rPr lang="ar-SA" b="1" dirty="0"/>
              <a:t> :</a:t>
            </a:r>
            <a:r>
              <a:rPr lang="ar-SA" dirty="0"/>
              <a:t>تكون كمية الماء الداخل الى قطع البطاطا مساوية لكمية الماء الخارجة منه فلا يحدث اي تغير في حجم وطول قطع البطاطا وفي هذه الحالة يحسب                                 </a:t>
            </a:r>
            <a:endParaRPr lang="en-US" dirty="0"/>
          </a:p>
          <a:p>
            <a:r>
              <a:rPr lang="ar-SA" dirty="0"/>
              <a:t>         </a:t>
            </a:r>
            <a:r>
              <a:rPr lang="en-US" b="1" dirty="0" err="1"/>
              <a:t>Ψw</a:t>
            </a:r>
            <a:r>
              <a:rPr lang="en-US" b="1" dirty="0"/>
              <a:t> = </a:t>
            </a:r>
            <a:r>
              <a:rPr lang="en-US" b="1" dirty="0" err="1"/>
              <a:t>Ψs</a:t>
            </a:r>
            <a:r>
              <a:rPr lang="ar-SA" b="1" dirty="0"/>
              <a:t>في المحلول الخارجي لانه نظام مفتوح </a:t>
            </a:r>
            <a:r>
              <a:rPr lang="en-US" b="1" dirty="0" err="1"/>
              <a:t>Ψp</a:t>
            </a:r>
            <a:r>
              <a:rPr lang="ar-SA" b="1" dirty="0"/>
              <a:t>=صفرو</a:t>
            </a:r>
            <a:r>
              <a:rPr lang="ar-SA" dirty="0"/>
              <a:t> وعند الاتزان تتساوى الجهود المائية فنحسب للمحلول الخارجي </a:t>
            </a:r>
            <a:r>
              <a:rPr lang="ar-SA" dirty="0" smtClean="0"/>
              <a:t> </a:t>
            </a:r>
            <a:r>
              <a:rPr lang="ar-SA" dirty="0"/>
              <a:t>لقطع البطاطا.</a:t>
            </a:r>
            <a:endParaRPr lang="en-US" dirty="0"/>
          </a:p>
          <a:p>
            <a:r>
              <a:rPr lang="ar-SA" b="1" dirty="0"/>
              <a:t> </a:t>
            </a:r>
            <a:endParaRPr lang="en-US" dirty="0"/>
          </a:p>
          <a:p>
            <a:r>
              <a:rPr lang="en-US" b="1" dirty="0"/>
              <a:t>                  </a:t>
            </a:r>
            <a:r>
              <a:rPr lang="en-US" dirty="0"/>
              <a:t> </a:t>
            </a:r>
          </a:p>
          <a:p>
            <a:pPr lvl="0"/>
            <a:r>
              <a:rPr lang="ar-SA" b="1" dirty="0"/>
              <a:t>في محاليل </a:t>
            </a:r>
            <a:r>
              <a:rPr lang="en-US" b="1" dirty="0"/>
              <a:t>hypertonic</a:t>
            </a:r>
            <a:r>
              <a:rPr lang="ar-SA" b="1" dirty="0"/>
              <a:t> :</a:t>
            </a:r>
            <a:r>
              <a:rPr lang="ar-SA" dirty="0"/>
              <a:t> نلاحظ ان قطع البطاطا قلت بالوزن والطول نتيجة لخروج الماء من القطع الى الخارج ينتقل الماء من الاقل سالبية للجهد المائي في داخل القطع الى الخارج الاكثر سالبية للجهد المائي فيقل طول ووزن القطع نتيجة لانكماشها .</a:t>
            </a:r>
            <a:endParaRPr lang="ar-IQ" dirty="0"/>
          </a:p>
        </p:txBody>
      </p:sp>
      <p:sp>
        <p:nvSpPr>
          <p:cNvPr id="4" name="Footer Placeholder 3"/>
          <p:cNvSpPr>
            <a:spLocks noGrp="1"/>
          </p:cNvSpPr>
          <p:nvPr>
            <p:ph type="ftr" sz="quarter" idx="11"/>
          </p:nvPr>
        </p:nvSpPr>
        <p:spPr/>
        <p:txBody>
          <a:bodyPr/>
          <a:lstStyle/>
          <a:p>
            <a:r>
              <a:rPr lang="ar-IQ" smtClean="0"/>
              <a:t>                                                                                                                                                                                             ا لمختبر الثامن             </a:t>
            </a:r>
            <a:r>
              <a:rPr lang="en-US" smtClean="0"/>
              <a:t>s            </a:t>
            </a:r>
            <a:endParaRPr lang="en-US" dirty="0"/>
          </a:p>
        </p:txBody>
      </p:sp>
    </p:spTree>
    <p:extLst>
      <p:ext uri="{BB962C8B-B14F-4D97-AF65-F5344CB8AC3E}">
        <p14:creationId xmlns:p14="http://schemas.microsoft.com/office/powerpoint/2010/main" val="3470107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sz="2400" dirty="0"/>
              <a:t>ملاحظة :يمكن حساب الجهد المائي مباشرة من نتائج جدول التغير في الطول والوزن او يحسب باستخدام الرسم البياني والمعادلة المذكرة سابقا</a:t>
            </a:r>
            <a:r>
              <a:rPr lang="ar-SA" sz="2400" dirty="0" smtClean="0"/>
              <a:t>.</a:t>
            </a:r>
            <a:endParaRPr lang="ar-IQ" sz="24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45375" y="2222500"/>
            <a:ext cx="6301249" cy="3636963"/>
          </a:xfrm>
        </p:spPr>
      </p:pic>
      <p:sp>
        <p:nvSpPr>
          <p:cNvPr id="4" name="Footer Placeholder 3"/>
          <p:cNvSpPr>
            <a:spLocks noGrp="1"/>
          </p:cNvSpPr>
          <p:nvPr>
            <p:ph type="ftr" sz="quarter" idx="11"/>
          </p:nvPr>
        </p:nvSpPr>
        <p:spPr/>
        <p:txBody>
          <a:bodyPr/>
          <a:lstStyle/>
          <a:p>
            <a:r>
              <a:rPr lang="ar-IQ" smtClean="0"/>
              <a:t>                                                                                                                                                                                             ا لمختبر الثامن             </a:t>
            </a:r>
            <a:r>
              <a:rPr lang="en-US" smtClean="0"/>
              <a:t>s            </a:t>
            </a:r>
            <a:endParaRPr lang="en-US" dirty="0"/>
          </a:p>
        </p:txBody>
      </p:sp>
    </p:spTree>
    <p:extLst>
      <p:ext uri="{BB962C8B-B14F-4D97-AF65-F5344CB8AC3E}">
        <p14:creationId xmlns:p14="http://schemas.microsoft.com/office/powerpoint/2010/main" val="3600337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77500" lnSpcReduction="20000"/>
          </a:bodyPr>
          <a:lstStyle/>
          <a:p>
            <a:r>
              <a:rPr lang="ar-SA" b="1" dirty="0"/>
              <a:t>الجهد المائي : </a:t>
            </a:r>
            <a:r>
              <a:rPr lang="ar-SA" dirty="0"/>
              <a:t>هو الطاقة التي تمتلكها جزيئات الماء الحرة للانتقال من المنطقة الاقل سالبية      (الجهد المائي) الى الاكثر سالبية (لجهد المائي).</a:t>
            </a:r>
            <a:endParaRPr lang="en-US" dirty="0"/>
          </a:p>
          <a:p>
            <a:r>
              <a:rPr lang="ar-SA" b="1" dirty="0"/>
              <a:t> </a:t>
            </a:r>
            <a:endParaRPr lang="en-US" dirty="0"/>
          </a:p>
          <a:p>
            <a:r>
              <a:rPr lang="ar-SA" b="1" dirty="0"/>
              <a:t>(1) قياس الجهد المائي بطريقة الانحناء :</a:t>
            </a:r>
            <a:endParaRPr lang="en-US" dirty="0"/>
          </a:p>
          <a:p>
            <a:r>
              <a:rPr lang="ar-SA" b="1" dirty="0"/>
              <a:t> </a:t>
            </a:r>
            <a:endParaRPr lang="en-US" dirty="0"/>
          </a:p>
          <a:p>
            <a:r>
              <a:rPr lang="ar-SA" b="1" dirty="0"/>
              <a:t>التجربة الاولى : </a:t>
            </a:r>
            <a:endParaRPr lang="en-US" dirty="0"/>
          </a:p>
          <a:p>
            <a:r>
              <a:rPr lang="ar-SA" b="1" dirty="0"/>
              <a:t>النبات المستخدم :</a:t>
            </a:r>
            <a:r>
              <a:rPr lang="ar-SA" dirty="0"/>
              <a:t> سويقات الخروع الغضة وهي انسجة ذات محتوى مائي عالي لتسمح بالتبادل المائي من والى الخلية واخترنا سويقات الخروع الغضة ( حديثة النمو ) لان محتواها المائي عالي وكذلك منطقة اللب فيها كبيرة.</a:t>
            </a:r>
            <a:endParaRPr lang="en-US" dirty="0"/>
          </a:p>
          <a:p>
            <a:r>
              <a:rPr lang="ar-SA" dirty="0"/>
              <a:t>يتم قطع سويق الخروع الى اربعة ارباع لكي تحصل على اكبر كمية ممكنة من منطقة اللب لانه من خلالها يتم التبادل المائي والانحناء لهذه المنطقة حسب تركيز المحلول والطرف الاخر يحوي الكيوتكل غير قابل للتغير .</a:t>
            </a:r>
            <a:endParaRPr lang="en-US" dirty="0"/>
          </a:p>
          <a:p>
            <a:r>
              <a:rPr lang="ar-SA" dirty="0"/>
              <a:t> </a:t>
            </a:r>
            <a:endParaRPr lang="en-US" dirty="0"/>
          </a:p>
          <a:p>
            <a:r>
              <a:rPr lang="ar-SA" b="1" dirty="0"/>
              <a:t>اللب </a:t>
            </a:r>
            <a:r>
              <a:rPr lang="en-US" b="1" dirty="0"/>
              <a:t>Pith</a:t>
            </a:r>
            <a:r>
              <a:rPr lang="ar-SA" b="1" dirty="0"/>
              <a:t> : </a:t>
            </a:r>
            <a:r>
              <a:rPr lang="ar-SA" dirty="0"/>
              <a:t>هي عبارة عن خلايا نسيج برنكيمي ذات جدران رقيقة يتم فقدانها وامتلائها بالماء بسهولة فيكون الانحناء داخلي او خارجي نسبة الى منطقة اللب نتيجة لدخول او خروج الماء من والى منطقة اللب.</a:t>
            </a:r>
            <a:endParaRPr lang="en-US" dirty="0"/>
          </a:p>
          <a:p>
            <a:r>
              <a:rPr lang="ar-SA" b="1" dirty="0"/>
              <a:t>المحاليل المستخدمة :</a:t>
            </a:r>
            <a:r>
              <a:rPr lang="ar-SA" dirty="0"/>
              <a:t> محاليل سكرية بتراكيز مختلفة ( 0.0 ، 0.2 ، 0.4 ، 0.6 ، 0.8 ، 1 </a:t>
            </a:r>
            <a:r>
              <a:rPr lang="en-US" dirty="0"/>
              <a:t>M</a:t>
            </a:r>
            <a:r>
              <a:rPr lang="ar-IQ" dirty="0"/>
              <a:t>)</a:t>
            </a:r>
            <a:endParaRPr lang="en-US" dirty="0"/>
          </a:p>
          <a:p>
            <a:endParaRPr lang="ar-IQ" dirty="0"/>
          </a:p>
        </p:txBody>
      </p:sp>
      <p:sp>
        <p:nvSpPr>
          <p:cNvPr id="4" name="Footer Placeholder 3"/>
          <p:cNvSpPr>
            <a:spLocks noGrp="1"/>
          </p:cNvSpPr>
          <p:nvPr>
            <p:ph type="ftr" sz="quarter" idx="11"/>
          </p:nvPr>
        </p:nvSpPr>
        <p:spPr/>
        <p:txBody>
          <a:bodyPr/>
          <a:lstStyle/>
          <a:p>
            <a:r>
              <a:rPr lang="ar-IQ" dirty="0" smtClean="0"/>
              <a:t>                                                                                                                                                                                             ا لمختبر الثامن             </a:t>
            </a:r>
            <a:r>
              <a:rPr lang="en-US" dirty="0" smtClean="0"/>
              <a:t>s            </a:t>
            </a:r>
            <a:endParaRPr lang="en-US" dirty="0"/>
          </a:p>
        </p:txBody>
      </p:sp>
    </p:spTree>
    <p:extLst>
      <p:ext uri="{BB962C8B-B14F-4D97-AF65-F5344CB8AC3E}">
        <p14:creationId xmlns:p14="http://schemas.microsoft.com/office/powerpoint/2010/main" val="3072447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r>
              <a:rPr lang="ar-SA" dirty="0"/>
              <a:t>طريقة العمل : </a:t>
            </a:r>
            <a:endParaRPr lang="en-US" dirty="0"/>
          </a:p>
          <a:p>
            <a:pPr lvl="0"/>
            <a:r>
              <a:rPr lang="ar-SA" dirty="0"/>
              <a:t>ناخذ سويقات الخروع الغضة وتقطع بواسطة شفرة حادة الى اربعة اقسام متساوية .</a:t>
            </a:r>
            <a:endParaRPr lang="en-US" dirty="0"/>
          </a:p>
          <a:p>
            <a:pPr lvl="0"/>
            <a:r>
              <a:rPr lang="ar-SA" dirty="0"/>
              <a:t>نحضر سلسلة من التراكيز السكرية المذكورة اعلاه ونضع كل محلول في زجاجة ساعة نظيفة .</a:t>
            </a:r>
            <a:endParaRPr lang="en-US" dirty="0"/>
          </a:p>
          <a:p>
            <a:pPr lvl="0"/>
            <a:r>
              <a:rPr lang="ar-SA" dirty="0"/>
              <a:t>نضع في كل محلول قطعة من سويق الخروع ونتركها لمدة 5- 10 دقيقة ثم نلاحظ النتائج ونعللها .</a:t>
            </a:r>
            <a:endParaRPr lang="en-US" dirty="0"/>
          </a:p>
        </p:txBody>
      </p:sp>
      <p:sp>
        <p:nvSpPr>
          <p:cNvPr id="4" name="Footer Placeholder 3"/>
          <p:cNvSpPr>
            <a:spLocks noGrp="1"/>
          </p:cNvSpPr>
          <p:nvPr>
            <p:ph type="ftr" sz="quarter" idx="11"/>
          </p:nvPr>
        </p:nvSpPr>
        <p:spPr/>
        <p:txBody>
          <a:bodyPr/>
          <a:lstStyle/>
          <a:p>
            <a:r>
              <a:rPr lang="ar-IQ" dirty="0" smtClean="0"/>
              <a:t>                                                                                                                                                                                             ا لمختبر الثامن             </a:t>
            </a:r>
            <a:r>
              <a:rPr lang="en-US" dirty="0" smtClean="0"/>
              <a:t>s            </a:t>
            </a:r>
            <a:endParaRPr lang="en-US" dirty="0"/>
          </a:p>
        </p:txBody>
      </p:sp>
    </p:spTree>
    <p:extLst>
      <p:ext uri="{BB962C8B-B14F-4D97-AF65-F5344CB8AC3E}">
        <p14:creationId xmlns:p14="http://schemas.microsoft.com/office/powerpoint/2010/main" val="2180629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90725" y="2688431"/>
            <a:ext cx="8210550" cy="2705100"/>
          </a:xfrm>
        </p:spPr>
      </p:pic>
      <p:sp>
        <p:nvSpPr>
          <p:cNvPr id="4" name="Footer Placeholder 3"/>
          <p:cNvSpPr>
            <a:spLocks noGrp="1"/>
          </p:cNvSpPr>
          <p:nvPr>
            <p:ph type="ftr" sz="quarter" idx="11"/>
          </p:nvPr>
        </p:nvSpPr>
        <p:spPr/>
        <p:txBody>
          <a:bodyPr/>
          <a:lstStyle/>
          <a:p>
            <a:r>
              <a:rPr lang="ar-IQ" dirty="0" smtClean="0"/>
              <a:t>                                                                                                                                                                                             ا لمختبر الثامن             </a:t>
            </a:r>
            <a:r>
              <a:rPr lang="en-US" dirty="0" smtClean="0"/>
              <a:t>s            </a:t>
            </a:r>
            <a:endParaRPr lang="en-US" dirty="0"/>
          </a:p>
        </p:txBody>
      </p:sp>
    </p:spTree>
    <p:extLst>
      <p:ext uri="{BB962C8B-B14F-4D97-AF65-F5344CB8AC3E}">
        <p14:creationId xmlns:p14="http://schemas.microsoft.com/office/powerpoint/2010/main" val="2386783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57968" y="2222500"/>
            <a:ext cx="8076063" cy="3636963"/>
          </a:xfrm>
        </p:spPr>
      </p:pic>
      <p:sp>
        <p:nvSpPr>
          <p:cNvPr id="4" name="Footer Placeholder 3"/>
          <p:cNvSpPr>
            <a:spLocks noGrp="1"/>
          </p:cNvSpPr>
          <p:nvPr>
            <p:ph type="ftr" sz="quarter" idx="11"/>
          </p:nvPr>
        </p:nvSpPr>
        <p:spPr/>
        <p:txBody>
          <a:bodyPr/>
          <a:lstStyle/>
          <a:p>
            <a:r>
              <a:rPr lang="ar-IQ" smtClean="0"/>
              <a:t>                                                                                                                                                                                             ا لمختبر الثامن             </a:t>
            </a:r>
            <a:r>
              <a:rPr lang="en-US" smtClean="0"/>
              <a:t>s            </a:t>
            </a:r>
            <a:endParaRPr lang="en-US" dirty="0"/>
          </a:p>
        </p:txBody>
      </p:sp>
    </p:spTree>
    <p:extLst>
      <p:ext uri="{BB962C8B-B14F-4D97-AF65-F5344CB8AC3E}">
        <p14:creationId xmlns:p14="http://schemas.microsoft.com/office/powerpoint/2010/main" val="1153236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70000" lnSpcReduction="20000"/>
          </a:bodyPr>
          <a:lstStyle/>
          <a:p>
            <a:r>
              <a:rPr lang="ar-SA" dirty="0"/>
              <a:t> </a:t>
            </a:r>
            <a:endParaRPr lang="en-US" dirty="0"/>
          </a:p>
          <a:p>
            <a:r>
              <a:rPr lang="ar-SA" b="1" dirty="0"/>
              <a:t>النتائج :</a:t>
            </a:r>
            <a:endParaRPr lang="en-US" dirty="0"/>
          </a:p>
          <a:p>
            <a:r>
              <a:rPr lang="ar-SA" dirty="0"/>
              <a:t> </a:t>
            </a:r>
            <a:endParaRPr lang="en-US" dirty="0"/>
          </a:p>
          <a:p>
            <a:pPr lvl="0"/>
            <a:r>
              <a:rPr lang="ar-SA" b="1" dirty="0"/>
              <a:t>في محاليل </a:t>
            </a:r>
            <a:r>
              <a:rPr lang="en-US" b="1" dirty="0"/>
              <a:t>hypotonic</a:t>
            </a:r>
            <a:r>
              <a:rPr lang="ar-SA" dirty="0"/>
              <a:t> : يكون الانحناء خارجي نسبة الى منطقة اللب وبذلك ينتفخ اللب  وتزداد حجم خلايا اللب وتمتلئ خلايا اللب با الماء ولكن لايحدث اي تغير في منطقة الكيوتكل .</a:t>
            </a:r>
            <a:endParaRPr lang="en-US" dirty="0"/>
          </a:p>
          <a:p>
            <a:r>
              <a:rPr lang="ar-SA" b="1" dirty="0"/>
              <a:t>في محاليل </a:t>
            </a:r>
            <a:r>
              <a:rPr lang="en-US" b="1" dirty="0"/>
              <a:t>Isotonic</a:t>
            </a:r>
            <a:r>
              <a:rPr lang="ar-SA" b="1" dirty="0"/>
              <a:t>:تكون كمية الماء الداخلة الى اللب تساوي كمية الماء الخارجةمن اللب فلا يحدث تغير في شكل السويق لان هذا المحلول يشابه المحلول الخارجيوالذي فيه قيمة الجهد </a:t>
            </a:r>
            <a:r>
              <a:rPr lang="en-US" dirty="0"/>
              <a:t>= </a:t>
            </a:r>
            <a:r>
              <a:rPr lang="en-US" dirty="0" err="1"/>
              <a:t>Ψp</a:t>
            </a:r>
            <a:r>
              <a:rPr lang="en-US" b="1" dirty="0"/>
              <a:t> </a:t>
            </a:r>
            <a:r>
              <a:rPr lang="ar-SA" b="1" dirty="0"/>
              <a:t>صفر فنحسب :       </a:t>
            </a:r>
            <a:endParaRPr lang="en-US" dirty="0"/>
          </a:p>
          <a:p>
            <a:r>
              <a:rPr lang="en-US" dirty="0" err="1"/>
              <a:t>Ψw</a:t>
            </a:r>
            <a:r>
              <a:rPr lang="en-US" dirty="0"/>
              <a:t> = </a:t>
            </a:r>
            <a:r>
              <a:rPr lang="en-US" dirty="0" err="1"/>
              <a:t>Ψs</a:t>
            </a:r>
            <a:r>
              <a:rPr lang="en-US" dirty="0"/>
              <a:t>                                                                   </a:t>
            </a:r>
          </a:p>
          <a:p>
            <a:r>
              <a:rPr lang="ar-SA" dirty="0"/>
              <a:t> </a:t>
            </a:r>
            <a:endParaRPr lang="en-US" dirty="0"/>
          </a:p>
          <a:p>
            <a:r>
              <a:rPr lang="ar-SA" dirty="0"/>
              <a:t> </a:t>
            </a:r>
            <a:endParaRPr lang="en-US" dirty="0"/>
          </a:p>
          <a:p>
            <a:r>
              <a:rPr lang="ar-SA" dirty="0"/>
              <a:t>لانه عند الاتزان الجهد تتساوى الجهود المائية.</a:t>
            </a:r>
            <a:endParaRPr lang="en-US" dirty="0"/>
          </a:p>
          <a:p>
            <a:r>
              <a:rPr lang="ar-SA" dirty="0"/>
              <a:t> </a:t>
            </a:r>
            <a:endParaRPr lang="en-US" dirty="0"/>
          </a:p>
          <a:p>
            <a:pPr lvl="0"/>
            <a:r>
              <a:rPr lang="ar-SA" b="1" dirty="0"/>
              <a:t>في محاليل </a:t>
            </a:r>
            <a:r>
              <a:rPr lang="en-US" b="1" dirty="0"/>
              <a:t>hypertonic</a:t>
            </a:r>
            <a:r>
              <a:rPr lang="ar-SA" b="1" dirty="0"/>
              <a:t> :</a:t>
            </a:r>
            <a:r>
              <a:rPr lang="ar-SA" dirty="0"/>
              <a:t> يكون انحناء اللب الى الداخل  بسبب حصول انكماش في منطقة اللب وخروج الماء فتقصر بالحجم والطول  اما الكيوتكل فلا يحدث فيه تغير فينحني السويق واللب يكون الى الداخل.</a:t>
            </a:r>
            <a:endParaRPr lang="en-US" dirty="0"/>
          </a:p>
          <a:p>
            <a:endParaRPr lang="ar-IQ" dirty="0"/>
          </a:p>
        </p:txBody>
      </p:sp>
      <p:sp>
        <p:nvSpPr>
          <p:cNvPr id="4" name="Footer Placeholder 3"/>
          <p:cNvSpPr>
            <a:spLocks noGrp="1"/>
          </p:cNvSpPr>
          <p:nvPr>
            <p:ph type="ftr" sz="quarter" idx="11"/>
          </p:nvPr>
        </p:nvSpPr>
        <p:spPr/>
        <p:txBody>
          <a:bodyPr/>
          <a:lstStyle/>
          <a:p>
            <a:r>
              <a:rPr lang="ar-IQ" smtClean="0"/>
              <a:t>                                                                                                                                                                                             ا لمختبر الثامن             </a:t>
            </a:r>
            <a:r>
              <a:rPr lang="en-US" smtClean="0"/>
              <a:t>s            </a:t>
            </a:r>
            <a:endParaRPr lang="en-US" dirty="0"/>
          </a:p>
        </p:txBody>
      </p:sp>
    </p:spTree>
    <p:extLst>
      <p:ext uri="{BB962C8B-B14F-4D97-AF65-F5344CB8AC3E}">
        <p14:creationId xmlns:p14="http://schemas.microsoft.com/office/powerpoint/2010/main" val="3437678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(2) قياس الجهد المائي ( بطريقة تغير الوزن والطول لدرنات البطاطا </a:t>
            </a:r>
            <a:r>
              <a:rPr lang="ar-SA" dirty="0" smtClean="0"/>
              <a:t>)</a:t>
            </a:r>
            <a:endParaRPr lang="ar-IQ" dirty="0"/>
          </a:p>
        </p:txBody>
      </p:sp>
      <p:sp>
        <p:nvSpPr>
          <p:cNvPr id="3" name="Content Placeholder 2"/>
          <p:cNvSpPr>
            <a:spLocks noGrp="1"/>
          </p:cNvSpPr>
          <p:nvPr>
            <p:ph idx="1"/>
          </p:nvPr>
        </p:nvSpPr>
        <p:spPr/>
        <p:txBody>
          <a:bodyPr>
            <a:normAutofit lnSpcReduction="10000"/>
          </a:bodyPr>
          <a:lstStyle/>
          <a:p>
            <a:r>
              <a:rPr lang="ar-SA" b="1" dirty="0"/>
              <a:t>التجربة الثانية : </a:t>
            </a:r>
            <a:endParaRPr lang="en-US" dirty="0"/>
          </a:p>
          <a:p>
            <a:r>
              <a:rPr lang="ar-SA" b="1" dirty="0"/>
              <a:t>النبات المستخدم :</a:t>
            </a:r>
            <a:r>
              <a:rPr lang="ar-SA" dirty="0"/>
              <a:t> درنات البطاطا لاحتوائها على نسبة عالية من الماء حيث تقطع الدرنات بواسطة الثاقب الفليني للحصول على قطع متساوية بالحجم وتوخذ القطع بطول 1 سم بواسطة المسطرة وبوزن 1غم باستخدام الميزان .</a:t>
            </a:r>
            <a:endParaRPr lang="en-US" dirty="0"/>
          </a:p>
          <a:p>
            <a:r>
              <a:rPr lang="ar-SA" dirty="0"/>
              <a:t> </a:t>
            </a:r>
            <a:endParaRPr lang="en-US" dirty="0"/>
          </a:p>
          <a:p>
            <a:r>
              <a:rPr lang="ar-SA" b="1" dirty="0"/>
              <a:t>المحاليل المستخدمة :</a:t>
            </a:r>
            <a:r>
              <a:rPr lang="ar-SA" dirty="0"/>
              <a:t> محاليل سكرية بتراكيز مختلفة (</a:t>
            </a:r>
            <a:r>
              <a:rPr lang="en-US" dirty="0"/>
              <a:t>0.0 </a:t>
            </a:r>
            <a:r>
              <a:rPr lang="ar-SA" dirty="0"/>
              <a:t> , </a:t>
            </a:r>
            <a:r>
              <a:rPr lang="en-US" dirty="0"/>
              <a:t>0.2</a:t>
            </a:r>
            <a:r>
              <a:rPr lang="ar-SA" dirty="0"/>
              <a:t> , </a:t>
            </a:r>
            <a:r>
              <a:rPr lang="en-US" dirty="0"/>
              <a:t>0.4</a:t>
            </a:r>
            <a:r>
              <a:rPr lang="ar-SA" dirty="0"/>
              <a:t> , </a:t>
            </a:r>
            <a:r>
              <a:rPr lang="en-US" dirty="0"/>
              <a:t>0.6</a:t>
            </a:r>
            <a:r>
              <a:rPr lang="ar-SA" dirty="0"/>
              <a:t> , </a:t>
            </a:r>
            <a:r>
              <a:rPr lang="en-US" dirty="0"/>
              <a:t>0.8</a:t>
            </a:r>
            <a:r>
              <a:rPr lang="ar-SA" dirty="0"/>
              <a:t> , </a:t>
            </a:r>
            <a:r>
              <a:rPr lang="en-US" dirty="0"/>
              <a:t>1M</a:t>
            </a:r>
            <a:r>
              <a:rPr lang="ar-SA" dirty="0"/>
              <a:t> )</a:t>
            </a:r>
            <a:endParaRPr lang="en-US" dirty="0"/>
          </a:p>
          <a:p>
            <a:r>
              <a:rPr lang="ar-SA" dirty="0"/>
              <a:t> </a:t>
            </a:r>
            <a:endParaRPr lang="en-US" dirty="0"/>
          </a:p>
          <a:p>
            <a:pPr lvl="0"/>
            <a:r>
              <a:rPr lang="ar-SA" dirty="0"/>
              <a:t>توضع المحاليل في بيكر كل على حدة ثم يوضع في كل تركيز قطعة من البطاطا ثم تترك لمدة نصف ساعة .</a:t>
            </a:r>
            <a:endParaRPr lang="en-US" dirty="0"/>
          </a:p>
          <a:p>
            <a:pPr lvl="0"/>
            <a:r>
              <a:rPr lang="ar-SA" dirty="0"/>
              <a:t> نسجل وزن وطول القطع بعد وضعها في المحلول ونعلل النتائج التي حصلنا عليها .</a:t>
            </a:r>
            <a:endParaRPr lang="en-US" dirty="0"/>
          </a:p>
          <a:p>
            <a:pPr lvl="0"/>
            <a:r>
              <a:rPr lang="ar-SA" dirty="0"/>
              <a:t> نرسم علاقة بيانية تمثل التغيير بالوزن مرة وعلاقة بيانية اخرى تمثل التغيير بالطول مرة ثانية .</a:t>
            </a:r>
            <a:endParaRPr lang="en-US" dirty="0"/>
          </a:p>
          <a:p>
            <a:pPr marL="0" indent="0">
              <a:buNone/>
            </a:pPr>
            <a:endParaRPr lang="ar-IQ" dirty="0"/>
          </a:p>
        </p:txBody>
      </p:sp>
      <p:sp>
        <p:nvSpPr>
          <p:cNvPr id="4" name="Footer Placeholder 3"/>
          <p:cNvSpPr>
            <a:spLocks noGrp="1"/>
          </p:cNvSpPr>
          <p:nvPr>
            <p:ph type="ftr" sz="quarter" idx="11"/>
          </p:nvPr>
        </p:nvSpPr>
        <p:spPr/>
        <p:txBody>
          <a:bodyPr/>
          <a:lstStyle/>
          <a:p>
            <a:r>
              <a:rPr lang="ar-IQ" smtClean="0"/>
              <a:t>                                                                                                                                                                                             ا لمختبر الثامن             </a:t>
            </a:r>
            <a:r>
              <a:rPr lang="en-US" smtClean="0"/>
              <a:t>s            </a:t>
            </a:r>
            <a:endParaRPr lang="en-US" dirty="0"/>
          </a:p>
        </p:txBody>
      </p:sp>
    </p:spTree>
    <p:extLst>
      <p:ext uri="{BB962C8B-B14F-4D97-AF65-F5344CB8AC3E}">
        <p14:creationId xmlns:p14="http://schemas.microsoft.com/office/powerpoint/2010/main" val="2574884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النتائج </a:t>
            </a:r>
            <a:r>
              <a:rPr lang="ar-SA" dirty="0" smtClean="0"/>
              <a:t>:</a:t>
            </a:r>
            <a:endParaRPr lang="ar-IQ"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58125576"/>
              </p:ext>
            </p:extLst>
          </p:nvPr>
        </p:nvGraphicFramePr>
        <p:xfrm>
          <a:off x="2514600" y="2286000"/>
          <a:ext cx="8645235" cy="3574470"/>
        </p:xfrm>
        <a:graphic>
          <a:graphicData uri="http://schemas.openxmlformats.org/drawingml/2006/table">
            <a:tbl>
              <a:tblPr rtl="1" firstRow="1" firstCol="1" lastRow="1" lastCol="1" bandRow="1" bandCol="1">
                <a:tableStyleId>{5C22544A-7EE6-4342-B048-85BDC9FD1C3A}</a:tableStyleId>
              </a:tblPr>
              <a:tblGrid>
                <a:gridCol w="1234599"/>
                <a:gridCol w="1234599"/>
                <a:gridCol w="1234599"/>
                <a:gridCol w="1234599"/>
                <a:gridCol w="1235613"/>
                <a:gridCol w="1235613"/>
                <a:gridCol w="1235613"/>
              </a:tblGrid>
              <a:tr h="714894">
                <a:tc>
                  <a:txBody>
                    <a:bodyPr/>
                    <a:lstStyle/>
                    <a:p>
                      <a:pPr algn="ctr" rtl="1">
                        <a:spcAft>
                          <a:spcPts val="0"/>
                        </a:spcAft>
                      </a:pPr>
                      <a:r>
                        <a:rPr lang="ar-SA" sz="1400" dirty="0">
                          <a:effectLst/>
                        </a:rPr>
                        <a:t>التراكيز</a:t>
                      </a:r>
                      <a:endParaRPr lang="en-US" sz="1200" dirty="0">
                        <a:effectLst/>
                      </a:endParaRPr>
                    </a:p>
                    <a:p>
                      <a:pPr algn="ctr" rtl="1">
                        <a:spcAft>
                          <a:spcPts val="0"/>
                        </a:spcAft>
                      </a:pPr>
                      <a:r>
                        <a:rPr lang="ar-SA" sz="1400" dirty="0">
                          <a:effectLst/>
                        </a:rPr>
                        <a:t>السكرية</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400">
                          <a:effectLst/>
                        </a:rPr>
                        <a:t>الوزن</a:t>
                      </a:r>
                      <a:endParaRPr lang="en-US" sz="1200">
                        <a:effectLst/>
                      </a:endParaRPr>
                    </a:p>
                    <a:p>
                      <a:pPr algn="ctr" rtl="1">
                        <a:spcAft>
                          <a:spcPts val="0"/>
                        </a:spcAft>
                      </a:pPr>
                      <a:r>
                        <a:rPr lang="ar-SA" sz="1400">
                          <a:effectLst/>
                        </a:rPr>
                        <a:t>الاول</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400">
                          <a:effectLst/>
                        </a:rPr>
                        <a:t>الوزن</a:t>
                      </a:r>
                      <a:endParaRPr lang="en-US" sz="1200">
                        <a:effectLst/>
                      </a:endParaRPr>
                    </a:p>
                    <a:p>
                      <a:pPr algn="ctr" rtl="1">
                        <a:spcAft>
                          <a:spcPts val="0"/>
                        </a:spcAft>
                      </a:pPr>
                      <a:r>
                        <a:rPr lang="ar-SA" sz="1400">
                          <a:effectLst/>
                        </a:rPr>
                        <a:t>الثاني</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400">
                          <a:effectLst/>
                        </a:rPr>
                        <a:t>التغير</a:t>
                      </a:r>
                      <a:endParaRPr lang="en-US" sz="1200">
                        <a:effectLst/>
                      </a:endParaRPr>
                    </a:p>
                    <a:p>
                      <a:pPr algn="ctr" rtl="1">
                        <a:spcAft>
                          <a:spcPts val="0"/>
                        </a:spcAft>
                      </a:pPr>
                      <a:r>
                        <a:rPr lang="ar-SA" sz="1400">
                          <a:effectLst/>
                        </a:rPr>
                        <a:t>بالوزن</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400">
                          <a:effectLst/>
                        </a:rPr>
                        <a:t>الطول الاول</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400">
                          <a:effectLst/>
                        </a:rPr>
                        <a:t>الطول الثاني</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400">
                          <a:effectLst/>
                        </a:rPr>
                        <a:t>التغير</a:t>
                      </a:r>
                      <a:endParaRPr lang="en-US" sz="1200">
                        <a:effectLst/>
                      </a:endParaRPr>
                    </a:p>
                    <a:p>
                      <a:pPr algn="ctr" rtl="1">
                        <a:spcAft>
                          <a:spcPts val="0"/>
                        </a:spcAft>
                      </a:pPr>
                      <a:r>
                        <a:rPr lang="ar-SA" sz="1400">
                          <a:effectLst/>
                        </a:rPr>
                        <a:t>بالطول</a:t>
                      </a:r>
                      <a:endParaRPr lang="en-US" sz="1200">
                        <a:effectLst/>
                        <a:latin typeface="Times New Roman" panose="02020603050405020304" pitchFamily="18" charset="0"/>
                        <a:ea typeface="Times New Roman" panose="02020603050405020304" pitchFamily="18" charset="0"/>
                      </a:endParaRPr>
                    </a:p>
                  </a:txBody>
                  <a:tcPr marL="68580" marR="68580" marT="0" marB="0"/>
                </a:tc>
              </a:tr>
              <a:tr h="238298">
                <a:tc>
                  <a:txBody>
                    <a:bodyPr/>
                    <a:lstStyle/>
                    <a:p>
                      <a:pPr algn="ctr" rtl="0">
                        <a:spcAft>
                          <a:spcPts val="0"/>
                        </a:spcAft>
                      </a:pPr>
                      <a:r>
                        <a:rPr lang="en-US" sz="1400">
                          <a:effectLst/>
                        </a:rPr>
                        <a:t>0.0M</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1.4</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+0.4</a:t>
                      </a:r>
                      <a:endParaRPr lang="en-US" sz="1200">
                        <a:effectLst/>
                        <a:latin typeface="Times New Roman" panose="02020603050405020304" pitchFamily="18" charset="0"/>
                        <a:ea typeface="Times New Roman" panose="02020603050405020304" pitchFamily="18" charset="0"/>
                      </a:endParaRPr>
                    </a:p>
                  </a:txBody>
                  <a:tcPr marL="68580" marR="68580" marT="0" marB="0"/>
                </a:tc>
              </a:tr>
              <a:tr h="238298">
                <a:tc>
                  <a:txBody>
                    <a:bodyPr/>
                    <a:lstStyle/>
                    <a:p>
                      <a:pPr algn="ctr" rtl="0">
                        <a:spcAft>
                          <a:spcPts val="0"/>
                        </a:spcAft>
                      </a:pPr>
                      <a:r>
                        <a:rPr lang="en-US" sz="1400">
                          <a:effectLst/>
                        </a:rPr>
                        <a:t>0.2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+0.3</a:t>
                      </a:r>
                      <a:endParaRPr lang="en-US" sz="1200">
                        <a:effectLst/>
                        <a:latin typeface="Times New Roman" panose="02020603050405020304" pitchFamily="18" charset="0"/>
                        <a:ea typeface="Times New Roman" panose="02020603050405020304" pitchFamily="18" charset="0"/>
                      </a:endParaRPr>
                    </a:p>
                  </a:txBody>
                  <a:tcPr marL="68580" marR="68580" marT="0" marB="0"/>
                </a:tc>
              </a:tr>
              <a:tr h="238298">
                <a:tc>
                  <a:txBody>
                    <a:bodyPr/>
                    <a:lstStyle/>
                    <a:p>
                      <a:pPr algn="ctr" rtl="0">
                        <a:spcAft>
                          <a:spcPts val="0"/>
                        </a:spcAft>
                      </a:pPr>
                      <a:r>
                        <a:rPr lang="en-US" sz="1400">
                          <a:effectLst/>
                        </a:rPr>
                        <a:t>0.4</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+0.2</a:t>
                      </a:r>
                      <a:endParaRPr lang="en-US" sz="1200">
                        <a:effectLst/>
                        <a:latin typeface="Times New Roman" panose="02020603050405020304" pitchFamily="18" charset="0"/>
                        <a:ea typeface="Times New Roman" panose="02020603050405020304" pitchFamily="18" charset="0"/>
                      </a:endParaRPr>
                    </a:p>
                  </a:txBody>
                  <a:tcPr marL="68580" marR="68580" marT="0" marB="0"/>
                </a:tc>
              </a:tr>
              <a:tr h="714894">
                <a:tc>
                  <a:txBody>
                    <a:bodyPr/>
                    <a:lstStyle/>
                    <a:p>
                      <a:pPr algn="ctr" rtl="0">
                        <a:spcAft>
                          <a:spcPts val="0"/>
                        </a:spcAft>
                      </a:pPr>
                      <a:r>
                        <a:rPr lang="en-US" sz="1400">
                          <a:effectLst/>
                        </a:rPr>
                        <a:t>0.6</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0.9</a:t>
                      </a:r>
                      <a:r>
                        <a:rPr lang="ar-SA" sz="14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0.8</a:t>
                      </a:r>
                      <a:r>
                        <a:rPr lang="ar-SA" sz="14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-0.2</a:t>
                      </a:r>
                      <a:endParaRPr lang="en-US" sz="1200">
                        <a:effectLst/>
                        <a:latin typeface="Times New Roman" panose="02020603050405020304" pitchFamily="18" charset="0"/>
                        <a:ea typeface="Times New Roman" panose="02020603050405020304" pitchFamily="18" charset="0"/>
                      </a:endParaRPr>
                    </a:p>
                  </a:txBody>
                  <a:tcPr marL="68580" marR="68580" marT="0" marB="0"/>
                </a:tc>
              </a:tr>
              <a:tr h="714894">
                <a:tc>
                  <a:txBody>
                    <a:bodyPr/>
                    <a:lstStyle/>
                    <a:p>
                      <a:pPr algn="ctr" rtl="0">
                        <a:spcAft>
                          <a:spcPts val="0"/>
                        </a:spcAft>
                      </a:pPr>
                      <a:r>
                        <a:rPr lang="en-US" sz="1400">
                          <a:effectLst/>
                        </a:rPr>
                        <a:t>0.8</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0.8</a:t>
                      </a:r>
                      <a:r>
                        <a:rPr lang="ar-SA" sz="14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dirty="0">
                          <a:effectLst/>
                        </a:rPr>
                        <a:t>0.7</a:t>
                      </a:r>
                      <a:r>
                        <a:rPr lang="ar-SA" sz="14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-0.3</a:t>
                      </a:r>
                      <a:endParaRPr lang="en-US" sz="1200">
                        <a:effectLst/>
                        <a:latin typeface="Times New Roman" panose="02020603050405020304" pitchFamily="18" charset="0"/>
                        <a:ea typeface="Times New Roman" panose="02020603050405020304" pitchFamily="18" charset="0"/>
                      </a:endParaRPr>
                    </a:p>
                  </a:txBody>
                  <a:tcPr marL="68580" marR="68580" marT="0" marB="0"/>
                </a:tc>
              </a:tr>
              <a:tr h="714894">
                <a:tc>
                  <a:txBody>
                    <a:bodyPr/>
                    <a:lstStyle/>
                    <a:p>
                      <a:pPr algn="ctr" rtl="0">
                        <a:spcAft>
                          <a:spcPts val="0"/>
                        </a:spcAft>
                      </a:pPr>
                      <a:r>
                        <a:rPr lang="en-US" sz="1400">
                          <a:effectLst/>
                        </a:rPr>
                        <a:t>1M</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0.7</a:t>
                      </a:r>
                      <a:r>
                        <a:rPr lang="ar-SA" sz="14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a:effectLst/>
                        </a:rPr>
                        <a:t>0.6</a:t>
                      </a:r>
                      <a:r>
                        <a:rPr lang="ar-SA" sz="14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400" dirty="0">
                          <a:effectLst/>
                        </a:rPr>
                        <a:t>-0.4</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ar-IQ" smtClean="0"/>
              <a:t>                                                                                                                                                                                             ا لمختبر الثامن             </a:t>
            </a:r>
            <a:r>
              <a:rPr lang="en-US" smtClean="0"/>
              <a:t>s            </a:t>
            </a:r>
            <a:endParaRPr lang="en-US" dirty="0"/>
          </a:p>
        </p:txBody>
      </p:sp>
    </p:spTree>
    <p:extLst>
      <p:ext uri="{BB962C8B-B14F-4D97-AF65-F5344CB8AC3E}">
        <p14:creationId xmlns:p14="http://schemas.microsoft.com/office/powerpoint/2010/main" val="1613028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r>
              <a:rPr lang="ar-SA" b="1" dirty="0"/>
              <a:t>نستخرج التغير بالوزن = الوزن الثاني – الوزن الاول</a:t>
            </a:r>
            <a:endParaRPr lang="en-US" dirty="0"/>
          </a:p>
          <a:p>
            <a:r>
              <a:rPr lang="ar-SA" b="1" dirty="0"/>
              <a:t> </a:t>
            </a:r>
            <a:endParaRPr lang="en-US" dirty="0"/>
          </a:p>
          <a:p>
            <a:r>
              <a:rPr lang="ar-SA" b="1" dirty="0"/>
              <a:t>نستخرج التغير بالطول = الطول الثاني – الطول الاول</a:t>
            </a:r>
            <a:endParaRPr lang="en-US" dirty="0"/>
          </a:p>
          <a:p>
            <a:r>
              <a:rPr lang="ar-SA" dirty="0"/>
              <a:t> </a:t>
            </a:r>
            <a:endParaRPr lang="en-US" dirty="0"/>
          </a:p>
          <a:p>
            <a:r>
              <a:rPr lang="ar-SA" b="1" dirty="0"/>
              <a:t>ثم نستخرج الجهد الاوزموزي للمحلول السوي التركيز بالقانون التالي او من الجدول  :</a:t>
            </a:r>
            <a:endParaRPr lang="en-US" dirty="0"/>
          </a:p>
          <a:p>
            <a:r>
              <a:rPr lang="ar-SA" b="1" dirty="0"/>
              <a:t> </a:t>
            </a:r>
            <a:endParaRPr lang="en-US" dirty="0"/>
          </a:p>
          <a:p>
            <a:r>
              <a:rPr lang="ar-SA" b="1" dirty="0"/>
              <a:t>الجهد الاوزموزي = </a:t>
            </a:r>
            <a:r>
              <a:rPr lang="en-US" b="1" dirty="0"/>
              <a:t>-22.4 </a:t>
            </a:r>
            <a:r>
              <a:rPr lang="ar-SA" b="1" dirty="0"/>
              <a:t>× تركيز المحلول × عامل التأين</a:t>
            </a:r>
            <a:endParaRPr lang="en-US" dirty="0"/>
          </a:p>
          <a:p>
            <a:endParaRPr lang="ar-IQ" dirty="0"/>
          </a:p>
        </p:txBody>
      </p:sp>
      <p:sp>
        <p:nvSpPr>
          <p:cNvPr id="4" name="Footer Placeholder 3"/>
          <p:cNvSpPr>
            <a:spLocks noGrp="1"/>
          </p:cNvSpPr>
          <p:nvPr>
            <p:ph type="ftr" sz="quarter" idx="11"/>
          </p:nvPr>
        </p:nvSpPr>
        <p:spPr/>
        <p:txBody>
          <a:bodyPr/>
          <a:lstStyle/>
          <a:p>
            <a:r>
              <a:rPr lang="ar-IQ" smtClean="0"/>
              <a:t>                                                                                                                                                                                             ا لمختبر الثامن             </a:t>
            </a:r>
            <a:r>
              <a:rPr lang="en-US" smtClean="0"/>
              <a:t>s            </a:t>
            </a:r>
            <a:endParaRPr lang="en-US" dirty="0"/>
          </a:p>
        </p:txBody>
      </p:sp>
    </p:spTree>
    <p:extLst>
      <p:ext uri="{BB962C8B-B14F-4D97-AF65-F5344CB8AC3E}">
        <p14:creationId xmlns:p14="http://schemas.microsoft.com/office/powerpoint/2010/main" val="21970101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Quotable</Template>
  <TotalTime>25</TotalTime>
  <Words>391</Words>
  <Application>Microsoft Office PowerPoint</Application>
  <PresentationFormat>Widescreen</PresentationFormat>
  <Paragraphs>141</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Century Gothic</vt:lpstr>
      <vt:lpstr>Tahoma</vt:lpstr>
      <vt:lpstr>Times New Roman</vt:lpstr>
      <vt:lpstr>Wingdings 2</vt:lpstr>
      <vt:lpstr>Quotable</vt:lpstr>
      <vt:lpstr>قياس الجهد المائي                        Water Potential </vt:lpstr>
      <vt:lpstr>PowerPoint Presentation</vt:lpstr>
      <vt:lpstr>PowerPoint Presentation</vt:lpstr>
      <vt:lpstr>PowerPoint Presentation</vt:lpstr>
      <vt:lpstr>PowerPoint Presentation</vt:lpstr>
      <vt:lpstr>PowerPoint Presentation</vt:lpstr>
      <vt:lpstr>(2) قياس الجهد المائي ( بطريقة تغير الوزن والطول لدرنات البطاطا )</vt:lpstr>
      <vt:lpstr>النتائج :</vt:lpstr>
      <vt:lpstr>PowerPoint Presentation</vt:lpstr>
      <vt:lpstr>PowerPoint Presentation</vt:lpstr>
      <vt:lpstr>PowerPoint Presentation</vt:lpstr>
      <vt:lpstr>نلاحظ من النتائج ان :</vt:lpstr>
      <vt:lpstr>ملاحظة :يمكن حساب الجهد المائي مباشرة من نتائج جدول التغير في الطول والوزن او يحسب باستخدام الرسم البياني والمعادلة المذكرة سابقا.</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المختبر الثامن</dc:title>
  <dc:creator>MYK</dc:creator>
  <cp:lastModifiedBy>MYK</cp:lastModifiedBy>
  <cp:revision>6</cp:revision>
  <dcterms:created xsi:type="dcterms:W3CDTF">2020-10-17T11:58:44Z</dcterms:created>
  <dcterms:modified xsi:type="dcterms:W3CDTF">2020-10-17T12:24:30Z</dcterms:modified>
</cp:coreProperties>
</file>