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2B0902E7-BFC4-44D2-8C2B-C3B7036D5E35}" type="datetimeFigureOut">
              <a:rPr lang="ar-IQ" smtClean="0"/>
              <a:t>24/04/1447</a:t>
            </a:fld>
            <a:endParaRPr lang="ar-IQ"/>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2318C543-148C-46D3-9659-FC6A8E5A4125}" type="slidenum">
              <a:rPr lang="ar-IQ" smtClean="0"/>
              <a:t>‹#›</a:t>
            </a:fld>
            <a:endParaRPr lang="ar-IQ"/>
          </a:p>
        </p:txBody>
      </p:sp>
    </p:spTree>
    <p:extLst>
      <p:ext uri="{BB962C8B-B14F-4D97-AF65-F5344CB8AC3E}">
        <p14:creationId xmlns:p14="http://schemas.microsoft.com/office/powerpoint/2010/main" val="91475288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a:p>
        </p:txBody>
      </p:sp>
      <p:sp>
        <p:nvSpPr>
          <p:cNvPr id="4" name="Slide Number Placeholder 3"/>
          <p:cNvSpPr>
            <a:spLocks noGrp="1"/>
          </p:cNvSpPr>
          <p:nvPr>
            <p:ph type="sldNum" sz="quarter" idx="10"/>
          </p:nvPr>
        </p:nvSpPr>
        <p:spPr/>
        <p:txBody>
          <a:bodyPr/>
          <a:lstStyle/>
          <a:p>
            <a:fld id="{2318C543-148C-46D3-9659-FC6A8E5A4125}" type="slidenum">
              <a:rPr lang="ar-IQ" smtClean="0"/>
              <a:t>1</a:t>
            </a:fld>
            <a:endParaRPr lang="ar-IQ"/>
          </a:p>
        </p:txBody>
      </p:sp>
    </p:spTree>
    <p:extLst>
      <p:ext uri="{BB962C8B-B14F-4D97-AF65-F5344CB8AC3E}">
        <p14:creationId xmlns:p14="http://schemas.microsoft.com/office/powerpoint/2010/main" val="3392497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64C6E1-5B21-4AAF-A174-FB7E3197B09F}" type="datetime1">
              <a:rPr lang="en-US" smtClean="0"/>
              <a:t>10/16/2025</a:t>
            </a:fld>
            <a:endParaRPr lang="en-US" dirty="0"/>
          </a:p>
        </p:txBody>
      </p:sp>
      <p:sp>
        <p:nvSpPr>
          <p:cNvPr id="5" name="Footer Placeholder 4"/>
          <p:cNvSpPr>
            <a:spLocks noGrp="1"/>
          </p:cNvSpPr>
          <p:nvPr>
            <p:ph type="ftr" sz="quarter" idx="11"/>
          </p:nvPr>
        </p:nvSpPr>
        <p:spPr/>
        <p:txBody>
          <a:bodyPr/>
          <a:lstStyle/>
          <a:p>
            <a:r>
              <a:rPr lang="ar-IQ"/>
              <a:t>المختبر الرابع عشر                                    </a:t>
            </a:r>
            <a:r>
              <a:rPr lang="en-US"/>
              <a:t>st</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194C0B-A64E-41AB-93F1-CF3E3F1698AA}" type="datetime1">
              <a:rPr lang="en-US" smtClean="0"/>
              <a:t>10/16/2025</a:t>
            </a:fld>
            <a:endParaRPr lang="en-US" dirty="0"/>
          </a:p>
        </p:txBody>
      </p:sp>
      <p:sp>
        <p:nvSpPr>
          <p:cNvPr id="5" name="Footer Placeholder 4"/>
          <p:cNvSpPr>
            <a:spLocks noGrp="1"/>
          </p:cNvSpPr>
          <p:nvPr>
            <p:ph type="ftr" sz="quarter" idx="11"/>
          </p:nvPr>
        </p:nvSpPr>
        <p:spPr/>
        <p:txBody>
          <a:bodyPr/>
          <a:lstStyle/>
          <a:p>
            <a:r>
              <a:rPr lang="ar-IQ"/>
              <a:t>المختبر الرابع عشر                                    </a:t>
            </a:r>
            <a:r>
              <a:rPr lang="en-US"/>
              <a:t>st</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90A601-2030-4A14-A411-08FC50E37534}" type="datetime1">
              <a:rPr lang="en-US" smtClean="0"/>
              <a:t>10/16/2025</a:t>
            </a:fld>
            <a:endParaRPr lang="en-US" dirty="0"/>
          </a:p>
        </p:txBody>
      </p:sp>
      <p:sp>
        <p:nvSpPr>
          <p:cNvPr id="5" name="Footer Placeholder 4"/>
          <p:cNvSpPr>
            <a:spLocks noGrp="1"/>
          </p:cNvSpPr>
          <p:nvPr>
            <p:ph type="ftr" sz="quarter" idx="11"/>
          </p:nvPr>
        </p:nvSpPr>
        <p:spPr/>
        <p:txBody>
          <a:bodyPr/>
          <a:lstStyle/>
          <a:p>
            <a:r>
              <a:rPr lang="ar-IQ"/>
              <a:t>المختبر الرابع عشر                                    </a:t>
            </a:r>
            <a:r>
              <a:rPr lang="en-US"/>
              <a:t>st</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852774-BCDC-45CE-867A-42E8A63ECF16}" type="datetime1">
              <a:rPr lang="en-US" smtClean="0"/>
              <a:t>10/16/2025</a:t>
            </a:fld>
            <a:endParaRPr lang="en-US" dirty="0"/>
          </a:p>
        </p:txBody>
      </p:sp>
      <p:sp>
        <p:nvSpPr>
          <p:cNvPr id="5" name="Footer Placeholder 4"/>
          <p:cNvSpPr>
            <a:spLocks noGrp="1"/>
          </p:cNvSpPr>
          <p:nvPr>
            <p:ph type="ftr" sz="quarter" idx="11"/>
          </p:nvPr>
        </p:nvSpPr>
        <p:spPr/>
        <p:txBody>
          <a:bodyPr/>
          <a:lstStyle/>
          <a:p>
            <a:r>
              <a:rPr lang="ar-IQ"/>
              <a:t>المختبر الرابع عشر                                    </a:t>
            </a:r>
            <a:r>
              <a:rPr lang="en-US"/>
              <a:t>st</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2BF337-BD1E-413B-BF18-561780D19C63}" type="datetime1">
              <a:rPr lang="en-US" smtClean="0"/>
              <a:t>10/16/2025</a:t>
            </a:fld>
            <a:endParaRPr lang="en-US" dirty="0"/>
          </a:p>
        </p:txBody>
      </p:sp>
      <p:sp>
        <p:nvSpPr>
          <p:cNvPr id="5" name="Footer Placeholder 4"/>
          <p:cNvSpPr>
            <a:spLocks noGrp="1"/>
          </p:cNvSpPr>
          <p:nvPr>
            <p:ph type="ftr" sz="quarter" idx="11"/>
          </p:nvPr>
        </p:nvSpPr>
        <p:spPr/>
        <p:txBody>
          <a:bodyPr/>
          <a:lstStyle/>
          <a:p>
            <a:r>
              <a:rPr lang="ar-IQ"/>
              <a:t>المختبر الرابع عشر                                    </a:t>
            </a:r>
            <a:r>
              <a:rPr lang="en-US"/>
              <a:t>st</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6B7012-7FF3-4593-8A27-7506B1A13787}" type="datetime1">
              <a:rPr lang="en-US" smtClean="0"/>
              <a:t>10/16/2025</a:t>
            </a:fld>
            <a:endParaRPr lang="en-US" dirty="0"/>
          </a:p>
        </p:txBody>
      </p:sp>
      <p:sp>
        <p:nvSpPr>
          <p:cNvPr id="6" name="Footer Placeholder 5"/>
          <p:cNvSpPr>
            <a:spLocks noGrp="1"/>
          </p:cNvSpPr>
          <p:nvPr>
            <p:ph type="ftr" sz="quarter" idx="11"/>
          </p:nvPr>
        </p:nvSpPr>
        <p:spPr/>
        <p:txBody>
          <a:bodyPr/>
          <a:lstStyle/>
          <a:p>
            <a:r>
              <a:rPr lang="ar-IQ"/>
              <a:t>المختبر الرابع عشر                                    </a:t>
            </a:r>
            <a:r>
              <a:rPr lang="en-US"/>
              <a:t>st</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EF1F86-96D0-492C-97C4-34B8728E0AA0}" type="datetime1">
              <a:rPr lang="en-US" smtClean="0"/>
              <a:t>10/16/2025</a:t>
            </a:fld>
            <a:endParaRPr lang="en-US" dirty="0"/>
          </a:p>
        </p:txBody>
      </p:sp>
      <p:sp>
        <p:nvSpPr>
          <p:cNvPr id="8" name="Footer Placeholder 7"/>
          <p:cNvSpPr>
            <a:spLocks noGrp="1"/>
          </p:cNvSpPr>
          <p:nvPr>
            <p:ph type="ftr" sz="quarter" idx="11"/>
          </p:nvPr>
        </p:nvSpPr>
        <p:spPr/>
        <p:txBody>
          <a:bodyPr/>
          <a:lstStyle/>
          <a:p>
            <a:r>
              <a:rPr lang="ar-IQ"/>
              <a:t>المختبر الرابع عشر                                    </a:t>
            </a:r>
            <a:r>
              <a:rPr lang="en-US"/>
              <a:t>st</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7F4C47-E50A-4E12-A572-E133D944ECEC}" type="datetime1">
              <a:rPr lang="en-US" smtClean="0"/>
              <a:t>10/16/2025</a:t>
            </a:fld>
            <a:endParaRPr lang="en-US" dirty="0"/>
          </a:p>
        </p:txBody>
      </p:sp>
      <p:sp>
        <p:nvSpPr>
          <p:cNvPr id="4" name="Footer Placeholder 3"/>
          <p:cNvSpPr>
            <a:spLocks noGrp="1"/>
          </p:cNvSpPr>
          <p:nvPr>
            <p:ph type="ftr" sz="quarter" idx="11"/>
          </p:nvPr>
        </p:nvSpPr>
        <p:spPr/>
        <p:txBody>
          <a:bodyPr/>
          <a:lstStyle/>
          <a:p>
            <a:r>
              <a:rPr lang="ar-IQ"/>
              <a:t>المختبر الرابع عشر                                    </a:t>
            </a:r>
            <a:r>
              <a:rPr lang="en-US"/>
              <a:t>st</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0C9CCD9-1F6C-4023-A268-50DC4225E491}" type="datetime1">
              <a:rPr lang="en-US" smtClean="0"/>
              <a:t>10/16/2025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ar-IQ"/>
              <a:t>المختبر الرابع عشر                                    </a:t>
            </a:r>
            <a:r>
              <a:rPr lang="en-US"/>
              <a:t>st</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8E76B3E-9F99-4A9C-8C93-D8CF8C0EF6D4}" type="datetime1">
              <a:rPr lang="en-US" smtClean="0"/>
              <a:t>10/16/2025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ar-IQ"/>
              <a:t>المختبر الرابع عشر                                    </a:t>
            </a:r>
            <a:r>
              <a:rPr lang="en-US"/>
              <a:t>st</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F92829-87DA-4565-B3BA-340379CE5607}" type="datetime1">
              <a:rPr lang="en-US" smtClean="0"/>
              <a:t>10/16/2025</a:t>
            </a:fld>
            <a:endParaRPr lang="en-US" dirty="0"/>
          </a:p>
        </p:txBody>
      </p:sp>
      <p:sp>
        <p:nvSpPr>
          <p:cNvPr id="6" name="Footer Placeholder 5"/>
          <p:cNvSpPr>
            <a:spLocks noGrp="1"/>
          </p:cNvSpPr>
          <p:nvPr>
            <p:ph type="ftr" sz="quarter" idx="11"/>
          </p:nvPr>
        </p:nvSpPr>
        <p:spPr/>
        <p:txBody>
          <a:bodyPr/>
          <a:lstStyle/>
          <a:p>
            <a:r>
              <a:rPr lang="ar-IQ"/>
              <a:t>المختبر الرابع عشر                                    </a:t>
            </a:r>
            <a:r>
              <a:rPr lang="en-US"/>
              <a:t>st</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2CD7E91-29E9-4985-A03A-E2A99833B0F5}" type="datetime1">
              <a:rPr lang="en-US" smtClean="0"/>
              <a:t>10/16/2025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ar-IQ"/>
              <a:t>المختبر الرابع عشر                                    </a:t>
            </a:r>
            <a:r>
              <a:rPr lang="en-US"/>
              <a:t>st</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1"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r" defTabSz="914400" rtl="1"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r" defTabSz="914400" rtl="1"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IQ"/>
              <a:t>البناء الضوئي</a:t>
            </a:r>
            <a:br>
              <a:rPr lang="ar-IQ" dirty="0"/>
            </a:br>
            <a:endParaRPr lang="ar-IQ" dirty="0"/>
          </a:p>
        </p:txBody>
      </p:sp>
      <p:sp>
        <p:nvSpPr>
          <p:cNvPr id="3" name="Subtitle 2"/>
          <p:cNvSpPr>
            <a:spLocks noGrp="1"/>
          </p:cNvSpPr>
          <p:nvPr>
            <p:ph type="subTitle" idx="1"/>
          </p:nvPr>
        </p:nvSpPr>
        <p:spPr/>
        <p:txBody>
          <a:bodyPr/>
          <a:lstStyle/>
          <a:p>
            <a:endParaRPr lang="ar-IQ" dirty="0"/>
          </a:p>
        </p:txBody>
      </p:sp>
    </p:spTree>
    <p:extLst>
      <p:ext uri="{BB962C8B-B14F-4D97-AF65-F5344CB8AC3E}">
        <p14:creationId xmlns:p14="http://schemas.microsoft.com/office/powerpoint/2010/main" val="2919467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26227" y="286603"/>
            <a:ext cx="7621173" cy="5760976"/>
          </a:xfrm>
        </p:spPr>
      </p:pic>
      <p:sp>
        <p:nvSpPr>
          <p:cNvPr id="4" name="Footer Placeholder 3"/>
          <p:cNvSpPr>
            <a:spLocks noGrp="1"/>
          </p:cNvSpPr>
          <p:nvPr>
            <p:ph type="ftr" sz="quarter" idx="11"/>
          </p:nvPr>
        </p:nvSpPr>
        <p:spPr/>
        <p:txBody>
          <a:bodyPr/>
          <a:lstStyle/>
          <a:p>
            <a:r>
              <a:rPr lang="ar-IQ"/>
              <a:t>المختبر الرابع عشر                                    </a:t>
            </a:r>
            <a:r>
              <a:rPr lang="en-US"/>
              <a:t>st</a:t>
            </a:r>
            <a:endParaRPr lang="en-US" dirty="0"/>
          </a:p>
        </p:txBody>
      </p:sp>
    </p:spTree>
    <p:extLst>
      <p:ext uri="{BB962C8B-B14F-4D97-AF65-F5344CB8AC3E}">
        <p14:creationId xmlns:p14="http://schemas.microsoft.com/office/powerpoint/2010/main" val="3299365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1737" y="120184"/>
            <a:ext cx="5912428" cy="6720603"/>
          </a:xfrm>
        </p:spPr>
      </p:pic>
      <p:sp>
        <p:nvSpPr>
          <p:cNvPr id="4" name="Footer Placeholder 3"/>
          <p:cNvSpPr>
            <a:spLocks noGrp="1"/>
          </p:cNvSpPr>
          <p:nvPr>
            <p:ph type="ftr" sz="quarter" idx="11"/>
          </p:nvPr>
        </p:nvSpPr>
        <p:spPr/>
        <p:txBody>
          <a:bodyPr/>
          <a:lstStyle/>
          <a:p>
            <a:r>
              <a:rPr lang="ar-IQ"/>
              <a:t>المختبر الرابع عشر                                    </a:t>
            </a:r>
            <a:r>
              <a:rPr lang="en-US"/>
              <a:t>st</a:t>
            </a:r>
            <a:endParaRPr lang="en-US" dirty="0"/>
          </a:p>
        </p:txBody>
      </p:sp>
    </p:spTree>
    <p:extLst>
      <p:ext uri="{BB962C8B-B14F-4D97-AF65-F5344CB8AC3E}">
        <p14:creationId xmlns:p14="http://schemas.microsoft.com/office/powerpoint/2010/main" val="3856032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21282" y="187401"/>
            <a:ext cx="4707081" cy="6639014"/>
          </a:xfrm>
        </p:spPr>
      </p:pic>
      <p:sp>
        <p:nvSpPr>
          <p:cNvPr id="4" name="Footer Placeholder 3"/>
          <p:cNvSpPr>
            <a:spLocks noGrp="1"/>
          </p:cNvSpPr>
          <p:nvPr>
            <p:ph type="ftr" sz="quarter" idx="11"/>
          </p:nvPr>
        </p:nvSpPr>
        <p:spPr/>
        <p:txBody>
          <a:bodyPr/>
          <a:lstStyle/>
          <a:p>
            <a:r>
              <a:rPr lang="ar-IQ"/>
              <a:t>المختبر الرابع عشر                                    </a:t>
            </a:r>
            <a:r>
              <a:rPr lang="en-US"/>
              <a:t>st</a:t>
            </a:r>
            <a:endParaRPr lang="en-US" dirty="0"/>
          </a:p>
        </p:txBody>
      </p:sp>
    </p:spTree>
    <p:extLst>
      <p:ext uri="{BB962C8B-B14F-4D97-AF65-F5344CB8AC3E}">
        <p14:creationId xmlns:p14="http://schemas.microsoft.com/office/powerpoint/2010/main" val="1098956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201770"/>
          </a:xfrm>
        </p:spPr>
        <p:txBody>
          <a:bodyPr>
            <a:normAutofit fontScale="90000"/>
          </a:bodyPr>
          <a:lstStyle/>
          <a:p>
            <a:endParaRPr lang="ar-IQ" dirty="0"/>
          </a:p>
        </p:txBody>
      </p:sp>
      <p:sp>
        <p:nvSpPr>
          <p:cNvPr id="3" name="Content Placeholder 2"/>
          <p:cNvSpPr>
            <a:spLocks noGrp="1"/>
          </p:cNvSpPr>
          <p:nvPr>
            <p:ph idx="1"/>
          </p:nvPr>
        </p:nvSpPr>
        <p:spPr>
          <a:xfrm>
            <a:off x="174769" y="532492"/>
            <a:ext cx="11845636" cy="6109855"/>
          </a:xfrm>
        </p:spPr>
        <p:txBody>
          <a:bodyPr>
            <a:normAutofit/>
          </a:bodyPr>
          <a:lstStyle/>
          <a:p>
            <a:r>
              <a:rPr lang="ar-SA" b="1" dirty="0"/>
              <a:t>التجربة الاولى :</a:t>
            </a:r>
            <a:endParaRPr lang="en-US" dirty="0"/>
          </a:p>
          <a:p>
            <a:r>
              <a:rPr lang="ar-SA" dirty="0"/>
              <a:t>يزال العرق الوسطي من الاوراق الخضراء لانه لايحتوي مادة خضراء ويعيق عملية السحق لأحتواءه على اوعية ناقلة وهي الخشب واللحاء ثو نضيف عند السحق اسيتون لانه يعمل على اذابة الصبغات الاربعة في الاوراق النباتية ويتم الترشيح باربع طبقات من الشاش للتخلص من الشوائب.</a:t>
            </a:r>
            <a:endParaRPr lang="en-US" dirty="0"/>
          </a:p>
          <a:p>
            <a:r>
              <a:rPr lang="ar-SA" dirty="0"/>
              <a:t>ثم يسحق بواسطة الهاون الخزفي ويضاف لها 30 مل اسيتون وبتركيز (80 %) يعمل الاسيتون على اذابة الصبغات الاربعة في الاوراق الخضراء ثم يرشح باربع طبقات من الشاش للتخلص من جميع المواد غير الذائبة مثل الخلايا والسايتوبلازم والشوائب الاخرى ويتم نزول المادة الصبغية فقط وتستخدم اربع طبقات منالشاش لترشيح اكبر كمية ممكنة من المواد الشائبة. نقوم بقص شريط الكروماتوكراف على شكل سهم لتركيز الصبغات في المنطقة السهمية حيث يسهل صعود المواد العضوية بسرعة ثم نضع الشريط في سلندر حاوي على كوكتيا من المذيبات العضوية</a:t>
            </a:r>
            <a:endParaRPr lang="en-US" dirty="0"/>
          </a:p>
          <a:p>
            <a:r>
              <a:rPr lang="ar-SA" dirty="0"/>
              <a:t>( بتروليوم ايثر + اسيتون ) لكي تختار كل صبغة من المذيب المناسب لها ثم نضع السلندر في مكان مظلم وذلك لان الصبغات تتأكسد بالضوء وتتغير طبيعتها الكيميائية وتتلف.</a:t>
            </a:r>
            <a:endParaRPr lang="en-US" dirty="0"/>
          </a:p>
          <a:p>
            <a:r>
              <a:rPr lang="ar-SA" dirty="0"/>
              <a:t>وفي هذه التجربة يفصل كلوروفيل </a:t>
            </a:r>
            <a:r>
              <a:rPr lang="en-US" dirty="0"/>
              <a:t>b</a:t>
            </a:r>
            <a:r>
              <a:rPr lang="ar-SA" dirty="0"/>
              <a:t> قبل </a:t>
            </a:r>
            <a:r>
              <a:rPr lang="en-US" dirty="0"/>
              <a:t>a</a:t>
            </a:r>
            <a:r>
              <a:rPr lang="ar-SA" dirty="0"/>
              <a:t> لانه اثقل من </a:t>
            </a:r>
            <a:r>
              <a:rPr lang="en-US" dirty="0"/>
              <a:t>a</a:t>
            </a:r>
            <a:r>
              <a:rPr lang="ar-SA" dirty="0"/>
              <a:t> وبعده </a:t>
            </a:r>
            <a:r>
              <a:rPr lang="en-US" dirty="0" err="1"/>
              <a:t>xanthophylls</a:t>
            </a:r>
            <a:r>
              <a:rPr lang="ar-SA" dirty="0"/>
              <a:t> ثم </a:t>
            </a:r>
            <a:r>
              <a:rPr lang="en-US" dirty="0"/>
              <a:t>carotene</a:t>
            </a:r>
            <a:r>
              <a:rPr lang="ar-SA" dirty="0"/>
              <a:t> .</a:t>
            </a:r>
            <a:endParaRPr lang="en-US" dirty="0"/>
          </a:p>
          <a:p>
            <a:r>
              <a:rPr lang="ar-SA" dirty="0"/>
              <a:t>ويمشي مسافة اكبر من هو اخف وزنا.</a:t>
            </a:r>
            <a:endParaRPr lang="en-US" dirty="0"/>
          </a:p>
          <a:p>
            <a:r>
              <a:rPr lang="ar-SA" dirty="0"/>
              <a:t>اعتمدت عملية الفصل في هذه التجربة :</a:t>
            </a:r>
            <a:endParaRPr lang="en-US" dirty="0"/>
          </a:p>
          <a:p>
            <a:r>
              <a:rPr lang="ar-SA" dirty="0"/>
              <a:t>1- الاوزان الجزئية للصيغات الموزونة.</a:t>
            </a:r>
            <a:endParaRPr lang="en-US" dirty="0"/>
          </a:p>
          <a:p>
            <a:r>
              <a:rPr lang="ar-SA" dirty="0"/>
              <a:t>2- ظاهرة الادمصاص او التجمع السطحي الذي حصل بين الصبغات المفصولة على ورقة الكروماتوكراف.</a:t>
            </a:r>
            <a:endParaRPr lang="en-US" dirty="0"/>
          </a:p>
          <a:p>
            <a:r>
              <a:rPr lang="ar-SA" dirty="0"/>
              <a:t>3- قابلية ذوبان الصبغات في مذيب معين.</a:t>
            </a:r>
            <a:endParaRPr lang="en-US" dirty="0"/>
          </a:p>
        </p:txBody>
      </p:sp>
      <p:sp>
        <p:nvSpPr>
          <p:cNvPr id="4" name="Footer Placeholder 3"/>
          <p:cNvSpPr>
            <a:spLocks noGrp="1"/>
          </p:cNvSpPr>
          <p:nvPr>
            <p:ph type="ftr" sz="quarter" idx="11"/>
          </p:nvPr>
        </p:nvSpPr>
        <p:spPr/>
        <p:txBody>
          <a:bodyPr/>
          <a:lstStyle/>
          <a:p>
            <a:r>
              <a:rPr lang="ar-IQ"/>
              <a:t>المختبر الرابع عشر                                    </a:t>
            </a:r>
            <a:r>
              <a:rPr lang="en-US"/>
              <a:t>st</a:t>
            </a:r>
            <a:endParaRPr lang="en-US" dirty="0"/>
          </a:p>
        </p:txBody>
      </p:sp>
    </p:spTree>
    <p:extLst>
      <p:ext uri="{BB962C8B-B14F-4D97-AF65-F5344CB8AC3E}">
        <p14:creationId xmlns:p14="http://schemas.microsoft.com/office/powerpoint/2010/main" val="3414437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7500" lnSpcReduction="20000"/>
          </a:bodyPr>
          <a:lstStyle/>
          <a:p>
            <a:r>
              <a:rPr lang="ar-SA" b="1" dirty="0"/>
              <a:t>التجربة الثانية :</a:t>
            </a:r>
            <a:endParaRPr lang="en-US" dirty="0"/>
          </a:p>
          <a:p>
            <a:r>
              <a:rPr lang="ar-SA" dirty="0"/>
              <a:t>فصل صبغات البلاستيدة الخضراء بطريقة قمع الفصل.</a:t>
            </a:r>
            <a:endParaRPr lang="en-US" dirty="0"/>
          </a:p>
          <a:p>
            <a:r>
              <a:rPr lang="ar-SA" dirty="0"/>
              <a:t>نضع الكمية الاكبر من الراشح في قمع الفصل ونضع فيه مادة البتروليوم ايثر حيث يعتبر مذيب جيد للصبغات الكلوروفيلية ( </a:t>
            </a:r>
            <a:r>
              <a:rPr lang="en-US" dirty="0"/>
              <a:t>a</a:t>
            </a:r>
            <a:r>
              <a:rPr lang="ar-SA" dirty="0"/>
              <a:t> , </a:t>
            </a:r>
            <a:r>
              <a:rPr lang="en-US" dirty="0"/>
              <a:t>carotene</a:t>
            </a:r>
            <a:r>
              <a:rPr lang="ar-SA" dirty="0"/>
              <a:t> ) ثم يرج جيدا لكي يسمح للصبغات ان تذوب في مذيبها المفضل ثم نضيف بهدوء ماء مقطر حيث يستعمل لفصل الشوائب من المستخلص وبهدوء لكي نعمل على غسل المستخلص وتنزل الشوائب من الاعلى الى الاسفل حيث تكون الاوزان النوعية وكثافة المذيبات العضوية ( اسيتون وبتروليوم ايثر ) اقل من الماء لذلك يكون الماء في الطبقة السفلى ثم نضيف الميثانول للطبقة المفصولة لانه المذيب المفضل لصبغات ( </a:t>
            </a:r>
            <a:r>
              <a:rPr lang="en-US" dirty="0"/>
              <a:t>b</a:t>
            </a:r>
            <a:r>
              <a:rPr lang="ar-SA" dirty="0"/>
              <a:t> , </a:t>
            </a:r>
            <a:r>
              <a:rPr lang="en-US" dirty="0" err="1"/>
              <a:t>xanthophylls</a:t>
            </a:r>
            <a:r>
              <a:rPr lang="en-US" dirty="0"/>
              <a:t> </a:t>
            </a:r>
            <a:r>
              <a:rPr lang="ar-SA" dirty="0"/>
              <a:t>) مع الرج الجيد.</a:t>
            </a:r>
            <a:endParaRPr lang="en-US" dirty="0"/>
          </a:p>
          <a:p>
            <a:r>
              <a:rPr lang="ar-SA" dirty="0"/>
              <a:t> </a:t>
            </a:r>
            <a:endParaRPr lang="en-US" dirty="0"/>
          </a:p>
          <a:p>
            <a:r>
              <a:rPr lang="ar-SA" b="1" dirty="0"/>
              <a:t>اعتمدت عملية الفصل في قمع الفصل :</a:t>
            </a:r>
            <a:endParaRPr lang="en-US" dirty="0"/>
          </a:p>
          <a:p>
            <a:r>
              <a:rPr lang="ar-SA" dirty="0"/>
              <a:t>1- قابلية كل صبغة بالذوبان في مذيبها المفضل.</a:t>
            </a:r>
            <a:endParaRPr lang="en-US" dirty="0"/>
          </a:p>
          <a:p>
            <a:r>
              <a:rPr lang="ar-SA" dirty="0"/>
              <a:t>2- الوزن النوعي والكثافة النسبية للمذيب. حيث كلما كانت قليلة يأخذ المذيب والصبغة المناسبة له للاعلى وبالعكس اذا كان اكثر وزنا ينزل الى الاسفل.</a:t>
            </a:r>
            <a:endParaRPr lang="en-US" dirty="0"/>
          </a:p>
          <a:p>
            <a:r>
              <a:rPr lang="ar-SA" dirty="0"/>
              <a:t> </a:t>
            </a:r>
            <a:endParaRPr lang="en-US" dirty="0"/>
          </a:p>
          <a:p>
            <a:r>
              <a:rPr lang="ar-SA" dirty="0"/>
              <a:t>اساس عملية الفصل في هذه التجربة هو قابلية انفصال كل صبغة في مذيبها الخاص والمفضل.</a:t>
            </a:r>
            <a:endParaRPr lang="en-US" dirty="0"/>
          </a:p>
          <a:p>
            <a:endParaRPr lang="ar-IQ" dirty="0"/>
          </a:p>
        </p:txBody>
      </p:sp>
      <p:sp>
        <p:nvSpPr>
          <p:cNvPr id="4" name="Footer Placeholder 3"/>
          <p:cNvSpPr>
            <a:spLocks noGrp="1"/>
          </p:cNvSpPr>
          <p:nvPr>
            <p:ph type="ftr" sz="quarter" idx="11"/>
          </p:nvPr>
        </p:nvSpPr>
        <p:spPr/>
        <p:txBody>
          <a:bodyPr/>
          <a:lstStyle/>
          <a:p>
            <a:r>
              <a:rPr lang="ar-IQ"/>
              <a:t>المختبر الرابع عشر                                    </a:t>
            </a:r>
            <a:r>
              <a:rPr lang="en-US"/>
              <a:t>st</a:t>
            </a:r>
            <a:endParaRPr lang="en-US" dirty="0"/>
          </a:p>
        </p:txBody>
      </p:sp>
    </p:spTree>
    <p:extLst>
      <p:ext uri="{BB962C8B-B14F-4D97-AF65-F5344CB8AC3E}">
        <p14:creationId xmlns:p14="http://schemas.microsoft.com/office/powerpoint/2010/main" val="315561817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8</TotalTime>
  <Words>416</Words>
  <Application>Microsoft Office PowerPoint</Application>
  <PresentationFormat>Widescreen</PresentationFormat>
  <Paragraphs>26</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Retrospect</vt:lpstr>
      <vt:lpstr>البناء الضوئي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المختبر الرابع عشر</dc:title>
  <dc:creator>MYK</dc:creator>
  <cp:lastModifiedBy>zahraa</cp:lastModifiedBy>
  <cp:revision>5</cp:revision>
  <dcterms:created xsi:type="dcterms:W3CDTF">2020-12-11T18:56:39Z</dcterms:created>
  <dcterms:modified xsi:type="dcterms:W3CDTF">2025-10-16T15:52:44Z</dcterms:modified>
</cp:coreProperties>
</file>