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6"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7B2F32AE-3D46-4989-BF08-27938641A23A}" type="datetimeFigureOut">
              <a:rPr lang="ar-IQ" smtClean="0"/>
              <a:t>25/04/1442</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D6D0336F-F906-4F77-98F3-EC0B48953B79}" type="slidenum">
              <a:rPr lang="ar-IQ" smtClean="0"/>
              <a:t>‹#›</a:t>
            </a:fld>
            <a:endParaRPr lang="ar-IQ"/>
          </a:p>
        </p:txBody>
      </p:sp>
    </p:spTree>
    <p:extLst>
      <p:ext uri="{BB962C8B-B14F-4D97-AF65-F5344CB8AC3E}">
        <p14:creationId xmlns:p14="http://schemas.microsoft.com/office/powerpoint/2010/main" val="68965889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D6D0336F-F906-4F77-98F3-EC0B48953B79}" type="slidenum">
              <a:rPr lang="ar-IQ" smtClean="0"/>
              <a:t>1</a:t>
            </a:fld>
            <a:endParaRPr lang="ar-IQ"/>
          </a:p>
        </p:txBody>
      </p:sp>
    </p:spTree>
    <p:extLst>
      <p:ext uri="{BB962C8B-B14F-4D97-AF65-F5344CB8AC3E}">
        <p14:creationId xmlns:p14="http://schemas.microsoft.com/office/powerpoint/2010/main" val="2873145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371150F0-4E36-4794-B7D9-60C8F57EC033}"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362389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B3D46403-FF42-4292-BEE9-284E8874E5EC}"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1878422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E176999-8B61-457E-A201-91443D789933}"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58449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E3BCACE1-EB43-4011-857E-81314E9C79F4}"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462454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51073-079E-4168-870C-00D389C374AB}"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30620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395A4804-5AFB-4227-84CF-613282473D2F}"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7" name="Slide Number Placeholder 6"/>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1099118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E8EBDD7C-F1DD-44A8-9460-A8EED1F5DF78}" type="datetime8">
              <a:rPr lang="ar-IQ" smtClean="0"/>
              <a:t>10 كانون الأول، 20</a:t>
            </a:fld>
            <a:endParaRPr lang="ar-IQ"/>
          </a:p>
        </p:txBody>
      </p:sp>
      <p:sp>
        <p:nvSpPr>
          <p:cNvPr id="8" name="Footer Placeholder 7"/>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9" name="Slide Number Placeholder 8"/>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241163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E45DC37-09B8-48A9-ACC2-2D830192A1F9}" type="datetime8">
              <a:rPr lang="ar-IQ" smtClean="0"/>
              <a:t>10 كانون الأول، 20</a:t>
            </a:fld>
            <a:endParaRPr lang="ar-IQ"/>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5" name="Slide Number Placeholder 4"/>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610911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2ECE8-C07C-4991-BD83-B47A478E6E32}" type="datetime8">
              <a:rPr lang="ar-IQ" smtClean="0"/>
              <a:t>10 كانون الأول، 20</a:t>
            </a:fld>
            <a:endParaRPr lang="ar-IQ"/>
          </a:p>
        </p:txBody>
      </p:sp>
      <p:sp>
        <p:nvSpPr>
          <p:cNvPr id="3" name="Footer Placeholder 2"/>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4" name="Slide Number Placeholder 3"/>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3876702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382A7A-1EFE-4874-B44D-60A7E8F9BC35}"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7" name="Slide Number Placeholder 6"/>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3382946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4D599-5FF8-4762-812D-9CFD2CFFBF65}"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7" name="Slide Number Placeholder 6"/>
          <p:cNvSpPr>
            <a:spLocks noGrp="1"/>
          </p:cNvSpPr>
          <p:nvPr>
            <p:ph type="sldNum" sz="quarter" idx="12"/>
          </p:nvPr>
        </p:nvSpPr>
        <p:spPr/>
        <p:txBody>
          <a:bodyPr/>
          <a:lstStyle/>
          <a:p>
            <a:fld id="{D3D88330-3138-4AD7-A2AF-C5A39B4A1AFF}" type="slidenum">
              <a:rPr lang="ar-IQ" smtClean="0"/>
              <a:t>‹#›</a:t>
            </a:fld>
            <a:endParaRPr lang="ar-IQ"/>
          </a:p>
        </p:txBody>
      </p:sp>
    </p:spTree>
    <p:extLst>
      <p:ext uri="{BB962C8B-B14F-4D97-AF65-F5344CB8AC3E}">
        <p14:creationId xmlns:p14="http://schemas.microsoft.com/office/powerpoint/2010/main" val="3779702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CFC6D43-4536-4876-810D-B3CEEA017087}" type="datetime8">
              <a:rPr lang="ar-IQ" smtClean="0"/>
              <a:t>10 كانون الأول، 20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IQ" smtClean="0"/>
              <a:t>المختبر الثاني عشر                          </a:t>
            </a:r>
            <a:r>
              <a:rPr lang="en-US" smtClean="0"/>
              <a:t>st</a:t>
            </a:r>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3D88330-3138-4AD7-A2AF-C5A39B4A1AFF}" type="slidenum">
              <a:rPr lang="ar-IQ" smtClean="0"/>
              <a:t>‹#›</a:t>
            </a:fld>
            <a:endParaRPr lang="ar-IQ"/>
          </a:p>
        </p:txBody>
      </p:sp>
    </p:spTree>
    <p:extLst>
      <p:ext uri="{BB962C8B-B14F-4D97-AF65-F5344CB8AC3E}">
        <p14:creationId xmlns:p14="http://schemas.microsoft.com/office/powerpoint/2010/main" val="649261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a:t> </a:t>
            </a:r>
            <a:r>
              <a:rPr lang="ar-SA" b="1" dirty="0"/>
              <a:t>النتح     </a:t>
            </a:r>
            <a:r>
              <a:rPr lang="en-US" b="1" dirty="0"/>
              <a:t>Transpiration</a:t>
            </a:r>
            <a:endParaRPr lang="ar-IQ" dirty="0"/>
          </a:p>
        </p:txBody>
      </p:sp>
      <p:sp>
        <p:nvSpPr>
          <p:cNvPr id="3" name="Subtitle 2"/>
          <p:cNvSpPr>
            <a:spLocks noGrp="1"/>
          </p:cNvSpPr>
          <p:nvPr>
            <p:ph type="subTitle" idx="1"/>
          </p:nvPr>
        </p:nvSpPr>
        <p:spPr/>
        <p:txBody>
          <a:bodyPr/>
          <a:lstStyle/>
          <a:p>
            <a:r>
              <a:rPr lang="ar-IQ" dirty="0" smtClean="0"/>
              <a:t>المختبر الثاني عشر</a:t>
            </a:r>
            <a:endParaRPr lang="ar-IQ" dirty="0"/>
          </a:p>
        </p:txBody>
      </p:sp>
    </p:spTree>
    <p:extLst>
      <p:ext uri="{BB962C8B-B14F-4D97-AF65-F5344CB8AC3E}">
        <p14:creationId xmlns:p14="http://schemas.microsoft.com/office/powerpoint/2010/main" val="323485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اولا : طريقة البوتوميتر لقياس معدل سرعة النتح.</a:t>
            </a:r>
            <a:endParaRPr lang="ar-IQ" dirty="0"/>
          </a:p>
        </p:txBody>
      </p:sp>
      <p:sp>
        <p:nvSpPr>
          <p:cNvPr id="3" name="Content Placeholder 2"/>
          <p:cNvSpPr>
            <a:spLocks noGrp="1"/>
          </p:cNvSpPr>
          <p:nvPr>
            <p:ph idx="1"/>
          </p:nvPr>
        </p:nvSpPr>
        <p:spPr/>
        <p:txBody>
          <a:bodyPr>
            <a:normAutofit fontScale="92500" lnSpcReduction="10000"/>
          </a:bodyPr>
          <a:lstStyle/>
          <a:p>
            <a:r>
              <a:rPr lang="ar-SA" b="1" u="sng" dirty="0"/>
              <a:t>التجربة الاولى : </a:t>
            </a:r>
            <a:endParaRPr lang="en-US" dirty="0"/>
          </a:p>
          <a:p>
            <a:r>
              <a:rPr lang="ar-SA" dirty="0"/>
              <a:t> </a:t>
            </a:r>
            <a:endParaRPr lang="en-US" dirty="0"/>
          </a:p>
          <a:p>
            <a:r>
              <a:rPr lang="ar-SA" dirty="0"/>
              <a:t> ( جهاز البوتوميتر )</a:t>
            </a:r>
            <a:r>
              <a:rPr lang="en-US" dirty="0" err="1"/>
              <a:t>Potometer</a:t>
            </a:r>
            <a:r>
              <a:rPr lang="en-US" dirty="0"/>
              <a:t> </a:t>
            </a:r>
          </a:p>
          <a:p>
            <a:r>
              <a:rPr lang="ar-SA" dirty="0"/>
              <a:t>يتكون البوتوميتر من انبوب زجاجي في داخله انبوب شعري ومسطرة مدرجة        ( </a:t>
            </a:r>
            <a:r>
              <a:rPr lang="en-US" dirty="0"/>
              <a:t>10-0</a:t>
            </a:r>
            <a:r>
              <a:rPr lang="ar-SA" dirty="0"/>
              <a:t> سم ) وصمام ذو ثلاث فتحات فتحة على الانبوب الشعري وفتحة على الخزان وفتحة على الانبوب المطاطي الذي يوصل الغصن النباتي بالجهاز والانبوب المطاطي يوصل الى حامل الساق النباتي حيث نختار ساق نباتي يكون قطره بقدر حجم هذه الفتحة اي عدم وجود فراغات وان وجد مجال هوائي نضع فازلين حوله لسد فتحات الهواء لكي نمنع دخول الهواء الى داخل الجهاز .</a:t>
            </a:r>
            <a:endParaRPr lang="en-US" dirty="0"/>
          </a:p>
          <a:p>
            <a:r>
              <a:rPr lang="ar-SA" dirty="0"/>
              <a:t>ويتم قطع النبات تحت الماء لمنع دخول الهواء ويوضع الانبوب الزجاجي داخل الماء لكي نمنع دخول الهواء ايضا ثم بعد تثبيت النبات نقوم بامرار فقاعة هوائية فيبدأ الجهاز بالعمل ونقوم بتسجيل النتائج :</a:t>
            </a:r>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336719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dirty="0"/>
              <a:t>نضع البوتوميتر في اربع حالات :</a:t>
            </a:r>
            <a:endParaRPr lang="en-US" dirty="0"/>
          </a:p>
          <a:p>
            <a:pPr lvl="0"/>
            <a:r>
              <a:rPr lang="ar-SA" dirty="0"/>
              <a:t>يوضع في الظروف الطبيعية بدون تاثير اي عامل خارجي .</a:t>
            </a:r>
            <a:endParaRPr lang="en-US" dirty="0"/>
          </a:p>
          <a:p>
            <a:pPr lvl="0"/>
            <a:r>
              <a:rPr lang="ar-SA" dirty="0"/>
              <a:t>نسلط ضوء على البوتوميتر لنهيأ عامل الضوء والحرارة معاً .</a:t>
            </a:r>
            <a:endParaRPr lang="en-US" dirty="0"/>
          </a:p>
          <a:p>
            <a:pPr lvl="0"/>
            <a:r>
              <a:rPr lang="ar-SA" dirty="0"/>
              <a:t>نقوم بسلخ طبقة اللحاء من الساق النباتي ثم نثبته في جهاز البوتوميتر .</a:t>
            </a:r>
            <a:endParaRPr lang="en-US" dirty="0"/>
          </a:p>
          <a:p>
            <a:pPr lvl="0"/>
            <a:r>
              <a:rPr lang="ar-SA" dirty="0"/>
              <a:t>نقوم بدهن اوراق الغصن النباتي بدهن الفازلين من السطحين العلوي والسفلي لمنع حدوث عملية النتح .</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2201923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endParaRPr lang="ar-IQ" dirty="0"/>
          </a:p>
        </p:txBody>
      </p:sp>
      <p:sp>
        <p:nvSpPr>
          <p:cNvPr id="3" name="Content Placeholder 2"/>
          <p:cNvSpPr>
            <a:spLocks noGrp="1"/>
          </p:cNvSpPr>
          <p:nvPr>
            <p:ph idx="1"/>
          </p:nvPr>
        </p:nvSpPr>
        <p:spPr>
          <a:xfrm>
            <a:off x="838200" y="571500"/>
            <a:ext cx="10515600" cy="5605463"/>
          </a:xfrm>
        </p:spPr>
        <p:txBody>
          <a:bodyPr>
            <a:normAutofit lnSpcReduction="10000"/>
          </a:bodyPr>
          <a:lstStyle/>
          <a:p>
            <a:r>
              <a:rPr lang="ar-SA" dirty="0"/>
              <a:t>* يحسب الزمن اللازم لتحرك الفقاعة من بداية التدرج الى نهايته في الانبوب الزجاجي في الحالات السابقة . فنلاحظ ان :</a:t>
            </a:r>
            <a:endParaRPr lang="en-US" dirty="0"/>
          </a:p>
          <a:p>
            <a:r>
              <a:rPr lang="ar-SA" dirty="0"/>
              <a:t> </a:t>
            </a:r>
            <a:endParaRPr lang="en-US" dirty="0"/>
          </a:p>
          <a:p>
            <a:pPr lvl="0"/>
            <a:r>
              <a:rPr lang="ar-SA" dirty="0"/>
              <a:t>في الظروف الطبيعية يكون معدل النتح طبيعي لان العملية تحدث دون تاثيرات خارجية .</a:t>
            </a:r>
            <a:endParaRPr lang="en-US" dirty="0"/>
          </a:p>
          <a:p>
            <a:pPr lvl="0"/>
            <a:r>
              <a:rPr lang="ar-SA" dirty="0"/>
              <a:t> اسرع معدل للنتح عند تأثير عامل الضوء والحرارة على الساق النباتية لان الحرارة العالية الضوء يعملان على زيادة عملية النتح فيكون معدل النتح عالي جدا في هذه الظروف .</a:t>
            </a:r>
            <a:endParaRPr lang="en-US" dirty="0"/>
          </a:p>
          <a:p>
            <a:pPr lvl="0"/>
            <a:r>
              <a:rPr lang="ar-SA" dirty="0"/>
              <a:t>اطول معدل للنتح عند تأثير عامل غلق الثغور بدهن الفازلين وذلك لتوقف عملية النتح عند غلق الثغور وعدم خروج الماء الزائد عن حاجة النبات .</a:t>
            </a:r>
            <a:endParaRPr lang="en-US" dirty="0"/>
          </a:p>
          <a:p>
            <a:r>
              <a:rPr lang="ar-SA" dirty="0"/>
              <a:t> </a:t>
            </a:r>
            <a:endParaRPr lang="en-US" dirty="0"/>
          </a:p>
          <a:p>
            <a:r>
              <a:rPr lang="en-US" dirty="0"/>
              <a:t> </a:t>
            </a:r>
          </a:p>
          <a:p>
            <a:pPr lvl="0"/>
            <a:r>
              <a:rPr lang="ar-SA" dirty="0"/>
              <a:t>اما عملية نزع اللحاء من الساق فهذه العملية لا تؤثر على معدل النتح لان الامتصاص يتم عبر اوعية وقصيبات الخشب فيكون زمن النتح مشابه لما هو حاصل في الظروف الطبيعية.</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3728631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3639"/>
          </a:xfrm>
        </p:spPr>
        <p:txBody>
          <a:bodyPr>
            <a:normAutofit fontScale="90000"/>
          </a:bodyPr>
          <a:lstStyle/>
          <a:p>
            <a:endParaRPr lang="ar-IQ" dirty="0"/>
          </a:p>
        </p:txBody>
      </p:sp>
      <p:sp>
        <p:nvSpPr>
          <p:cNvPr id="3" name="Content Placeholder 2"/>
          <p:cNvSpPr>
            <a:spLocks noGrp="1"/>
          </p:cNvSpPr>
          <p:nvPr>
            <p:ph idx="1"/>
          </p:nvPr>
        </p:nvSpPr>
        <p:spPr>
          <a:xfrm>
            <a:off x="838200" y="685800"/>
            <a:ext cx="10515600" cy="5491163"/>
          </a:xfrm>
        </p:spPr>
        <p:txBody>
          <a:bodyPr>
            <a:normAutofit lnSpcReduction="10000"/>
          </a:bodyPr>
          <a:lstStyle/>
          <a:p>
            <a:r>
              <a:rPr lang="en-US" dirty="0"/>
              <a:t> </a:t>
            </a:r>
          </a:p>
          <a:p>
            <a:r>
              <a:rPr lang="ar-SA" dirty="0"/>
              <a:t>* ملاحظة : يستمر عمود الماء من الوعاء الى الغصن النباتي ويكون اتجاه الصمام من جهة الخزان عند بدأ الجهاز بالعمل.</a:t>
            </a:r>
            <a:endParaRPr lang="en-US" dirty="0"/>
          </a:p>
          <a:p>
            <a:r>
              <a:rPr lang="ar-SA" dirty="0"/>
              <a:t> </a:t>
            </a:r>
            <a:endParaRPr lang="en-US" dirty="0"/>
          </a:p>
          <a:p>
            <a:r>
              <a:rPr lang="ar-SA" dirty="0"/>
              <a:t>نحسب سرعة النتح في الحالات التالية من القانون التالي :</a:t>
            </a:r>
            <a:endParaRPr lang="en-US" dirty="0"/>
          </a:p>
          <a:p>
            <a:r>
              <a:rPr lang="ar-SA" dirty="0"/>
              <a:t> </a:t>
            </a:r>
            <a:endParaRPr lang="en-US" dirty="0"/>
          </a:p>
          <a:p>
            <a:r>
              <a:rPr lang="ar-SA" dirty="0"/>
              <a:t>1) قياس معدل النتح للنبات بوضعه الطبيعي.( 15 دقيقة )</a:t>
            </a:r>
            <a:endParaRPr lang="en-US" dirty="0"/>
          </a:p>
          <a:p>
            <a:r>
              <a:rPr lang="ar-SA" dirty="0"/>
              <a:t>2) قياس معدل النتح للنبات منزوع اللحاء.  (15  دقيقة )</a:t>
            </a:r>
            <a:endParaRPr lang="en-US" dirty="0"/>
          </a:p>
          <a:p>
            <a:r>
              <a:rPr lang="ar-SA" dirty="0"/>
              <a:t>3) تأثير غلق الثغور على معدل النتح.       ( 25 دقيقة )او اكثر </a:t>
            </a:r>
            <a:endParaRPr lang="en-US" dirty="0"/>
          </a:p>
          <a:p>
            <a:r>
              <a:rPr lang="ar-SA" dirty="0"/>
              <a:t>4) تأثير الضوء والحرارة على معدل النتح.  ( 10 دقيقة )</a:t>
            </a:r>
            <a:endParaRPr lang="en-US" dirty="0"/>
          </a:p>
          <a:p>
            <a:r>
              <a:rPr lang="ar-SA" dirty="0"/>
              <a:t> </a:t>
            </a:r>
            <a:endParaRPr lang="en-US" dirty="0"/>
          </a:p>
          <a:p>
            <a:r>
              <a:rPr lang="ar-SA" dirty="0"/>
              <a:t>معدل سرعة النتح = المسافة / الزمن</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3291851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قياس سرعة النتح بواسطة اوراق الكوبلت.</a:t>
            </a:r>
            <a:r>
              <a:rPr lang="en-US" dirty="0"/>
              <a:t/>
            </a:r>
            <a:br>
              <a:rPr lang="en-US" dirty="0"/>
            </a:br>
            <a:endParaRPr lang="ar-IQ" dirty="0"/>
          </a:p>
        </p:txBody>
      </p:sp>
      <p:sp>
        <p:nvSpPr>
          <p:cNvPr id="3" name="Content Placeholder 2"/>
          <p:cNvSpPr>
            <a:spLocks noGrp="1"/>
          </p:cNvSpPr>
          <p:nvPr>
            <p:ph idx="1"/>
          </p:nvPr>
        </p:nvSpPr>
        <p:spPr/>
        <p:txBody>
          <a:bodyPr>
            <a:normAutofit fontScale="77500" lnSpcReduction="20000"/>
          </a:bodyPr>
          <a:lstStyle/>
          <a:p>
            <a:r>
              <a:rPr lang="ar-SA" b="1" u="sng" dirty="0"/>
              <a:t>التجربة الثانية :</a:t>
            </a:r>
            <a:endParaRPr lang="en-US" dirty="0"/>
          </a:p>
          <a:p>
            <a:r>
              <a:rPr lang="ar-SA" b="1" dirty="0"/>
              <a:t> </a:t>
            </a:r>
            <a:endParaRPr lang="en-US" dirty="0"/>
          </a:p>
          <a:p>
            <a:r>
              <a:rPr lang="ar-SA" dirty="0"/>
              <a:t>اوراق الكوبلت : وهي عبارة عن اوراق فلتر مغمورة بكلوريد الكوبلت فيصبح لون الاوراق وردي وعند وضعها في الفرن تصبح زرقاء اللون.</a:t>
            </a:r>
            <a:endParaRPr lang="en-US" dirty="0"/>
          </a:p>
          <a:p>
            <a:r>
              <a:rPr lang="ar-SA" dirty="0"/>
              <a:t> </a:t>
            </a:r>
            <a:endParaRPr lang="en-US" dirty="0"/>
          </a:p>
          <a:p>
            <a:r>
              <a:rPr lang="ar-SA" dirty="0"/>
              <a:t>زمن النتح القياسي </a:t>
            </a:r>
            <a:r>
              <a:rPr lang="en-US" dirty="0" err="1"/>
              <a:t>Ts</a:t>
            </a:r>
            <a:r>
              <a:rPr lang="ar-SA" dirty="0"/>
              <a:t> : وهو زمن قياس تغير اوراق الكوبلت من اللون الازرق الى اللون الوردي في ظروف المختبر.</a:t>
            </a:r>
            <a:endParaRPr lang="en-US" dirty="0"/>
          </a:p>
          <a:p>
            <a:r>
              <a:rPr lang="ar-SA" dirty="0"/>
              <a:t> </a:t>
            </a:r>
            <a:endParaRPr lang="en-US" dirty="0"/>
          </a:p>
          <a:p>
            <a:r>
              <a:rPr lang="ar-SA" dirty="0"/>
              <a:t>زمن نتح الورقة : نضع اوراق الكوبلت الجافة الزرقاء على الورقة النباتية على السطح السفلي ونغطي الورقة من الجهتين بشريحة زجاجية ونحسب زمن تغير اللون ايضا من الازرق الى الوردي في الظروف الطبيعية.</a:t>
            </a:r>
            <a:endParaRPr lang="en-US" dirty="0"/>
          </a:p>
          <a:p>
            <a:r>
              <a:rPr lang="ar-SA" dirty="0"/>
              <a:t> </a:t>
            </a:r>
            <a:endParaRPr lang="en-US" dirty="0"/>
          </a:p>
          <a:p>
            <a:r>
              <a:rPr lang="ar-SA" dirty="0"/>
              <a:t>* يحسب معامل النتح للسطح العلوي والسطح السفلي لاوراق نباتات مختلفة في ظروف مختلفة لدراسة العوامل البيئية او العوامل الخاصة بالنبات.</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3745402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النتائج :</a:t>
            </a:r>
            <a:r>
              <a:rPr lang="en-US" dirty="0"/>
              <a:t/>
            </a:r>
            <a:br>
              <a:rPr lang="en-US" dirty="0"/>
            </a:br>
            <a:endParaRPr lang="ar-IQ"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14786035"/>
              </p:ext>
            </p:extLst>
          </p:nvPr>
        </p:nvGraphicFramePr>
        <p:xfrm>
          <a:off x="6692584" y="1527461"/>
          <a:ext cx="4560771" cy="2207826"/>
        </p:xfrm>
        <a:graphic>
          <a:graphicData uri="http://schemas.openxmlformats.org/drawingml/2006/table">
            <a:tbl>
              <a:tblPr rtl="1" firstRow="1" firstCol="1" lastRow="1" lastCol="1" bandRow="1" bandCol="1">
                <a:tableStyleId>{5C22544A-7EE6-4342-B048-85BDC9FD1C3A}</a:tableStyleId>
              </a:tblPr>
              <a:tblGrid>
                <a:gridCol w="1139992"/>
                <a:gridCol w="1139992"/>
                <a:gridCol w="1139992"/>
                <a:gridCol w="1140795"/>
              </a:tblGrid>
              <a:tr h="367971">
                <a:tc>
                  <a:txBody>
                    <a:bodyPr/>
                    <a:lstStyle/>
                    <a:p>
                      <a:pPr algn="ctr" rtl="1">
                        <a:spcAft>
                          <a:spcPts val="0"/>
                        </a:spcAft>
                      </a:pPr>
                      <a:r>
                        <a:rPr lang="ar-SA" sz="1600">
                          <a:effectLst/>
                        </a:rPr>
                        <a:t>اسم النبات</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TL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Ts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Ti</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7971">
                <a:tc>
                  <a:txBody>
                    <a:bodyPr/>
                    <a:lstStyle/>
                    <a:p>
                      <a:pPr algn="justLow" rtl="1">
                        <a:spcAft>
                          <a:spcPts val="0"/>
                        </a:spcAft>
                      </a:pPr>
                      <a:r>
                        <a:rPr lang="ar-SA" sz="1600" dirty="0">
                          <a:effectLst/>
                        </a:rPr>
                        <a:t>الروز</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600">
                          <a:effectLst/>
                        </a:rPr>
                        <a:t>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7971">
                <a:tc>
                  <a:txBody>
                    <a:bodyPr/>
                    <a:lstStyle/>
                    <a:p>
                      <a:pPr algn="justLow" rtl="1">
                        <a:spcAft>
                          <a:spcPts val="0"/>
                        </a:spcAft>
                      </a:pPr>
                      <a:r>
                        <a:rPr lang="ar-SA" sz="1600">
                          <a:effectLst/>
                        </a:rPr>
                        <a:t>النارنج</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600">
                          <a:effectLst/>
                        </a:rPr>
                        <a:t>14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7971">
                <a:tc>
                  <a:txBody>
                    <a:bodyPr/>
                    <a:lstStyle/>
                    <a:p>
                      <a:pPr algn="justLow" rtl="1">
                        <a:spcAft>
                          <a:spcPts val="0"/>
                        </a:spcAft>
                      </a:pPr>
                      <a:r>
                        <a:rPr lang="ar-SA" sz="1600">
                          <a:effectLst/>
                        </a:rPr>
                        <a:t>الدفله</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7971">
                <a:tc>
                  <a:txBody>
                    <a:bodyPr/>
                    <a:lstStyle/>
                    <a:p>
                      <a:pPr algn="justLow" rtl="1">
                        <a:spcAft>
                          <a:spcPts val="0"/>
                        </a:spcAft>
                      </a:pPr>
                      <a:r>
                        <a:rPr lang="ar-SA" sz="1600">
                          <a:effectLst/>
                        </a:rPr>
                        <a:t>الخروع</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0">
                        <a:spcAft>
                          <a:spcPts val="0"/>
                        </a:spcAft>
                      </a:pPr>
                      <a:r>
                        <a:rPr lang="en-US" sz="16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en-US"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7971">
                <a:tc>
                  <a:txBody>
                    <a:bodyPr/>
                    <a:lstStyle/>
                    <a:p>
                      <a:pPr algn="justLow" rtl="1">
                        <a:spcAft>
                          <a:spcPts val="0"/>
                        </a:spcAft>
                      </a:pPr>
                      <a:r>
                        <a:rPr lang="ar-SA" sz="1600">
                          <a:effectLst/>
                        </a:rPr>
                        <a:t>ديدونيا</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a:effectLst/>
                        </a:rPr>
                        <a:t>19</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a:effectLst/>
                        </a:rPr>
                        <a:t>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6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
        <p:nvSpPr>
          <p:cNvPr id="6" name="TextBox 5"/>
          <p:cNvSpPr txBox="1"/>
          <p:nvPr/>
        </p:nvSpPr>
        <p:spPr>
          <a:xfrm>
            <a:off x="1797627" y="1475509"/>
            <a:ext cx="4218709" cy="2862322"/>
          </a:xfrm>
          <a:prstGeom prst="rect">
            <a:avLst/>
          </a:prstGeom>
          <a:noFill/>
        </p:spPr>
        <p:txBody>
          <a:bodyPr wrap="square" rtlCol="1">
            <a:spAutoFit/>
          </a:bodyPr>
          <a:lstStyle/>
          <a:p>
            <a:r>
              <a:rPr lang="ar-SA" dirty="0"/>
              <a:t>ثم نستخرج معامل النتح لكل نبات باستخدام القانون.</a:t>
            </a:r>
            <a:endParaRPr lang="en-US" dirty="0"/>
          </a:p>
          <a:p>
            <a:r>
              <a:rPr lang="ar-SA" dirty="0"/>
              <a:t> </a:t>
            </a:r>
            <a:endParaRPr lang="en-US" dirty="0"/>
          </a:p>
          <a:p>
            <a:r>
              <a:rPr lang="en-US" b="1" dirty="0" err="1"/>
              <a:t>Ts</a:t>
            </a:r>
            <a:r>
              <a:rPr lang="en-US" b="1" dirty="0"/>
              <a:t> / TL = Ti</a:t>
            </a:r>
            <a:endParaRPr lang="en-US" dirty="0"/>
          </a:p>
          <a:p>
            <a:r>
              <a:rPr lang="ar-SA" dirty="0"/>
              <a:t> </a:t>
            </a:r>
            <a:endParaRPr lang="en-US" dirty="0"/>
          </a:p>
          <a:p>
            <a:r>
              <a:rPr lang="ar-SA" dirty="0"/>
              <a:t>حيث ان :</a:t>
            </a:r>
            <a:endParaRPr lang="en-US" dirty="0"/>
          </a:p>
          <a:p>
            <a:r>
              <a:rPr lang="ar-SA" dirty="0"/>
              <a:t> </a:t>
            </a:r>
            <a:endParaRPr lang="en-US" dirty="0"/>
          </a:p>
          <a:p>
            <a:r>
              <a:rPr lang="en-US" dirty="0"/>
              <a:t>Ti </a:t>
            </a:r>
            <a:r>
              <a:rPr lang="ar-IQ" dirty="0"/>
              <a:t>    = </a:t>
            </a:r>
            <a:r>
              <a:rPr lang="ar-SA" dirty="0"/>
              <a:t>معامل النتح</a:t>
            </a:r>
            <a:endParaRPr lang="en-US" dirty="0"/>
          </a:p>
          <a:p>
            <a:r>
              <a:rPr lang="en-US" dirty="0" err="1"/>
              <a:t>Ts</a:t>
            </a:r>
            <a:r>
              <a:rPr lang="ar-SA" dirty="0"/>
              <a:t>    =  زمن النتح القياسي</a:t>
            </a:r>
            <a:endParaRPr lang="en-US" dirty="0"/>
          </a:p>
          <a:p>
            <a:r>
              <a:rPr lang="en-US" dirty="0"/>
              <a:t>  TL </a:t>
            </a:r>
            <a:r>
              <a:rPr lang="ar-IQ" dirty="0"/>
              <a:t>= </a:t>
            </a:r>
            <a:r>
              <a:rPr lang="ar-SA" dirty="0"/>
              <a:t>زمن نتح الورقة بالدقيقة</a:t>
            </a:r>
            <a:endParaRPr lang="en-US" dirty="0"/>
          </a:p>
          <a:p>
            <a:endParaRPr lang="ar-IQ" dirty="0"/>
          </a:p>
        </p:txBody>
      </p:sp>
    </p:spTree>
    <p:extLst>
      <p:ext uri="{BB962C8B-B14F-4D97-AF65-F5344CB8AC3E}">
        <p14:creationId xmlns:p14="http://schemas.microsoft.com/office/powerpoint/2010/main" val="55977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آليات صعود الماء في النباتات :</a:t>
            </a:r>
            <a:r>
              <a:rPr lang="en-US" dirty="0"/>
              <a:t/>
            </a:r>
            <a:br>
              <a:rPr lang="en-US" dirty="0"/>
            </a:br>
            <a:endParaRPr lang="ar-IQ" dirty="0"/>
          </a:p>
        </p:txBody>
      </p:sp>
      <p:sp>
        <p:nvSpPr>
          <p:cNvPr id="3" name="Content Placeholder 2"/>
          <p:cNvSpPr>
            <a:spLocks noGrp="1"/>
          </p:cNvSpPr>
          <p:nvPr>
            <p:ph idx="1"/>
          </p:nvPr>
        </p:nvSpPr>
        <p:spPr/>
        <p:txBody>
          <a:bodyPr>
            <a:normAutofit lnSpcReduction="10000"/>
          </a:bodyPr>
          <a:lstStyle/>
          <a:p>
            <a:r>
              <a:rPr lang="ar-SA" dirty="0"/>
              <a:t> </a:t>
            </a:r>
            <a:endParaRPr lang="en-US" dirty="0"/>
          </a:p>
          <a:p>
            <a:pPr lvl="0"/>
            <a:r>
              <a:rPr lang="ar-SA" b="1" dirty="0"/>
              <a:t> دراسة ظاهرة الضغط الجذري.</a:t>
            </a:r>
            <a:endParaRPr lang="en-US" dirty="0"/>
          </a:p>
          <a:p>
            <a:r>
              <a:rPr lang="ar-SA" b="1" dirty="0"/>
              <a:t> </a:t>
            </a:r>
            <a:endParaRPr lang="en-US" dirty="0"/>
          </a:p>
          <a:p>
            <a:r>
              <a:rPr lang="ar-SA" dirty="0"/>
              <a:t>ظاهرة الضغط الجذري:</a:t>
            </a:r>
            <a:endParaRPr lang="en-US" dirty="0"/>
          </a:p>
          <a:p>
            <a:r>
              <a:rPr lang="ar-SA" dirty="0"/>
              <a:t>هو الضغط الذي ينشأ بعناصر الاوعية والقصبات للخشب والذي ينتج عن النشاط الايضي للجذور ويتحرك الماء بفعل الآلية الاوزموزية التي تتولد نتيجة للامتصاص الفعال للاملاح بواسطة الجذور وهذا يحصل في النباتات القصيرة وتعتبر عملية الادماع ( </a:t>
            </a:r>
            <a:r>
              <a:rPr lang="en-US" dirty="0"/>
              <a:t>Guttation</a:t>
            </a:r>
            <a:r>
              <a:rPr lang="ar-SA" dirty="0"/>
              <a:t> ) و</a:t>
            </a:r>
            <a:r>
              <a:rPr lang="ar-IQ" dirty="0"/>
              <a:t>هي عملية</a:t>
            </a:r>
            <a:r>
              <a:rPr lang="ar-SA" dirty="0"/>
              <a:t> انسياب الماء في نهايات العروق وتحدث عندما تتوقف عملية النتح بسبب الظروف الغير ملائمة له ونتيجة للضغط الجذري وعن طريق الثغور المائية وهناك نظريات اخرى تساعد عملية الضغط الجذري.</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1431430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06375"/>
          </a:xfrm>
        </p:spPr>
        <p:txBody>
          <a:bodyPr>
            <a:normAutofit fontScale="90000"/>
          </a:bodyPr>
          <a:lstStyle/>
          <a:p>
            <a:endParaRPr lang="ar-IQ" dirty="0"/>
          </a:p>
        </p:txBody>
      </p:sp>
      <p:sp>
        <p:nvSpPr>
          <p:cNvPr id="3" name="Content Placeholder 2"/>
          <p:cNvSpPr>
            <a:spLocks noGrp="1"/>
          </p:cNvSpPr>
          <p:nvPr>
            <p:ph idx="1"/>
          </p:nvPr>
        </p:nvSpPr>
        <p:spPr>
          <a:xfrm>
            <a:off x="838200" y="748145"/>
            <a:ext cx="10515600" cy="5428818"/>
          </a:xfrm>
        </p:spPr>
        <p:txBody>
          <a:bodyPr>
            <a:normAutofit fontScale="92500"/>
          </a:bodyPr>
          <a:lstStyle/>
          <a:p>
            <a:r>
              <a:rPr lang="ar-SA" b="1" dirty="0"/>
              <a:t> </a:t>
            </a:r>
            <a:endParaRPr lang="en-US" dirty="0"/>
          </a:p>
          <a:p>
            <a:pPr lvl="0"/>
            <a:r>
              <a:rPr lang="ar-SA" b="1" dirty="0"/>
              <a:t> طريقة قوة السحب النتحي.</a:t>
            </a:r>
            <a:endParaRPr lang="en-US" dirty="0"/>
          </a:p>
          <a:p>
            <a:r>
              <a:rPr lang="ar-SA" b="1" dirty="0"/>
              <a:t> </a:t>
            </a:r>
            <a:endParaRPr lang="en-US" dirty="0"/>
          </a:p>
          <a:p>
            <a:r>
              <a:rPr lang="ar-SA" dirty="0"/>
              <a:t>نظرية السحب النتحي او التماسك والتلاصق.</a:t>
            </a:r>
            <a:endParaRPr lang="en-US" dirty="0"/>
          </a:p>
          <a:p>
            <a:r>
              <a:rPr lang="ar-SA" dirty="0"/>
              <a:t>وهي عملية صعود الماء نتيجة للاختلاف في الجهد المائي بين خلايا الورقة والمحيط الخارجي فيحدث النتح ويعوض النقص بامتصاص الماء من التربة بواسطة الجذور حيث تمثل عملية النتح بسحب الماء من قنوات الخشب وتكون هذه القنوات تحت تأثير سحب حيث ينتقل خلال عمود الماء المستمر من قمة النبات الى قاعدته في الجذور حيث تمثل عملية النتح بشكل الخيط المسحوب .</a:t>
            </a:r>
            <a:endParaRPr lang="en-US" dirty="0"/>
          </a:p>
          <a:p>
            <a:r>
              <a:rPr lang="ar-SA" dirty="0"/>
              <a:t> </a:t>
            </a:r>
            <a:endParaRPr lang="en-US" dirty="0"/>
          </a:p>
          <a:p>
            <a:r>
              <a:rPr lang="ar-SA" dirty="0"/>
              <a:t> </a:t>
            </a:r>
            <a:endParaRPr lang="en-US" dirty="0"/>
          </a:p>
          <a:p>
            <a:r>
              <a:rPr lang="ar-SA" dirty="0"/>
              <a:t> </a:t>
            </a:r>
            <a:endParaRPr lang="en-US" dirty="0"/>
          </a:p>
          <a:p>
            <a:pPr lvl="0"/>
            <a:r>
              <a:rPr lang="ar-SA" dirty="0"/>
              <a:t> </a:t>
            </a:r>
            <a:r>
              <a:rPr lang="ar-SA" b="1" dirty="0"/>
              <a:t>النظرية الحيوية</a:t>
            </a:r>
            <a:r>
              <a:rPr lang="ar-SA" dirty="0"/>
              <a:t> : وهو صعود الماء خلال الاوعية والقصيبات نتيجة لفعالية برنكيما الخشب </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الثاني عشر                          </a:t>
            </a:r>
            <a:r>
              <a:rPr lang="en-US" smtClean="0"/>
              <a:t>st</a:t>
            </a:r>
            <a:endParaRPr lang="ar-IQ"/>
          </a:p>
        </p:txBody>
      </p:sp>
    </p:spTree>
    <p:extLst>
      <p:ext uri="{BB962C8B-B14F-4D97-AF65-F5344CB8AC3E}">
        <p14:creationId xmlns:p14="http://schemas.microsoft.com/office/powerpoint/2010/main" val="42565657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197</Words>
  <Application>Microsoft Office PowerPoint</Application>
  <PresentationFormat>Widescreen</PresentationFormat>
  <Paragraphs>100</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 النتح     Transpiration</vt:lpstr>
      <vt:lpstr>اولا : طريقة البوتوميتر لقياس معدل سرعة النتح.</vt:lpstr>
      <vt:lpstr>PowerPoint Presentation</vt:lpstr>
      <vt:lpstr>PowerPoint Presentation</vt:lpstr>
      <vt:lpstr>PowerPoint Presentation</vt:lpstr>
      <vt:lpstr>قياس سرعة النتح بواسطة اوراق الكوبلت. </vt:lpstr>
      <vt:lpstr>النتائج : </vt:lpstr>
      <vt:lpstr>آليات صعود الماء في النباتات :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المختبر الثاني عشر</dc:title>
  <dc:creator>MYK</dc:creator>
  <cp:lastModifiedBy>MYK</cp:lastModifiedBy>
  <cp:revision>6</cp:revision>
  <dcterms:created xsi:type="dcterms:W3CDTF">2020-12-10T19:51:50Z</dcterms:created>
  <dcterms:modified xsi:type="dcterms:W3CDTF">2020-12-10T19:58:10Z</dcterms:modified>
</cp:coreProperties>
</file>