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5" r:id="rId9"/>
    <p:sldId id="266" r:id="rId10"/>
    <p:sldId id="267" r:id="rId11"/>
    <p:sldId id="268" r:id="rId12"/>
    <p:sldId id="269" r:id="rId13"/>
    <p:sldId id="263" r:id="rId14"/>
    <p:sldId id="26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5E50BBB2-3783-4E08-9A4D-D9E983D4CD01}" type="datetimeFigureOut">
              <a:rPr lang="ar-IQ" smtClean="0"/>
              <a:t>12/04/1442</a:t>
            </a:fld>
            <a:endParaRPr lang="ar-IQ"/>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ECF75BE9-E8C9-41F2-8DF4-0193D2BA9A1E}" type="slidenum">
              <a:rPr lang="ar-IQ" smtClean="0"/>
              <a:t>‹#›</a:t>
            </a:fld>
            <a:endParaRPr lang="ar-IQ"/>
          </a:p>
        </p:txBody>
      </p:sp>
    </p:spTree>
    <p:extLst>
      <p:ext uri="{BB962C8B-B14F-4D97-AF65-F5344CB8AC3E}">
        <p14:creationId xmlns:p14="http://schemas.microsoft.com/office/powerpoint/2010/main" val="4114244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a:p>
        </p:txBody>
      </p:sp>
      <p:sp>
        <p:nvSpPr>
          <p:cNvPr id="4" name="Slide Number Placeholder 3"/>
          <p:cNvSpPr>
            <a:spLocks noGrp="1"/>
          </p:cNvSpPr>
          <p:nvPr>
            <p:ph type="sldNum" sz="quarter" idx="10"/>
          </p:nvPr>
        </p:nvSpPr>
        <p:spPr/>
        <p:txBody>
          <a:bodyPr/>
          <a:lstStyle/>
          <a:p>
            <a:fld id="{ECF75BE9-E8C9-41F2-8DF4-0193D2BA9A1E}" type="slidenum">
              <a:rPr lang="ar-IQ" smtClean="0"/>
              <a:t>2</a:t>
            </a:fld>
            <a:endParaRPr lang="ar-IQ"/>
          </a:p>
        </p:txBody>
      </p:sp>
    </p:spTree>
    <p:extLst>
      <p:ext uri="{BB962C8B-B14F-4D97-AF65-F5344CB8AC3E}">
        <p14:creationId xmlns:p14="http://schemas.microsoft.com/office/powerpoint/2010/main" val="29051039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4809998-194B-426A-B505-DF12F89CE84D}" type="datetime1">
              <a:rPr lang="en-US" smtClean="0"/>
              <a:t>11/27/2020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smtClean="0"/>
              <a:t>st                                              </a:t>
            </a:r>
            <a:r>
              <a:rPr lang="ar-IQ" smtClean="0"/>
              <a:t>المختبر الحادي عشر</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F239C6-4C9B-4596-BB60-7AF610EA5FAF}" type="datetime1">
              <a:rPr lang="en-US" smtClean="0"/>
              <a:t>11/27/2020</a:t>
            </a:fld>
            <a:endParaRPr lang="en-US" dirty="0"/>
          </a:p>
        </p:txBody>
      </p:sp>
      <p:sp>
        <p:nvSpPr>
          <p:cNvPr id="6" name="Footer Placeholder 5"/>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865A6B-2426-4C0A-95AD-B50C9F7AFF0F}" type="datetime1">
              <a:rPr lang="en-US" smtClean="0"/>
              <a:t>11/27/2020</a:t>
            </a:fld>
            <a:endParaRPr lang="en-US" dirty="0"/>
          </a:p>
        </p:txBody>
      </p:sp>
      <p:sp>
        <p:nvSpPr>
          <p:cNvPr id="5" name="Footer Placeholder 4"/>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043ED6-2CC8-48DB-8424-5CC3579AF853}" type="datetime1">
              <a:rPr lang="en-US" smtClean="0"/>
              <a:t>11/27/2020</a:t>
            </a:fld>
            <a:endParaRPr lang="en-US" dirty="0"/>
          </a:p>
        </p:txBody>
      </p:sp>
      <p:sp>
        <p:nvSpPr>
          <p:cNvPr id="5" name="Footer Placeholder 4"/>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B4CA52-1515-43D3-B91C-31B678952CB3}" type="datetime1">
              <a:rPr lang="en-US" smtClean="0"/>
              <a:t>11/27/2020</a:t>
            </a:fld>
            <a:endParaRPr lang="en-US" dirty="0"/>
          </a:p>
        </p:txBody>
      </p:sp>
      <p:sp>
        <p:nvSpPr>
          <p:cNvPr id="5" name="Footer Placeholder 4"/>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1C7CCC0-14EC-4F33-9776-5CDC81E13015}" type="datetime1">
              <a:rPr lang="en-US" smtClean="0"/>
              <a:t>11/27/2020</a:t>
            </a:fld>
            <a:endParaRPr lang="en-US" dirty="0"/>
          </a:p>
        </p:txBody>
      </p:sp>
      <p:sp>
        <p:nvSpPr>
          <p:cNvPr id="8" name="Footer Placeholder 7"/>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2B53F25-9654-40A5-BE08-1FD0F7B864DB}" type="datetime1">
              <a:rPr lang="en-US" smtClean="0"/>
              <a:t>11/27/2020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smtClean="0"/>
              <a:t>st                                              </a:t>
            </a:r>
            <a:r>
              <a:rPr lang="ar-IQ" smtClean="0"/>
              <a:t>المختبر الحادي عشر</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2B1DF2AE-4530-464E-A96C-74BC50443758}" type="datetime1">
              <a:rPr lang="en-US" smtClean="0"/>
              <a:t>11/27/2020</a:t>
            </a:fld>
            <a:endParaRPr lang="en-US" dirty="0"/>
          </a:p>
        </p:txBody>
      </p:sp>
      <p:sp>
        <p:nvSpPr>
          <p:cNvPr id="5" name="Footer Placeholder 4"/>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5F5AD82-675B-494E-94B9-B8D09CDAA62F}" type="datetime1">
              <a:rPr lang="en-US" smtClean="0"/>
              <a:t>11/27/2020</a:t>
            </a:fld>
            <a:endParaRPr lang="en-US" dirty="0"/>
          </a:p>
        </p:txBody>
      </p:sp>
      <p:sp>
        <p:nvSpPr>
          <p:cNvPr id="5" name="Footer Placeholder 4"/>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9E11D5-9FDD-49D8-8A76-108BC7D77BC5}" type="datetime1">
              <a:rPr lang="en-US" smtClean="0"/>
              <a:t>11/27/2020</a:t>
            </a:fld>
            <a:endParaRPr lang="en-US" dirty="0"/>
          </a:p>
        </p:txBody>
      </p:sp>
      <p:sp>
        <p:nvSpPr>
          <p:cNvPr id="5" name="Footer Placeholder 4"/>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237DC3-554F-418C-8AEA-E3B43C1A9CE4}" type="datetime1">
              <a:rPr lang="en-US" smtClean="0"/>
              <a:t>11/27/2020</a:t>
            </a:fld>
            <a:endParaRPr lang="en-US" dirty="0"/>
          </a:p>
        </p:txBody>
      </p:sp>
      <p:sp>
        <p:nvSpPr>
          <p:cNvPr id="5" name="Footer Placeholder 4"/>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5DD11D3-B055-4C09-9EDD-2B1BDCC78043}" type="datetime1">
              <a:rPr lang="en-US" smtClean="0"/>
              <a:t>11/27/2020</a:t>
            </a:fld>
            <a:endParaRPr lang="en-US" dirty="0"/>
          </a:p>
        </p:txBody>
      </p:sp>
      <p:sp>
        <p:nvSpPr>
          <p:cNvPr id="6" name="Footer Placeholder 5"/>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D8D7299-E160-43D6-84E6-6B9A650B61B1}" type="datetime1">
              <a:rPr lang="en-US" smtClean="0"/>
              <a:t>11/27/2020</a:t>
            </a:fld>
            <a:endParaRPr lang="en-US" dirty="0"/>
          </a:p>
        </p:txBody>
      </p:sp>
      <p:sp>
        <p:nvSpPr>
          <p:cNvPr id="8" name="Footer Placeholder 7"/>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EB90FF-3B59-4E26-87B2-F8927A5A899B}" type="datetime1">
              <a:rPr lang="en-US" smtClean="0"/>
              <a:t>11/27/2020</a:t>
            </a:fld>
            <a:endParaRPr lang="en-US" dirty="0"/>
          </a:p>
        </p:txBody>
      </p:sp>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CC40D8-3FF9-4F8B-8E87-7E5CCA121F65}" type="datetime1">
              <a:rPr lang="en-US" smtClean="0"/>
              <a:t>11/27/2020</a:t>
            </a:fld>
            <a:endParaRPr lang="en-US" dirty="0"/>
          </a:p>
        </p:txBody>
      </p:sp>
      <p:sp>
        <p:nvSpPr>
          <p:cNvPr id="3" name="Footer Placeholder 2"/>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4385A-B5C6-4FF5-9A6C-515E0CA7BC4F}" type="datetime1">
              <a:rPr lang="en-US" smtClean="0"/>
              <a:t>11/27/2020</a:t>
            </a:fld>
            <a:endParaRPr lang="en-US" dirty="0"/>
          </a:p>
        </p:txBody>
      </p:sp>
      <p:sp>
        <p:nvSpPr>
          <p:cNvPr id="6" name="Footer Placeholder 5"/>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7FEC6-4B32-4B13-BA09-201514ADBC8B}" type="datetime1">
              <a:rPr lang="en-US" smtClean="0"/>
              <a:t>11/27/2020</a:t>
            </a:fld>
            <a:endParaRPr lang="en-US" dirty="0"/>
          </a:p>
        </p:txBody>
      </p:sp>
      <p:sp>
        <p:nvSpPr>
          <p:cNvPr id="6" name="Footer Placeholder 5"/>
          <p:cNvSpPr>
            <a:spLocks noGrp="1"/>
          </p:cNvSpPr>
          <p:nvPr>
            <p:ph type="ftr" sz="quarter" idx="11"/>
          </p:nvPr>
        </p:nvSpPr>
        <p:spPr/>
        <p:txBody>
          <a:bodyPr/>
          <a:lstStyle/>
          <a:p>
            <a:r>
              <a:rPr lang="en-US" smtClean="0"/>
              <a:t>st                                              </a:t>
            </a:r>
            <a:r>
              <a:rPr lang="ar-IQ" smtClean="0"/>
              <a:t>المختبر الحادي عشر</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C50C692-0A0D-421D-90F1-6E6390134315}" type="datetime1">
              <a:rPr lang="en-US" smtClean="0"/>
              <a:t>11/27/2020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smtClean="0"/>
              <a:t>st                                              </a:t>
            </a:r>
            <a:r>
              <a:rPr lang="ar-IQ" smtClean="0"/>
              <a:t>المختبر الحادي عشر</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dt="0"/>
  <p:txStyles>
    <p:titleStyle>
      <a:lvl1pPr algn="l" defTabSz="457200" rtl="1" eaLnBrk="1" latinLnBrk="0" hangingPunct="1">
        <a:spcBef>
          <a:spcPct val="0"/>
        </a:spcBef>
        <a:buNone/>
        <a:defRPr sz="3600" b="0" i="0" kern="1200">
          <a:solidFill>
            <a:schemeClr val="bg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
            </a:r>
            <a:br>
              <a:rPr lang="en-US" dirty="0"/>
            </a:br>
            <a:r>
              <a:rPr lang="ar-SA" b="1" dirty="0"/>
              <a:t>النتح</a:t>
            </a:r>
            <a:r>
              <a:rPr lang="en-US" dirty="0"/>
              <a:t/>
            </a:r>
            <a:br>
              <a:rPr lang="en-US" dirty="0"/>
            </a:br>
            <a:r>
              <a:rPr lang="en-US" b="1" dirty="0"/>
              <a:t>Transpiration</a:t>
            </a:r>
            <a:r>
              <a:rPr lang="en-US" dirty="0"/>
              <a:t/>
            </a:r>
            <a:br>
              <a:rPr lang="en-US" dirty="0"/>
            </a:br>
            <a:endParaRPr lang="ar-IQ" dirty="0"/>
          </a:p>
        </p:txBody>
      </p:sp>
      <p:sp>
        <p:nvSpPr>
          <p:cNvPr id="3" name="Subtitle 2"/>
          <p:cNvSpPr>
            <a:spLocks noGrp="1"/>
          </p:cNvSpPr>
          <p:nvPr>
            <p:ph type="subTitle" idx="1"/>
          </p:nvPr>
        </p:nvSpPr>
        <p:spPr/>
        <p:txBody>
          <a:bodyPr/>
          <a:lstStyle/>
          <a:p>
            <a:r>
              <a:rPr lang="ar-SA" b="1" dirty="0"/>
              <a:t>المختبر الحادي عشر</a:t>
            </a:r>
            <a:endParaRPr lang="ar-IQ" dirty="0"/>
          </a:p>
        </p:txBody>
      </p:sp>
    </p:spTree>
    <p:extLst>
      <p:ext uri="{BB962C8B-B14F-4D97-AF65-F5344CB8AC3E}">
        <p14:creationId xmlns:p14="http://schemas.microsoft.com/office/powerpoint/2010/main" val="4122138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77206" y="2706687"/>
            <a:ext cx="7581900" cy="3209925"/>
          </a:xfrm>
        </p:spPr>
      </p:pic>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958495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lnSpcReduction="10000"/>
          </a:bodyPr>
          <a:lstStyle/>
          <a:p>
            <a:r>
              <a:rPr lang="ar-SA" b="1" dirty="0"/>
              <a:t>رابعا : دراسة توزيع الثغور على سطحي الورقة</a:t>
            </a:r>
            <a:endParaRPr lang="en-US" dirty="0"/>
          </a:p>
          <a:p>
            <a:r>
              <a:rPr lang="ar-SA" dirty="0"/>
              <a:t> </a:t>
            </a:r>
            <a:endParaRPr lang="en-US" dirty="0"/>
          </a:p>
          <a:p>
            <a:r>
              <a:rPr lang="ar-SA" b="1" u="sng" dirty="0"/>
              <a:t>التجربة الرابعة :</a:t>
            </a:r>
            <a:endParaRPr lang="en-US" dirty="0"/>
          </a:p>
          <a:p>
            <a:r>
              <a:rPr lang="ar-SA" dirty="0"/>
              <a:t> </a:t>
            </a:r>
            <a:endParaRPr lang="en-US" dirty="0"/>
          </a:p>
          <a:p>
            <a:r>
              <a:rPr lang="ar-SA" dirty="0"/>
              <a:t>دراسة توزيع الثغور على سطحي الورقة</a:t>
            </a:r>
            <a:endParaRPr lang="en-US" dirty="0"/>
          </a:p>
          <a:p>
            <a:r>
              <a:rPr lang="ar-SA" dirty="0"/>
              <a:t>في هذه التجربة نأخذ اوراق نباتية مختلفة ندرس توزيع الثغور على سطحيها.</a:t>
            </a:r>
            <a:endParaRPr lang="en-US" dirty="0"/>
          </a:p>
          <a:p>
            <a:r>
              <a:rPr lang="ar-SA" dirty="0"/>
              <a:t>نستخدم الماء الحار لكي يتم طرد كل الهواء الموجود في الماء عند الغلي لكي يبقى الهواء فقط في الاوراق التي سوف تغمر في الماء فعند وضع الاوراق في الماء نلاحظ خروج فقاعات هوائية من السطحين العلوي والسفلي للاوراق فنحاول ان نحسب عدد الثغور الموجودة على السطح العلوي والسفلي ونحدد اي السطحين يكون عدد الثغور عليه اكثر.</a:t>
            </a:r>
            <a:endParaRPr lang="en-US" dirty="0"/>
          </a:p>
          <a:p>
            <a:endParaRPr lang="ar-IQ" dirty="0"/>
          </a:p>
        </p:txBody>
      </p:sp>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2808624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47029324"/>
              </p:ext>
            </p:extLst>
          </p:nvPr>
        </p:nvGraphicFramePr>
        <p:xfrm>
          <a:off x="800101" y="2452253"/>
          <a:ext cx="10058399" cy="3273137"/>
        </p:xfrm>
        <a:graphic>
          <a:graphicData uri="http://schemas.openxmlformats.org/drawingml/2006/table">
            <a:tbl>
              <a:tblPr rtl="1" firstRow="1" firstCol="1" lastRow="1" lastCol="1" bandRow="1" bandCol="1">
                <a:tableStyleId>{5C22544A-7EE6-4342-B048-85BDC9FD1C3A}</a:tableStyleId>
              </a:tblPr>
              <a:tblGrid>
                <a:gridCol w="3352013"/>
                <a:gridCol w="3353193"/>
                <a:gridCol w="3353193"/>
              </a:tblGrid>
              <a:tr h="935182">
                <a:tc>
                  <a:txBody>
                    <a:bodyPr/>
                    <a:lstStyle/>
                    <a:p>
                      <a:pPr algn="ctr" rtl="1">
                        <a:spcAft>
                          <a:spcPts val="0"/>
                        </a:spcAft>
                      </a:pPr>
                      <a:r>
                        <a:rPr lang="ar-SA" sz="2400" b="1">
                          <a:effectLst/>
                        </a:rPr>
                        <a:t>اسم النبات</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a:effectLst/>
                        </a:rPr>
                        <a:t>عدد الثغور على السطح العلوي</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a:effectLst/>
                        </a:rPr>
                        <a:t>عدد الثغور على السطح السفلي</a:t>
                      </a:r>
                      <a:endParaRPr lang="en-US" sz="2000" b="1">
                        <a:effectLst/>
                        <a:latin typeface="Times New Roman" panose="02020603050405020304" pitchFamily="18" charset="0"/>
                        <a:ea typeface="Times New Roman" panose="02020603050405020304" pitchFamily="18" charset="0"/>
                      </a:endParaRPr>
                    </a:p>
                  </a:txBody>
                  <a:tcPr marL="68580" marR="68580" marT="0" marB="0"/>
                </a:tc>
              </a:tr>
              <a:tr h="467591">
                <a:tc>
                  <a:txBody>
                    <a:bodyPr/>
                    <a:lstStyle/>
                    <a:p>
                      <a:pPr algn="ctr" rtl="1">
                        <a:spcAft>
                          <a:spcPts val="0"/>
                        </a:spcAft>
                      </a:pPr>
                      <a:r>
                        <a:rPr lang="ar-SA" sz="2400" b="1">
                          <a:effectLst/>
                        </a:rPr>
                        <a:t>1- الدفلة</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a:effectLst/>
                        </a:rPr>
                        <a:t>قليل</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a:effectLst/>
                        </a:rPr>
                        <a:t>كثير</a:t>
                      </a:r>
                      <a:endParaRPr lang="en-US" sz="2000" b="1">
                        <a:effectLst/>
                        <a:latin typeface="Times New Roman" panose="02020603050405020304" pitchFamily="18" charset="0"/>
                        <a:ea typeface="Times New Roman" panose="02020603050405020304" pitchFamily="18" charset="0"/>
                      </a:endParaRPr>
                    </a:p>
                  </a:txBody>
                  <a:tcPr marL="68580" marR="68580" marT="0" marB="0"/>
                </a:tc>
              </a:tr>
              <a:tr h="467591">
                <a:tc>
                  <a:txBody>
                    <a:bodyPr/>
                    <a:lstStyle/>
                    <a:p>
                      <a:pPr algn="ctr" rtl="1">
                        <a:spcAft>
                          <a:spcPts val="0"/>
                        </a:spcAft>
                      </a:pPr>
                      <a:r>
                        <a:rPr lang="ar-SA" sz="2400" b="1">
                          <a:effectLst/>
                        </a:rPr>
                        <a:t>2- يوكالبتوس</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a:effectLst/>
                        </a:rPr>
                        <a:t>كثير جدا</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a:effectLst/>
                        </a:rPr>
                        <a:t>كثير جدا</a:t>
                      </a:r>
                      <a:endParaRPr lang="en-US" sz="2000" b="1">
                        <a:effectLst/>
                        <a:latin typeface="Times New Roman" panose="02020603050405020304" pitchFamily="18" charset="0"/>
                        <a:ea typeface="Times New Roman" panose="02020603050405020304" pitchFamily="18" charset="0"/>
                      </a:endParaRPr>
                    </a:p>
                  </a:txBody>
                  <a:tcPr marL="68580" marR="68580" marT="0" marB="0"/>
                </a:tc>
              </a:tr>
              <a:tr h="467591">
                <a:tc>
                  <a:txBody>
                    <a:bodyPr/>
                    <a:lstStyle/>
                    <a:p>
                      <a:pPr algn="ctr" rtl="1">
                        <a:spcAft>
                          <a:spcPts val="0"/>
                        </a:spcAft>
                      </a:pPr>
                      <a:r>
                        <a:rPr lang="ar-SA" sz="2400" b="1">
                          <a:effectLst/>
                        </a:rPr>
                        <a:t>3- روز</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a:effectLst/>
                        </a:rPr>
                        <a:t>قليل</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a:effectLst/>
                        </a:rPr>
                        <a:t>كثير جدا</a:t>
                      </a:r>
                      <a:endParaRPr lang="en-US" sz="2000" b="1">
                        <a:effectLst/>
                        <a:latin typeface="Times New Roman" panose="02020603050405020304" pitchFamily="18" charset="0"/>
                        <a:ea typeface="Times New Roman" panose="02020603050405020304" pitchFamily="18" charset="0"/>
                      </a:endParaRPr>
                    </a:p>
                  </a:txBody>
                  <a:tcPr marL="68580" marR="68580" marT="0" marB="0"/>
                </a:tc>
              </a:tr>
              <a:tr h="467591">
                <a:tc>
                  <a:txBody>
                    <a:bodyPr/>
                    <a:lstStyle/>
                    <a:p>
                      <a:pPr algn="ctr" rtl="1">
                        <a:spcAft>
                          <a:spcPts val="0"/>
                        </a:spcAft>
                      </a:pPr>
                      <a:r>
                        <a:rPr lang="ar-SA" sz="2400" b="1">
                          <a:effectLst/>
                        </a:rPr>
                        <a:t>4- لاتيني</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a:effectLst/>
                        </a:rPr>
                        <a:t>قليل</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a:effectLst/>
                        </a:rPr>
                        <a:t>كثير</a:t>
                      </a:r>
                      <a:endParaRPr lang="en-US" sz="2000" b="1">
                        <a:effectLst/>
                        <a:latin typeface="Times New Roman" panose="02020603050405020304" pitchFamily="18" charset="0"/>
                        <a:ea typeface="Times New Roman" panose="02020603050405020304" pitchFamily="18" charset="0"/>
                      </a:endParaRPr>
                    </a:p>
                  </a:txBody>
                  <a:tcPr marL="68580" marR="68580" marT="0" marB="0"/>
                </a:tc>
              </a:tr>
              <a:tr h="467591">
                <a:tc>
                  <a:txBody>
                    <a:bodyPr/>
                    <a:lstStyle/>
                    <a:p>
                      <a:pPr algn="ctr" rtl="1">
                        <a:spcAft>
                          <a:spcPts val="0"/>
                        </a:spcAft>
                      </a:pPr>
                      <a:r>
                        <a:rPr lang="ar-SA" sz="2400" b="1">
                          <a:effectLst/>
                        </a:rPr>
                        <a:t>5- خروع</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a:effectLst/>
                        </a:rPr>
                        <a:t>قليل جدا</a:t>
                      </a:r>
                      <a:endParaRPr lang="en-US" sz="20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2400" b="1" dirty="0">
                          <a:effectLst/>
                        </a:rPr>
                        <a:t>كثير</a:t>
                      </a:r>
                      <a:endParaRPr lang="en-US" sz="2000" b="1"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1717551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a:xfrm>
            <a:off x="1154953" y="2265219"/>
            <a:ext cx="10534820" cy="4509654"/>
          </a:xfrm>
        </p:spPr>
        <p:txBody>
          <a:bodyPr>
            <a:normAutofit/>
          </a:bodyPr>
          <a:lstStyle/>
          <a:p>
            <a:r>
              <a:rPr lang="ar-SA" b="1" dirty="0"/>
              <a:t>خامسا : حساب مساحة الجهاز الثغري : ( تردد الثغور ودليل الثغور لنبات الباقلاء </a:t>
            </a:r>
            <a:r>
              <a:rPr lang="ar-SA" b="1" dirty="0" smtClean="0"/>
              <a:t>)</a:t>
            </a:r>
            <a:endParaRPr lang="en-US" dirty="0"/>
          </a:p>
          <a:p>
            <a:r>
              <a:rPr lang="ar-SA" b="1" u="sng" dirty="0"/>
              <a:t>التجربة الخامسة </a:t>
            </a:r>
            <a:r>
              <a:rPr lang="ar-SA" b="1" u="sng" dirty="0" smtClean="0"/>
              <a:t>:</a:t>
            </a:r>
            <a:endParaRPr lang="en-US" dirty="0"/>
          </a:p>
          <a:p>
            <a:r>
              <a:rPr lang="ar-SA" dirty="0"/>
              <a:t>حساب مساحة الجهاز الثغري</a:t>
            </a:r>
            <a:endParaRPr lang="en-US" dirty="0"/>
          </a:p>
          <a:p>
            <a:r>
              <a:rPr lang="ar-SA" dirty="0"/>
              <a:t>1- المساحة = الطول × العرض × </a:t>
            </a:r>
            <a:r>
              <a:rPr lang="en-US" dirty="0"/>
              <a:t>0.7858</a:t>
            </a:r>
            <a:r>
              <a:rPr lang="ar-SA" dirty="0"/>
              <a:t> ملم</a:t>
            </a:r>
            <a:endParaRPr lang="en-US" dirty="0"/>
          </a:p>
          <a:p>
            <a:r>
              <a:rPr lang="ar-SA" dirty="0"/>
              <a:t>المسافة بين خطين في المجهر القديم = </a:t>
            </a:r>
            <a:r>
              <a:rPr lang="en-US" dirty="0"/>
              <a:t>0.025</a:t>
            </a:r>
            <a:r>
              <a:rPr lang="ar-SA" dirty="0"/>
              <a:t> ملم</a:t>
            </a:r>
            <a:endParaRPr lang="en-US" dirty="0"/>
          </a:p>
          <a:p>
            <a:r>
              <a:rPr lang="ar-SA" dirty="0"/>
              <a:t>المسافة بين خطين في المجهر الحديث = </a:t>
            </a:r>
            <a:r>
              <a:rPr lang="en-US" dirty="0"/>
              <a:t>0.010</a:t>
            </a:r>
            <a:r>
              <a:rPr lang="ar-SA" dirty="0"/>
              <a:t> ملم</a:t>
            </a:r>
            <a:endParaRPr lang="en-US" dirty="0"/>
          </a:p>
          <a:p>
            <a:r>
              <a:rPr lang="ar-SA" dirty="0"/>
              <a:t>المسافة بين كل خط من خطوط مسطرة </a:t>
            </a:r>
            <a:r>
              <a:rPr lang="en-US" dirty="0"/>
              <a:t>stage</a:t>
            </a:r>
            <a:r>
              <a:rPr lang="ar-SA" dirty="0"/>
              <a:t> = </a:t>
            </a:r>
            <a:r>
              <a:rPr lang="en-US" dirty="0"/>
              <a:t>0.01</a:t>
            </a:r>
            <a:r>
              <a:rPr lang="ar-SA" dirty="0"/>
              <a:t> ملم</a:t>
            </a:r>
            <a:endParaRPr lang="en-US" dirty="0"/>
          </a:p>
          <a:p>
            <a:r>
              <a:rPr lang="ar-SA" dirty="0"/>
              <a:t>ايضا نستخدم البشرة السفلى للباقلاء وبواسطة المجهر نحسب المساحة :</a:t>
            </a:r>
            <a:endParaRPr lang="en-US" dirty="0"/>
          </a:p>
          <a:p>
            <a:r>
              <a:rPr lang="ar-SA" dirty="0"/>
              <a:t>نضرب الطول (طول الثغر) × المسافة بين خطين في المجهر الحديث</a:t>
            </a:r>
            <a:endParaRPr lang="en-US" dirty="0"/>
          </a:p>
          <a:p>
            <a:r>
              <a:rPr lang="ar-SA" dirty="0"/>
              <a:t>نضرب العرض (عرض الثغر) × المسافة بين خطين في المجهر الحديث</a:t>
            </a:r>
            <a:endParaRPr lang="en-US" dirty="0"/>
          </a:p>
          <a:p>
            <a:r>
              <a:rPr lang="ar-SA" dirty="0"/>
              <a:t>نستخرج الطول × العرض × </a:t>
            </a:r>
            <a:r>
              <a:rPr lang="en-US" dirty="0"/>
              <a:t>0.5758</a:t>
            </a:r>
            <a:r>
              <a:rPr lang="ar-SA" dirty="0"/>
              <a:t> ثابت = المساحة</a:t>
            </a:r>
            <a:endParaRPr lang="en-US" dirty="0"/>
          </a:p>
          <a:p>
            <a:endParaRPr lang="ar-IQ" dirty="0"/>
          </a:p>
        </p:txBody>
      </p:sp>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3738212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72669" y="3078162"/>
            <a:ext cx="3990975" cy="2466975"/>
          </a:xfrm>
        </p:spPr>
      </p:pic>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1364363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r>
              <a:rPr lang="ar-SA" dirty="0"/>
              <a:t>النتح : هي عملية فقد الماء الزائد عن حاجة النبات بهيئة بخار ماء عن طريق فتحات مجهرية موجودة على سطحي الورقة يدعى بالثغور (</a:t>
            </a:r>
            <a:r>
              <a:rPr lang="en-US" dirty="0"/>
              <a:t>stomata </a:t>
            </a:r>
            <a:r>
              <a:rPr lang="ar-SA" dirty="0"/>
              <a:t> ) ويعتقد ان ( </a:t>
            </a:r>
            <a:r>
              <a:rPr lang="en-US" dirty="0"/>
              <a:t>90%</a:t>
            </a:r>
            <a:r>
              <a:rPr lang="ar-SA" dirty="0"/>
              <a:t> ) من الماء الممتص يفقد عن طريق النتح و ( </a:t>
            </a:r>
            <a:r>
              <a:rPr lang="en-US" dirty="0"/>
              <a:t>10%</a:t>
            </a:r>
            <a:r>
              <a:rPr lang="ar-SA" dirty="0"/>
              <a:t> ) الباقية يستعملها النبات في العمليات الفسلجية الاخرى واهمها امتلاء الخلايا.</a:t>
            </a:r>
            <a:endParaRPr lang="en-US" dirty="0"/>
          </a:p>
          <a:p>
            <a:r>
              <a:rPr lang="ar-SA" dirty="0"/>
              <a:t>تفقد النباتات عن طريق النتح معظم الماء الذي تمتصه من التربة وان قسما قليلا منه فقط            ( اقل من 1% ) يستخدم في الفعاليات الحيوية والمحافظة على امتلاء الخلايا.</a:t>
            </a:r>
            <a:endParaRPr lang="en-US" dirty="0"/>
          </a:p>
          <a:p>
            <a:endParaRPr lang="ar-IQ" dirty="0"/>
          </a:p>
        </p:txBody>
      </p:sp>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148628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lnSpcReduction="10000"/>
          </a:bodyPr>
          <a:lstStyle/>
          <a:p>
            <a:r>
              <a:rPr lang="ar-SA" b="1" dirty="0"/>
              <a:t>الثغر :</a:t>
            </a:r>
            <a:r>
              <a:rPr lang="ar-SA" dirty="0"/>
              <a:t> يوجد في النباتات الاعتيادية ويكون اكثر في السطح السفلي للورقة النباتية من السطح العلوي لها ويكون محاط بخليتين حارستين حاوية على عدد كبير من البلاستيدات الخضراء.</a:t>
            </a:r>
            <a:endParaRPr lang="en-US" dirty="0"/>
          </a:p>
          <a:p>
            <a:r>
              <a:rPr lang="ar-SA" dirty="0"/>
              <a:t>نظرا لوجود البلاستيدات الخضراء التي تقوم بعملية البناء الضوئي كناتج لها تعطي سكر الكلوكوز الذي يعتبر نشط اوزموزيا في عملية فتح الثغور فيؤدي الى انخفاض في الجهد الاوزموزي فيصبح اكثر سالبية وتزداد سالبية الجهد المائي فينتقل الماء من الخلايا المجاورة الى الخلايا الحارسة فتمتلأ وتفتح الثغور ويحدث عادة في النهار ( ساعات الاضاءة ).</a:t>
            </a:r>
            <a:endParaRPr lang="en-US" dirty="0"/>
          </a:p>
          <a:p>
            <a:r>
              <a:rPr lang="ar-SA" dirty="0"/>
              <a:t>* عرض الثغر وهو مفتوح ( </a:t>
            </a:r>
            <a:r>
              <a:rPr lang="en-US" dirty="0"/>
              <a:t>0.006</a:t>
            </a:r>
            <a:r>
              <a:rPr lang="ar-SA" dirty="0"/>
              <a:t> ملم ) والطول ( </a:t>
            </a:r>
            <a:r>
              <a:rPr lang="en-US" dirty="0"/>
              <a:t>0.025</a:t>
            </a:r>
            <a:r>
              <a:rPr lang="ar-SA" dirty="0"/>
              <a:t> ملم ).</a:t>
            </a:r>
            <a:endParaRPr lang="en-US" dirty="0"/>
          </a:p>
          <a:p>
            <a:r>
              <a:rPr lang="ar-SA" dirty="0"/>
              <a:t>* وجود الثغر في ( سم</a:t>
            </a:r>
            <a:r>
              <a:rPr lang="ar-SA" baseline="30000" dirty="0"/>
              <a:t>2 </a:t>
            </a:r>
            <a:r>
              <a:rPr lang="ar-SA" dirty="0"/>
              <a:t>) الواحد بين ( </a:t>
            </a:r>
            <a:r>
              <a:rPr lang="en-US" dirty="0"/>
              <a:t>1000-6000</a:t>
            </a:r>
            <a:r>
              <a:rPr lang="ar-SA" dirty="0"/>
              <a:t> ) تقريبا.</a:t>
            </a:r>
            <a:endParaRPr lang="en-US" dirty="0"/>
          </a:p>
          <a:p>
            <a:r>
              <a:rPr lang="ar-SA" dirty="0"/>
              <a:t>* عدد الثغور من ( </a:t>
            </a:r>
            <a:r>
              <a:rPr lang="en-US" dirty="0"/>
              <a:t>30-50</a:t>
            </a:r>
            <a:r>
              <a:rPr lang="ar-SA" dirty="0"/>
              <a:t> ) في الملم المربع الواحد.</a:t>
            </a:r>
            <a:endParaRPr lang="en-US" dirty="0"/>
          </a:p>
          <a:p>
            <a:r>
              <a:rPr lang="ar-SA" dirty="0"/>
              <a:t>* عدد الثغور (</a:t>
            </a:r>
            <a:r>
              <a:rPr lang="en-US" dirty="0"/>
              <a:t>1000-60000 </a:t>
            </a:r>
            <a:r>
              <a:rPr lang="ar-SA" dirty="0"/>
              <a:t> ) الف ثغرة في سطح الورقة.</a:t>
            </a:r>
            <a:endParaRPr lang="en-US" dirty="0"/>
          </a:p>
          <a:p>
            <a:endParaRPr lang="ar-IQ" dirty="0"/>
          </a:p>
        </p:txBody>
      </p:sp>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824191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r>
              <a:rPr lang="ar-SA" b="1" u="sng" dirty="0"/>
              <a:t>اهمية الثغور في عملية النتح :</a:t>
            </a:r>
            <a:endParaRPr lang="en-US" dirty="0"/>
          </a:p>
          <a:p>
            <a:r>
              <a:rPr lang="ar-SA" b="1" dirty="0"/>
              <a:t> </a:t>
            </a:r>
            <a:endParaRPr lang="en-US" dirty="0"/>
          </a:p>
          <a:p>
            <a:r>
              <a:rPr lang="ar-SA" dirty="0"/>
              <a:t>1- التخلص من الماء الفائض عن حاجة النبات.</a:t>
            </a:r>
            <a:endParaRPr lang="en-US" dirty="0"/>
          </a:p>
          <a:p>
            <a:r>
              <a:rPr lang="ar-SA" dirty="0"/>
              <a:t>2- تساعد في عملية امتصاص الماء من المجموع الجذري وبذلك تزداد عملية صعود الأيونات والمواد للنبات للاعلى.</a:t>
            </a:r>
            <a:endParaRPr lang="en-US" dirty="0"/>
          </a:p>
          <a:p>
            <a:endParaRPr lang="ar-IQ" dirty="0"/>
          </a:p>
        </p:txBody>
      </p:sp>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2343184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r>
              <a:rPr lang="ar-SA" b="1" u="sng" dirty="0"/>
              <a:t>منافذ خروج بخار الماء من اجزاء النبات ( انواع النتح ) :</a:t>
            </a:r>
            <a:endParaRPr lang="en-US" dirty="0"/>
          </a:p>
          <a:p>
            <a:r>
              <a:rPr lang="ar-SA" b="1" dirty="0"/>
              <a:t> </a:t>
            </a:r>
            <a:endParaRPr lang="en-US" dirty="0"/>
          </a:p>
          <a:p>
            <a:r>
              <a:rPr lang="ar-SA" dirty="0"/>
              <a:t>1- النتح الثغري     </a:t>
            </a:r>
            <a:r>
              <a:rPr lang="en-US" dirty="0" err="1"/>
              <a:t>Stomatal</a:t>
            </a:r>
            <a:r>
              <a:rPr lang="en-US" dirty="0"/>
              <a:t> T.</a:t>
            </a:r>
            <a:r>
              <a:rPr lang="ar-SA" dirty="0"/>
              <a:t>: وهو عملية فقد الماء عن طريق الثغور الموجودة في السطح السفلي للاوراق واحيانا توجد على السطح العلوي لها فتكون الثغور مرتفعة في الاوراق المائية وتكون منخفضة وغائرة في النباتات الصحراوية لكي تقلل من فقدان الماء فيها وعند مستوى سطح الورقة في النباتات التي تعيش في البيئات المعتدلة. تصل نسبته الى اكثر من 90%.</a:t>
            </a:r>
            <a:endParaRPr lang="en-US" dirty="0"/>
          </a:p>
          <a:p>
            <a:r>
              <a:rPr lang="en-US" dirty="0"/>
              <a:t> </a:t>
            </a:r>
          </a:p>
          <a:p>
            <a:r>
              <a:rPr lang="ar-SA" dirty="0"/>
              <a:t>2- النتح الآدمي     </a:t>
            </a:r>
            <a:r>
              <a:rPr lang="en-US" dirty="0" err="1"/>
              <a:t>Cuticular</a:t>
            </a:r>
            <a:r>
              <a:rPr lang="en-US" dirty="0"/>
              <a:t> T.</a:t>
            </a:r>
            <a:r>
              <a:rPr lang="ar-SA" dirty="0"/>
              <a:t> ): وهو عملية خروج الماء عن طريق فتحات صغيرة جدا موجودة في طبقة الكيوتكل عندما يكون الكيوتكل سميك اما اذا كان الكيوتكل رقيق فيخرج الماء عن طريقه وهذا النتح نلاحظه في النباتات الظلية لان الثغور فيها تكون مغلقة دائما ويشكل نسبة تقل عن 10% في نباتات الظل.</a:t>
            </a:r>
            <a:endParaRPr lang="en-US" dirty="0"/>
          </a:p>
          <a:p>
            <a:endParaRPr lang="ar-IQ" dirty="0"/>
          </a:p>
        </p:txBody>
      </p:sp>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1676050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r>
              <a:rPr lang="en-US" dirty="0"/>
              <a:t> </a:t>
            </a:r>
          </a:p>
          <a:p>
            <a:r>
              <a:rPr lang="ar-SA" dirty="0"/>
              <a:t>3- النتح العديسي   </a:t>
            </a:r>
            <a:r>
              <a:rPr lang="en-US" dirty="0"/>
              <a:t>Lenticular T. </a:t>
            </a:r>
            <a:r>
              <a:rPr lang="ar-SA" dirty="0"/>
              <a:t>: وهو عملية خروج الماء عن طريق فتحات مجهرية صغيرة موجودة في السيقان الخشبية للنباتات المعمرة مثل التين والعرموط تسمى العديسات يفقد الماء في هذه النباتات عن طريقها لانه في الخريف تسقط اوراق هذا النوع من الاشجار تحت ظروف الجفاف الشديد او توقف النتح ويشكل نسبة منخفضة في النباتات النفضية.</a:t>
            </a:r>
            <a:endParaRPr lang="en-US" dirty="0"/>
          </a:p>
          <a:p>
            <a:endParaRPr lang="ar-IQ" dirty="0"/>
          </a:p>
        </p:txBody>
      </p:sp>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1715229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lnSpcReduction="10000"/>
          </a:bodyPr>
          <a:lstStyle/>
          <a:p>
            <a:r>
              <a:rPr lang="ar-SA" b="1" u="sng" dirty="0"/>
              <a:t>التجربة الاولى : </a:t>
            </a:r>
            <a:r>
              <a:rPr lang="ar-SA" b="1" dirty="0"/>
              <a:t>دراسة تركيب الجهاز الثغري</a:t>
            </a:r>
            <a:r>
              <a:rPr lang="en-US" b="1" dirty="0"/>
              <a:t> Structure of </a:t>
            </a:r>
            <a:r>
              <a:rPr lang="en-US" b="1" dirty="0" err="1"/>
              <a:t>stomatal</a:t>
            </a:r>
            <a:r>
              <a:rPr lang="en-US" b="1" dirty="0"/>
              <a:t> apparatus</a:t>
            </a:r>
            <a:endParaRPr lang="en-US" dirty="0"/>
          </a:p>
          <a:p>
            <a:r>
              <a:rPr lang="ar-IQ" b="1" dirty="0"/>
              <a:t> </a:t>
            </a:r>
            <a:endParaRPr lang="en-US" dirty="0"/>
          </a:p>
          <a:p>
            <a:r>
              <a:rPr lang="ar-SA" dirty="0"/>
              <a:t>دراسة تركيب الجهاز الثغري</a:t>
            </a:r>
            <a:endParaRPr lang="en-US" dirty="0"/>
          </a:p>
          <a:p>
            <a:r>
              <a:rPr lang="ar-SA" dirty="0"/>
              <a:t>يتكون الجهاز الثغري من :</a:t>
            </a:r>
            <a:endParaRPr lang="en-US" dirty="0"/>
          </a:p>
          <a:p>
            <a:r>
              <a:rPr lang="ar-SA" dirty="0"/>
              <a:t>1- فتحة الثغر التي تكون في اسفل الورقة واحيانا في اعلى الورقة.</a:t>
            </a:r>
            <a:endParaRPr lang="en-US" dirty="0"/>
          </a:p>
          <a:p>
            <a:r>
              <a:rPr lang="ar-SA" dirty="0"/>
              <a:t>2- خليتين حارستين حاوية على عدد كبير من البلاستيدات الخضراء.</a:t>
            </a:r>
            <a:endParaRPr lang="en-US" dirty="0"/>
          </a:p>
          <a:p>
            <a:r>
              <a:rPr lang="ar-SA" dirty="0"/>
              <a:t>3- خلايا مساعدة.</a:t>
            </a:r>
            <a:endParaRPr lang="en-US" dirty="0"/>
          </a:p>
          <a:p>
            <a:r>
              <a:rPr lang="ar-SA" dirty="0"/>
              <a:t>4- خلايا بشرة اعتيادية.</a:t>
            </a:r>
            <a:endParaRPr lang="en-US" dirty="0"/>
          </a:p>
          <a:p>
            <a:r>
              <a:rPr lang="ar-SA" dirty="0"/>
              <a:t>وتدرس في البشرة السفلى لاوراق الباقلاء ( </a:t>
            </a:r>
            <a:r>
              <a:rPr lang="en-US" u="sng" dirty="0" err="1"/>
              <a:t>vicia</a:t>
            </a:r>
            <a:r>
              <a:rPr lang="en-US" dirty="0"/>
              <a:t> </a:t>
            </a:r>
            <a:r>
              <a:rPr lang="en-US" u="sng" dirty="0" err="1"/>
              <a:t>faba</a:t>
            </a:r>
            <a:r>
              <a:rPr lang="ar-SA" dirty="0"/>
              <a:t> ).</a:t>
            </a:r>
            <a:endParaRPr lang="en-US" dirty="0"/>
          </a:p>
          <a:p>
            <a:endParaRPr lang="ar-IQ" dirty="0"/>
          </a:p>
        </p:txBody>
      </p:sp>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1147828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77500" lnSpcReduction="20000"/>
          </a:bodyPr>
          <a:lstStyle/>
          <a:p>
            <a:r>
              <a:rPr lang="en-US" dirty="0"/>
              <a:t> </a:t>
            </a:r>
          </a:p>
          <a:p>
            <a:r>
              <a:rPr lang="ar-SA" b="1" u="sng" dirty="0"/>
              <a:t>التجربة الثانية : </a:t>
            </a:r>
            <a:r>
              <a:rPr lang="ar-SA" b="1" dirty="0"/>
              <a:t>دراسة فتح وغلق الثغور باستعمال محلول سكروز     1</a:t>
            </a:r>
            <a:r>
              <a:rPr lang="en-US" b="1" dirty="0"/>
              <a:t>M</a:t>
            </a:r>
            <a:endParaRPr lang="en-US" dirty="0"/>
          </a:p>
          <a:p>
            <a:r>
              <a:rPr lang="en-US" dirty="0"/>
              <a:t> </a:t>
            </a:r>
          </a:p>
          <a:p>
            <a:r>
              <a:rPr lang="en-US" dirty="0"/>
              <a:t>           </a:t>
            </a:r>
            <a:r>
              <a:rPr lang="ar-SA" dirty="0"/>
              <a:t> دراسة البشرة السفلى للباقلاء               </a:t>
            </a:r>
            <a:r>
              <a:rPr lang="en-US" u="sng" dirty="0" err="1"/>
              <a:t>Vicia</a:t>
            </a:r>
            <a:r>
              <a:rPr lang="en-US" dirty="0"/>
              <a:t> </a:t>
            </a:r>
            <a:r>
              <a:rPr lang="en-US" u="sng" dirty="0" err="1" smtClean="0"/>
              <a:t>faba</a:t>
            </a:r>
            <a:endParaRPr lang="en-US" dirty="0"/>
          </a:p>
          <a:p>
            <a:r>
              <a:rPr lang="ar-SA" dirty="0"/>
              <a:t>دراسة فتح وغلق الثغور باستعمال سكروز ( </a:t>
            </a:r>
            <a:r>
              <a:rPr lang="en-US" dirty="0"/>
              <a:t>IM</a:t>
            </a:r>
            <a:r>
              <a:rPr lang="ar-SA" dirty="0"/>
              <a:t> )</a:t>
            </a:r>
            <a:endParaRPr lang="en-US" dirty="0"/>
          </a:p>
          <a:p>
            <a:r>
              <a:rPr lang="ar-SA" dirty="0"/>
              <a:t>ندرس هذه العملية في البشرة السفلى لاوراق الباقلاء حيث نقوم بسلخ البشرة السفلى للورقة ونضعها على سلايد ونضع قطرة او قطرتين من الماء نلاحظ ان الثغور مفتوحة وذلك لامتلاء الخلايا الحارسة بالماء وتباعدها عن بعضها وذلك لان الماء في الخارج عالي بينما في الداخل واطئ لوجود سكر الكلوكوز المكون في الخلايا الحارسة بسبب عملية البناء الضوئي فيتولد جهد مائي اكثر سالبية في الخلايا الحارسة فيعمل على سحب الماء من الخارج الى الداخل فيمتلئ الثغر وينفتح بابتعاد الجدران المتثخنة الداخلية بسبب دخول الماء للخلايا الحارسة وامتلائها وانتفاخها وبذلك ستسحب الجدران الداخلية المتثخنة عن بعضها فتنفتح الثغرة.</a:t>
            </a:r>
            <a:endParaRPr lang="en-US" dirty="0"/>
          </a:p>
          <a:p>
            <a:r>
              <a:rPr lang="ar-SA" dirty="0"/>
              <a:t> </a:t>
            </a:r>
            <a:endParaRPr lang="en-US" dirty="0"/>
          </a:p>
          <a:p>
            <a:r>
              <a:rPr lang="ar-SA" dirty="0"/>
              <a:t>اما عند وضع سكروز ( </a:t>
            </a:r>
            <a:r>
              <a:rPr lang="en-US" dirty="0"/>
              <a:t>IM</a:t>
            </a:r>
            <a:r>
              <a:rPr lang="ar-SA" dirty="0"/>
              <a:t> ) على البشرة نلاحظ انغلاق الثغور والسبب هو ان تركيز السكروز عالي في خارج البشرة فيعمل على سحب الماء من الداخل الى الخارج لان الجهد المائي يصبح اكثر سالبية فتنكمش الخلايا الحارسة وينغلق الثغر وبالتالي اقتراب الجدران المتثخنة الداخلية. </a:t>
            </a:r>
            <a:endParaRPr lang="en-US" dirty="0"/>
          </a:p>
          <a:p>
            <a:endParaRPr lang="ar-IQ" dirty="0"/>
          </a:p>
        </p:txBody>
      </p:sp>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1106840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10000"/>
          </a:bodyPr>
          <a:lstStyle/>
          <a:p>
            <a:r>
              <a:rPr lang="ar-SA" b="1" u="sng" dirty="0"/>
              <a:t>التجربة الثالثة </a:t>
            </a:r>
            <a:r>
              <a:rPr lang="ar-SA" b="1" dirty="0"/>
              <a:t> : اهمية الثغور في عملية النتح :</a:t>
            </a:r>
            <a:endParaRPr lang="en-US" dirty="0"/>
          </a:p>
          <a:p>
            <a:r>
              <a:rPr lang="ar-SA" dirty="0"/>
              <a:t> </a:t>
            </a:r>
            <a:endParaRPr lang="en-US" dirty="0"/>
          </a:p>
          <a:p>
            <a:r>
              <a:rPr lang="ar-SA" dirty="0"/>
              <a:t>1) خذ عددا من الاوراق النباتية المختلفة وادهن سطحها العلوي بدهن الفازلين واخرى ادهن سطحها السفلي واخرى ادهن سطحيها العلوي والسفلي والاخيرة تترك بدون دهن.</a:t>
            </a:r>
            <a:endParaRPr lang="en-US" dirty="0"/>
          </a:p>
          <a:p>
            <a:r>
              <a:rPr lang="ar-SA" dirty="0"/>
              <a:t> </a:t>
            </a:r>
            <a:endParaRPr lang="en-US" dirty="0"/>
          </a:p>
          <a:p>
            <a:r>
              <a:rPr lang="ar-SA" dirty="0"/>
              <a:t>2) اترك المعاملات لفترة ثم سجل النتائج وعللها.</a:t>
            </a:r>
            <a:endParaRPr lang="en-US" dirty="0"/>
          </a:p>
          <a:p>
            <a:r>
              <a:rPr lang="ar-SA" dirty="0"/>
              <a:t>في هذه التجربة نستخدم دهن الفازلين لدهن الاوراق حيث يعتبر كطبقة مانعة وعازلة للورقة يعمل على منع خروج الماء بعملية النتح  فنلاحظ عند دهن الاوراق من السطحين العلوي والسفلي انها تبقى محتفظة بنضارتها لا تذبل لان الثغور مسدودة من السطحين فيكون الماء محصورا بداخلها فتبقى نضرة وممتلئة بالماء اما عند دهن السطح السفلي فقط نلاحظ ان نسبة الذبول تكون واضحة اما بالنسبة للذبول في الاوراق المدهونة السطح العلوي يكون قليل جدا وذلك لان الثغور تكون موجودة اكثر على السطح السفلي من السطح العلوي اما الاوراق الغير مدهونة اصلا فيكون الذبول فيها اوضح </a:t>
            </a:r>
            <a:endParaRPr lang="ar-IQ" dirty="0"/>
          </a:p>
        </p:txBody>
      </p:sp>
      <p:sp>
        <p:nvSpPr>
          <p:cNvPr id="4" name="Footer Placeholder 3"/>
          <p:cNvSpPr>
            <a:spLocks noGrp="1"/>
          </p:cNvSpPr>
          <p:nvPr>
            <p:ph type="ftr" sz="quarter" idx="11"/>
          </p:nvPr>
        </p:nvSpPr>
        <p:spPr/>
        <p:txBody>
          <a:bodyPr/>
          <a:lstStyle/>
          <a:p>
            <a:r>
              <a:rPr lang="en-US" smtClean="0"/>
              <a:t>st                                              </a:t>
            </a:r>
            <a:r>
              <a:rPr lang="ar-IQ" smtClean="0"/>
              <a:t>المختبر الحادي عشر</a:t>
            </a:r>
            <a:endParaRPr lang="en-US" dirty="0"/>
          </a:p>
        </p:txBody>
      </p:sp>
    </p:spTree>
    <p:extLst>
      <p:ext uri="{BB962C8B-B14F-4D97-AF65-F5344CB8AC3E}">
        <p14:creationId xmlns:p14="http://schemas.microsoft.com/office/powerpoint/2010/main" val="28375587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9</TotalTime>
  <Words>464</Words>
  <Application>Microsoft Office PowerPoint</Application>
  <PresentationFormat>Widescreen</PresentationFormat>
  <Paragraphs>94</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Times New Roman</vt:lpstr>
      <vt:lpstr>Wingdings 3</vt:lpstr>
      <vt:lpstr>Ion Boardroom</vt:lpstr>
      <vt:lpstr> النتح Transpiration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المختبر الحادي عشر </dc:title>
  <dc:creator>MYK</dc:creator>
  <cp:lastModifiedBy>MYK</cp:lastModifiedBy>
  <cp:revision>7</cp:revision>
  <dcterms:created xsi:type="dcterms:W3CDTF">2020-11-27T14:57:44Z</dcterms:created>
  <dcterms:modified xsi:type="dcterms:W3CDTF">2020-11-27T15:07:07Z</dcterms:modified>
</cp:coreProperties>
</file>