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6"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0D733696-BE75-4BE1-A8B7-5D2E65FA54F3}" type="datetimeFigureOut">
              <a:rPr lang="ar-IQ" smtClean="0"/>
              <a:t>25/04/1442</a:t>
            </a:fld>
            <a:endParaRPr lang="ar-IQ"/>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67F83DFA-FB3A-40CB-AAB4-334E2AD379CE}" type="slidenum">
              <a:rPr lang="ar-IQ" smtClean="0"/>
              <a:t>‹#›</a:t>
            </a:fld>
            <a:endParaRPr lang="ar-IQ"/>
          </a:p>
        </p:txBody>
      </p:sp>
    </p:spTree>
    <p:extLst>
      <p:ext uri="{BB962C8B-B14F-4D97-AF65-F5344CB8AC3E}">
        <p14:creationId xmlns:p14="http://schemas.microsoft.com/office/powerpoint/2010/main" val="334878853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a:p>
        </p:txBody>
      </p:sp>
      <p:sp>
        <p:nvSpPr>
          <p:cNvPr id="4" name="Slide Number Placeholder 3"/>
          <p:cNvSpPr>
            <a:spLocks noGrp="1"/>
          </p:cNvSpPr>
          <p:nvPr>
            <p:ph type="sldNum" sz="quarter" idx="10"/>
          </p:nvPr>
        </p:nvSpPr>
        <p:spPr/>
        <p:txBody>
          <a:bodyPr/>
          <a:lstStyle/>
          <a:p>
            <a:fld id="{67F83DFA-FB3A-40CB-AAB4-334E2AD379CE}" type="slidenum">
              <a:rPr lang="ar-IQ" smtClean="0"/>
              <a:t>1</a:t>
            </a:fld>
            <a:endParaRPr lang="ar-IQ"/>
          </a:p>
        </p:txBody>
      </p:sp>
    </p:spTree>
    <p:extLst>
      <p:ext uri="{BB962C8B-B14F-4D97-AF65-F5344CB8AC3E}">
        <p14:creationId xmlns:p14="http://schemas.microsoft.com/office/powerpoint/2010/main" val="2820955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745E1BD-8C52-4DF4-AC42-FDFC53977251}"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2959252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750D767E-76E3-4E6A-9077-EDF5FBF7D7F8}"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318080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5410CB14-DD4F-4FEC-B1DA-E1D5F377FF29}"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399742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08A7053B-DC11-4EC8-940C-D2CED4E12EA0}"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2957641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BA744D-6138-44A3-9CB7-ABE2BD4323AB}" type="datetime8">
              <a:rPr lang="ar-IQ" smtClean="0"/>
              <a:t>10 كانون الأول، 20</a:t>
            </a:fld>
            <a:endParaRPr lang="ar-IQ"/>
          </a:p>
        </p:txBody>
      </p:sp>
      <p:sp>
        <p:nvSpPr>
          <p:cNvPr id="5" name="Footer Placeholder 4"/>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168926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E7D68A9B-6C3A-42F2-BE52-D01F0F667AF9}"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7" name="Slide Number Placeholder 6"/>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848542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723537B3-2CDF-4BB0-8E9B-3CE2037D6A0A}" type="datetime8">
              <a:rPr lang="ar-IQ" smtClean="0"/>
              <a:t>10 كانون الأول، 20</a:t>
            </a:fld>
            <a:endParaRPr lang="ar-IQ"/>
          </a:p>
        </p:txBody>
      </p:sp>
      <p:sp>
        <p:nvSpPr>
          <p:cNvPr id="8" name="Footer Placeholder 7"/>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9" name="Slide Number Placeholder 8"/>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617499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4F30B564-50BB-484B-BC38-AF8D19AA9BD6}" type="datetime8">
              <a:rPr lang="ar-IQ" smtClean="0"/>
              <a:t>10 كانون الأول، 20</a:t>
            </a:fld>
            <a:endParaRPr lang="ar-IQ"/>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5" name="Slide Number Placeholder 4"/>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41469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E51C45-F0D1-41B3-AF52-289A12A705A8}" type="datetime8">
              <a:rPr lang="ar-IQ" smtClean="0"/>
              <a:t>10 كانون الأول، 20</a:t>
            </a:fld>
            <a:endParaRPr lang="ar-IQ"/>
          </a:p>
        </p:txBody>
      </p:sp>
      <p:sp>
        <p:nvSpPr>
          <p:cNvPr id="3" name="Footer Placeholder 2"/>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4" name="Slide Number Placeholder 3"/>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1192356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F6F30C-9BC1-45A9-9F5C-24A0EA61E229}"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7" name="Slide Number Placeholder 6"/>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57604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29A1D4-0E9E-48EF-85AF-BBBA59ACC703}" type="datetime8">
              <a:rPr lang="ar-IQ" smtClean="0"/>
              <a:t>10 كانون الأول، 20</a:t>
            </a:fld>
            <a:endParaRPr lang="ar-IQ"/>
          </a:p>
        </p:txBody>
      </p:sp>
      <p:sp>
        <p:nvSpPr>
          <p:cNvPr id="6" name="Footer Placeholder 5"/>
          <p:cNvSpPr>
            <a:spLocks noGrp="1"/>
          </p:cNvSpPr>
          <p:nvPr>
            <p:ph type="ftr" sz="quarter" idx="11"/>
          </p:nvPr>
        </p:nvSpPr>
        <p:spPr/>
        <p:txBody>
          <a:bodyPr/>
          <a:lstStyle/>
          <a:p>
            <a:r>
              <a:rPr lang="ar-IQ" smtClean="0"/>
              <a:t>المختبر الثالث عشر                          </a:t>
            </a:r>
            <a:r>
              <a:rPr lang="en-US" smtClean="0"/>
              <a:t>st</a:t>
            </a:r>
            <a:endParaRPr lang="ar-IQ"/>
          </a:p>
        </p:txBody>
      </p:sp>
      <p:sp>
        <p:nvSpPr>
          <p:cNvPr id="7" name="Slide Number Placeholder 6"/>
          <p:cNvSpPr>
            <a:spLocks noGrp="1"/>
          </p:cNvSpPr>
          <p:nvPr>
            <p:ph type="sldNum" sz="quarter" idx="12"/>
          </p:nvPr>
        </p:nvSpPr>
        <p:spPr/>
        <p:txBody>
          <a:bodyPr/>
          <a:lstStyle/>
          <a:p>
            <a:fld id="{413ECF3D-E90C-4334-B58B-3013BA77A104}" type="slidenum">
              <a:rPr lang="ar-IQ" smtClean="0"/>
              <a:t>‹#›</a:t>
            </a:fld>
            <a:endParaRPr lang="ar-IQ"/>
          </a:p>
        </p:txBody>
      </p:sp>
    </p:spTree>
    <p:extLst>
      <p:ext uri="{BB962C8B-B14F-4D97-AF65-F5344CB8AC3E}">
        <p14:creationId xmlns:p14="http://schemas.microsoft.com/office/powerpoint/2010/main" val="1801672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9C5D459-9570-4ED0-BD6C-286DD1FBA4B0}" type="datetime8">
              <a:rPr lang="ar-IQ" smtClean="0"/>
              <a:t>10 كانون الأول، 20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IQ" smtClean="0"/>
              <a:t>المختبر الثالث عشر                          </a:t>
            </a:r>
            <a:r>
              <a:rPr lang="en-US" smtClean="0"/>
              <a:t>st</a:t>
            </a:r>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13ECF3D-E90C-4334-B58B-3013BA77A104}" type="slidenum">
              <a:rPr lang="ar-IQ" smtClean="0"/>
              <a:t>‹#›</a:t>
            </a:fld>
            <a:endParaRPr lang="ar-IQ"/>
          </a:p>
        </p:txBody>
      </p:sp>
    </p:spTree>
    <p:extLst>
      <p:ext uri="{BB962C8B-B14F-4D97-AF65-F5344CB8AC3E}">
        <p14:creationId xmlns:p14="http://schemas.microsoft.com/office/powerpoint/2010/main" val="3632484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a:t> </a:t>
            </a:r>
            <a:r>
              <a:rPr lang="en-US" b="1" dirty="0"/>
              <a:t>Photosynthesis   </a:t>
            </a:r>
            <a:endParaRPr lang="ar-IQ" dirty="0"/>
          </a:p>
        </p:txBody>
      </p:sp>
      <p:sp>
        <p:nvSpPr>
          <p:cNvPr id="3" name="Subtitle 2"/>
          <p:cNvSpPr>
            <a:spLocks noGrp="1"/>
          </p:cNvSpPr>
          <p:nvPr>
            <p:ph type="subTitle" idx="1"/>
          </p:nvPr>
        </p:nvSpPr>
        <p:spPr/>
        <p:txBody>
          <a:bodyPr/>
          <a:lstStyle/>
          <a:p>
            <a:r>
              <a:rPr lang="ar-IQ" dirty="0" smtClean="0"/>
              <a:t>المختبر الثالث عشر</a:t>
            </a:r>
            <a:endParaRPr lang="ar-IQ" dirty="0"/>
          </a:p>
        </p:txBody>
      </p:sp>
    </p:spTree>
    <p:extLst>
      <p:ext uri="{BB962C8B-B14F-4D97-AF65-F5344CB8AC3E}">
        <p14:creationId xmlns:p14="http://schemas.microsoft.com/office/powerpoint/2010/main" val="3551085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dirty="0"/>
              <a:t>التجربة الثانية :</a:t>
            </a:r>
            <a:endParaRPr lang="en-US" dirty="0"/>
          </a:p>
          <a:p>
            <a:r>
              <a:rPr lang="ar-SA" b="1" dirty="0"/>
              <a:t> </a:t>
            </a:r>
            <a:endParaRPr lang="en-US" dirty="0"/>
          </a:p>
          <a:p>
            <a:r>
              <a:rPr lang="ar-SA" dirty="0"/>
              <a:t>نجري نفس التحليلات السابقة على الاوراق المدهونة بدهن الفازلين وعلى الاوراق الغير مدهونة نلاحظ تكون المعقد على الاوراق الغير مدهونة وعدم تكونه على الاوراق المدهونة حيث منع </a:t>
            </a:r>
            <a:r>
              <a:rPr lang="en-US" dirty="0"/>
              <a:t>CO</a:t>
            </a:r>
            <a:r>
              <a:rPr lang="en-US" baseline="-25000" dirty="0"/>
              <a:t>2</a:t>
            </a:r>
            <a:r>
              <a:rPr lang="ar-SA" dirty="0"/>
              <a:t> بعملية سد الثغور ونلاحظ عدم تكون المعقد لعدم وجود النشا لانه استهلك بسبب توقف عملية البناء الضوئي ولن يتكون نشا جديد بسبب عدم تكون </a:t>
            </a:r>
            <a:r>
              <a:rPr lang="en-US" dirty="0"/>
              <a:t>CO</a:t>
            </a:r>
            <a:r>
              <a:rPr lang="en-US" baseline="-25000" dirty="0"/>
              <a:t>2</a:t>
            </a:r>
            <a:r>
              <a:rPr lang="ar-SA" dirty="0"/>
              <a:t> اما الاوراق الغير مدهونة يتكون المعقد بوجود النشا واستمرار تكونه بفعل عملية البناء الضوئي.</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2988297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dirty="0"/>
              <a:t>التجربة الثالثة :</a:t>
            </a:r>
            <a:endParaRPr lang="en-US" dirty="0"/>
          </a:p>
          <a:p>
            <a:r>
              <a:rPr lang="ar-SA" b="1" dirty="0"/>
              <a:t> </a:t>
            </a:r>
            <a:endParaRPr lang="en-US" dirty="0"/>
          </a:p>
          <a:p>
            <a:r>
              <a:rPr lang="ar-SA" dirty="0"/>
              <a:t>في هذه التجربة نأخذ طحاب الكارا ونضعه في قمع زجاجي ونقلب عليه انبوب زجاجي مملوء بالماء في دورق حاوي على بيكاربونات الصوديوم فائدتها توفير </a:t>
            </a:r>
            <a:r>
              <a:rPr lang="en-US" dirty="0"/>
              <a:t>CO</a:t>
            </a:r>
            <a:r>
              <a:rPr lang="en-US" baseline="-25000" dirty="0"/>
              <a:t>2</a:t>
            </a:r>
            <a:r>
              <a:rPr lang="ar-SA" dirty="0"/>
              <a:t> للطحلب لحاجته له في عملية البناء الضوئي ونسلط ضوء على الطحلب فنلاحظ بين فترة واخرى خروج فقاعات هوائية تتجمع في اعلى القمع والانبوبة الزجاجية هذه الفقاعات هي </a:t>
            </a:r>
            <a:r>
              <a:rPr lang="en-US" dirty="0"/>
              <a:t>O</a:t>
            </a:r>
            <a:r>
              <a:rPr lang="en-US" baseline="-25000" dirty="0"/>
              <a:t>2</a:t>
            </a:r>
            <a:r>
              <a:rPr lang="ar-SA" dirty="0"/>
              <a:t> المتحرر من عملية البناء الضوئي فنقوم بعد الفقاعات الهوائية لنلاحظ سرعة البناء الضوئي في هذا الطحلب.</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832798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endParaRPr lang="ar-IQ" dirty="0"/>
          </a:p>
        </p:txBody>
      </p:sp>
      <p:sp>
        <p:nvSpPr>
          <p:cNvPr id="3" name="Content Placeholder 2"/>
          <p:cNvSpPr>
            <a:spLocks noGrp="1"/>
          </p:cNvSpPr>
          <p:nvPr>
            <p:ph idx="1"/>
          </p:nvPr>
        </p:nvSpPr>
        <p:spPr>
          <a:xfrm>
            <a:off x="838200" y="498764"/>
            <a:ext cx="10515600" cy="5678199"/>
          </a:xfrm>
        </p:spPr>
        <p:txBody>
          <a:bodyPr>
            <a:normAutofit fontScale="55000" lnSpcReduction="20000"/>
          </a:bodyPr>
          <a:lstStyle/>
          <a:p>
            <a:r>
              <a:rPr lang="en-US" b="1" dirty="0"/>
              <a:t> </a:t>
            </a:r>
            <a:endParaRPr lang="en-US" dirty="0"/>
          </a:p>
          <a:p>
            <a:r>
              <a:rPr lang="ar-SA" b="1" dirty="0"/>
              <a:t>اولا :</a:t>
            </a:r>
            <a:endParaRPr lang="en-US" dirty="0"/>
          </a:p>
          <a:p>
            <a:r>
              <a:rPr lang="ar-SA" b="1" dirty="0"/>
              <a:t>طيف الامتصاص للكلوروفيل والتقديرات النوعية :</a:t>
            </a:r>
            <a:endParaRPr lang="en-US" dirty="0"/>
          </a:p>
          <a:p>
            <a:r>
              <a:rPr lang="ar-SA" dirty="0"/>
              <a:t>فصل الصبغات الخضراء من الاوراق النباتية الخضراء كاوراق السلق او السبانخ بأخذ 10 غم من الاوراق النباتية</a:t>
            </a:r>
            <a:endParaRPr lang="en-US" dirty="0"/>
          </a:p>
          <a:p>
            <a:r>
              <a:rPr lang="ar-SA" dirty="0"/>
              <a:t> </a:t>
            </a:r>
            <a:endParaRPr lang="en-US" dirty="0"/>
          </a:p>
          <a:p>
            <a:r>
              <a:rPr lang="ar-SA" dirty="0"/>
              <a:t>                       اوراق نباتية ( بدون عرق وسطي )</a:t>
            </a:r>
            <a:endParaRPr lang="en-US" dirty="0"/>
          </a:p>
          <a:p>
            <a:r>
              <a:rPr lang="ar-SA" dirty="0"/>
              <a:t>                                           ↓   </a:t>
            </a:r>
            <a:r>
              <a:rPr lang="ar-SA" dirty="0" smtClean="0"/>
              <a:t> اسحقها </a:t>
            </a:r>
            <a:r>
              <a:rPr lang="ar-SA" dirty="0"/>
              <a:t>لمدة3،5دقيقة بواسطة الهاون الخزفي اضف اسيتون30مل، 80 %</a:t>
            </a:r>
            <a:endParaRPr lang="en-US" dirty="0"/>
          </a:p>
          <a:p>
            <a:r>
              <a:rPr lang="ar-SA" dirty="0"/>
              <a:t>                                           ↓</a:t>
            </a:r>
            <a:endParaRPr lang="en-US" dirty="0"/>
          </a:p>
          <a:p>
            <a:r>
              <a:rPr lang="ar-SA" dirty="0"/>
              <a:t>اسحقها لمدة3دقائق واغسل الهاون الخزفي بالاسيتون مع اضافة قليل من الرمل النظيف</a:t>
            </a:r>
            <a:endParaRPr lang="en-US" dirty="0"/>
          </a:p>
          <a:p>
            <a:r>
              <a:rPr lang="ar-SA" dirty="0"/>
              <a:t>                                           ↓</a:t>
            </a:r>
            <a:endParaRPr lang="en-US" dirty="0"/>
          </a:p>
          <a:p>
            <a:r>
              <a:rPr lang="ar-SA" dirty="0"/>
              <a:t>                         رشح باربع طبقات من الشاش</a:t>
            </a:r>
            <a:endParaRPr lang="en-US" dirty="0"/>
          </a:p>
          <a:p>
            <a:r>
              <a:rPr lang="ar-SA" dirty="0"/>
              <a:t>                                           ↓</a:t>
            </a:r>
            <a:endParaRPr lang="en-US" dirty="0"/>
          </a:p>
          <a:p>
            <a:r>
              <a:rPr lang="ar-SA" dirty="0"/>
              <a:t>ارجع ما موجود في الشاش الى الهاون واضف له30مل اسيتون واسحقها مرة اخرى</a:t>
            </a:r>
            <a:endParaRPr lang="en-US" dirty="0"/>
          </a:p>
          <a:p>
            <a:r>
              <a:rPr lang="ar-SA" dirty="0"/>
              <a:t>                                          ↓</a:t>
            </a:r>
            <a:endParaRPr lang="en-US" dirty="0"/>
          </a:p>
          <a:p>
            <a:r>
              <a:rPr lang="ar-SA" dirty="0"/>
              <a:t>            وصل حجم الراشح الى100مل بواسطة اسيتون80 %</a:t>
            </a:r>
            <a:endParaRPr lang="en-US" dirty="0"/>
          </a:p>
          <a:p>
            <a:r>
              <a:rPr lang="ar-SA" dirty="0"/>
              <a:t>                                          ↓</a:t>
            </a:r>
            <a:endParaRPr lang="en-US" dirty="0"/>
          </a:p>
          <a:p>
            <a:r>
              <a:rPr lang="ar-SA" dirty="0"/>
              <a:t>             استعمل جهاز </a:t>
            </a:r>
            <a:r>
              <a:rPr lang="en-US" dirty="0" err="1"/>
              <a:t>spectrophoto</a:t>
            </a:r>
            <a:r>
              <a:rPr lang="en-US" dirty="0"/>
              <a:t> </a:t>
            </a:r>
            <a:r>
              <a:rPr lang="en-US" dirty="0" err="1"/>
              <a:t>metar</a:t>
            </a:r>
            <a:r>
              <a:rPr lang="ar-SA" dirty="0"/>
              <a:t> للقياس</a:t>
            </a:r>
            <a:endParaRPr lang="en-US" dirty="0"/>
          </a:p>
          <a:p>
            <a:r>
              <a:rPr lang="ar-SA" dirty="0"/>
              <a:t>         اقرأ وسجل الكثافة الضوئية (</a:t>
            </a:r>
            <a:r>
              <a:rPr lang="en-US" dirty="0"/>
              <a:t>O.D</a:t>
            </a:r>
            <a:r>
              <a:rPr lang="ar-SA" dirty="0"/>
              <a:t>) </a:t>
            </a:r>
            <a:r>
              <a:rPr lang="en-US" dirty="0"/>
              <a:t>optical density</a:t>
            </a:r>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3197753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5719"/>
          </a:xfrm>
        </p:spPr>
        <p:txBody>
          <a:bodyPr>
            <a:normAutofit fontScale="90000"/>
          </a:bodyPr>
          <a:lstStyle/>
          <a:p>
            <a:endParaRPr lang="ar-IQ" dirty="0"/>
          </a:p>
        </p:txBody>
      </p:sp>
      <p:sp>
        <p:nvSpPr>
          <p:cNvPr id="3" name="Content Placeholder 2"/>
          <p:cNvSpPr>
            <a:spLocks noGrp="1"/>
          </p:cNvSpPr>
          <p:nvPr>
            <p:ph idx="1"/>
          </p:nvPr>
        </p:nvSpPr>
        <p:spPr>
          <a:xfrm>
            <a:off x="838200" y="696191"/>
            <a:ext cx="10515600" cy="5480772"/>
          </a:xfrm>
        </p:spPr>
        <p:txBody>
          <a:bodyPr/>
          <a:lstStyle/>
          <a:p>
            <a:r>
              <a:rPr lang="ar-SA" dirty="0"/>
              <a:t>لمستخلص الكلوروفيل وعلى الاطوال الموجية ( </a:t>
            </a:r>
            <a:r>
              <a:rPr lang="en-US" dirty="0"/>
              <a:t>645</a:t>
            </a:r>
            <a:r>
              <a:rPr lang="ar-SA" dirty="0"/>
              <a:t> ,</a:t>
            </a:r>
            <a:r>
              <a:rPr lang="en-US" dirty="0"/>
              <a:t>663</a:t>
            </a:r>
            <a:r>
              <a:rPr lang="ar-SA" dirty="0"/>
              <a:t> ) نانو ميتر وتأكد من اجراء القراءات مقابل السيطرة ( اسيتون 80 % )</a:t>
            </a:r>
            <a:endParaRPr lang="en-US" dirty="0"/>
          </a:p>
          <a:p>
            <a:r>
              <a:rPr lang="ar-SA" dirty="0"/>
              <a:t> </a:t>
            </a:r>
            <a:endParaRPr lang="en-US" dirty="0"/>
          </a:p>
          <a:p>
            <a:r>
              <a:rPr lang="ar-SA" dirty="0"/>
              <a:t>اضف جزء من المستخلص بالاسيتون بنسبة 1 : 3</a:t>
            </a:r>
            <a:endParaRPr lang="en-US" dirty="0"/>
          </a:p>
          <a:p>
            <a:r>
              <a:rPr lang="ar-SA" dirty="0"/>
              <a:t> </a:t>
            </a:r>
            <a:endParaRPr lang="en-US" dirty="0"/>
          </a:p>
          <a:p>
            <a:r>
              <a:rPr lang="ar-SA" dirty="0"/>
              <a:t>احسب كمية الكلوروفيل بالاطوال الموجية (</a:t>
            </a:r>
            <a:r>
              <a:rPr lang="en-US" dirty="0"/>
              <a:t>380-700</a:t>
            </a:r>
            <a:r>
              <a:rPr lang="ar-SA" dirty="0"/>
              <a:t>) </a:t>
            </a:r>
            <a:r>
              <a:rPr lang="en-US" dirty="0"/>
              <a:t>nm</a:t>
            </a:r>
            <a:r>
              <a:rPr lang="ar-SA" dirty="0"/>
              <a:t> وبزيادة </a:t>
            </a:r>
            <a:r>
              <a:rPr lang="en-US" dirty="0"/>
              <a:t>nm 20</a:t>
            </a:r>
            <a:r>
              <a:rPr lang="ar-SA" dirty="0"/>
              <a:t> لكل مرة</a:t>
            </a:r>
            <a:endParaRPr lang="en-US" dirty="0"/>
          </a:p>
          <a:p>
            <a:r>
              <a:rPr lang="ar-SA" dirty="0"/>
              <a:t> </a:t>
            </a:r>
            <a:endParaRPr lang="en-US" dirty="0"/>
          </a:p>
          <a:p>
            <a:r>
              <a:rPr lang="ar-SA" dirty="0"/>
              <a:t>ارسم رسما بيانيا بالقراءات التي حصلت عليها</a:t>
            </a:r>
            <a:endParaRPr lang="en-US" dirty="0"/>
          </a:p>
          <a:p>
            <a:r>
              <a:rPr lang="ar-SA" dirty="0"/>
              <a:t>احسب كمية الكلوروفيل الموجودة في المستخلص على اساس ملغم واحد</a:t>
            </a:r>
            <a:endParaRPr lang="en-US" dirty="0"/>
          </a:p>
          <a:p>
            <a:r>
              <a:rPr lang="en-US" dirty="0"/>
              <a:t>1 mg</a:t>
            </a:r>
            <a:r>
              <a:rPr lang="ar-SA" dirty="0"/>
              <a:t> لكل غرام من النسيج الطري وذلك حسب المعادلات التالية:</a:t>
            </a:r>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3340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47009" y="1423555"/>
            <a:ext cx="8821778" cy="4764561"/>
          </a:xfrm>
        </p:spPr>
      </p:pic>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2166701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normAutofit fontScale="85000" lnSpcReduction="20000"/>
          </a:bodyPr>
          <a:lstStyle/>
          <a:p>
            <a:r>
              <a:rPr lang="ar-SA" b="1" dirty="0"/>
              <a:t>ثانيا :</a:t>
            </a:r>
            <a:endParaRPr lang="en-US" dirty="0"/>
          </a:p>
          <a:p>
            <a:r>
              <a:rPr lang="ar-SA" b="1" dirty="0"/>
              <a:t>       الكشف عن النشا الناتج النهائي لعملية البناء الضوئي</a:t>
            </a:r>
            <a:endParaRPr lang="en-US" dirty="0"/>
          </a:p>
          <a:p>
            <a:r>
              <a:rPr lang="ar-SA" b="1" dirty="0"/>
              <a:t> </a:t>
            </a:r>
            <a:endParaRPr lang="en-US" dirty="0"/>
          </a:p>
          <a:p>
            <a:r>
              <a:rPr lang="ar-SA" dirty="0"/>
              <a:t>1- اهمية الضوء في عملية البناء الضوئي.</a:t>
            </a:r>
            <a:endParaRPr lang="en-US" dirty="0"/>
          </a:p>
          <a:p>
            <a:r>
              <a:rPr lang="ar-SA" dirty="0"/>
              <a:t>خذ نباتين لاتيني الاول ضعه في </a:t>
            </a:r>
            <a:r>
              <a:rPr lang="ar-IQ" dirty="0"/>
              <a:t>اصيص  </a:t>
            </a:r>
            <a:r>
              <a:rPr lang="ar-SA" dirty="0"/>
              <a:t>تحت الظروف الطبيعية والثاني ضعه في اصيص في  مكان مظلم لمدة يومين ثم خذ الاوراق واغمرها بماء مغلي لمدة دقيقتين ثم انقل الى كحول مغلي 95 % انقل الاوراق الى طبق حاوي على يوديد البوتاسيوم وسجل النتيجة.</a:t>
            </a:r>
            <a:endParaRPr lang="en-US" dirty="0"/>
          </a:p>
          <a:p>
            <a:r>
              <a:rPr lang="ar-SA" dirty="0"/>
              <a:t> </a:t>
            </a:r>
            <a:endParaRPr lang="en-US" dirty="0"/>
          </a:p>
          <a:p>
            <a:r>
              <a:rPr lang="ar-SA" dirty="0"/>
              <a:t>2- اهمية </a:t>
            </a:r>
            <a:r>
              <a:rPr lang="en-US" dirty="0"/>
              <a:t>CO</a:t>
            </a:r>
            <a:r>
              <a:rPr lang="en-US" baseline="-25000" dirty="0"/>
              <a:t>2 </a:t>
            </a:r>
            <a:r>
              <a:rPr lang="ar-SA" dirty="0"/>
              <a:t>في عملية البناء الضوئي.</a:t>
            </a:r>
            <a:endParaRPr lang="en-US" dirty="0"/>
          </a:p>
          <a:p>
            <a:r>
              <a:rPr lang="ar-SA" dirty="0"/>
              <a:t>خذ نباتين لاتيني الاول تدهن اوراقه  بدهن الفازلين و تترك لمدة يومين والثاني ضعه في ظروف طبيعية ثم خذ الاوراق وامسحها بالزايلين لازاله الفازلين  ثم انقل الاوراق الى ماء مغلي ثم كحول مغلي ( </a:t>
            </a:r>
            <a:r>
              <a:rPr lang="en-US" dirty="0"/>
              <a:t>95</a:t>
            </a:r>
            <a:r>
              <a:rPr lang="ar-SA" dirty="0"/>
              <a:t> % ) واخيرا انقلها الى طبق حاوي على </a:t>
            </a:r>
            <a:r>
              <a:rPr lang="en-US" dirty="0"/>
              <a:t>KI </a:t>
            </a:r>
            <a:r>
              <a:rPr lang="ar-SA" dirty="0"/>
              <a:t>يوديد البوتاسيوم واكشف عن النشا و سجل النتائج . </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1600758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b="1" dirty="0"/>
              <a:t>ثالثا :</a:t>
            </a:r>
            <a:r>
              <a:rPr lang="en-US" dirty="0"/>
              <a:t/>
            </a:r>
            <a:br>
              <a:rPr lang="en-US" dirty="0"/>
            </a:br>
            <a:r>
              <a:rPr lang="ar-SA" b="1" dirty="0"/>
              <a:t>تقدير سرعة عملية البناء الضوئي بطريقة عد الفقاعات باستخدام طحلب </a:t>
            </a:r>
            <a:r>
              <a:rPr lang="ar-SA" b="1" dirty="0" smtClean="0"/>
              <a:t>الكارا</a:t>
            </a:r>
            <a:endParaRPr lang="ar-IQ"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14725" y="3191669"/>
            <a:ext cx="5162550" cy="1619250"/>
          </a:xfrm>
        </p:spPr>
      </p:pic>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2948680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النتائج :</a:t>
            </a:r>
            <a:r>
              <a:rPr lang="en-US" dirty="0"/>
              <a:t/>
            </a:r>
            <a:br>
              <a:rPr lang="en-US" dirty="0"/>
            </a:br>
            <a:endParaRPr lang="ar-IQ"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1416365"/>
              </p:ext>
            </p:extLst>
          </p:nvPr>
        </p:nvGraphicFramePr>
        <p:xfrm>
          <a:off x="3711604" y="1018316"/>
          <a:ext cx="5671386" cy="5177538"/>
        </p:xfrm>
        <a:graphic>
          <a:graphicData uri="http://schemas.openxmlformats.org/drawingml/2006/table">
            <a:tbl>
              <a:tblPr rtl="1" firstRow="1" firstCol="1" lastRow="1" lastCol="1" bandRow="1" bandCol="1">
                <a:tableStyleId>{5C22544A-7EE6-4342-B048-85BDC9FD1C3A}</a:tableStyleId>
              </a:tblPr>
              <a:tblGrid>
                <a:gridCol w="2835693"/>
                <a:gridCol w="2835693"/>
              </a:tblGrid>
              <a:tr h="287641">
                <a:tc>
                  <a:txBody>
                    <a:bodyPr/>
                    <a:lstStyle/>
                    <a:p>
                      <a:pPr algn="justLow" rtl="1">
                        <a:spcAft>
                          <a:spcPts val="0"/>
                        </a:spcAft>
                      </a:pPr>
                      <a:r>
                        <a:rPr lang="ar-SA" sz="1600">
                          <a:effectLst/>
                        </a:rPr>
                        <a:t>الطول الموجي </a:t>
                      </a:r>
                      <a:r>
                        <a:rPr lang="en-US" sz="1600">
                          <a:effectLst/>
                        </a:rPr>
                        <a:t>n m</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ar-SA" sz="1600">
                          <a:effectLst/>
                        </a:rPr>
                        <a:t>الكثافة الضوئية ( ك )</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380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0.37</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400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0.36</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420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0.42</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440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0.35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460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0.24</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480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0.15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500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0.06</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520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540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560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0.03</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580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600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0.04</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620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640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0.05</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660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0.07</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580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a:effectLst/>
                        </a:rPr>
                        <a:t>0.04</a:t>
                      </a:r>
                      <a:endParaRPr lang="en-US" sz="1100">
                        <a:effectLst/>
                        <a:latin typeface="Times New Roman" panose="02020603050405020304" pitchFamily="18" charset="0"/>
                        <a:ea typeface="Times New Roman" panose="02020603050405020304" pitchFamily="18" charset="0"/>
                      </a:endParaRPr>
                    </a:p>
                  </a:txBody>
                  <a:tcPr marL="60435" marR="60435" marT="0" marB="0"/>
                </a:tc>
              </a:tr>
              <a:tr h="287641">
                <a:tc>
                  <a:txBody>
                    <a:bodyPr/>
                    <a:lstStyle/>
                    <a:p>
                      <a:pPr algn="justLow" rtl="1">
                        <a:spcAft>
                          <a:spcPts val="0"/>
                        </a:spcAft>
                      </a:pPr>
                      <a:r>
                        <a:rPr lang="en-US" sz="1600">
                          <a:effectLst/>
                        </a:rPr>
                        <a:t>700</a:t>
                      </a:r>
                      <a:endParaRPr lang="en-US" sz="1100">
                        <a:effectLst/>
                        <a:latin typeface="Times New Roman" panose="02020603050405020304" pitchFamily="18" charset="0"/>
                        <a:ea typeface="Times New Roman" panose="02020603050405020304" pitchFamily="18" charset="0"/>
                      </a:endParaRPr>
                    </a:p>
                  </a:txBody>
                  <a:tcPr marL="60435" marR="60435" marT="0" marB="0"/>
                </a:tc>
                <a:tc>
                  <a:txBody>
                    <a:bodyPr/>
                    <a:lstStyle/>
                    <a:p>
                      <a:pPr algn="justLow" rtl="1">
                        <a:spcAft>
                          <a:spcPts val="0"/>
                        </a:spcAft>
                      </a:pPr>
                      <a:r>
                        <a:rPr lang="en-US" sz="1600" dirty="0">
                          <a:effectLst/>
                        </a:rPr>
                        <a:t>0.01</a:t>
                      </a:r>
                      <a:endParaRPr lang="en-US" sz="1100" dirty="0">
                        <a:effectLst/>
                        <a:latin typeface="Times New Roman" panose="02020603050405020304" pitchFamily="18" charset="0"/>
                        <a:ea typeface="Times New Roman" panose="02020603050405020304" pitchFamily="18" charset="0"/>
                      </a:endParaRPr>
                    </a:p>
                  </a:txBody>
                  <a:tcPr marL="60435" marR="60435" marT="0" marB="0"/>
                </a:tc>
              </a:tr>
            </a:tbl>
          </a:graphicData>
        </a:graphic>
      </p:graphicFrame>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2782017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idx="1"/>
          </p:nvPr>
        </p:nvSpPr>
        <p:spPr/>
        <p:txBody>
          <a:bodyPr/>
          <a:lstStyle/>
          <a:p>
            <a:r>
              <a:rPr lang="ar-SA" b="1" dirty="0"/>
              <a:t> </a:t>
            </a:r>
            <a:endParaRPr lang="en-US" dirty="0"/>
          </a:p>
          <a:p>
            <a:r>
              <a:rPr lang="ar-SA" b="1" dirty="0"/>
              <a:t>تعريف البناء الضوئي :</a:t>
            </a:r>
            <a:endParaRPr lang="en-US" dirty="0"/>
          </a:p>
          <a:p>
            <a:r>
              <a:rPr lang="ar-SA" dirty="0"/>
              <a:t>وهي عملية صنع المواد العضوية من المواد غير العضوية (</a:t>
            </a:r>
            <a:r>
              <a:rPr lang="en-US" dirty="0"/>
              <a:t>CO</a:t>
            </a:r>
            <a:r>
              <a:rPr lang="en-US" baseline="-25000" dirty="0"/>
              <a:t>2</a:t>
            </a:r>
            <a:r>
              <a:rPr lang="ar-SA" dirty="0"/>
              <a:t> , </a:t>
            </a:r>
            <a:r>
              <a:rPr lang="en-US" dirty="0"/>
              <a:t>H</a:t>
            </a:r>
            <a:r>
              <a:rPr lang="en-US" baseline="-25000" dirty="0"/>
              <a:t>2</a:t>
            </a:r>
            <a:r>
              <a:rPr lang="en-US" dirty="0"/>
              <a:t>O</a:t>
            </a:r>
            <a:r>
              <a:rPr lang="ar-SA" dirty="0"/>
              <a:t>) من قبل النباتات الخضراء مع وجود الضوء ويصاحب العملية تحرر </a:t>
            </a:r>
            <a:r>
              <a:rPr lang="en-US" dirty="0"/>
              <a:t>O</a:t>
            </a:r>
            <a:r>
              <a:rPr lang="en-US" baseline="-25000" dirty="0"/>
              <a:t>2</a:t>
            </a:r>
            <a:r>
              <a:rPr lang="ar-SA" dirty="0"/>
              <a:t> العنصر الاساسي في عملية التنفس في النباتات.</a:t>
            </a:r>
            <a:endParaRPr lang="en-US" dirty="0"/>
          </a:p>
          <a:p>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2944610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75202"/>
          </a:xfrm>
        </p:spPr>
        <p:txBody>
          <a:bodyPr>
            <a:normAutofit fontScale="90000"/>
          </a:bodyPr>
          <a:lstStyle/>
          <a:p>
            <a:endParaRPr lang="ar-IQ" dirty="0"/>
          </a:p>
        </p:txBody>
      </p:sp>
      <p:sp>
        <p:nvSpPr>
          <p:cNvPr id="3" name="Content Placeholder 2"/>
          <p:cNvSpPr>
            <a:spLocks noGrp="1"/>
          </p:cNvSpPr>
          <p:nvPr>
            <p:ph idx="1"/>
          </p:nvPr>
        </p:nvSpPr>
        <p:spPr>
          <a:xfrm>
            <a:off x="838200" y="789709"/>
            <a:ext cx="10515600" cy="5387254"/>
          </a:xfrm>
        </p:spPr>
        <p:txBody>
          <a:bodyPr>
            <a:normAutofit fontScale="85000" lnSpcReduction="20000"/>
          </a:bodyPr>
          <a:lstStyle/>
          <a:p>
            <a:pPr algn="just"/>
            <a:r>
              <a:rPr lang="ar-SA" b="1" dirty="0"/>
              <a:t>التجربة الاولى :</a:t>
            </a:r>
            <a:endParaRPr lang="en-US" dirty="0"/>
          </a:p>
          <a:p>
            <a:pPr algn="just"/>
            <a:r>
              <a:rPr lang="ar-SA" dirty="0"/>
              <a:t>لا تتم عملية البناء الضوئي الا بتوفر عوامل مهمة وهي الماء وضوء الشمس و </a:t>
            </a:r>
            <a:r>
              <a:rPr lang="en-US" dirty="0"/>
              <a:t>CO</a:t>
            </a:r>
            <a:r>
              <a:rPr lang="en-US" baseline="-25000" dirty="0"/>
              <a:t>2</a:t>
            </a:r>
            <a:r>
              <a:rPr lang="ar-SA" dirty="0"/>
              <a:t> والكلوروفيل.</a:t>
            </a:r>
            <a:endParaRPr lang="en-US" dirty="0"/>
          </a:p>
          <a:p>
            <a:pPr algn="just"/>
            <a:r>
              <a:rPr lang="ar-SA" dirty="0"/>
              <a:t>ويمكن الكشف عن هذه العملية بالكشف عن الناتج الاول لها وهو سكر الكلوكوز او الناتج الثاني وهو </a:t>
            </a:r>
            <a:r>
              <a:rPr lang="en-US" dirty="0"/>
              <a:t>O</a:t>
            </a:r>
            <a:r>
              <a:rPr lang="en-US" baseline="-25000" dirty="0"/>
              <a:t>2</a:t>
            </a:r>
            <a:r>
              <a:rPr lang="ar-SA" dirty="0"/>
              <a:t> وهذه تعتبر طريقة مباشرة.</a:t>
            </a:r>
            <a:endParaRPr lang="en-US" dirty="0"/>
          </a:p>
          <a:p>
            <a:pPr algn="just"/>
            <a:r>
              <a:rPr lang="ar-SA" dirty="0"/>
              <a:t>ويمكن الكشف عن العملية بطريقة غير مباشرة عن طريق الكشف عن النشا ( المادة المخزونة ) في الاوراق حيث يأخذ النبات حاجته من المواد الكاربوهيدراتية المتمثلة بسكر الكلوكوز للقيام بالفعاليات الحيوية خلال فترة نموه والفائض عن حاجته بفعل انزيمات خاصة تحول الى مواد تخزن في اجزاء النبات ويمكن ان تخزن في الجذور والسيقان والاوراق وسوف يتم الكشف عن النشا للاستدلال على وجود عملية البناء الضوئي في الاوراق في هذه التجربة نأخذ نباتين لاتيني الاول يوضع في ضوء النهار والثاني في الظلام نأخذ اوراق نباتية وتوضع في ماء مغلي فائدة الماء المغلي لقتل الانسجة النباتية وتوقيف كل العمليات الفسلجية والبايو كيميائية اي تمزيق الغشاء الخلوي بتأثير الحرارة على الجزء البروتيني منه فيصبح تام النفاذية ثم توضع الاوراق النباتية في كحول وبتركيز 95 % حيث يعمل على استخلاص الكلوروفيل ويبقى النشا فقط ثم توضع الاوراق النباتية في </a:t>
            </a:r>
            <a:r>
              <a:rPr lang="en-US" dirty="0"/>
              <a:t>KI</a:t>
            </a:r>
            <a:r>
              <a:rPr lang="ar-SA" dirty="0"/>
              <a:t> يوديد البوتاسيوم فنلاحظ ان الاوراق منقوصة الضوء لا تعطي معقد يوديد النشا والورقة المتوفر لها الضوء سوف تكون بقع بنفسجية على سطحها دليل على تكون معقد يوديد النشا وذلك لان الاوراق منقوصة الضوء فقدت عامل مهم من العوامل المؤثرة على عملية البناء الضوئي فأدى الى استهلاك النشا المخزون في الاوراق في العمليات الفسلجية بسبب توقف البناء الضوئي بينما في الاوراق الموضوعة في ضوء النهار نلاحظ تكون البقع بسبب ان عملية البناء الضوئي مستمرة ويتحول الفائض الى نشا مخزون في الخلايا بتفاعله مع اليود يكون معقد يوديد النشا.</a:t>
            </a:r>
            <a:endParaRPr lang="ar-IQ" dirty="0"/>
          </a:p>
        </p:txBody>
      </p:sp>
      <p:sp>
        <p:nvSpPr>
          <p:cNvPr id="4" name="Footer Placeholder 3"/>
          <p:cNvSpPr>
            <a:spLocks noGrp="1"/>
          </p:cNvSpPr>
          <p:nvPr>
            <p:ph type="ftr" sz="quarter" idx="11"/>
          </p:nvPr>
        </p:nvSpPr>
        <p:spPr/>
        <p:txBody>
          <a:bodyPr/>
          <a:lstStyle/>
          <a:p>
            <a:r>
              <a:rPr lang="ar-IQ" smtClean="0"/>
              <a:t>المختبر الثالث عشر                          </a:t>
            </a:r>
            <a:r>
              <a:rPr lang="en-US" smtClean="0"/>
              <a:t>st</a:t>
            </a:r>
            <a:endParaRPr lang="ar-IQ"/>
          </a:p>
        </p:txBody>
      </p:sp>
    </p:spTree>
    <p:extLst>
      <p:ext uri="{BB962C8B-B14F-4D97-AF65-F5344CB8AC3E}">
        <p14:creationId xmlns:p14="http://schemas.microsoft.com/office/powerpoint/2010/main" val="1786500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400</Words>
  <Application>Microsoft Office PowerPoint</Application>
  <PresentationFormat>Widescreen</PresentationFormat>
  <Paragraphs>99</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 Photosynthesis   </vt:lpstr>
      <vt:lpstr>PowerPoint Presentation</vt:lpstr>
      <vt:lpstr>PowerPoint Presentation</vt:lpstr>
      <vt:lpstr>PowerPoint Presentation</vt:lpstr>
      <vt:lpstr>PowerPoint Presentation</vt:lpstr>
      <vt:lpstr>ثالثا : تقدير سرعة عملية البناء الضوئي بطريقة عد الفقاعات باستخدام طحلب الكارا</vt:lpstr>
      <vt:lpstr>النتائج :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المختبر الثالث عشر</dc:title>
  <dc:creator>MYK</dc:creator>
  <cp:lastModifiedBy>MYK</cp:lastModifiedBy>
  <cp:revision>5</cp:revision>
  <dcterms:created xsi:type="dcterms:W3CDTF">2020-12-10T19:59:21Z</dcterms:created>
  <dcterms:modified xsi:type="dcterms:W3CDTF">2020-12-10T20:09:07Z</dcterms:modified>
</cp:coreProperties>
</file>