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83" r:id="rId2"/>
    <p:sldId id="286" r:id="rId3"/>
    <p:sldId id="288" r:id="rId4"/>
    <p:sldId id="290" r:id="rId5"/>
    <p:sldId id="291" r:id="rId6"/>
    <p:sldId id="292" r:id="rId7"/>
    <p:sldId id="294" r:id="rId8"/>
    <p:sldId id="293" r:id="rId9"/>
    <p:sldId id="295" r:id="rId10"/>
    <p:sldId id="296" r:id="rId11"/>
    <p:sldId id="304" r:id="rId12"/>
    <p:sldId id="298" r:id="rId13"/>
    <p:sldId id="300" r:id="rId14"/>
    <p:sldId id="301" r:id="rId15"/>
    <p:sldId id="302" r:id="rId16"/>
    <p:sldId id="30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6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E6059F-0014-4F8F-85CE-09CF515AC13E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C3E87ED-51FC-46C4-9B27-2A5B89EB67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02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87ED-51FC-46C4-9B27-2A5B89EB673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064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02/12/1441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637928"/>
            <a:ext cx="9144000" cy="1143000"/>
          </a:xfrm>
        </p:spPr>
        <p:txBody>
          <a:bodyPr>
            <a:noAutofit/>
          </a:bodyPr>
          <a:lstStyle/>
          <a:p>
            <a:r>
              <a:rPr lang="ar-IQ" sz="3600" b="1" dirty="0"/>
              <a:t>المحاضرة </a:t>
            </a:r>
            <a:r>
              <a:rPr lang="ar-IQ" sz="3600" b="1" dirty="0" smtClean="0"/>
              <a:t>الرابعة</a:t>
            </a:r>
            <a:r>
              <a:rPr lang="ar-IQ" sz="3600" b="1" dirty="0"/>
              <a:t/>
            </a:r>
            <a:br>
              <a:rPr lang="ar-IQ" sz="3600" b="1" dirty="0"/>
            </a:br>
            <a:r>
              <a:rPr lang="ar-IQ" sz="3600" b="1" dirty="0"/>
              <a:t>المظهر </a:t>
            </a:r>
            <a:r>
              <a:rPr lang="ar-IQ" sz="3600" b="1" dirty="0" smtClean="0"/>
              <a:t>الخارجي للحشرات</a:t>
            </a:r>
            <a:br>
              <a:rPr lang="ar-IQ" sz="3600" b="1" dirty="0" smtClean="0"/>
            </a:br>
            <a:r>
              <a:rPr lang="ar-IQ" sz="3600" b="1" dirty="0" smtClean="0"/>
              <a:t> </a:t>
            </a:r>
            <a:r>
              <a:rPr lang="ar-IQ" sz="3600" b="1" dirty="0"/>
              <a:t>منطقة العنق </a:t>
            </a:r>
            <a:r>
              <a:rPr lang="en-US" sz="3600" b="1" dirty="0"/>
              <a:t>Cervix or </a:t>
            </a:r>
            <a:r>
              <a:rPr lang="en-US" sz="3600" b="1" dirty="0" smtClean="0"/>
              <a:t>Neck</a:t>
            </a: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>والصدر </a:t>
            </a:r>
            <a:r>
              <a:rPr lang="en-US" sz="3600" b="1" dirty="0" smtClean="0"/>
              <a:t>Thorax</a:t>
            </a:r>
            <a:r>
              <a:rPr lang="ar-IQ" sz="3600" b="1" dirty="0" smtClean="0"/>
              <a:t/>
            </a:r>
            <a:br>
              <a:rPr lang="ar-IQ" sz="3600" b="1" dirty="0" smtClean="0"/>
            </a:br>
            <a:r>
              <a:rPr lang="ar-IQ" sz="3600" b="1" dirty="0" smtClean="0"/>
              <a:t/>
            </a:r>
            <a:br>
              <a:rPr lang="ar-IQ" sz="3600" b="1" dirty="0" smtClean="0"/>
            </a:br>
            <a:endParaRPr lang="en-US" sz="3600" b="1" dirty="0"/>
          </a:p>
        </p:txBody>
      </p:sp>
      <p:sp>
        <p:nvSpPr>
          <p:cNvPr id="3" name="AutoShape 2" descr="العلماء يستخدمون أسلحة الليزر لمواجهة بعوضة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العلماء يستخدمون أسلحة الليزر لمواجهة بعوضة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arvester Ant Bites, Facts, Habitat, Lifespan, Treatment, Get ri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172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67"/>
    </mc:Choice>
    <mc:Fallback xmlns="">
      <p:transition spd="slow" advTm="479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14927" y="-99392"/>
            <a:ext cx="6021569" cy="450867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ar-IQ" sz="2800" b="1" dirty="0">
                <a:solidFill>
                  <a:prstClr val="black"/>
                </a:solidFill>
              </a:rPr>
              <a:t>الحرقفة (</a:t>
            </a:r>
            <a:r>
              <a:rPr lang="en-US" sz="2800" b="1" dirty="0" err="1">
                <a:solidFill>
                  <a:prstClr val="black"/>
                </a:solidFill>
              </a:rPr>
              <a:t>coxa</a:t>
            </a:r>
            <a:r>
              <a:rPr lang="ar-IQ" sz="2800" b="1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r>
              <a:rPr lang="ar-IQ" sz="1800" dirty="0"/>
              <a:t>تكون الحرقفة عادة على هيئة مخروط عريض الطرف يتمفصل من الناحية القاعدية بجدار الصدر قد يوجد تمفصل واحد </a:t>
            </a:r>
            <a:r>
              <a:rPr lang="ar-IQ" sz="1800" dirty="0" err="1"/>
              <a:t>بالبلورا</a:t>
            </a:r>
            <a:r>
              <a:rPr lang="ar-IQ" sz="1800" dirty="0"/>
              <a:t> والتي فيها تكون حركة الحرقفة حرة ولكن توجد حالة تمفصل مع نتوء الحرقفة </a:t>
            </a:r>
            <a:r>
              <a:rPr lang="en-US" sz="1800" dirty="0" err="1"/>
              <a:t>coxal</a:t>
            </a:r>
            <a:r>
              <a:rPr lang="en-US" sz="1800" dirty="0"/>
              <a:t> process </a:t>
            </a:r>
            <a:r>
              <a:rPr lang="ar-IQ" sz="1800" dirty="0" smtClean="0"/>
              <a:t> وهذه </a:t>
            </a:r>
            <a:r>
              <a:rPr lang="ar-IQ" sz="1800" dirty="0"/>
              <a:t>الحالة تحدد الحركة بعض الشيء ولكن لارتباط </a:t>
            </a:r>
            <a:r>
              <a:rPr lang="ar-IQ" sz="1800" dirty="0" smtClean="0"/>
              <a:t>النتوء الرضفي </a:t>
            </a:r>
            <a:r>
              <a:rPr lang="ar-IQ" sz="1800" dirty="0"/>
              <a:t>بمرونة بفوق </a:t>
            </a:r>
            <a:r>
              <a:rPr lang="ar-IQ" sz="1800" dirty="0" err="1"/>
              <a:t>الاسترنة</a:t>
            </a:r>
            <a:r>
              <a:rPr lang="ar-IQ" sz="1800" dirty="0"/>
              <a:t> فان الحرقفة تظل متحركة </a:t>
            </a:r>
            <a:r>
              <a:rPr lang="ar-IQ" sz="1800" dirty="0" smtClean="0"/>
              <a:t>نسبيا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800" dirty="0">
                <a:ea typeface="Calibri"/>
                <a:cs typeface="Times New Roman"/>
              </a:rPr>
              <a:t>ويوجد عند </a:t>
            </a:r>
            <a:r>
              <a:rPr lang="ar-IQ" sz="1800" dirty="0" smtClean="0">
                <a:ea typeface="Calibri"/>
                <a:cs typeface="Times New Roman"/>
              </a:rPr>
              <a:t>الحافة </a:t>
            </a:r>
            <a:r>
              <a:rPr lang="ar-IQ" sz="1800" dirty="0">
                <a:ea typeface="Calibri"/>
                <a:cs typeface="Times New Roman"/>
              </a:rPr>
              <a:t>القاعدية </a:t>
            </a:r>
            <a:r>
              <a:rPr lang="ar-IQ" sz="1800" dirty="0" smtClean="0">
                <a:ea typeface="Calibri"/>
                <a:cs typeface="Times New Roman"/>
              </a:rPr>
              <a:t> للحرقفة درز </a:t>
            </a:r>
            <a:r>
              <a:rPr lang="ar-IQ" sz="1800" dirty="0">
                <a:ea typeface="Calibri"/>
                <a:cs typeface="Times New Roman"/>
              </a:rPr>
              <a:t>يعرف بالدرز القاعدي الحرقفي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Basi</a:t>
            </a:r>
            <a:r>
              <a:rPr lang="en-US" sz="1800" dirty="0">
                <a:latin typeface="Times New Roman"/>
                <a:ea typeface="Calibri"/>
                <a:cs typeface="Arial"/>
              </a:rPr>
              <a:t>-costal suture</a:t>
            </a:r>
            <a:r>
              <a:rPr lang="ar-IQ" sz="1800" dirty="0">
                <a:ea typeface="Calibri"/>
                <a:cs typeface="Times New Roman"/>
              </a:rPr>
              <a:t> يغور </a:t>
            </a:r>
            <a:r>
              <a:rPr lang="ar-IQ" sz="1800" dirty="0" err="1">
                <a:ea typeface="Calibri"/>
                <a:cs typeface="Times New Roman"/>
              </a:rPr>
              <a:t>الى</a:t>
            </a:r>
            <a:r>
              <a:rPr lang="ar-IQ" sz="1800" dirty="0">
                <a:ea typeface="Calibri"/>
                <a:cs typeface="Times New Roman"/>
              </a:rPr>
              <a:t> الداخل ليكون حافة تعرف </a:t>
            </a:r>
            <a:r>
              <a:rPr lang="en-US" sz="1800" dirty="0" err="1" smtClean="0">
                <a:latin typeface="Times New Roman"/>
                <a:ea typeface="Calibri"/>
                <a:cs typeface="Arial"/>
              </a:rPr>
              <a:t>Basicostal</a:t>
            </a:r>
            <a:r>
              <a:rPr lang="en-US" sz="1800" dirty="0" smtClean="0">
                <a:latin typeface="Times New Roman"/>
                <a:ea typeface="Calibri"/>
                <a:cs typeface="Arial"/>
              </a:rPr>
              <a:t> ridge</a:t>
            </a:r>
            <a:r>
              <a:rPr lang="ar-IQ" sz="1800" dirty="0" smtClean="0">
                <a:ea typeface="Calibri"/>
                <a:cs typeface="Times New Roman"/>
              </a:rPr>
              <a:t> </a:t>
            </a:r>
            <a:r>
              <a:rPr lang="ar-IQ" sz="1800" dirty="0">
                <a:ea typeface="Calibri"/>
                <a:cs typeface="Times New Roman"/>
              </a:rPr>
              <a:t>تعمل على تقوية الجزء القاعدي من الحرقفة  وكذلك كمواقع لاتصال العضلات ويعرف الجزء الذي يعلوه بالحرقفة القاعدية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Basicoxite</a:t>
            </a:r>
            <a:r>
              <a:rPr lang="ar-IQ" sz="1800" dirty="0">
                <a:ea typeface="Calibri"/>
                <a:cs typeface="Times New Roman"/>
              </a:rPr>
              <a:t>. كما يوجد درز </a:t>
            </a:r>
            <a:r>
              <a:rPr lang="ar-IQ" sz="1800" dirty="0" err="1">
                <a:ea typeface="Calibri"/>
                <a:cs typeface="Times New Roman"/>
              </a:rPr>
              <a:t>اخر</a:t>
            </a:r>
            <a:r>
              <a:rPr lang="ar-IQ" sz="1800" dirty="0">
                <a:ea typeface="Calibri"/>
                <a:cs typeface="Times New Roman"/>
              </a:rPr>
              <a:t> هو الدرز القاعدي </a:t>
            </a:r>
            <a:r>
              <a:rPr lang="en-US" sz="1800" dirty="0">
                <a:latin typeface="Times New Roman"/>
                <a:ea typeface="Calibri"/>
                <a:cs typeface="Arial"/>
              </a:rPr>
              <a:t>costal suture</a:t>
            </a:r>
            <a:r>
              <a:rPr lang="ar-IQ" sz="1800" dirty="0">
                <a:ea typeface="Calibri"/>
                <a:cs typeface="Times New Roman"/>
              </a:rPr>
              <a:t> يفصل الحرقفة </a:t>
            </a:r>
            <a:r>
              <a:rPr lang="ar-IQ" sz="1800" dirty="0" err="1">
                <a:ea typeface="Calibri"/>
                <a:cs typeface="Times New Roman"/>
              </a:rPr>
              <a:t>الى</a:t>
            </a:r>
            <a:r>
              <a:rPr lang="ar-IQ" sz="1800" dirty="0">
                <a:ea typeface="Calibri"/>
                <a:cs typeface="Times New Roman"/>
              </a:rPr>
              <a:t> صفيحتين </a:t>
            </a:r>
            <a:r>
              <a:rPr lang="ar-IQ" sz="1800" dirty="0" err="1">
                <a:ea typeface="Calibri"/>
                <a:cs typeface="Times New Roman"/>
              </a:rPr>
              <a:t>امامية</a:t>
            </a:r>
            <a:r>
              <a:rPr lang="ar-IQ" sz="1800" dirty="0">
                <a:ea typeface="Calibri"/>
                <a:cs typeface="Times New Roman"/>
              </a:rPr>
              <a:t> هي الحرقفة الحقيقية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Eucoxa</a:t>
            </a:r>
            <a:r>
              <a:rPr lang="ar-IQ" sz="1800" dirty="0">
                <a:ea typeface="Calibri"/>
                <a:cs typeface="Times New Roman"/>
              </a:rPr>
              <a:t> وخلفية </a:t>
            </a:r>
            <a:r>
              <a:rPr lang="en-US" sz="1800" dirty="0" err="1">
                <a:latin typeface="Times New Roman"/>
                <a:ea typeface="Calibri"/>
                <a:cs typeface="Arial"/>
              </a:rPr>
              <a:t>Meron</a:t>
            </a:r>
            <a:r>
              <a:rPr lang="ar-IQ" sz="1800" dirty="0">
                <a:ea typeface="Calibri"/>
                <a:cs typeface="Times New Roman"/>
              </a:rPr>
              <a:t> وتكون بشكل فص كبير في الصراصر والنمل </a:t>
            </a:r>
            <a:r>
              <a:rPr lang="ar-IQ" sz="1800" dirty="0" err="1">
                <a:ea typeface="Calibri"/>
                <a:cs typeface="Times New Roman"/>
              </a:rPr>
              <a:t>الابيض</a:t>
            </a:r>
            <a:r>
              <a:rPr lang="ar-IQ" sz="1800" dirty="0">
                <a:ea typeface="Calibri"/>
                <a:cs typeface="Times New Roman"/>
              </a:rPr>
              <a:t> وحرشفية </a:t>
            </a:r>
            <a:r>
              <a:rPr lang="ar-IQ" sz="1800" dirty="0" err="1" smtClean="0">
                <a:ea typeface="Calibri"/>
                <a:cs typeface="Times New Roman"/>
              </a:rPr>
              <a:t>الاجنحة</a:t>
            </a:r>
            <a:endParaRPr lang="ar-IQ" sz="1800" dirty="0" smtClean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308021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11534"/>
            <a:ext cx="1824113" cy="207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3861048"/>
            <a:ext cx="5887870" cy="290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رابط كسهم مستقيم 13"/>
          <p:cNvCxnSpPr/>
          <p:nvPr/>
        </p:nvCxnSpPr>
        <p:spPr>
          <a:xfrm flipH="1">
            <a:off x="1331640" y="2204864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 flipV="1">
            <a:off x="2051720" y="5013177"/>
            <a:ext cx="432048" cy="770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3419872" y="4927078"/>
            <a:ext cx="504056" cy="163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>
            <a:off x="2051720" y="4293096"/>
            <a:ext cx="36004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flipH="1">
            <a:off x="2231740" y="4869160"/>
            <a:ext cx="3240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رابط كسهم مستقيم 1023"/>
          <p:cNvCxnSpPr/>
          <p:nvPr/>
        </p:nvCxnSpPr>
        <p:spPr>
          <a:xfrm>
            <a:off x="755576" y="565005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رابط كسهم مستقيم 1028"/>
          <p:cNvCxnSpPr/>
          <p:nvPr/>
        </p:nvCxnSpPr>
        <p:spPr>
          <a:xfrm flipV="1">
            <a:off x="3779912" y="5589240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رابط كسهم مستقيم 1030"/>
          <p:cNvCxnSpPr/>
          <p:nvPr/>
        </p:nvCxnSpPr>
        <p:spPr>
          <a:xfrm flipH="1">
            <a:off x="4932040" y="5090271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رابط كسهم مستقيم 1032"/>
          <p:cNvCxnSpPr/>
          <p:nvPr/>
        </p:nvCxnSpPr>
        <p:spPr>
          <a:xfrm>
            <a:off x="7020272" y="4869160"/>
            <a:ext cx="72008" cy="2211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733656" cy="288032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2- </a:t>
            </a:r>
            <a:r>
              <a:rPr lang="ar-IQ" sz="1800" b="1" dirty="0">
                <a:solidFill>
                  <a:prstClr val="black"/>
                </a:solidFill>
                <a:ea typeface="Calibri"/>
                <a:cs typeface="Times New Roman"/>
              </a:rPr>
              <a:t>المدور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Trochanter</a:t>
            </a:r>
            <a:r>
              <a:rPr lang="ar-IQ" sz="1800" dirty="0">
                <a:solidFill>
                  <a:prstClr val="black"/>
                </a:solidFill>
                <a:ea typeface="Calibri"/>
              </a:rPr>
              <a:t> فهو حلقة صغيرة له تمفصل ثنائي النتوءات مع الحرقفة لذلك يمكنه </a:t>
            </a:r>
            <a:r>
              <a:rPr lang="ar-IQ" sz="1800" dirty="0" err="1">
                <a:solidFill>
                  <a:prstClr val="black"/>
                </a:solidFill>
                <a:ea typeface="Calibri"/>
              </a:rPr>
              <a:t>ان</a:t>
            </a:r>
            <a:r>
              <a:rPr lang="ar-IQ" sz="1800" dirty="0">
                <a:solidFill>
                  <a:prstClr val="black"/>
                </a:solidFill>
                <a:ea typeface="Calibri"/>
              </a:rPr>
              <a:t> يتحرك حركة عمودية فقط وثابتا بالفخذ . وفي </a:t>
            </a:r>
            <a:r>
              <a:rPr lang="ar-IQ" sz="1800" dirty="0" err="1">
                <a:solidFill>
                  <a:prstClr val="black"/>
                </a:solidFill>
                <a:ea typeface="Calibri"/>
              </a:rPr>
              <a:t>الرعاشات</a:t>
            </a:r>
            <a:r>
              <a:rPr lang="ar-IQ" sz="1800" dirty="0">
                <a:solidFill>
                  <a:prstClr val="black"/>
                </a:solidFill>
                <a:ea typeface="Calibri"/>
              </a:rPr>
              <a:t> يوجد مدورين والحقيقة </a:t>
            </a:r>
            <a:r>
              <a:rPr lang="ar-IQ" sz="1800" dirty="0" err="1">
                <a:solidFill>
                  <a:prstClr val="black"/>
                </a:solidFill>
                <a:ea typeface="Calibri"/>
              </a:rPr>
              <a:t>ان</a:t>
            </a:r>
            <a:r>
              <a:rPr lang="ar-IQ" sz="1800" dirty="0">
                <a:solidFill>
                  <a:prstClr val="black"/>
                </a:solidFill>
                <a:ea typeface="Calibri"/>
              </a:rPr>
              <a:t> المدور الثاني الظاهر يكون جزءا  من الفخذ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800" dirty="0">
                <a:solidFill>
                  <a:prstClr val="black"/>
                </a:solidFill>
                <a:ea typeface="Calibri"/>
              </a:rPr>
              <a:t>3- </a:t>
            </a:r>
            <a:r>
              <a:rPr lang="ar-IQ" sz="1800" b="1" dirty="0">
                <a:solidFill>
                  <a:prstClr val="black"/>
                </a:solidFill>
                <a:ea typeface="Calibri"/>
                <a:cs typeface="Times New Roman"/>
              </a:rPr>
              <a:t>الفخذ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/>
                <a:ea typeface="Calibri"/>
              </a:rPr>
              <a:t>Femur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 اكبر واقوى وامتن جزء من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اجزاء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الرجل ويكون مثبت تقريبا في المدور وفي هذه الحالة لا توجد عضلات لتحركه ولكن في بعض ً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الاحيان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توجد عضلة واحدة متصلة بالمدور يكون لها القدرة على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انتاج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حركة خلفية بسيطة </a:t>
            </a:r>
            <a:r>
              <a:rPr lang="ar-IQ" sz="1800" dirty="0" err="1">
                <a:solidFill>
                  <a:prstClr val="black"/>
                </a:solidFill>
                <a:latin typeface="Times New Roman"/>
                <a:ea typeface="Calibri"/>
              </a:rPr>
              <a:t>او</a:t>
            </a:r>
            <a:r>
              <a:rPr lang="ar-IQ" sz="1800" dirty="0">
                <a:solidFill>
                  <a:prstClr val="black"/>
                </a:solidFill>
                <a:latin typeface="Times New Roman"/>
                <a:ea typeface="Calibri"/>
              </a:rPr>
              <a:t> انكماش بسيط للفخذ </a:t>
            </a:r>
            <a:endParaRPr lang="ar-IQ" sz="1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514350" lvl="0" indent="-514350">
              <a:buFont typeface="+mj-lt"/>
              <a:buAutoNum type="arabicPeriod" startAt="4"/>
            </a:pPr>
            <a:r>
              <a:rPr lang="ar-IQ" sz="1800" b="1" dirty="0">
                <a:solidFill>
                  <a:prstClr val="black"/>
                </a:solidFill>
              </a:rPr>
              <a:t>الساق</a:t>
            </a:r>
            <a:r>
              <a:rPr lang="ar-IQ" sz="1800" dirty="0">
                <a:solidFill>
                  <a:prstClr val="black"/>
                </a:solidFill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Tibia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ar-IQ" sz="1800" dirty="0">
                <a:solidFill>
                  <a:prstClr val="black"/>
                </a:solidFill>
              </a:rPr>
              <a:t> وهي </a:t>
            </a:r>
            <a:r>
              <a:rPr lang="ar-IQ" sz="1800" dirty="0" err="1">
                <a:solidFill>
                  <a:prstClr val="black"/>
                </a:solidFill>
              </a:rPr>
              <a:t>اطول</a:t>
            </a:r>
            <a:r>
              <a:rPr lang="ar-IQ" sz="1800" dirty="0">
                <a:solidFill>
                  <a:prstClr val="black"/>
                </a:solidFill>
              </a:rPr>
              <a:t> عقلة ويتمفصل مع الفخذ برباط ذو </a:t>
            </a:r>
            <a:r>
              <a:rPr lang="ar-IQ" sz="1800" dirty="0" err="1">
                <a:solidFill>
                  <a:prstClr val="black"/>
                </a:solidFill>
              </a:rPr>
              <a:t>نتؤين</a:t>
            </a:r>
            <a:r>
              <a:rPr lang="ar-IQ" sz="1800" dirty="0">
                <a:solidFill>
                  <a:prstClr val="black"/>
                </a:solidFill>
              </a:rPr>
              <a:t> </a:t>
            </a:r>
            <a:r>
              <a:rPr lang="en-US" sz="1800" dirty="0" err="1">
                <a:solidFill>
                  <a:prstClr val="black"/>
                </a:solidFill>
              </a:rPr>
              <a:t>dicondylic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ar-IQ" sz="1800" dirty="0">
                <a:solidFill>
                  <a:prstClr val="black"/>
                </a:solidFill>
              </a:rPr>
              <a:t> لذلك تكون حركته رأسية مع الفخذ  يحمل الساق عند طرفه </a:t>
            </a:r>
            <a:r>
              <a:rPr lang="ar-IQ" sz="1800" dirty="0" err="1">
                <a:solidFill>
                  <a:prstClr val="black"/>
                </a:solidFill>
              </a:rPr>
              <a:t>الامامي</a:t>
            </a:r>
            <a:r>
              <a:rPr lang="ar-IQ" sz="1800" dirty="0">
                <a:solidFill>
                  <a:prstClr val="black"/>
                </a:solidFill>
              </a:rPr>
              <a:t> مهماز </a:t>
            </a:r>
            <a:r>
              <a:rPr lang="ar-IQ" sz="1800" dirty="0" err="1">
                <a:solidFill>
                  <a:prstClr val="black"/>
                </a:solidFill>
              </a:rPr>
              <a:t>او</a:t>
            </a:r>
            <a:r>
              <a:rPr lang="ar-IQ" sz="1800" dirty="0">
                <a:solidFill>
                  <a:prstClr val="black"/>
                </a:solidFill>
              </a:rPr>
              <a:t> اكثر تعرف </a:t>
            </a:r>
            <a:r>
              <a:rPr lang="ar-IQ" sz="1800" dirty="0" err="1">
                <a:solidFill>
                  <a:prstClr val="black"/>
                </a:solidFill>
              </a:rPr>
              <a:t>بمهاميز</a:t>
            </a:r>
            <a:r>
              <a:rPr lang="ar-IQ" sz="1800" dirty="0">
                <a:solidFill>
                  <a:prstClr val="black"/>
                </a:solidFill>
              </a:rPr>
              <a:t> الساق</a:t>
            </a:r>
            <a:r>
              <a:rPr lang="en-US" sz="1800" dirty="0" err="1">
                <a:solidFill>
                  <a:prstClr val="black"/>
                </a:solidFill>
              </a:rPr>
              <a:t>tibial</a:t>
            </a:r>
            <a:r>
              <a:rPr lang="en-US" sz="1800" dirty="0">
                <a:solidFill>
                  <a:prstClr val="black"/>
                </a:solidFill>
              </a:rPr>
              <a:t> spurs </a:t>
            </a:r>
            <a:r>
              <a:rPr lang="ar-IQ" sz="1800" dirty="0">
                <a:solidFill>
                  <a:prstClr val="black"/>
                </a:solidFill>
              </a:rPr>
              <a:t> وفي كثير من غشائية </a:t>
            </a:r>
            <a:r>
              <a:rPr lang="ar-IQ" sz="1800" dirty="0" err="1">
                <a:solidFill>
                  <a:prstClr val="black"/>
                </a:solidFill>
              </a:rPr>
              <a:t>الاجنحة</a:t>
            </a:r>
            <a:r>
              <a:rPr lang="ar-IQ" sz="1800" dirty="0">
                <a:solidFill>
                  <a:prstClr val="black"/>
                </a:solidFill>
              </a:rPr>
              <a:t> ينحني المهماز الطرفي </a:t>
            </a:r>
            <a:r>
              <a:rPr lang="ar-IQ" sz="1800" dirty="0" err="1">
                <a:solidFill>
                  <a:prstClr val="black"/>
                </a:solidFill>
              </a:rPr>
              <a:t>امام</a:t>
            </a:r>
            <a:r>
              <a:rPr lang="ar-IQ" sz="1800" dirty="0">
                <a:solidFill>
                  <a:prstClr val="black"/>
                </a:solidFill>
              </a:rPr>
              <a:t> حفرة مبطنة بشعيرات في عقلة الرسغ </a:t>
            </a:r>
            <a:r>
              <a:rPr lang="ar-IQ" sz="1800" dirty="0" err="1">
                <a:solidFill>
                  <a:prstClr val="black"/>
                </a:solidFill>
              </a:rPr>
              <a:t>الاولى</a:t>
            </a:r>
            <a:r>
              <a:rPr lang="ar-IQ" sz="1800" dirty="0">
                <a:solidFill>
                  <a:prstClr val="black"/>
                </a:solidFill>
              </a:rPr>
              <a:t> ويمرر قرن الاستشعار بينهما لتنظيفه كما في نحل العسل.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ar-IQ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656877" cy="30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50768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1043608" y="3501008"/>
            <a:ext cx="43204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V="1">
            <a:off x="1475656" y="4005064"/>
            <a:ext cx="7200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6444208" y="4941168"/>
            <a:ext cx="216024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4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ar-IQ" sz="1800" b="1" dirty="0" smtClean="0"/>
              <a:t>الرسغ</a:t>
            </a:r>
            <a:r>
              <a:rPr lang="ar-IQ" sz="1800" dirty="0" smtClean="0"/>
              <a:t>  </a:t>
            </a:r>
            <a:r>
              <a:rPr lang="en-US" sz="1800" b="1" dirty="0" smtClean="0"/>
              <a:t>Tarsus</a:t>
            </a:r>
            <a:r>
              <a:rPr lang="en-US" sz="1800" dirty="0" smtClean="0"/>
              <a:t> </a:t>
            </a:r>
            <a:r>
              <a:rPr lang="ar-IQ" sz="1800" dirty="0" smtClean="0"/>
              <a:t> يتكون </a:t>
            </a:r>
            <a:r>
              <a:rPr lang="ar-IQ" sz="1800" dirty="0"/>
              <a:t>من 2-5 عقلة تتصل من بعضها بواسطة اتصالات غشائية مرنة تجعلها قابلة للحركة حيث لا توجد لها عضلات محركة. قد تختزل عقل الرسغ </a:t>
            </a:r>
            <a:r>
              <a:rPr lang="ar-IQ" sz="1800" dirty="0" err="1"/>
              <a:t>الى</a:t>
            </a:r>
            <a:r>
              <a:rPr lang="ar-IQ" sz="1800" dirty="0"/>
              <a:t> عقلة واحدة كما في رتبتي </a:t>
            </a:r>
            <a:r>
              <a:rPr lang="ar-IQ" sz="1800" dirty="0" smtClean="0"/>
              <a:t> </a:t>
            </a:r>
            <a:r>
              <a:rPr lang="en-US" sz="1800" dirty="0" err="1" smtClean="0"/>
              <a:t>Diplura</a:t>
            </a:r>
            <a:r>
              <a:rPr lang="en-US" sz="1800" dirty="0" smtClean="0"/>
              <a:t> </a:t>
            </a:r>
            <a:r>
              <a:rPr lang="ar-IQ" sz="1800" dirty="0" smtClean="0"/>
              <a:t>و</a:t>
            </a:r>
            <a:r>
              <a:rPr lang="en-US" sz="1800" dirty="0" err="1" smtClean="0"/>
              <a:t>Protura</a:t>
            </a:r>
            <a:r>
              <a:rPr lang="en-US" sz="1800" dirty="0" smtClean="0"/>
              <a:t> </a:t>
            </a:r>
            <a:r>
              <a:rPr lang="ar-IQ" sz="1800" dirty="0" smtClean="0"/>
              <a:t> وبعض </a:t>
            </a:r>
            <a:r>
              <a:rPr lang="ar-IQ" sz="1800" dirty="0"/>
              <a:t>رتبة القمل الماص. </a:t>
            </a:r>
            <a:endParaRPr lang="ar-IQ" sz="1800" dirty="0" smtClean="0"/>
          </a:p>
          <a:p>
            <a:pPr marL="514350" lvl="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6"/>
            </a:pPr>
            <a:r>
              <a:rPr lang="ar-IQ" sz="1800" b="1" dirty="0">
                <a:solidFill>
                  <a:prstClr val="black"/>
                </a:solidFill>
                <a:ea typeface="Calibri"/>
                <a:cs typeface="Times New Roman"/>
              </a:rPr>
              <a:t>الرسغ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sz="1800" b="1" dirty="0" err="1">
                <a:solidFill>
                  <a:prstClr val="black"/>
                </a:solidFill>
                <a:ea typeface="Calibri"/>
                <a:cs typeface="Times New Roman"/>
              </a:rPr>
              <a:t>الامامي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Pretarsus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وهو الجزء الطرفي من الرجل الذي يعقب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اخر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عقلة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رسغية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وكثيراً ما يكون على شكل مخلب 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Claw</a:t>
            </a:r>
            <a:endParaRPr lang="ar-IQ" sz="1800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توجد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عند قاعدة كل مخلب صفائح صغيرة تعرف بحامل الوسادة </a:t>
            </a:r>
            <a:r>
              <a:rPr lang="en-US" sz="1800" dirty="0" err="1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Auxilia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ويحمل عليها الوسادة الطرفية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Arolium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. في الذباب توجد وسادتان جانبيتان تسميان  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Pulvilli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ويوجد بينهما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ال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Arolium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وقد تحل محله شوكة طرفية تعرف بشوكة القدم </a:t>
            </a:r>
            <a:r>
              <a:rPr lang="en-US" sz="18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Empodium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. وقد ثبت تشريحيا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ان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الوسائد جوفاء مملوءة بالدم ويوجد عليها شعيرات غدية لاصقة تفرز مواد لزجة مما يساعد الحشرة على الالتصاق </a:t>
            </a:r>
            <a:r>
              <a:rPr lang="ar-IQ" sz="1800" dirty="0" err="1">
                <a:solidFill>
                  <a:prstClr val="black"/>
                </a:solidFill>
                <a:ea typeface="Calibri"/>
                <a:cs typeface="Times New Roman"/>
              </a:rPr>
              <a:t>بالاجسام</a:t>
            </a:r>
            <a:r>
              <a:rPr lang="ar-IQ" sz="1800" dirty="0">
                <a:solidFill>
                  <a:prstClr val="black"/>
                </a:solidFill>
                <a:ea typeface="Calibri"/>
                <a:cs typeface="Times New Roman"/>
              </a:rPr>
              <a:t> التي تعلق بها والتسلق على السطوح المساء </a:t>
            </a:r>
            <a:r>
              <a:rPr lang="ar-IQ" sz="18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3" y="3028019"/>
            <a:ext cx="1224136" cy="139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888"/>
            <a:ext cx="3329569" cy="2431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24953"/>
            <a:ext cx="5752356" cy="2775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marL="8001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400" dirty="0" err="1">
                <a:ea typeface="Calibri"/>
                <a:cs typeface="Times New Roman"/>
              </a:rPr>
              <a:t>الارجل</a:t>
            </a:r>
            <a:r>
              <a:rPr lang="ar-IQ" sz="2400" dirty="0">
                <a:ea typeface="Calibri"/>
                <a:cs typeface="Times New Roman"/>
              </a:rPr>
              <a:t> </a:t>
            </a:r>
            <a:r>
              <a:rPr lang="ar-IQ" sz="2400" dirty="0" smtClean="0">
                <a:ea typeface="Calibri"/>
                <a:cs typeface="Times New Roman"/>
              </a:rPr>
              <a:t>الصدرية </a:t>
            </a:r>
            <a:r>
              <a:rPr lang="ar-IQ" sz="2400" dirty="0">
                <a:ea typeface="Calibri"/>
                <a:cs typeface="Times New Roman"/>
              </a:rPr>
              <a:t>في اليرقات هي حقيقية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true legs</a:t>
            </a:r>
            <a:r>
              <a:rPr lang="ar-IQ" sz="2400" dirty="0">
                <a:ea typeface="Calibri"/>
                <a:cs typeface="Times New Roman"/>
              </a:rPr>
              <a:t> وفي يرقات حرشفية </a:t>
            </a:r>
            <a:r>
              <a:rPr lang="ar-IQ" sz="2400" dirty="0" err="1">
                <a:ea typeface="Calibri"/>
                <a:cs typeface="Times New Roman"/>
              </a:rPr>
              <a:t>الاجنحة</a:t>
            </a:r>
            <a:r>
              <a:rPr lang="ar-IQ" sz="2400" dirty="0">
                <a:ea typeface="Calibri"/>
                <a:cs typeface="Times New Roman"/>
              </a:rPr>
              <a:t> وغشائية </a:t>
            </a:r>
            <a:r>
              <a:rPr lang="ar-IQ" sz="2400" dirty="0" err="1">
                <a:ea typeface="Calibri"/>
                <a:cs typeface="Times New Roman"/>
              </a:rPr>
              <a:t>الاجنحة</a:t>
            </a:r>
            <a:r>
              <a:rPr lang="ar-IQ" sz="2400" dirty="0">
                <a:ea typeface="Calibri"/>
                <a:cs typeface="Times New Roman"/>
              </a:rPr>
              <a:t> توجد زوائد لحمية هي </a:t>
            </a:r>
            <a:r>
              <a:rPr lang="ar-IQ" sz="2400" dirty="0" err="1">
                <a:ea typeface="Calibri"/>
                <a:cs typeface="Times New Roman"/>
              </a:rPr>
              <a:t>الارجل</a:t>
            </a:r>
            <a:r>
              <a:rPr lang="ar-IQ" sz="2400" dirty="0">
                <a:ea typeface="Calibri"/>
                <a:cs typeface="Times New Roman"/>
              </a:rPr>
              <a:t> الكاذبة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Prolegs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</a:t>
            </a:r>
            <a:r>
              <a:rPr lang="ar-IQ" sz="2400" dirty="0">
                <a:ea typeface="Calibri"/>
                <a:cs typeface="Times New Roman"/>
              </a:rPr>
              <a:t> </a:t>
            </a:r>
            <a:r>
              <a:rPr lang="ar-SA" sz="2400" dirty="0" smtClean="0">
                <a:ea typeface="Calibri"/>
                <a:cs typeface="Times New Roman"/>
              </a:rPr>
              <a:t>وسميت بالكاذبة </a:t>
            </a:r>
            <a:r>
              <a:rPr lang="ar-SA" sz="2400" dirty="0" err="1" smtClean="0">
                <a:ea typeface="Calibri"/>
                <a:cs typeface="Times New Roman"/>
              </a:rPr>
              <a:t>لانها</a:t>
            </a:r>
            <a:r>
              <a:rPr lang="ar-SA" sz="2400" dirty="0" smtClean="0">
                <a:ea typeface="Calibri"/>
                <a:cs typeface="Times New Roman"/>
              </a:rPr>
              <a:t> تختفي في الحشرة الكاملة ,</a:t>
            </a:r>
            <a:r>
              <a:rPr lang="ar-IQ" sz="2400" dirty="0" smtClean="0">
                <a:ea typeface="Calibri"/>
                <a:cs typeface="Times New Roman"/>
              </a:rPr>
              <a:t>ففي </a:t>
            </a:r>
            <a:r>
              <a:rPr lang="ar-IQ" sz="2400" dirty="0">
                <a:ea typeface="Calibri"/>
                <a:cs typeface="Times New Roman"/>
              </a:rPr>
              <a:t>حرشفية الاجنحة توجد خمسة </a:t>
            </a:r>
            <a:r>
              <a:rPr lang="ar-IQ" sz="2400" dirty="0" smtClean="0">
                <a:ea typeface="Calibri"/>
                <a:cs typeface="Times New Roman"/>
              </a:rPr>
              <a:t>ا</a:t>
            </a:r>
            <a:r>
              <a:rPr lang="ar-SA" sz="2400" dirty="0" err="1" smtClean="0">
                <a:ea typeface="Calibri"/>
                <a:cs typeface="Times New Roman"/>
              </a:rPr>
              <a:t>زو</a:t>
            </a:r>
            <a:r>
              <a:rPr lang="ar-IQ" sz="2400" dirty="0" smtClean="0">
                <a:ea typeface="Calibri"/>
                <a:cs typeface="Times New Roman"/>
              </a:rPr>
              <a:t>اج </a:t>
            </a:r>
            <a:r>
              <a:rPr lang="ar-SA" sz="2400" dirty="0" smtClean="0">
                <a:ea typeface="Calibri"/>
                <a:cs typeface="Times New Roman"/>
              </a:rPr>
              <a:t>من الارجل الكاذبة </a:t>
            </a:r>
            <a:r>
              <a:rPr lang="ar-IQ" sz="2400" dirty="0" smtClean="0">
                <a:ea typeface="Calibri"/>
                <a:cs typeface="Times New Roman"/>
              </a:rPr>
              <a:t>على </a:t>
            </a:r>
            <a:r>
              <a:rPr lang="ar-IQ" sz="2400" dirty="0">
                <a:ea typeface="Calibri"/>
                <a:cs typeface="Times New Roman"/>
              </a:rPr>
              <a:t>الحلقات </a:t>
            </a:r>
            <a:r>
              <a:rPr lang="ar-IQ" sz="2400" dirty="0" smtClean="0">
                <a:ea typeface="Calibri"/>
                <a:cs typeface="Times New Roman"/>
              </a:rPr>
              <a:t>البطنية</a:t>
            </a:r>
            <a:r>
              <a:rPr lang="ar-SA" sz="2400" dirty="0" smtClean="0">
                <a:ea typeface="Calibri"/>
                <a:cs typeface="Times New Roman"/>
              </a:rPr>
              <a:t>6</a:t>
            </a:r>
            <a:r>
              <a:rPr lang="ar-IQ" sz="2400" dirty="0" smtClean="0">
                <a:ea typeface="Calibri"/>
                <a:cs typeface="Times New Roman"/>
              </a:rPr>
              <a:t>,</a:t>
            </a:r>
            <a:r>
              <a:rPr lang="ar-SA" sz="2400" dirty="0" smtClean="0">
                <a:ea typeface="Calibri"/>
                <a:cs typeface="Times New Roman"/>
              </a:rPr>
              <a:t>5</a:t>
            </a:r>
            <a:r>
              <a:rPr lang="ar-IQ" sz="2400" dirty="0" smtClean="0">
                <a:ea typeface="Calibri"/>
                <a:cs typeface="Times New Roman"/>
              </a:rPr>
              <a:t>,</a:t>
            </a:r>
            <a:r>
              <a:rPr lang="ar-SA" sz="2400" dirty="0" smtClean="0">
                <a:ea typeface="Calibri"/>
                <a:cs typeface="Times New Roman"/>
              </a:rPr>
              <a:t>4</a:t>
            </a:r>
            <a:r>
              <a:rPr lang="ar-IQ" sz="2400" dirty="0" smtClean="0">
                <a:ea typeface="Calibri"/>
                <a:cs typeface="Times New Roman"/>
              </a:rPr>
              <a:t>,</a:t>
            </a:r>
            <a:r>
              <a:rPr lang="ar-SA" sz="2400" dirty="0" smtClean="0">
                <a:ea typeface="Calibri"/>
                <a:cs typeface="Times New Roman"/>
              </a:rPr>
              <a:t>3</a:t>
            </a:r>
            <a:r>
              <a:rPr lang="ar-IQ" sz="2400" dirty="0" smtClean="0">
                <a:ea typeface="Calibri"/>
                <a:cs typeface="Times New Roman"/>
              </a:rPr>
              <a:t>, </a:t>
            </a:r>
            <a:r>
              <a:rPr lang="ar-IQ" sz="2400" dirty="0">
                <a:ea typeface="Calibri"/>
                <a:cs typeface="Times New Roman"/>
              </a:rPr>
              <a:t>10 وكل رجل عبارة عن بروز لحمي مخروطي الشكل ذات حافة طرفية مزودة بعدد كبير من الخطاطيف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hooks</a:t>
            </a:r>
            <a:r>
              <a:rPr lang="ar-IQ" sz="2400" dirty="0">
                <a:ea typeface="Calibri"/>
                <a:cs typeface="Times New Roman"/>
              </a:rPr>
              <a:t> تساعد اليرقة على التثبت </a:t>
            </a:r>
            <a:r>
              <a:rPr lang="ar-IQ" sz="2400" dirty="0" err="1">
                <a:ea typeface="Calibri"/>
                <a:cs typeface="Times New Roman"/>
              </a:rPr>
              <a:t>بالاسطح</a:t>
            </a:r>
            <a:r>
              <a:rPr lang="ar-IQ" sz="2400" dirty="0">
                <a:ea typeface="Calibri"/>
                <a:cs typeface="Times New Roman"/>
              </a:rPr>
              <a:t> التي تسير عليها.</a:t>
            </a:r>
            <a:endParaRPr lang="en-US" sz="20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7153"/>
            <a:ext cx="394144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2800" b="1" dirty="0" err="1" smtClean="0"/>
              <a:t>الارجل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40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 err="1">
                <a:ea typeface="Calibri"/>
              </a:rPr>
              <a:t>الاجنحة</a:t>
            </a:r>
            <a:r>
              <a:rPr lang="ar-IQ" sz="3600" dirty="0">
                <a:ea typeface="Calibri"/>
              </a:rPr>
              <a:t>    </a:t>
            </a:r>
            <a:r>
              <a:rPr lang="en-US" sz="3600" dirty="0">
                <a:latin typeface="Times New Roman"/>
                <a:ea typeface="Calibri"/>
                <a:cs typeface="Arial"/>
              </a:rPr>
              <a:t>Wings</a:t>
            </a:r>
            <a:r>
              <a:rPr lang="en-US" sz="2800" dirty="0">
                <a:ea typeface="Calibri"/>
                <a:cs typeface="Arial"/>
              </a:rPr>
              <a:t/>
            </a:r>
            <a:br>
              <a:rPr lang="en-US" sz="2800" dirty="0">
                <a:ea typeface="Calibri"/>
                <a:cs typeface="Arial"/>
              </a:rPr>
            </a:b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525963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2000" b="1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هي عبارة عن امتدادات لجدار الجسم الواقعة من الناحية الظهرية الجانبية للحلقتين الصدريتين الثانية والثالثة وهذه الامتدادات ذات شكل يشبه الصفيحة الخارجية ممتدة من الجدار الخارجي وتتكون من غشاء علوي </a:t>
            </a:r>
            <a:r>
              <a:rPr lang="ar-IQ" sz="1600" dirty="0" err="1" smtClean="0">
                <a:ea typeface="Calibri"/>
                <a:cs typeface="Times New Roman"/>
              </a:rPr>
              <a:t>واخر</a:t>
            </a:r>
            <a:r>
              <a:rPr lang="ar-IQ" sz="1600" dirty="0" smtClean="0">
                <a:ea typeface="Calibri"/>
                <a:cs typeface="Times New Roman"/>
              </a:rPr>
              <a:t> سفلي بينهما عروق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veins 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ar-IQ" sz="1600" dirty="0">
                <a:ea typeface="Calibri"/>
                <a:cs typeface="Times New Roman"/>
              </a:rPr>
              <a:t>. يعد شكل الجناح من أهم الصفات التي يعتمد عليها في تصنيف الحشرات فعلى أساس عدد الأجنحة وضعت الحشرات في رتب مختلفة   رتبة جلدية الأجنحة </a:t>
            </a:r>
            <a:r>
              <a:rPr lang="ar-IQ" sz="1600" dirty="0" smtClean="0">
                <a:ea typeface="Calibri"/>
                <a:cs typeface="Times New Roman"/>
              </a:rPr>
              <a:t>(</a:t>
            </a:r>
            <a:r>
              <a:rPr lang="en-US" sz="1600" dirty="0" err="1" smtClean="0">
                <a:ea typeface="Calibri"/>
                <a:cs typeface="Times New Roman"/>
              </a:rPr>
              <a:t>Dermaptera</a:t>
            </a:r>
            <a:r>
              <a:rPr lang="ar-IQ" sz="1600" dirty="0" smtClean="0">
                <a:ea typeface="Calibri"/>
                <a:cs typeface="Times New Roman"/>
              </a:rPr>
              <a:t>) مثل </a:t>
            </a:r>
            <a:r>
              <a:rPr lang="ar-IQ" sz="1600" dirty="0" err="1" smtClean="0">
                <a:ea typeface="Calibri"/>
                <a:cs typeface="Times New Roman"/>
              </a:rPr>
              <a:t>ابرة</a:t>
            </a:r>
            <a:r>
              <a:rPr lang="ar-IQ" sz="1600" dirty="0" smtClean="0">
                <a:ea typeface="Calibri"/>
                <a:cs typeface="Times New Roman"/>
              </a:rPr>
              <a:t> العجوز تكون </a:t>
            </a:r>
            <a:r>
              <a:rPr lang="ar-IQ" sz="1600" dirty="0">
                <a:ea typeface="Calibri"/>
                <a:cs typeface="Times New Roman"/>
              </a:rPr>
              <a:t>الحشرات التابعة لها ذات أجنحة </a:t>
            </a:r>
            <a:r>
              <a:rPr lang="ar-IQ" sz="1600" dirty="0" smtClean="0">
                <a:ea typeface="Calibri"/>
                <a:cs typeface="Times New Roman"/>
              </a:rPr>
              <a:t>جلدية والحشرات </a:t>
            </a:r>
            <a:r>
              <a:rPr lang="ar-IQ" sz="1600" dirty="0">
                <a:ea typeface="Calibri"/>
                <a:cs typeface="Times New Roman"/>
              </a:rPr>
              <a:t>ذات الأجنحة </a:t>
            </a:r>
            <a:r>
              <a:rPr lang="ar-IQ" sz="1600" dirty="0" smtClean="0">
                <a:ea typeface="Calibri"/>
                <a:cs typeface="Times New Roman"/>
              </a:rPr>
              <a:t>ًالصلبة </a:t>
            </a:r>
            <a:r>
              <a:rPr lang="ar-IQ" sz="1600" dirty="0" err="1">
                <a:ea typeface="Calibri"/>
                <a:cs typeface="Times New Roman"/>
              </a:rPr>
              <a:t>الغمدية</a:t>
            </a:r>
            <a:r>
              <a:rPr lang="ar-IQ" sz="1600" dirty="0">
                <a:ea typeface="Calibri"/>
                <a:cs typeface="Times New Roman"/>
              </a:rPr>
              <a:t> وضعت في رتبة </a:t>
            </a:r>
            <a:r>
              <a:rPr lang="ar-IQ" sz="1600" dirty="0" err="1">
                <a:ea typeface="Calibri"/>
                <a:cs typeface="Times New Roman"/>
              </a:rPr>
              <a:t>غمدية</a:t>
            </a:r>
            <a:r>
              <a:rPr lang="ar-IQ" sz="1600" dirty="0">
                <a:ea typeface="Calibri"/>
                <a:cs typeface="Times New Roman"/>
              </a:rPr>
              <a:t> الأجنحة </a:t>
            </a:r>
            <a:r>
              <a:rPr lang="ar-IQ" sz="1600" dirty="0" smtClean="0">
                <a:ea typeface="Calibri"/>
                <a:cs typeface="Times New Roman"/>
              </a:rPr>
              <a:t>(</a:t>
            </a:r>
            <a:r>
              <a:rPr lang="en-US" sz="1600" dirty="0" err="1" smtClean="0">
                <a:ea typeface="Calibri"/>
                <a:cs typeface="Times New Roman"/>
              </a:rPr>
              <a:t>Coleoptera</a:t>
            </a:r>
            <a:r>
              <a:rPr lang="ar-IQ" sz="1600" dirty="0" smtClean="0">
                <a:ea typeface="Calibri"/>
                <a:cs typeface="Times New Roman"/>
              </a:rPr>
              <a:t>) مثل الخنافس أما </a:t>
            </a:r>
            <a:r>
              <a:rPr lang="ar-IQ" sz="1600" dirty="0">
                <a:ea typeface="Calibri"/>
                <a:cs typeface="Times New Roman"/>
              </a:rPr>
              <a:t>الحشرات التي تعود لرتبة حرشفية الأجنحة 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smtClean="0">
                <a:ea typeface="Calibri"/>
                <a:cs typeface="Times New Roman"/>
              </a:rPr>
              <a:t>Lepidoptera</a:t>
            </a:r>
            <a:r>
              <a:rPr lang="ar-IQ" sz="1600" dirty="0" smtClean="0">
                <a:ea typeface="Calibri"/>
                <a:cs typeface="Times New Roman"/>
              </a:rPr>
              <a:t>) مثل العث فان أجنحتها </a:t>
            </a:r>
            <a:r>
              <a:rPr lang="ar-IQ" sz="1600" dirty="0">
                <a:ea typeface="Calibri"/>
                <a:cs typeface="Times New Roman"/>
              </a:rPr>
              <a:t>مغطاة بحراشف وأما الحشرات التي لها زوج واحد من الأجنحة فقد وضعت في رتبة ثنائية </a:t>
            </a:r>
            <a:r>
              <a:rPr lang="ar-IQ" sz="1600" dirty="0" smtClean="0">
                <a:ea typeface="Calibri"/>
                <a:cs typeface="Times New Roman"/>
              </a:rPr>
              <a:t>الأجنحة (</a:t>
            </a:r>
            <a:r>
              <a:rPr lang="en-US" sz="1600" dirty="0" err="1" smtClean="0">
                <a:ea typeface="Calibri"/>
                <a:cs typeface="Times New Roman"/>
              </a:rPr>
              <a:t>Diptera</a:t>
            </a:r>
            <a:r>
              <a:rPr lang="ar-IQ" sz="1600" dirty="0" smtClean="0">
                <a:ea typeface="Calibri"/>
                <a:cs typeface="Times New Roman"/>
              </a:rPr>
              <a:t>) مثل البعوض والذباب ورتبة نصفية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err="1" smtClean="0">
                <a:ea typeface="Calibri"/>
                <a:cs typeface="Times New Roman"/>
              </a:rPr>
              <a:t>Hemiptera</a:t>
            </a:r>
            <a:r>
              <a:rPr lang="ar-IQ" sz="1600" dirty="0" smtClean="0">
                <a:ea typeface="Calibri"/>
                <a:cs typeface="Times New Roman"/>
              </a:rPr>
              <a:t>) مثل البق فان الزوج </a:t>
            </a:r>
            <a:r>
              <a:rPr lang="ar-IQ" sz="1600" dirty="0" err="1" smtClean="0">
                <a:ea typeface="Calibri"/>
                <a:cs typeface="Times New Roman"/>
              </a:rPr>
              <a:t>الاول</a:t>
            </a:r>
            <a:r>
              <a:rPr lang="ar-IQ" sz="1600" dirty="0" smtClean="0">
                <a:ea typeface="Calibri"/>
                <a:cs typeface="Times New Roman"/>
              </a:rPr>
              <a:t> نصفه غمدي والنصف </a:t>
            </a:r>
            <a:r>
              <a:rPr lang="ar-IQ" sz="1600" dirty="0" err="1" smtClean="0">
                <a:ea typeface="Calibri"/>
                <a:cs typeface="Times New Roman"/>
              </a:rPr>
              <a:t>الاخر</a:t>
            </a:r>
            <a:r>
              <a:rPr lang="ar-IQ" sz="1600" dirty="0" smtClean="0">
                <a:ea typeface="Calibri"/>
                <a:cs typeface="Times New Roman"/>
              </a:rPr>
              <a:t> غشائي ورتبة غشائية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smtClean="0">
                <a:ea typeface="Calibri"/>
                <a:cs typeface="Times New Roman"/>
              </a:rPr>
              <a:t>Hymenoptera</a:t>
            </a:r>
            <a:r>
              <a:rPr lang="ar-IQ" sz="1600" dirty="0" smtClean="0">
                <a:ea typeface="Calibri"/>
                <a:cs typeface="Times New Roman"/>
              </a:rPr>
              <a:t>) مثل النحل والنمل فان </a:t>
            </a:r>
            <a:r>
              <a:rPr lang="ar-IQ" sz="1600" dirty="0" err="1" smtClean="0">
                <a:ea typeface="Calibri"/>
                <a:cs typeface="Times New Roman"/>
              </a:rPr>
              <a:t>اجنحتها</a:t>
            </a:r>
            <a:r>
              <a:rPr lang="ar-IQ" sz="1600" dirty="0" smtClean="0">
                <a:ea typeface="Calibri"/>
                <a:cs typeface="Times New Roman"/>
              </a:rPr>
              <a:t> غشائية ورتبة شبكية </a:t>
            </a:r>
            <a:r>
              <a:rPr lang="ar-IQ" sz="1600" dirty="0" err="1" smtClean="0">
                <a:ea typeface="Calibri"/>
                <a:cs typeface="Times New Roman"/>
              </a:rPr>
              <a:t>الاجنحة</a:t>
            </a:r>
            <a:r>
              <a:rPr lang="ar-IQ" sz="1600" dirty="0" smtClean="0">
                <a:ea typeface="Calibri"/>
                <a:cs typeface="Times New Roman"/>
              </a:rPr>
              <a:t> (</a:t>
            </a:r>
            <a:r>
              <a:rPr lang="en-US" sz="1600" dirty="0" err="1" smtClean="0">
                <a:ea typeface="Calibri"/>
                <a:cs typeface="Times New Roman"/>
              </a:rPr>
              <a:t>Neuroptera</a:t>
            </a:r>
            <a:r>
              <a:rPr lang="ar-IQ" sz="1600" dirty="0" smtClean="0">
                <a:ea typeface="Calibri"/>
                <a:cs typeface="Times New Roman"/>
              </a:rPr>
              <a:t>) مثل </a:t>
            </a:r>
            <a:r>
              <a:rPr lang="ar-IQ" sz="1600" dirty="0" err="1" smtClean="0">
                <a:ea typeface="Calibri"/>
                <a:cs typeface="Times New Roman"/>
              </a:rPr>
              <a:t>اسد</a:t>
            </a:r>
            <a:r>
              <a:rPr lang="ar-IQ" sz="1600" dirty="0" smtClean="0">
                <a:ea typeface="Calibri"/>
                <a:cs typeface="Times New Roman"/>
              </a:rPr>
              <a:t> المن </a:t>
            </a:r>
            <a:r>
              <a:rPr lang="ar-IQ" sz="1600" dirty="0" err="1" smtClean="0">
                <a:ea typeface="Calibri"/>
                <a:cs typeface="Times New Roman"/>
              </a:rPr>
              <a:t>واسد</a:t>
            </a:r>
            <a:r>
              <a:rPr lang="ar-IQ" sz="1600" dirty="0" smtClean="0">
                <a:ea typeface="Calibri"/>
                <a:cs typeface="Times New Roman"/>
              </a:rPr>
              <a:t> النمل لكثرة العروق المستعرضة. </a:t>
            </a:r>
            <a:endParaRPr lang="en-US" sz="1400" dirty="0" smtClean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1600" dirty="0" smtClean="0">
                <a:ea typeface="Calibri"/>
                <a:cs typeface="Times New Roman"/>
              </a:rPr>
              <a:t>شكل الجناح : ويكون مثلث وله ثلاث حافات</a:t>
            </a:r>
            <a:endParaRPr lang="en-US" sz="14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أمامية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ضلعية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Anterior or costal margin</a:t>
            </a:r>
            <a:endParaRPr lang="en-US" sz="14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خارجية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ar-IQ" sz="1600" dirty="0" err="1" smtClean="0">
                <a:ea typeface="Calibri"/>
                <a:cs typeface="Times New Roman"/>
              </a:rPr>
              <a:t>قمية</a:t>
            </a:r>
            <a:r>
              <a:rPr lang="ar-IQ" sz="1600" dirty="0" smtClean="0">
                <a:ea typeface="Calibri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Outer or apical margin</a:t>
            </a:r>
            <a:endParaRPr lang="en-US" sz="14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حافة خلفية </a:t>
            </a:r>
            <a:r>
              <a:rPr lang="ar-IQ" sz="1600" dirty="0" err="1" smtClean="0">
                <a:ea typeface="Calibri"/>
                <a:cs typeface="Times New Roman"/>
              </a:rPr>
              <a:t>او</a:t>
            </a:r>
            <a:r>
              <a:rPr lang="ar-IQ" sz="1600" dirty="0" smtClean="0">
                <a:ea typeface="Calibri"/>
                <a:cs typeface="Times New Roman"/>
              </a:rPr>
              <a:t> شرجية 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Posterior or anal margin</a:t>
            </a:r>
            <a:endParaRPr lang="en-US" sz="1400" dirty="0" smtClean="0">
              <a:ea typeface="Calibri"/>
              <a:cs typeface="Arial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sz="1600" dirty="0" smtClean="0">
                <a:ea typeface="Calibri"/>
                <a:cs typeface="Times New Roman"/>
              </a:rPr>
              <a:t>وللجناح ثلاث زوايا هي :</a:t>
            </a:r>
            <a:endParaRPr lang="en-US" sz="14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أمامية   : وهي عند قاعدة الحافة الأمام</a:t>
            </a:r>
            <a:r>
              <a:rPr lang="ar-SA" sz="1600" dirty="0">
                <a:ea typeface="Calibri"/>
                <a:cs typeface="Times New Roman"/>
              </a:rPr>
              <a:t>ي</a:t>
            </a:r>
            <a:r>
              <a:rPr lang="en-US" sz="1600" dirty="0" smtClean="0">
                <a:ea typeface="Calibri"/>
                <a:cs typeface="Times New Roman"/>
              </a:rPr>
              <a:t> humeral angle</a:t>
            </a:r>
            <a:endParaRPr lang="en-US" sz="14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خارجية : وهي الزاوية المحصورة بين الحافة الأمامية والخارجية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</a:rPr>
              <a:t>apical angle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endParaRPr lang="en-US" sz="1400" dirty="0" smtClean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Times New Roman"/>
              <a:buChar char="-"/>
            </a:pPr>
            <a:r>
              <a:rPr lang="ar-IQ" sz="1600" dirty="0" smtClean="0">
                <a:ea typeface="Calibri"/>
                <a:cs typeface="Times New Roman"/>
              </a:rPr>
              <a:t>زاوية خلفية    : وهي الزاوية المحصورة بين الحافة الخارجية والخلفية</a:t>
            </a:r>
            <a:r>
              <a:rPr lang="en-US" sz="1600" dirty="0" err="1" smtClean="0">
                <a:ea typeface="Calibri"/>
                <a:cs typeface="Times New Roman"/>
              </a:rPr>
              <a:t>anangle</a:t>
            </a:r>
            <a:endParaRPr lang="en-US" sz="1600" dirty="0"/>
          </a:p>
        </p:txBody>
      </p:sp>
      <p:pic>
        <p:nvPicPr>
          <p:cNvPr id="5122" name="Picture 2" descr="Insect wing diagram--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7586"/>
            <a:ext cx="3384376" cy="226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376263"/>
          </a:xfrm>
        </p:spPr>
        <p:txBody>
          <a:bodyPr>
            <a:normAutofit fontScale="55000" lnSpcReduction="2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ar-IQ" b="1" dirty="0" err="1">
                <a:ea typeface="Calibri"/>
                <a:cs typeface="Times New Roman"/>
              </a:rPr>
              <a:t>التمفصل</a:t>
            </a:r>
            <a:r>
              <a:rPr lang="ar-IQ" b="1" dirty="0">
                <a:ea typeface="Calibri"/>
                <a:cs typeface="Times New Roman"/>
              </a:rPr>
              <a:t> القاعدي للجناح </a:t>
            </a:r>
            <a:r>
              <a:rPr lang="en-US" b="1" dirty="0">
                <a:latin typeface="Times New Roman"/>
                <a:ea typeface="Calibri"/>
                <a:cs typeface="Arial"/>
              </a:rPr>
              <a:t>Basal articular of wings</a:t>
            </a:r>
            <a:endParaRPr lang="en-US" sz="2800" dirty="0">
              <a:ea typeface="Calibri"/>
              <a:cs typeface="Arial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dirty="0">
                <a:ea typeface="Calibri"/>
                <a:cs typeface="Times New Roman"/>
              </a:rPr>
              <a:t>يشتبك كل جناح بجسم الحشرة عن طريق مساحة غشائية تحتوي على مجموعة من الصفائح </a:t>
            </a:r>
            <a:r>
              <a:rPr lang="ar-IQ" dirty="0" err="1">
                <a:ea typeface="Calibri"/>
                <a:cs typeface="Times New Roman"/>
              </a:rPr>
              <a:t>التمفصلية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articular </a:t>
            </a:r>
            <a:r>
              <a:rPr lang="en-US" dirty="0" err="1">
                <a:latin typeface="Times New Roman"/>
                <a:ea typeface="Calibri"/>
                <a:cs typeface="Arial"/>
              </a:rPr>
              <a:t>sclerites</a:t>
            </a:r>
            <a:r>
              <a:rPr lang="ar-IQ" dirty="0">
                <a:ea typeface="Calibri"/>
                <a:cs typeface="Times New Roman"/>
              </a:rPr>
              <a:t> تساعد على حركة الجناح على الصدر وهي تتمفصل بدورها </a:t>
            </a:r>
            <a:r>
              <a:rPr lang="ar-IQ" dirty="0" err="1">
                <a:ea typeface="Calibri"/>
                <a:cs typeface="Times New Roman"/>
              </a:rPr>
              <a:t>بنتوئين</a:t>
            </a:r>
            <a:r>
              <a:rPr lang="ar-IQ" dirty="0">
                <a:ea typeface="Calibri"/>
                <a:cs typeface="Times New Roman"/>
              </a:rPr>
              <a:t> من </a:t>
            </a:r>
            <a:r>
              <a:rPr lang="ar-IQ" dirty="0" err="1">
                <a:ea typeface="Calibri"/>
                <a:cs typeface="Times New Roman"/>
              </a:rPr>
              <a:t>ترجة</a:t>
            </a:r>
            <a:r>
              <a:rPr lang="ar-IQ" dirty="0">
                <a:ea typeface="Calibri"/>
                <a:cs typeface="Times New Roman"/>
              </a:rPr>
              <a:t> الحلقة الصدرية الخاصة بها وهي النتوء الترجي الجناحي </a:t>
            </a:r>
            <a:r>
              <a:rPr lang="ar-IQ" dirty="0" err="1">
                <a:ea typeface="Calibri"/>
                <a:cs typeface="Times New Roman"/>
              </a:rPr>
              <a:t>الامامي</a:t>
            </a:r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>
                <a:latin typeface="Times New Roman"/>
                <a:ea typeface="Calibri"/>
                <a:cs typeface="Arial"/>
              </a:rPr>
              <a:t>anterior </a:t>
            </a:r>
            <a:r>
              <a:rPr lang="en-US" dirty="0" err="1">
                <a:latin typeface="Times New Roman"/>
                <a:ea typeface="Calibri"/>
                <a:cs typeface="Arial"/>
              </a:rPr>
              <a:t>notal</a:t>
            </a:r>
            <a:r>
              <a:rPr lang="en-US" dirty="0">
                <a:latin typeface="Times New Roman"/>
                <a:ea typeface="Calibri"/>
                <a:cs typeface="Arial"/>
              </a:rPr>
              <a:t> wing process </a:t>
            </a:r>
            <a:r>
              <a:rPr lang="ar-IQ" dirty="0" smtClean="0">
                <a:latin typeface="Times New Roman"/>
                <a:ea typeface="Calibri"/>
                <a:cs typeface="Arial"/>
              </a:rPr>
              <a:t> </a:t>
            </a:r>
            <a:r>
              <a:rPr lang="ar-IQ" dirty="0" smtClean="0">
                <a:latin typeface="Times New Roman"/>
                <a:ea typeface="Calibri"/>
              </a:rPr>
              <a:t>النتوء </a:t>
            </a:r>
            <a:r>
              <a:rPr lang="ar-IQ" dirty="0">
                <a:latin typeface="Times New Roman"/>
                <a:ea typeface="Calibri"/>
              </a:rPr>
              <a:t>الترجي الجناحي الخلفي </a:t>
            </a:r>
            <a:r>
              <a:rPr lang="en-US" dirty="0">
                <a:latin typeface="Times New Roman"/>
                <a:ea typeface="Calibri"/>
                <a:cs typeface="Arial"/>
              </a:rPr>
              <a:t>posterior </a:t>
            </a:r>
            <a:r>
              <a:rPr lang="en-US" dirty="0" err="1">
                <a:latin typeface="Times New Roman"/>
                <a:ea typeface="Calibri"/>
                <a:cs typeface="Arial"/>
              </a:rPr>
              <a:t>notal</a:t>
            </a:r>
            <a:r>
              <a:rPr lang="en-US" dirty="0">
                <a:latin typeface="Times New Roman"/>
                <a:ea typeface="Calibri"/>
                <a:cs typeface="Arial"/>
              </a:rPr>
              <a:t> wing process</a:t>
            </a:r>
            <a:r>
              <a:rPr lang="ar-IQ" dirty="0">
                <a:ea typeface="Calibri"/>
                <a:cs typeface="Times New Roman"/>
              </a:rPr>
              <a:t> كما تتصل من اسفل بنتوء يمتد من </a:t>
            </a:r>
            <a:r>
              <a:rPr lang="ar-IQ" dirty="0" err="1">
                <a:ea typeface="Calibri"/>
                <a:cs typeface="Times New Roman"/>
              </a:rPr>
              <a:t>البلورا</a:t>
            </a:r>
            <a:r>
              <a:rPr lang="ar-IQ" dirty="0">
                <a:ea typeface="Calibri"/>
                <a:cs typeface="Times New Roman"/>
              </a:rPr>
              <a:t> وهو النتوء البلوري الجناحي </a:t>
            </a:r>
            <a:r>
              <a:rPr lang="en-US" b="1" dirty="0">
                <a:latin typeface="Times New Roman"/>
                <a:ea typeface="Calibri"/>
                <a:cs typeface="Arial"/>
              </a:rPr>
              <a:t>pleural wing process</a:t>
            </a:r>
            <a:r>
              <a:rPr lang="ar-IQ" b="1" dirty="0">
                <a:ea typeface="Calibri"/>
                <a:cs typeface="Times New Roman"/>
              </a:rPr>
              <a:t> </a:t>
            </a:r>
            <a:r>
              <a:rPr lang="ar-IQ" dirty="0">
                <a:ea typeface="Calibri"/>
                <a:cs typeface="Times New Roman"/>
              </a:rPr>
              <a:t>. وفي كثير من </a:t>
            </a:r>
            <a:r>
              <a:rPr lang="ar-IQ" dirty="0" err="1">
                <a:ea typeface="Calibri"/>
                <a:cs typeface="Times New Roman"/>
              </a:rPr>
              <a:t>الاجنحة</a:t>
            </a:r>
            <a:r>
              <a:rPr lang="ar-IQ" dirty="0">
                <a:ea typeface="Calibri"/>
                <a:cs typeface="Times New Roman"/>
              </a:rPr>
              <a:t> تصبح للحافة الخلفية للجناح شكل حبل </a:t>
            </a:r>
            <a:r>
              <a:rPr lang="ar-IQ" dirty="0" err="1">
                <a:ea typeface="Calibri"/>
                <a:cs typeface="Times New Roman"/>
              </a:rPr>
              <a:t>اجوف</a:t>
            </a:r>
            <a:r>
              <a:rPr lang="ar-IQ" dirty="0">
                <a:ea typeface="Calibri"/>
                <a:cs typeface="Times New Roman"/>
              </a:rPr>
              <a:t> هو الحبل </a:t>
            </a:r>
            <a:r>
              <a:rPr lang="ar-IQ" dirty="0" err="1">
                <a:ea typeface="Calibri"/>
                <a:cs typeface="Times New Roman"/>
              </a:rPr>
              <a:t>الابطي</a:t>
            </a:r>
            <a:r>
              <a:rPr lang="en-US" dirty="0">
                <a:latin typeface="Times New Roman"/>
                <a:ea typeface="Calibri"/>
                <a:cs typeface="Arial"/>
              </a:rPr>
              <a:t>cord  axillary</a:t>
            </a:r>
            <a:r>
              <a:rPr lang="ar-IQ" dirty="0">
                <a:ea typeface="Calibri"/>
                <a:cs typeface="Times New Roman"/>
              </a:rPr>
              <a:t> الذي يرتبط بالحافة الخارجية الجانبية </a:t>
            </a:r>
            <a:r>
              <a:rPr lang="ar-IQ" dirty="0" err="1">
                <a:ea typeface="Calibri"/>
                <a:cs typeface="Times New Roman"/>
              </a:rPr>
              <a:t>للترجة</a:t>
            </a:r>
            <a:r>
              <a:rPr lang="ar-IQ" dirty="0">
                <a:ea typeface="Calibri"/>
                <a:cs typeface="Times New Roman"/>
              </a:rPr>
              <a:t> وهو يعمل على تقوية الحافة الخلفية للجناح </a:t>
            </a:r>
            <a:r>
              <a:rPr lang="ar-IQ" dirty="0" smtClean="0">
                <a:ea typeface="Calibri"/>
                <a:cs typeface="Times New Roman"/>
              </a:rPr>
              <a:t>و </a:t>
            </a:r>
            <a:r>
              <a:rPr lang="ar-IQ" dirty="0">
                <a:ea typeface="Calibri"/>
                <a:cs typeface="Times New Roman"/>
              </a:rPr>
              <a:t>كقناة لرجوع الدم من الاجنحة الى الصدر</a:t>
            </a:r>
            <a:r>
              <a:rPr lang="ar-IQ" dirty="0" smtClean="0">
                <a:ea typeface="Calibri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57200" y="49066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4000" b="1" dirty="0" err="1" smtClean="0">
                <a:ea typeface="Calibri"/>
              </a:rPr>
              <a:t>الاجنحة</a:t>
            </a:r>
            <a:r>
              <a:rPr lang="ar-IQ" sz="3600" dirty="0" smtClean="0">
                <a:ea typeface="Calibri"/>
              </a:rPr>
              <a:t>    </a:t>
            </a:r>
            <a:r>
              <a:rPr lang="en-US" sz="3600" dirty="0" smtClean="0">
                <a:latin typeface="Times New Roman"/>
                <a:ea typeface="Calibri"/>
                <a:cs typeface="Arial"/>
              </a:rPr>
              <a:t>Wings</a:t>
            </a:r>
            <a:r>
              <a:rPr lang="en-US" sz="2800" dirty="0" smtClean="0">
                <a:ea typeface="Calibri"/>
                <a:cs typeface="Arial"/>
              </a:rPr>
              <a:t/>
            </a:r>
            <a:br>
              <a:rPr lang="en-US" sz="2800" dirty="0" smtClean="0">
                <a:ea typeface="Calibri"/>
                <a:cs typeface="Arial"/>
              </a:rPr>
            </a:br>
            <a:endParaRPr lang="en-US" sz="3600" dirty="0"/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4032448" cy="3268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45" y="3501008"/>
            <a:ext cx="4774081" cy="263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ar-IQ" sz="3600" b="1" dirty="0">
                <a:ea typeface="Calibri"/>
              </a:rPr>
              <a:t>نمو </a:t>
            </a:r>
            <a:r>
              <a:rPr lang="ar-IQ" sz="3600" b="1" dirty="0" err="1">
                <a:ea typeface="Calibri"/>
              </a:rPr>
              <a:t>الاجنحة</a:t>
            </a:r>
            <a:r>
              <a:rPr lang="ar-IQ" sz="3600" b="1" dirty="0">
                <a:ea typeface="Calibri"/>
              </a:rPr>
              <a:t> </a:t>
            </a:r>
            <a:r>
              <a:rPr lang="en-US" sz="3600" b="1" dirty="0">
                <a:latin typeface="Times New Roman"/>
                <a:ea typeface="Calibri"/>
              </a:rPr>
              <a:t>Development of wings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53680" y="980728"/>
            <a:ext cx="6710808" cy="57606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عبارة عن امتدادات رقيقة من جدار الجسم تدعمها مجموعة من </a:t>
            </a:r>
            <a:r>
              <a:rPr lang="ar-IQ" sz="1600" dirty="0" err="1">
                <a:ea typeface="Calibri"/>
                <a:cs typeface="Times New Roman"/>
              </a:rPr>
              <a:t>الانابيب</a:t>
            </a:r>
            <a:r>
              <a:rPr lang="ar-IQ" sz="1600" dirty="0">
                <a:ea typeface="Calibri"/>
                <a:cs typeface="Times New Roman"/>
              </a:rPr>
              <a:t> الجوفاء هي العروق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veins</a:t>
            </a:r>
            <a:r>
              <a:rPr lang="ar-IQ" sz="1600" dirty="0">
                <a:ea typeface="Calibri"/>
                <a:cs typeface="Times New Roman"/>
              </a:rPr>
              <a:t> ونمو الجناح الوظيفي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functional wing</a:t>
            </a:r>
            <a:r>
              <a:rPr lang="ar-IQ" sz="1600" dirty="0">
                <a:ea typeface="Calibri"/>
                <a:cs typeface="Times New Roman"/>
              </a:rPr>
              <a:t> يكون في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الكاملة  فقط بالرغم من </a:t>
            </a:r>
            <a:r>
              <a:rPr lang="ar-IQ" sz="1600" dirty="0" err="1">
                <a:ea typeface="Calibri"/>
                <a:cs typeface="Times New Roman"/>
              </a:rPr>
              <a:t>ان</a:t>
            </a:r>
            <a:r>
              <a:rPr lang="ar-IQ" sz="1600" dirty="0">
                <a:ea typeface="Calibri"/>
                <a:cs typeface="Times New Roman"/>
              </a:rPr>
              <a:t> النمو المبكر يبدأ منذ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اليرقية وتقسم الحشرات المجنحة تبعا </a:t>
            </a:r>
            <a:r>
              <a:rPr lang="ar-IQ" sz="1600" dirty="0" err="1">
                <a:ea typeface="Calibri"/>
                <a:cs typeface="Times New Roman"/>
              </a:rPr>
              <a:t>الى</a:t>
            </a:r>
            <a:r>
              <a:rPr lang="ar-IQ" sz="1600" dirty="0">
                <a:ea typeface="Calibri"/>
                <a:cs typeface="Times New Roman"/>
              </a:rPr>
              <a:t> لنشأة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الى</a:t>
            </a:r>
            <a:r>
              <a:rPr lang="ar-IQ" sz="1600" dirty="0">
                <a:ea typeface="Calibri"/>
                <a:cs typeface="Times New Roman"/>
              </a:rPr>
              <a:t> قسمين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- قسم الحشرات خارجية الأجنحة وتشمل الحشرات ناقصة التحول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Hemimetaola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- قسم الحشرات داخلية الأجنحة وتشمل الحشرات كاملة التحول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Holometabola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ففي الحشرات ناقصة التطور تنشأ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كامتدادات جانبية خارجية مع جدار </a:t>
            </a:r>
            <a:r>
              <a:rPr lang="ar-IQ" sz="1600" dirty="0" err="1">
                <a:ea typeface="Calibri"/>
                <a:cs typeface="Times New Roman"/>
              </a:rPr>
              <a:t>الترجة</a:t>
            </a:r>
            <a:r>
              <a:rPr lang="ar-IQ" sz="1600" dirty="0">
                <a:ea typeface="Calibri"/>
                <a:cs typeface="Times New Roman"/>
              </a:rPr>
              <a:t> لكل من الصدريين الوسطي والخلفي لطور الحورية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nymph</a:t>
            </a:r>
            <a:r>
              <a:rPr lang="ar-IQ" sz="1600" dirty="0">
                <a:ea typeface="Calibri"/>
                <a:cs typeface="Times New Roman"/>
              </a:rPr>
              <a:t> ويمتد داخلها فروع القصبات الهوائية ولا يعتري هذه الامتدادات </a:t>
            </a:r>
            <a:r>
              <a:rPr lang="ar-IQ" sz="1600" dirty="0" err="1">
                <a:ea typeface="Calibri"/>
                <a:cs typeface="Times New Roman"/>
              </a:rPr>
              <a:t>اي</a:t>
            </a:r>
            <a:r>
              <a:rPr lang="ar-IQ" sz="1600" dirty="0">
                <a:ea typeface="Calibri"/>
                <a:cs typeface="Times New Roman"/>
              </a:rPr>
              <a:t> تغيير </a:t>
            </a:r>
            <a:r>
              <a:rPr lang="ar-IQ" sz="1600" dirty="0" err="1">
                <a:ea typeface="Calibri"/>
                <a:cs typeface="Times New Roman"/>
              </a:rPr>
              <a:t>اثناء</a:t>
            </a:r>
            <a:r>
              <a:rPr lang="ar-IQ" sz="1600" dirty="0">
                <a:ea typeface="Calibri"/>
                <a:cs typeface="Times New Roman"/>
              </a:rPr>
              <a:t> تطور الحورية اكثر من نموها التدريجي </a:t>
            </a:r>
            <a:r>
              <a:rPr lang="ar-IQ" sz="1600" dirty="0" err="1">
                <a:ea typeface="Calibri"/>
                <a:cs typeface="Times New Roman"/>
              </a:rPr>
              <a:t>اثناء</a:t>
            </a:r>
            <a:r>
              <a:rPr lang="ar-IQ" sz="1600" dirty="0">
                <a:ea typeface="Calibri"/>
                <a:cs typeface="Times New Roman"/>
              </a:rPr>
              <a:t> كل انسلاخ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>
                <a:ea typeface="Calibri"/>
                <a:cs typeface="Times New Roman"/>
              </a:rPr>
              <a:t>أما في الحشرات ذات التطور التام فتنشأ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مبكرا في طور اليرقة على شكل براعم داخلية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imaginal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buds</a:t>
            </a:r>
            <a:r>
              <a:rPr lang="ar-IQ" sz="1600" dirty="0">
                <a:ea typeface="Calibri"/>
                <a:cs typeface="Times New Roman"/>
              </a:rPr>
              <a:t> من خلايا البشرة </a:t>
            </a:r>
            <a:r>
              <a:rPr lang="en-US" sz="1600" dirty="0">
                <a:latin typeface="Times New Roman"/>
                <a:ea typeface="Calibri"/>
                <a:cs typeface="Arial"/>
              </a:rPr>
              <a:t>epidermis</a:t>
            </a:r>
            <a:r>
              <a:rPr lang="ar-IQ" sz="1600" dirty="0">
                <a:ea typeface="Calibri"/>
                <a:cs typeface="Times New Roman"/>
              </a:rPr>
              <a:t> بجوار احدى القصبات الهوائية الرئيسية ثم تنمو هذه البراعم وتتضخم في جانب منه </a:t>
            </a:r>
            <a:r>
              <a:rPr lang="ar-IQ" sz="1600" dirty="0" err="1">
                <a:ea typeface="Calibri"/>
                <a:cs typeface="Times New Roman"/>
              </a:rPr>
              <a:t>وتنغمد</a:t>
            </a:r>
            <a:r>
              <a:rPr lang="ar-IQ" sz="1600" dirty="0">
                <a:ea typeface="Calibri"/>
                <a:cs typeface="Times New Roman"/>
              </a:rPr>
              <a:t> نحو الداخل مكونة جيوبا </a:t>
            </a:r>
            <a:r>
              <a:rPr lang="ar-IQ" sz="1600" dirty="0" err="1">
                <a:ea typeface="Calibri"/>
                <a:cs typeface="Times New Roman"/>
              </a:rPr>
              <a:t>او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اكياسا</a:t>
            </a:r>
            <a:r>
              <a:rPr lang="ar-IQ" sz="1600" dirty="0">
                <a:ea typeface="Calibri"/>
                <a:cs typeface="Times New Roman"/>
              </a:rPr>
              <a:t> هي </a:t>
            </a:r>
            <a:r>
              <a:rPr lang="en-US" sz="1600" dirty="0" err="1">
                <a:latin typeface="Times New Roman"/>
                <a:ea typeface="Calibri"/>
                <a:cs typeface="Arial"/>
              </a:rPr>
              <a:t>peripodial</a:t>
            </a:r>
            <a:r>
              <a:rPr lang="en-US" sz="1600" dirty="0">
                <a:latin typeface="Times New Roman"/>
                <a:ea typeface="Calibri"/>
                <a:cs typeface="Arial"/>
              </a:rPr>
              <a:t> cavities</a:t>
            </a:r>
            <a:r>
              <a:rPr lang="ar-IQ" sz="1600" dirty="0">
                <a:ea typeface="Calibri"/>
                <a:cs typeface="Times New Roman"/>
              </a:rPr>
              <a:t> تحتفظ حوافها بالاتصال الرقيق مع البشرة الداخلية وتتدلى هذه </a:t>
            </a:r>
            <a:r>
              <a:rPr lang="ar-IQ" sz="1600" dirty="0" err="1">
                <a:ea typeface="Calibri"/>
                <a:cs typeface="Times New Roman"/>
              </a:rPr>
              <a:t>الاكياس</a:t>
            </a:r>
            <a:r>
              <a:rPr lang="ar-IQ" sz="1600" dirty="0">
                <a:ea typeface="Calibri"/>
                <a:cs typeface="Times New Roman"/>
              </a:rPr>
              <a:t> داخل الجلد اليرقي ولا تظهر خارج الجسم </a:t>
            </a:r>
            <a:r>
              <a:rPr lang="ar-IQ" sz="1600" dirty="0" err="1">
                <a:ea typeface="Calibri"/>
                <a:cs typeface="Times New Roman"/>
              </a:rPr>
              <a:t>الا</a:t>
            </a:r>
            <a:r>
              <a:rPr lang="ar-IQ" sz="1600" dirty="0">
                <a:ea typeface="Calibri"/>
                <a:cs typeface="Times New Roman"/>
              </a:rPr>
              <a:t> في طور العذراء حيث تبدو منكمشة ثم تنفرد عند خروج الحشرة الكاملة بعد نصف ساعة تقريبا نتيجة </a:t>
            </a:r>
            <a:r>
              <a:rPr lang="ar-IQ" sz="1600" dirty="0" err="1">
                <a:ea typeface="Calibri"/>
                <a:cs typeface="Times New Roman"/>
              </a:rPr>
              <a:t>لاندافاع</a:t>
            </a:r>
            <a:r>
              <a:rPr lang="ar-IQ" sz="1600" dirty="0">
                <a:ea typeface="Calibri"/>
                <a:cs typeface="Times New Roman"/>
              </a:rPr>
              <a:t> الدم فيها.</a:t>
            </a:r>
            <a:endParaRPr lang="en-US" sz="1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sz="1600" dirty="0" err="1">
                <a:ea typeface="Calibri"/>
                <a:cs typeface="Times New Roman"/>
              </a:rPr>
              <a:t>اما</a:t>
            </a:r>
            <a:r>
              <a:rPr lang="ar-IQ" sz="1600" dirty="0">
                <a:ea typeface="Calibri"/>
                <a:cs typeface="Times New Roman"/>
              </a:rPr>
              <a:t> من حيث دخول القصبات في براعم </a:t>
            </a:r>
            <a:r>
              <a:rPr lang="ar-IQ" sz="1600" dirty="0" err="1">
                <a:ea typeface="Calibri"/>
                <a:cs typeface="Times New Roman"/>
              </a:rPr>
              <a:t>الاجنحة</a:t>
            </a:r>
            <a:r>
              <a:rPr lang="ar-IQ" sz="1600" dirty="0">
                <a:ea typeface="Calibri"/>
                <a:cs typeface="Times New Roman"/>
              </a:rPr>
              <a:t> فهي لا تدخل عادة </a:t>
            </a:r>
            <a:r>
              <a:rPr lang="ar-IQ" sz="1600" dirty="0" err="1">
                <a:ea typeface="Calibri"/>
                <a:cs typeface="Times New Roman"/>
              </a:rPr>
              <a:t>الا</a:t>
            </a:r>
            <a:r>
              <a:rPr lang="ar-IQ" sz="1600" dirty="0">
                <a:ea typeface="Calibri"/>
                <a:cs typeface="Times New Roman"/>
              </a:rPr>
              <a:t> في </a:t>
            </a:r>
            <a:r>
              <a:rPr lang="ar-IQ" sz="1600" dirty="0" err="1">
                <a:ea typeface="Calibri"/>
                <a:cs typeface="Times New Roman"/>
              </a:rPr>
              <a:t>الاطوار</a:t>
            </a:r>
            <a:r>
              <a:rPr lang="ar-IQ" sz="1600" dirty="0">
                <a:ea typeface="Calibri"/>
                <a:cs typeface="Times New Roman"/>
              </a:rPr>
              <a:t> </a:t>
            </a:r>
            <a:r>
              <a:rPr lang="ar-IQ" sz="1600" dirty="0" err="1">
                <a:ea typeface="Calibri"/>
                <a:cs typeface="Times New Roman"/>
              </a:rPr>
              <a:t>الاخيرة</a:t>
            </a:r>
            <a:r>
              <a:rPr lang="ar-IQ" sz="1600" dirty="0">
                <a:ea typeface="Calibri"/>
                <a:cs typeface="Times New Roman"/>
              </a:rPr>
              <a:t> من تكوينها وليس من البداية كما هو الحال في الحشرات ناقصة التطور</a:t>
            </a:r>
            <a:r>
              <a:rPr lang="ar-IQ" sz="1600" dirty="0" smtClean="0">
                <a:ea typeface="Calibri"/>
                <a:cs typeface="Times New Roman"/>
              </a:rPr>
              <a:t>.</a:t>
            </a:r>
            <a:endParaRPr lang="en-US" sz="1600" dirty="0"/>
          </a:p>
        </p:txBody>
      </p:sp>
      <p:pic>
        <p:nvPicPr>
          <p:cNvPr id="7170" name="Picture 2" descr="[tmp4311_thumb3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" y="3068960"/>
            <a:ext cx="2362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est: Invertebrate Zoology Exam 4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7" y="1794010"/>
            <a:ext cx="2260995" cy="12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ar-IQ" b="1" dirty="0" smtClean="0"/>
              <a:t>ثالثاً</a:t>
            </a:r>
            <a:r>
              <a:rPr lang="ar-IQ" b="1" dirty="0"/>
              <a:t>: منطقة العنق </a:t>
            </a:r>
            <a:r>
              <a:rPr lang="en-US" b="1" dirty="0"/>
              <a:t>Cervix or Neck</a:t>
            </a:r>
            <a:r>
              <a:rPr lang="ar-IQ" b="1" dirty="0"/>
              <a:t/>
            </a:r>
            <a:br>
              <a:rPr lang="ar-IQ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052735"/>
            <a:ext cx="8974832" cy="13365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sz="2000" dirty="0">
                <a:ea typeface="Calibri"/>
                <a:cs typeface="Times New Roman"/>
              </a:rPr>
              <a:t>العنق هو المنطقة الغشائية التي توجد بين الرأس والصدر </a:t>
            </a:r>
            <a:r>
              <a:rPr lang="ar-IQ" sz="2000" dirty="0" err="1">
                <a:ea typeface="Calibri"/>
                <a:cs typeface="Times New Roman"/>
              </a:rPr>
              <a:t>الامامي</a:t>
            </a:r>
            <a:r>
              <a:rPr lang="ar-IQ" sz="2000" dirty="0">
                <a:ea typeface="Calibri"/>
                <a:cs typeface="Times New Roman"/>
              </a:rPr>
              <a:t> وكانت تعتبر قديماً من حلقات  الجسم سميت </a:t>
            </a:r>
            <a:r>
              <a:rPr lang="en-US" sz="2000" dirty="0" err="1">
                <a:latin typeface="Times New Roman"/>
                <a:ea typeface="Calibri"/>
              </a:rPr>
              <a:t>Microthorax</a:t>
            </a:r>
            <a:r>
              <a:rPr lang="en-US" sz="2000" dirty="0">
                <a:latin typeface="Times New Roman"/>
                <a:ea typeface="Calibri"/>
              </a:rPr>
              <a:t> 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IQ" sz="2000" dirty="0" err="1">
                <a:latin typeface="Times New Roman"/>
                <a:ea typeface="Calibri"/>
              </a:rPr>
              <a:t>الى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IQ" sz="2000" dirty="0" err="1">
                <a:latin typeface="Times New Roman"/>
                <a:ea typeface="Calibri"/>
              </a:rPr>
              <a:t>ان</a:t>
            </a:r>
            <a:r>
              <a:rPr lang="ar-IQ" sz="2000" dirty="0">
                <a:latin typeface="Times New Roman"/>
                <a:ea typeface="Calibri"/>
              </a:rPr>
              <a:t> اثبت العالم </a:t>
            </a:r>
            <a:r>
              <a:rPr lang="en-US" sz="2000" dirty="0">
                <a:latin typeface="Times New Roman"/>
                <a:ea typeface="Calibri"/>
              </a:rPr>
              <a:t>Snodgrass</a:t>
            </a:r>
            <a:r>
              <a:rPr lang="ar-IQ" sz="2000" dirty="0">
                <a:latin typeface="Times New Roman"/>
                <a:ea typeface="Calibri"/>
              </a:rPr>
              <a:t> 1932 بالفحص الجنيني انها مجرد التحام الجزء الخلفي الغشائي من عقلة الشفة السفلى مع الجزء الامامي من </a:t>
            </a:r>
            <a:r>
              <a:rPr lang="ar-IQ" sz="2000" dirty="0" smtClean="0">
                <a:latin typeface="Times New Roman"/>
                <a:ea typeface="Calibri"/>
              </a:rPr>
              <a:t>الصدر</a:t>
            </a:r>
            <a:r>
              <a:rPr lang="ar-SA" sz="2000" dirty="0" smtClean="0">
                <a:latin typeface="Times New Roman"/>
                <a:ea typeface="Calibri"/>
              </a:rPr>
              <a:t> كي تصبح موضع اتصال لين  </a:t>
            </a:r>
            <a:r>
              <a:rPr lang="ar-SA" sz="2000" dirty="0" err="1" smtClean="0">
                <a:latin typeface="Times New Roman"/>
                <a:ea typeface="Calibri"/>
              </a:rPr>
              <a:t>عندة</a:t>
            </a:r>
            <a:r>
              <a:rPr lang="ar-SA" sz="2000" dirty="0" smtClean="0">
                <a:latin typeface="Times New Roman"/>
                <a:ea typeface="Calibri"/>
              </a:rPr>
              <a:t> يمكن للراس ان يتحرك على مقدمة الصدر الامامي في جميع الاتجاهات</a:t>
            </a:r>
            <a:r>
              <a:rPr lang="ar-IQ" sz="2000" dirty="0" smtClean="0">
                <a:latin typeface="Times New Roman"/>
                <a:ea typeface="Calibri"/>
              </a:rPr>
              <a:t>. </a:t>
            </a:r>
            <a:r>
              <a:rPr lang="ar-IQ" sz="2000" dirty="0">
                <a:latin typeface="Times New Roman"/>
                <a:ea typeface="Calibri"/>
              </a:rPr>
              <a:t>يوجد في الرقبة صفائح العنق </a:t>
            </a:r>
            <a:r>
              <a:rPr lang="en-US" sz="2000" dirty="0">
                <a:latin typeface="Times New Roman"/>
                <a:ea typeface="Calibri"/>
              </a:rPr>
              <a:t>cervical plates</a:t>
            </a:r>
            <a:r>
              <a:rPr lang="ar-IQ" sz="2000" dirty="0">
                <a:latin typeface="Times New Roman"/>
                <a:ea typeface="Calibri"/>
              </a:rPr>
              <a:t> التي لها اهمية في حركة  الرأس  وهي اكثر وضوحاً في الحشرات الاولية من </a:t>
            </a:r>
            <a:r>
              <a:rPr lang="ar-SA" sz="2000" dirty="0" smtClean="0">
                <a:latin typeface="Times New Roman"/>
                <a:ea typeface="Calibri"/>
              </a:rPr>
              <a:t>المتطورة </a:t>
            </a:r>
            <a:r>
              <a:rPr lang="ar-IQ" sz="2000" dirty="0" smtClean="0">
                <a:latin typeface="Times New Roman"/>
                <a:ea typeface="Calibri"/>
              </a:rPr>
              <a:t>وهي </a:t>
            </a:r>
            <a:r>
              <a:rPr lang="ar-IQ" sz="2000" dirty="0">
                <a:latin typeface="Times New Roman"/>
                <a:ea typeface="Calibri"/>
              </a:rPr>
              <a:t>زوج  من الصفائح الظهرية </a:t>
            </a:r>
            <a:r>
              <a:rPr lang="en-US" sz="2000" dirty="0">
                <a:latin typeface="Times New Roman"/>
                <a:ea typeface="Calibri"/>
              </a:rPr>
              <a:t>dorsal cervical plates</a:t>
            </a:r>
            <a:r>
              <a:rPr lang="ar-IQ" sz="2000" dirty="0">
                <a:latin typeface="Times New Roman"/>
                <a:ea typeface="Calibri"/>
              </a:rPr>
              <a:t> وزوج من الصفائح الجانبية </a:t>
            </a:r>
            <a:r>
              <a:rPr lang="en-US" sz="2000" dirty="0">
                <a:latin typeface="Times New Roman"/>
                <a:ea typeface="Calibri"/>
              </a:rPr>
              <a:t>lateral cervical plates</a:t>
            </a:r>
            <a:r>
              <a:rPr lang="ar-IQ" sz="2000" dirty="0">
                <a:latin typeface="Times New Roman"/>
                <a:ea typeface="Calibri"/>
              </a:rPr>
              <a:t> </a:t>
            </a:r>
            <a:r>
              <a:rPr lang="ar-IQ" sz="2000" dirty="0" smtClean="0">
                <a:latin typeface="Times New Roman"/>
                <a:ea typeface="Calibri"/>
              </a:rPr>
              <a:t>وز</a:t>
            </a:r>
            <a:r>
              <a:rPr lang="ar-SA" sz="2000" dirty="0" smtClean="0">
                <a:latin typeface="Times New Roman"/>
                <a:ea typeface="Calibri"/>
              </a:rPr>
              <a:t>و</a:t>
            </a:r>
            <a:r>
              <a:rPr lang="ar-IQ" sz="2000" dirty="0" smtClean="0">
                <a:latin typeface="Times New Roman"/>
                <a:ea typeface="Calibri"/>
              </a:rPr>
              <a:t>ج </a:t>
            </a:r>
            <a:r>
              <a:rPr lang="ar-IQ" sz="2000" dirty="0">
                <a:latin typeface="Times New Roman"/>
                <a:ea typeface="Calibri"/>
              </a:rPr>
              <a:t>بطني </a:t>
            </a:r>
            <a:r>
              <a:rPr lang="en-US" sz="2000" dirty="0">
                <a:latin typeface="Times New Roman"/>
                <a:ea typeface="Calibri"/>
              </a:rPr>
              <a:t>ventral cervical plates</a:t>
            </a:r>
            <a:endParaRPr lang="en-US" sz="2000" dirty="0" smtClean="0"/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9287"/>
            <a:ext cx="5912306" cy="446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رابط مستقيم 4"/>
          <p:cNvCxnSpPr/>
          <p:nvPr/>
        </p:nvCxnSpPr>
        <p:spPr>
          <a:xfrm>
            <a:off x="5724128" y="4797152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26"/>
    </mc:Choice>
    <mc:Fallback xmlns="">
      <p:transition spd="slow" advTm="524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792" y="495096"/>
            <a:ext cx="3867160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ar-IQ" sz="1800" dirty="0" err="1">
                <a:ea typeface="Calibri"/>
                <a:cs typeface="Times New Roman"/>
              </a:rPr>
              <a:t>ان</a:t>
            </a:r>
            <a:r>
              <a:rPr lang="ar-IQ" sz="1800" dirty="0">
                <a:ea typeface="Calibri"/>
                <a:cs typeface="Times New Roman"/>
              </a:rPr>
              <a:t> الباحث </a:t>
            </a:r>
            <a:r>
              <a:rPr lang="en-US" sz="1800" dirty="0" err="1">
                <a:latin typeface="Times New Roman"/>
                <a:ea typeface="Calibri"/>
              </a:rPr>
              <a:t>Audouin</a:t>
            </a:r>
            <a:r>
              <a:rPr lang="ar-IQ" sz="1800" dirty="0">
                <a:latin typeface="Times New Roman"/>
                <a:ea typeface="Calibri"/>
              </a:rPr>
              <a:t> 1824 في هو </a:t>
            </a:r>
            <a:r>
              <a:rPr lang="ar-IQ" sz="1800" dirty="0" err="1">
                <a:latin typeface="Times New Roman"/>
                <a:ea typeface="Calibri"/>
              </a:rPr>
              <a:t>اول</a:t>
            </a:r>
            <a:r>
              <a:rPr lang="ar-IQ" sz="1800" dirty="0">
                <a:latin typeface="Times New Roman"/>
                <a:ea typeface="Calibri"/>
              </a:rPr>
              <a:t> من اثبت </a:t>
            </a:r>
            <a:r>
              <a:rPr lang="ar-IQ" sz="1800" dirty="0" err="1">
                <a:latin typeface="Times New Roman"/>
                <a:ea typeface="Calibri"/>
              </a:rPr>
              <a:t>ان</a:t>
            </a:r>
            <a:r>
              <a:rPr lang="ar-IQ" sz="1800" dirty="0">
                <a:latin typeface="Times New Roman"/>
                <a:ea typeface="Calibri"/>
              </a:rPr>
              <a:t> الصدر في الحشرات يتكون من ثلاث عقل هي الصدر </a:t>
            </a:r>
            <a:r>
              <a:rPr lang="ar-IQ" sz="1800" dirty="0" err="1">
                <a:latin typeface="Times New Roman"/>
                <a:ea typeface="Calibri"/>
              </a:rPr>
              <a:t>الامامي</a:t>
            </a:r>
            <a:r>
              <a:rPr lang="ar-IQ" sz="1800" dirty="0">
                <a:latin typeface="Times New Roman"/>
                <a:ea typeface="Calibri"/>
              </a:rPr>
              <a:t> </a:t>
            </a:r>
            <a:r>
              <a:rPr lang="en-US" sz="1800" b="1" dirty="0" err="1">
                <a:latin typeface="Times New Roman"/>
                <a:ea typeface="Calibri"/>
              </a:rPr>
              <a:t>Prothorax</a:t>
            </a:r>
            <a:r>
              <a:rPr lang="ar-IQ" sz="1800" dirty="0">
                <a:latin typeface="Times New Roman"/>
                <a:ea typeface="Calibri"/>
              </a:rPr>
              <a:t> والصدر الوسطي </a:t>
            </a:r>
            <a:r>
              <a:rPr lang="en-US" sz="1800" b="1" dirty="0" err="1">
                <a:latin typeface="Times New Roman"/>
                <a:ea typeface="Calibri"/>
              </a:rPr>
              <a:t>Mesothorax</a:t>
            </a:r>
            <a:r>
              <a:rPr lang="ar-IQ" sz="1800" dirty="0">
                <a:latin typeface="Times New Roman"/>
                <a:ea typeface="Calibri"/>
              </a:rPr>
              <a:t> والصدر الخلفي </a:t>
            </a:r>
            <a:r>
              <a:rPr lang="en-US" sz="1800" b="1" dirty="0" err="1">
                <a:latin typeface="Times New Roman"/>
                <a:ea typeface="Calibri"/>
              </a:rPr>
              <a:t>Metathorax</a:t>
            </a:r>
            <a:r>
              <a:rPr lang="en-US" sz="1800" dirty="0">
                <a:latin typeface="Times New Roman"/>
                <a:ea typeface="Calibri"/>
              </a:rPr>
              <a:t> </a:t>
            </a:r>
            <a:r>
              <a:rPr lang="ar-IQ" sz="1800" dirty="0" smtClean="0">
                <a:latin typeface="Times New Roman"/>
                <a:ea typeface="Calibri"/>
              </a:rPr>
              <a:t> ونظراً </a:t>
            </a:r>
            <a:r>
              <a:rPr lang="ar-IQ" sz="1800" dirty="0" err="1">
                <a:latin typeface="Times New Roman"/>
                <a:ea typeface="Calibri"/>
              </a:rPr>
              <a:t>ان</a:t>
            </a:r>
            <a:r>
              <a:rPr lang="ar-IQ" sz="1800" dirty="0">
                <a:latin typeface="Times New Roman"/>
                <a:ea typeface="Calibri"/>
              </a:rPr>
              <a:t> الصدر يحمل </a:t>
            </a:r>
            <a:r>
              <a:rPr lang="ar-IQ" sz="1800" dirty="0" err="1">
                <a:latin typeface="Times New Roman"/>
                <a:ea typeface="Calibri"/>
              </a:rPr>
              <a:t>الارجل</a:t>
            </a:r>
            <a:r>
              <a:rPr lang="ar-IQ" sz="1800" dirty="0">
                <a:latin typeface="Times New Roman"/>
                <a:ea typeface="Calibri"/>
              </a:rPr>
              <a:t> </a:t>
            </a:r>
            <a:r>
              <a:rPr lang="ar-IQ" sz="1800" dirty="0" err="1" smtClean="0">
                <a:latin typeface="Times New Roman"/>
                <a:ea typeface="Calibri"/>
              </a:rPr>
              <a:t>والاجنحة</a:t>
            </a:r>
            <a:r>
              <a:rPr lang="ar-IQ" sz="1800" dirty="0">
                <a:latin typeface="Times New Roman"/>
                <a:ea typeface="Calibri"/>
              </a:rPr>
              <a:t> </a:t>
            </a:r>
            <a:r>
              <a:rPr lang="ar-IQ" sz="1800" dirty="0" smtClean="0">
                <a:latin typeface="Times New Roman"/>
                <a:ea typeface="Calibri"/>
              </a:rPr>
              <a:t>(</a:t>
            </a:r>
            <a:r>
              <a:rPr lang="ar-IQ" sz="1800" dirty="0" err="1" smtClean="0">
                <a:latin typeface="Times New Roman"/>
                <a:ea typeface="Calibri"/>
              </a:rPr>
              <a:t>والتى</a:t>
            </a:r>
            <a:r>
              <a:rPr lang="ar-IQ" sz="1800" dirty="0" smtClean="0">
                <a:latin typeface="Times New Roman"/>
                <a:ea typeface="Calibri"/>
              </a:rPr>
              <a:t> </a:t>
            </a:r>
            <a:r>
              <a:rPr lang="ar-IQ" sz="1800" dirty="0">
                <a:latin typeface="Times New Roman"/>
                <a:ea typeface="Calibri"/>
              </a:rPr>
              <a:t>تستخدم كوسيله من وسائل تقسيم وتعريف </a:t>
            </a:r>
            <a:r>
              <a:rPr lang="ar-IQ" sz="1800" dirty="0" smtClean="0">
                <a:latin typeface="Times New Roman"/>
                <a:ea typeface="Calibri"/>
              </a:rPr>
              <a:t>الحشرات) </a:t>
            </a:r>
            <a:r>
              <a:rPr lang="ar-IQ" sz="1800" dirty="0" err="1" smtClean="0">
                <a:latin typeface="Times New Roman"/>
                <a:ea typeface="Calibri"/>
              </a:rPr>
              <a:t>فالصدرهو</a:t>
            </a:r>
            <a:r>
              <a:rPr lang="ar-IQ" sz="1800" dirty="0" smtClean="0">
                <a:latin typeface="Times New Roman"/>
                <a:ea typeface="Calibri"/>
              </a:rPr>
              <a:t> </a:t>
            </a:r>
            <a:r>
              <a:rPr lang="ar-IQ" sz="1800" dirty="0">
                <a:latin typeface="Times New Roman"/>
                <a:ea typeface="Calibri"/>
              </a:rPr>
              <a:t>المركز الحركي للحشرة الكاملة لذلك يمتلئ تجويفه بالعضلات </a:t>
            </a:r>
            <a:r>
              <a:rPr lang="ar-IQ" sz="1800" dirty="0" smtClean="0">
                <a:latin typeface="Times New Roman"/>
                <a:ea typeface="Calibri"/>
              </a:rPr>
              <a:t>المحركة</a:t>
            </a:r>
            <a:endParaRPr lang="ar-IQ" sz="1800" b="1" dirty="0">
              <a:latin typeface="rasol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88247" y="-3936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/>
              <a:t>الصدر </a:t>
            </a:r>
            <a:r>
              <a:rPr lang="en-US" sz="2800" b="1" dirty="0"/>
              <a:t>The Thorax</a:t>
            </a:r>
          </a:p>
        </p:txBody>
      </p:sp>
      <p:sp>
        <p:nvSpPr>
          <p:cNvPr id="2" name="AutoShape 2" descr="gloss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77072"/>
            <a:ext cx="5992506" cy="23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432640" cy="36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62"/>
    </mc:Choice>
    <mc:Fallback xmlns="">
      <p:transition spd="slow" advTm="166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1080120"/>
          </a:xfrm>
        </p:spPr>
        <p:txBody>
          <a:bodyPr>
            <a:normAutofit/>
          </a:bodyPr>
          <a:lstStyle/>
          <a:p>
            <a:pPr algn="just"/>
            <a:r>
              <a:rPr lang="ar-IQ" sz="2000" b="1" dirty="0">
                <a:latin typeface="rasol"/>
              </a:rPr>
              <a:t>في معظم الحشرات يخرج من كل حلقة صدرية زوج من الأرجل ولا ينطبق هذا على اليرقات </a:t>
            </a:r>
            <a:r>
              <a:rPr lang="ar-IQ" sz="2000" b="1" dirty="0" smtClean="0">
                <a:latin typeface="rasol"/>
              </a:rPr>
              <a:t>رتبة </a:t>
            </a:r>
            <a:r>
              <a:rPr lang="ar-IQ" sz="2000" b="1" dirty="0">
                <a:latin typeface="rasol"/>
              </a:rPr>
              <a:t>ثنائية الأجنحة ويرقات غشائية الأجنحة وبعض يرقات </a:t>
            </a:r>
            <a:r>
              <a:rPr lang="ar-IQ" sz="2000" b="1" dirty="0" err="1">
                <a:latin typeface="rasol"/>
              </a:rPr>
              <a:t>غمدية</a:t>
            </a:r>
            <a:r>
              <a:rPr lang="ar-IQ" sz="2000" b="1" dirty="0">
                <a:latin typeface="rasol"/>
              </a:rPr>
              <a:t> الأجنحة </a:t>
            </a:r>
            <a:r>
              <a:rPr lang="ar-IQ" sz="2000" b="1" dirty="0" smtClean="0">
                <a:latin typeface="rasol"/>
              </a:rPr>
              <a:t>وعدد </a:t>
            </a:r>
            <a:r>
              <a:rPr lang="ar-IQ" sz="2000" b="1" dirty="0">
                <a:latin typeface="rasol"/>
              </a:rPr>
              <a:t>قليل من الحشرات الكاملة كما في </a:t>
            </a:r>
            <a:r>
              <a:rPr lang="ar-IQ" sz="2000" b="1" dirty="0" err="1">
                <a:latin typeface="rasol"/>
              </a:rPr>
              <a:t>اناث</a:t>
            </a:r>
            <a:r>
              <a:rPr lang="ar-IQ" sz="2000" b="1" dirty="0">
                <a:latin typeface="rasol"/>
              </a:rPr>
              <a:t> الحشرات القشرية التي تكون عديمة الأرجل </a:t>
            </a:r>
            <a:endParaRPr lang="ar-IQ" sz="2000" b="1" dirty="0" smtClean="0">
              <a:latin typeface="rasol"/>
            </a:endParaRPr>
          </a:p>
          <a:p>
            <a:pPr algn="just"/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02" y="2060848"/>
            <a:ext cx="4191991" cy="172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683568" y="26064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/>
              <a:t>الصدر </a:t>
            </a:r>
            <a:r>
              <a:rPr lang="en-US" sz="2800" b="1" dirty="0"/>
              <a:t>The Thorax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04048" y="393305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فضلا عن ذلك فان للحشرات المجنحة زوج من الأجنحة على الحلقة الصدرية الوسطى وزوج آخر على الحلقة الصدرية الخلفية وتعرف هاتان الحلقتان باسم الصدر المجنح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73024" y="3573016"/>
            <a:ext cx="514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أما </a:t>
            </a:r>
            <a:r>
              <a:rPr lang="ar-IQ" b="1" dirty="0" smtClean="0"/>
              <a:t>عدم </a:t>
            </a:r>
            <a:r>
              <a:rPr lang="ar-IQ" b="1" dirty="0" smtClean="0"/>
              <a:t>وجود </a:t>
            </a:r>
            <a:r>
              <a:rPr lang="ar-IQ" b="1" dirty="0" err="1" smtClean="0"/>
              <a:t>الاجنحة</a:t>
            </a:r>
            <a:r>
              <a:rPr lang="ar-IQ" b="1" dirty="0" smtClean="0"/>
              <a:t> </a:t>
            </a:r>
            <a:r>
              <a:rPr lang="ar-IQ" b="1" dirty="0"/>
              <a:t>فهناك حالتين </a:t>
            </a:r>
            <a:r>
              <a:rPr lang="ar-IQ" b="1" dirty="0" err="1"/>
              <a:t>الاولى</a:t>
            </a:r>
            <a:r>
              <a:rPr lang="ar-IQ" b="1" dirty="0"/>
              <a:t> يعتبر اختفاء </a:t>
            </a:r>
            <a:r>
              <a:rPr lang="ar-IQ" b="1" dirty="0" err="1"/>
              <a:t>الاجنحة</a:t>
            </a:r>
            <a:r>
              <a:rPr lang="ar-IQ" b="1" dirty="0"/>
              <a:t> صفة وراثية كما في الحشرات عديمة </a:t>
            </a:r>
            <a:r>
              <a:rPr lang="ar-IQ" b="1" dirty="0" err="1"/>
              <a:t>الاجنحة</a:t>
            </a:r>
            <a:r>
              <a:rPr lang="ar-IQ" b="1" dirty="0"/>
              <a:t> </a:t>
            </a:r>
            <a:r>
              <a:rPr lang="ar-IQ" b="1" dirty="0" smtClean="0"/>
              <a:t> (</a:t>
            </a:r>
            <a:r>
              <a:rPr lang="en-US" b="1" dirty="0" err="1"/>
              <a:t>Apterygota</a:t>
            </a:r>
            <a:r>
              <a:rPr lang="en-US" b="1" dirty="0"/>
              <a:t> </a:t>
            </a:r>
            <a:r>
              <a:rPr lang="ar-IQ" b="1" dirty="0" smtClean="0"/>
              <a:t>) مثل السمك الفضي </a:t>
            </a:r>
            <a:r>
              <a:rPr lang="ar-IQ" b="1" dirty="0" err="1" smtClean="0"/>
              <a:t>والاخرى</a:t>
            </a:r>
            <a:r>
              <a:rPr lang="ar-IQ" b="1" dirty="0" smtClean="0"/>
              <a:t> </a:t>
            </a:r>
            <a:r>
              <a:rPr lang="ar-IQ" b="1" dirty="0"/>
              <a:t>يعتبر فيها افتقاد </a:t>
            </a:r>
            <a:r>
              <a:rPr lang="ar-IQ" b="1" dirty="0" err="1"/>
              <a:t>الاجنحة</a:t>
            </a:r>
            <a:r>
              <a:rPr lang="ar-IQ" b="1" dirty="0"/>
              <a:t> صفة مكتسبة </a:t>
            </a:r>
            <a:r>
              <a:rPr lang="ar-IQ" b="1" dirty="0" err="1"/>
              <a:t>او</a:t>
            </a:r>
            <a:r>
              <a:rPr lang="ar-IQ" b="1" dirty="0"/>
              <a:t> صفة ثانوية لملائمة الظروف البيئية كما في </a:t>
            </a:r>
            <a:r>
              <a:rPr lang="ar-IQ" b="1" dirty="0" smtClean="0"/>
              <a:t>البراغيث </a:t>
            </a:r>
            <a:r>
              <a:rPr lang="ar-IQ" b="1" dirty="0"/>
              <a:t>والقمل</a:t>
            </a:r>
          </a:p>
        </p:txBody>
      </p:sp>
      <p:pic>
        <p:nvPicPr>
          <p:cNvPr id="3081" name="Picture 9" descr="Dragonflies of Manito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74" y="5115393"/>
            <a:ext cx="3214282" cy="1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323527" y="5013176"/>
            <a:ext cx="1137101" cy="1851384"/>
            <a:chOff x="323528" y="4698655"/>
            <a:chExt cx="1137100" cy="2165905"/>
          </a:xfrm>
        </p:grpSpPr>
        <p:pic>
          <p:nvPicPr>
            <p:cNvPr id="3089" name="Picture 17" descr="قمل الرأس.. حشرة غذاؤها دم الإنسان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90875" y="5213058"/>
              <a:ext cx="2165905" cy="113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427723" y="6460706"/>
              <a:ext cx="564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القمل</a:t>
              </a:r>
              <a:endParaRPr lang="ar-IQ" b="1" dirty="0"/>
            </a:p>
          </p:txBody>
        </p:sp>
      </p:grpSp>
      <p:grpSp>
        <p:nvGrpSpPr>
          <p:cNvPr id="12" name="مجموعة 11"/>
          <p:cNvGrpSpPr/>
          <p:nvPr/>
        </p:nvGrpSpPr>
        <p:grpSpPr>
          <a:xfrm>
            <a:off x="1967568" y="5880021"/>
            <a:ext cx="2591682" cy="950017"/>
            <a:chOff x="1967568" y="5880021"/>
            <a:chExt cx="2591682" cy="950017"/>
          </a:xfrm>
        </p:grpSpPr>
        <p:pic>
          <p:nvPicPr>
            <p:cNvPr id="3087" name="Picture 15" descr="كيف أقضي على البراغيث - موضوع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214" y="5880021"/>
              <a:ext cx="1995036" cy="95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مستطيل 10"/>
            <p:cNvSpPr/>
            <p:nvPr/>
          </p:nvSpPr>
          <p:spPr>
            <a:xfrm>
              <a:off x="1967568" y="6383197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البراغيث</a:t>
              </a:r>
              <a:endParaRPr lang="en-US" dirty="0"/>
            </a:p>
          </p:txBody>
        </p:sp>
      </p:grpSp>
      <p:grpSp>
        <p:nvGrpSpPr>
          <p:cNvPr id="14" name="مجموعة 13"/>
          <p:cNvGrpSpPr/>
          <p:nvPr/>
        </p:nvGrpSpPr>
        <p:grpSpPr>
          <a:xfrm>
            <a:off x="1776811" y="4720752"/>
            <a:ext cx="2944779" cy="1167786"/>
            <a:chOff x="1776811" y="4720752"/>
            <a:chExt cx="2944779" cy="1167786"/>
          </a:xfrm>
        </p:grpSpPr>
        <p:pic>
          <p:nvPicPr>
            <p:cNvPr id="3091" name="Picture 19" descr="حشرة السمك الفضي Thermobia domesti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240" y="4720752"/>
              <a:ext cx="1756350" cy="11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/>
            <p:cNvSpPr/>
            <p:nvPr/>
          </p:nvSpPr>
          <p:spPr>
            <a:xfrm>
              <a:off x="1776811" y="5161553"/>
              <a:ext cx="1269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السمك الفضي </a:t>
              </a:r>
              <a:endParaRPr lang="en-US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2615098" y="1916832"/>
            <a:ext cx="2161168" cy="1584176"/>
            <a:chOff x="2615098" y="1916832"/>
            <a:chExt cx="2161168" cy="15841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966" y="1916832"/>
              <a:ext cx="1825050" cy="1294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2615098" y="3131676"/>
              <a:ext cx="21611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>
                  <a:latin typeface="rasol"/>
                </a:rPr>
                <a:t>يرقات </a:t>
              </a:r>
              <a:r>
                <a:rPr lang="ar-IQ" b="1" dirty="0">
                  <a:latin typeface="rasol"/>
                </a:rPr>
                <a:t>رتبة ثنائية الأجنحة </a:t>
              </a:r>
              <a:endParaRPr lang="en-US" dirty="0"/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448562" y="1844824"/>
            <a:ext cx="1963198" cy="1495276"/>
            <a:chOff x="448562" y="1844824"/>
            <a:chExt cx="1963198" cy="1495276"/>
          </a:xfrm>
        </p:grpSpPr>
        <p:pic>
          <p:nvPicPr>
            <p:cNvPr id="3079" name="Picture 7" descr="Scale Insects and Mealybugs, Superfamily Coccoide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844824"/>
              <a:ext cx="1944216" cy="145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/>
            <p:cNvSpPr/>
            <p:nvPr/>
          </p:nvSpPr>
          <p:spPr>
            <a:xfrm>
              <a:off x="448562" y="2970768"/>
              <a:ext cx="1938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err="1">
                  <a:solidFill>
                    <a:schemeClr val="bg1"/>
                  </a:solidFill>
                  <a:latin typeface="rasol"/>
                </a:rPr>
                <a:t>اناث</a:t>
              </a:r>
              <a:r>
                <a:rPr lang="ar-IQ" b="1" dirty="0">
                  <a:solidFill>
                    <a:schemeClr val="bg1"/>
                  </a:solidFill>
                  <a:latin typeface="rasol"/>
                </a:rPr>
                <a:t> الحشرات القشرية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93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82"/>
    </mc:Choice>
    <mc:Fallback xmlns="">
      <p:transition spd="slow" advTm="68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5641776" y="1052736"/>
            <a:ext cx="325070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1800" b="1" dirty="0" smtClean="0"/>
              <a:t>تتساوى </a:t>
            </a:r>
            <a:r>
              <a:rPr lang="ar-IQ" sz="1800" b="1" dirty="0"/>
              <a:t>حلقات الصدر في الحشرات </a:t>
            </a:r>
            <a:r>
              <a:rPr lang="ar-IQ" sz="1800" b="1" dirty="0" err="1"/>
              <a:t>الاولية</a:t>
            </a:r>
            <a:r>
              <a:rPr lang="ar-IQ" sz="1800" b="1" dirty="0"/>
              <a:t> </a:t>
            </a:r>
            <a:r>
              <a:rPr lang="ar-IQ" sz="1800" b="1" dirty="0" smtClean="0"/>
              <a:t> مثل </a:t>
            </a:r>
            <a:r>
              <a:rPr lang="ar-IQ" sz="1800" b="1" dirty="0"/>
              <a:t>السمك الفضي</a:t>
            </a:r>
          </a:p>
          <a:p>
            <a:pPr marL="0" indent="0">
              <a:buNone/>
            </a:pPr>
            <a:endParaRPr lang="ar-IQ" sz="1800" b="1" dirty="0"/>
          </a:p>
          <a:p>
            <a:endParaRPr lang="en-US" sz="18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3568" y="260648"/>
            <a:ext cx="793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800" b="1" dirty="0" smtClean="0"/>
              <a:t>حجم حلقات الصدر</a:t>
            </a:r>
            <a:endParaRPr lang="en-US" sz="2800" b="1" dirty="0"/>
          </a:p>
        </p:txBody>
      </p:sp>
      <p:grpSp>
        <p:nvGrpSpPr>
          <p:cNvPr id="6" name="مجموعة 5"/>
          <p:cNvGrpSpPr/>
          <p:nvPr/>
        </p:nvGrpSpPr>
        <p:grpSpPr>
          <a:xfrm>
            <a:off x="5967872" y="1850745"/>
            <a:ext cx="2944779" cy="1167786"/>
            <a:chOff x="1776811" y="4720752"/>
            <a:chExt cx="2944779" cy="1167786"/>
          </a:xfrm>
        </p:grpSpPr>
        <p:pic>
          <p:nvPicPr>
            <p:cNvPr id="7" name="Picture 19" descr="حشرة السمك الفضي Thermobia domesti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240" y="4720752"/>
              <a:ext cx="1756350" cy="11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مستطيل 7"/>
            <p:cNvSpPr/>
            <p:nvPr/>
          </p:nvSpPr>
          <p:spPr>
            <a:xfrm>
              <a:off x="1776811" y="5161553"/>
              <a:ext cx="12698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السمك الفضي </a:t>
              </a:r>
              <a:endParaRPr lang="en-US" dirty="0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تتساوى الحلقة الثانية والثالثة عندما يتساوى الزوجان </a:t>
            </a:r>
            <a:r>
              <a:rPr lang="ar-IQ" b="1" dirty="0" err="1"/>
              <a:t>الامامي</a:t>
            </a:r>
            <a:r>
              <a:rPr lang="ar-IQ" b="1" dirty="0"/>
              <a:t> والخلفي من </a:t>
            </a:r>
            <a:r>
              <a:rPr lang="ar-IQ" b="1" dirty="0" err="1"/>
              <a:t>الاجنحة</a:t>
            </a:r>
            <a:r>
              <a:rPr lang="ar-IQ" b="1" dirty="0"/>
              <a:t> كما في النمل </a:t>
            </a:r>
            <a:r>
              <a:rPr lang="ar-IQ" b="1" dirty="0" err="1"/>
              <a:t>الابيض</a:t>
            </a:r>
            <a:r>
              <a:rPr lang="ar-IQ" b="1" dirty="0"/>
              <a:t> والرعاش</a:t>
            </a:r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>
            <a:off x="4360152" y="31414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اما في غشائية </a:t>
            </a:r>
            <a:r>
              <a:rPr lang="ar-IQ" b="1" dirty="0" smtClean="0"/>
              <a:t>الاجنحة </a:t>
            </a:r>
            <a:r>
              <a:rPr lang="ar-SA" b="1" dirty="0" smtClean="0"/>
              <a:t> مثل </a:t>
            </a:r>
            <a:r>
              <a:rPr lang="ar-IQ" b="1" dirty="0" smtClean="0"/>
              <a:t>النحل والنمل </a:t>
            </a:r>
            <a:r>
              <a:rPr lang="ar-IQ" b="1" dirty="0"/>
              <a:t>حيث الزوج الامامي اكبر من الخلفي فان الصدر الاوسط اكبر من الصدر </a:t>
            </a:r>
            <a:r>
              <a:rPr lang="ar-IQ" b="1" dirty="0" smtClean="0"/>
              <a:t>الخلفي</a:t>
            </a:r>
            <a:endParaRPr lang="en-US" b="1" dirty="0"/>
          </a:p>
        </p:txBody>
      </p:sp>
      <p:sp>
        <p:nvSpPr>
          <p:cNvPr id="11" name="مستطيل 10"/>
          <p:cNvSpPr/>
          <p:nvPr/>
        </p:nvSpPr>
        <p:spPr>
          <a:xfrm>
            <a:off x="26244" y="2818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/>
              <a:t>في كثير من الحشرات قد تندمج مقدمة الحلقة البطنية </a:t>
            </a:r>
            <a:r>
              <a:rPr lang="ar-IQ" b="1" dirty="0" err="1"/>
              <a:t>الاولى</a:t>
            </a:r>
            <a:r>
              <a:rPr lang="ar-IQ" b="1" dirty="0"/>
              <a:t> مع الصدر كما في الجراد </a:t>
            </a:r>
            <a:endParaRPr lang="en-US" b="1" dirty="0"/>
          </a:p>
        </p:txBody>
      </p:sp>
      <p:sp>
        <p:nvSpPr>
          <p:cNvPr id="12" name="مستطيل 11"/>
          <p:cNvSpPr/>
          <p:nvPr/>
        </p:nvSpPr>
        <p:spPr>
          <a:xfrm>
            <a:off x="4018417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IQ" b="1" dirty="0" err="1"/>
              <a:t>او</a:t>
            </a:r>
            <a:r>
              <a:rPr lang="ar-IQ" b="1" dirty="0"/>
              <a:t> تندمج الحلقة البطنية </a:t>
            </a:r>
            <a:r>
              <a:rPr lang="ar-IQ" b="1" dirty="0" err="1"/>
              <a:t>الاولى</a:t>
            </a:r>
            <a:r>
              <a:rPr lang="ar-IQ" b="1" dirty="0"/>
              <a:t> </a:t>
            </a:r>
            <a:r>
              <a:rPr lang="ar-IQ" b="1" dirty="0" err="1"/>
              <a:t>باكملها</a:t>
            </a:r>
            <a:r>
              <a:rPr lang="ar-IQ" b="1" dirty="0"/>
              <a:t> مع الصدر كما في الحشرات غشائية </a:t>
            </a:r>
            <a:r>
              <a:rPr lang="ar-IQ" b="1" dirty="0" err="1"/>
              <a:t>الاجنحة</a:t>
            </a:r>
            <a:r>
              <a:rPr lang="ar-IQ" b="1" dirty="0"/>
              <a:t> لتكون الخصر </a:t>
            </a:r>
            <a:r>
              <a:rPr lang="en-US" b="1" dirty="0" err="1" smtClean="0"/>
              <a:t>Propodium</a:t>
            </a:r>
            <a:r>
              <a:rPr lang="ar-IQ" b="1" dirty="0" smtClean="0"/>
              <a:t> مثل النمل</a:t>
            </a:r>
            <a:endParaRPr lang="en-US" b="1" dirty="0"/>
          </a:p>
        </p:txBody>
      </p:sp>
      <p:grpSp>
        <p:nvGrpSpPr>
          <p:cNvPr id="14" name="مجموعة 13"/>
          <p:cNvGrpSpPr/>
          <p:nvPr/>
        </p:nvGrpSpPr>
        <p:grpSpPr>
          <a:xfrm>
            <a:off x="1126385" y="1052736"/>
            <a:ext cx="2222376" cy="1438217"/>
            <a:chOff x="467544" y="2399613"/>
            <a:chExt cx="4876800" cy="3657600"/>
          </a:xfrm>
        </p:grpSpPr>
        <p:pic>
          <p:nvPicPr>
            <p:cNvPr id="4098" name="Picture 2" descr="Wild Lebanon - Powered by A Rocha Leban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399613"/>
              <a:ext cx="48768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مستطيل 12"/>
            <p:cNvSpPr/>
            <p:nvPr/>
          </p:nvSpPr>
          <p:spPr>
            <a:xfrm>
              <a:off x="4119353" y="5594047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/>
                <a:t>ا</a:t>
              </a:r>
              <a:r>
                <a:rPr lang="ar-IQ" b="1" dirty="0" smtClean="0"/>
                <a:t>لرعاش</a:t>
              </a:r>
              <a:endParaRPr lang="en-US" b="1" dirty="0"/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5268339" y="4018084"/>
            <a:ext cx="2847975" cy="1609726"/>
            <a:chOff x="5268339" y="4018084"/>
            <a:chExt cx="2847975" cy="1609726"/>
          </a:xfrm>
        </p:grpSpPr>
        <p:pic>
          <p:nvPicPr>
            <p:cNvPr id="4100" name="Picture 4" descr="Carpenter Ants Vs Termites What Is The Difference Knockout Termite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339" y="4018084"/>
              <a:ext cx="2847975" cy="1609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مستطيل 14"/>
            <p:cNvSpPr/>
            <p:nvPr/>
          </p:nvSpPr>
          <p:spPr>
            <a:xfrm>
              <a:off x="5635088" y="5119979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IQ" b="1" dirty="0" smtClean="0"/>
                <a:t>النمل </a:t>
              </a:r>
              <a:endParaRPr lang="en-US" dirty="0"/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82410" y="3603102"/>
            <a:ext cx="3846735" cy="2231035"/>
            <a:chOff x="82410" y="3603102"/>
            <a:chExt cx="3846735" cy="2231035"/>
          </a:xfrm>
        </p:grpSpPr>
        <p:pic>
          <p:nvPicPr>
            <p:cNvPr id="4102" name="Picture 6" descr="Grasshopper: (Facts + Diet + Habitat) - Science4Fu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30" y="3603102"/>
              <a:ext cx="3397515" cy="223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/>
            <p:cNvSpPr/>
            <p:nvPr/>
          </p:nvSpPr>
          <p:spPr>
            <a:xfrm>
              <a:off x="82410" y="4377455"/>
              <a:ext cx="989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ar-IQ" b="1" dirty="0"/>
                <a:t>الجراد </a:t>
              </a:r>
              <a:endParaRPr lang="en-US" b="1" dirty="0"/>
            </a:p>
          </p:txBody>
        </p:sp>
      </p:grpSp>
      <p:pic>
        <p:nvPicPr>
          <p:cNvPr id="4104" name="Picture 8" descr="Katharina Swobo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99" y="5640387"/>
            <a:ext cx="1969718" cy="11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86800" cy="720080"/>
          </a:xfrm>
        </p:spPr>
        <p:txBody>
          <a:bodyPr>
            <a:noAutofit/>
          </a:bodyPr>
          <a:lstStyle/>
          <a:p>
            <a:r>
              <a:rPr lang="ar-IQ" sz="3200" b="1" dirty="0"/>
              <a:t>الصفيحات حلقات الصدر </a:t>
            </a:r>
            <a:r>
              <a:rPr lang="en-US" sz="3200" b="1" dirty="0" err="1"/>
              <a:t>Sclerites</a:t>
            </a:r>
            <a:r>
              <a:rPr lang="en-US" sz="3200" b="1" dirty="0"/>
              <a:t> of thoracic segment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1008112"/>
          </a:xfrm>
        </p:spPr>
        <p:txBody>
          <a:bodyPr>
            <a:normAutofit/>
          </a:bodyPr>
          <a:lstStyle/>
          <a:p>
            <a:r>
              <a:rPr lang="ar-IQ" sz="1800" b="1" dirty="0"/>
              <a:t>يتركب الجدار الخارجي لكل حلقة من حلقات الصدر من ثلاث مناطق رئيسية هي صفيحة </a:t>
            </a:r>
            <a:r>
              <a:rPr lang="ar-IQ" sz="1800" b="1" dirty="0" err="1"/>
              <a:t>متقرنة</a:t>
            </a:r>
            <a:r>
              <a:rPr lang="ar-IQ" sz="1800" b="1" dirty="0"/>
              <a:t> ظهرية  </a:t>
            </a:r>
            <a:r>
              <a:rPr lang="en-US" sz="1800" b="1" dirty="0" err="1"/>
              <a:t>Tergum</a:t>
            </a:r>
            <a:r>
              <a:rPr lang="en-US" sz="1800" b="1" dirty="0"/>
              <a:t> </a:t>
            </a:r>
            <a:r>
              <a:rPr lang="ar-IQ" sz="1800" b="1" dirty="0" smtClean="0"/>
              <a:t> والجمع </a:t>
            </a:r>
            <a:r>
              <a:rPr lang="en-US" sz="1800" b="1" dirty="0" err="1"/>
              <a:t>Terga</a:t>
            </a:r>
            <a:r>
              <a:rPr lang="en-US" sz="1800" b="1" dirty="0"/>
              <a:t>  </a:t>
            </a:r>
            <a:r>
              <a:rPr lang="ar-IQ" sz="1800" b="1" dirty="0" smtClean="0"/>
              <a:t> وتدعى </a:t>
            </a:r>
            <a:r>
              <a:rPr lang="ar-IQ" sz="1800" b="1" dirty="0"/>
              <a:t>في منطقة الصدر بال </a:t>
            </a:r>
            <a:r>
              <a:rPr lang="ar-IQ" sz="1800" b="1" dirty="0" smtClean="0"/>
              <a:t> </a:t>
            </a:r>
            <a:r>
              <a:rPr lang="en-US" sz="1800" b="1" dirty="0" smtClean="0"/>
              <a:t>notum </a:t>
            </a:r>
            <a:r>
              <a:rPr lang="ar-IQ" sz="1800" b="1" dirty="0" smtClean="0"/>
              <a:t> وجمعها </a:t>
            </a:r>
            <a:r>
              <a:rPr lang="en-US" sz="1800" b="1" dirty="0"/>
              <a:t>nota </a:t>
            </a:r>
            <a:r>
              <a:rPr lang="ar-IQ" sz="1800" b="1" dirty="0" smtClean="0"/>
              <a:t> وصفيحة </a:t>
            </a:r>
            <a:r>
              <a:rPr lang="ar-IQ" sz="1800" b="1" dirty="0" err="1"/>
              <a:t>متقرنة</a:t>
            </a:r>
            <a:r>
              <a:rPr lang="ar-IQ" sz="1800" b="1" dirty="0"/>
              <a:t> بطنية هي </a:t>
            </a:r>
            <a:r>
              <a:rPr lang="ar-IQ" sz="1800" b="1" dirty="0" smtClean="0"/>
              <a:t> </a:t>
            </a:r>
            <a:r>
              <a:rPr lang="en-US" sz="1800" b="1" dirty="0" smtClean="0"/>
              <a:t>Sternum </a:t>
            </a:r>
            <a:r>
              <a:rPr lang="ar-IQ" sz="1800" b="1" dirty="0" smtClean="0"/>
              <a:t> والجمع </a:t>
            </a:r>
            <a:r>
              <a:rPr lang="en-US" sz="1800" b="1" dirty="0"/>
              <a:t>Sterna </a:t>
            </a:r>
            <a:r>
              <a:rPr lang="ar-IQ" sz="1800" b="1" dirty="0" smtClean="0"/>
              <a:t> ومنطقة </a:t>
            </a:r>
            <a:r>
              <a:rPr lang="ar-IQ" sz="1800" b="1" dirty="0"/>
              <a:t>جانبية تدعى بال </a:t>
            </a:r>
            <a:r>
              <a:rPr lang="ar-IQ" sz="1800" b="1" dirty="0" smtClean="0"/>
              <a:t> </a:t>
            </a:r>
            <a:r>
              <a:rPr lang="en-US" sz="1800" b="1" dirty="0" err="1" smtClean="0"/>
              <a:t>Pleuron</a:t>
            </a:r>
            <a:r>
              <a:rPr lang="en-US" sz="1800" b="1" dirty="0" smtClean="0"/>
              <a:t>  </a:t>
            </a:r>
            <a:r>
              <a:rPr lang="ar-IQ" sz="1800" b="1" dirty="0" smtClean="0"/>
              <a:t> والجمع </a:t>
            </a:r>
            <a:r>
              <a:rPr lang="en-US" sz="1800" b="1" dirty="0"/>
              <a:t>Pleura </a:t>
            </a:r>
            <a:r>
              <a:rPr lang="ar-IQ" sz="1800" b="1" dirty="0" smtClean="0"/>
              <a:t> توصل </a:t>
            </a:r>
            <a:r>
              <a:rPr lang="ar-IQ" sz="1800" b="1" dirty="0"/>
              <a:t>الصفيحة الظهرية بالبطنية</a:t>
            </a:r>
            <a:endParaRPr lang="en-US" sz="1800" b="1" dirty="0"/>
          </a:p>
        </p:txBody>
      </p:sp>
      <p:pic>
        <p:nvPicPr>
          <p:cNvPr id="4" name="صورة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355976" cy="3960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4499992" y="1484784"/>
            <a:ext cx="45967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1600" b="1" dirty="0"/>
              <a:t>الظهر </a:t>
            </a:r>
            <a:r>
              <a:rPr lang="ar-IQ" sz="1600" b="1" dirty="0" err="1"/>
              <a:t>واقسامه</a:t>
            </a:r>
            <a:r>
              <a:rPr lang="ar-IQ" sz="1600" b="1" dirty="0"/>
              <a:t> </a:t>
            </a:r>
            <a:r>
              <a:rPr lang="en-US" sz="1600" b="1" dirty="0" err="1" smtClean="0"/>
              <a:t>Tergum</a:t>
            </a:r>
            <a:r>
              <a:rPr lang="en-US" sz="1600" b="1" dirty="0" smtClean="0"/>
              <a:t>  </a:t>
            </a:r>
            <a:r>
              <a:rPr lang="ar-IQ" sz="1600" b="1" dirty="0" smtClean="0"/>
              <a:t> تعرف </a:t>
            </a:r>
            <a:r>
              <a:rPr lang="ar-IQ" sz="1600" b="1" dirty="0" err="1"/>
              <a:t>ترجة</a:t>
            </a:r>
            <a:r>
              <a:rPr lang="ar-IQ" sz="1600" b="1" dirty="0"/>
              <a:t> الحلقة الصدرية الأمامية باسم </a:t>
            </a:r>
            <a:r>
              <a:rPr lang="ar-IQ" sz="1600" b="1" dirty="0" smtClean="0"/>
              <a:t>(</a:t>
            </a:r>
            <a:r>
              <a:rPr lang="en-US" sz="1600" b="1" dirty="0" err="1"/>
              <a:t>Pronotum</a:t>
            </a:r>
            <a:r>
              <a:rPr lang="en-US" sz="1600" b="1" dirty="0"/>
              <a:t> </a:t>
            </a:r>
            <a:r>
              <a:rPr lang="ar-IQ" sz="1600" b="1" dirty="0" smtClean="0"/>
              <a:t>) الصفيحة </a:t>
            </a:r>
            <a:r>
              <a:rPr lang="ar-IQ" sz="1600" b="1" dirty="0"/>
              <a:t>الظهرية الأمامية وتكون </a:t>
            </a:r>
            <a:r>
              <a:rPr lang="ar-IQ" sz="1600" b="1" dirty="0" smtClean="0"/>
              <a:t> </a:t>
            </a:r>
            <a:r>
              <a:rPr lang="ar-IQ" sz="1600" b="1" dirty="0"/>
              <a:t>صغيرة لأنها تستخدم فقط في ارتباط عضلات الرجل ولكنها في الحشرات التابعة ًغالبا لرتبتي </a:t>
            </a:r>
            <a:r>
              <a:rPr lang="ar-IQ" sz="1600" b="1" dirty="0" smtClean="0"/>
              <a:t>الصراصر </a:t>
            </a:r>
            <a:r>
              <a:rPr lang="ar-IQ" sz="1600" b="1" dirty="0"/>
              <a:t>وفرس النبي </a:t>
            </a:r>
            <a:r>
              <a:rPr lang="ar-IQ" sz="1600" b="1" dirty="0" err="1"/>
              <a:t>وغمدية</a:t>
            </a:r>
            <a:r>
              <a:rPr lang="ar-IQ" sz="1600" b="1" dirty="0"/>
              <a:t> الأجنحة تظهر على هيئة صفيحة كبيرة تعمل على الحماية الجزئية لحلقتي الصدر المجنح أما ترج الحلقتين الصدريتين الوسطى والخلفية فتكونان </a:t>
            </a:r>
            <a:r>
              <a:rPr lang="ar-IQ" sz="1600" b="1" dirty="0" smtClean="0"/>
              <a:t> </a:t>
            </a:r>
            <a:r>
              <a:rPr lang="ar-IQ" sz="1600" b="1" dirty="0"/>
              <a:t>صغير تين نسبيا في الحشرات عديمة </a:t>
            </a:r>
            <a:r>
              <a:rPr lang="ar-IQ" sz="1600" b="1" dirty="0" err="1"/>
              <a:t>الاجنحة</a:t>
            </a:r>
            <a:r>
              <a:rPr lang="ar-IQ" sz="1600" b="1" dirty="0"/>
              <a:t> وفي اليرقات ولكن في الحشرات المجنحة فانهما يصبحان متحورتين لاتصال الأجنحة </a:t>
            </a:r>
            <a:r>
              <a:rPr lang="ar-IQ" sz="1600" b="1" dirty="0" smtClean="0"/>
              <a:t>بهما</a:t>
            </a:r>
          </a:p>
          <a:p>
            <a:r>
              <a:rPr lang="ar-IQ" sz="1600" b="1" dirty="0"/>
              <a:t>ت</a:t>
            </a:r>
            <a:r>
              <a:rPr lang="ar-IQ" sz="1600" b="1" dirty="0" smtClean="0"/>
              <a:t>قسم </a:t>
            </a:r>
            <a:r>
              <a:rPr lang="ar-IQ" sz="1600" b="1" dirty="0"/>
              <a:t>كل من الصفيحة الظهرية الثانية والثالثة في الحشرات المجنحة </a:t>
            </a:r>
            <a:r>
              <a:rPr lang="ar-IQ" sz="1600" b="1" dirty="0" err="1"/>
              <a:t>الى</a:t>
            </a:r>
            <a:r>
              <a:rPr lang="ar-IQ" sz="1600" b="1" dirty="0"/>
              <a:t> منطقة </a:t>
            </a:r>
            <a:r>
              <a:rPr lang="ar-IQ" sz="1600" b="1" dirty="0" err="1"/>
              <a:t>امامية</a:t>
            </a:r>
            <a:r>
              <a:rPr lang="ar-IQ" sz="1600" b="1" dirty="0"/>
              <a:t> هي الصفيحة الجناحية الظهرية </a:t>
            </a:r>
            <a:r>
              <a:rPr lang="en-US" sz="1600" b="1" dirty="0" err="1"/>
              <a:t>alinotum</a:t>
            </a:r>
            <a:r>
              <a:rPr lang="en-US" sz="1600" b="1" dirty="0"/>
              <a:t> </a:t>
            </a:r>
            <a:r>
              <a:rPr lang="ar-IQ" sz="1600" b="1" dirty="0" smtClean="0"/>
              <a:t> والتي </a:t>
            </a:r>
            <a:r>
              <a:rPr lang="ar-IQ" sz="1600" b="1" dirty="0"/>
              <a:t>تتصل بها </a:t>
            </a:r>
            <a:r>
              <a:rPr lang="ar-IQ" sz="1600" b="1" dirty="0" err="1"/>
              <a:t>الاجنحة</a:t>
            </a:r>
            <a:r>
              <a:rPr lang="ar-IQ" sz="1600" b="1" dirty="0"/>
              <a:t> والى منطقة خلفية هي مؤخرة الصفيحة الظهرية </a:t>
            </a:r>
            <a:r>
              <a:rPr lang="en-US" sz="1600" b="1" dirty="0" err="1"/>
              <a:t>postnotum</a:t>
            </a:r>
            <a:r>
              <a:rPr lang="en-US" sz="1600" b="1" dirty="0"/>
              <a:t> </a:t>
            </a:r>
            <a:r>
              <a:rPr lang="ar-IQ" sz="1600" b="1" dirty="0" smtClean="0"/>
              <a:t> لا </a:t>
            </a:r>
            <a:r>
              <a:rPr lang="ar-IQ" sz="1600" b="1" dirty="0"/>
              <a:t>علاقة لها </a:t>
            </a:r>
            <a:r>
              <a:rPr lang="ar-IQ" sz="1600" b="1" dirty="0" err="1"/>
              <a:t>بالاجنحة</a:t>
            </a:r>
            <a:r>
              <a:rPr lang="ar-IQ" sz="1600" b="1" dirty="0"/>
              <a:t> </a:t>
            </a:r>
          </a:p>
          <a:p>
            <a:r>
              <a:rPr lang="ar-IQ" sz="1600" b="1" dirty="0" err="1"/>
              <a:t>ان</a:t>
            </a:r>
            <a:r>
              <a:rPr lang="ar-IQ" sz="1600" b="1" dirty="0"/>
              <a:t> الصفيحة </a:t>
            </a:r>
            <a:r>
              <a:rPr lang="ar-IQ" sz="1600" b="1" dirty="0" err="1"/>
              <a:t>الامامية</a:t>
            </a:r>
            <a:r>
              <a:rPr lang="ar-IQ" sz="1600" b="1" dirty="0"/>
              <a:t> (الصفيحة الجناحية الظهرية) تقسم </a:t>
            </a:r>
            <a:r>
              <a:rPr lang="ar-IQ" sz="1600" b="1" dirty="0" err="1"/>
              <a:t>الى</a:t>
            </a:r>
            <a:r>
              <a:rPr lang="ar-IQ" sz="1600" b="1" dirty="0"/>
              <a:t> ثلاث مناطق هي </a:t>
            </a:r>
          </a:p>
          <a:p>
            <a:r>
              <a:rPr lang="en-US" sz="1600" b="1" dirty="0" smtClean="0"/>
              <a:t>a)</a:t>
            </a:r>
            <a:r>
              <a:rPr lang="ar-IQ" sz="1600" b="1" dirty="0" smtClean="0"/>
              <a:t> جزء </a:t>
            </a:r>
            <a:r>
              <a:rPr lang="ar-IQ" sz="1600" b="1" dirty="0" err="1"/>
              <a:t>امامي</a:t>
            </a:r>
            <a:r>
              <a:rPr lang="ar-IQ" sz="1600" b="1" dirty="0"/>
              <a:t> يدعى مقدمة الدرع </a:t>
            </a:r>
            <a:r>
              <a:rPr lang="en-US" sz="1600" b="1" dirty="0" err="1"/>
              <a:t>prescutum</a:t>
            </a:r>
            <a:endParaRPr lang="en-US" sz="1600" b="1" dirty="0"/>
          </a:p>
          <a:p>
            <a:r>
              <a:rPr lang="en-US" sz="1600" b="1" dirty="0" smtClean="0"/>
              <a:t>b)</a:t>
            </a:r>
            <a:r>
              <a:rPr lang="ar-IQ" sz="1600" b="1" dirty="0" smtClean="0"/>
              <a:t> جزء </a:t>
            </a:r>
            <a:r>
              <a:rPr lang="ar-IQ" sz="1600" b="1" dirty="0"/>
              <a:t>وسطي يدعى الدرع </a:t>
            </a:r>
            <a:r>
              <a:rPr lang="en-US" sz="1600" b="1" dirty="0" err="1"/>
              <a:t>scutum</a:t>
            </a:r>
            <a:endParaRPr lang="en-US" sz="1600" b="1" dirty="0"/>
          </a:p>
          <a:p>
            <a:r>
              <a:rPr lang="en-US" sz="1600" b="1" dirty="0" smtClean="0"/>
              <a:t>c)</a:t>
            </a:r>
            <a:r>
              <a:rPr lang="ar-IQ" sz="1600" b="1" dirty="0" smtClean="0"/>
              <a:t> جزء </a:t>
            </a:r>
            <a:r>
              <a:rPr lang="ar-IQ" sz="1600" b="1" dirty="0"/>
              <a:t>خلفي يدعى </a:t>
            </a:r>
            <a:r>
              <a:rPr lang="ar-IQ" sz="1600" b="1" dirty="0" err="1"/>
              <a:t>بالدريع</a:t>
            </a:r>
            <a:r>
              <a:rPr lang="ar-IQ" sz="1600" b="1" dirty="0"/>
              <a:t> </a:t>
            </a:r>
            <a:r>
              <a:rPr lang="en-US" sz="1600" b="1" dirty="0" err="1"/>
              <a:t>scutellum</a:t>
            </a:r>
            <a:endParaRPr lang="en-US" sz="1600" b="1" dirty="0"/>
          </a:p>
          <a:p>
            <a:r>
              <a:rPr lang="ar-SA" sz="1600" b="1" dirty="0" smtClean="0"/>
              <a:t>تنبعج الحافة الامامية ل</a:t>
            </a:r>
            <a:r>
              <a:rPr lang="ar-IQ" sz="1600" b="1" dirty="0" smtClean="0"/>
              <a:t>مقدمة </a:t>
            </a:r>
            <a:r>
              <a:rPr lang="ar-IQ" sz="1600" b="1" dirty="0"/>
              <a:t>الصفيحة الظهرية الامامية الى الداخل </a:t>
            </a:r>
            <a:r>
              <a:rPr lang="ar-SA" sz="1600" b="1" dirty="0" smtClean="0"/>
              <a:t>لتكون هيكل </a:t>
            </a:r>
            <a:r>
              <a:rPr lang="ar-SA" sz="1600" b="1" dirty="0" err="1" smtClean="0"/>
              <a:t>الترجة</a:t>
            </a:r>
            <a:r>
              <a:rPr lang="ar-SA" sz="1600" b="1" dirty="0" smtClean="0"/>
              <a:t> الداخلي </a:t>
            </a:r>
            <a:r>
              <a:rPr lang="en-US" sz="1600" b="1" dirty="0" err="1" smtClean="0"/>
              <a:t>phragma</a:t>
            </a:r>
            <a:r>
              <a:rPr lang="en-US" sz="1600" b="1" dirty="0" smtClean="0"/>
              <a:t>  </a:t>
            </a:r>
            <a:r>
              <a:rPr lang="ar-SA" sz="1600" b="1" dirty="0" smtClean="0"/>
              <a:t>الذي تتصل </a:t>
            </a:r>
            <a:r>
              <a:rPr lang="ar-SA" sz="1600" b="1" dirty="0" err="1" smtClean="0"/>
              <a:t>بة</a:t>
            </a:r>
            <a:r>
              <a:rPr lang="ar-SA" sz="1600" b="1" dirty="0" smtClean="0"/>
              <a:t> العضلات الطولية الظهرية  وقد يوجد هيكل داخلي خلفي </a:t>
            </a:r>
            <a:r>
              <a:rPr lang="ar-SA" sz="1600" b="1" dirty="0" err="1" smtClean="0"/>
              <a:t>للترجة</a:t>
            </a:r>
            <a:r>
              <a:rPr lang="ar-SA" sz="1600" b="1" dirty="0" smtClean="0"/>
              <a:t> </a:t>
            </a:r>
            <a:r>
              <a:rPr lang="en-US" sz="1600" b="1" dirty="0" err="1" smtClean="0"/>
              <a:t>postphragma</a:t>
            </a:r>
            <a:r>
              <a:rPr lang="ar-SA" sz="1600" b="1" dirty="0" smtClean="0"/>
              <a:t>يقوم بنفس العمل </a:t>
            </a:r>
            <a:r>
              <a:rPr lang="ar-IQ" sz="1600" b="1" dirty="0" smtClean="0"/>
              <a:t>.</a:t>
            </a:r>
            <a:endParaRPr lang="ar-IQ" sz="1600" b="1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215246" y="2780928"/>
            <a:ext cx="396044" cy="2678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2400728" y="2816931"/>
            <a:ext cx="281315" cy="1958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669014" y="3226744"/>
            <a:ext cx="702078" cy="313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1654190" y="3432359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1947131" y="3198503"/>
            <a:ext cx="281315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V="1">
            <a:off x="395536" y="4122514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flipV="1">
            <a:off x="3491880" y="4607693"/>
            <a:ext cx="144016" cy="306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4" name="Picture 4" descr="Discover Life mo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82" y="1578528"/>
            <a:ext cx="2188046" cy="11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 descr="Image result for insect tergum and stern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59" y="1578528"/>
            <a:ext cx="1776841" cy="957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2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323528" y="-273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3200" b="1" smtClean="0"/>
              <a:t>الصفيحات حلقات الصدر </a:t>
            </a:r>
            <a:r>
              <a:rPr lang="en-US" sz="3200" b="1" smtClean="0"/>
              <a:t>Sclerites of thoracic segment</a:t>
            </a:r>
            <a:endParaRPr lang="en-US" sz="3200" b="1" dirty="0"/>
          </a:p>
        </p:txBody>
      </p:sp>
      <p:pic>
        <p:nvPicPr>
          <p:cNvPr id="5" name="صورة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6" y="1412775"/>
            <a:ext cx="5364088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رابط كسهم مستقيم 7"/>
          <p:cNvCxnSpPr/>
          <p:nvPr/>
        </p:nvCxnSpPr>
        <p:spPr>
          <a:xfrm>
            <a:off x="2051720" y="486916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5724128" y="1618505"/>
            <a:ext cx="3286200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480" indent="-179705">
              <a:lnSpc>
                <a:spcPct val="115000"/>
              </a:lnSpc>
              <a:spcAft>
                <a:spcPts val="1000"/>
              </a:spcAft>
            </a:pPr>
            <a:r>
              <a:rPr lang="ar-IQ" b="1" dirty="0">
                <a:ea typeface="Calibri"/>
                <a:cs typeface="Times New Roman"/>
              </a:rPr>
              <a:t>الصفيحة البطنية (القص)</a:t>
            </a:r>
            <a:endParaRPr lang="en-US" sz="1600" dirty="0">
              <a:ea typeface="Calibri"/>
              <a:cs typeface="Arial"/>
            </a:endParaRPr>
          </a:p>
          <a:p>
            <a:pPr marL="538480" indent="-179705">
              <a:lnSpc>
                <a:spcPct val="115000"/>
              </a:lnSpc>
              <a:spcAft>
                <a:spcPts val="1000"/>
              </a:spcAft>
            </a:pPr>
            <a:r>
              <a:rPr lang="ar-IQ" dirty="0">
                <a:ea typeface="Calibri"/>
                <a:cs typeface="Times New Roman"/>
              </a:rPr>
              <a:t> تتصل هذه الصفيحة  من </a:t>
            </a:r>
            <a:r>
              <a:rPr lang="ar-IQ" dirty="0" err="1">
                <a:ea typeface="Calibri"/>
                <a:cs typeface="Times New Roman"/>
              </a:rPr>
              <a:t>الامام</a:t>
            </a:r>
            <a:r>
              <a:rPr lang="ar-IQ" dirty="0">
                <a:ea typeface="Calibri"/>
                <a:cs typeface="Times New Roman"/>
              </a:rPr>
              <a:t> والخلف بالصفيحتين الجانبيتين كي تكون على كل جانب تجويفاً تستقر فيه قاعدة الرجل ( </a:t>
            </a:r>
            <a:r>
              <a:rPr lang="en-US" dirty="0">
                <a:latin typeface="Times New Roman"/>
                <a:ea typeface="Calibri"/>
                <a:cs typeface="Arial"/>
              </a:rPr>
              <a:t>(</a:t>
            </a:r>
            <a:r>
              <a:rPr lang="en-US" dirty="0" err="1">
                <a:latin typeface="Times New Roman"/>
                <a:ea typeface="Calibri"/>
                <a:cs typeface="Arial"/>
              </a:rPr>
              <a:t>coxa</a:t>
            </a:r>
            <a:r>
              <a:rPr lang="ar-IQ" dirty="0">
                <a:ea typeface="Calibri"/>
                <a:cs typeface="Times New Roman"/>
              </a:rPr>
              <a:t> تتكون الصفيحة البطنية من جزيئين</a:t>
            </a:r>
            <a:endParaRPr lang="en-US" sz="1600" dirty="0">
              <a:ea typeface="Calibri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ar-IQ" dirty="0">
                <a:ea typeface="Calibri"/>
                <a:cs typeface="Times New Roman"/>
              </a:rPr>
              <a:t>الجزء </a:t>
            </a:r>
            <a:r>
              <a:rPr lang="ar-IQ" dirty="0" err="1">
                <a:ea typeface="Calibri"/>
                <a:cs typeface="Times New Roman"/>
              </a:rPr>
              <a:t>الامامي</a:t>
            </a:r>
            <a:r>
              <a:rPr lang="ar-IQ" dirty="0">
                <a:ea typeface="Calibri"/>
                <a:cs typeface="Times New Roman"/>
              </a:rPr>
              <a:t> هي الصفيحة الرئيسية البطنية </a:t>
            </a:r>
            <a:r>
              <a:rPr lang="en-US" dirty="0" err="1">
                <a:latin typeface="Times New Roman"/>
                <a:ea typeface="Calibri"/>
                <a:cs typeface="Arial"/>
              </a:rPr>
              <a:t>Eusternum</a:t>
            </a:r>
            <a:r>
              <a:rPr lang="ar-IQ" dirty="0">
                <a:ea typeface="Calibri"/>
                <a:cs typeface="Times New Roman"/>
              </a:rPr>
              <a:t> (الذي ينقسم في الحشرات المجنحة </a:t>
            </a:r>
            <a:r>
              <a:rPr lang="ar-IQ" dirty="0" err="1">
                <a:ea typeface="Calibri"/>
                <a:cs typeface="Times New Roman"/>
              </a:rPr>
              <a:t>الى</a:t>
            </a:r>
            <a:r>
              <a:rPr lang="ar-IQ" dirty="0">
                <a:ea typeface="Calibri"/>
                <a:cs typeface="Times New Roman"/>
              </a:rPr>
              <a:t> 3 مناطق عي مقدمة القص </a:t>
            </a:r>
            <a:r>
              <a:rPr lang="en-US" dirty="0" err="1">
                <a:latin typeface="Times New Roman"/>
                <a:ea typeface="Calibri"/>
                <a:cs typeface="Arial"/>
              </a:rPr>
              <a:t>presternum</a:t>
            </a:r>
            <a:r>
              <a:rPr lang="ar-IQ" dirty="0">
                <a:ea typeface="Calibri"/>
                <a:cs typeface="Times New Roman"/>
              </a:rPr>
              <a:t> ومنطقة وسطية </a:t>
            </a:r>
            <a:r>
              <a:rPr lang="en-US" dirty="0" err="1">
                <a:latin typeface="Times New Roman"/>
                <a:ea typeface="Calibri"/>
                <a:cs typeface="Arial"/>
              </a:rPr>
              <a:t>basisternum</a:t>
            </a:r>
            <a:r>
              <a:rPr lang="ar-IQ" dirty="0">
                <a:ea typeface="Calibri"/>
                <a:cs typeface="Times New Roman"/>
              </a:rPr>
              <a:t> وخلفية القصيص </a:t>
            </a:r>
            <a:r>
              <a:rPr lang="en-US" dirty="0" err="1">
                <a:latin typeface="Times New Roman"/>
                <a:ea typeface="Calibri"/>
                <a:cs typeface="Arial"/>
              </a:rPr>
              <a:t>sternellum</a:t>
            </a:r>
            <a:r>
              <a:rPr lang="ar-IQ" dirty="0">
                <a:ea typeface="Calibri"/>
                <a:cs typeface="Times New Roman"/>
              </a:rPr>
              <a:t> ) </a:t>
            </a:r>
            <a:endParaRPr lang="en-US" sz="1600" dirty="0">
              <a:ea typeface="Calibri"/>
              <a:cs typeface="Arial"/>
            </a:endParaRPr>
          </a:p>
          <a:p>
            <a:r>
              <a:rPr lang="ar-IQ" dirty="0">
                <a:ea typeface="Calibri"/>
                <a:cs typeface="Times New Roman"/>
              </a:rPr>
              <a:t> </a:t>
            </a:r>
            <a:r>
              <a:rPr lang="en-US" dirty="0" smtClean="0">
                <a:ea typeface="Calibri"/>
                <a:cs typeface="Times New Roman"/>
              </a:rPr>
              <a:t>b) </a:t>
            </a:r>
            <a:r>
              <a:rPr lang="ar-IQ" dirty="0" smtClean="0">
                <a:ea typeface="Calibri"/>
                <a:cs typeface="Times New Roman"/>
              </a:rPr>
              <a:t> ) ومن </a:t>
            </a:r>
            <a:r>
              <a:rPr lang="ar-IQ" dirty="0">
                <a:ea typeface="Calibri"/>
                <a:cs typeface="Times New Roman"/>
              </a:rPr>
              <a:t>جزء خلفي يدعى بال </a:t>
            </a:r>
            <a:r>
              <a:rPr lang="en-US" dirty="0" err="1">
                <a:latin typeface="Times New Roman"/>
                <a:ea typeface="Calibri"/>
              </a:rPr>
              <a:t>spinasternum</a:t>
            </a:r>
            <a:endParaRPr lang="en-US" dirty="0"/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1835696" y="6013351"/>
            <a:ext cx="360040" cy="2959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V="1">
            <a:off x="2970076" y="6013351"/>
            <a:ext cx="449796" cy="458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V="1">
            <a:off x="1043608" y="530120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V="1">
            <a:off x="1619672" y="5481228"/>
            <a:ext cx="576064" cy="252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V="1">
            <a:off x="2627784" y="5661248"/>
            <a:ext cx="36373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23528" y="-27384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3200" b="1" smtClean="0"/>
              <a:t>الصفيحات حلقات الصدر </a:t>
            </a:r>
            <a:r>
              <a:rPr lang="en-US" sz="3200" b="1" smtClean="0"/>
              <a:t>Sclerites of thoracic segment</a:t>
            </a:r>
            <a:endParaRPr lang="en-US" sz="3200" b="1" dirty="0"/>
          </a:p>
        </p:txBody>
      </p:sp>
      <p:pic>
        <p:nvPicPr>
          <p:cNvPr id="6" name="صورة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364088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ستطيل 6"/>
          <p:cNvSpPr/>
          <p:nvPr/>
        </p:nvSpPr>
        <p:spPr>
          <a:xfrm>
            <a:off x="5436096" y="980728"/>
            <a:ext cx="3419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b="1" dirty="0"/>
              <a:t>الصفيحة الجانبية </a:t>
            </a:r>
            <a:r>
              <a:rPr lang="en-US" b="1" dirty="0" err="1"/>
              <a:t>pleuron</a:t>
            </a:r>
            <a:r>
              <a:rPr lang="ar-IQ" b="1" dirty="0"/>
              <a:t> في الحشرات المجنحة </a:t>
            </a:r>
            <a:endParaRPr lang="en-US" dirty="0"/>
          </a:p>
          <a:p>
            <a:r>
              <a:rPr lang="ar-IQ" dirty="0"/>
              <a:t>تتوسع الصفيحة الجانبية في الحلقات الصدرية التي تحمل </a:t>
            </a:r>
            <a:r>
              <a:rPr lang="ar-IQ" dirty="0" err="1"/>
              <a:t>اجنحة</a:t>
            </a:r>
            <a:r>
              <a:rPr lang="ar-IQ" dirty="0"/>
              <a:t> ويمتد منها نتوء سفلي يدعى نتوء الحرقفة </a:t>
            </a:r>
            <a:r>
              <a:rPr lang="en-US" dirty="0" smtClean="0"/>
              <a:t>pleural </a:t>
            </a:r>
            <a:r>
              <a:rPr lang="en-US" dirty="0" err="1" smtClean="0"/>
              <a:t>coxal</a:t>
            </a:r>
            <a:r>
              <a:rPr lang="en-US" dirty="0" smtClean="0"/>
              <a:t> </a:t>
            </a:r>
            <a:r>
              <a:rPr lang="en-US" dirty="0"/>
              <a:t>process</a:t>
            </a:r>
            <a:r>
              <a:rPr lang="ar-IQ" dirty="0"/>
              <a:t> والذي يتمفصل عليه رجل الحشرة ويمتد نتوء ظهري يدعى </a:t>
            </a:r>
            <a:r>
              <a:rPr lang="ar-IQ" dirty="0" smtClean="0"/>
              <a:t>نتوءان </a:t>
            </a:r>
            <a:r>
              <a:rPr lang="ar-IQ" dirty="0"/>
              <a:t>الجناح الظهري </a:t>
            </a:r>
            <a:r>
              <a:rPr lang="en-US" dirty="0"/>
              <a:t> dorsal wing process</a:t>
            </a:r>
            <a:r>
              <a:rPr lang="ar-IQ" dirty="0"/>
              <a:t> يتمفصل عليه الجناح </a:t>
            </a:r>
            <a:r>
              <a:rPr lang="ar-IQ" dirty="0" smtClean="0"/>
              <a:t> (</a:t>
            </a:r>
            <a:r>
              <a:rPr lang="ar-IQ" dirty="0" err="1" smtClean="0"/>
              <a:t>امامي</a:t>
            </a:r>
            <a:r>
              <a:rPr lang="ar-IQ" dirty="0" smtClean="0"/>
              <a:t> وخلفي). </a:t>
            </a:r>
            <a:r>
              <a:rPr lang="ar-IQ" dirty="0"/>
              <a:t>تتكون الصفيحة الجانبية من </a:t>
            </a:r>
            <a:r>
              <a:rPr lang="ar-IQ" dirty="0" err="1"/>
              <a:t>جزئين</a:t>
            </a:r>
            <a:r>
              <a:rPr lang="ar-IQ" dirty="0"/>
              <a:t> يدعى الجزء </a:t>
            </a:r>
            <a:r>
              <a:rPr lang="ar-IQ" dirty="0" err="1"/>
              <a:t>الامامي</a:t>
            </a:r>
            <a:r>
              <a:rPr lang="ar-IQ" dirty="0"/>
              <a:t> فوق الصفيحة البطنية </a:t>
            </a:r>
            <a:r>
              <a:rPr lang="en-US" dirty="0" err="1"/>
              <a:t>episternum</a:t>
            </a:r>
            <a:r>
              <a:rPr lang="ar-IQ" dirty="0"/>
              <a:t> ويدعى الجزء الخلفي فوق حرقفة الرجل </a:t>
            </a:r>
            <a:r>
              <a:rPr lang="en-US" dirty="0" err="1"/>
              <a:t>epimeron</a:t>
            </a:r>
            <a:r>
              <a:rPr lang="ar-IQ" dirty="0"/>
              <a:t> ويفصل بينهما الدرز الجانبي </a:t>
            </a:r>
            <a:r>
              <a:rPr lang="ar-IQ" dirty="0" smtClean="0"/>
              <a:t> </a:t>
            </a:r>
            <a:r>
              <a:rPr lang="en-US" dirty="0" smtClean="0"/>
              <a:t>pleural </a:t>
            </a:r>
            <a:r>
              <a:rPr lang="en-US" dirty="0"/>
              <a:t>suture </a:t>
            </a:r>
            <a:r>
              <a:rPr lang="ar-IQ" dirty="0"/>
              <a:t>ويمتد هذا الدرز من اعلى تجويف الحرقفة </a:t>
            </a:r>
            <a:r>
              <a:rPr lang="ar-IQ" dirty="0" err="1"/>
              <a:t>الى</a:t>
            </a:r>
            <a:r>
              <a:rPr lang="ar-IQ" dirty="0"/>
              <a:t> النتوء الجناحي وبشكل مائل.</a:t>
            </a:r>
            <a:endParaRPr lang="en-US" dirty="0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971600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2843808" y="4238311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259632" y="4105549"/>
            <a:ext cx="1224136" cy="68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2682044" y="2996952"/>
            <a:ext cx="1097868" cy="1833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2528156" y="465313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1365378" y="2708920"/>
            <a:ext cx="614334" cy="471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ar-IQ" sz="3200" b="1" dirty="0" smtClean="0"/>
              <a:t>ملحقات الصدر</a:t>
            </a:r>
            <a:br>
              <a:rPr lang="ar-IQ" sz="3200" b="1" dirty="0" smtClean="0"/>
            </a:br>
            <a:r>
              <a:rPr lang="ar-IQ" sz="3200" b="1" dirty="0" err="1" smtClean="0"/>
              <a:t>الارجل</a:t>
            </a:r>
            <a:endParaRPr lang="en-US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2000" dirty="0"/>
              <a:t> تمتلك جميع الحشرات باستثناء اليرقات عديمة </a:t>
            </a:r>
            <a:r>
              <a:rPr lang="ar-IQ" sz="2000" dirty="0" err="1"/>
              <a:t>الارجل</a:t>
            </a:r>
            <a:r>
              <a:rPr lang="ar-IQ" sz="2000" dirty="0"/>
              <a:t> وقليل من الحشرات الكاملة ثلاثة </a:t>
            </a:r>
            <a:r>
              <a:rPr lang="ar-IQ" sz="2000" dirty="0" err="1"/>
              <a:t>ازواج</a:t>
            </a:r>
            <a:r>
              <a:rPr lang="ar-IQ" sz="2000" dirty="0"/>
              <a:t> من </a:t>
            </a:r>
            <a:r>
              <a:rPr lang="ar-IQ" sz="2000" dirty="0" err="1"/>
              <a:t>الارجل</a:t>
            </a:r>
            <a:r>
              <a:rPr lang="ar-IQ" sz="2000" dirty="0"/>
              <a:t> زوج واحد على كل حلقة صدرية. من الناحية النموذجية تتكون الرجل من ستة حلقات </a:t>
            </a:r>
            <a:r>
              <a:rPr lang="ar-IQ" sz="2000" dirty="0" err="1"/>
              <a:t>اساسية</a:t>
            </a:r>
            <a:r>
              <a:rPr lang="ar-IQ" sz="2000" dirty="0"/>
              <a:t> تتمفصل الواحدة مع </a:t>
            </a:r>
            <a:r>
              <a:rPr lang="ar-IQ" sz="2000" dirty="0" err="1"/>
              <a:t>الاخرى</a:t>
            </a:r>
            <a:r>
              <a:rPr lang="ar-IQ" sz="2000" dirty="0"/>
              <a:t> بنتوءات مفصلية </a:t>
            </a:r>
            <a:r>
              <a:rPr lang="ar-IQ" sz="2000" dirty="0" err="1"/>
              <a:t>احادية</a:t>
            </a:r>
            <a:r>
              <a:rPr lang="ar-IQ" sz="2000" dirty="0"/>
              <a:t> </a:t>
            </a:r>
            <a:r>
              <a:rPr lang="ar-IQ" sz="2000" dirty="0" err="1"/>
              <a:t>او</a:t>
            </a:r>
            <a:r>
              <a:rPr lang="ar-IQ" sz="2000" dirty="0"/>
              <a:t> ثنائية و تتكون </a:t>
            </a:r>
            <a:r>
              <a:rPr lang="ar-IQ" sz="2000" dirty="0" err="1"/>
              <a:t>الارجل</a:t>
            </a:r>
            <a:r>
              <a:rPr lang="ar-IQ" sz="2000" dirty="0"/>
              <a:t> من </a:t>
            </a:r>
            <a:endParaRPr lang="ar-IQ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الحرقفة (</a:t>
            </a:r>
            <a:r>
              <a:rPr lang="en-US" sz="2000" dirty="0" err="1"/>
              <a:t>coxa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المدور (</a:t>
            </a:r>
            <a:r>
              <a:rPr lang="en-US" sz="2000" dirty="0" smtClean="0"/>
              <a:t>Trochanter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الفخذ (</a:t>
            </a:r>
            <a:r>
              <a:rPr lang="en-US" sz="2000" dirty="0" smtClean="0"/>
              <a:t>Femur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الساق (</a:t>
            </a:r>
            <a:r>
              <a:rPr lang="en-US" sz="2000" dirty="0" smtClean="0"/>
              <a:t>Tibia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الرسغ (</a:t>
            </a:r>
            <a:r>
              <a:rPr lang="en-US" sz="2000" dirty="0"/>
              <a:t>Tarsus</a:t>
            </a:r>
            <a:r>
              <a:rPr lang="ar-IQ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ar-IQ" sz="2000" dirty="0" smtClean="0"/>
              <a:t>مقدم الرسغ (</a:t>
            </a:r>
            <a:r>
              <a:rPr lang="en-US" sz="2000" dirty="0" err="1"/>
              <a:t>Pretarsus</a:t>
            </a:r>
            <a:r>
              <a:rPr lang="ar-IQ" sz="2000" dirty="0" smtClean="0"/>
              <a:t>)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76" y="2564904"/>
            <a:ext cx="3636802" cy="4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5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51.7|29.6|14.9|1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9|8.5|18.9|11.6|7.2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30593</TotalTime>
  <Words>1885</Words>
  <Application>Microsoft Office PowerPoint</Application>
  <PresentationFormat>عرض على الشاشة (3:4)‏</PresentationFormat>
  <Paragraphs>81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المحاضرة الرابعة المظهر الخارجي للحشرات  منطقة العنق Cervix or Neck والصدر Thorax  </vt:lpstr>
      <vt:lpstr>ثالثاً: منطقة العنق Cervix or Neck </vt:lpstr>
      <vt:lpstr>عرض تقديمي في PowerPoint</vt:lpstr>
      <vt:lpstr>عرض تقديمي في PowerPoint</vt:lpstr>
      <vt:lpstr>عرض تقديمي في PowerPoint</vt:lpstr>
      <vt:lpstr>الصفيحات حلقات الصدر Sclerites of thoracic segment</vt:lpstr>
      <vt:lpstr>عرض تقديمي في PowerPoint</vt:lpstr>
      <vt:lpstr>عرض تقديمي في PowerPoint</vt:lpstr>
      <vt:lpstr>ملحقات الصدر الارجل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الاجنحة    Wings </vt:lpstr>
      <vt:lpstr>عرض تقديمي في PowerPoint</vt:lpstr>
      <vt:lpstr>نمو الاجنحة Development of wings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in insects</dc:title>
  <dc:creator>hello</dc:creator>
  <cp:lastModifiedBy>alaa</cp:lastModifiedBy>
  <cp:revision>325</cp:revision>
  <dcterms:created xsi:type="dcterms:W3CDTF">2015-12-12T07:07:56Z</dcterms:created>
  <dcterms:modified xsi:type="dcterms:W3CDTF">2020-07-22T20:29:52Z</dcterms:modified>
</cp:coreProperties>
</file>