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283" r:id="rId2"/>
    <p:sldId id="286" r:id="rId3"/>
    <p:sldId id="288" r:id="rId4"/>
    <p:sldId id="290" r:id="rId5"/>
    <p:sldId id="269" r:id="rId6"/>
    <p:sldId id="287" r:id="rId7"/>
    <p:sldId id="296" r:id="rId8"/>
    <p:sldId id="295" r:id="rId9"/>
    <p:sldId id="277" r:id="rId10"/>
    <p:sldId id="292" r:id="rId11"/>
    <p:sldId id="293" r:id="rId12"/>
    <p:sldId id="294" r:id="rId13"/>
    <p:sldId id="297" r:id="rId14"/>
    <p:sldId id="298" r:id="rId15"/>
    <p:sldId id="299" r:id="rId16"/>
    <p:sldId id="300" r:id="rId17"/>
    <p:sldId id="303" r:id="rId18"/>
    <p:sldId id="304" r:id="rId19"/>
    <p:sldId id="305" r:id="rId20"/>
    <p:sldId id="306" r:id="rId21"/>
    <p:sldId id="307" r:id="rId22"/>
    <p:sldId id="308" r:id="rId23"/>
    <p:sldId id="309" r:id="rId24"/>
    <p:sldId id="310" r:id="rId25"/>
    <p:sldId id="338" r:id="rId26"/>
    <p:sldId id="339" r:id="rId27"/>
    <p:sldId id="327" r:id="rId28"/>
    <p:sldId id="328" r:id="rId29"/>
    <p:sldId id="329" r:id="rId30"/>
    <p:sldId id="330" r:id="rId31"/>
    <p:sldId id="331" r:id="rId32"/>
    <p:sldId id="332" r:id="rId33"/>
    <p:sldId id="333" r:id="rId34"/>
    <p:sldId id="334" r:id="rId35"/>
    <p:sldId id="335" r:id="rId36"/>
    <p:sldId id="336" r:id="rId37"/>
    <p:sldId id="337"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62" autoAdjust="0"/>
  </p:normalViewPr>
  <p:slideViewPr>
    <p:cSldViewPr>
      <p:cViewPr varScale="1">
        <p:scale>
          <a:sx n="69" d="100"/>
          <a:sy n="69" d="100"/>
        </p:scale>
        <p:origin x="141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0E6059F-0014-4F8F-85CE-09CF515AC13E}" type="datetimeFigureOut">
              <a:rPr lang="ar-SA" smtClean="0"/>
              <a:t>19/08/1445</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C3E87ED-51FC-46C4-9B27-2A5B89EB6737}" type="slidenum">
              <a:rPr lang="ar-SA" smtClean="0"/>
              <a:t>‹#›</a:t>
            </a:fld>
            <a:endParaRPr lang="ar-SA"/>
          </a:p>
        </p:txBody>
      </p:sp>
    </p:spTree>
    <p:extLst>
      <p:ext uri="{BB962C8B-B14F-4D97-AF65-F5344CB8AC3E}">
        <p14:creationId xmlns:p14="http://schemas.microsoft.com/office/powerpoint/2010/main" val="29470228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FC3E87ED-51FC-46C4-9B27-2A5B89EB6737}" type="slidenum">
              <a:rPr lang="ar-SA" smtClean="0"/>
              <a:t>1</a:t>
            </a:fld>
            <a:endParaRPr lang="ar-SA"/>
          </a:p>
        </p:txBody>
      </p:sp>
    </p:spTree>
    <p:extLst>
      <p:ext uri="{BB962C8B-B14F-4D97-AF65-F5344CB8AC3E}">
        <p14:creationId xmlns:p14="http://schemas.microsoft.com/office/powerpoint/2010/main" val="328064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FC3E87ED-51FC-46C4-9B27-2A5B89EB6737}" type="slidenum">
              <a:rPr lang="ar-SA" smtClean="0">
                <a:solidFill>
                  <a:prstClr val="black"/>
                </a:solidFill>
              </a:rPr>
              <a:pPr/>
              <a:t>13</a:t>
            </a:fld>
            <a:endParaRPr lang="ar-SA">
              <a:solidFill>
                <a:prstClr val="black"/>
              </a:solidFill>
            </a:endParaRPr>
          </a:p>
        </p:txBody>
      </p:sp>
    </p:spTree>
    <p:extLst>
      <p:ext uri="{BB962C8B-B14F-4D97-AF65-F5344CB8AC3E}">
        <p14:creationId xmlns:p14="http://schemas.microsoft.com/office/powerpoint/2010/main" val="280520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FC3E87ED-51FC-46C4-9B27-2A5B89EB6737}" type="slidenum">
              <a:rPr lang="ar-SA" smtClean="0">
                <a:solidFill>
                  <a:prstClr val="black"/>
                </a:solidFill>
              </a:rPr>
              <a:pPr/>
              <a:t>29</a:t>
            </a:fld>
            <a:endParaRPr lang="ar-SA">
              <a:solidFill>
                <a:prstClr val="black"/>
              </a:solidFill>
            </a:endParaRPr>
          </a:p>
        </p:txBody>
      </p:sp>
    </p:spTree>
    <p:extLst>
      <p:ext uri="{BB962C8B-B14F-4D97-AF65-F5344CB8AC3E}">
        <p14:creationId xmlns:p14="http://schemas.microsoft.com/office/powerpoint/2010/main" val="349016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19/08/1445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19/08/1445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19/08/1445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19/08/1445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19/08/1445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19/08/1445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19/08/1445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1.gif"/><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53.jpe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66.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70.png"/><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72.jpe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44624"/>
            <a:ext cx="9144000" cy="1143000"/>
          </a:xfrm>
        </p:spPr>
        <p:txBody>
          <a:bodyPr>
            <a:noAutofit/>
          </a:bodyPr>
          <a:lstStyle/>
          <a:p>
            <a:r>
              <a:rPr lang="ar-IQ" sz="3600" b="1" dirty="0" smtClean="0"/>
              <a:t>تصنيف الحشرات</a:t>
            </a:r>
            <a:br>
              <a:rPr lang="ar-IQ" sz="3600" b="1" dirty="0" smtClean="0"/>
            </a:br>
            <a:r>
              <a:rPr lang="en-US" sz="3600" b="1" dirty="0" smtClean="0"/>
              <a:t>Insects Taxonomy</a:t>
            </a:r>
            <a:endParaRPr lang="en-US" sz="3600" b="1" dirty="0"/>
          </a:p>
        </p:txBody>
      </p:sp>
      <p:sp>
        <p:nvSpPr>
          <p:cNvPr id="3" name="AutoShape 2" descr="العلماء يستخدمون أسلحة الليزر لمواجهة بعوض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العلماء يستخدمون أسلحة الليزر لمواجهة بعوض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العلماء يستخدمون أسلحة الليزر لمواجهة بعوض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607816"/>
            <a:ext cx="2085975" cy="264278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4" name="Picture 10" descr="فضاء المعرفة : صور لحشرات مكبرة ملايين المرا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958" y="4269740"/>
            <a:ext cx="3472904" cy="28501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6" name="Picture 12" descr="http://3.bp.blogspot.com/-GauYO0rSjDE/UgTXmd3LCCI/AAAAAAAABe0/Esc8s_fzBNE/s400/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82" y="2060848"/>
            <a:ext cx="2799617" cy="249865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1" name="Picture 8" descr="19 حشرة تقشعر لها الأبدان تحت المجهر - عالم الغرائب: طرائف وحقائق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2483" y="1808819"/>
            <a:ext cx="3659559" cy="30027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94637"/>
      </p:ext>
    </p:extLst>
  </p:cSld>
  <p:clrMapOvr>
    <a:masterClrMapping/>
  </p:clrMapOvr>
  <mc:AlternateContent xmlns:mc="http://schemas.openxmlformats.org/markup-compatibility/2006" xmlns:p14="http://schemas.microsoft.com/office/powerpoint/2010/main">
    <mc:Choice Requires="p14">
      <p:transition spd="slow" p14:dur="2000" advTm="47967"/>
    </mc:Choice>
    <mc:Fallback xmlns="">
      <p:transition spd="slow" advTm="4796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sz="4000" b="1" dirty="0" smtClean="0"/>
              <a:t>زوائد الرأس</a:t>
            </a:r>
            <a:br>
              <a:rPr lang="ar-IQ" sz="4000" b="1" dirty="0" smtClean="0"/>
            </a:br>
            <a:r>
              <a:rPr lang="ar-IQ" sz="4000" b="1" dirty="0" err="1" smtClean="0"/>
              <a:t>اجزاء</a:t>
            </a:r>
            <a:r>
              <a:rPr lang="ar-IQ" sz="4000" b="1" dirty="0" smtClean="0"/>
              <a:t> الفم</a:t>
            </a:r>
            <a:endParaRPr lang="en-US" sz="4000" b="1" dirty="0"/>
          </a:p>
        </p:txBody>
      </p:sp>
      <p:sp>
        <p:nvSpPr>
          <p:cNvPr id="3" name="عنصر نائب للمحتوى 2"/>
          <p:cNvSpPr>
            <a:spLocks noGrp="1"/>
          </p:cNvSpPr>
          <p:nvPr>
            <p:ph idx="1"/>
          </p:nvPr>
        </p:nvSpPr>
        <p:spPr>
          <a:xfrm>
            <a:off x="3923928" y="1600200"/>
            <a:ext cx="4762872" cy="4525963"/>
          </a:xfrm>
        </p:spPr>
        <p:txBody>
          <a:bodyPr>
            <a:normAutofit fontScale="92500" lnSpcReduction="10000"/>
          </a:bodyPr>
          <a:lstStyle/>
          <a:p>
            <a:pPr marL="0" indent="0">
              <a:buNone/>
            </a:pPr>
            <a:r>
              <a:rPr lang="ar-IQ" dirty="0" smtClean="0"/>
              <a:t>تتكون </a:t>
            </a:r>
            <a:r>
              <a:rPr lang="ar-IQ" dirty="0" err="1" smtClean="0"/>
              <a:t>اجزاء</a:t>
            </a:r>
            <a:r>
              <a:rPr lang="ar-IQ" dirty="0" smtClean="0"/>
              <a:t> الفم من</a:t>
            </a:r>
          </a:p>
          <a:p>
            <a:r>
              <a:rPr lang="ar-IQ" dirty="0" smtClean="0"/>
              <a:t>الشفة العليا </a:t>
            </a:r>
            <a:r>
              <a:rPr lang="en-US" dirty="0" smtClean="0"/>
              <a:t>Labrum</a:t>
            </a:r>
            <a:endParaRPr lang="ar-IQ" dirty="0" smtClean="0"/>
          </a:p>
          <a:p>
            <a:r>
              <a:rPr lang="ar-IQ" dirty="0" smtClean="0"/>
              <a:t>الفكوك العليا</a:t>
            </a:r>
            <a:r>
              <a:rPr lang="en-US" dirty="0" smtClean="0"/>
              <a:t> Mandibles </a:t>
            </a:r>
            <a:endParaRPr lang="ar-IQ" dirty="0" smtClean="0"/>
          </a:p>
          <a:p>
            <a:r>
              <a:rPr lang="ar-IQ" dirty="0" smtClean="0"/>
              <a:t>الفكوك السفلى </a:t>
            </a:r>
            <a:r>
              <a:rPr lang="ar-IQ" dirty="0" err="1" smtClean="0"/>
              <a:t>او</a:t>
            </a:r>
            <a:r>
              <a:rPr lang="ar-IQ" dirty="0" smtClean="0"/>
              <a:t> المساعدة</a:t>
            </a:r>
            <a:r>
              <a:rPr lang="en-US" dirty="0" smtClean="0"/>
              <a:t> Maxillae </a:t>
            </a:r>
            <a:endParaRPr lang="ar-IQ" dirty="0" smtClean="0"/>
          </a:p>
          <a:p>
            <a:r>
              <a:rPr lang="ar-IQ" dirty="0" smtClean="0"/>
              <a:t>الشفة السفلى</a:t>
            </a:r>
            <a:r>
              <a:rPr lang="en-US" dirty="0" smtClean="0"/>
              <a:t> Labium </a:t>
            </a:r>
            <a:endParaRPr lang="ar-IQ" dirty="0" smtClean="0"/>
          </a:p>
          <a:p>
            <a:r>
              <a:rPr lang="ar-IQ" dirty="0" smtClean="0"/>
              <a:t>اللسان</a:t>
            </a:r>
            <a:r>
              <a:rPr lang="en-US" dirty="0"/>
              <a:t> </a:t>
            </a:r>
            <a:r>
              <a:rPr lang="en-US" dirty="0" err="1" smtClean="0"/>
              <a:t>hypopharynx</a:t>
            </a:r>
            <a:r>
              <a:rPr lang="en-US" dirty="0" smtClean="0"/>
              <a:t> </a:t>
            </a:r>
            <a:endParaRPr lang="ar-IQ" dirty="0" smtClean="0"/>
          </a:p>
          <a:p>
            <a:pPr marL="0" indent="0">
              <a:buNone/>
            </a:pPr>
            <a:r>
              <a:rPr lang="ar-IQ" dirty="0" smtClean="0"/>
              <a:t>وتتحور </a:t>
            </a:r>
            <a:r>
              <a:rPr lang="ar-IQ" dirty="0" err="1" smtClean="0"/>
              <a:t>اجزاء</a:t>
            </a:r>
            <a:r>
              <a:rPr lang="ar-IQ" dirty="0" smtClean="0"/>
              <a:t> الفم حسب بيئة وطبيعة تغذية الحشرات</a:t>
            </a:r>
            <a:endParaRPr lang="en-US" dirty="0"/>
          </a:p>
        </p:txBody>
      </p:sp>
      <p:pic>
        <p:nvPicPr>
          <p:cNvPr id="7170" name="Picture 2" descr="Untitled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049"/>
            <a:ext cx="3705225" cy="48768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64702834"/>
      </p:ext>
    </p:extLst>
  </p:cSld>
  <p:clrMapOvr>
    <a:masterClrMapping/>
  </p:clrMapOvr>
  <mc:AlternateContent xmlns:mc="http://schemas.openxmlformats.org/markup-compatibility/2006" xmlns:p14="http://schemas.microsoft.com/office/powerpoint/2010/main">
    <mc:Choice Requires="p14">
      <p:transition spd="slow" p14:dur="2000" advTm="38396"/>
    </mc:Choice>
    <mc:Fallback xmlns="">
      <p:transition spd="slow" advTm="383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91880" y="980728"/>
            <a:ext cx="5652120" cy="5877271"/>
          </a:xfrm>
        </p:spPr>
        <p:txBody>
          <a:bodyPr>
            <a:normAutofit fontScale="55000" lnSpcReduction="20000"/>
          </a:bodyPr>
          <a:lstStyle/>
          <a:p>
            <a:pPr marL="0" indent="0">
              <a:buNone/>
            </a:pPr>
            <a:r>
              <a:rPr lang="ar-IQ" dirty="0" smtClean="0"/>
              <a:t>زوج </a:t>
            </a:r>
            <a:r>
              <a:rPr lang="ar-IQ" dirty="0"/>
              <a:t>من الزوائد المتحركة  تقع </a:t>
            </a:r>
            <a:r>
              <a:rPr lang="ar-IQ" dirty="0" err="1"/>
              <a:t>امام</a:t>
            </a:r>
            <a:r>
              <a:rPr lang="ar-IQ" dirty="0"/>
              <a:t> العيون المركبة </a:t>
            </a:r>
            <a:r>
              <a:rPr lang="ar-IQ" dirty="0" smtClean="0"/>
              <a:t>وقد </a:t>
            </a:r>
            <a:r>
              <a:rPr lang="ar-IQ" dirty="0"/>
              <a:t>تختفي قرون الاستشعار تماما كما في رتبة </a:t>
            </a:r>
            <a:r>
              <a:rPr lang="en-US" dirty="0" err="1" smtClean="0"/>
              <a:t>Protura</a:t>
            </a:r>
            <a:endParaRPr lang="en-US" dirty="0" smtClean="0"/>
          </a:p>
          <a:p>
            <a:pPr marL="0" indent="0">
              <a:buNone/>
            </a:pPr>
            <a:r>
              <a:rPr lang="ar-IQ" b="1" dirty="0"/>
              <a:t>تركيب قرون الاستشعار .</a:t>
            </a:r>
          </a:p>
          <a:p>
            <a:pPr marL="514350" indent="-514350">
              <a:buFont typeface="+mj-lt"/>
              <a:buAutoNum type="arabicPeriod"/>
            </a:pPr>
            <a:r>
              <a:rPr lang="ar-IQ" dirty="0" err="1"/>
              <a:t>ا</a:t>
            </a:r>
            <a:r>
              <a:rPr lang="ar-IQ" dirty="0" err="1" smtClean="0"/>
              <a:t>لاصل</a:t>
            </a:r>
            <a:r>
              <a:rPr lang="ar-IQ" dirty="0" smtClean="0"/>
              <a:t> </a:t>
            </a:r>
            <a:r>
              <a:rPr lang="en-US" dirty="0"/>
              <a:t>Scape </a:t>
            </a:r>
            <a:r>
              <a:rPr lang="ar-IQ" dirty="0" smtClean="0"/>
              <a:t> وهي </a:t>
            </a:r>
            <a:r>
              <a:rPr lang="ar-IQ" dirty="0"/>
              <a:t>العقلة القاعدية وهي </a:t>
            </a:r>
            <a:r>
              <a:rPr lang="ar-IQ" dirty="0" err="1"/>
              <a:t>اطول</a:t>
            </a:r>
            <a:r>
              <a:rPr lang="ar-IQ" dirty="0"/>
              <a:t> العقل وتوجد في حفرة قرن الاستشعار التي يوجد فيها بروز </a:t>
            </a:r>
            <a:r>
              <a:rPr lang="ar-IQ" dirty="0" err="1"/>
              <a:t>او</a:t>
            </a:r>
            <a:r>
              <a:rPr lang="ar-IQ" dirty="0"/>
              <a:t> محور يعرف </a:t>
            </a:r>
            <a:r>
              <a:rPr lang="ar-IQ" dirty="0" smtClean="0"/>
              <a:t>بال </a:t>
            </a:r>
            <a:r>
              <a:rPr lang="en-US" dirty="0" err="1"/>
              <a:t>antennifer</a:t>
            </a:r>
            <a:r>
              <a:rPr lang="en-US" dirty="0"/>
              <a:t> </a:t>
            </a:r>
            <a:r>
              <a:rPr lang="ar-IQ" dirty="0" smtClean="0"/>
              <a:t> التي </a:t>
            </a:r>
            <a:r>
              <a:rPr lang="ar-IQ" dirty="0"/>
              <a:t>ترتكز عليها عقلة </a:t>
            </a:r>
            <a:r>
              <a:rPr lang="ar-IQ" dirty="0" err="1"/>
              <a:t>الاصل</a:t>
            </a:r>
            <a:r>
              <a:rPr lang="ar-IQ" dirty="0"/>
              <a:t> ويسمح لقرن الاستشعار بالحركة في جميع الاتجاهات (حركة محورية ) </a:t>
            </a:r>
            <a:r>
              <a:rPr lang="ar-IQ" dirty="0" err="1"/>
              <a:t>اما</a:t>
            </a:r>
            <a:r>
              <a:rPr lang="ar-IQ" dirty="0"/>
              <a:t> اذا موجود </a:t>
            </a:r>
            <a:r>
              <a:rPr lang="ar-IQ" dirty="0" err="1"/>
              <a:t>نتوئين</a:t>
            </a:r>
            <a:r>
              <a:rPr lang="ar-IQ" dirty="0"/>
              <a:t> جانبين فان الحركة لقرن الاستشعار تكون بمستوى واحد (جانبية)</a:t>
            </a:r>
          </a:p>
          <a:p>
            <a:pPr marL="514350" indent="-514350">
              <a:buFont typeface="+mj-lt"/>
              <a:buAutoNum type="arabicPeriod"/>
            </a:pPr>
            <a:r>
              <a:rPr lang="ar-IQ" dirty="0" smtClean="0"/>
              <a:t> الشمروخ  </a:t>
            </a:r>
            <a:r>
              <a:rPr lang="en-US" dirty="0"/>
              <a:t>Pedicel </a:t>
            </a:r>
            <a:r>
              <a:rPr lang="ar-IQ" dirty="0" smtClean="0"/>
              <a:t> عقلة </a:t>
            </a:r>
            <a:r>
              <a:rPr lang="ar-IQ" dirty="0"/>
              <a:t>واحدة تحمل عضو الحس </a:t>
            </a:r>
            <a:r>
              <a:rPr lang="ar-IQ" dirty="0" err="1"/>
              <a:t>جونستون</a:t>
            </a:r>
            <a:r>
              <a:rPr lang="ar-IQ" dirty="0"/>
              <a:t> </a:t>
            </a:r>
            <a:r>
              <a:rPr lang="ar-IQ" dirty="0" smtClean="0"/>
              <a:t>  </a:t>
            </a:r>
            <a:r>
              <a:rPr lang="en-US" dirty="0" smtClean="0"/>
              <a:t>Johnston's </a:t>
            </a:r>
            <a:r>
              <a:rPr lang="en-US" dirty="0"/>
              <a:t>organ </a:t>
            </a:r>
            <a:r>
              <a:rPr lang="ar-IQ" dirty="0" smtClean="0"/>
              <a:t> ويختفي </a:t>
            </a:r>
            <a:r>
              <a:rPr lang="ar-IQ" dirty="0"/>
              <a:t>في بعض الحشرات عديمة </a:t>
            </a:r>
            <a:r>
              <a:rPr lang="ar-IQ" dirty="0" err="1"/>
              <a:t>الاجنحة</a:t>
            </a:r>
            <a:r>
              <a:rPr lang="ar-IQ" dirty="0"/>
              <a:t> مثل </a:t>
            </a:r>
            <a:r>
              <a:rPr lang="en-US" dirty="0" err="1" smtClean="0"/>
              <a:t>Collembola</a:t>
            </a:r>
            <a:endParaRPr lang="ar-IQ" dirty="0" smtClean="0"/>
          </a:p>
          <a:p>
            <a:pPr marL="514350" indent="-514350">
              <a:buFont typeface="+mj-lt"/>
              <a:buAutoNum type="arabicPeriod"/>
            </a:pPr>
            <a:endParaRPr lang="en-US" dirty="0"/>
          </a:p>
          <a:p>
            <a:pPr marL="514350" indent="-514350">
              <a:buFont typeface="+mj-lt"/>
              <a:buAutoNum type="arabicPeriod"/>
            </a:pPr>
            <a:r>
              <a:rPr lang="ar-IQ" dirty="0" smtClean="0"/>
              <a:t>السوط </a:t>
            </a:r>
            <a:r>
              <a:rPr lang="en-US" dirty="0"/>
              <a:t>Flagellum </a:t>
            </a:r>
            <a:r>
              <a:rPr lang="ar-IQ" dirty="0" smtClean="0"/>
              <a:t> يختلف </a:t>
            </a:r>
            <a:r>
              <a:rPr lang="ar-IQ" dirty="0"/>
              <a:t>في العدد والشكل في الحشرات </a:t>
            </a:r>
            <a:r>
              <a:rPr lang="ar-IQ" dirty="0" smtClean="0"/>
              <a:t>المختلفة</a:t>
            </a:r>
          </a:p>
          <a:p>
            <a:pPr marL="0" indent="0">
              <a:buNone/>
            </a:pPr>
            <a:endParaRPr lang="ar-IQ" dirty="0"/>
          </a:p>
          <a:p>
            <a:pPr marL="0" indent="0">
              <a:buNone/>
            </a:pPr>
            <a:r>
              <a:rPr lang="ar-IQ" b="1" dirty="0"/>
              <a:t>يتحرك قرن الاستشعار بعضلات </a:t>
            </a:r>
            <a:r>
              <a:rPr lang="ar-IQ" b="1" dirty="0" err="1"/>
              <a:t>اهمها</a:t>
            </a:r>
            <a:endParaRPr lang="ar-IQ" b="1" dirty="0"/>
          </a:p>
          <a:p>
            <a:pPr marL="0" indent="0">
              <a:buNone/>
            </a:pPr>
            <a:r>
              <a:rPr lang="ar-IQ" dirty="0" smtClean="0"/>
              <a:t>1- عضلة </a:t>
            </a:r>
            <a:r>
              <a:rPr lang="ar-IQ" dirty="0" err="1"/>
              <a:t>الاصل</a:t>
            </a:r>
            <a:r>
              <a:rPr lang="ar-IQ" dirty="0"/>
              <a:t> </a:t>
            </a:r>
            <a:r>
              <a:rPr lang="ar-IQ" dirty="0" smtClean="0"/>
              <a:t> </a:t>
            </a:r>
            <a:r>
              <a:rPr lang="en-US" dirty="0" smtClean="0"/>
              <a:t>scape </a:t>
            </a:r>
            <a:r>
              <a:rPr lang="en-US" dirty="0"/>
              <a:t>muscle </a:t>
            </a:r>
            <a:r>
              <a:rPr lang="ar-IQ" dirty="0" smtClean="0"/>
              <a:t> تنشأ </a:t>
            </a:r>
            <a:r>
              <a:rPr lang="ar-IQ" dirty="0"/>
              <a:t>من </a:t>
            </a:r>
            <a:r>
              <a:rPr lang="ar-IQ" dirty="0" err="1"/>
              <a:t>الاذرع</a:t>
            </a:r>
            <a:r>
              <a:rPr lang="ar-IQ" dirty="0"/>
              <a:t> </a:t>
            </a:r>
            <a:r>
              <a:rPr lang="ar-IQ" dirty="0" err="1"/>
              <a:t>الامامية</a:t>
            </a:r>
            <a:r>
              <a:rPr lang="ar-IQ" dirty="0"/>
              <a:t> للهيكل الداخلي للرأس </a:t>
            </a:r>
            <a:r>
              <a:rPr lang="ar-IQ" dirty="0" err="1"/>
              <a:t>وتنغمد</a:t>
            </a:r>
            <a:r>
              <a:rPr lang="ar-IQ" dirty="0"/>
              <a:t> في عقلة </a:t>
            </a:r>
            <a:r>
              <a:rPr lang="ar-IQ" dirty="0" err="1"/>
              <a:t>الاصل</a:t>
            </a:r>
            <a:endParaRPr lang="ar-IQ" dirty="0"/>
          </a:p>
          <a:p>
            <a:pPr marL="0" indent="0">
              <a:buNone/>
            </a:pPr>
            <a:r>
              <a:rPr lang="ar-IQ" dirty="0" smtClean="0"/>
              <a:t>2- عضلة </a:t>
            </a:r>
            <a:r>
              <a:rPr lang="ar-IQ" dirty="0"/>
              <a:t>الشمروخ </a:t>
            </a:r>
            <a:r>
              <a:rPr lang="ar-IQ" dirty="0" smtClean="0"/>
              <a:t>  </a:t>
            </a:r>
            <a:r>
              <a:rPr lang="en-US" dirty="0" smtClean="0"/>
              <a:t>pedicel </a:t>
            </a:r>
            <a:r>
              <a:rPr lang="en-US" dirty="0"/>
              <a:t>muscle </a:t>
            </a:r>
            <a:r>
              <a:rPr lang="ar-IQ" dirty="0" smtClean="0"/>
              <a:t> وتنشأ </a:t>
            </a:r>
            <a:r>
              <a:rPr lang="ar-IQ" dirty="0"/>
              <a:t>من عقلة </a:t>
            </a:r>
            <a:r>
              <a:rPr lang="ar-IQ" dirty="0" err="1"/>
              <a:t>الاصل</a:t>
            </a:r>
            <a:r>
              <a:rPr lang="ar-IQ" dirty="0"/>
              <a:t> </a:t>
            </a:r>
            <a:r>
              <a:rPr lang="ar-IQ" dirty="0" err="1"/>
              <a:t>وتنغمد</a:t>
            </a:r>
            <a:r>
              <a:rPr lang="ar-IQ" dirty="0"/>
              <a:t> في الشمروخ. </a:t>
            </a:r>
            <a:r>
              <a:rPr lang="ar-IQ" dirty="0" err="1"/>
              <a:t>اما</a:t>
            </a:r>
            <a:r>
              <a:rPr lang="ar-IQ" dirty="0"/>
              <a:t> عقل السوط فتتحرك تبعا لحركة </a:t>
            </a:r>
            <a:r>
              <a:rPr lang="ar-IQ" dirty="0" err="1"/>
              <a:t>الاصل</a:t>
            </a:r>
            <a:r>
              <a:rPr lang="ar-IQ" dirty="0"/>
              <a:t> والشمروخ حيث </a:t>
            </a:r>
            <a:r>
              <a:rPr lang="ar-IQ" dirty="0" err="1"/>
              <a:t>لاتوجد</a:t>
            </a:r>
            <a:r>
              <a:rPr lang="ar-IQ" dirty="0"/>
              <a:t> عضلات له</a:t>
            </a:r>
          </a:p>
          <a:p>
            <a:pPr marL="0" indent="0">
              <a:buNone/>
            </a:pPr>
            <a:endParaRPr lang="ar-IQ" dirty="0"/>
          </a:p>
          <a:p>
            <a:pPr marL="0" indent="0">
              <a:buNone/>
            </a:pPr>
            <a:endParaRPr lang="en-US" dirty="0"/>
          </a:p>
        </p:txBody>
      </p:sp>
      <p:sp>
        <p:nvSpPr>
          <p:cNvPr id="4" name="عنوان 1"/>
          <p:cNvSpPr txBox="1">
            <a:spLocks/>
          </p:cNvSpPr>
          <p:nvPr/>
        </p:nvSpPr>
        <p:spPr>
          <a:xfrm>
            <a:off x="609600" y="116632"/>
            <a:ext cx="8229600" cy="864096"/>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IQ" sz="3200" b="1" dirty="0" smtClean="0"/>
              <a:t>زوائد الرأس : قرون الاستشعار (</a:t>
            </a:r>
            <a:r>
              <a:rPr lang="en-US" sz="3200" b="1" dirty="0"/>
              <a:t>Antenna</a:t>
            </a:r>
            <a:r>
              <a:rPr lang="ar-IQ" sz="3200" b="1" dirty="0" smtClean="0"/>
              <a:t>)</a:t>
            </a:r>
            <a:endParaRPr lang="en-US" sz="3200" b="1" dirty="0"/>
          </a:p>
        </p:txBody>
      </p:sp>
      <p:sp>
        <p:nvSpPr>
          <p:cNvPr id="5" name="AutoShape 4" descr="Frontal view of an acerentomid protur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Protura - an overview | ScienceDirect Topic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Protura - an overview | ScienceDirect Topic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4" name="Picture 12" descr="https://ars.els-cdn.com/content/image/3-s2.0-B9780123741448002216-gr1.jpg?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 y="1556792"/>
            <a:ext cx="3485502"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nsect antenn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3" y="3758722"/>
            <a:ext cx="3462887" cy="29242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5317941"/>
      </p:ext>
    </p:extLst>
  </p:cSld>
  <p:clrMapOvr>
    <a:masterClrMapping/>
  </p:clrMapOvr>
  <mc:AlternateContent xmlns:mc="http://schemas.openxmlformats.org/markup-compatibility/2006" xmlns:p14="http://schemas.microsoft.com/office/powerpoint/2010/main">
    <mc:Choice Requires="p14">
      <p:transition spd="slow" p14:dur="2000" advTm="119664"/>
    </mc:Choice>
    <mc:Fallback xmlns="">
      <p:transition spd="slow" advTm="1196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792088"/>
          </a:xfrm>
        </p:spPr>
        <p:txBody>
          <a:bodyPr>
            <a:normAutofit/>
          </a:bodyPr>
          <a:lstStyle/>
          <a:p>
            <a:r>
              <a:rPr lang="ar-IQ" sz="3600" b="1" dirty="0"/>
              <a:t>وظائف قرون الاستشعار</a:t>
            </a:r>
            <a:endParaRPr lang="en-US" sz="3600" b="1" dirty="0"/>
          </a:p>
        </p:txBody>
      </p:sp>
      <p:sp>
        <p:nvSpPr>
          <p:cNvPr id="3" name="عنصر نائب للمحتوى 2"/>
          <p:cNvSpPr>
            <a:spLocks noGrp="1"/>
          </p:cNvSpPr>
          <p:nvPr>
            <p:ph idx="1"/>
          </p:nvPr>
        </p:nvSpPr>
        <p:spPr>
          <a:xfrm>
            <a:off x="878904" y="908720"/>
            <a:ext cx="8229600" cy="5217443"/>
          </a:xfrm>
        </p:spPr>
        <p:txBody>
          <a:bodyPr>
            <a:normAutofit/>
          </a:bodyPr>
          <a:lstStyle/>
          <a:p>
            <a:pPr marL="514350" indent="-514350">
              <a:buFont typeface="+mj-lt"/>
              <a:buAutoNum type="arabicPeriod"/>
            </a:pPr>
            <a:r>
              <a:rPr lang="ar-IQ" sz="2000" dirty="0"/>
              <a:t> للمس كما في الجراد </a:t>
            </a:r>
            <a:endParaRPr lang="ar-IQ" sz="2000" dirty="0" smtClean="0"/>
          </a:p>
          <a:p>
            <a:pPr marL="514350" indent="-514350">
              <a:buFont typeface="+mj-lt"/>
              <a:buAutoNum type="arabicPeriod"/>
            </a:pPr>
            <a:r>
              <a:rPr lang="ar-IQ" sz="2000" dirty="0" smtClean="0"/>
              <a:t>للشم </a:t>
            </a:r>
            <a:r>
              <a:rPr lang="ar-IQ" sz="2000" dirty="0"/>
              <a:t>كما في بعض </a:t>
            </a:r>
            <a:r>
              <a:rPr lang="ar-IQ" sz="2000" dirty="0" err="1"/>
              <a:t>انواع</a:t>
            </a:r>
            <a:r>
              <a:rPr lang="ar-IQ" sz="2000" dirty="0"/>
              <a:t> </a:t>
            </a:r>
            <a:r>
              <a:rPr lang="ar-IQ" sz="2000" dirty="0" smtClean="0"/>
              <a:t>الذباب</a:t>
            </a:r>
          </a:p>
          <a:p>
            <a:pPr marL="514350" indent="-514350">
              <a:buFont typeface="+mj-lt"/>
              <a:buAutoNum type="arabicPeriod"/>
            </a:pPr>
            <a:r>
              <a:rPr lang="ar-IQ" sz="2000" dirty="0" smtClean="0"/>
              <a:t>للسمع في البعوض</a:t>
            </a:r>
          </a:p>
          <a:p>
            <a:pPr marL="514350" indent="-514350">
              <a:buFont typeface="+mj-lt"/>
              <a:buAutoNum type="arabicPeriod"/>
            </a:pPr>
            <a:r>
              <a:rPr lang="ar-IQ" sz="2000" dirty="0" smtClean="0"/>
              <a:t>قد </a:t>
            </a:r>
            <a:r>
              <a:rPr lang="ar-IQ" sz="2000" dirty="0"/>
              <a:t>تتحور </a:t>
            </a:r>
            <a:r>
              <a:rPr lang="ar-IQ" sz="2000" dirty="0" smtClean="0"/>
              <a:t>لتقوم </a:t>
            </a:r>
            <a:r>
              <a:rPr lang="ar-IQ" sz="2000" dirty="0"/>
              <a:t>بالقبض على الفريسة كما في يرقات </a:t>
            </a:r>
            <a:r>
              <a:rPr lang="en-US" sz="2000" dirty="0" err="1"/>
              <a:t>Chaoborus</a:t>
            </a:r>
            <a:endParaRPr lang="ar-IQ" sz="2000" dirty="0" smtClean="0"/>
          </a:p>
          <a:p>
            <a:pPr marL="514350" indent="-514350">
              <a:buFont typeface="+mj-lt"/>
              <a:buAutoNum type="arabicPeriod"/>
            </a:pPr>
            <a:r>
              <a:rPr lang="ar-IQ" sz="2000" dirty="0" smtClean="0"/>
              <a:t>مسك </a:t>
            </a:r>
            <a:r>
              <a:rPr lang="ar-IQ" sz="2000" dirty="0" err="1"/>
              <a:t>الانثى</a:t>
            </a:r>
            <a:r>
              <a:rPr lang="ar-IQ" sz="2000" dirty="0"/>
              <a:t> </a:t>
            </a:r>
            <a:r>
              <a:rPr lang="ar-IQ" sz="2000" dirty="0" err="1"/>
              <a:t>اثناء</a:t>
            </a:r>
            <a:r>
              <a:rPr lang="ar-IQ" sz="2000" dirty="0"/>
              <a:t> التزاوج كما في ذكور </a:t>
            </a:r>
            <a:r>
              <a:rPr lang="en-US" sz="2000" dirty="0" err="1"/>
              <a:t>Meloe</a:t>
            </a:r>
            <a:r>
              <a:rPr lang="en-US" sz="2000" dirty="0"/>
              <a:t> </a:t>
            </a:r>
            <a:endParaRPr lang="ar-IQ" sz="2000" dirty="0" smtClean="0"/>
          </a:p>
          <a:p>
            <a:pPr marL="514350" indent="-514350">
              <a:buFont typeface="+mj-lt"/>
              <a:buAutoNum type="arabicPeriod"/>
            </a:pPr>
            <a:r>
              <a:rPr lang="ar-IQ" sz="2000" dirty="0"/>
              <a:t>قد تدل على الصفات الجنسية الثانوية كما في البعوض او حرشفية </a:t>
            </a:r>
            <a:r>
              <a:rPr lang="ar-IQ" sz="2000" dirty="0" smtClean="0"/>
              <a:t>الاجنحة</a:t>
            </a:r>
            <a:endParaRPr lang="ar-SA" sz="2000" dirty="0" smtClean="0"/>
          </a:p>
          <a:p>
            <a:pPr marL="514350" indent="-514350">
              <a:buFont typeface="+mj-lt"/>
              <a:buAutoNum type="arabicPeriod"/>
            </a:pPr>
            <a:r>
              <a:rPr lang="ar-SA" sz="2000" dirty="0" smtClean="0"/>
              <a:t>تعتبر كمراكز إحساس للحرارة والرطوبة.</a:t>
            </a:r>
            <a:endParaRPr lang="ar-IQ" sz="2000" dirty="0" smtClean="0"/>
          </a:p>
        </p:txBody>
      </p:sp>
      <p:pic>
        <p:nvPicPr>
          <p:cNvPr id="7" name="صورة 6" descr="Image result for male and female antenna in mosquit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69" y="3667074"/>
            <a:ext cx="3749511" cy="3191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مجموعة 8"/>
          <p:cNvGrpSpPr/>
          <p:nvPr/>
        </p:nvGrpSpPr>
        <p:grpSpPr>
          <a:xfrm>
            <a:off x="5207884" y="4625536"/>
            <a:ext cx="2496185" cy="1663065"/>
            <a:chOff x="5220072" y="3573016"/>
            <a:chExt cx="2496185" cy="1663065"/>
          </a:xfrm>
        </p:grpSpPr>
        <p:pic>
          <p:nvPicPr>
            <p:cNvPr id="6" name="صورة 5" descr="https://sixlegsphoto.files.wordpress.com/2012/10/meloe6.jpg?w=70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573016"/>
              <a:ext cx="2496185" cy="1663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مستطيل 7"/>
            <p:cNvSpPr/>
            <p:nvPr/>
          </p:nvSpPr>
          <p:spPr>
            <a:xfrm>
              <a:off x="5278095" y="4866749"/>
              <a:ext cx="787395" cy="369332"/>
            </a:xfrm>
            <a:prstGeom prst="rect">
              <a:avLst/>
            </a:prstGeom>
            <a:solidFill>
              <a:schemeClr val="bg1"/>
            </a:solidFill>
          </p:spPr>
          <p:txBody>
            <a:bodyPr wrap="none">
              <a:spAutoFit/>
            </a:bodyPr>
            <a:lstStyle/>
            <a:p>
              <a:r>
                <a:rPr lang="en-US" dirty="0" err="1"/>
                <a:t>Meloe</a:t>
              </a:r>
              <a:endParaRPr lang="en-US" dirty="0"/>
            </a:p>
          </p:txBody>
        </p:sp>
      </p:grpSp>
      <p:grpSp>
        <p:nvGrpSpPr>
          <p:cNvPr id="11" name="مجموعة 10"/>
          <p:cNvGrpSpPr/>
          <p:nvPr/>
        </p:nvGrpSpPr>
        <p:grpSpPr>
          <a:xfrm>
            <a:off x="107504" y="827207"/>
            <a:ext cx="4724400" cy="1106785"/>
            <a:chOff x="107504" y="827207"/>
            <a:chExt cx="4724400" cy="1106785"/>
          </a:xfrm>
        </p:grpSpPr>
        <p:pic>
          <p:nvPicPr>
            <p:cNvPr id="5" name="صورة 4" descr="http://www.microscopy-uk.org.uk/mag/imagsmall/chaoborus2.jpg"/>
            <p:cNvPicPr/>
            <p:nvPr/>
          </p:nvPicPr>
          <p:blipFill>
            <a:blip r:embed="rId5">
              <a:extLst>
                <a:ext uri="{28A0092B-C50C-407E-A947-70E740481C1C}">
                  <a14:useLocalDpi xmlns:a14="http://schemas.microsoft.com/office/drawing/2010/main" val="0"/>
                </a:ext>
              </a:extLst>
            </a:blip>
            <a:srcRect/>
            <a:stretch>
              <a:fillRect/>
            </a:stretch>
          </p:blipFill>
          <p:spPr bwMode="auto">
            <a:xfrm>
              <a:off x="107504" y="836712"/>
              <a:ext cx="4724400" cy="109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مستطيل 9"/>
            <p:cNvSpPr/>
            <p:nvPr/>
          </p:nvSpPr>
          <p:spPr>
            <a:xfrm>
              <a:off x="1763688" y="827207"/>
              <a:ext cx="1197764" cy="369332"/>
            </a:xfrm>
            <a:prstGeom prst="rect">
              <a:avLst/>
            </a:prstGeom>
          </p:spPr>
          <p:txBody>
            <a:bodyPr wrap="none">
              <a:spAutoFit/>
            </a:bodyPr>
            <a:lstStyle/>
            <a:p>
              <a:r>
                <a:rPr lang="en-US" dirty="0" err="1"/>
                <a:t>Chaoborus</a:t>
              </a:r>
              <a:endParaRPr lang="en-US" dirty="0"/>
            </a:p>
          </p:txBody>
        </p:sp>
      </p:grpSp>
    </p:spTree>
    <p:custDataLst>
      <p:tags r:id="rId1"/>
    </p:custDataLst>
    <p:extLst>
      <p:ext uri="{BB962C8B-B14F-4D97-AF65-F5344CB8AC3E}">
        <p14:creationId xmlns:p14="http://schemas.microsoft.com/office/powerpoint/2010/main" val="2133541376"/>
      </p:ext>
    </p:extLst>
  </p:cSld>
  <p:clrMapOvr>
    <a:masterClrMapping/>
  </p:clrMapOvr>
  <mc:AlternateContent xmlns:mc="http://schemas.openxmlformats.org/markup-compatibility/2006" xmlns:p14="http://schemas.microsoft.com/office/powerpoint/2010/main">
    <mc:Choice Requires="p14">
      <p:transition spd="slow" p14:dur="2000" advTm="65141"/>
    </mc:Choice>
    <mc:Fallback xmlns="">
      <p:transition spd="slow" advTm="651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637928"/>
            <a:ext cx="9144000" cy="1143000"/>
          </a:xfrm>
        </p:spPr>
        <p:txBody>
          <a:bodyPr>
            <a:noAutofit/>
          </a:bodyPr>
          <a:lstStyle/>
          <a:p>
            <a:r>
              <a:rPr lang="ar-IQ" sz="3600" b="1" dirty="0"/>
              <a:t/>
            </a:r>
            <a:br>
              <a:rPr lang="ar-IQ" sz="3600" b="1" dirty="0"/>
            </a:br>
            <a:r>
              <a:rPr lang="ar-IQ" sz="3600" b="1" dirty="0"/>
              <a:t>المظهر </a:t>
            </a:r>
            <a:r>
              <a:rPr lang="ar-IQ" sz="3600" b="1" dirty="0" smtClean="0"/>
              <a:t>الخارجي للحشرات</a:t>
            </a:r>
            <a:br>
              <a:rPr lang="ar-IQ" sz="3600" b="1" dirty="0" smtClean="0"/>
            </a:br>
            <a:r>
              <a:rPr lang="ar-IQ" sz="3600" b="1" dirty="0" smtClean="0"/>
              <a:t> </a:t>
            </a:r>
            <a:r>
              <a:rPr lang="ar-IQ" sz="3600" b="1" dirty="0"/>
              <a:t>منطقة العنق </a:t>
            </a:r>
            <a:r>
              <a:rPr lang="en-US" sz="3600" b="1" dirty="0"/>
              <a:t>Cervix or </a:t>
            </a:r>
            <a:r>
              <a:rPr lang="en-US" sz="3600" b="1" dirty="0" smtClean="0"/>
              <a:t>Neck</a:t>
            </a:r>
            <a:r>
              <a:rPr lang="ar-IQ" sz="3600" b="1" dirty="0" smtClean="0"/>
              <a:t/>
            </a:r>
            <a:br>
              <a:rPr lang="ar-IQ" sz="3600" b="1" dirty="0" smtClean="0"/>
            </a:br>
            <a:r>
              <a:rPr lang="ar-IQ" sz="3600" b="1" dirty="0" smtClean="0"/>
              <a:t>والصدر </a:t>
            </a:r>
            <a:r>
              <a:rPr lang="en-US" sz="3600" b="1" dirty="0" smtClean="0"/>
              <a:t>Thorax</a:t>
            </a:r>
            <a:r>
              <a:rPr lang="ar-IQ" sz="3600" b="1" dirty="0" smtClean="0"/>
              <a:t/>
            </a:r>
            <a:br>
              <a:rPr lang="ar-IQ" sz="3600" b="1" dirty="0" smtClean="0"/>
            </a:br>
            <a:r>
              <a:rPr lang="ar-IQ" sz="3600" b="1" dirty="0" smtClean="0"/>
              <a:t/>
            </a:r>
            <a:br>
              <a:rPr lang="ar-IQ" sz="3600" b="1" dirty="0" smtClean="0"/>
            </a:br>
            <a:endParaRPr lang="en-US" sz="3600" b="1" dirty="0"/>
          </a:p>
        </p:txBody>
      </p:sp>
      <p:sp>
        <p:nvSpPr>
          <p:cNvPr id="3" name="AutoShape 2" descr="العلماء يستخدمون أسلحة الليزر لمواجهة بعوض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العلماء يستخدمون أسلحة الليزر لمواجهة بعوض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8" name="Picture 4" descr="Harvester Ant Bites, Facts, Habitat, Lifespan, Treatment, Get ri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852936"/>
            <a:ext cx="61722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16436"/>
      </p:ext>
    </p:extLst>
  </p:cSld>
  <p:clrMapOvr>
    <a:masterClrMapping/>
  </p:clrMapOvr>
  <mc:AlternateContent xmlns:mc="http://schemas.openxmlformats.org/markup-compatibility/2006" xmlns:p14="http://schemas.microsoft.com/office/powerpoint/2010/main">
    <mc:Choice Requires="p14">
      <p:transition spd="slow" p14:dur="2000" advTm="74736"/>
    </mc:Choice>
    <mc:Fallback xmlns="">
      <p:transition spd="slow" advTm="7473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90662"/>
            <a:ext cx="8229600" cy="778098"/>
          </a:xfrm>
        </p:spPr>
        <p:txBody>
          <a:bodyPr>
            <a:normAutofit fontScale="90000"/>
          </a:bodyPr>
          <a:lstStyle/>
          <a:p>
            <a:r>
              <a:rPr lang="ar-IQ" b="1" dirty="0" smtClean="0"/>
              <a:t>ثالثاً</a:t>
            </a:r>
            <a:r>
              <a:rPr lang="ar-IQ" b="1" dirty="0"/>
              <a:t>: منطقة العنق </a:t>
            </a:r>
            <a:r>
              <a:rPr lang="en-US" b="1" dirty="0"/>
              <a:t>Cervix or Neck</a:t>
            </a:r>
            <a:r>
              <a:rPr lang="ar-IQ" b="1" dirty="0"/>
              <a:t/>
            </a:r>
            <a:br>
              <a:rPr lang="ar-IQ" b="1" dirty="0"/>
            </a:br>
            <a:endParaRPr lang="en-US" b="1" dirty="0"/>
          </a:p>
        </p:txBody>
      </p:sp>
      <p:sp>
        <p:nvSpPr>
          <p:cNvPr id="3" name="عنصر نائب للمحتوى 2"/>
          <p:cNvSpPr>
            <a:spLocks noGrp="1"/>
          </p:cNvSpPr>
          <p:nvPr>
            <p:ph idx="1"/>
          </p:nvPr>
        </p:nvSpPr>
        <p:spPr>
          <a:xfrm>
            <a:off x="0" y="1052735"/>
            <a:ext cx="8974832" cy="1336551"/>
          </a:xfrm>
        </p:spPr>
        <p:txBody>
          <a:bodyPr>
            <a:normAutofit fontScale="85000" lnSpcReduction="20000"/>
          </a:bodyPr>
          <a:lstStyle/>
          <a:p>
            <a:pPr marL="0" indent="0">
              <a:buNone/>
            </a:pPr>
            <a:r>
              <a:rPr lang="ar-IQ" sz="2000" dirty="0">
                <a:ea typeface="Calibri"/>
                <a:cs typeface="Times New Roman"/>
              </a:rPr>
              <a:t>العنق هو المنطقة الغشائية التي توجد بين الرأس والصدر </a:t>
            </a:r>
            <a:r>
              <a:rPr lang="ar-IQ" sz="2000" dirty="0" err="1">
                <a:ea typeface="Calibri"/>
                <a:cs typeface="Times New Roman"/>
              </a:rPr>
              <a:t>الامامي</a:t>
            </a:r>
            <a:r>
              <a:rPr lang="ar-IQ" sz="2000" dirty="0">
                <a:ea typeface="Calibri"/>
                <a:cs typeface="Times New Roman"/>
              </a:rPr>
              <a:t> وكانت تعتبر قديماً من حلقات  الجسم سميت </a:t>
            </a:r>
            <a:r>
              <a:rPr lang="en-US" sz="2000" dirty="0" err="1">
                <a:latin typeface="Times New Roman"/>
                <a:ea typeface="Calibri"/>
              </a:rPr>
              <a:t>Microthorax</a:t>
            </a:r>
            <a:r>
              <a:rPr lang="en-US" sz="2000" dirty="0">
                <a:latin typeface="Times New Roman"/>
                <a:ea typeface="Calibri"/>
              </a:rPr>
              <a:t> </a:t>
            </a:r>
            <a:r>
              <a:rPr lang="ar-IQ" sz="2000" dirty="0">
                <a:latin typeface="Times New Roman"/>
                <a:ea typeface="Calibri"/>
              </a:rPr>
              <a:t> </a:t>
            </a:r>
            <a:r>
              <a:rPr lang="ar-IQ" sz="2000" dirty="0" err="1">
                <a:latin typeface="Times New Roman"/>
                <a:ea typeface="Calibri"/>
              </a:rPr>
              <a:t>الى</a:t>
            </a:r>
            <a:r>
              <a:rPr lang="ar-IQ" sz="2000" dirty="0">
                <a:latin typeface="Times New Roman"/>
                <a:ea typeface="Calibri"/>
              </a:rPr>
              <a:t> </a:t>
            </a:r>
            <a:r>
              <a:rPr lang="ar-IQ" sz="2000" dirty="0" err="1">
                <a:latin typeface="Times New Roman"/>
                <a:ea typeface="Calibri"/>
              </a:rPr>
              <a:t>ان</a:t>
            </a:r>
            <a:r>
              <a:rPr lang="ar-IQ" sz="2000" dirty="0">
                <a:latin typeface="Times New Roman"/>
                <a:ea typeface="Calibri"/>
              </a:rPr>
              <a:t> اثبت العالم </a:t>
            </a:r>
            <a:r>
              <a:rPr lang="en-US" sz="2000" dirty="0">
                <a:latin typeface="Times New Roman"/>
                <a:ea typeface="Calibri"/>
              </a:rPr>
              <a:t>Snodgrass</a:t>
            </a:r>
            <a:r>
              <a:rPr lang="ar-IQ" sz="2000" dirty="0">
                <a:latin typeface="Times New Roman"/>
                <a:ea typeface="Calibri"/>
              </a:rPr>
              <a:t> 1932 بالفحص الجنيني انها مجرد التحام الجزء الخلفي الغشائي من عقلة الشفة السفلى مع الجزء الامامي من </a:t>
            </a:r>
            <a:r>
              <a:rPr lang="ar-IQ" sz="2000" dirty="0" smtClean="0">
                <a:latin typeface="Times New Roman"/>
                <a:ea typeface="Calibri"/>
              </a:rPr>
              <a:t>الصدر</a:t>
            </a:r>
            <a:r>
              <a:rPr lang="ar-SA" sz="2000" dirty="0" smtClean="0">
                <a:latin typeface="Times New Roman"/>
                <a:ea typeface="Calibri"/>
              </a:rPr>
              <a:t> كي تصبح موضع اتصال لين  عند</a:t>
            </a:r>
            <a:r>
              <a:rPr lang="ar-IQ" sz="2000" dirty="0" smtClean="0">
                <a:latin typeface="Times New Roman"/>
                <a:ea typeface="Calibri"/>
              </a:rPr>
              <a:t>ه</a:t>
            </a:r>
            <a:r>
              <a:rPr lang="ar-IQ" sz="2000" dirty="0">
                <a:latin typeface="Times New Roman"/>
                <a:ea typeface="Calibri"/>
              </a:rPr>
              <a:t> </a:t>
            </a:r>
            <a:r>
              <a:rPr lang="ar-SA" sz="2000" dirty="0" smtClean="0">
                <a:latin typeface="Times New Roman"/>
                <a:ea typeface="Calibri"/>
              </a:rPr>
              <a:t>يمكن للراس ان يتحرك على مقدمة الصدر الامامي في جميع الاتجاهات</a:t>
            </a:r>
            <a:r>
              <a:rPr lang="ar-IQ" sz="2000" dirty="0" smtClean="0">
                <a:latin typeface="Times New Roman"/>
                <a:ea typeface="Calibri"/>
              </a:rPr>
              <a:t>. </a:t>
            </a:r>
            <a:r>
              <a:rPr lang="ar-IQ" sz="2000" dirty="0">
                <a:latin typeface="Times New Roman"/>
                <a:ea typeface="Calibri"/>
              </a:rPr>
              <a:t>يوجد في الرقبة صفائح العنق </a:t>
            </a:r>
            <a:r>
              <a:rPr lang="en-US" sz="2000" dirty="0">
                <a:latin typeface="Times New Roman"/>
                <a:ea typeface="Calibri"/>
              </a:rPr>
              <a:t>cervical plates</a:t>
            </a:r>
            <a:r>
              <a:rPr lang="ar-IQ" sz="2000" dirty="0">
                <a:latin typeface="Times New Roman"/>
                <a:ea typeface="Calibri"/>
              </a:rPr>
              <a:t> التي لها اهمية في حركة  الرأس  وهي اكثر وضوحاً في الحشرات الاولية من </a:t>
            </a:r>
            <a:r>
              <a:rPr lang="ar-SA" sz="2000" dirty="0" smtClean="0">
                <a:latin typeface="Times New Roman"/>
                <a:ea typeface="Calibri"/>
              </a:rPr>
              <a:t>المتطورة </a:t>
            </a:r>
            <a:r>
              <a:rPr lang="ar-IQ" sz="2000" dirty="0" smtClean="0">
                <a:latin typeface="Times New Roman"/>
                <a:ea typeface="Calibri"/>
              </a:rPr>
              <a:t>وهي </a:t>
            </a:r>
            <a:r>
              <a:rPr lang="ar-IQ" sz="2000" dirty="0">
                <a:latin typeface="Times New Roman"/>
                <a:ea typeface="Calibri"/>
              </a:rPr>
              <a:t>زوج  من الصفائح الظهرية </a:t>
            </a:r>
            <a:r>
              <a:rPr lang="en-US" sz="2000" dirty="0">
                <a:latin typeface="Times New Roman"/>
                <a:ea typeface="Calibri"/>
              </a:rPr>
              <a:t>dorsal cervical plates</a:t>
            </a:r>
            <a:r>
              <a:rPr lang="ar-IQ" sz="2000" dirty="0">
                <a:latin typeface="Times New Roman"/>
                <a:ea typeface="Calibri"/>
              </a:rPr>
              <a:t> وزوج من الصفائح الجانبية </a:t>
            </a:r>
            <a:r>
              <a:rPr lang="en-US" sz="2000" dirty="0">
                <a:latin typeface="Times New Roman"/>
                <a:ea typeface="Calibri"/>
              </a:rPr>
              <a:t>lateral cervical plates</a:t>
            </a:r>
            <a:r>
              <a:rPr lang="ar-IQ" sz="2000" dirty="0">
                <a:latin typeface="Times New Roman"/>
                <a:ea typeface="Calibri"/>
              </a:rPr>
              <a:t> </a:t>
            </a:r>
            <a:r>
              <a:rPr lang="ar-IQ" sz="2000" dirty="0" smtClean="0">
                <a:latin typeface="Times New Roman"/>
                <a:ea typeface="Calibri"/>
              </a:rPr>
              <a:t>وز</a:t>
            </a:r>
            <a:r>
              <a:rPr lang="ar-SA" sz="2000" dirty="0" smtClean="0">
                <a:latin typeface="Times New Roman"/>
                <a:ea typeface="Calibri"/>
              </a:rPr>
              <a:t>و</a:t>
            </a:r>
            <a:r>
              <a:rPr lang="ar-IQ" sz="2000" dirty="0" smtClean="0">
                <a:latin typeface="Times New Roman"/>
                <a:ea typeface="Calibri"/>
              </a:rPr>
              <a:t>ج </a:t>
            </a:r>
            <a:r>
              <a:rPr lang="ar-IQ" sz="2000" dirty="0">
                <a:latin typeface="Times New Roman"/>
                <a:ea typeface="Calibri"/>
              </a:rPr>
              <a:t>بطني </a:t>
            </a:r>
            <a:r>
              <a:rPr lang="en-US" sz="2000" dirty="0">
                <a:latin typeface="Times New Roman"/>
                <a:ea typeface="Calibri"/>
              </a:rPr>
              <a:t>ventral cervical plates</a:t>
            </a:r>
            <a:endParaRPr lang="en-US" sz="2000" dirty="0" smtClean="0"/>
          </a:p>
        </p:txBody>
      </p:sp>
      <p:pic>
        <p:nvPicPr>
          <p:cNvPr id="6" name="صورة 5"/>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89287"/>
            <a:ext cx="5912306" cy="4468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رابط مستقيم 4"/>
          <p:cNvCxnSpPr/>
          <p:nvPr/>
        </p:nvCxnSpPr>
        <p:spPr>
          <a:xfrm>
            <a:off x="5724128" y="4797152"/>
            <a:ext cx="1080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884328"/>
      </p:ext>
    </p:extLst>
  </p:cSld>
  <p:clrMapOvr>
    <a:masterClrMapping/>
  </p:clrMapOvr>
  <mc:AlternateContent xmlns:mc="http://schemas.openxmlformats.org/markup-compatibility/2006" xmlns:p14="http://schemas.microsoft.com/office/powerpoint/2010/main">
    <mc:Choice Requires="p14">
      <p:transition spd="slow" p14:dur="2000" advTm="237641"/>
    </mc:Choice>
    <mc:Fallback xmlns="">
      <p:transition spd="slow" advTm="23764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72792" y="495096"/>
            <a:ext cx="3867160" cy="1440160"/>
          </a:xfrm>
        </p:spPr>
        <p:txBody>
          <a:bodyPr>
            <a:noAutofit/>
          </a:bodyPr>
          <a:lstStyle/>
          <a:p>
            <a:pPr marL="0" indent="0" algn="just">
              <a:buNone/>
            </a:pPr>
            <a:r>
              <a:rPr lang="ar-IQ" sz="1800" dirty="0" err="1">
                <a:ea typeface="Calibri"/>
                <a:cs typeface="Times New Roman"/>
              </a:rPr>
              <a:t>ان</a:t>
            </a:r>
            <a:r>
              <a:rPr lang="ar-IQ" sz="1800" dirty="0">
                <a:ea typeface="Calibri"/>
                <a:cs typeface="Times New Roman"/>
              </a:rPr>
              <a:t> الباحث </a:t>
            </a:r>
            <a:r>
              <a:rPr lang="en-US" sz="1800" dirty="0" err="1">
                <a:latin typeface="Times New Roman"/>
                <a:ea typeface="Calibri"/>
              </a:rPr>
              <a:t>Audouin</a:t>
            </a:r>
            <a:r>
              <a:rPr lang="ar-IQ" sz="1800" dirty="0">
                <a:latin typeface="Times New Roman"/>
                <a:ea typeface="Calibri"/>
              </a:rPr>
              <a:t> 1824 في هو </a:t>
            </a:r>
            <a:r>
              <a:rPr lang="ar-IQ" sz="1800" dirty="0" err="1">
                <a:latin typeface="Times New Roman"/>
                <a:ea typeface="Calibri"/>
              </a:rPr>
              <a:t>اول</a:t>
            </a:r>
            <a:r>
              <a:rPr lang="ar-IQ" sz="1800" dirty="0">
                <a:latin typeface="Times New Roman"/>
                <a:ea typeface="Calibri"/>
              </a:rPr>
              <a:t> من اثبت </a:t>
            </a:r>
            <a:r>
              <a:rPr lang="ar-IQ" sz="1800" dirty="0" err="1">
                <a:latin typeface="Times New Roman"/>
                <a:ea typeface="Calibri"/>
              </a:rPr>
              <a:t>ان</a:t>
            </a:r>
            <a:r>
              <a:rPr lang="ar-IQ" sz="1800" dirty="0">
                <a:latin typeface="Times New Roman"/>
                <a:ea typeface="Calibri"/>
              </a:rPr>
              <a:t> الصدر في الحشرات يتكون من ثلاث عقل هي الصدر </a:t>
            </a:r>
            <a:r>
              <a:rPr lang="ar-IQ" sz="1800" dirty="0" err="1">
                <a:latin typeface="Times New Roman"/>
                <a:ea typeface="Calibri"/>
              </a:rPr>
              <a:t>الامامي</a:t>
            </a:r>
            <a:r>
              <a:rPr lang="ar-IQ" sz="1800" dirty="0">
                <a:latin typeface="Times New Roman"/>
                <a:ea typeface="Calibri"/>
              </a:rPr>
              <a:t> </a:t>
            </a:r>
            <a:r>
              <a:rPr lang="en-US" sz="1800" b="1" dirty="0" err="1">
                <a:latin typeface="Times New Roman"/>
                <a:ea typeface="Calibri"/>
              </a:rPr>
              <a:t>Prothorax</a:t>
            </a:r>
            <a:r>
              <a:rPr lang="ar-IQ" sz="1800" dirty="0">
                <a:latin typeface="Times New Roman"/>
                <a:ea typeface="Calibri"/>
              </a:rPr>
              <a:t> والصدر الوسطي </a:t>
            </a:r>
            <a:r>
              <a:rPr lang="en-US" sz="1800" b="1" dirty="0" err="1">
                <a:latin typeface="Times New Roman"/>
                <a:ea typeface="Calibri"/>
              </a:rPr>
              <a:t>Mesothorax</a:t>
            </a:r>
            <a:r>
              <a:rPr lang="ar-IQ" sz="1800" dirty="0">
                <a:latin typeface="Times New Roman"/>
                <a:ea typeface="Calibri"/>
              </a:rPr>
              <a:t> والصدر الخلفي </a:t>
            </a:r>
            <a:r>
              <a:rPr lang="en-US" sz="1800" b="1" dirty="0" err="1">
                <a:latin typeface="Times New Roman"/>
                <a:ea typeface="Calibri"/>
              </a:rPr>
              <a:t>Metathorax</a:t>
            </a:r>
            <a:r>
              <a:rPr lang="en-US" sz="1800" dirty="0">
                <a:latin typeface="Times New Roman"/>
                <a:ea typeface="Calibri"/>
              </a:rPr>
              <a:t> </a:t>
            </a:r>
            <a:r>
              <a:rPr lang="ar-IQ" sz="1800" dirty="0" smtClean="0">
                <a:latin typeface="Times New Roman"/>
                <a:ea typeface="Calibri"/>
              </a:rPr>
              <a:t> ونظراً </a:t>
            </a:r>
            <a:r>
              <a:rPr lang="ar-IQ" sz="1800" dirty="0" err="1">
                <a:latin typeface="Times New Roman"/>
                <a:ea typeface="Calibri"/>
              </a:rPr>
              <a:t>ان</a:t>
            </a:r>
            <a:r>
              <a:rPr lang="ar-IQ" sz="1800" dirty="0">
                <a:latin typeface="Times New Roman"/>
                <a:ea typeface="Calibri"/>
              </a:rPr>
              <a:t> الصدر يحمل </a:t>
            </a:r>
            <a:r>
              <a:rPr lang="ar-IQ" sz="1800" dirty="0" err="1">
                <a:latin typeface="Times New Roman"/>
                <a:ea typeface="Calibri"/>
              </a:rPr>
              <a:t>الارجل</a:t>
            </a:r>
            <a:r>
              <a:rPr lang="ar-IQ" sz="1800" dirty="0">
                <a:latin typeface="Times New Roman"/>
                <a:ea typeface="Calibri"/>
              </a:rPr>
              <a:t> </a:t>
            </a:r>
            <a:r>
              <a:rPr lang="ar-IQ" sz="1800" dirty="0" err="1" smtClean="0">
                <a:latin typeface="Times New Roman"/>
                <a:ea typeface="Calibri"/>
              </a:rPr>
              <a:t>والاجنحة</a:t>
            </a:r>
            <a:r>
              <a:rPr lang="ar-IQ" sz="1800" dirty="0">
                <a:latin typeface="Times New Roman"/>
                <a:ea typeface="Calibri"/>
              </a:rPr>
              <a:t> </a:t>
            </a:r>
            <a:r>
              <a:rPr lang="ar-IQ" sz="1800" dirty="0" smtClean="0">
                <a:latin typeface="Times New Roman"/>
                <a:ea typeface="Calibri"/>
              </a:rPr>
              <a:t>فالصدر هو </a:t>
            </a:r>
            <a:r>
              <a:rPr lang="ar-IQ" sz="1800" dirty="0">
                <a:latin typeface="Times New Roman"/>
                <a:ea typeface="Calibri"/>
              </a:rPr>
              <a:t>المركز الحركي للحشرة الكاملة لذلك يمتلئ تجويفه بالعضلات </a:t>
            </a:r>
            <a:r>
              <a:rPr lang="ar-IQ" sz="1800" dirty="0" smtClean="0">
                <a:latin typeface="Times New Roman"/>
                <a:ea typeface="Calibri"/>
              </a:rPr>
              <a:t>المحركة</a:t>
            </a:r>
            <a:endParaRPr lang="ar-IQ" sz="1800" b="1" dirty="0">
              <a:latin typeface="rasol"/>
            </a:endParaRPr>
          </a:p>
          <a:p>
            <a:pPr marL="0" indent="0">
              <a:buNone/>
            </a:pPr>
            <a:endParaRPr lang="en-US" sz="1800" dirty="0"/>
          </a:p>
        </p:txBody>
      </p:sp>
      <p:sp>
        <p:nvSpPr>
          <p:cNvPr id="4" name="مربع نص 3"/>
          <p:cNvSpPr txBox="1"/>
          <p:nvPr/>
        </p:nvSpPr>
        <p:spPr>
          <a:xfrm>
            <a:off x="683568" y="260648"/>
            <a:ext cx="7936407" cy="523220"/>
          </a:xfrm>
          <a:prstGeom prst="rect">
            <a:avLst/>
          </a:prstGeom>
          <a:noFill/>
        </p:spPr>
        <p:txBody>
          <a:bodyPr wrap="square" rtlCol="0">
            <a:spAutoFit/>
          </a:bodyPr>
          <a:lstStyle/>
          <a:p>
            <a:r>
              <a:rPr lang="ar-IQ" sz="2800" b="1" dirty="0">
                <a:solidFill>
                  <a:prstClr val="black"/>
                </a:solidFill>
              </a:rPr>
              <a:t>الصدر </a:t>
            </a:r>
            <a:r>
              <a:rPr lang="en-US" sz="2800" b="1" dirty="0">
                <a:solidFill>
                  <a:prstClr val="black"/>
                </a:solidFill>
              </a:rPr>
              <a:t>The Thorax</a:t>
            </a:r>
          </a:p>
        </p:txBody>
      </p:sp>
      <p:sp>
        <p:nvSpPr>
          <p:cNvPr id="2" name="AutoShape 2" descr="gloss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077072"/>
            <a:ext cx="5992506" cy="234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980728"/>
            <a:ext cx="4432640" cy="36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81657575"/>
      </p:ext>
    </p:extLst>
  </p:cSld>
  <p:clrMapOvr>
    <a:masterClrMapping/>
  </p:clrMapOvr>
  <mc:AlternateContent xmlns:mc="http://schemas.openxmlformats.org/markup-compatibility/2006" xmlns:p14="http://schemas.microsoft.com/office/powerpoint/2010/main">
    <mc:Choice Requires="p14">
      <p:transition spd="slow" p14:dur="2000" advTm="87213"/>
    </mc:Choice>
    <mc:Fallback xmlns="">
      <p:transition spd="slow" advTm="872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908720"/>
            <a:ext cx="8784976" cy="1080120"/>
          </a:xfrm>
        </p:spPr>
        <p:txBody>
          <a:bodyPr>
            <a:normAutofit/>
          </a:bodyPr>
          <a:lstStyle/>
          <a:p>
            <a:pPr algn="just"/>
            <a:r>
              <a:rPr lang="ar-IQ" sz="2000" b="1" dirty="0">
                <a:latin typeface="rasol"/>
              </a:rPr>
              <a:t>في معظم الحشرات يخرج من كل حلقة صدرية زوج من الأرجل ولا ينطبق هذا على اليرقات </a:t>
            </a:r>
            <a:r>
              <a:rPr lang="ar-IQ" sz="2000" b="1" dirty="0" smtClean="0">
                <a:latin typeface="rasol"/>
              </a:rPr>
              <a:t>رتبة </a:t>
            </a:r>
            <a:r>
              <a:rPr lang="ar-IQ" sz="2000" b="1" dirty="0">
                <a:latin typeface="rasol"/>
              </a:rPr>
              <a:t>ثنائية الأجنحة ويرقات غشائية الأجنحة وبعض يرقات </a:t>
            </a:r>
            <a:r>
              <a:rPr lang="ar-IQ" sz="2000" b="1" dirty="0" err="1">
                <a:latin typeface="rasol"/>
              </a:rPr>
              <a:t>غمدية</a:t>
            </a:r>
            <a:r>
              <a:rPr lang="ar-IQ" sz="2000" b="1" dirty="0">
                <a:latin typeface="rasol"/>
              </a:rPr>
              <a:t> الأجنحة </a:t>
            </a:r>
            <a:r>
              <a:rPr lang="ar-IQ" sz="2000" b="1" dirty="0" smtClean="0">
                <a:latin typeface="rasol"/>
              </a:rPr>
              <a:t>وعدد </a:t>
            </a:r>
            <a:r>
              <a:rPr lang="ar-IQ" sz="2000" b="1" dirty="0">
                <a:latin typeface="rasol"/>
              </a:rPr>
              <a:t>قليل من الحشرات الكاملة كما في </a:t>
            </a:r>
            <a:r>
              <a:rPr lang="ar-IQ" sz="2000" b="1" dirty="0" err="1">
                <a:latin typeface="rasol"/>
              </a:rPr>
              <a:t>اناث</a:t>
            </a:r>
            <a:r>
              <a:rPr lang="ar-IQ" sz="2000" b="1" dirty="0">
                <a:latin typeface="rasol"/>
              </a:rPr>
              <a:t> الحشرات القشرية التي تكون عديمة الأرجل </a:t>
            </a:r>
            <a:endParaRPr lang="ar-IQ" sz="2000" b="1" dirty="0" smtClean="0">
              <a:latin typeface="rasol"/>
            </a:endParaRPr>
          </a:p>
          <a:p>
            <a:pPr algn="just"/>
            <a:endParaRPr lang="en-US" sz="2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102" y="2060848"/>
            <a:ext cx="4191991" cy="17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683568" y="260648"/>
            <a:ext cx="7936407" cy="523220"/>
          </a:xfrm>
          <a:prstGeom prst="rect">
            <a:avLst/>
          </a:prstGeom>
          <a:noFill/>
        </p:spPr>
        <p:txBody>
          <a:bodyPr wrap="square" rtlCol="0">
            <a:spAutoFit/>
          </a:bodyPr>
          <a:lstStyle/>
          <a:p>
            <a:r>
              <a:rPr lang="ar-IQ" sz="2800" b="1" dirty="0">
                <a:solidFill>
                  <a:prstClr val="black"/>
                </a:solidFill>
              </a:rPr>
              <a:t>الصدر </a:t>
            </a:r>
            <a:r>
              <a:rPr lang="en-US" sz="2800" b="1" dirty="0">
                <a:solidFill>
                  <a:prstClr val="black"/>
                </a:solidFill>
              </a:rPr>
              <a:t>The Thorax</a:t>
            </a:r>
          </a:p>
        </p:txBody>
      </p:sp>
      <p:sp>
        <p:nvSpPr>
          <p:cNvPr id="4" name="مستطيل 3"/>
          <p:cNvSpPr/>
          <p:nvPr/>
        </p:nvSpPr>
        <p:spPr>
          <a:xfrm>
            <a:off x="5004048" y="3933056"/>
            <a:ext cx="4104456" cy="1200329"/>
          </a:xfrm>
          <a:prstGeom prst="rect">
            <a:avLst/>
          </a:prstGeom>
        </p:spPr>
        <p:txBody>
          <a:bodyPr wrap="square">
            <a:spAutoFit/>
          </a:bodyPr>
          <a:lstStyle/>
          <a:p>
            <a:r>
              <a:rPr lang="ar-IQ" b="1" dirty="0">
                <a:solidFill>
                  <a:prstClr val="black"/>
                </a:solidFill>
              </a:rPr>
              <a:t>فضلا عن ذلك فان للحشرات المجنحة زوج من الأجنحة على الحلقة الصدرية الوسطى وزوج آخر على الحلقة الصدرية الخلفية وتعرف هاتان الحلقتان باسم الصدر المجنح </a:t>
            </a:r>
          </a:p>
        </p:txBody>
      </p:sp>
      <p:sp>
        <p:nvSpPr>
          <p:cNvPr id="6" name="مستطيل 5"/>
          <p:cNvSpPr/>
          <p:nvPr/>
        </p:nvSpPr>
        <p:spPr>
          <a:xfrm>
            <a:off x="-73024" y="3573016"/>
            <a:ext cx="5149080" cy="1200329"/>
          </a:xfrm>
          <a:prstGeom prst="rect">
            <a:avLst/>
          </a:prstGeom>
        </p:spPr>
        <p:txBody>
          <a:bodyPr wrap="square">
            <a:spAutoFit/>
          </a:bodyPr>
          <a:lstStyle/>
          <a:p>
            <a:r>
              <a:rPr lang="ar-IQ" b="1" dirty="0">
                <a:solidFill>
                  <a:prstClr val="black"/>
                </a:solidFill>
              </a:rPr>
              <a:t>أما </a:t>
            </a:r>
            <a:r>
              <a:rPr lang="ar-IQ" b="1" dirty="0" smtClean="0">
                <a:solidFill>
                  <a:prstClr val="black"/>
                </a:solidFill>
              </a:rPr>
              <a:t>عندم وجود </a:t>
            </a:r>
            <a:r>
              <a:rPr lang="ar-IQ" b="1" dirty="0" err="1" smtClean="0">
                <a:solidFill>
                  <a:prstClr val="black"/>
                </a:solidFill>
              </a:rPr>
              <a:t>الاجنحة</a:t>
            </a:r>
            <a:r>
              <a:rPr lang="ar-IQ" b="1" dirty="0" smtClean="0">
                <a:solidFill>
                  <a:prstClr val="black"/>
                </a:solidFill>
              </a:rPr>
              <a:t> </a:t>
            </a:r>
            <a:r>
              <a:rPr lang="ar-IQ" b="1" dirty="0">
                <a:solidFill>
                  <a:prstClr val="black"/>
                </a:solidFill>
              </a:rPr>
              <a:t>فهناك حالتين </a:t>
            </a:r>
            <a:r>
              <a:rPr lang="ar-IQ" b="1" dirty="0" err="1">
                <a:solidFill>
                  <a:prstClr val="black"/>
                </a:solidFill>
              </a:rPr>
              <a:t>الاولى</a:t>
            </a:r>
            <a:r>
              <a:rPr lang="ar-IQ" b="1" dirty="0">
                <a:solidFill>
                  <a:prstClr val="black"/>
                </a:solidFill>
              </a:rPr>
              <a:t> يعتبر اختفاء </a:t>
            </a:r>
            <a:r>
              <a:rPr lang="ar-IQ" b="1" dirty="0" err="1">
                <a:solidFill>
                  <a:prstClr val="black"/>
                </a:solidFill>
              </a:rPr>
              <a:t>الاجنحة</a:t>
            </a:r>
            <a:r>
              <a:rPr lang="ar-IQ" b="1" dirty="0">
                <a:solidFill>
                  <a:prstClr val="black"/>
                </a:solidFill>
              </a:rPr>
              <a:t> صفة وراثية كما في الحشرات عديمة </a:t>
            </a:r>
            <a:r>
              <a:rPr lang="ar-IQ" b="1" dirty="0" err="1">
                <a:solidFill>
                  <a:prstClr val="black"/>
                </a:solidFill>
              </a:rPr>
              <a:t>الاجنحة</a:t>
            </a:r>
            <a:r>
              <a:rPr lang="ar-IQ" b="1" dirty="0">
                <a:solidFill>
                  <a:prstClr val="black"/>
                </a:solidFill>
              </a:rPr>
              <a:t> </a:t>
            </a:r>
            <a:r>
              <a:rPr lang="ar-IQ" b="1" dirty="0" smtClean="0">
                <a:solidFill>
                  <a:prstClr val="black"/>
                </a:solidFill>
              </a:rPr>
              <a:t> (</a:t>
            </a:r>
            <a:r>
              <a:rPr lang="en-US" b="1" dirty="0" err="1">
                <a:solidFill>
                  <a:prstClr val="black"/>
                </a:solidFill>
              </a:rPr>
              <a:t>Apterygota</a:t>
            </a:r>
            <a:r>
              <a:rPr lang="en-US" b="1" dirty="0">
                <a:solidFill>
                  <a:prstClr val="black"/>
                </a:solidFill>
              </a:rPr>
              <a:t> </a:t>
            </a:r>
            <a:r>
              <a:rPr lang="ar-IQ" b="1" dirty="0" smtClean="0">
                <a:solidFill>
                  <a:prstClr val="black"/>
                </a:solidFill>
              </a:rPr>
              <a:t>) مثل السمك الفضي </a:t>
            </a:r>
            <a:r>
              <a:rPr lang="ar-IQ" b="1" dirty="0" err="1" smtClean="0">
                <a:solidFill>
                  <a:prstClr val="black"/>
                </a:solidFill>
              </a:rPr>
              <a:t>والاخرى</a:t>
            </a:r>
            <a:r>
              <a:rPr lang="ar-IQ" b="1" dirty="0" smtClean="0">
                <a:solidFill>
                  <a:prstClr val="black"/>
                </a:solidFill>
              </a:rPr>
              <a:t> </a:t>
            </a:r>
            <a:r>
              <a:rPr lang="ar-IQ" b="1" dirty="0">
                <a:solidFill>
                  <a:prstClr val="black"/>
                </a:solidFill>
              </a:rPr>
              <a:t>يعتبر فيها افتقاد </a:t>
            </a:r>
            <a:r>
              <a:rPr lang="ar-IQ" b="1" dirty="0" err="1">
                <a:solidFill>
                  <a:prstClr val="black"/>
                </a:solidFill>
              </a:rPr>
              <a:t>الاجنحة</a:t>
            </a:r>
            <a:r>
              <a:rPr lang="ar-IQ" b="1" dirty="0">
                <a:solidFill>
                  <a:prstClr val="black"/>
                </a:solidFill>
              </a:rPr>
              <a:t> صفة مكتسبة </a:t>
            </a:r>
            <a:r>
              <a:rPr lang="ar-IQ" b="1" dirty="0" err="1">
                <a:solidFill>
                  <a:prstClr val="black"/>
                </a:solidFill>
              </a:rPr>
              <a:t>او</a:t>
            </a:r>
            <a:r>
              <a:rPr lang="ar-IQ" b="1" dirty="0">
                <a:solidFill>
                  <a:prstClr val="black"/>
                </a:solidFill>
              </a:rPr>
              <a:t> صفة ثانوية لملائمة الظروف البيئية كما في </a:t>
            </a:r>
            <a:r>
              <a:rPr lang="ar-IQ" b="1" dirty="0" smtClean="0">
                <a:solidFill>
                  <a:prstClr val="black"/>
                </a:solidFill>
              </a:rPr>
              <a:t>البراغيث </a:t>
            </a:r>
            <a:r>
              <a:rPr lang="ar-IQ" b="1" dirty="0">
                <a:solidFill>
                  <a:prstClr val="black"/>
                </a:solidFill>
              </a:rPr>
              <a:t>والقمل</a:t>
            </a:r>
          </a:p>
        </p:txBody>
      </p:sp>
      <p:pic>
        <p:nvPicPr>
          <p:cNvPr id="3081" name="Picture 9" descr="Dragonflies of Manito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174" y="5115393"/>
            <a:ext cx="3214282" cy="16259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مجموعة 9"/>
          <p:cNvGrpSpPr/>
          <p:nvPr/>
        </p:nvGrpSpPr>
        <p:grpSpPr>
          <a:xfrm>
            <a:off x="323527" y="5013176"/>
            <a:ext cx="1137101" cy="1851384"/>
            <a:chOff x="323528" y="4698655"/>
            <a:chExt cx="1137100" cy="2165905"/>
          </a:xfrm>
        </p:grpSpPr>
        <p:pic>
          <p:nvPicPr>
            <p:cNvPr id="3089" name="Picture 17" descr="قمل الرأس.. حشرة غذاؤها دم الإنسان"/>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90875" y="5213058"/>
              <a:ext cx="2165905" cy="1137100"/>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7"/>
            <p:cNvSpPr/>
            <p:nvPr/>
          </p:nvSpPr>
          <p:spPr>
            <a:xfrm>
              <a:off x="427723" y="6460706"/>
              <a:ext cx="564577" cy="369332"/>
            </a:xfrm>
            <a:prstGeom prst="rect">
              <a:avLst/>
            </a:prstGeom>
          </p:spPr>
          <p:txBody>
            <a:bodyPr wrap="none">
              <a:spAutoFit/>
            </a:bodyPr>
            <a:lstStyle/>
            <a:p>
              <a:r>
                <a:rPr lang="ar-IQ" b="1" dirty="0" smtClean="0">
                  <a:solidFill>
                    <a:prstClr val="black"/>
                  </a:solidFill>
                </a:rPr>
                <a:t>القمل</a:t>
              </a:r>
              <a:endParaRPr lang="ar-IQ" b="1" dirty="0">
                <a:solidFill>
                  <a:prstClr val="black"/>
                </a:solidFill>
              </a:endParaRPr>
            </a:p>
          </p:txBody>
        </p:sp>
      </p:grpSp>
      <p:grpSp>
        <p:nvGrpSpPr>
          <p:cNvPr id="12" name="مجموعة 11"/>
          <p:cNvGrpSpPr/>
          <p:nvPr/>
        </p:nvGrpSpPr>
        <p:grpSpPr>
          <a:xfrm>
            <a:off x="1967568" y="5880021"/>
            <a:ext cx="2591682" cy="950017"/>
            <a:chOff x="1967568" y="5880021"/>
            <a:chExt cx="2591682" cy="950017"/>
          </a:xfrm>
        </p:grpSpPr>
        <p:pic>
          <p:nvPicPr>
            <p:cNvPr id="3087" name="Picture 15" descr="كيف أقضي على البراغيث - موضو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4214" y="5880021"/>
              <a:ext cx="1995036" cy="950017"/>
            </a:xfrm>
            <a:prstGeom prst="rect">
              <a:avLst/>
            </a:prstGeom>
            <a:noFill/>
            <a:extLst>
              <a:ext uri="{909E8E84-426E-40DD-AFC4-6F175D3DCCD1}">
                <a14:hiddenFill xmlns:a14="http://schemas.microsoft.com/office/drawing/2010/main">
                  <a:solidFill>
                    <a:srgbClr val="FFFFFF"/>
                  </a:solidFill>
                </a14:hiddenFill>
              </a:ext>
            </a:extLst>
          </p:spPr>
        </p:pic>
        <p:sp>
          <p:nvSpPr>
            <p:cNvPr id="11" name="مستطيل 10"/>
            <p:cNvSpPr/>
            <p:nvPr/>
          </p:nvSpPr>
          <p:spPr>
            <a:xfrm>
              <a:off x="1967568" y="6383197"/>
              <a:ext cx="838691" cy="369332"/>
            </a:xfrm>
            <a:prstGeom prst="rect">
              <a:avLst/>
            </a:prstGeom>
          </p:spPr>
          <p:txBody>
            <a:bodyPr wrap="none">
              <a:spAutoFit/>
            </a:bodyPr>
            <a:lstStyle/>
            <a:p>
              <a:r>
                <a:rPr lang="ar-IQ" b="1" dirty="0" smtClean="0">
                  <a:solidFill>
                    <a:prstClr val="black"/>
                  </a:solidFill>
                </a:rPr>
                <a:t>البراغيث</a:t>
              </a:r>
              <a:endParaRPr lang="en-US" dirty="0">
                <a:solidFill>
                  <a:prstClr val="black"/>
                </a:solidFill>
              </a:endParaRPr>
            </a:p>
          </p:txBody>
        </p:sp>
      </p:grpSp>
      <p:grpSp>
        <p:nvGrpSpPr>
          <p:cNvPr id="14" name="مجموعة 13"/>
          <p:cNvGrpSpPr/>
          <p:nvPr/>
        </p:nvGrpSpPr>
        <p:grpSpPr>
          <a:xfrm>
            <a:off x="1776811" y="4720752"/>
            <a:ext cx="2944779" cy="1167786"/>
            <a:chOff x="1776811" y="4720752"/>
            <a:chExt cx="2944779" cy="1167786"/>
          </a:xfrm>
        </p:grpSpPr>
        <p:pic>
          <p:nvPicPr>
            <p:cNvPr id="3091" name="Picture 19" descr="حشرة السمك الفضي Thermobia domestic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5240" y="4720752"/>
              <a:ext cx="1756350" cy="1167786"/>
            </a:xfrm>
            <a:prstGeom prst="rect">
              <a:avLst/>
            </a:prstGeom>
            <a:noFill/>
            <a:extLst>
              <a:ext uri="{909E8E84-426E-40DD-AFC4-6F175D3DCCD1}">
                <a14:hiddenFill xmlns:a14="http://schemas.microsoft.com/office/drawing/2010/main">
                  <a:solidFill>
                    <a:srgbClr val="FFFFFF"/>
                  </a:solidFill>
                </a14:hiddenFill>
              </a:ext>
            </a:extLst>
          </p:spPr>
        </p:pic>
        <p:sp>
          <p:nvSpPr>
            <p:cNvPr id="13" name="مستطيل 12"/>
            <p:cNvSpPr/>
            <p:nvPr/>
          </p:nvSpPr>
          <p:spPr>
            <a:xfrm>
              <a:off x="1776811" y="5161553"/>
              <a:ext cx="1269898" cy="369332"/>
            </a:xfrm>
            <a:prstGeom prst="rect">
              <a:avLst/>
            </a:prstGeom>
          </p:spPr>
          <p:txBody>
            <a:bodyPr wrap="none">
              <a:spAutoFit/>
            </a:bodyPr>
            <a:lstStyle/>
            <a:p>
              <a:r>
                <a:rPr lang="ar-IQ" b="1" dirty="0">
                  <a:solidFill>
                    <a:prstClr val="black"/>
                  </a:solidFill>
                </a:rPr>
                <a:t>السمك الفضي </a:t>
              </a:r>
              <a:endParaRPr lang="en-US" dirty="0">
                <a:solidFill>
                  <a:prstClr val="black"/>
                </a:solidFill>
              </a:endParaRPr>
            </a:p>
          </p:txBody>
        </p:sp>
      </p:grpSp>
      <p:grpSp>
        <p:nvGrpSpPr>
          <p:cNvPr id="16" name="مجموعة 15"/>
          <p:cNvGrpSpPr/>
          <p:nvPr/>
        </p:nvGrpSpPr>
        <p:grpSpPr>
          <a:xfrm>
            <a:off x="2615098" y="1916832"/>
            <a:ext cx="2161168" cy="1584176"/>
            <a:chOff x="2615098" y="1916832"/>
            <a:chExt cx="2161168" cy="1584176"/>
          </a:xfrm>
        </p:grpSpPr>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0966" y="1916832"/>
              <a:ext cx="1825050" cy="129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ستطيل 14"/>
            <p:cNvSpPr/>
            <p:nvPr/>
          </p:nvSpPr>
          <p:spPr>
            <a:xfrm>
              <a:off x="2615098" y="3131676"/>
              <a:ext cx="2161168" cy="369332"/>
            </a:xfrm>
            <a:prstGeom prst="rect">
              <a:avLst/>
            </a:prstGeom>
          </p:spPr>
          <p:txBody>
            <a:bodyPr wrap="none">
              <a:spAutoFit/>
            </a:bodyPr>
            <a:lstStyle/>
            <a:p>
              <a:r>
                <a:rPr lang="ar-IQ" b="1" dirty="0" smtClean="0">
                  <a:solidFill>
                    <a:prstClr val="black"/>
                  </a:solidFill>
                  <a:latin typeface="rasol"/>
                </a:rPr>
                <a:t>يرقات </a:t>
              </a:r>
              <a:r>
                <a:rPr lang="ar-IQ" b="1" dirty="0">
                  <a:solidFill>
                    <a:prstClr val="black"/>
                  </a:solidFill>
                  <a:latin typeface="rasol"/>
                </a:rPr>
                <a:t>رتبة ثنائية الأجنحة </a:t>
              </a:r>
              <a:endParaRPr lang="en-US" dirty="0">
                <a:solidFill>
                  <a:prstClr val="black"/>
                </a:solidFill>
              </a:endParaRPr>
            </a:p>
          </p:txBody>
        </p:sp>
      </p:grpSp>
      <p:grpSp>
        <p:nvGrpSpPr>
          <p:cNvPr id="18" name="مجموعة 17"/>
          <p:cNvGrpSpPr/>
          <p:nvPr/>
        </p:nvGrpSpPr>
        <p:grpSpPr>
          <a:xfrm>
            <a:off x="448562" y="1844824"/>
            <a:ext cx="1963198" cy="1495276"/>
            <a:chOff x="448562" y="1844824"/>
            <a:chExt cx="1963198" cy="1495276"/>
          </a:xfrm>
        </p:grpSpPr>
        <p:pic>
          <p:nvPicPr>
            <p:cNvPr id="3079" name="Picture 7" descr="Scale Insects and Mealybugs, Superfamily Coccoide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544" y="1844824"/>
              <a:ext cx="1944216" cy="1458162"/>
            </a:xfrm>
            <a:prstGeom prst="rect">
              <a:avLst/>
            </a:prstGeom>
            <a:noFill/>
            <a:extLst>
              <a:ext uri="{909E8E84-426E-40DD-AFC4-6F175D3DCCD1}">
                <a14:hiddenFill xmlns:a14="http://schemas.microsoft.com/office/drawing/2010/main">
                  <a:solidFill>
                    <a:srgbClr val="FFFFFF"/>
                  </a:solidFill>
                </a14:hiddenFill>
              </a:ext>
            </a:extLst>
          </p:spPr>
        </p:pic>
        <p:sp>
          <p:nvSpPr>
            <p:cNvPr id="17" name="مستطيل 16"/>
            <p:cNvSpPr/>
            <p:nvPr/>
          </p:nvSpPr>
          <p:spPr>
            <a:xfrm>
              <a:off x="448562" y="2970768"/>
              <a:ext cx="1938351" cy="369332"/>
            </a:xfrm>
            <a:prstGeom prst="rect">
              <a:avLst/>
            </a:prstGeom>
          </p:spPr>
          <p:txBody>
            <a:bodyPr wrap="none">
              <a:spAutoFit/>
            </a:bodyPr>
            <a:lstStyle/>
            <a:p>
              <a:r>
                <a:rPr lang="ar-IQ" b="1" dirty="0" err="1">
                  <a:solidFill>
                    <a:prstClr val="white"/>
                  </a:solidFill>
                  <a:latin typeface="rasol"/>
                </a:rPr>
                <a:t>اناث</a:t>
              </a:r>
              <a:r>
                <a:rPr lang="ar-IQ" b="1" dirty="0">
                  <a:solidFill>
                    <a:prstClr val="white"/>
                  </a:solidFill>
                  <a:latin typeface="rasol"/>
                </a:rPr>
                <a:t> الحشرات القشرية </a:t>
              </a:r>
              <a:endParaRPr lang="en-US" dirty="0">
                <a:solidFill>
                  <a:prstClr val="white"/>
                </a:solidFill>
              </a:endParaRPr>
            </a:p>
          </p:txBody>
        </p:sp>
      </p:grpSp>
    </p:spTree>
    <p:custDataLst>
      <p:tags r:id="rId1"/>
    </p:custDataLst>
    <p:extLst>
      <p:ext uri="{BB962C8B-B14F-4D97-AF65-F5344CB8AC3E}">
        <p14:creationId xmlns:p14="http://schemas.microsoft.com/office/powerpoint/2010/main" val="4012858130"/>
      </p:ext>
    </p:extLst>
  </p:cSld>
  <p:clrMapOvr>
    <a:masterClrMapping/>
  </p:clrMapOvr>
  <mc:AlternateContent xmlns:mc="http://schemas.openxmlformats.org/markup-compatibility/2006" xmlns:p14="http://schemas.microsoft.com/office/powerpoint/2010/main">
    <mc:Choice Requires="p14">
      <p:transition spd="slow" p14:dur="2000" advTm="110053"/>
    </mc:Choice>
    <mc:Fallback xmlns="">
      <p:transition spd="slow" advTm="1100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71400"/>
            <a:ext cx="8686800" cy="720080"/>
          </a:xfrm>
        </p:spPr>
        <p:txBody>
          <a:bodyPr>
            <a:noAutofit/>
          </a:bodyPr>
          <a:lstStyle/>
          <a:p>
            <a:r>
              <a:rPr lang="ar-IQ" sz="2400" b="1" dirty="0"/>
              <a:t>الصفيحات </a:t>
            </a:r>
            <a:r>
              <a:rPr lang="ar-IQ" sz="2400" b="1" dirty="0" smtClean="0"/>
              <a:t>لحلقات </a:t>
            </a:r>
            <a:r>
              <a:rPr lang="ar-IQ" sz="2400" b="1" dirty="0"/>
              <a:t>الصدر </a:t>
            </a:r>
            <a:r>
              <a:rPr lang="en-US" sz="2400" b="1" dirty="0" err="1"/>
              <a:t>Sclerites</a:t>
            </a:r>
            <a:r>
              <a:rPr lang="en-US" sz="2400" b="1" dirty="0"/>
              <a:t> of thoracic segment</a:t>
            </a:r>
          </a:p>
        </p:txBody>
      </p:sp>
      <p:sp>
        <p:nvSpPr>
          <p:cNvPr id="3" name="عنصر نائب للمحتوى 2"/>
          <p:cNvSpPr>
            <a:spLocks noGrp="1"/>
          </p:cNvSpPr>
          <p:nvPr>
            <p:ph idx="1"/>
          </p:nvPr>
        </p:nvSpPr>
        <p:spPr>
          <a:xfrm>
            <a:off x="0" y="404664"/>
            <a:ext cx="9036496" cy="1008112"/>
          </a:xfrm>
        </p:spPr>
        <p:txBody>
          <a:bodyPr>
            <a:normAutofit/>
          </a:bodyPr>
          <a:lstStyle/>
          <a:p>
            <a:pPr marL="0" indent="0">
              <a:buNone/>
            </a:pPr>
            <a:r>
              <a:rPr lang="ar-IQ" sz="1600" b="1" dirty="0"/>
              <a:t>يتركب الجدار الخارجي لكل حلقة من حلقات الصدر من ثلاث مناطق رئيسية هي صفيحة </a:t>
            </a:r>
            <a:r>
              <a:rPr lang="ar-IQ" sz="1600" b="1" dirty="0" err="1"/>
              <a:t>متقرنة</a:t>
            </a:r>
            <a:r>
              <a:rPr lang="ar-IQ" sz="1600" b="1" dirty="0"/>
              <a:t> ظهرية  </a:t>
            </a:r>
            <a:r>
              <a:rPr lang="en-US" sz="1600" b="1" dirty="0" err="1"/>
              <a:t>Tergum</a:t>
            </a:r>
            <a:r>
              <a:rPr lang="en-US" sz="1600" b="1" dirty="0"/>
              <a:t> </a:t>
            </a:r>
            <a:r>
              <a:rPr lang="ar-IQ" sz="1600" b="1" dirty="0" smtClean="0"/>
              <a:t> والجمع </a:t>
            </a:r>
            <a:r>
              <a:rPr lang="en-US" sz="1600" b="1" dirty="0" err="1"/>
              <a:t>Terga</a:t>
            </a:r>
            <a:r>
              <a:rPr lang="en-US" sz="1600" b="1" dirty="0"/>
              <a:t>  </a:t>
            </a:r>
            <a:r>
              <a:rPr lang="ar-IQ" sz="1600" b="1" dirty="0" smtClean="0"/>
              <a:t> وتدعى </a:t>
            </a:r>
            <a:r>
              <a:rPr lang="ar-IQ" sz="1600" b="1" dirty="0"/>
              <a:t>في منطقة الصدر بال </a:t>
            </a:r>
            <a:r>
              <a:rPr lang="ar-IQ" sz="1600" b="1" dirty="0" smtClean="0"/>
              <a:t> </a:t>
            </a:r>
            <a:r>
              <a:rPr lang="en-US" sz="1600" b="1" dirty="0" smtClean="0"/>
              <a:t>notum </a:t>
            </a:r>
            <a:r>
              <a:rPr lang="ar-IQ" sz="1600" b="1" dirty="0" smtClean="0"/>
              <a:t> وجمعها </a:t>
            </a:r>
            <a:r>
              <a:rPr lang="en-US" sz="1600" b="1" dirty="0"/>
              <a:t>nota </a:t>
            </a:r>
            <a:r>
              <a:rPr lang="ar-IQ" sz="1600" b="1" dirty="0" smtClean="0"/>
              <a:t> وصفيحة </a:t>
            </a:r>
            <a:r>
              <a:rPr lang="ar-IQ" sz="1600" b="1" dirty="0" err="1"/>
              <a:t>متقرنة</a:t>
            </a:r>
            <a:r>
              <a:rPr lang="ar-IQ" sz="1600" b="1" dirty="0"/>
              <a:t> بطنية هي </a:t>
            </a:r>
            <a:r>
              <a:rPr lang="ar-IQ" sz="1600" b="1" dirty="0" smtClean="0"/>
              <a:t> </a:t>
            </a:r>
            <a:r>
              <a:rPr lang="en-US" sz="1600" b="1" dirty="0" smtClean="0"/>
              <a:t>Sternum </a:t>
            </a:r>
            <a:r>
              <a:rPr lang="ar-IQ" sz="1600" b="1" dirty="0" smtClean="0"/>
              <a:t> والجمع </a:t>
            </a:r>
            <a:r>
              <a:rPr lang="en-US" sz="1600" b="1" dirty="0"/>
              <a:t>Sterna </a:t>
            </a:r>
            <a:r>
              <a:rPr lang="ar-IQ" sz="1600" b="1" dirty="0" smtClean="0"/>
              <a:t> ومنطقة </a:t>
            </a:r>
            <a:r>
              <a:rPr lang="ar-IQ" sz="1600" b="1" dirty="0"/>
              <a:t>جانبية تدعى بال </a:t>
            </a:r>
            <a:r>
              <a:rPr lang="ar-IQ" sz="1600" b="1" dirty="0" smtClean="0"/>
              <a:t> </a:t>
            </a:r>
            <a:r>
              <a:rPr lang="en-US" sz="1600" b="1" dirty="0" err="1" smtClean="0"/>
              <a:t>Pleuron</a:t>
            </a:r>
            <a:r>
              <a:rPr lang="en-US" sz="1600" b="1" dirty="0" smtClean="0"/>
              <a:t>  </a:t>
            </a:r>
            <a:r>
              <a:rPr lang="ar-IQ" sz="1600" b="1" dirty="0" smtClean="0"/>
              <a:t> والجمع </a:t>
            </a:r>
            <a:r>
              <a:rPr lang="en-US" sz="1600" b="1" dirty="0"/>
              <a:t>Pleura </a:t>
            </a:r>
            <a:r>
              <a:rPr lang="ar-IQ" sz="1600" b="1" dirty="0" smtClean="0"/>
              <a:t> توصل </a:t>
            </a:r>
            <a:r>
              <a:rPr lang="ar-IQ" sz="1600" b="1" dirty="0"/>
              <a:t>الصفيحة الظهرية بالبطنية</a:t>
            </a:r>
            <a:endParaRPr lang="en-US" sz="1600" b="1" dirty="0"/>
          </a:p>
        </p:txBody>
      </p:sp>
      <p:pic>
        <p:nvPicPr>
          <p:cNvPr id="4" name="صورة 3"/>
          <p:cNvPicPr/>
          <p:nvPr/>
        </p:nvPicPr>
        <p:blipFill>
          <a:blip r:embed="rId3">
            <a:extLst>
              <a:ext uri="{28A0092B-C50C-407E-A947-70E740481C1C}">
                <a14:useLocalDpi xmlns:a14="http://schemas.microsoft.com/office/drawing/2010/main" val="0"/>
              </a:ext>
            </a:extLst>
          </a:blip>
          <a:srcRect/>
          <a:stretch>
            <a:fillRect/>
          </a:stretch>
        </p:blipFill>
        <p:spPr bwMode="auto">
          <a:xfrm>
            <a:off x="0" y="2780928"/>
            <a:ext cx="4355976" cy="3960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مستطيل 7"/>
          <p:cNvSpPr/>
          <p:nvPr/>
        </p:nvSpPr>
        <p:spPr>
          <a:xfrm>
            <a:off x="4499992" y="2781503"/>
            <a:ext cx="4596710" cy="4031873"/>
          </a:xfrm>
          <a:prstGeom prst="rect">
            <a:avLst/>
          </a:prstGeom>
        </p:spPr>
        <p:txBody>
          <a:bodyPr wrap="square">
            <a:spAutoFit/>
          </a:bodyPr>
          <a:lstStyle/>
          <a:p>
            <a:r>
              <a:rPr lang="ar-IQ" sz="1600" b="1" dirty="0" smtClean="0">
                <a:solidFill>
                  <a:prstClr val="black"/>
                </a:solidFill>
              </a:rPr>
              <a:t>أما </a:t>
            </a:r>
            <a:r>
              <a:rPr lang="ar-IQ" sz="1600" b="1" dirty="0">
                <a:solidFill>
                  <a:prstClr val="black"/>
                </a:solidFill>
              </a:rPr>
              <a:t>ترج الحلقتين الصدريتين الوسطى والخلفية فتكونان </a:t>
            </a:r>
            <a:r>
              <a:rPr lang="ar-IQ" sz="1600" b="1" dirty="0" smtClean="0">
                <a:solidFill>
                  <a:prstClr val="black"/>
                </a:solidFill>
              </a:rPr>
              <a:t> صغيرتين </a:t>
            </a:r>
            <a:r>
              <a:rPr lang="ar-IQ" sz="1600" b="1" dirty="0">
                <a:solidFill>
                  <a:prstClr val="black"/>
                </a:solidFill>
              </a:rPr>
              <a:t>نسبيا في الحشرات عديمة </a:t>
            </a:r>
            <a:r>
              <a:rPr lang="ar-IQ" sz="1600" b="1" dirty="0" err="1">
                <a:solidFill>
                  <a:prstClr val="black"/>
                </a:solidFill>
              </a:rPr>
              <a:t>الاجنحة</a:t>
            </a:r>
            <a:r>
              <a:rPr lang="ar-IQ" sz="1600" b="1" dirty="0">
                <a:solidFill>
                  <a:prstClr val="black"/>
                </a:solidFill>
              </a:rPr>
              <a:t> وفي اليرقات ولكن في الحشرات المجنحة فانهما يصبحان متحورتين لاتصال الأجنحة </a:t>
            </a:r>
            <a:r>
              <a:rPr lang="ar-IQ" sz="1600" b="1" dirty="0" smtClean="0">
                <a:solidFill>
                  <a:prstClr val="black"/>
                </a:solidFill>
              </a:rPr>
              <a:t>بهما</a:t>
            </a:r>
          </a:p>
          <a:p>
            <a:r>
              <a:rPr lang="ar-IQ" sz="1600" b="1" dirty="0">
                <a:solidFill>
                  <a:prstClr val="black"/>
                </a:solidFill>
              </a:rPr>
              <a:t>ت</a:t>
            </a:r>
            <a:r>
              <a:rPr lang="ar-IQ" sz="1600" b="1" dirty="0" smtClean="0">
                <a:solidFill>
                  <a:prstClr val="black"/>
                </a:solidFill>
              </a:rPr>
              <a:t>قسم </a:t>
            </a:r>
            <a:r>
              <a:rPr lang="ar-IQ" sz="1600" b="1" dirty="0">
                <a:solidFill>
                  <a:prstClr val="black"/>
                </a:solidFill>
              </a:rPr>
              <a:t>كل من الصفيحة الظهرية الثانية والثالثة في الحشرات المجنحة </a:t>
            </a:r>
            <a:r>
              <a:rPr lang="ar-IQ" sz="1600" b="1" dirty="0" err="1">
                <a:solidFill>
                  <a:prstClr val="black"/>
                </a:solidFill>
              </a:rPr>
              <a:t>الى</a:t>
            </a:r>
            <a:r>
              <a:rPr lang="ar-IQ" sz="1600" b="1" dirty="0">
                <a:solidFill>
                  <a:prstClr val="black"/>
                </a:solidFill>
              </a:rPr>
              <a:t> منطقة </a:t>
            </a:r>
            <a:r>
              <a:rPr lang="ar-IQ" sz="1600" b="1" dirty="0" err="1">
                <a:solidFill>
                  <a:prstClr val="black"/>
                </a:solidFill>
              </a:rPr>
              <a:t>امامية</a:t>
            </a:r>
            <a:r>
              <a:rPr lang="ar-IQ" sz="1600" b="1" dirty="0">
                <a:solidFill>
                  <a:prstClr val="black"/>
                </a:solidFill>
              </a:rPr>
              <a:t> هي الصفيحة الجناحية الظهرية </a:t>
            </a:r>
            <a:r>
              <a:rPr lang="en-US" sz="1600" b="1" dirty="0" err="1">
                <a:solidFill>
                  <a:prstClr val="black"/>
                </a:solidFill>
              </a:rPr>
              <a:t>alinotum</a:t>
            </a:r>
            <a:r>
              <a:rPr lang="en-US" sz="1600" b="1" dirty="0">
                <a:solidFill>
                  <a:prstClr val="black"/>
                </a:solidFill>
              </a:rPr>
              <a:t> </a:t>
            </a:r>
            <a:r>
              <a:rPr lang="ar-IQ" sz="1600" b="1" dirty="0" smtClean="0">
                <a:solidFill>
                  <a:prstClr val="black"/>
                </a:solidFill>
              </a:rPr>
              <a:t> والتي </a:t>
            </a:r>
            <a:r>
              <a:rPr lang="ar-IQ" sz="1600" b="1" dirty="0">
                <a:solidFill>
                  <a:prstClr val="black"/>
                </a:solidFill>
              </a:rPr>
              <a:t>تتصل بها </a:t>
            </a:r>
            <a:r>
              <a:rPr lang="ar-IQ" sz="1600" b="1" dirty="0" err="1">
                <a:solidFill>
                  <a:prstClr val="black"/>
                </a:solidFill>
              </a:rPr>
              <a:t>الاجنحة</a:t>
            </a:r>
            <a:r>
              <a:rPr lang="ar-IQ" sz="1600" b="1" dirty="0">
                <a:solidFill>
                  <a:prstClr val="black"/>
                </a:solidFill>
              </a:rPr>
              <a:t> والى منطقة خلفية هي مؤخرة الصفيحة الظهرية </a:t>
            </a:r>
            <a:r>
              <a:rPr lang="en-US" sz="1600" b="1" dirty="0" err="1">
                <a:solidFill>
                  <a:prstClr val="black"/>
                </a:solidFill>
              </a:rPr>
              <a:t>postnotum</a:t>
            </a:r>
            <a:r>
              <a:rPr lang="en-US" sz="1600" b="1" dirty="0">
                <a:solidFill>
                  <a:prstClr val="black"/>
                </a:solidFill>
              </a:rPr>
              <a:t> </a:t>
            </a:r>
            <a:r>
              <a:rPr lang="ar-IQ" sz="1600" b="1" dirty="0" smtClean="0">
                <a:solidFill>
                  <a:prstClr val="black"/>
                </a:solidFill>
              </a:rPr>
              <a:t> لا </a:t>
            </a:r>
            <a:r>
              <a:rPr lang="ar-IQ" sz="1600" b="1" dirty="0">
                <a:solidFill>
                  <a:prstClr val="black"/>
                </a:solidFill>
              </a:rPr>
              <a:t>علاقة لها </a:t>
            </a:r>
            <a:r>
              <a:rPr lang="ar-IQ" sz="1600" b="1" dirty="0" err="1">
                <a:solidFill>
                  <a:prstClr val="black"/>
                </a:solidFill>
              </a:rPr>
              <a:t>بالاجنحة</a:t>
            </a:r>
            <a:r>
              <a:rPr lang="ar-IQ" sz="1600" b="1" dirty="0">
                <a:solidFill>
                  <a:prstClr val="black"/>
                </a:solidFill>
              </a:rPr>
              <a:t> </a:t>
            </a:r>
          </a:p>
          <a:p>
            <a:r>
              <a:rPr lang="ar-IQ" sz="1600" b="1" dirty="0" err="1">
                <a:solidFill>
                  <a:prstClr val="black"/>
                </a:solidFill>
              </a:rPr>
              <a:t>ان</a:t>
            </a:r>
            <a:r>
              <a:rPr lang="ar-IQ" sz="1600" b="1" dirty="0">
                <a:solidFill>
                  <a:prstClr val="black"/>
                </a:solidFill>
              </a:rPr>
              <a:t> الصفيحة </a:t>
            </a:r>
            <a:r>
              <a:rPr lang="ar-IQ" sz="1600" b="1" dirty="0" err="1">
                <a:solidFill>
                  <a:prstClr val="black"/>
                </a:solidFill>
              </a:rPr>
              <a:t>الامامية</a:t>
            </a:r>
            <a:r>
              <a:rPr lang="ar-IQ" sz="1600" b="1" dirty="0">
                <a:solidFill>
                  <a:prstClr val="black"/>
                </a:solidFill>
              </a:rPr>
              <a:t> (الصفيحة الجناحية </a:t>
            </a:r>
            <a:r>
              <a:rPr lang="ar-IQ" sz="1600" b="1" dirty="0" smtClean="0">
                <a:solidFill>
                  <a:prstClr val="black"/>
                </a:solidFill>
              </a:rPr>
              <a:t>الظهرية</a:t>
            </a:r>
            <a:r>
              <a:rPr lang="en-US" sz="1600" b="1" dirty="0">
                <a:solidFill>
                  <a:prstClr val="black"/>
                </a:solidFill>
              </a:rPr>
              <a:t> </a:t>
            </a:r>
            <a:r>
              <a:rPr lang="en-US" sz="1600" b="1" dirty="0" err="1" smtClean="0">
                <a:solidFill>
                  <a:prstClr val="black"/>
                </a:solidFill>
              </a:rPr>
              <a:t>alinotum</a:t>
            </a:r>
            <a:r>
              <a:rPr lang="en-US" sz="1600" b="1" dirty="0" smtClean="0">
                <a:solidFill>
                  <a:prstClr val="black"/>
                </a:solidFill>
              </a:rPr>
              <a:t> </a:t>
            </a:r>
            <a:r>
              <a:rPr lang="ar-IQ" sz="1600" b="1" dirty="0" smtClean="0">
                <a:solidFill>
                  <a:prstClr val="black"/>
                </a:solidFill>
              </a:rPr>
              <a:t>) </a:t>
            </a:r>
            <a:r>
              <a:rPr lang="ar-IQ" sz="1600" b="1" dirty="0">
                <a:solidFill>
                  <a:prstClr val="black"/>
                </a:solidFill>
              </a:rPr>
              <a:t>تقسم </a:t>
            </a:r>
            <a:r>
              <a:rPr lang="ar-IQ" sz="1600" b="1" dirty="0" err="1">
                <a:solidFill>
                  <a:prstClr val="black"/>
                </a:solidFill>
              </a:rPr>
              <a:t>الى</a:t>
            </a:r>
            <a:r>
              <a:rPr lang="ar-IQ" sz="1600" b="1" dirty="0">
                <a:solidFill>
                  <a:prstClr val="black"/>
                </a:solidFill>
              </a:rPr>
              <a:t> ثلاث مناطق هي </a:t>
            </a:r>
          </a:p>
          <a:p>
            <a:r>
              <a:rPr lang="en-US" sz="1600" b="1" dirty="0" smtClean="0">
                <a:solidFill>
                  <a:prstClr val="black"/>
                </a:solidFill>
              </a:rPr>
              <a:t>a)</a:t>
            </a:r>
            <a:r>
              <a:rPr lang="ar-IQ" sz="1600" b="1" dirty="0" smtClean="0">
                <a:solidFill>
                  <a:prstClr val="black"/>
                </a:solidFill>
              </a:rPr>
              <a:t> جزء </a:t>
            </a:r>
            <a:r>
              <a:rPr lang="ar-IQ" sz="1600" b="1" dirty="0" err="1">
                <a:solidFill>
                  <a:prstClr val="black"/>
                </a:solidFill>
              </a:rPr>
              <a:t>امامي</a:t>
            </a:r>
            <a:r>
              <a:rPr lang="ar-IQ" sz="1600" b="1" dirty="0">
                <a:solidFill>
                  <a:prstClr val="black"/>
                </a:solidFill>
              </a:rPr>
              <a:t> يدعى مقدمة الدرع </a:t>
            </a:r>
            <a:r>
              <a:rPr lang="en-US" sz="1600" b="1" dirty="0" err="1">
                <a:solidFill>
                  <a:prstClr val="black"/>
                </a:solidFill>
              </a:rPr>
              <a:t>prescutum</a:t>
            </a:r>
            <a:endParaRPr lang="en-US" sz="1600" b="1" dirty="0">
              <a:solidFill>
                <a:prstClr val="black"/>
              </a:solidFill>
            </a:endParaRPr>
          </a:p>
          <a:p>
            <a:r>
              <a:rPr lang="en-US" sz="1600" b="1" dirty="0" smtClean="0">
                <a:solidFill>
                  <a:prstClr val="black"/>
                </a:solidFill>
              </a:rPr>
              <a:t>b)</a:t>
            </a:r>
            <a:r>
              <a:rPr lang="ar-IQ" sz="1600" b="1" dirty="0" smtClean="0">
                <a:solidFill>
                  <a:prstClr val="black"/>
                </a:solidFill>
              </a:rPr>
              <a:t> جزء </a:t>
            </a:r>
            <a:r>
              <a:rPr lang="ar-IQ" sz="1600" b="1" dirty="0">
                <a:solidFill>
                  <a:prstClr val="black"/>
                </a:solidFill>
              </a:rPr>
              <a:t>وسطي يدعى الدرع </a:t>
            </a:r>
            <a:r>
              <a:rPr lang="en-US" sz="1600" b="1" dirty="0" err="1">
                <a:solidFill>
                  <a:prstClr val="black"/>
                </a:solidFill>
              </a:rPr>
              <a:t>scutum</a:t>
            </a:r>
            <a:endParaRPr lang="en-US" sz="1600" b="1" dirty="0">
              <a:solidFill>
                <a:prstClr val="black"/>
              </a:solidFill>
            </a:endParaRPr>
          </a:p>
          <a:p>
            <a:r>
              <a:rPr lang="en-US" sz="1600" b="1" dirty="0" smtClean="0">
                <a:solidFill>
                  <a:prstClr val="black"/>
                </a:solidFill>
              </a:rPr>
              <a:t>c)</a:t>
            </a:r>
            <a:r>
              <a:rPr lang="ar-IQ" sz="1600" b="1" dirty="0" smtClean="0">
                <a:solidFill>
                  <a:prstClr val="black"/>
                </a:solidFill>
              </a:rPr>
              <a:t> جزء </a:t>
            </a:r>
            <a:r>
              <a:rPr lang="ar-IQ" sz="1600" b="1" dirty="0">
                <a:solidFill>
                  <a:prstClr val="black"/>
                </a:solidFill>
              </a:rPr>
              <a:t>خلفي يدعى </a:t>
            </a:r>
            <a:r>
              <a:rPr lang="ar-IQ" sz="1600" b="1" dirty="0" err="1">
                <a:solidFill>
                  <a:prstClr val="black"/>
                </a:solidFill>
              </a:rPr>
              <a:t>بالدريع</a:t>
            </a:r>
            <a:r>
              <a:rPr lang="ar-IQ" sz="1600" b="1" dirty="0">
                <a:solidFill>
                  <a:prstClr val="black"/>
                </a:solidFill>
              </a:rPr>
              <a:t> </a:t>
            </a:r>
            <a:r>
              <a:rPr lang="en-US" sz="1600" b="1" dirty="0" err="1">
                <a:solidFill>
                  <a:prstClr val="black"/>
                </a:solidFill>
              </a:rPr>
              <a:t>scutellum</a:t>
            </a:r>
            <a:endParaRPr lang="en-US" sz="1600" b="1" dirty="0">
              <a:solidFill>
                <a:prstClr val="black"/>
              </a:solidFill>
            </a:endParaRPr>
          </a:p>
          <a:p>
            <a:r>
              <a:rPr lang="ar-SA" sz="1600" b="1" dirty="0" smtClean="0">
                <a:solidFill>
                  <a:prstClr val="black"/>
                </a:solidFill>
              </a:rPr>
              <a:t>تنبعج الحافة الامامية ل</a:t>
            </a:r>
            <a:r>
              <a:rPr lang="ar-IQ" sz="1600" b="1" dirty="0" smtClean="0">
                <a:solidFill>
                  <a:prstClr val="black"/>
                </a:solidFill>
              </a:rPr>
              <a:t>مقدمة </a:t>
            </a:r>
            <a:r>
              <a:rPr lang="ar-IQ" sz="1600" b="1" dirty="0">
                <a:solidFill>
                  <a:prstClr val="black"/>
                </a:solidFill>
              </a:rPr>
              <a:t>الصفيحة الظهرية الامامية الى الداخل </a:t>
            </a:r>
            <a:r>
              <a:rPr lang="ar-SA" sz="1600" b="1" dirty="0" smtClean="0">
                <a:solidFill>
                  <a:prstClr val="black"/>
                </a:solidFill>
              </a:rPr>
              <a:t>لتكون هيكل </a:t>
            </a:r>
            <a:r>
              <a:rPr lang="ar-SA" sz="1600" b="1" dirty="0" err="1" smtClean="0">
                <a:solidFill>
                  <a:prstClr val="black"/>
                </a:solidFill>
              </a:rPr>
              <a:t>الترجة</a:t>
            </a:r>
            <a:r>
              <a:rPr lang="ar-SA" sz="1600" b="1" dirty="0" smtClean="0">
                <a:solidFill>
                  <a:prstClr val="black"/>
                </a:solidFill>
              </a:rPr>
              <a:t> الداخلي </a:t>
            </a:r>
            <a:r>
              <a:rPr lang="ar-IQ" sz="1600" b="1" dirty="0" smtClean="0">
                <a:solidFill>
                  <a:prstClr val="black"/>
                </a:solidFill>
              </a:rPr>
              <a:t> </a:t>
            </a:r>
            <a:r>
              <a:rPr lang="en-US" sz="1600" b="1" dirty="0" err="1" smtClean="0">
                <a:solidFill>
                  <a:prstClr val="black"/>
                </a:solidFill>
              </a:rPr>
              <a:t>phragma</a:t>
            </a:r>
            <a:r>
              <a:rPr lang="en-US" sz="1600" b="1" dirty="0" smtClean="0">
                <a:solidFill>
                  <a:prstClr val="black"/>
                </a:solidFill>
              </a:rPr>
              <a:t>  </a:t>
            </a:r>
            <a:r>
              <a:rPr lang="ar-SA" sz="1600" b="1" dirty="0" smtClean="0">
                <a:solidFill>
                  <a:prstClr val="black"/>
                </a:solidFill>
              </a:rPr>
              <a:t>الذي تتصل </a:t>
            </a:r>
            <a:r>
              <a:rPr lang="ar-SA" sz="1600" b="1" dirty="0" err="1" smtClean="0">
                <a:solidFill>
                  <a:prstClr val="black"/>
                </a:solidFill>
              </a:rPr>
              <a:t>بة</a:t>
            </a:r>
            <a:r>
              <a:rPr lang="ar-SA" sz="1600" b="1" dirty="0" smtClean="0">
                <a:solidFill>
                  <a:prstClr val="black"/>
                </a:solidFill>
              </a:rPr>
              <a:t> العضلات الطولية الظهرية  وقد يوجد هيكل داخلي خلفي </a:t>
            </a:r>
            <a:r>
              <a:rPr lang="ar-SA" sz="1600" b="1" dirty="0" err="1" smtClean="0">
                <a:solidFill>
                  <a:prstClr val="black"/>
                </a:solidFill>
              </a:rPr>
              <a:t>للترجة</a:t>
            </a:r>
            <a:r>
              <a:rPr lang="ar-SA" sz="1600" b="1" dirty="0" smtClean="0">
                <a:solidFill>
                  <a:prstClr val="black"/>
                </a:solidFill>
              </a:rPr>
              <a:t> </a:t>
            </a:r>
            <a:r>
              <a:rPr lang="en-US" sz="1600" b="1" dirty="0" err="1" smtClean="0">
                <a:solidFill>
                  <a:prstClr val="black"/>
                </a:solidFill>
              </a:rPr>
              <a:t>postphragma</a:t>
            </a:r>
            <a:r>
              <a:rPr lang="ar-SA" sz="1600" b="1" dirty="0" smtClean="0">
                <a:solidFill>
                  <a:prstClr val="black"/>
                </a:solidFill>
              </a:rPr>
              <a:t>يقوم بنفس العمل </a:t>
            </a:r>
            <a:r>
              <a:rPr lang="ar-IQ" sz="1600" b="1" dirty="0" smtClean="0">
                <a:solidFill>
                  <a:prstClr val="black"/>
                </a:solidFill>
              </a:rPr>
              <a:t>.</a:t>
            </a:r>
            <a:endParaRPr lang="ar-IQ" sz="1600" b="1" dirty="0">
              <a:solidFill>
                <a:prstClr val="black"/>
              </a:solidFill>
            </a:endParaRPr>
          </a:p>
        </p:txBody>
      </p:sp>
      <p:cxnSp>
        <p:nvCxnSpPr>
          <p:cNvPr id="10" name="رابط كسهم مستقيم 9"/>
          <p:cNvCxnSpPr/>
          <p:nvPr/>
        </p:nvCxnSpPr>
        <p:spPr>
          <a:xfrm>
            <a:off x="1215246" y="2780928"/>
            <a:ext cx="396044" cy="26784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رابط كسهم مستقيم 11"/>
          <p:cNvCxnSpPr/>
          <p:nvPr/>
        </p:nvCxnSpPr>
        <p:spPr>
          <a:xfrm>
            <a:off x="2400728" y="2816931"/>
            <a:ext cx="281315" cy="19584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رابط كسهم مستقيم 13"/>
          <p:cNvCxnSpPr/>
          <p:nvPr/>
        </p:nvCxnSpPr>
        <p:spPr>
          <a:xfrm>
            <a:off x="773578" y="3140968"/>
            <a:ext cx="702078" cy="31362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رابط كسهم مستقيم 15"/>
          <p:cNvCxnSpPr/>
          <p:nvPr/>
        </p:nvCxnSpPr>
        <p:spPr>
          <a:xfrm>
            <a:off x="1691680" y="3573016"/>
            <a:ext cx="216024"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رابط كسهم مستقيم 17"/>
          <p:cNvCxnSpPr/>
          <p:nvPr/>
        </p:nvCxnSpPr>
        <p:spPr>
          <a:xfrm>
            <a:off x="1947131" y="3198503"/>
            <a:ext cx="281315"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رابط كسهم مستقيم 19"/>
          <p:cNvCxnSpPr/>
          <p:nvPr/>
        </p:nvCxnSpPr>
        <p:spPr>
          <a:xfrm flipV="1">
            <a:off x="395536" y="4122514"/>
            <a:ext cx="144016"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رابط كسهم مستقيم 21"/>
          <p:cNvCxnSpPr/>
          <p:nvPr/>
        </p:nvCxnSpPr>
        <p:spPr>
          <a:xfrm flipV="1">
            <a:off x="3491880" y="4607693"/>
            <a:ext cx="144016" cy="3069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124" name="Picture 4" descr="Discover Life mob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628800"/>
            <a:ext cx="1957189" cy="1048057"/>
          </a:xfrm>
          <a:prstGeom prst="rect">
            <a:avLst/>
          </a:prstGeom>
          <a:noFill/>
          <a:extLst>
            <a:ext uri="{909E8E84-426E-40DD-AFC4-6F175D3DCCD1}">
              <a14:hiddenFill xmlns:a14="http://schemas.microsoft.com/office/drawing/2010/main">
                <a:solidFill>
                  <a:srgbClr val="FFFFFF"/>
                </a:solidFill>
              </a14:hiddenFill>
            </a:ext>
          </a:extLst>
        </p:spPr>
      </p:pic>
      <p:pic>
        <p:nvPicPr>
          <p:cNvPr id="15" name="صورة 14" descr="Image result for insect tergum and sternu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7131" y="1175590"/>
            <a:ext cx="1776841" cy="957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مستطيل 8"/>
          <p:cNvSpPr/>
          <p:nvPr/>
        </p:nvSpPr>
        <p:spPr>
          <a:xfrm>
            <a:off x="4044667" y="1313473"/>
            <a:ext cx="4991829" cy="1323439"/>
          </a:xfrm>
          <a:prstGeom prst="rect">
            <a:avLst/>
          </a:prstGeom>
        </p:spPr>
        <p:txBody>
          <a:bodyPr wrap="square">
            <a:spAutoFit/>
          </a:bodyPr>
          <a:lstStyle/>
          <a:p>
            <a:r>
              <a:rPr lang="ar-IQ" sz="1600" b="1" dirty="0">
                <a:solidFill>
                  <a:prstClr val="black"/>
                </a:solidFill>
              </a:rPr>
              <a:t>الظهر </a:t>
            </a:r>
            <a:r>
              <a:rPr lang="ar-IQ" sz="1600" b="1" dirty="0" err="1">
                <a:solidFill>
                  <a:prstClr val="black"/>
                </a:solidFill>
              </a:rPr>
              <a:t>واقسامه</a:t>
            </a:r>
            <a:r>
              <a:rPr lang="ar-IQ" sz="1600" b="1" dirty="0">
                <a:solidFill>
                  <a:prstClr val="black"/>
                </a:solidFill>
              </a:rPr>
              <a:t> </a:t>
            </a:r>
            <a:r>
              <a:rPr lang="en-US" sz="1600" b="1" dirty="0" err="1">
                <a:solidFill>
                  <a:prstClr val="black"/>
                </a:solidFill>
              </a:rPr>
              <a:t>Tergum</a:t>
            </a:r>
            <a:r>
              <a:rPr lang="en-US" sz="1600" b="1" dirty="0">
                <a:solidFill>
                  <a:prstClr val="black"/>
                </a:solidFill>
              </a:rPr>
              <a:t>  </a:t>
            </a:r>
            <a:r>
              <a:rPr lang="ar-IQ" sz="1600" b="1" dirty="0" smtClean="0">
                <a:solidFill>
                  <a:prstClr val="black"/>
                </a:solidFill>
              </a:rPr>
              <a:t> تعرف </a:t>
            </a:r>
            <a:r>
              <a:rPr lang="ar-IQ" sz="1600" b="1" dirty="0" err="1">
                <a:solidFill>
                  <a:prstClr val="black"/>
                </a:solidFill>
              </a:rPr>
              <a:t>ترجة</a:t>
            </a:r>
            <a:r>
              <a:rPr lang="ar-IQ" sz="1600" b="1" dirty="0">
                <a:solidFill>
                  <a:prstClr val="black"/>
                </a:solidFill>
              </a:rPr>
              <a:t> الحلقة الصدرية الأمامية باسم </a:t>
            </a:r>
            <a:r>
              <a:rPr lang="ar-IQ" sz="1600" b="1" dirty="0" smtClean="0">
                <a:solidFill>
                  <a:prstClr val="black"/>
                </a:solidFill>
              </a:rPr>
              <a:t>(</a:t>
            </a:r>
            <a:r>
              <a:rPr lang="en-US" sz="1600" b="1" dirty="0" smtClean="0">
                <a:solidFill>
                  <a:prstClr val="black"/>
                </a:solidFill>
              </a:rPr>
              <a:t>Pronotum </a:t>
            </a:r>
            <a:r>
              <a:rPr lang="ar-IQ" sz="1600" b="1" dirty="0" smtClean="0">
                <a:solidFill>
                  <a:prstClr val="black"/>
                </a:solidFill>
              </a:rPr>
              <a:t>) الصفيحة </a:t>
            </a:r>
            <a:r>
              <a:rPr lang="ar-IQ" sz="1600" b="1" dirty="0">
                <a:solidFill>
                  <a:prstClr val="black"/>
                </a:solidFill>
              </a:rPr>
              <a:t>الظهرية الأمامية وتكون  صغيرة لأنها تستخدم فقط في ارتباط عضلات الرجل ولكنها في الحشرات التابعة ًغالبا لرتبتي الصراصر وفرس النبي </a:t>
            </a:r>
            <a:r>
              <a:rPr lang="ar-IQ" sz="1600" b="1" dirty="0" err="1">
                <a:solidFill>
                  <a:prstClr val="black"/>
                </a:solidFill>
              </a:rPr>
              <a:t>وغمدية</a:t>
            </a:r>
            <a:r>
              <a:rPr lang="ar-IQ" sz="1600" b="1" dirty="0">
                <a:solidFill>
                  <a:prstClr val="black"/>
                </a:solidFill>
              </a:rPr>
              <a:t> الأجنحة تظهر على هيئة صفيحة كبيرة تعمل على الحماية الجزئية لحلقتي الصدر المجنح </a:t>
            </a:r>
          </a:p>
        </p:txBody>
      </p:sp>
    </p:spTree>
    <p:custDataLst>
      <p:tags r:id="rId1"/>
    </p:custDataLst>
    <p:extLst>
      <p:ext uri="{BB962C8B-B14F-4D97-AF65-F5344CB8AC3E}">
        <p14:creationId xmlns:p14="http://schemas.microsoft.com/office/powerpoint/2010/main" val="4281962760"/>
      </p:ext>
    </p:extLst>
  </p:cSld>
  <p:clrMapOvr>
    <a:masterClrMapping/>
  </p:clrMapOvr>
  <mc:AlternateContent xmlns:mc="http://schemas.openxmlformats.org/markup-compatibility/2006" xmlns:p14="http://schemas.microsoft.com/office/powerpoint/2010/main">
    <mc:Choice Requires="p14">
      <p:transition spd="slow" p14:dur="2000" advTm="367686"/>
    </mc:Choice>
    <mc:Fallback xmlns="">
      <p:transition spd="slow" advTm="3676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23528" y="-27384"/>
            <a:ext cx="8686800"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IQ" sz="3200" b="1" smtClean="0">
                <a:solidFill>
                  <a:prstClr val="black"/>
                </a:solidFill>
              </a:rPr>
              <a:t>الصفيحات حلقات الصدر </a:t>
            </a:r>
            <a:r>
              <a:rPr lang="en-US" sz="3200" b="1" smtClean="0">
                <a:solidFill>
                  <a:prstClr val="black"/>
                </a:solidFill>
              </a:rPr>
              <a:t>Sclerites of thoracic segment</a:t>
            </a:r>
            <a:endParaRPr lang="en-US" sz="3200" b="1" dirty="0">
              <a:solidFill>
                <a:prstClr val="black"/>
              </a:solidFill>
            </a:endParaRPr>
          </a:p>
        </p:txBody>
      </p:sp>
      <p:pic>
        <p:nvPicPr>
          <p:cNvPr id="5" name="صورة 4"/>
          <p:cNvPicPr/>
          <p:nvPr/>
        </p:nvPicPr>
        <p:blipFill>
          <a:blip r:embed="rId3">
            <a:extLst>
              <a:ext uri="{28A0092B-C50C-407E-A947-70E740481C1C}">
                <a14:useLocalDpi xmlns:a14="http://schemas.microsoft.com/office/drawing/2010/main" val="0"/>
              </a:ext>
            </a:extLst>
          </a:blip>
          <a:srcRect/>
          <a:stretch>
            <a:fillRect/>
          </a:stretch>
        </p:blipFill>
        <p:spPr bwMode="auto">
          <a:xfrm>
            <a:off x="309476" y="1412775"/>
            <a:ext cx="5364088" cy="4600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رابط كسهم مستقيم 7"/>
          <p:cNvCxnSpPr/>
          <p:nvPr/>
        </p:nvCxnSpPr>
        <p:spPr>
          <a:xfrm>
            <a:off x="2051720" y="4869160"/>
            <a:ext cx="57606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مستطيل 8"/>
          <p:cNvSpPr/>
          <p:nvPr/>
        </p:nvSpPr>
        <p:spPr>
          <a:xfrm>
            <a:off x="5724128" y="1618505"/>
            <a:ext cx="3286200" cy="4853636"/>
          </a:xfrm>
          <a:prstGeom prst="rect">
            <a:avLst/>
          </a:prstGeom>
        </p:spPr>
        <p:txBody>
          <a:bodyPr wrap="square">
            <a:spAutoFit/>
          </a:bodyPr>
          <a:lstStyle/>
          <a:p>
            <a:pPr marL="538480" indent="-179705">
              <a:lnSpc>
                <a:spcPct val="115000"/>
              </a:lnSpc>
              <a:spcAft>
                <a:spcPts val="1000"/>
              </a:spcAft>
            </a:pPr>
            <a:r>
              <a:rPr lang="ar-IQ" b="1" dirty="0">
                <a:solidFill>
                  <a:prstClr val="black"/>
                </a:solidFill>
                <a:ea typeface="Calibri"/>
                <a:cs typeface="Times New Roman"/>
              </a:rPr>
              <a:t>الصفيحة البطنية (القص)</a:t>
            </a:r>
            <a:endParaRPr lang="en-US" sz="1600" dirty="0">
              <a:solidFill>
                <a:prstClr val="black"/>
              </a:solidFill>
              <a:ea typeface="Calibri"/>
              <a:cs typeface="Arial"/>
            </a:endParaRPr>
          </a:p>
          <a:p>
            <a:pPr marL="538480" indent="-179705">
              <a:lnSpc>
                <a:spcPct val="115000"/>
              </a:lnSpc>
              <a:spcAft>
                <a:spcPts val="1000"/>
              </a:spcAft>
            </a:pPr>
            <a:r>
              <a:rPr lang="ar-IQ" dirty="0">
                <a:solidFill>
                  <a:prstClr val="black"/>
                </a:solidFill>
                <a:ea typeface="Calibri"/>
                <a:cs typeface="Times New Roman"/>
              </a:rPr>
              <a:t> تتصل هذه الصفيحة  من </a:t>
            </a:r>
            <a:r>
              <a:rPr lang="ar-IQ" dirty="0" err="1">
                <a:solidFill>
                  <a:prstClr val="black"/>
                </a:solidFill>
                <a:ea typeface="Calibri"/>
                <a:cs typeface="Times New Roman"/>
              </a:rPr>
              <a:t>الامام</a:t>
            </a:r>
            <a:r>
              <a:rPr lang="ar-IQ" dirty="0">
                <a:solidFill>
                  <a:prstClr val="black"/>
                </a:solidFill>
                <a:ea typeface="Calibri"/>
                <a:cs typeface="Times New Roman"/>
              </a:rPr>
              <a:t> والخلف بالصفيحتين الجانبيتين كي تكون على كل جانب تجويفاً تستقر فيه قاعدة الرجل ( </a:t>
            </a:r>
            <a:r>
              <a:rPr lang="en-US" dirty="0">
                <a:solidFill>
                  <a:prstClr val="black"/>
                </a:solidFill>
                <a:latin typeface="Times New Roman"/>
                <a:ea typeface="Calibri"/>
                <a:cs typeface="Arial"/>
              </a:rPr>
              <a:t>(</a:t>
            </a:r>
            <a:r>
              <a:rPr lang="en-US" dirty="0" err="1">
                <a:solidFill>
                  <a:prstClr val="black"/>
                </a:solidFill>
                <a:latin typeface="Times New Roman"/>
                <a:ea typeface="Calibri"/>
                <a:cs typeface="Arial"/>
              </a:rPr>
              <a:t>coxa</a:t>
            </a:r>
            <a:r>
              <a:rPr lang="ar-IQ" dirty="0">
                <a:solidFill>
                  <a:prstClr val="black"/>
                </a:solidFill>
                <a:ea typeface="Calibri"/>
                <a:cs typeface="Times New Roman"/>
              </a:rPr>
              <a:t> تتكون الصفيحة البطنية من جزيئين</a:t>
            </a:r>
            <a:endParaRPr lang="en-US" sz="1600" dirty="0">
              <a:solidFill>
                <a:prstClr val="black"/>
              </a:solidFill>
              <a:ea typeface="Calibri"/>
              <a:cs typeface="Arial"/>
            </a:endParaRPr>
          </a:p>
          <a:p>
            <a:pPr marL="342900" indent="-342900">
              <a:lnSpc>
                <a:spcPct val="115000"/>
              </a:lnSpc>
              <a:spcAft>
                <a:spcPts val="1000"/>
              </a:spcAft>
              <a:buFont typeface="+mj-lt"/>
              <a:buAutoNum type="alphaLcParenR"/>
            </a:pPr>
            <a:r>
              <a:rPr lang="ar-IQ" dirty="0">
                <a:solidFill>
                  <a:prstClr val="black"/>
                </a:solidFill>
                <a:ea typeface="Calibri"/>
                <a:cs typeface="Times New Roman"/>
              </a:rPr>
              <a:t>الجزء </a:t>
            </a:r>
            <a:r>
              <a:rPr lang="ar-IQ" dirty="0" err="1">
                <a:solidFill>
                  <a:prstClr val="black"/>
                </a:solidFill>
                <a:ea typeface="Calibri"/>
                <a:cs typeface="Times New Roman"/>
              </a:rPr>
              <a:t>الامامي</a:t>
            </a:r>
            <a:r>
              <a:rPr lang="ar-IQ" dirty="0">
                <a:solidFill>
                  <a:prstClr val="black"/>
                </a:solidFill>
                <a:ea typeface="Calibri"/>
                <a:cs typeface="Times New Roman"/>
              </a:rPr>
              <a:t> هي الصفيحة الرئيسية البطنية </a:t>
            </a:r>
            <a:r>
              <a:rPr lang="en-US" dirty="0" err="1">
                <a:solidFill>
                  <a:prstClr val="black"/>
                </a:solidFill>
                <a:latin typeface="Times New Roman"/>
                <a:ea typeface="Calibri"/>
                <a:cs typeface="Arial"/>
              </a:rPr>
              <a:t>Eusternum</a:t>
            </a:r>
            <a:r>
              <a:rPr lang="ar-IQ" dirty="0">
                <a:solidFill>
                  <a:prstClr val="black"/>
                </a:solidFill>
                <a:ea typeface="Calibri"/>
                <a:cs typeface="Times New Roman"/>
              </a:rPr>
              <a:t> (الذي ينقسم في الحشرات المجنحة </a:t>
            </a:r>
            <a:r>
              <a:rPr lang="ar-IQ" dirty="0" err="1">
                <a:solidFill>
                  <a:prstClr val="black"/>
                </a:solidFill>
                <a:ea typeface="Calibri"/>
                <a:cs typeface="Times New Roman"/>
              </a:rPr>
              <a:t>الى</a:t>
            </a:r>
            <a:r>
              <a:rPr lang="ar-IQ" dirty="0">
                <a:solidFill>
                  <a:prstClr val="black"/>
                </a:solidFill>
                <a:ea typeface="Calibri"/>
                <a:cs typeface="Times New Roman"/>
              </a:rPr>
              <a:t> 3 مناطق عي مقدمة القص </a:t>
            </a:r>
            <a:r>
              <a:rPr lang="en-US" dirty="0" err="1">
                <a:solidFill>
                  <a:prstClr val="black"/>
                </a:solidFill>
                <a:latin typeface="Times New Roman"/>
                <a:ea typeface="Calibri"/>
                <a:cs typeface="Arial"/>
              </a:rPr>
              <a:t>presternum</a:t>
            </a:r>
            <a:r>
              <a:rPr lang="ar-IQ" dirty="0">
                <a:solidFill>
                  <a:prstClr val="black"/>
                </a:solidFill>
                <a:ea typeface="Calibri"/>
                <a:cs typeface="Times New Roman"/>
              </a:rPr>
              <a:t> ومنطقة وسطية </a:t>
            </a:r>
            <a:r>
              <a:rPr lang="en-US" dirty="0" err="1">
                <a:solidFill>
                  <a:prstClr val="black"/>
                </a:solidFill>
                <a:latin typeface="Times New Roman"/>
                <a:ea typeface="Calibri"/>
                <a:cs typeface="Arial"/>
              </a:rPr>
              <a:t>basisternum</a:t>
            </a:r>
            <a:r>
              <a:rPr lang="ar-IQ" dirty="0">
                <a:solidFill>
                  <a:prstClr val="black"/>
                </a:solidFill>
                <a:ea typeface="Calibri"/>
                <a:cs typeface="Times New Roman"/>
              </a:rPr>
              <a:t> وخلفية القصيص </a:t>
            </a:r>
            <a:r>
              <a:rPr lang="en-US" dirty="0" err="1">
                <a:solidFill>
                  <a:prstClr val="black"/>
                </a:solidFill>
                <a:latin typeface="Times New Roman"/>
                <a:ea typeface="Calibri"/>
                <a:cs typeface="Arial"/>
              </a:rPr>
              <a:t>sternellum</a:t>
            </a:r>
            <a:r>
              <a:rPr lang="ar-IQ" dirty="0">
                <a:solidFill>
                  <a:prstClr val="black"/>
                </a:solidFill>
                <a:ea typeface="Calibri"/>
                <a:cs typeface="Times New Roman"/>
              </a:rPr>
              <a:t> ) </a:t>
            </a:r>
            <a:endParaRPr lang="en-US" sz="1600" dirty="0">
              <a:solidFill>
                <a:prstClr val="black"/>
              </a:solidFill>
              <a:ea typeface="Calibri"/>
              <a:cs typeface="Arial"/>
            </a:endParaRPr>
          </a:p>
          <a:p>
            <a:r>
              <a:rPr lang="ar-IQ" dirty="0">
                <a:solidFill>
                  <a:prstClr val="black"/>
                </a:solidFill>
                <a:ea typeface="Calibri"/>
                <a:cs typeface="Times New Roman"/>
              </a:rPr>
              <a:t> </a:t>
            </a:r>
            <a:r>
              <a:rPr lang="en-US" dirty="0" smtClean="0">
                <a:solidFill>
                  <a:prstClr val="black"/>
                </a:solidFill>
                <a:ea typeface="Calibri"/>
                <a:cs typeface="Times New Roman"/>
              </a:rPr>
              <a:t>b) </a:t>
            </a:r>
            <a:r>
              <a:rPr lang="ar-IQ" dirty="0" smtClean="0">
                <a:solidFill>
                  <a:prstClr val="black"/>
                </a:solidFill>
                <a:ea typeface="Calibri"/>
                <a:cs typeface="Times New Roman"/>
              </a:rPr>
              <a:t> ) ومن </a:t>
            </a:r>
            <a:r>
              <a:rPr lang="ar-IQ" dirty="0">
                <a:solidFill>
                  <a:prstClr val="black"/>
                </a:solidFill>
                <a:ea typeface="Calibri"/>
                <a:cs typeface="Times New Roman"/>
              </a:rPr>
              <a:t>جزء خلفي يدعى بال </a:t>
            </a:r>
            <a:r>
              <a:rPr lang="en-US" dirty="0" err="1">
                <a:solidFill>
                  <a:prstClr val="black"/>
                </a:solidFill>
                <a:latin typeface="Times New Roman"/>
                <a:ea typeface="Calibri"/>
              </a:rPr>
              <a:t>spinasternum</a:t>
            </a:r>
            <a:endParaRPr lang="en-US" dirty="0">
              <a:solidFill>
                <a:prstClr val="black"/>
              </a:solidFill>
            </a:endParaRPr>
          </a:p>
        </p:txBody>
      </p:sp>
      <p:cxnSp>
        <p:nvCxnSpPr>
          <p:cNvPr id="11" name="رابط كسهم مستقيم 10"/>
          <p:cNvCxnSpPr/>
          <p:nvPr/>
        </p:nvCxnSpPr>
        <p:spPr>
          <a:xfrm flipV="1">
            <a:off x="1835696" y="6013351"/>
            <a:ext cx="360040" cy="2959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رابط كسهم مستقيم 12"/>
          <p:cNvCxnSpPr/>
          <p:nvPr/>
        </p:nvCxnSpPr>
        <p:spPr>
          <a:xfrm flipV="1">
            <a:off x="2970076" y="6013351"/>
            <a:ext cx="449796" cy="4587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رابط كسهم مستقيم 14"/>
          <p:cNvCxnSpPr/>
          <p:nvPr/>
        </p:nvCxnSpPr>
        <p:spPr>
          <a:xfrm flipV="1">
            <a:off x="1043608" y="5301208"/>
            <a:ext cx="432048"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رابط كسهم مستقيم 16"/>
          <p:cNvCxnSpPr/>
          <p:nvPr/>
        </p:nvCxnSpPr>
        <p:spPr>
          <a:xfrm flipV="1">
            <a:off x="1619672" y="5481228"/>
            <a:ext cx="576064" cy="2520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رابط كسهم مستقيم 18"/>
          <p:cNvCxnSpPr/>
          <p:nvPr/>
        </p:nvCxnSpPr>
        <p:spPr>
          <a:xfrm flipV="1">
            <a:off x="2627784" y="5661248"/>
            <a:ext cx="363736"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149279965"/>
      </p:ext>
    </p:extLst>
  </p:cSld>
  <p:clrMapOvr>
    <a:masterClrMapping/>
  </p:clrMapOvr>
  <mc:AlternateContent xmlns:mc="http://schemas.openxmlformats.org/markup-compatibility/2006" xmlns:p14="http://schemas.microsoft.com/office/powerpoint/2010/main">
    <mc:Choice Requires="p14">
      <p:transition spd="slow" p14:dur="2000" advTm="84444"/>
    </mc:Choice>
    <mc:Fallback xmlns="">
      <p:transition spd="slow" advTm="844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323528" y="-27384"/>
            <a:ext cx="8686800"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IQ" sz="3200" b="1" smtClean="0">
                <a:solidFill>
                  <a:prstClr val="black"/>
                </a:solidFill>
              </a:rPr>
              <a:t>الصفيحات حلقات الصدر </a:t>
            </a:r>
            <a:r>
              <a:rPr lang="en-US" sz="3200" b="1" smtClean="0">
                <a:solidFill>
                  <a:prstClr val="black"/>
                </a:solidFill>
              </a:rPr>
              <a:t>Sclerites of thoracic segment</a:t>
            </a:r>
            <a:endParaRPr lang="en-US" sz="3200" b="1" dirty="0">
              <a:solidFill>
                <a:prstClr val="black"/>
              </a:solidFill>
            </a:endParaRPr>
          </a:p>
        </p:txBody>
      </p:sp>
      <p:pic>
        <p:nvPicPr>
          <p:cNvPr id="6" name="صورة 5"/>
          <p:cNvPicPr/>
          <p:nvPr/>
        </p:nvPicPr>
        <p:blipFill>
          <a:blip r:embed="rId3">
            <a:extLst>
              <a:ext uri="{28A0092B-C50C-407E-A947-70E740481C1C}">
                <a14:useLocalDpi xmlns:a14="http://schemas.microsoft.com/office/drawing/2010/main" val="0"/>
              </a:ext>
            </a:extLst>
          </a:blip>
          <a:srcRect/>
          <a:stretch>
            <a:fillRect/>
          </a:stretch>
        </p:blipFill>
        <p:spPr bwMode="auto">
          <a:xfrm>
            <a:off x="431540" y="1003889"/>
            <a:ext cx="4896544" cy="3520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ستطيل 6"/>
          <p:cNvSpPr/>
          <p:nvPr/>
        </p:nvSpPr>
        <p:spPr>
          <a:xfrm>
            <a:off x="5436096" y="980728"/>
            <a:ext cx="3419872" cy="4524315"/>
          </a:xfrm>
          <a:prstGeom prst="rect">
            <a:avLst/>
          </a:prstGeom>
        </p:spPr>
        <p:txBody>
          <a:bodyPr wrap="square">
            <a:spAutoFit/>
          </a:bodyPr>
          <a:lstStyle/>
          <a:p>
            <a:r>
              <a:rPr lang="ar-IQ" b="1" dirty="0">
                <a:solidFill>
                  <a:prstClr val="black"/>
                </a:solidFill>
              </a:rPr>
              <a:t>الصفيحة الجانبية </a:t>
            </a:r>
            <a:r>
              <a:rPr lang="en-US" b="1" dirty="0" err="1">
                <a:solidFill>
                  <a:prstClr val="black"/>
                </a:solidFill>
              </a:rPr>
              <a:t>pleuron</a:t>
            </a:r>
            <a:r>
              <a:rPr lang="ar-IQ" b="1" dirty="0">
                <a:solidFill>
                  <a:prstClr val="black"/>
                </a:solidFill>
              </a:rPr>
              <a:t> في الحشرات المجنحة </a:t>
            </a:r>
            <a:endParaRPr lang="en-US" dirty="0">
              <a:solidFill>
                <a:prstClr val="black"/>
              </a:solidFill>
            </a:endParaRPr>
          </a:p>
          <a:p>
            <a:r>
              <a:rPr lang="ar-IQ" dirty="0">
                <a:solidFill>
                  <a:prstClr val="black"/>
                </a:solidFill>
              </a:rPr>
              <a:t>تتوسع الصفيحة الجانبية في الحلقات الصدرية التي تحمل </a:t>
            </a:r>
            <a:r>
              <a:rPr lang="ar-IQ" dirty="0" err="1">
                <a:solidFill>
                  <a:prstClr val="black"/>
                </a:solidFill>
              </a:rPr>
              <a:t>اجنحة</a:t>
            </a:r>
            <a:r>
              <a:rPr lang="ar-IQ" dirty="0">
                <a:solidFill>
                  <a:prstClr val="black"/>
                </a:solidFill>
              </a:rPr>
              <a:t> ويمتد منها نتوء سفلي يدعى نتوء الحرقفة </a:t>
            </a:r>
            <a:r>
              <a:rPr lang="en-US" dirty="0" smtClean="0">
                <a:solidFill>
                  <a:prstClr val="black"/>
                </a:solidFill>
              </a:rPr>
              <a:t>pleural </a:t>
            </a:r>
            <a:r>
              <a:rPr lang="en-US" dirty="0" err="1" smtClean="0">
                <a:solidFill>
                  <a:prstClr val="black"/>
                </a:solidFill>
              </a:rPr>
              <a:t>coxal</a:t>
            </a:r>
            <a:r>
              <a:rPr lang="en-US" dirty="0" smtClean="0">
                <a:solidFill>
                  <a:prstClr val="black"/>
                </a:solidFill>
              </a:rPr>
              <a:t> </a:t>
            </a:r>
            <a:r>
              <a:rPr lang="en-US" dirty="0">
                <a:solidFill>
                  <a:prstClr val="black"/>
                </a:solidFill>
              </a:rPr>
              <a:t>process</a:t>
            </a:r>
            <a:r>
              <a:rPr lang="ar-IQ" dirty="0">
                <a:solidFill>
                  <a:prstClr val="black"/>
                </a:solidFill>
              </a:rPr>
              <a:t> والذي يتمفصل عليه رجل الحشرة ويمتد نتوء ظهري يدعى </a:t>
            </a:r>
            <a:r>
              <a:rPr lang="ar-IQ" dirty="0" smtClean="0">
                <a:solidFill>
                  <a:prstClr val="black"/>
                </a:solidFill>
              </a:rPr>
              <a:t>نتوءان </a:t>
            </a:r>
            <a:r>
              <a:rPr lang="ar-IQ" dirty="0">
                <a:solidFill>
                  <a:prstClr val="black"/>
                </a:solidFill>
              </a:rPr>
              <a:t>الجناح الظهري </a:t>
            </a:r>
            <a:r>
              <a:rPr lang="en-US" dirty="0">
                <a:solidFill>
                  <a:prstClr val="black"/>
                </a:solidFill>
              </a:rPr>
              <a:t> dorsal wing process</a:t>
            </a:r>
            <a:r>
              <a:rPr lang="ar-IQ" dirty="0">
                <a:solidFill>
                  <a:prstClr val="black"/>
                </a:solidFill>
              </a:rPr>
              <a:t> يتمفصل عليه الجناح </a:t>
            </a:r>
            <a:r>
              <a:rPr lang="ar-IQ" dirty="0" smtClean="0">
                <a:solidFill>
                  <a:prstClr val="black"/>
                </a:solidFill>
              </a:rPr>
              <a:t> (</a:t>
            </a:r>
            <a:r>
              <a:rPr lang="ar-IQ" dirty="0" err="1" smtClean="0">
                <a:solidFill>
                  <a:prstClr val="black"/>
                </a:solidFill>
              </a:rPr>
              <a:t>امامي</a:t>
            </a:r>
            <a:r>
              <a:rPr lang="ar-IQ" dirty="0" smtClean="0">
                <a:solidFill>
                  <a:prstClr val="black"/>
                </a:solidFill>
              </a:rPr>
              <a:t> وخلفي). </a:t>
            </a:r>
            <a:r>
              <a:rPr lang="ar-IQ" dirty="0">
                <a:solidFill>
                  <a:prstClr val="black"/>
                </a:solidFill>
              </a:rPr>
              <a:t>تتكون الصفيحة الجانبية من </a:t>
            </a:r>
            <a:r>
              <a:rPr lang="ar-IQ" dirty="0" err="1">
                <a:solidFill>
                  <a:prstClr val="black"/>
                </a:solidFill>
              </a:rPr>
              <a:t>جزئين</a:t>
            </a:r>
            <a:r>
              <a:rPr lang="ar-IQ" dirty="0">
                <a:solidFill>
                  <a:prstClr val="black"/>
                </a:solidFill>
              </a:rPr>
              <a:t> يدعى الجزء </a:t>
            </a:r>
            <a:r>
              <a:rPr lang="ar-IQ" dirty="0" err="1">
                <a:solidFill>
                  <a:prstClr val="black"/>
                </a:solidFill>
              </a:rPr>
              <a:t>الامامي</a:t>
            </a:r>
            <a:r>
              <a:rPr lang="ar-IQ" dirty="0">
                <a:solidFill>
                  <a:prstClr val="black"/>
                </a:solidFill>
              </a:rPr>
              <a:t> فوق الصفيحة البطنية </a:t>
            </a:r>
            <a:r>
              <a:rPr lang="en-US" dirty="0" err="1">
                <a:solidFill>
                  <a:prstClr val="black"/>
                </a:solidFill>
              </a:rPr>
              <a:t>episternum</a:t>
            </a:r>
            <a:r>
              <a:rPr lang="ar-IQ" dirty="0">
                <a:solidFill>
                  <a:prstClr val="black"/>
                </a:solidFill>
              </a:rPr>
              <a:t> ويدعى الجزء الخلفي فوق حرقفة الرجل </a:t>
            </a:r>
            <a:r>
              <a:rPr lang="en-US" dirty="0" err="1">
                <a:solidFill>
                  <a:prstClr val="black"/>
                </a:solidFill>
              </a:rPr>
              <a:t>epimeron</a:t>
            </a:r>
            <a:r>
              <a:rPr lang="ar-IQ" dirty="0">
                <a:solidFill>
                  <a:prstClr val="black"/>
                </a:solidFill>
              </a:rPr>
              <a:t> ويفصل بينهما الدرز الجانبي </a:t>
            </a:r>
            <a:r>
              <a:rPr lang="ar-IQ" dirty="0" smtClean="0">
                <a:solidFill>
                  <a:prstClr val="black"/>
                </a:solidFill>
              </a:rPr>
              <a:t> </a:t>
            </a:r>
            <a:r>
              <a:rPr lang="en-US" dirty="0" smtClean="0">
                <a:solidFill>
                  <a:prstClr val="black"/>
                </a:solidFill>
              </a:rPr>
              <a:t>pleural </a:t>
            </a:r>
            <a:r>
              <a:rPr lang="en-US" dirty="0">
                <a:solidFill>
                  <a:prstClr val="black"/>
                </a:solidFill>
              </a:rPr>
              <a:t>suture </a:t>
            </a:r>
            <a:r>
              <a:rPr lang="ar-IQ" dirty="0">
                <a:solidFill>
                  <a:prstClr val="black"/>
                </a:solidFill>
              </a:rPr>
              <a:t>ويمتد هذا الدرز من اعلى تجويف الحرقفة </a:t>
            </a:r>
            <a:r>
              <a:rPr lang="ar-IQ" dirty="0" err="1">
                <a:solidFill>
                  <a:prstClr val="black"/>
                </a:solidFill>
              </a:rPr>
              <a:t>الى</a:t>
            </a:r>
            <a:r>
              <a:rPr lang="ar-IQ" dirty="0">
                <a:solidFill>
                  <a:prstClr val="black"/>
                </a:solidFill>
              </a:rPr>
              <a:t> النتوء الجناحي وبشكل مائل.</a:t>
            </a:r>
            <a:endParaRPr lang="en-US" dirty="0">
              <a:solidFill>
                <a:prstClr val="black"/>
              </a:solidFill>
            </a:endParaRPr>
          </a:p>
        </p:txBody>
      </p:sp>
      <p:pic>
        <p:nvPicPr>
          <p:cNvPr id="3" name="Picture 2"/>
          <p:cNvPicPr>
            <a:picLocks noChangeAspect="1"/>
          </p:cNvPicPr>
          <p:nvPr/>
        </p:nvPicPr>
        <p:blipFill>
          <a:blip r:embed="rId4"/>
          <a:stretch>
            <a:fillRect/>
          </a:stretch>
        </p:blipFill>
        <p:spPr>
          <a:xfrm>
            <a:off x="1115616" y="4555433"/>
            <a:ext cx="3813092" cy="2329951"/>
          </a:xfrm>
          <a:prstGeom prst="rect">
            <a:avLst/>
          </a:prstGeom>
        </p:spPr>
      </p:pic>
    </p:spTree>
    <p:custDataLst>
      <p:tags r:id="rId1"/>
    </p:custDataLst>
    <p:extLst>
      <p:ext uri="{BB962C8B-B14F-4D97-AF65-F5344CB8AC3E}">
        <p14:creationId xmlns:p14="http://schemas.microsoft.com/office/powerpoint/2010/main" val="3342289626"/>
      </p:ext>
    </p:extLst>
  </p:cSld>
  <p:clrMapOvr>
    <a:masterClrMapping/>
  </p:clrMapOvr>
  <mc:AlternateContent xmlns:mc="http://schemas.openxmlformats.org/markup-compatibility/2006" xmlns:p14="http://schemas.microsoft.com/office/powerpoint/2010/main">
    <mc:Choice Requires="p14">
      <p:transition spd="slow" p14:dur="2000" advTm="75863"/>
    </mc:Choice>
    <mc:Fallback xmlns="">
      <p:transition spd="slow" advTm="7586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2616" y="612586"/>
            <a:ext cx="8229600" cy="778098"/>
          </a:xfrm>
        </p:spPr>
        <p:txBody>
          <a:bodyPr>
            <a:noAutofit/>
          </a:bodyPr>
          <a:lstStyle/>
          <a:p>
            <a:r>
              <a:rPr lang="ar-IQ" sz="3600" b="1" dirty="0" smtClean="0"/>
              <a:t>المظهر الخارجي</a:t>
            </a:r>
            <a:br>
              <a:rPr lang="ar-IQ" sz="3600" b="1" dirty="0" smtClean="0"/>
            </a:br>
            <a:r>
              <a:rPr lang="ar-IQ" sz="3600" b="1" dirty="0" smtClean="0"/>
              <a:t>الرأس</a:t>
            </a:r>
            <a:r>
              <a:rPr lang="ar-IQ" sz="3600" b="1" dirty="0"/>
              <a:t/>
            </a:r>
            <a:br>
              <a:rPr lang="ar-IQ" sz="3600" b="1" dirty="0"/>
            </a:br>
            <a:endParaRPr lang="en-US" sz="3600" b="1" dirty="0"/>
          </a:p>
        </p:txBody>
      </p:sp>
      <p:sp>
        <p:nvSpPr>
          <p:cNvPr id="3" name="عنصر نائب للمحتوى 2"/>
          <p:cNvSpPr>
            <a:spLocks noGrp="1"/>
          </p:cNvSpPr>
          <p:nvPr>
            <p:ph idx="1"/>
          </p:nvPr>
        </p:nvSpPr>
        <p:spPr>
          <a:xfrm>
            <a:off x="0" y="1340768"/>
            <a:ext cx="8974832" cy="1152128"/>
          </a:xfrm>
        </p:spPr>
        <p:txBody>
          <a:bodyPr>
            <a:normAutofit/>
          </a:bodyPr>
          <a:lstStyle/>
          <a:p>
            <a:pPr marL="0" indent="0">
              <a:buNone/>
            </a:pPr>
            <a:r>
              <a:rPr lang="ar-IQ" sz="2000" dirty="0"/>
              <a:t>يتشكل رأس الحشرة من علبة صلبة قوية مرتبطة مع الصدر بواسطة عنق غشائي مرن ويحمل الرأس </a:t>
            </a:r>
            <a:r>
              <a:rPr lang="ar-IQ" sz="2000" dirty="0" smtClean="0"/>
              <a:t>أجزاء الفم حيث يتم </a:t>
            </a:r>
            <a:r>
              <a:rPr lang="ar-IQ" sz="2000" dirty="0"/>
              <a:t>تقطيع وتفتيت الطعام ميكانيكا بواسطة الفكوك العلوية </a:t>
            </a:r>
            <a:r>
              <a:rPr lang="ar-IQ" sz="2000" dirty="0" smtClean="0"/>
              <a:t>والسفلية </a:t>
            </a:r>
            <a:r>
              <a:rPr lang="ar-IQ" sz="2000" dirty="0" err="1" smtClean="0"/>
              <a:t>واعضاء</a:t>
            </a:r>
            <a:r>
              <a:rPr lang="ar-IQ" sz="2000" dirty="0" smtClean="0"/>
              <a:t> الرؤيا وهي </a:t>
            </a:r>
            <a:r>
              <a:rPr lang="ar-IQ" sz="2000" b="1" dirty="0" smtClean="0"/>
              <a:t>العيون المركبة</a:t>
            </a:r>
            <a:r>
              <a:rPr lang="ar-IQ" sz="2000" dirty="0" smtClean="0"/>
              <a:t>  والبسيطة  </a:t>
            </a:r>
            <a:r>
              <a:rPr lang="ar-IQ" sz="2000" dirty="0" err="1" smtClean="0"/>
              <a:t>واعضاء</a:t>
            </a:r>
            <a:r>
              <a:rPr lang="ar-IQ" sz="2000" dirty="0" smtClean="0"/>
              <a:t> الشم  وتفهم </a:t>
            </a:r>
            <a:r>
              <a:rPr lang="ar-IQ" sz="2000" dirty="0"/>
              <a:t>لغة </a:t>
            </a:r>
            <a:r>
              <a:rPr lang="ar-IQ" sz="2000" dirty="0" smtClean="0"/>
              <a:t>الحشرات وهي </a:t>
            </a:r>
            <a:r>
              <a:rPr lang="ar-IQ" sz="2000" b="1" dirty="0" smtClean="0"/>
              <a:t>قرون </a:t>
            </a:r>
            <a:r>
              <a:rPr lang="ar-IQ" sz="2000" b="1" dirty="0" err="1" smtClean="0"/>
              <a:t>الأستشعار</a:t>
            </a:r>
            <a:endParaRPr lang="ar-IQ" sz="2000" b="1" dirty="0" smtClean="0"/>
          </a:p>
          <a:p>
            <a:pPr marL="0" indent="0">
              <a:buNone/>
            </a:pPr>
            <a:endParaRPr lang="en-US"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81136"/>
            <a:ext cx="7052270" cy="450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133457"/>
      </p:ext>
    </p:extLst>
  </p:cSld>
  <p:clrMapOvr>
    <a:masterClrMapping/>
  </p:clrMapOvr>
  <mc:AlternateContent xmlns:mc="http://schemas.openxmlformats.org/markup-compatibility/2006" xmlns:p14="http://schemas.microsoft.com/office/powerpoint/2010/main">
    <mc:Choice Requires="p14">
      <p:transition spd="slow" p14:dur="2000" advTm="52426"/>
    </mc:Choice>
    <mc:Fallback xmlns="">
      <p:transition spd="slow" advTm="5242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1143000"/>
          </a:xfrm>
        </p:spPr>
        <p:txBody>
          <a:bodyPr>
            <a:noAutofit/>
          </a:bodyPr>
          <a:lstStyle/>
          <a:p>
            <a:r>
              <a:rPr lang="ar-IQ" sz="3200" b="1" dirty="0" smtClean="0"/>
              <a:t>ملحقات الصدر</a:t>
            </a:r>
            <a:br>
              <a:rPr lang="ar-IQ" sz="3200" b="1" dirty="0" smtClean="0"/>
            </a:br>
            <a:r>
              <a:rPr lang="ar-IQ" sz="3200" b="1" dirty="0" err="1" smtClean="0"/>
              <a:t>الارجل</a:t>
            </a:r>
            <a:endParaRPr lang="en-US" sz="3200" b="1" dirty="0"/>
          </a:p>
        </p:txBody>
      </p:sp>
      <p:sp>
        <p:nvSpPr>
          <p:cNvPr id="3" name="عنصر نائب للمحتوى 2"/>
          <p:cNvSpPr>
            <a:spLocks noGrp="1"/>
          </p:cNvSpPr>
          <p:nvPr>
            <p:ph idx="1"/>
          </p:nvPr>
        </p:nvSpPr>
        <p:spPr>
          <a:xfrm>
            <a:off x="457200" y="1268760"/>
            <a:ext cx="8229600" cy="4525963"/>
          </a:xfrm>
        </p:spPr>
        <p:txBody>
          <a:bodyPr>
            <a:normAutofit/>
          </a:bodyPr>
          <a:lstStyle/>
          <a:p>
            <a:pPr marL="0" indent="0">
              <a:buNone/>
            </a:pPr>
            <a:r>
              <a:rPr lang="ar-IQ" sz="2000" dirty="0"/>
              <a:t> تمتلك جميع الحشرات باستثناء اليرقات عديمة </a:t>
            </a:r>
            <a:r>
              <a:rPr lang="ar-IQ" sz="2000" dirty="0" err="1"/>
              <a:t>الارجل</a:t>
            </a:r>
            <a:r>
              <a:rPr lang="ar-IQ" sz="2000" dirty="0"/>
              <a:t> وقليل من الحشرات الكاملة ثلاثة </a:t>
            </a:r>
            <a:r>
              <a:rPr lang="ar-IQ" sz="2000" dirty="0" err="1"/>
              <a:t>ازواج</a:t>
            </a:r>
            <a:r>
              <a:rPr lang="ar-IQ" sz="2000" dirty="0"/>
              <a:t> من </a:t>
            </a:r>
            <a:r>
              <a:rPr lang="ar-IQ" sz="2000" dirty="0" err="1"/>
              <a:t>الارجل</a:t>
            </a:r>
            <a:r>
              <a:rPr lang="ar-IQ" sz="2000" dirty="0"/>
              <a:t> زوج واحد على كل حلقة صدرية. من الناحية النموذجية تتكون الرجل من ستة حلقات </a:t>
            </a:r>
            <a:r>
              <a:rPr lang="ar-IQ" sz="2000" dirty="0" err="1"/>
              <a:t>اساسية</a:t>
            </a:r>
            <a:r>
              <a:rPr lang="ar-IQ" sz="2000" dirty="0"/>
              <a:t> تتمفصل الواحدة مع </a:t>
            </a:r>
            <a:r>
              <a:rPr lang="ar-IQ" sz="2000" dirty="0" err="1"/>
              <a:t>الاخرى</a:t>
            </a:r>
            <a:r>
              <a:rPr lang="ar-IQ" sz="2000" dirty="0"/>
              <a:t> بنتوءات مفصلية </a:t>
            </a:r>
            <a:r>
              <a:rPr lang="ar-IQ" sz="2000" dirty="0" err="1"/>
              <a:t>احادية</a:t>
            </a:r>
            <a:r>
              <a:rPr lang="ar-IQ" sz="2000" dirty="0"/>
              <a:t> </a:t>
            </a:r>
            <a:r>
              <a:rPr lang="ar-IQ" sz="2000" dirty="0" err="1"/>
              <a:t>او</a:t>
            </a:r>
            <a:r>
              <a:rPr lang="ar-IQ" sz="2000" dirty="0"/>
              <a:t> ثنائية و تتكون </a:t>
            </a:r>
            <a:r>
              <a:rPr lang="ar-IQ" sz="2000" dirty="0" err="1"/>
              <a:t>الارجل</a:t>
            </a:r>
            <a:r>
              <a:rPr lang="ar-IQ" sz="2000" dirty="0"/>
              <a:t> من </a:t>
            </a:r>
            <a:endParaRPr lang="ar-IQ" sz="2000" dirty="0" smtClean="0"/>
          </a:p>
          <a:p>
            <a:pPr marL="457200" indent="-457200">
              <a:buFont typeface="+mj-lt"/>
              <a:buAutoNum type="arabicPeriod"/>
            </a:pPr>
            <a:r>
              <a:rPr lang="ar-IQ" sz="2000" dirty="0" smtClean="0"/>
              <a:t>الحرقفة (</a:t>
            </a:r>
            <a:r>
              <a:rPr lang="en-US" sz="2000" dirty="0" err="1"/>
              <a:t>coxa</a:t>
            </a:r>
            <a:r>
              <a:rPr lang="ar-IQ" sz="2000" dirty="0" smtClean="0"/>
              <a:t>)</a:t>
            </a:r>
          </a:p>
          <a:p>
            <a:pPr marL="457200" indent="-457200">
              <a:buFont typeface="+mj-lt"/>
              <a:buAutoNum type="arabicPeriod"/>
            </a:pPr>
            <a:r>
              <a:rPr lang="ar-IQ" sz="2000" dirty="0" smtClean="0"/>
              <a:t>المدور (</a:t>
            </a:r>
            <a:r>
              <a:rPr lang="en-US" sz="2000" dirty="0" smtClean="0"/>
              <a:t>Trochanter</a:t>
            </a:r>
            <a:r>
              <a:rPr lang="ar-IQ" sz="2000" dirty="0" smtClean="0"/>
              <a:t>)</a:t>
            </a:r>
          </a:p>
          <a:p>
            <a:pPr marL="457200" indent="-457200">
              <a:buFont typeface="+mj-lt"/>
              <a:buAutoNum type="arabicPeriod"/>
            </a:pPr>
            <a:r>
              <a:rPr lang="ar-IQ" sz="2000" dirty="0" smtClean="0"/>
              <a:t>الفخذ (</a:t>
            </a:r>
            <a:r>
              <a:rPr lang="en-US" sz="2000" dirty="0" smtClean="0"/>
              <a:t>Femur</a:t>
            </a:r>
            <a:r>
              <a:rPr lang="ar-IQ" sz="2000" dirty="0" smtClean="0"/>
              <a:t>)</a:t>
            </a:r>
          </a:p>
          <a:p>
            <a:pPr marL="457200" indent="-457200">
              <a:buFont typeface="+mj-lt"/>
              <a:buAutoNum type="arabicPeriod"/>
            </a:pPr>
            <a:r>
              <a:rPr lang="ar-IQ" sz="2000" dirty="0" smtClean="0"/>
              <a:t>الساق (</a:t>
            </a:r>
            <a:r>
              <a:rPr lang="en-US" sz="2000" dirty="0" smtClean="0"/>
              <a:t>Tibia</a:t>
            </a:r>
            <a:r>
              <a:rPr lang="ar-IQ" sz="2000" dirty="0" smtClean="0"/>
              <a:t>)</a:t>
            </a:r>
          </a:p>
          <a:p>
            <a:pPr marL="457200" indent="-457200">
              <a:buFont typeface="+mj-lt"/>
              <a:buAutoNum type="arabicPeriod"/>
            </a:pPr>
            <a:r>
              <a:rPr lang="ar-IQ" sz="2000" dirty="0" smtClean="0"/>
              <a:t>الرسغ (</a:t>
            </a:r>
            <a:r>
              <a:rPr lang="en-US" sz="2000" dirty="0"/>
              <a:t>Tarsus</a:t>
            </a:r>
            <a:r>
              <a:rPr lang="ar-IQ" sz="2000" dirty="0" smtClean="0"/>
              <a:t>)</a:t>
            </a:r>
          </a:p>
          <a:p>
            <a:pPr marL="457200" indent="-457200">
              <a:buFont typeface="+mj-lt"/>
              <a:buAutoNum type="arabicPeriod"/>
            </a:pPr>
            <a:r>
              <a:rPr lang="ar-IQ" sz="2000" dirty="0" smtClean="0"/>
              <a:t>مقدم الرسغ (</a:t>
            </a:r>
            <a:r>
              <a:rPr lang="en-US" sz="2000" dirty="0" err="1"/>
              <a:t>Pretarsus</a:t>
            </a:r>
            <a:r>
              <a:rPr lang="ar-IQ" sz="2000" dirty="0" smtClean="0"/>
              <a:t>)</a:t>
            </a: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976" y="2564904"/>
            <a:ext cx="3636802" cy="414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38016574"/>
      </p:ext>
    </p:extLst>
  </p:cSld>
  <p:clrMapOvr>
    <a:masterClrMapping/>
  </p:clrMapOvr>
  <mc:AlternateContent xmlns:mc="http://schemas.openxmlformats.org/markup-compatibility/2006" xmlns:p14="http://schemas.microsoft.com/office/powerpoint/2010/main">
    <mc:Choice Requires="p14">
      <p:transition spd="slow" p14:dur="2000" advTm="62663"/>
    </mc:Choice>
    <mc:Fallback xmlns="">
      <p:transition spd="slow" advTm="62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139952" y="-27383"/>
            <a:ext cx="4896545" cy="936103"/>
          </a:xfrm>
        </p:spPr>
        <p:txBody>
          <a:bodyPr>
            <a:noAutofit/>
          </a:bodyPr>
          <a:lstStyle/>
          <a:p>
            <a:pPr marL="457200" lvl="0" indent="-457200">
              <a:buFont typeface="+mj-lt"/>
              <a:buAutoNum type="arabicPeriod"/>
            </a:pPr>
            <a:r>
              <a:rPr lang="ar-IQ" sz="2800" b="1" dirty="0">
                <a:solidFill>
                  <a:prstClr val="black"/>
                </a:solidFill>
              </a:rPr>
              <a:t>الحرقفة (</a:t>
            </a:r>
            <a:r>
              <a:rPr lang="en-US" sz="2800" b="1" dirty="0" err="1">
                <a:solidFill>
                  <a:prstClr val="black"/>
                </a:solidFill>
              </a:rPr>
              <a:t>coxa</a:t>
            </a:r>
            <a:r>
              <a:rPr lang="ar-IQ" sz="2800" b="1" dirty="0">
                <a:solidFill>
                  <a:prstClr val="black"/>
                </a:solidFill>
              </a:rPr>
              <a:t>)</a:t>
            </a:r>
          </a:p>
          <a:p>
            <a:pPr marL="0" indent="0">
              <a:buNone/>
            </a:pPr>
            <a:r>
              <a:rPr lang="ar-IQ" sz="1800" dirty="0"/>
              <a:t>تكون الحرقفة عادة على هيئة مخروط </a:t>
            </a:r>
            <a:r>
              <a:rPr lang="ar-IQ" sz="1800" dirty="0" smtClean="0"/>
              <a:t>عريض الطرف</a:t>
            </a:r>
          </a:p>
          <a:p>
            <a:pPr marL="0" lvl="0" indent="0">
              <a:lnSpc>
                <a:spcPct val="115000"/>
              </a:lnSpc>
              <a:spcAft>
                <a:spcPts val="1000"/>
              </a:spcAft>
              <a:buNone/>
            </a:pPr>
            <a:endParaRPr lang="en-US" sz="18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47" y="127828"/>
            <a:ext cx="1028133" cy="117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33" name="رابط كسهم مستقيم 1032"/>
          <p:cNvCxnSpPr/>
          <p:nvPr/>
        </p:nvCxnSpPr>
        <p:spPr>
          <a:xfrm>
            <a:off x="159491" y="151487"/>
            <a:ext cx="504056" cy="2211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مستطيل 4"/>
          <p:cNvSpPr/>
          <p:nvPr/>
        </p:nvSpPr>
        <p:spPr>
          <a:xfrm>
            <a:off x="4644008" y="908720"/>
            <a:ext cx="4355976" cy="2357568"/>
          </a:xfrm>
          <a:prstGeom prst="rect">
            <a:avLst/>
          </a:prstGeom>
        </p:spPr>
        <p:txBody>
          <a:bodyPr wrap="square">
            <a:spAutoFit/>
          </a:bodyPr>
          <a:lstStyle/>
          <a:p>
            <a:pPr>
              <a:lnSpc>
                <a:spcPct val="115000"/>
              </a:lnSpc>
              <a:spcBef>
                <a:spcPct val="20000"/>
              </a:spcBef>
              <a:spcAft>
                <a:spcPts val="1000"/>
              </a:spcAft>
            </a:pPr>
            <a:r>
              <a:rPr lang="ar-IQ" sz="1600" dirty="0">
                <a:solidFill>
                  <a:prstClr val="black"/>
                </a:solidFill>
                <a:ea typeface="Calibri"/>
                <a:cs typeface="Times New Roman"/>
              </a:rPr>
              <a:t>ويوجد عند الحافة القاعدية  للحرقفة درز يعرف بالدرز القاعدي الحرقفي </a:t>
            </a:r>
            <a:r>
              <a:rPr lang="en-US" sz="1600" dirty="0" err="1">
                <a:solidFill>
                  <a:prstClr val="black"/>
                </a:solidFill>
                <a:latin typeface="Times New Roman"/>
                <a:ea typeface="Calibri"/>
                <a:cs typeface="Arial"/>
              </a:rPr>
              <a:t>Basi</a:t>
            </a:r>
            <a:r>
              <a:rPr lang="en-US" sz="1600" dirty="0">
                <a:solidFill>
                  <a:prstClr val="black"/>
                </a:solidFill>
                <a:latin typeface="Times New Roman"/>
                <a:ea typeface="Calibri"/>
                <a:cs typeface="Arial"/>
              </a:rPr>
              <a:t>-costal suture</a:t>
            </a:r>
            <a:r>
              <a:rPr lang="ar-IQ" sz="1600" dirty="0">
                <a:solidFill>
                  <a:prstClr val="black"/>
                </a:solidFill>
                <a:ea typeface="Calibri"/>
                <a:cs typeface="Times New Roman"/>
              </a:rPr>
              <a:t> يغور </a:t>
            </a:r>
            <a:r>
              <a:rPr lang="ar-IQ" sz="1600" dirty="0" err="1">
                <a:solidFill>
                  <a:prstClr val="black"/>
                </a:solidFill>
                <a:ea typeface="Calibri"/>
                <a:cs typeface="Times New Roman"/>
              </a:rPr>
              <a:t>الى</a:t>
            </a:r>
            <a:r>
              <a:rPr lang="ar-IQ" sz="1600" dirty="0">
                <a:solidFill>
                  <a:prstClr val="black"/>
                </a:solidFill>
                <a:ea typeface="Calibri"/>
                <a:cs typeface="Times New Roman"/>
              </a:rPr>
              <a:t> الداخل ليكون حافة تعرف </a:t>
            </a:r>
            <a:r>
              <a:rPr lang="en-US" sz="1600" dirty="0" err="1">
                <a:solidFill>
                  <a:prstClr val="black"/>
                </a:solidFill>
                <a:latin typeface="Times New Roman"/>
                <a:ea typeface="Calibri"/>
                <a:cs typeface="Arial"/>
              </a:rPr>
              <a:t>Basicostal</a:t>
            </a:r>
            <a:r>
              <a:rPr lang="en-US" sz="1600" dirty="0">
                <a:solidFill>
                  <a:prstClr val="black"/>
                </a:solidFill>
                <a:latin typeface="Times New Roman"/>
                <a:ea typeface="Calibri"/>
                <a:cs typeface="Arial"/>
              </a:rPr>
              <a:t> ridge</a:t>
            </a:r>
            <a:r>
              <a:rPr lang="ar-IQ" sz="1600" dirty="0">
                <a:solidFill>
                  <a:prstClr val="black"/>
                </a:solidFill>
                <a:ea typeface="Calibri"/>
                <a:cs typeface="Times New Roman"/>
              </a:rPr>
              <a:t> تعمل على تقوية الجزء القاعدي من الحرقفة  وكذلك كمواقع لاتصال العضلات ويعرف الجزء الذي يعلوه بالحرقفة القاعدية </a:t>
            </a:r>
            <a:r>
              <a:rPr lang="en-US" sz="1600" dirty="0" err="1">
                <a:solidFill>
                  <a:prstClr val="black"/>
                </a:solidFill>
                <a:latin typeface="Times New Roman"/>
                <a:ea typeface="Calibri"/>
                <a:cs typeface="Arial"/>
              </a:rPr>
              <a:t>Basicoxite</a:t>
            </a:r>
            <a:r>
              <a:rPr lang="ar-IQ" sz="1600" dirty="0">
                <a:solidFill>
                  <a:prstClr val="black"/>
                </a:solidFill>
                <a:ea typeface="Calibri"/>
                <a:cs typeface="Times New Roman"/>
              </a:rPr>
              <a:t>. كما يوجد درز </a:t>
            </a:r>
            <a:r>
              <a:rPr lang="ar-IQ" sz="1600" dirty="0" err="1">
                <a:solidFill>
                  <a:prstClr val="black"/>
                </a:solidFill>
                <a:ea typeface="Calibri"/>
                <a:cs typeface="Times New Roman"/>
              </a:rPr>
              <a:t>اخر</a:t>
            </a:r>
            <a:r>
              <a:rPr lang="ar-IQ" sz="1600" dirty="0">
                <a:solidFill>
                  <a:prstClr val="black"/>
                </a:solidFill>
                <a:ea typeface="Calibri"/>
                <a:cs typeface="Times New Roman"/>
              </a:rPr>
              <a:t> هو الدرز القاعدي </a:t>
            </a:r>
            <a:r>
              <a:rPr lang="en-US" sz="1600" dirty="0">
                <a:solidFill>
                  <a:prstClr val="black"/>
                </a:solidFill>
                <a:latin typeface="Times New Roman"/>
                <a:ea typeface="Calibri"/>
                <a:cs typeface="Arial"/>
              </a:rPr>
              <a:t>costal suture</a:t>
            </a:r>
            <a:r>
              <a:rPr lang="ar-IQ" sz="1600" dirty="0">
                <a:solidFill>
                  <a:prstClr val="black"/>
                </a:solidFill>
                <a:ea typeface="Calibri"/>
                <a:cs typeface="Times New Roman"/>
              </a:rPr>
              <a:t> يفصل الحرقفة </a:t>
            </a:r>
            <a:r>
              <a:rPr lang="ar-IQ" sz="1600" dirty="0" err="1">
                <a:solidFill>
                  <a:prstClr val="black"/>
                </a:solidFill>
                <a:ea typeface="Calibri"/>
                <a:cs typeface="Times New Roman"/>
              </a:rPr>
              <a:t>الى</a:t>
            </a:r>
            <a:r>
              <a:rPr lang="ar-IQ" sz="1600" dirty="0">
                <a:solidFill>
                  <a:prstClr val="black"/>
                </a:solidFill>
                <a:ea typeface="Calibri"/>
                <a:cs typeface="Times New Roman"/>
              </a:rPr>
              <a:t> صفيحتين </a:t>
            </a:r>
            <a:r>
              <a:rPr lang="ar-IQ" sz="1600" dirty="0" err="1">
                <a:solidFill>
                  <a:prstClr val="black"/>
                </a:solidFill>
                <a:ea typeface="Calibri"/>
                <a:cs typeface="Times New Roman"/>
              </a:rPr>
              <a:t>امامية</a:t>
            </a:r>
            <a:r>
              <a:rPr lang="ar-IQ" sz="1600" dirty="0">
                <a:solidFill>
                  <a:prstClr val="black"/>
                </a:solidFill>
                <a:ea typeface="Calibri"/>
                <a:cs typeface="Times New Roman"/>
              </a:rPr>
              <a:t> هي الحرقفة الحقيقية </a:t>
            </a:r>
            <a:r>
              <a:rPr lang="en-US" sz="1600" dirty="0" err="1">
                <a:solidFill>
                  <a:prstClr val="black"/>
                </a:solidFill>
                <a:latin typeface="Times New Roman"/>
                <a:ea typeface="Calibri"/>
                <a:cs typeface="Arial"/>
              </a:rPr>
              <a:t>Eucoxa</a:t>
            </a:r>
            <a:r>
              <a:rPr lang="ar-IQ" sz="1600" dirty="0">
                <a:solidFill>
                  <a:prstClr val="black"/>
                </a:solidFill>
                <a:ea typeface="Calibri"/>
                <a:cs typeface="Times New Roman"/>
              </a:rPr>
              <a:t> وخلفية </a:t>
            </a:r>
            <a:r>
              <a:rPr lang="en-US" sz="1600" dirty="0" err="1">
                <a:solidFill>
                  <a:prstClr val="black"/>
                </a:solidFill>
                <a:latin typeface="Times New Roman"/>
                <a:ea typeface="Calibri"/>
                <a:cs typeface="Arial"/>
              </a:rPr>
              <a:t>Meron</a:t>
            </a:r>
            <a:r>
              <a:rPr lang="ar-IQ" sz="1600" dirty="0">
                <a:solidFill>
                  <a:prstClr val="black"/>
                </a:solidFill>
                <a:ea typeface="Calibri"/>
                <a:cs typeface="Times New Roman"/>
              </a:rPr>
              <a:t> وتكون بشكل فص كبير في الصراصر والنمل </a:t>
            </a:r>
            <a:r>
              <a:rPr lang="ar-IQ" sz="1600" dirty="0" err="1">
                <a:solidFill>
                  <a:prstClr val="black"/>
                </a:solidFill>
                <a:ea typeface="Calibri"/>
                <a:cs typeface="Times New Roman"/>
              </a:rPr>
              <a:t>الابيض</a:t>
            </a:r>
            <a:r>
              <a:rPr lang="ar-IQ" sz="1600" dirty="0">
                <a:solidFill>
                  <a:prstClr val="black"/>
                </a:solidFill>
                <a:ea typeface="Calibri"/>
                <a:cs typeface="Times New Roman"/>
              </a:rPr>
              <a:t> وحرشفية </a:t>
            </a:r>
            <a:r>
              <a:rPr lang="ar-IQ" sz="1600" dirty="0" err="1">
                <a:solidFill>
                  <a:prstClr val="black"/>
                </a:solidFill>
                <a:ea typeface="Calibri"/>
                <a:cs typeface="Times New Roman"/>
              </a:rPr>
              <a:t>الاجنحة</a:t>
            </a:r>
            <a:endParaRPr lang="ar-IQ" sz="1600" dirty="0">
              <a:solidFill>
                <a:prstClr val="black"/>
              </a:solidFill>
              <a:ea typeface="Calibri"/>
              <a:cs typeface="Times New Roman"/>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9" y="4339545"/>
            <a:ext cx="5779049" cy="2388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09" y="1412776"/>
            <a:ext cx="4532591" cy="2900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16" name="رابط كسهم مستقيم 15"/>
          <p:cNvCxnSpPr/>
          <p:nvPr/>
        </p:nvCxnSpPr>
        <p:spPr>
          <a:xfrm flipH="1" flipV="1">
            <a:off x="1657048" y="2483730"/>
            <a:ext cx="360040" cy="2204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flipV="1">
            <a:off x="2710468" y="2470136"/>
            <a:ext cx="375241" cy="2340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flipH="1">
            <a:off x="1547664" y="1844824"/>
            <a:ext cx="342038" cy="3506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p:nvPr/>
        </p:nvCxnSpPr>
        <p:spPr>
          <a:xfrm flipH="1">
            <a:off x="1727684" y="2470136"/>
            <a:ext cx="32403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4" name="رابط كسهم مستقيم 1023"/>
          <p:cNvCxnSpPr/>
          <p:nvPr/>
        </p:nvCxnSpPr>
        <p:spPr>
          <a:xfrm>
            <a:off x="601549" y="3140968"/>
            <a:ext cx="44205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9" name="رابط كسهم مستقيم 1028"/>
          <p:cNvCxnSpPr/>
          <p:nvPr/>
        </p:nvCxnSpPr>
        <p:spPr>
          <a:xfrm flipV="1">
            <a:off x="2879812" y="3068960"/>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flipH="1">
            <a:off x="3648701" y="2704164"/>
            <a:ext cx="60368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مستطيل 1"/>
          <p:cNvSpPr/>
          <p:nvPr/>
        </p:nvSpPr>
        <p:spPr>
          <a:xfrm>
            <a:off x="6084168" y="3284984"/>
            <a:ext cx="2915816" cy="3693319"/>
          </a:xfrm>
          <a:prstGeom prst="rect">
            <a:avLst/>
          </a:prstGeom>
        </p:spPr>
        <p:txBody>
          <a:bodyPr wrap="square">
            <a:spAutoFit/>
          </a:bodyPr>
          <a:lstStyle/>
          <a:p>
            <a:r>
              <a:rPr lang="ar-IQ" dirty="0" smtClean="0">
                <a:solidFill>
                  <a:prstClr val="black"/>
                </a:solidFill>
              </a:rPr>
              <a:t>تتمفصل الحرقفة من </a:t>
            </a:r>
            <a:r>
              <a:rPr lang="ar-IQ" dirty="0">
                <a:solidFill>
                  <a:prstClr val="black"/>
                </a:solidFill>
              </a:rPr>
              <a:t>الناحية القاعدية بجدار </a:t>
            </a:r>
            <a:r>
              <a:rPr lang="ar-IQ" dirty="0" smtClean="0">
                <a:solidFill>
                  <a:prstClr val="black"/>
                </a:solidFill>
              </a:rPr>
              <a:t>الصدر بثلاث طرق</a:t>
            </a:r>
          </a:p>
          <a:p>
            <a:pPr marL="342900" indent="-342900">
              <a:buFont typeface="+mj-lt"/>
              <a:buAutoNum type="alphaLcParenR"/>
            </a:pPr>
            <a:r>
              <a:rPr lang="ar-IQ" dirty="0" smtClean="0">
                <a:solidFill>
                  <a:prstClr val="black"/>
                </a:solidFill>
              </a:rPr>
              <a:t>قد </a:t>
            </a:r>
            <a:r>
              <a:rPr lang="ar-IQ" dirty="0">
                <a:solidFill>
                  <a:prstClr val="black"/>
                </a:solidFill>
              </a:rPr>
              <a:t>يوجد تمفصل واحد </a:t>
            </a:r>
            <a:r>
              <a:rPr lang="ar-IQ" dirty="0" err="1">
                <a:solidFill>
                  <a:prstClr val="black"/>
                </a:solidFill>
              </a:rPr>
              <a:t>بالبلورا</a:t>
            </a:r>
            <a:r>
              <a:rPr lang="ar-IQ" dirty="0">
                <a:solidFill>
                  <a:prstClr val="black"/>
                </a:solidFill>
              </a:rPr>
              <a:t> </a:t>
            </a:r>
            <a:r>
              <a:rPr lang="ar-IQ" dirty="0" smtClean="0">
                <a:solidFill>
                  <a:prstClr val="black"/>
                </a:solidFill>
              </a:rPr>
              <a:t> من خلال (</a:t>
            </a:r>
            <a:r>
              <a:rPr lang="en-US" dirty="0" smtClean="0">
                <a:solidFill>
                  <a:prstClr val="black"/>
                </a:solidFill>
              </a:rPr>
              <a:t>pleural articulation</a:t>
            </a:r>
            <a:r>
              <a:rPr lang="ar-IQ" dirty="0" smtClean="0">
                <a:solidFill>
                  <a:prstClr val="black"/>
                </a:solidFill>
              </a:rPr>
              <a:t>) والتي </a:t>
            </a:r>
            <a:r>
              <a:rPr lang="ar-IQ" dirty="0">
                <a:solidFill>
                  <a:prstClr val="black"/>
                </a:solidFill>
              </a:rPr>
              <a:t>فيها تكون حركة الحرقفة حرة </a:t>
            </a:r>
            <a:endParaRPr lang="ar-IQ" dirty="0" smtClean="0">
              <a:solidFill>
                <a:prstClr val="black"/>
              </a:solidFill>
            </a:endParaRPr>
          </a:p>
          <a:p>
            <a:pPr marL="342900" indent="-342900">
              <a:buFont typeface="+mj-lt"/>
              <a:buAutoNum type="alphaLcParenR"/>
            </a:pPr>
            <a:r>
              <a:rPr lang="ar-IQ" dirty="0" smtClean="0">
                <a:solidFill>
                  <a:prstClr val="black"/>
                </a:solidFill>
              </a:rPr>
              <a:t>واحيانا من خلال صفيحة تسمى </a:t>
            </a:r>
            <a:r>
              <a:rPr lang="en-US" dirty="0" err="1" smtClean="0">
                <a:solidFill>
                  <a:prstClr val="black"/>
                </a:solidFill>
              </a:rPr>
              <a:t>trochantin</a:t>
            </a:r>
            <a:r>
              <a:rPr lang="ar-IQ" dirty="0">
                <a:solidFill>
                  <a:prstClr val="black"/>
                </a:solidFill>
              </a:rPr>
              <a:t> </a:t>
            </a:r>
            <a:r>
              <a:rPr lang="ar-IQ" dirty="0" smtClean="0">
                <a:solidFill>
                  <a:prstClr val="black"/>
                </a:solidFill>
              </a:rPr>
              <a:t>وهي حركة مقيدة بعض </a:t>
            </a:r>
            <a:r>
              <a:rPr lang="ar-IQ" dirty="0" err="1" smtClean="0">
                <a:solidFill>
                  <a:prstClr val="black"/>
                </a:solidFill>
              </a:rPr>
              <a:t>الشئ</a:t>
            </a:r>
            <a:r>
              <a:rPr lang="ar-IQ" dirty="0" smtClean="0">
                <a:solidFill>
                  <a:prstClr val="black"/>
                </a:solidFill>
              </a:rPr>
              <a:t> </a:t>
            </a:r>
          </a:p>
          <a:p>
            <a:pPr marL="342900" indent="-342900">
              <a:buFont typeface="+mj-lt"/>
              <a:buAutoNum type="alphaLcParenR"/>
            </a:pPr>
            <a:r>
              <a:rPr lang="ar-IQ" dirty="0" err="1" smtClean="0">
                <a:solidFill>
                  <a:prstClr val="black"/>
                </a:solidFill>
              </a:rPr>
              <a:t>او</a:t>
            </a:r>
            <a:r>
              <a:rPr lang="ar-IQ" dirty="0" smtClean="0">
                <a:solidFill>
                  <a:prstClr val="black"/>
                </a:solidFill>
              </a:rPr>
              <a:t> من خلال </a:t>
            </a:r>
            <a:r>
              <a:rPr lang="ar-IQ" dirty="0" err="1" smtClean="0">
                <a:solidFill>
                  <a:prstClr val="black"/>
                </a:solidFill>
              </a:rPr>
              <a:t>نتؤين</a:t>
            </a:r>
            <a:r>
              <a:rPr lang="ar-IQ" dirty="0" smtClean="0">
                <a:solidFill>
                  <a:prstClr val="black"/>
                </a:solidFill>
              </a:rPr>
              <a:t> هما نتوء </a:t>
            </a:r>
            <a:r>
              <a:rPr lang="ar-IQ" dirty="0" err="1" smtClean="0">
                <a:solidFill>
                  <a:prstClr val="black"/>
                </a:solidFill>
              </a:rPr>
              <a:t>بالبلورا</a:t>
            </a:r>
            <a:r>
              <a:rPr lang="ar-IQ" dirty="0" smtClean="0">
                <a:solidFill>
                  <a:prstClr val="black"/>
                </a:solidFill>
              </a:rPr>
              <a:t> (</a:t>
            </a:r>
            <a:r>
              <a:rPr lang="en-US" dirty="0">
                <a:solidFill>
                  <a:prstClr val="black"/>
                </a:solidFill>
              </a:rPr>
              <a:t>pleural articulation</a:t>
            </a:r>
            <a:r>
              <a:rPr lang="ar-IQ" dirty="0" smtClean="0">
                <a:solidFill>
                  <a:prstClr val="black"/>
                </a:solidFill>
              </a:rPr>
              <a:t>)</a:t>
            </a:r>
            <a:r>
              <a:rPr lang="en-US" dirty="0" smtClean="0">
                <a:solidFill>
                  <a:prstClr val="black"/>
                </a:solidFill>
              </a:rPr>
              <a:t> </a:t>
            </a:r>
            <a:r>
              <a:rPr lang="ar-IQ" dirty="0" err="1" smtClean="0">
                <a:solidFill>
                  <a:prstClr val="black"/>
                </a:solidFill>
              </a:rPr>
              <a:t>والاخر</a:t>
            </a:r>
            <a:r>
              <a:rPr lang="ar-IQ" dirty="0" smtClean="0">
                <a:solidFill>
                  <a:prstClr val="black"/>
                </a:solidFill>
              </a:rPr>
              <a:t> </a:t>
            </a:r>
            <a:r>
              <a:rPr lang="ar-IQ" dirty="0" err="1" smtClean="0">
                <a:solidFill>
                  <a:prstClr val="black"/>
                </a:solidFill>
              </a:rPr>
              <a:t>واخر</a:t>
            </a:r>
            <a:r>
              <a:rPr lang="ar-IQ" dirty="0" smtClean="0">
                <a:solidFill>
                  <a:prstClr val="black"/>
                </a:solidFill>
              </a:rPr>
              <a:t> بطني (</a:t>
            </a:r>
            <a:r>
              <a:rPr lang="en-US" dirty="0" smtClean="0">
                <a:solidFill>
                  <a:prstClr val="black"/>
                </a:solidFill>
              </a:rPr>
              <a:t>sternal articulation</a:t>
            </a:r>
            <a:r>
              <a:rPr lang="ar-IQ" dirty="0" smtClean="0">
                <a:solidFill>
                  <a:prstClr val="black"/>
                </a:solidFill>
              </a:rPr>
              <a:t>)</a:t>
            </a:r>
            <a:endParaRPr lang="en-US" dirty="0">
              <a:solidFill>
                <a:prstClr val="black"/>
              </a:solidFill>
            </a:endParaRPr>
          </a:p>
        </p:txBody>
      </p:sp>
    </p:spTree>
    <p:custDataLst>
      <p:tags r:id="rId1"/>
    </p:custDataLst>
    <p:extLst>
      <p:ext uri="{BB962C8B-B14F-4D97-AF65-F5344CB8AC3E}">
        <p14:creationId xmlns:p14="http://schemas.microsoft.com/office/powerpoint/2010/main" val="2677654086"/>
      </p:ext>
    </p:extLst>
  </p:cSld>
  <p:clrMapOvr>
    <a:masterClrMapping/>
  </p:clrMapOvr>
  <mc:AlternateContent xmlns:mc="http://schemas.openxmlformats.org/markup-compatibility/2006" xmlns:p14="http://schemas.microsoft.com/office/powerpoint/2010/main">
    <mc:Choice Requires="p14">
      <p:transition spd="slow" p14:dur="2000" advTm="166632"/>
    </mc:Choice>
    <mc:Fallback xmlns="">
      <p:transition spd="slow" advTm="166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733656" cy="936104"/>
          </a:xfrm>
        </p:spPr>
        <p:txBody>
          <a:bodyPr>
            <a:normAutofit/>
          </a:bodyPr>
          <a:lstStyle/>
          <a:p>
            <a:pPr marL="0" lvl="0" indent="0">
              <a:lnSpc>
                <a:spcPct val="115000"/>
              </a:lnSpc>
              <a:spcAft>
                <a:spcPts val="1000"/>
              </a:spcAft>
              <a:buNone/>
            </a:pPr>
            <a:r>
              <a:rPr lang="ar-IQ" sz="1800" dirty="0" smtClean="0">
                <a:solidFill>
                  <a:prstClr val="black"/>
                </a:solidFill>
                <a:ea typeface="Calibri"/>
                <a:cs typeface="Times New Roman"/>
              </a:rPr>
              <a:t>2- </a:t>
            </a:r>
            <a:r>
              <a:rPr lang="ar-IQ" sz="1800" b="1" dirty="0" smtClean="0">
                <a:solidFill>
                  <a:prstClr val="black"/>
                </a:solidFill>
                <a:ea typeface="Calibri"/>
                <a:cs typeface="Times New Roman"/>
              </a:rPr>
              <a:t>المدور</a:t>
            </a:r>
            <a:r>
              <a:rPr lang="ar-IQ" sz="1800" dirty="0" smtClean="0">
                <a:solidFill>
                  <a:prstClr val="black"/>
                </a:solidFill>
                <a:ea typeface="Calibri"/>
                <a:cs typeface="Times New Roman"/>
              </a:rPr>
              <a:t> </a:t>
            </a:r>
            <a:r>
              <a:rPr lang="en-US" sz="1800" b="1" dirty="0" smtClean="0">
                <a:solidFill>
                  <a:prstClr val="black"/>
                </a:solidFill>
                <a:latin typeface="Times New Roman"/>
                <a:ea typeface="Calibri"/>
                <a:cs typeface="Arial"/>
              </a:rPr>
              <a:t>Trochanter</a:t>
            </a:r>
            <a:r>
              <a:rPr lang="ar-IQ" sz="1800" dirty="0" smtClean="0">
                <a:solidFill>
                  <a:prstClr val="black"/>
                </a:solidFill>
                <a:ea typeface="Calibri"/>
              </a:rPr>
              <a:t> فهو حلقة صغيرة له تمفصل ثنائي النتوءات مع الحرقفة لذلك يمكنه </a:t>
            </a:r>
            <a:r>
              <a:rPr lang="ar-IQ" sz="1800" dirty="0" err="1" smtClean="0">
                <a:solidFill>
                  <a:prstClr val="black"/>
                </a:solidFill>
                <a:ea typeface="Calibri"/>
              </a:rPr>
              <a:t>ان</a:t>
            </a:r>
            <a:r>
              <a:rPr lang="ar-IQ" sz="1800" dirty="0" smtClean="0">
                <a:solidFill>
                  <a:prstClr val="black"/>
                </a:solidFill>
                <a:ea typeface="Calibri"/>
              </a:rPr>
              <a:t> يتحرك حركة عمودية فقط وثابتا بالفخذ . وفي </a:t>
            </a:r>
            <a:r>
              <a:rPr lang="ar-IQ" sz="1800" dirty="0" err="1" smtClean="0">
                <a:solidFill>
                  <a:prstClr val="black"/>
                </a:solidFill>
                <a:ea typeface="Calibri"/>
              </a:rPr>
              <a:t>الرعاشات</a:t>
            </a:r>
            <a:r>
              <a:rPr lang="ar-IQ" sz="1800" dirty="0" smtClean="0">
                <a:solidFill>
                  <a:prstClr val="black"/>
                </a:solidFill>
                <a:ea typeface="Calibri"/>
              </a:rPr>
              <a:t> يوجد مدورين والحقيقة </a:t>
            </a:r>
            <a:r>
              <a:rPr lang="ar-IQ" sz="1800" dirty="0" err="1" smtClean="0">
                <a:solidFill>
                  <a:prstClr val="black"/>
                </a:solidFill>
                <a:ea typeface="Calibri"/>
              </a:rPr>
              <a:t>ان</a:t>
            </a:r>
            <a:r>
              <a:rPr lang="ar-IQ" sz="1800" dirty="0" smtClean="0">
                <a:solidFill>
                  <a:prstClr val="black"/>
                </a:solidFill>
                <a:ea typeface="Calibri"/>
              </a:rPr>
              <a:t> المدور الثاني الظاهر يكون جزءا  من الفخذ</a:t>
            </a:r>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41" y="3716101"/>
            <a:ext cx="2656877" cy="302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658319"/>
            <a:ext cx="507682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رابط كسهم مستقيم 5"/>
          <p:cNvCxnSpPr/>
          <p:nvPr/>
        </p:nvCxnSpPr>
        <p:spPr>
          <a:xfrm flipH="1">
            <a:off x="1115616" y="4154403"/>
            <a:ext cx="216024"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V="1">
            <a:off x="1547664" y="4533128"/>
            <a:ext cx="72008"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a:off x="6444208" y="4941168"/>
            <a:ext cx="216024" cy="3600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a:off x="2155838" y="4897947"/>
            <a:ext cx="36004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251520" y="1199672"/>
            <a:ext cx="8640960" cy="1020921"/>
          </a:xfrm>
          <a:prstGeom prst="rect">
            <a:avLst/>
          </a:prstGeom>
        </p:spPr>
        <p:txBody>
          <a:bodyPr wrap="square">
            <a:spAutoFit/>
          </a:bodyPr>
          <a:lstStyle/>
          <a:p>
            <a:pPr>
              <a:lnSpc>
                <a:spcPct val="115000"/>
              </a:lnSpc>
              <a:spcBef>
                <a:spcPct val="20000"/>
              </a:spcBef>
              <a:spcAft>
                <a:spcPts val="1000"/>
              </a:spcAft>
            </a:pPr>
            <a:r>
              <a:rPr lang="ar-IQ" dirty="0">
                <a:solidFill>
                  <a:prstClr val="black"/>
                </a:solidFill>
                <a:ea typeface="Calibri"/>
              </a:rPr>
              <a:t>3- </a:t>
            </a:r>
            <a:r>
              <a:rPr lang="ar-IQ" b="1" dirty="0">
                <a:solidFill>
                  <a:prstClr val="black"/>
                </a:solidFill>
                <a:ea typeface="Calibri"/>
                <a:cs typeface="Times New Roman"/>
              </a:rPr>
              <a:t>الفخذ</a:t>
            </a:r>
            <a:r>
              <a:rPr lang="ar-IQ" dirty="0">
                <a:solidFill>
                  <a:prstClr val="black"/>
                </a:solidFill>
                <a:ea typeface="Calibri"/>
                <a:cs typeface="Times New Roman"/>
              </a:rPr>
              <a:t> </a:t>
            </a:r>
            <a:r>
              <a:rPr lang="en-US" b="1" dirty="0">
                <a:solidFill>
                  <a:prstClr val="black"/>
                </a:solidFill>
                <a:latin typeface="Times New Roman"/>
                <a:ea typeface="Calibri"/>
              </a:rPr>
              <a:t>Femur</a:t>
            </a:r>
            <a:r>
              <a:rPr lang="ar-IQ" dirty="0">
                <a:solidFill>
                  <a:prstClr val="black"/>
                </a:solidFill>
                <a:latin typeface="Times New Roman"/>
                <a:ea typeface="Calibri"/>
              </a:rPr>
              <a:t>  اكبر واقوى وامتن جزء من </a:t>
            </a:r>
            <a:r>
              <a:rPr lang="ar-IQ" dirty="0" err="1">
                <a:solidFill>
                  <a:prstClr val="black"/>
                </a:solidFill>
                <a:latin typeface="Times New Roman"/>
                <a:ea typeface="Calibri"/>
              </a:rPr>
              <a:t>اجزاء</a:t>
            </a:r>
            <a:r>
              <a:rPr lang="ar-IQ" dirty="0">
                <a:solidFill>
                  <a:prstClr val="black"/>
                </a:solidFill>
                <a:latin typeface="Times New Roman"/>
                <a:ea typeface="Calibri"/>
              </a:rPr>
              <a:t> الرجل ويكون مثبت تقريبا في المدور وفي هذه الحالة لا توجد عضلات لتحركه ولكن في بعض ً </a:t>
            </a:r>
            <a:r>
              <a:rPr lang="ar-IQ" dirty="0" err="1">
                <a:solidFill>
                  <a:prstClr val="black"/>
                </a:solidFill>
                <a:latin typeface="Times New Roman"/>
                <a:ea typeface="Calibri"/>
              </a:rPr>
              <a:t>الاحيان</a:t>
            </a:r>
            <a:r>
              <a:rPr lang="ar-IQ" dirty="0">
                <a:solidFill>
                  <a:prstClr val="black"/>
                </a:solidFill>
                <a:latin typeface="Times New Roman"/>
                <a:ea typeface="Calibri"/>
              </a:rPr>
              <a:t> توجد عضلة واحدة متصلة بالمدور يكون لها القدرة على </a:t>
            </a:r>
            <a:r>
              <a:rPr lang="ar-IQ" dirty="0" err="1">
                <a:solidFill>
                  <a:prstClr val="black"/>
                </a:solidFill>
                <a:latin typeface="Times New Roman"/>
                <a:ea typeface="Calibri"/>
              </a:rPr>
              <a:t>انتاج</a:t>
            </a:r>
            <a:r>
              <a:rPr lang="ar-IQ" dirty="0">
                <a:solidFill>
                  <a:prstClr val="black"/>
                </a:solidFill>
                <a:latin typeface="Times New Roman"/>
                <a:ea typeface="Calibri"/>
              </a:rPr>
              <a:t> حركة خلفية بسيطة </a:t>
            </a:r>
            <a:r>
              <a:rPr lang="ar-IQ" dirty="0" err="1">
                <a:solidFill>
                  <a:prstClr val="black"/>
                </a:solidFill>
                <a:latin typeface="Times New Roman"/>
                <a:ea typeface="Calibri"/>
              </a:rPr>
              <a:t>او</a:t>
            </a:r>
            <a:r>
              <a:rPr lang="ar-IQ" dirty="0">
                <a:solidFill>
                  <a:prstClr val="black"/>
                </a:solidFill>
                <a:latin typeface="Times New Roman"/>
                <a:ea typeface="Calibri"/>
              </a:rPr>
              <a:t> انكماش بسيط </a:t>
            </a:r>
            <a:r>
              <a:rPr lang="ar-IQ" dirty="0" smtClean="0">
                <a:solidFill>
                  <a:prstClr val="black"/>
                </a:solidFill>
                <a:latin typeface="Times New Roman"/>
                <a:ea typeface="Calibri"/>
              </a:rPr>
              <a:t>للفخذ </a:t>
            </a:r>
            <a:endParaRPr lang="ar-IQ" dirty="0">
              <a:solidFill>
                <a:prstClr val="black"/>
              </a:solidFill>
              <a:latin typeface="Times New Roman"/>
              <a:ea typeface="Calibri"/>
            </a:endParaRPr>
          </a:p>
        </p:txBody>
      </p:sp>
      <p:sp>
        <p:nvSpPr>
          <p:cNvPr id="12" name="مستطيل 11"/>
          <p:cNvSpPr/>
          <p:nvPr/>
        </p:nvSpPr>
        <p:spPr>
          <a:xfrm>
            <a:off x="251520" y="2274838"/>
            <a:ext cx="8640960" cy="1200329"/>
          </a:xfrm>
          <a:prstGeom prst="rect">
            <a:avLst/>
          </a:prstGeom>
        </p:spPr>
        <p:txBody>
          <a:bodyPr wrap="square">
            <a:spAutoFit/>
          </a:bodyPr>
          <a:lstStyle/>
          <a:p>
            <a:pPr marL="514350" indent="-514350">
              <a:spcBef>
                <a:spcPct val="20000"/>
              </a:spcBef>
              <a:buFont typeface="+mj-lt"/>
              <a:buAutoNum type="arabicPeriod" startAt="4"/>
            </a:pPr>
            <a:r>
              <a:rPr lang="ar-IQ" b="1" dirty="0">
                <a:solidFill>
                  <a:prstClr val="black"/>
                </a:solidFill>
              </a:rPr>
              <a:t>الساق</a:t>
            </a:r>
            <a:r>
              <a:rPr lang="ar-IQ" dirty="0">
                <a:solidFill>
                  <a:prstClr val="black"/>
                </a:solidFill>
              </a:rPr>
              <a:t> </a:t>
            </a:r>
            <a:r>
              <a:rPr lang="en-US" b="1" dirty="0">
                <a:solidFill>
                  <a:prstClr val="black"/>
                </a:solidFill>
              </a:rPr>
              <a:t>Tibia</a:t>
            </a:r>
            <a:r>
              <a:rPr lang="en-US" dirty="0">
                <a:solidFill>
                  <a:prstClr val="black"/>
                </a:solidFill>
              </a:rPr>
              <a:t> </a:t>
            </a:r>
            <a:r>
              <a:rPr lang="ar-IQ" dirty="0">
                <a:solidFill>
                  <a:prstClr val="black"/>
                </a:solidFill>
              </a:rPr>
              <a:t> وهي </a:t>
            </a:r>
            <a:r>
              <a:rPr lang="ar-IQ" dirty="0" err="1">
                <a:solidFill>
                  <a:prstClr val="black"/>
                </a:solidFill>
              </a:rPr>
              <a:t>اطول</a:t>
            </a:r>
            <a:r>
              <a:rPr lang="ar-IQ" dirty="0">
                <a:solidFill>
                  <a:prstClr val="black"/>
                </a:solidFill>
              </a:rPr>
              <a:t> عقلة ويتمفصل مع الفخذ برباط ذو </a:t>
            </a:r>
            <a:r>
              <a:rPr lang="ar-IQ" dirty="0" err="1">
                <a:solidFill>
                  <a:prstClr val="black"/>
                </a:solidFill>
              </a:rPr>
              <a:t>نتؤين</a:t>
            </a:r>
            <a:r>
              <a:rPr lang="ar-IQ" dirty="0">
                <a:solidFill>
                  <a:prstClr val="black"/>
                </a:solidFill>
              </a:rPr>
              <a:t> </a:t>
            </a:r>
            <a:r>
              <a:rPr lang="en-US" dirty="0" err="1">
                <a:solidFill>
                  <a:prstClr val="black"/>
                </a:solidFill>
              </a:rPr>
              <a:t>dicondylic</a:t>
            </a:r>
            <a:r>
              <a:rPr lang="en-US" dirty="0">
                <a:solidFill>
                  <a:prstClr val="black"/>
                </a:solidFill>
              </a:rPr>
              <a:t> </a:t>
            </a:r>
            <a:r>
              <a:rPr lang="ar-IQ" dirty="0">
                <a:solidFill>
                  <a:prstClr val="black"/>
                </a:solidFill>
              </a:rPr>
              <a:t> لذلك تكون حركته رأسية مع الفخذ  يحمل الساق عند طرفه </a:t>
            </a:r>
            <a:r>
              <a:rPr lang="ar-IQ" dirty="0" err="1">
                <a:solidFill>
                  <a:prstClr val="black"/>
                </a:solidFill>
              </a:rPr>
              <a:t>الامامي</a:t>
            </a:r>
            <a:r>
              <a:rPr lang="ar-IQ" dirty="0">
                <a:solidFill>
                  <a:prstClr val="black"/>
                </a:solidFill>
              </a:rPr>
              <a:t> مهماز </a:t>
            </a:r>
            <a:r>
              <a:rPr lang="ar-IQ" dirty="0" err="1">
                <a:solidFill>
                  <a:prstClr val="black"/>
                </a:solidFill>
              </a:rPr>
              <a:t>او</a:t>
            </a:r>
            <a:r>
              <a:rPr lang="ar-IQ" dirty="0">
                <a:solidFill>
                  <a:prstClr val="black"/>
                </a:solidFill>
              </a:rPr>
              <a:t> اكثر تعرف </a:t>
            </a:r>
            <a:r>
              <a:rPr lang="ar-IQ" dirty="0" err="1">
                <a:solidFill>
                  <a:prstClr val="black"/>
                </a:solidFill>
              </a:rPr>
              <a:t>بمهاميز</a:t>
            </a:r>
            <a:r>
              <a:rPr lang="ar-IQ" dirty="0">
                <a:solidFill>
                  <a:prstClr val="black"/>
                </a:solidFill>
              </a:rPr>
              <a:t> الساق</a:t>
            </a:r>
            <a:r>
              <a:rPr lang="en-US" dirty="0" err="1">
                <a:solidFill>
                  <a:prstClr val="black"/>
                </a:solidFill>
              </a:rPr>
              <a:t>tibial</a:t>
            </a:r>
            <a:r>
              <a:rPr lang="en-US" dirty="0">
                <a:solidFill>
                  <a:prstClr val="black"/>
                </a:solidFill>
              </a:rPr>
              <a:t> spurs </a:t>
            </a:r>
            <a:r>
              <a:rPr lang="ar-IQ" dirty="0">
                <a:solidFill>
                  <a:prstClr val="black"/>
                </a:solidFill>
              </a:rPr>
              <a:t> وفي كثير من غشائية </a:t>
            </a:r>
            <a:r>
              <a:rPr lang="ar-IQ" dirty="0" err="1">
                <a:solidFill>
                  <a:prstClr val="black"/>
                </a:solidFill>
              </a:rPr>
              <a:t>الاجنحة</a:t>
            </a:r>
            <a:r>
              <a:rPr lang="ar-IQ" dirty="0">
                <a:solidFill>
                  <a:prstClr val="black"/>
                </a:solidFill>
              </a:rPr>
              <a:t> ينحني المهماز الطرفي </a:t>
            </a:r>
            <a:r>
              <a:rPr lang="ar-IQ" dirty="0" err="1">
                <a:solidFill>
                  <a:prstClr val="black"/>
                </a:solidFill>
              </a:rPr>
              <a:t>امام</a:t>
            </a:r>
            <a:r>
              <a:rPr lang="ar-IQ" dirty="0">
                <a:solidFill>
                  <a:prstClr val="black"/>
                </a:solidFill>
              </a:rPr>
              <a:t> حفرة مبطنة بشعيرات في عقلة الرسغ </a:t>
            </a:r>
            <a:r>
              <a:rPr lang="ar-IQ" dirty="0" err="1">
                <a:solidFill>
                  <a:prstClr val="black"/>
                </a:solidFill>
              </a:rPr>
              <a:t>الاولى</a:t>
            </a:r>
            <a:r>
              <a:rPr lang="ar-IQ" dirty="0">
                <a:solidFill>
                  <a:prstClr val="black"/>
                </a:solidFill>
              </a:rPr>
              <a:t> ويمرر قرن الاستشعار بينهما لتنظيفه كما في نحل العسل.</a:t>
            </a:r>
          </a:p>
        </p:txBody>
      </p:sp>
    </p:spTree>
    <p:custDataLst>
      <p:tags r:id="rId1"/>
    </p:custDataLst>
    <p:extLst>
      <p:ext uri="{BB962C8B-B14F-4D97-AF65-F5344CB8AC3E}">
        <p14:creationId xmlns:p14="http://schemas.microsoft.com/office/powerpoint/2010/main" val="3261994212"/>
      </p:ext>
    </p:extLst>
  </p:cSld>
  <p:clrMapOvr>
    <a:masterClrMapping/>
  </p:clrMapOvr>
  <mc:AlternateContent xmlns:mc="http://schemas.openxmlformats.org/markup-compatibility/2006" xmlns:p14="http://schemas.microsoft.com/office/powerpoint/2010/main">
    <mc:Choice Requires="p14">
      <p:transition spd="slow" p14:dur="2000" advTm="122524"/>
    </mc:Choice>
    <mc:Fallback xmlns="">
      <p:transition spd="slow" advTm="1225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3168352"/>
          </a:xfrm>
        </p:spPr>
        <p:txBody>
          <a:bodyPr>
            <a:noAutofit/>
          </a:bodyPr>
          <a:lstStyle/>
          <a:p>
            <a:pPr marL="514350" indent="-514350">
              <a:buFont typeface="+mj-lt"/>
              <a:buAutoNum type="arabicPeriod" startAt="5"/>
            </a:pPr>
            <a:r>
              <a:rPr lang="ar-IQ" sz="1800" b="1" dirty="0" smtClean="0"/>
              <a:t>الرسغ</a:t>
            </a:r>
            <a:r>
              <a:rPr lang="ar-IQ" sz="1800" dirty="0" smtClean="0"/>
              <a:t>  </a:t>
            </a:r>
            <a:r>
              <a:rPr lang="en-US" sz="1800" b="1" dirty="0" smtClean="0"/>
              <a:t>Tarsus</a:t>
            </a:r>
            <a:r>
              <a:rPr lang="en-US" sz="1800" dirty="0" smtClean="0"/>
              <a:t> </a:t>
            </a:r>
            <a:r>
              <a:rPr lang="ar-IQ" sz="1800" dirty="0" smtClean="0"/>
              <a:t> يتكون </a:t>
            </a:r>
            <a:r>
              <a:rPr lang="ar-IQ" sz="1800" dirty="0"/>
              <a:t>من 2-5 عقلة تتصل من بعضها بواسطة اتصالات غشائية مرنة تجعلها قابلة للحركة حيث لا توجد لها عضلات محركة. قد تختزل </a:t>
            </a:r>
            <a:r>
              <a:rPr lang="ar-IQ" sz="1800" dirty="0" smtClean="0"/>
              <a:t>عقل الرسغ الى عقلة واحدة كما في رتبتي  </a:t>
            </a:r>
            <a:r>
              <a:rPr lang="en-US" sz="1800" dirty="0" err="1" smtClean="0"/>
              <a:t>Diplura</a:t>
            </a:r>
            <a:r>
              <a:rPr lang="en-US" sz="1800" dirty="0" smtClean="0"/>
              <a:t> </a:t>
            </a:r>
            <a:r>
              <a:rPr lang="ar-IQ" sz="1800" dirty="0" smtClean="0"/>
              <a:t>و</a:t>
            </a:r>
            <a:r>
              <a:rPr lang="en-US" sz="1800" dirty="0" err="1" smtClean="0"/>
              <a:t>Protura</a:t>
            </a:r>
            <a:r>
              <a:rPr lang="en-US" sz="1800" dirty="0" smtClean="0"/>
              <a:t> </a:t>
            </a:r>
            <a:r>
              <a:rPr lang="ar-IQ" sz="1800" dirty="0" smtClean="0"/>
              <a:t> وبعض رتبة القمل الماص. </a:t>
            </a:r>
          </a:p>
          <a:p>
            <a:pPr marL="514350" lvl="0" indent="-514350">
              <a:lnSpc>
                <a:spcPct val="115000"/>
              </a:lnSpc>
              <a:spcAft>
                <a:spcPts val="1000"/>
              </a:spcAft>
              <a:buFont typeface="+mj-lt"/>
              <a:buAutoNum type="arabicPeriod" startAt="6"/>
            </a:pPr>
            <a:r>
              <a:rPr lang="ar-IQ" sz="1800" b="1" dirty="0" smtClean="0">
                <a:solidFill>
                  <a:prstClr val="black"/>
                </a:solidFill>
                <a:ea typeface="Calibri"/>
                <a:cs typeface="Times New Roman"/>
              </a:rPr>
              <a:t>الرسغ</a:t>
            </a:r>
            <a:r>
              <a:rPr lang="ar-IQ" sz="1800" dirty="0" smtClean="0">
                <a:solidFill>
                  <a:prstClr val="black"/>
                </a:solidFill>
                <a:ea typeface="Calibri"/>
                <a:cs typeface="Times New Roman"/>
              </a:rPr>
              <a:t> </a:t>
            </a:r>
            <a:r>
              <a:rPr lang="ar-IQ" sz="1800" b="1" dirty="0" smtClean="0">
                <a:solidFill>
                  <a:prstClr val="black"/>
                </a:solidFill>
                <a:ea typeface="Calibri"/>
                <a:cs typeface="Times New Roman"/>
              </a:rPr>
              <a:t>الامامي</a:t>
            </a:r>
            <a:r>
              <a:rPr lang="ar-IQ" sz="1800" dirty="0" smtClean="0">
                <a:solidFill>
                  <a:prstClr val="black"/>
                </a:solidFill>
                <a:ea typeface="Calibri"/>
                <a:cs typeface="Times New Roman"/>
              </a:rPr>
              <a:t> </a:t>
            </a:r>
            <a:r>
              <a:rPr lang="en-US" sz="1800" b="1" dirty="0" err="1" smtClean="0">
                <a:solidFill>
                  <a:prstClr val="black"/>
                </a:solidFill>
                <a:latin typeface="Times New Roman"/>
                <a:ea typeface="Calibri"/>
                <a:cs typeface="Arial"/>
              </a:rPr>
              <a:t>Pretarsus</a:t>
            </a:r>
            <a:r>
              <a:rPr lang="ar-IQ" sz="1800" dirty="0" smtClean="0">
                <a:solidFill>
                  <a:prstClr val="black"/>
                </a:solidFill>
                <a:ea typeface="Calibri"/>
                <a:cs typeface="Times New Roman"/>
              </a:rPr>
              <a:t> وهو الجزء الطرفي من الرجل الذي يعقب اخر عقلة رسغية وكثيراً ما يكون على شكل مخلب </a:t>
            </a:r>
            <a:r>
              <a:rPr lang="en-US" sz="1800" dirty="0" smtClean="0">
                <a:solidFill>
                  <a:prstClr val="black"/>
                </a:solidFill>
                <a:latin typeface="Times New Roman"/>
                <a:ea typeface="Calibri"/>
                <a:cs typeface="Arial"/>
              </a:rPr>
              <a:t>Claw</a:t>
            </a:r>
            <a:r>
              <a:rPr lang="ar-IQ" sz="1800" dirty="0" smtClean="0">
                <a:solidFill>
                  <a:prstClr val="black"/>
                </a:solidFill>
                <a:latin typeface="Times New Roman"/>
                <a:ea typeface="Calibri"/>
                <a:cs typeface="Arial"/>
              </a:rPr>
              <a:t> و</a:t>
            </a:r>
            <a:r>
              <a:rPr lang="ar-IQ" sz="1800" dirty="0" smtClean="0">
                <a:solidFill>
                  <a:prstClr val="black"/>
                </a:solidFill>
                <a:ea typeface="Calibri"/>
                <a:cs typeface="Times New Roman"/>
              </a:rPr>
              <a:t>توجد عند قاعدة كل مخلب صفائح صغيرة تعرف بحامل الوسادة </a:t>
            </a:r>
            <a:r>
              <a:rPr lang="en-US" sz="1800" dirty="0" err="1" smtClean="0">
                <a:solidFill>
                  <a:prstClr val="black"/>
                </a:solidFill>
                <a:latin typeface="Times New Roman"/>
                <a:ea typeface="Calibri"/>
                <a:cs typeface="Arial"/>
              </a:rPr>
              <a:t>Auxilia</a:t>
            </a:r>
            <a:r>
              <a:rPr lang="ar-IQ" sz="1800" dirty="0" smtClean="0">
                <a:solidFill>
                  <a:prstClr val="black"/>
                </a:solidFill>
                <a:ea typeface="Calibri"/>
                <a:cs typeface="Times New Roman"/>
              </a:rPr>
              <a:t> ويحمل عليها الوسادة الطرفية </a:t>
            </a:r>
            <a:r>
              <a:rPr lang="en-US" sz="1800" dirty="0" err="1" smtClean="0">
                <a:solidFill>
                  <a:prstClr val="black"/>
                </a:solidFill>
                <a:latin typeface="Times New Roman"/>
                <a:ea typeface="Calibri"/>
                <a:cs typeface="Arial"/>
              </a:rPr>
              <a:t>Arolium</a:t>
            </a:r>
            <a:r>
              <a:rPr lang="ar-IQ" sz="1800" dirty="0" smtClean="0">
                <a:solidFill>
                  <a:prstClr val="black"/>
                </a:solidFill>
                <a:ea typeface="Calibri"/>
                <a:cs typeface="Times New Roman"/>
              </a:rPr>
              <a:t> كما في (</a:t>
            </a:r>
            <a:r>
              <a:rPr lang="en-US" sz="1800" dirty="0" smtClean="0">
                <a:solidFill>
                  <a:prstClr val="black"/>
                </a:solidFill>
                <a:ea typeface="Calibri"/>
                <a:cs typeface="Times New Roman"/>
              </a:rPr>
              <a:t>a</a:t>
            </a:r>
            <a:r>
              <a:rPr lang="ar-IQ" sz="1800" dirty="0" smtClean="0">
                <a:solidFill>
                  <a:prstClr val="black"/>
                </a:solidFill>
                <a:ea typeface="Calibri"/>
                <a:cs typeface="Times New Roman"/>
              </a:rPr>
              <a:t>) . في الذباب توجد وسادتان جانبيتان تسميان   </a:t>
            </a:r>
            <a:r>
              <a:rPr lang="en-US" sz="1800" dirty="0" err="1" smtClean="0">
                <a:solidFill>
                  <a:prstClr val="black"/>
                </a:solidFill>
                <a:latin typeface="Times New Roman"/>
                <a:ea typeface="Calibri"/>
                <a:cs typeface="Arial"/>
              </a:rPr>
              <a:t>Pulvilli</a:t>
            </a:r>
            <a:r>
              <a:rPr lang="ar-IQ" sz="1800" dirty="0" smtClean="0">
                <a:solidFill>
                  <a:prstClr val="black"/>
                </a:solidFill>
                <a:ea typeface="Calibri"/>
                <a:cs typeface="Times New Roman"/>
              </a:rPr>
              <a:t> ويوجد شوكة طرفية تعرف بشوكة القدم </a:t>
            </a:r>
            <a:r>
              <a:rPr lang="ar-IQ" sz="1800" dirty="0" smtClean="0">
                <a:solidFill>
                  <a:prstClr val="black"/>
                </a:solidFill>
                <a:latin typeface="Times New Roman"/>
                <a:ea typeface="Calibri"/>
                <a:cs typeface="Arial"/>
              </a:rPr>
              <a:t> </a:t>
            </a:r>
            <a:r>
              <a:rPr lang="en-US" sz="1800" dirty="0" smtClean="0">
                <a:solidFill>
                  <a:prstClr val="black"/>
                </a:solidFill>
                <a:latin typeface="Times New Roman"/>
                <a:ea typeface="Calibri"/>
                <a:cs typeface="Arial"/>
              </a:rPr>
              <a:t>Empodium</a:t>
            </a:r>
            <a:r>
              <a:rPr lang="ar-IQ" sz="1800" dirty="0" smtClean="0">
                <a:solidFill>
                  <a:prstClr val="black"/>
                </a:solidFill>
                <a:ea typeface="Calibri"/>
                <a:cs typeface="Times New Roman"/>
              </a:rPr>
              <a:t> كما في (</a:t>
            </a:r>
            <a:r>
              <a:rPr lang="en-US" sz="1800" dirty="0" smtClean="0">
                <a:solidFill>
                  <a:prstClr val="black"/>
                </a:solidFill>
                <a:ea typeface="Calibri"/>
                <a:cs typeface="Times New Roman"/>
              </a:rPr>
              <a:t>b</a:t>
            </a:r>
            <a:r>
              <a:rPr lang="ar-IQ" sz="1800" dirty="0" smtClean="0">
                <a:solidFill>
                  <a:prstClr val="black"/>
                </a:solidFill>
                <a:ea typeface="Calibri"/>
                <a:cs typeface="Times New Roman"/>
              </a:rPr>
              <a:t>) وقد ثبت تشريحيا ان الوسائد جوفاء مملوءة بالدم ويوجد عليها شعيرات غدية لاصقة تفرز مواد لزجة مما يساعد الحشرة على الالتصاق بالاجسام التي تعلق بها والتسلق على السطوح المساء .</a:t>
            </a:r>
            <a:endParaRPr lang="en-US" sz="1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3" y="3028019"/>
            <a:ext cx="1224136" cy="139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21888"/>
            <a:ext cx="3329569" cy="2431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3724953"/>
            <a:ext cx="5752356" cy="2775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6" name="رابط كسهم مستقيم 5"/>
          <p:cNvCxnSpPr/>
          <p:nvPr/>
        </p:nvCxnSpPr>
        <p:spPr>
          <a:xfrm flipH="1">
            <a:off x="4572000" y="5199799"/>
            <a:ext cx="540060" cy="0"/>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a:off x="7596336" y="5373216"/>
            <a:ext cx="432048" cy="72008"/>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4600565" y="4293096"/>
            <a:ext cx="511496" cy="128792"/>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H="1">
            <a:off x="7425317" y="4357492"/>
            <a:ext cx="99011" cy="295644"/>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flipH="1">
            <a:off x="5112061" y="4653136"/>
            <a:ext cx="540060" cy="0"/>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flipH="1">
            <a:off x="7812360" y="4501742"/>
            <a:ext cx="360040" cy="0"/>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H="1">
            <a:off x="7675816" y="5096668"/>
            <a:ext cx="540060" cy="0"/>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99042153"/>
      </p:ext>
    </p:extLst>
  </p:cSld>
  <p:clrMapOvr>
    <a:masterClrMapping/>
  </p:clrMapOvr>
  <mc:AlternateContent xmlns:mc="http://schemas.openxmlformats.org/markup-compatibility/2006" xmlns:p14="http://schemas.microsoft.com/office/powerpoint/2010/main">
    <mc:Choice Requires="p14">
      <p:transition spd="slow" p14:dur="2000" advTm="83622"/>
    </mc:Choice>
    <mc:Fallback xmlns="">
      <p:transition spd="slow" advTm="836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4525963"/>
          </a:xfrm>
        </p:spPr>
        <p:txBody>
          <a:bodyPr>
            <a:normAutofit/>
          </a:bodyPr>
          <a:lstStyle/>
          <a:p>
            <a:pPr marL="800100" indent="0">
              <a:lnSpc>
                <a:spcPct val="115000"/>
              </a:lnSpc>
              <a:spcAft>
                <a:spcPts val="1000"/>
              </a:spcAft>
              <a:buNone/>
            </a:pPr>
            <a:r>
              <a:rPr lang="ar-IQ" sz="2400" dirty="0" err="1">
                <a:ea typeface="Calibri"/>
                <a:cs typeface="Times New Roman"/>
              </a:rPr>
              <a:t>الارجل</a:t>
            </a:r>
            <a:r>
              <a:rPr lang="ar-IQ" sz="2400" dirty="0">
                <a:ea typeface="Calibri"/>
                <a:cs typeface="Times New Roman"/>
              </a:rPr>
              <a:t> </a:t>
            </a:r>
            <a:r>
              <a:rPr lang="ar-IQ" sz="2400" dirty="0" smtClean="0">
                <a:ea typeface="Calibri"/>
                <a:cs typeface="Times New Roman"/>
              </a:rPr>
              <a:t>الصدرية </a:t>
            </a:r>
            <a:r>
              <a:rPr lang="ar-IQ" sz="2400" dirty="0">
                <a:ea typeface="Calibri"/>
                <a:cs typeface="Times New Roman"/>
              </a:rPr>
              <a:t>في اليرقات هي حقيقية </a:t>
            </a:r>
            <a:r>
              <a:rPr lang="en-US" sz="2400" dirty="0">
                <a:latin typeface="Times New Roman"/>
                <a:ea typeface="Calibri"/>
                <a:cs typeface="Arial"/>
              </a:rPr>
              <a:t>true legs</a:t>
            </a:r>
            <a:r>
              <a:rPr lang="ar-IQ" sz="2400" dirty="0">
                <a:ea typeface="Calibri"/>
                <a:cs typeface="Times New Roman"/>
              </a:rPr>
              <a:t> وفي يرقات حرشفية </a:t>
            </a:r>
            <a:r>
              <a:rPr lang="ar-IQ" sz="2400" dirty="0" err="1">
                <a:ea typeface="Calibri"/>
                <a:cs typeface="Times New Roman"/>
              </a:rPr>
              <a:t>الاجنحة</a:t>
            </a:r>
            <a:r>
              <a:rPr lang="ar-IQ" sz="2400" dirty="0">
                <a:ea typeface="Calibri"/>
                <a:cs typeface="Times New Roman"/>
              </a:rPr>
              <a:t> </a:t>
            </a:r>
            <a:r>
              <a:rPr lang="ar-IQ" sz="2400" dirty="0" smtClean="0">
                <a:ea typeface="Calibri"/>
                <a:cs typeface="Times New Roman"/>
              </a:rPr>
              <a:t>(</a:t>
            </a:r>
            <a:r>
              <a:rPr lang="en-US" sz="2400" dirty="0" smtClean="0">
                <a:ea typeface="Calibri"/>
                <a:cs typeface="Times New Roman"/>
              </a:rPr>
              <a:t>Lepidoptera</a:t>
            </a:r>
            <a:r>
              <a:rPr lang="ar-IQ" sz="2400" dirty="0" smtClean="0">
                <a:ea typeface="Calibri"/>
                <a:cs typeface="Times New Roman"/>
              </a:rPr>
              <a:t>) وغشائية </a:t>
            </a:r>
            <a:r>
              <a:rPr lang="ar-IQ" sz="2400" dirty="0" err="1">
                <a:ea typeface="Calibri"/>
                <a:cs typeface="Times New Roman"/>
              </a:rPr>
              <a:t>الاجنحة</a:t>
            </a:r>
            <a:r>
              <a:rPr lang="ar-IQ" sz="2400" dirty="0">
                <a:ea typeface="Calibri"/>
                <a:cs typeface="Times New Roman"/>
              </a:rPr>
              <a:t> </a:t>
            </a:r>
            <a:r>
              <a:rPr lang="ar-IQ" sz="2400" dirty="0" smtClean="0">
                <a:ea typeface="Calibri"/>
                <a:cs typeface="Times New Roman"/>
              </a:rPr>
              <a:t> (</a:t>
            </a:r>
            <a:r>
              <a:rPr lang="en-US" sz="2400" dirty="0" smtClean="0">
                <a:ea typeface="Calibri"/>
                <a:cs typeface="Times New Roman"/>
              </a:rPr>
              <a:t>Hymenoptera</a:t>
            </a:r>
            <a:r>
              <a:rPr lang="ar-IQ" sz="2400" dirty="0" smtClean="0">
                <a:ea typeface="Calibri"/>
                <a:cs typeface="Times New Roman"/>
              </a:rPr>
              <a:t>) توجد </a:t>
            </a:r>
            <a:r>
              <a:rPr lang="ar-IQ" sz="2400" dirty="0">
                <a:ea typeface="Calibri"/>
                <a:cs typeface="Times New Roman"/>
              </a:rPr>
              <a:t>زوائد لحمية هي </a:t>
            </a:r>
            <a:r>
              <a:rPr lang="ar-IQ" sz="2400" dirty="0" err="1">
                <a:ea typeface="Calibri"/>
                <a:cs typeface="Times New Roman"/>
              </a:rPr>
              <a:t>الارجل</a:t>
            </a:r>
            <a:r>
              <a:rPr lang="ar-IQ" sz="2400" dirty="0">
                <a:ea typeface="Calibri"/>
                <a:cs typeface="Times New Roman"/>
              </a:rPr>
              <a:t> الكاذبة </a:t>
            </a:r>
            <a:r>
              <a:rPr lang="en-US" sz="2400" dirty="0">
                <a:latin typeface="Times New Roman"/>
                <a:ea typeface="Calibri"/>
                <a:cs typeface="Arial"/>
              </a:rPr>
              <a:t>Prolegs </a:t>
            </a:r>
            <a:r>
              <a:rPr lang="ar-IQ" sz="2400" dirty="0">
                <a:ea typeface="Calibri"/>
                <a:cs typeface="Times New Roman"/>
              </a:rPr>
              <a:t> </a:t>
            </a:r>
            <a:r>
              <a:rPr lang="ar-SA" sz="2400" dirty="0" smtClean="0">
                <a:ea typeface="Calibri"/>
                <a:cs typeface="Times New Roman"/>
              </a:rPr>
              <a:t>وسميت بالكاذبة </a:t>
            </a:r>
            <a:r>
              <a:rPr lang="ar-SA" sz="2400" dirty="0" err="1" smtClean="0">
                <a:ea typeface="Calibri"/>
                <a:cs typeface="Times New Roman"/>
              </a:rPr>
              <a:t>لانها</a:t>
            </a:r>
            <a:r>
              <a:rPr lang="ar-SA" sz="2400" dirty="0" smtClean="0">
                <a:ea typeface="Calibri"/>
                <a:cs typeface="Times New Roman"/>
              </a:rPr>
              <a:t> تختفي في الحشرة الكاملة ,</a:t>
            </a:r>
            <a:r>
              <a:rPr lang="ar-IQ" sz="2400" dirty="0" smtClean="0">
                <a:ea typeface="Calibri"/>
                <a:cs typeface="Times New Roman"/>
              </a:rPr>
              <a:t>ففي </a:t>
            </a:r>
            <a:r>
              <a:rPr lang="ar-IQ" sz="2400" dirty="0">
                <a:ea typeface="Calibri"/>
                <a:cs typeface="Times New Roman"/>
              </a:rPr>
              <a:t>حرشفية الاجنحة توجد خمسة </a:t>
            </a:r>
            <a:r>
              <a:rPr lang="ar-IQ" sz="2400" dirty="0" smtClean="0">
                <a:ea typeface="Calibri"/>
                <a:cs typeface="Times New Roman"/>
              </a:rPr>
              <a:t>ا</a:t>
            </a:r>
            <a:r>
              <a:rPr lang="ar-SA" sz="2400" dirty="0" err="1" smtClean="0">
                <a:ea typeface="Calibri"/>
                <a:cs typeface="Times New Roman"/>
              </a:rPr>
              <a:t>زو</a:t>
            </a:r>
            <a:r>
              <a:rPr lang="ar-IQ" sz="2400" dirty="0" smtClean="0">
                <a:ea typeface="Calibri"/>
                <a:cs typeface="Times New Roman"/>
              </a:rPr>
              <a:t>اج </a:t>
            </a:r>
            <a:r>
              <a:rPr lang="ar-SA" sz="2400" dirty="0" smtClean="0">
                <a:ea typeface="Calibri"/>
                <a:cs typeface="Times New Roman"/>
              </a:rPr>
              <a:t>من الارجل الكاذبة </a:t>
            </a:r>
            <a:r>
              <a:rPr lang="ar-IQ" sz="2400" dirty="0" smtClean="0">
                <a:ea typeface="Calibri"/>
                <a:cs typeface="Times New Roman"/>
              </a:rPr>
              <a:t>على </a:t>
            </a:r>
            <a:r>
              <a:rPr lang="ar-IQ" sz="2400" dirty="0">
                <a:ea typeface="Calibri"/>
                <a:cs typeface="Times New Roman"/>
              </a:rPr>
              <a:t>الحلقات </a:t>
            </a:r>
            <a:r>
              <a:rPr lang="ar-IQ" sz="2400" dirty="0" smtClean="0">
                <a:ea typeface="Calibri"/>
                <a:cs typeface="Times New Roman"/>
              </a:rPr>
              <a:t>البطنية </a:t>
            </a:r>
            <a:r>
              <a:rPr lang="ar-SA" sz="2400" dirty="0" smtClean="0">
                <a:ea typeface="Calibri"/>
                <a:cs typeface="Times New Roman"/>
              </a:rPr>
              <a:t>6</a:t>
            </a:r>
            <a:r>
              <a:rPr lang="ar-IQ" sz="2400" dirty="0" smtClean="0">
                <a:ea typeface="Calibri"/>
                <a:cs typeface="Times New Roman"/>
              </a:rPr>
              <a:t>,</a:t>
            </a:r>
            <a:r>
              <a:rPr lang="ar-SA" sz="2400" dirty="0" smtClean="0">
                <a:ea typeface="Calibri"/>
                <a:cs typeface="Times New Roman"/>
              </a:rPr>
              <a:t>5</a:t>
            </a:r>
            <a:r>
              <a:rPr lang="ar-IQ" sz="2400" dirty="0" smtClean="0">
                <a:ea typeface="Calibri"/>
                <a:cs typeface="Times New Roman"/>
              </a:rPr>
              <a:t>,</a:t>
            </a:r>
            <a:r>
              <a:rPr lang="ar-SA" sz="2400" dirty="0" smtClean="0">
                <a:ea typeface="Calibri"/>
                <a:cs typeface="Times New Roman"/>
              </a:rPr>
              <a:t>4</a:t>
            </a:r>
            <a:r>
              <a:rPr lang="ar-IQ" sz="2400" dirty="0" smtClean="0">
                <a:ea typeface="Calibri"/>
                <a:cs typeface="Times New Roman"/>
              </a:rPr>
              <a:t>,</a:t>
            </a:r>
            <a:r>
              <a:rPr lang="ar-SA" sz="2400" dirty="0" smtClean="0">
                <a:ea typeface="Calibri"/>
                <a:cs typeface="Times New Roman"/>
              </a:rPr>
              <a:t>3</a:t>
            </a:r>
            <a:r>
              <a:rPr lang="ar-IQ" sz="2400" dirty="0" smtClean="0">
                <a:ea typeface="Calibri"/>
                <a:cs typeface="Times New Roman"/>
              </a:rPr>
              <a:t> , </a:t>
            </a:r>
            <a:r>
              <a:rPr lang="ar-IQ" sz="2400" dirty="0">
                <a:ea typeface="Calibri"/>
                <a:cs typeface="Times New Roman"/>
              </a:rPr>
              <a:t>10 وكل رجل عبارة عن بروز لحمي مخروطي الشكل ذات حافة طرفية مزودة بعدد كبير من الخطاطيف </a:t>
            </a:r>
            <a:r>
              <a:rPr lang="en-US" sz="2400" dirty="0">
                <a:latin typeface="Times New Roman"/>
                <a:ea typeface="Calibri"/>
                <a:cs typeface="Arial"/>
              </a:rPr>
              <a:t>hooks</a:t>
            </a:r>
            <a:r>
              <a:rPr lang="ar-IQ" sz="2400" dirty="0">
                <a:ea typeface="Calibri"/>
                <a:cs typeface="Times New Roman"/>
              </a:rPr>
              <a:t> تساعد اليرقة على التثبت </a:t>
            </a:r>
            <a:r>
              <a:rPr lang="ar-IQ" sz="2400" dirty="0" err="1">
                <a:ea typeface="Calibri"/>
                <a:cs typeface="Times New Roman"/>
              </a:rPr>
              <a:t>بالاسطح</a:t>
            </a:r>
            <a:r>
              <a:rPr lang="ar-IQ" sz="2400" dirty="0">
                <a:ea typeface="Calibri"/>
                <a:cs typeface="Times New Roman"/>
              </a:rPr>
              <a:t> التي تسير عليها.</a:t>
            </a:r>
            <a:endParaRPr lang="en-US" sz="2000" dirty="0">
              <a:ea typeface="Calibri"/>
              <a:cs typeface="Arial"/>
            </a:endParaRPr>
          </a:p>
          <a:p>
            <a:pPr marL="0" indent="0">
              <a:buNone/>
            </a:pPr>
            <a:endParaRPr lang="en-US" sz="2400" dirty="0"/>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457199" y="3789040"/>
            <a:ext cx="3941445" cy="2924175"/>
          </a:xfrm>
          <a:prstGeom prst="rect">
            <a:avLst/>
          </a:prstGeom>
          <a:noFill/>
          <a:ln>
            <a:noFill/>
          </a:ln>
        </p:spPr>
      </p:pic>
      <p:sp>
        <p:nvSpPr>
          <p:cNvPr id="5" name="عنوان 1"/>
          <p:cNvSpPr txBox="1">
            <a:spLocks/>
          </p:cNvSpPr>
          <p:nvPr/>
        </p:nvSpPr>
        <p:spPr>
          <a:xfrm>
            <a:off x="457200" y="274638"/>
            <a:ext cx="8229600" cy="418058"/>
          </a:xfrm>
          <a:prstGeom prst="rect">
            <a:avLst/>
          </a:prstGeom>
        </p:spPr>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IQ" sz="2800" b="1" dirty="0" err="1" smtClean="0">
                <a:solidFill>
                  <a:prstClr val="black"/>
                </a:solidFill>
              </a:rPr>
              <a:t>الارجل</a:t>
            </a:r>
            <a:endParaRPr lang="en-US" sz="2800" b="1" dirty="0">
              <a:solidFill>
                <a:prstClr val="black"/>
              </a:solidFill>
            </a:endParaRPr>
          </a:p>
        </p:txBody>
      </p:sp>
    </p:spTree>
    <p:extLst>
      <p:ext uri="{BB962C8B-B14F-4D97-AF65-F5344CB8AC3E}">
        <p14:creationId xmlns:p14="http://schemas.microsoft.com/office/powerpoint/2010/main" val="3501473460"/>
      </p:ext>
    </p:extLst>
  </p:cSld>
  <p:clrMapOvr>
    <a:masterClrMapping/>
  </p:clrMapOvr>
  <mc:AlternateContent xmlns:mc="http://schemas.openxmlformats.org/markup-compatibility/2006" xmlns:p14="http://schemas.microsoft.com/office/powerpoint/2010/main">
    <mc:Choice Requires="p14">
      <p:transition spd="slow" p14:dur="2000" advTm="73292"/>
    </mc:Choice>
    <mc:Fallback xmlns="">
      <p:transition spd="slow" advTm="7329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864096"/>
          </a:xfrm>
        </p:spPr>
        <p:txBody>
          <a:bodyPr>
            <a:normAutofit/>
          </a:bodyPr>
          <a:lstStyle/>
          <a:p>
            <a:r>
              <a:rPr lang="ar-IQ" sz="3200" b="1" dirty="0"/>
              <a:t>تعريق </a:t>
            </a:r>
            <a:r>
              <a:rPr lang="ar-IQ" sz="3200" b="1" dirty="0" smtClean="0"/>
              <a:t>الأجنحة في الحشرات</a:t>
            </a:r>
            <a:r>
              <a:rPr lang="en-US" sz="3200" b="1" dirty="0" smtClean="0"/>
              <a:t> </a:t>
            </a:r>
            <a:r>
              <a:rPr lang="ar-IQ" sz="3200" b="1" dirty="0" smtClean="0"/>
              <a:t> </a:t>
            </a:r>
            <a:r>
              <a:rPr lang="en-US" sz="3200" b="1" dirty="0"/>
              <a:t>wing veins of insects</a:t>
            </a:r>
          </a:p>
        </p:txBody>
      </p:sp>
      <p:sp>
        <p:nvSpPr>
          <p:cNvPr id="3" name="Content Placeholder 2"/>
          <p:cNvSpPr>
            <a:spLocks noGrp="1"/>
          </p:cNvSpPr>
          <p:nvPr>
            <p:ph idx="1"/>
          </p:nvPr>
        </p:nvSpPr>
        <p:spPr>
          <a:xfrm>
            <a:off x="0" y="764704"/>
            <a:ext cx="8964488" cy="6093296"/>
          </a:xfrm>
        </p:spPr>
        <p:txBody>
          <a:bodyPr>
            <a:noAutofit/>
          </a:bodyPr>
          <a:lstStyle/>
          <a:p>
            <a:pPr marL="0" indent="0">
              <a:buNone/>
            </a:pPr>
            <a:r>
              <a:rPr lang="ar-IQ" sz="1800" dirty="0" smtClean="0">
                <a:cs typeface="+mj-cs"/>
              </a:rPr>
              <a:t>في </a:t>
            </a:r>
            <a:r>
              <a:rPr lang="ar-IQ" sz="1800" dirty="0">
                <a:cs typeface="+mj-cs"/>
              </a:rPr>
              <a:t>معظم الحشرات الحية يتكون التعريق من عدد من العروق الطويلة الواضحة </a:t>
            </a:r>
            <a:r>
              <a:rPr lang="ar-IQ" sz="1800" dirty="0" smtClean="0">
                <a:cs typeface="+mj-cs"/>
              </a:rPr>
              <a:t>التي تسير </a:t>
            </a:r>
            <a:r>
              <a:rPr lang="ar-IQ" sz="1800" dirty="0">
                <a:cs typeface="+mj-cs"/>
              </a:rPr>
              <a:t>على طول الجناح وترتبط بعدد مختلف من العروق العرضية. يتركب جناح الحشرة </a:t>
            </a:r>
            <a:r>
              <a:rPr lang="ar-IQ" sz="1800" dirty="0" smtClean="0">
                <a:cs typeface="+mj-cs"/>
              </a:rPr>
              <a:t>من طبقتين </a:t>
            </a:r>
            <a:r>
              <a:rPr lang="ar-IQ" sz="1800" dirty="0">
                <a:cs typeface="+mj-cs"/>
              </a:rPr>
              <a:t>غشائيتين رقيقتين تقوم العروق على تقويتها وتملأ العروق بالدم عند خروج </a:t>
            </a:r>
            <a:r>
              <a:rPr lang="ar-IQ" sz="1800" dirty="0" smtClean="0">
                <a:cs typeface="+mj-cs"/>
              </a:rPr>
              <a:t>الحشرة الكاملة </a:t>
            </a:r>
            <a:r>
              <a:rPr lang="ar-IQ" sz="1800" dirty="0">
                <a:cs typeface="+mj-cs"/>
              </a:rPr>
              <a:t>من العذارى او الحوريات وللعروق أهمية في تصنيف الحشرات اذ ان لكل رتبة او </a:t>
            </a:r>
            <a:r>
              <a:rPr lang="ar-IQ" sz="1800" dirty="0" smtClean="0">
                <a:cs typeface="+mj-cs"/>
              </a:rPr>
              <a:t>لكل عائلة </a:t>
            </a:r>
            <a:r>
              <a:rPr lang="ar-IQ" sz="1800" dirty="0">
                <a:cs typeface="+mj-cs"/>
              </a:rPr>
              <a:t>او لكل نوع من الحشرات نوع تعريق معين يمزه عن غيره وقد وضع نظام خاص لتعريق</a:t>
            </a:r>
          </a:p>
          <a:p>
            <a:pPr marL="0" indent="0">
              <a:buNone/>
            </a:pPr>
            <a:r>
              <a:rPr lang="ar-IQ" sz="1800" dirty="0">
                <a:cs typeface="+mj-cs"/>
              </a:rPr>
              <a:t>الأجنحة اعتبر النظام الأساسي او الاولي لدراسة العروق في الأجنحة ويمكن تلخيصه بالآتي</a:t>
            </a:r>
            <a:r>
              <a:rPr lang="ar-IQ" sz="1800" dirty="0" smtClean="0">
                <a:cs typeface="+mj-cs"/>
              </a:rPr>
              <a:t>:</a:t>
            </a:r>
          </a:p>
          <a:p>
            <a:pPr marL="0" indent="0">
              <a:buNone/>
            </a:pPr>
            <a:r>
              <a:rPr lang="ar-IQ" sz="1800" dirty="0">
                <a:cs typeface="+mj-cs"/>
              </a:rPr>
              <a:t>1- العرق </a:t>
            </a:r>
            <a:r>
              <a:rPr lang="ar-IQ" sz="1800" dirty="0" smtClean="0">
                <a:cs typeface="+mj-cs"/>
              </a:rPr>
              <a:t>الضلعي (</a:t>
            </a:r>
            <a:r>
              <a:rPr lang="en-US" sz="1800" dirty="0" smtClean="0">
                <a:cs typeface="+mj-cs"/>
              </a:rPr>
              <a:t>Costa</a:t>
            </a:r>
            <a:r>
              <a:rPr lang="ar-IQ" sz="1800" dirty="0" smtClean="0">
                <a:cs typeface="+mj-cs"/>
              </a:rPr>
              <a:t>) </a:t>
            </a:r>
            <a:r>
              <a:rPr lang="ar-IQ" sz="1800" dirty="0">
                <a:cs typeface="+mj-cs"/>
              </a:rPr>
              <a:t>: يرمز له </a:t>
            </a:r>
            <a:r>
              <a:rPr lang="ar-IQ" sz="1800" dirty="0" smtClean="0">
                <a:cs typeface="+mj-cs"/>
              </a:rPr>
              <a:t>بالحرف </a:t>
            </a:r>
            <a:r>
              <a:rPr lang="en-US" sz="1800" dirty="0" smtClean="0">
                <a:cs typeface="+mj-cs"/>
              </a:rPr>
              <a:t>C </a:t>
            </a:r>
            <a:r>
              <a:rPr lang="ar-IQ" sz="1800" dirty="0">
                <a:cs typeface="+mj-cs"/>
              </a:rPr>
              <a:t> ويقع على الحافة الأمامية للجناح او خلفها مباشرة وهو يقوي الحافة الأمامية وغير متفرع </a:t>
            </a:r>
            <a:r>
              <a:rPr lang="ar-IQ" sz="1800" dirty="0" smtClean="0">
                <a:cs typeface="+mj-cs"/>
              </a:rPr>
              <a:t>عادة</a:t>
            </a:r>
          </a:p>
          <a:p>
            <a:pPr marL="0" indent="0">
              <a:buNone/>
            </a:pPr>
            <a:r>
              <a:rPr lang="ar-IQ" sz="1800" dirty="0">
                <a:cs typeface="+mj-cs"/>
              </a:rPr>
              <a:t>2- العرق تحت </a:t>
            </a:r>
            <a:r>
              <a:rPr lang="ar-IQ" sz="1800" dirty="0" smtClean="0">
                <a:cs typeface="+mj-cs"/>
              </a:rPr>
              <a:t>الضلعي (</a:t>
            </a:r>
            <a:r>
              <a:rPr lang="en-US" sz="1800" dirty="0">
                <a:cs typeface="+mj-cs"/>
              </a:rPr>
              <a:t>Sub costa</a:t>
            </a:r>
            <a:r>
              <a:rPr lang="ar-IQ" sz="1800" dirty="0">
                <a:cs typeface="+mj-cs"/>
              </a:rPr>
              <a:t>):  يرمز له </a:t>
            </a:r>
            <a:r>
              <a:rPr lang="ar-IQ" sz="1800" dirty="0" smtClean="0">
                <a:cs typeface="+mj-cs"/>
              </a:rPr>
              <a:t>ب </a:t>
            </a:r>
            <a:r>
              <a:rPr lang="en-US" sz="1800" dirty="0" smtClean="0">
                <a:cs typeface="+mj-cs"/>
              </a:rPr>
              <a:t>Sc</a:t>
            </a:r>
            <a:r>
              <a:rPr lang="ar-IQ" sz="1800" dirty="0">
                <a:cs typeface="+mj-cs"/>
              </a:rPr>
              <a:t>  وهو يقع خلف العرق الضلعي ويتفرع قبل وصوله الى حافة الجناح الى </a:t>
            </a:r>
            <a:r>
              <a:rPr lang="ar-IQ" sz="1800" dirty="0" smtClean="0">
                <a:cs typeface="+mj-cs"/>
              </a:rPr>
              <a:t>فرعين</a:t>
            </a:r>
          </a:p>
          <a:p>
            <a:pPr marL="0" indent="0">
              <a:buNone/>
            </a:pPr>
            <a:r>
              <a:rPr lang="ar-IQ" sz="1800" dirty="0">
                <a:cs typeface="+mj-cs"/>
              </a:rPr>
              <a:t>أ. العرق الكعبري يرمز له </a:t>
            </a:r>
            <a:r>
              <a:rPr lang="ar-IQ" sz="1800" dirty="0" smtClean="0">
                <a:cs typeface="+mj-cs"/>
              </a:rPr>
              <a:t>بالحرف </a:t>
            </a:r>
            <a:r>
              <a:rPr lang="en-US" sz="1800" dirty="0" smtClean="0">
                <a:cs typeface="+mj-cs"/>
              </a:rPr>
              <a:t>R</a:t>
            </a:r>
            <a:r>
              <a:rPr lang="ar-IQ" sz="1800" dirty="0" smtClean="0">
                <a:cs typeface="+mj-cs"/>
              </a:rPr>
              <a:t> (</a:t>
            </a:r>
            <a:r>
              <a:rPr lang="en-US" sz="1800" dirty="0" smtClean="0">
                <a:cs typeface="+mj-cs"/>
              </a:rPr>
              <a:t>Radius</a:t>
            </a:r>
            <a:r>
              <a:rPr lang="ar-IQ" sz="1800" dirty="0">
                <a:cs typeface="+mj-cs"/>
              </a:rPr>
              <a:t> ) وينقسم الى </a:t>
            </a:r>
            <a:r>
              <a:rPr lang="ar-IQ" sz="1800" dirty="0" smtClean="0">
                <a:cs typeface="+mj-cs"/>
              </a:rPr>
              <a:t>فرعين </a:t>
            </a:r>
            <a:r>
              <a:rPr lang="en-US" sz="1800" dirty="0" smtClean="0">
                <a:cs typeface="+mj-cs"/>
              </a:rPr>
              <a:t>R1</a:t>
            </a:r>
            <a:r>
              <a:rPr lang="ar-IQ" sz="1800" dirty="0" smtClean="0">
                <a:cs typeface="+mj-cs"/>
              </a:rPr>
              <a:t> و </a:t>
            </a:r>
            <a:r>
              <a:rPr lang="en-US" sz="1800" dirty="0" smtClean="0">
                <a:cs typeface="+mj-cs"/>
              </a:rPr>
              <a:t>RS</a:t>
            </a:r>
            <a:r>
              <a:rPr lang="ar-IQ" sz="1800" dirty="0" smtClean="0">
                <a:cs typeface="+mj-cs"/>
              </a:rPr>
              <a:t> ويتفرع </a:t>
            </a:r>
            <a:r>
              <a:rPr lang="en-US" sz="1800" dirty="0" smtClean="0">
                <a:cs typeface="+mj-cs"/>
              </a:rPr>
              <a:t> RS</a:t>
            </a:r>
            <a:r>
              <a:rPr lang="ar-IQ" sz="1800" dirty="0" smtClean="0">
                <a:cs typeface="+mj-cs"/>
              </a:rPr>
              <a:t> الى اربعة فروع </a:t>
            </a:r>
            <a:r>
              <a:rPr lang="en-US" sz="1800" dirty="0" smtClean="0">
                <a:cs typeface="+mj-cs"/>
              </a:rPr>
              <a:t>R2, R3, R4, R5</a:t>
            </a:r>
            <a:endParaRPr lang="ar-IQ" sz="1800" dirty="0" smtClean="0">
              <a:cs typeface="+mj-cs"/>
            </a:endParaRPr>
          </a:p>
          <a:p>
            <a:pPr marL="0" indent="0">
              <a:buNone/>
            </a:pPr>
            <a:r>
              <a:rPr lang="ar-IQ" sz="1800" dirty="0">
                <a:cs typeface="+mj-cs"/>
              </a:rPr>
              <a:t>ب . العرق الوسطي ويرمز له </a:t>
            </a:r>
            <a:r>
              <a:rPr lang="ar-IQ" sz="1800" dirty="0" smtClean="0">
                <a:cs typeface="+mj-cs"/>
              </a:rPr>
              <a:t>بالحرف </a:t>
            </a:r>
            <a:r>
              <a:rPr lang="en-US" sz="1800" dirty="0" smtClean="0">
                <a:cs typeface="+mj-cs"/>
              </a:rPr>
              <a:t>M</a:t>
            </a:r>
            <a:r>
              <a:rPr lang="ar-IQ" sz="1800" dirty="0" smtClean="0">
                <a:cs typeface="+mj-cs"/>
              </a:rPr>
              <a:t> (</a:t>
            </a:r>
            <a:r>
              <a:rPr lang="en-US" sz="1800" dirty="0" smtClean="0">
                <a:cs typeface="+mj-cs"/>
              </a:rPr>
              <a:t>Media </a:t>
            </a:r>
            <a:r>
              <a:rPr lang="ar-IQ" sz="1800" dirty="0">
                <a:cs typeface="+mj-cs"/>
              </a:rPr>
              <a:t> ) وينقسم الى فرعين </a:t>
            </a:r>
            <a:r>
              <a:rPr lang="ar-IQ" sz="1800" dirty="0" smtClean="0">
                <a:cs typeface="+mj-cs"/>
              </a:rPr>
              <a:t>هما </a:t>
            </a:r>
            <a:r>
              <a:rPr lang="en-US" sz="1800" dirty="0" smtClean="0">
                <a:cs typeface="+mj-cs"/>
              </a:rPr>
              <a:t>MA. MB</a:t>
            </a:r>
            <a:r>
              <a:rPr lang="ar-IQ" sz="1800" dirty="0">
                <a:cs typeface="+mj-cs"/>
              </a:rPr>
              <a:t> الأول يتفرع الى فرعين </a:t>
            </a:r>
            <a:r>
              <a:rPr lang="ar-IQ" sz="1800" dirty="0" smtClean="0">
                <a:cs typeface="+mj-cs"/>
              </a:rPr>
              <a:t>هما </a:t>
            </a:r>
            <a:r>
              <a:rPr lang="en-US" sz="1800" dirty="0" smtClean="0">
                <a:cs typeface="+mj-cs"/>
              </a:rPr>
              <a:t>MA1, MA2</a:t>
            </a:r>
            <a:r>
              <a:rPr lang="ar-IQ" sz="1800" dirty="0">
                <a:cs typeface="+mj-cs"/>
              </a:rPr>
              <a:t> وأما الثاني فيتفرع الى </a:t>
            </a:r>
            <a:r>
              <a:rPr lang="ar-IQ" sz="1800" dirty="0" smtClean="0">
                <a:cs typeface="+mj-cs"/>
              </a:rPr>
              <a:t>أربع  </a:t>
            </a:r>
            <a:r>
              <a:rPr lang="en-US" sz="1800" dirty="0" smtClean="0">
                <a:cs typeface="+mj-cs"/>
              </a:rPr>
              <a:t>MB1, MB2, MB3, MB4</a:t>
            </a:r>
            <a:r>
              <a:rPr lang="ar-IQ" sz="1800" dirty="0" smtClean="0">
                <a:cs typeface="+mj-cs"/>
              </a:rPr>
              <a:t> </a:t>
            </a:r>
          </a:p>
          <a:p>
            <a:pPr marL="0" indent="0">
              <a:buNone/>
            </a:pPr>
            <a:r>
              <a:rPr lang="ar-IQ" sz="1800" dirty="0">
                <a:cs typeface="+mj-cs"/>
              </a:rPr>
              <a:t>3- العرق الزندي : يرمز له </a:t>
            </a:r>
            <a:r>
              <a:rPr lang="ar-IQ" sz="1800" dirty="0" smtClean="0">
                <a:cs typeface="+mj-cs"/>
              </a:rPr>
              <a:t>بالرمز </a:t>
            </a:r>
            <a:r>
              <a:rPr lang="en-US" sz="1800" dirty="0" smtClean="0">
                <a:cs typeface="+mj-cs"/>
              </a:rPr>
              <a:t>Cu</a:t>
            </a:r>
            <a:r>
              <a:rPr lang="ar-IQ" sz="1800" dirty="0" smtClean="0">
                <a:cs typeface="+mj-cs"/>
              </a:rPr>
              <a:t> (</a:t>
            </a:r>
            <a:r>
              <a:rPr lang="en-US" sz="1800" dirty="0" err="1">
                <a:cs typeface="+mj-cs"/>
              </a:rPr>
              <a:t>Cubitus</a:t>
            </a:r>
            <a:r>
              <a:rPr lang="ar-IQ" sz="1800" dirty="0">
                <a:cs typeface="+mj-cs"/>
              </a:rPr>
              <a:t>) يتفرع الى </a:t>
            </a:r>
            <a:r>
              <a:rPr lang="ar-IQ" sz="1800" dirty="0" smtClean="0">
                <a:cs typeface="+mj-cs"/>
              </a:rPr>
              <a:t>فرعين </a:t>
            </a:r>
            <a:r>
              <a:rPr lang="en-US" sz="1800" dirty="0" smtClean="0">
                <a:cs typeface="+mj-cs"/>
              </a:rPr>
              <a:t>Cu1</a:t>
            </a:r>
            <a:r>
              <a:rPr lang="ar-IQ" sz="1800" dirty="0" smtClean="0">
                <a:cs typeface="+mj-cs"/>
              </a:rPr>
              <a:t> و </a:t>
            </a:r>
            <a:r>
              <a:rPr lang="en-US" sz="1800" dirty="0" smtClean="0">
                <a:cs typeface="+mj-cs"/>
              </a:rPr>
              <a:t>Cu2</a:t>
            </a:r>
            <a:r>
              <a:rPr lang="ar-IQ" sz="1800" dirty="0">
                <a:cs typeface="+mj-cs"/>
              </a:rPr>
              <a:t> ويتفرع الأول الى فرعين </a:t>
            </a:r>
            <a:r>
              <a:rPr lang="ar-IQ" sz="1800" dirty="0" smtClean="0">
                <a:cs typeface="+mj-cs"/>
              </a:rPr>
              <a:t>هما </a:t>
            </a:r>
            <a:r>
              <a:rPr lang="en-US" sz="1800" dirty="0" smtClean="0">
                <a:cs typeface="+mj-cs"/>
              </a:rPr>
              <a:t>Cu1a</a:t>
            </a:r>
            <a:r>
              <a:rPr lang="ar-IQ" sz="1800" dirty="0">
                <a:cs typeface="+mj-cs"/>
              </a:rPr>
              <a:t> </a:t>
            </a:r>
            <a:r>
              <a:rPr lang="ar-IQ" sz="1800" dirty="0" smtClean="0">
                <a:cs typeface="+mj-cs"/>
              </a:rPr>
              <a:t>و </a:t>
            </a:r>
            <a:r>
              <a:rPr lang="en-US" sz="1800" dirty="0" smtClean="0">
                <a:cs typeface="+mj-cs"/>
              </a:rPr>
              <a:t>Cu1b</a:t>
            </a:r>
            <a:r>
              <a:rPr lang="ar-IQ" sz="1800" dirty="0" smtClean="0">
                <a:cs typeface="+mj-cs"/>
              </a:rPr>
              <a:t> ولا يتفرع الثاني</a:t>
            </a:r>
          </a:p>
          <a:p>
            <a:pPr marL="0" indent="0">
              <a:buNone/>
            </a:pPr>
            <a:r>
              <a:rPr lang="ar-IQ" sz="1800" dirty="0">
                <a:cs typeface="+mj-cs"/>
              </a:rPr>
              <a:t>4- العرق الشرجي : ويرمز له </a:t>
            </a:r>
            <a:r>
              <a:rPr lang="ar-IQ" sz="1800" dirty="0" smtClean="0">
                <a:cs typeface="+mj-cs"/>
              </a:rPr>
              <a:t>بالرمز </a:t>
            </a:r>
            <a:r>
              <a:rPr lang="en-US" sz="1800" dirty="0" smtClean="0">
                <a:cs typeface="+mj-cs"/>
              </a:rPr>
              <a:t>A</a:t>
            </a:r>
            <a:r>
              <a:rPr lang="ar-IQ" sz="1800" dirty="0" smtClean="0">
                <a:cs typeface="+mj-cs"/>
              </a:rPr>
              <a:t> (</a:t>
            </a:r>
            <a:r>
              <a:rPr lang="en-US" sz="1800" dirty="0">
                <a:cs typeface="+mj-cs"/>
              </a:rPr>
              <a:t>Anal</a:t>
            </a:r>
            <a:r>
              <a:rPr lang="ar-IQ" sz="1800" dirty="0">
                <a:cs typeface="+mj-cs"/>
              </a:rPr>
              <a:t>) وهو يتكون من ثلاثة عروق </a:t>
            </a:r>
            <a:r>
              <a:rPr lang="ar-IQ" sz="1800" dirty="0" smtClean="0">
                <a:cs typeface="+mj-cs"/>
              </a:rPr>
              <a:t>منفصلة عن بعضها هي </a:t>
            </a:r>
            <a:r>
              <a:rPr lang="en-US" sz="1800" dirty="0" smtClean="0">
                <a:cs typeface="+mj-cs"/>
              </a:rPr>
              <a:t>A1, A2, A3</a:t>
            </a:r>
            <a:endParaRPr lang="ar-IQ" sz="1800" dirty="0" smtClean="0">
              <a:cs typeface="+mj-cs"/>
            </a:endParaRPr>
          </a:p>
          <a:p>
            <a:pPr marL="0" indent="0">
              <a:buNone/>
            </a:pPr>
            <a:r>
              <a:rPr lang="ar-IQ" sz="1800" dirty="0">
                <a:cs typeface="+mj-cs"/>
              </a:rPr>
              <a:t>توجد عروق عرضية تربط العروق الطولية بعرض الجناح وتختلف في العدد والوضع</a:t>
            </a:r>
          </a:p>
        </p:txBody>
      </p:sp>
    </p:spTree>
    <p:extLst>
      <p:ext uri="{BB962C8B-B14F-4D97-AF65-F5344CB8AC3E}">
        <p14:creationId xmlns:p14="http://schemas.microsoft.com/office/powerpoint/2010/main" val="1469892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Wing venation of a fly, Anisopus - BugGuide.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4638"/>
            <a:ext cx="8712968" cy="610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92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260648"/>
            <a:ext cx="8229600" cy="778098"/>
          </a:xfrm>
        </p:spPr>
        <p:txBody>
          <a:bodyPr>
            <a:normAutofit fontScale="90000"/>
          </a:bodyPr>
          <a:lstStyle/>
          <a:p>
            <a:r>
              <a:rPr lang="ar-IQ" b="1" dirty="0" smtClean="0"/>
              <a:t>منطقة البطن </a:t>
            </a:r>
            <a:r>
              <a:rPr lang="en-US" b="1" dirty="0" smtClean="0"/>
              <a:t>The Abdomen</a:t>
            </a:r>
            <a:r>
              <a:rPr lang="ar-IQ" b="1" dirty="0" smtClean="0"/>
              <a:t> </a:t>
            </a:r>
            <a:r>
              <a:rPr lang="ar-IQ" b="1" dirty="0"/>
              <a:t/>
            </a:r>
            <a:br>
              <a:rPr lang="ar-IQ" b="1" dirty="0"/>
            </a:br>
            <a:endParaRPr lang="en-US" b="1" dirty="0"/>
          </a:p>
        </p:txBody>
      </p:sp>
      <p:sp>
        <p:nvSpPr>
          <p:cNvPr id="3" name="عنصر نائب للمحتوى 2"/>
          <p:cNvSpPr>
            <a:spLocks noGrp="1"/>
          </p:cNvSpPr>
          <p:nvPr>
            <p:ph idx="1"/>
          </p:nvPr>
        </p:nvSpPr>
        <p:spPr>
          <a:xfrm>
            <a:off x="251520" y="836713"/>
            <a:ext cx="8589640" cy="1563854"/>
          </a:xfrm>
        </p:spPr>
        <p:txBody>
          <a:bodyPr>
            <a:noAutofit/>
          </a:bodyPr>
          <a:lstStyle/>
          <a:p>
            <a:pPr marL="0" indent="0">
              <a:buNone/>
            </a:pPr>
            <a:r>
              <a:rPr lang="ar-IQ" sz="1800" dirty="0" smtClean="0">
                <a:ea typeface="Calibri"/>
                <a:cs typeface="Times New Roman"/>
              </a:rPr>
              <a:t>البطن </a:t>
            </a:r>
            <a:r>
              <a:rPr lang="ar-IQ" sz="1800" dirty="0">
                <a:ea typeface="Calibri"/>
                <a:cs typeface="Times New Roman"/>
              </a:rPr>
              <a:t>هي المنطقة الثالثة من جسم الحشرة </a:t>
            </a:r>
            <a:r>
              <a:rPr lang="ar-SA" sz="1800" dirty="0" smtClean="0">
                <a:ea typeface="Calibri"/>
                <a:cs typeface="Times New Roman"/>
              </a:rPr>
              <a:t>، </a:t>
            </a:r>
            <a:r>
              <a:rPr lang="ar-SA" sz="1800" dirty="0" err="1" smtClean="0">
                <a:ea typeface="Calibri"/>
                <a:cs typeface="Times New Roman"/>
              </a:rPr>
              <a:t>وتتالف</a:t>
            </a:r>
            <a:r>
              <a:rPr lang="ar-SA" sz="1800" dirty="0" smtClean="0">
                <a:ea typeface="Calibri"/>
                <a:cs typeface="Times New Roman"/>
              </a:rPr>
              <a:t> من مجموعة من الحلقات التي نمت نموا متساويا </a:t>
            </a:r>
            <a:r>
              <a:rPr lang="ar-IQ" sz="1800" dirty="0" smtClean="0">
                <a:ea typeface="Calibri"/>
                <a:cs typeface="Times New Roman"/>
              </a:rPr>
              <a:t>وتكون اكثر وضوحاً </a:t>
            </a:r>
            <a:r>
              <a:rPr lang="ar-SA" sz="1800" dirty="0" smtClean="0">
                <a:ea typeface="Calibri"/>
                <a:cs typeface="Times New Roman"/>
              </a:rPr>
              <a:t>عن حلقات منطقتي الراس والصدر ، وتحتفظ حلقات البطن عادة بشكلها الانبوبي البسيط حيث تبقى صفائح </a:t>
            </a:r>
            <a:r>
              <a:rPr lang="ar-SA" sz="1800" dirty="0" err="1" smtClean="0">
                <a:ea typeface="Calibri"/>
                <a:cs typeface="Times New Roman"/>
              </a:rPr>
              <a:t>الترجات</a:t>
            </a:r>
            <a:r>
              <a:rPr lang="ar-SA" sz="1800" dirty="0" smtClean="0">
                <a:ea typeface="Calibri"/>
                <a:cs typeface="Times New Roman"/>
              </a:rPr>
              <a:t> </a:t>
            </a:r>
            <a:r>
              <a:rPr lang="ar-SA" sz="1800" dirty="0" err="1" smtClean="0">
                <a:ea typeface="Calibri"/>
                <a:cs typeface="Times New Roman"/>
              </a:rPr>
              <a:t>والاسترنات</a:t>
            </a:r>
            <a:r>
              <a:rPr lang="ar-SA" sz="1800" dirty="0" smtClean="0">
                <a:ea typeface="Calibri"/>
                <a:cs typeface="Times New Roman"/>
              </a:rPr>
              <a:t> غير مقسمة ،</a:t>
            </a:r>
            <a:r>
              <a:rPr lang="ar-IQ" sz="1800" dirty="0" smtClean="0">
                <a:ea typeface="Calibri"/>
                <a:cs typeface="Times New Roman"/>
              </a:rPr>
              <a:t>العقل </a:t>
            </a:r>
            <a:r>
              <a:rPr lang="ar-IQ" sz="1800" dirty="0">
                <a:ea typeface="Calibri"/>
                <a:cs typeface="Times New Roman"/>
              </a:rPr>
              <a:t>الموجودة بالطرف الخلفي قد تتحور الى أعضاء تناسلية او آلة وضع </a:t>
            </a:r>
            <a:r>
              <a:rPr lang="ar-IQ" sz="1800" dirty="0" smtClean="0">
                <a:ea typeface="Calibri"/>
                <a:cs typeface="Times New Roman"/>
              </a:rPr>
              <a:t> . </a:t>
            </a:r>
            <a:endParaRPr lang="ar-SA" sz="1800" dirty="0">
              <a:ea typeface="Calibri"/>
              <a:cs typeface="Times New Roman"/>
            </a:endParaRPr>
          </a:p>
          <a:p>
            <a:pPr marL="0" indent="0">
              <a:buNone/>
            </a:pPr>
            <a:r>
              <a:rPr lang="ar-IQ" sz="1800" dirty="0" smtClean="0">
                <a:ea typeface="Calibri"/>
                <a:cs typeface="Times New Roman"/>
              </a:rPr>
              <a:t>تدل </a:t>
            </a:r>
            <a:r>
              <a:rPr lang="ar-IQ" sz="1800" dirty="0">
                <a:ea typeface="Calibri"/>
                <a:cs typeface="Times New Roman"/>
              </a:rPr>
              <a:t>الدراسات الجنينية ان </a:t>
            </a:r>
            <a:r>
              <a:rPr lang="ar-SA" sz="1800" dirty="0" smtClean="0">
                <a:ea typeface="Calibri"/>
                <a:cs typeface="Times New Roman"/>
              </a:rPr>
              <a:t>عدد الحلقات البطنية في جنين الحشرة احدى عشرة حلقة مع وجود منطقة الدبر  </a:t>
            </a:r>
            <a:r>
              <a:rPr lang="en-US" sz="1800" dirty="0" smtClean="0">
                <a:ea typeface="Calibri"/>
                <a:cs typeface="Times New Roman"/>
              </a:rPr>
              <a:t> </a:t>
            </a:r>
            <a:r>
              <a:rPr lang="en-US" sz="1800" dirty="0" err="1" smtClean="0">
                <a:ea typeface="Calibri"/>
                <a:cs typeface="Times New Roman"/>
              </a:rPr>
              <a:t>Telson</a:t>
            </a:r>
            <a:r>
              <a:rPr lang="en-US" sz="1800" dirty="0" smtClean="0">
                <a:ea typeface="Calibri"/>
                <a:cs typeface="Times New Roman"/>
              </a:rPr>
              <a:t>  </a:t>
            </a:r>
            <a:r>
              <a:rPr lang="ar-IQ" sz="1800" dirty="0" smtClean="0">
                <a:ea typeface="Calibri"/>
                <a:cs typeface="Times New Roman"/>
              </a:rPr>
              <a:t> التي </a:t>
            </a:r>
            <a:r>
              <a:rPr lang="ar-SA" sz="1800" dirty="0" err="1" smtClean="0">
                <a:ea typeface="Calibri"/>
                <a:cs typeface="Times New Roman"/>
              </a:rPr>
              <a:t>لايخضع</a:t>
            </a:r>
            <a:r>
              <a:rPr lang="ar-SA" sz="1800" dirty="0" smtClean="0">
                <a:ea typeface="Calibri"/>
                <a:cs typeface="Times New Roman"/>
              </a:rPr>
              <a:t> تركيبها لصفات الحلقة .ويختفي </a:t>
            </a:r>
            <a:r>
              <a:rPr lang="ar-SA" sz="1800" dirty="0" err="1" smtClean="0">
                <a:ea typeface="Calibri"/>
                <a:cs typeface="Times New Roman"/>
              </a:rPr>
              <a:t>الدبرعادة</a:t>
            </a:r>
            <a:r>
              <a:rPr lang="ar-SA" sz="1800" dirty="0" smtClean="0">
                <a:ea typeface="Calibri"/>
                <a:cs typeface="Times New Roman"/>
              </a:rPr>
              <a:t> بالحشرات بالمرحلة بعد الجنينية </a:t>
            </a:r>
            <a:r>
              <a:rPr lang="ar-IQ" sz="1800" dirty="0">
                <a:solidFill>
                  <a:prstClr val="black"/>
                </a:solidFill>
                <a:latin typeface="Times New Roman"/>
                <a:ea typeface="Calibri"/>
              </a:rPr>
              <a:t>ولكنها تبقى </a:t>
            </a:r>
            <a:r>
              <a:rPr lang="ar-SA" sz="1800" dirty="0" smtClean="0">
                <a:solidFill>
                  <a:prstClr val="black"/>
                </a:solidFill>
                <a:latin typeface="Times New Roman"/>
                <a:ea typeface="Calibri"/>
              </a:rPr>
              <a:t>في حشرات من </a:t>
            </a:r>
            <a:r>
              <a:rPr lang="ar-IQ" sz="1800" dirty="0" smtClean="0">
                <a:solidFill>
                  <a:prstClr val="black"/>
                </a:solidFill>
                <a:latin typeface="Times New Roman"/>
                <a:ea typeface="Calibri"/>
              </a:rPr>
              <a:t>رتبة  </a:t>
            </a:r>
            <a:r>
              <a:rPr lang="en-US" sz="1800" dirty="0" err="1">
                <a:solidFill>
                  <a:prstClr val="black"/>
                </a:solidFill>
                <a:latin typeface="Times New Roman"/>
                <a:ea typeface="Calibri"/>
              </a:rPr>
              <a:t>Protura</a:t>
            </a:r>
            <a:r>
              <a:rPr lang="ar-SA" sz="1800" dirty="0" smtClean="0">
                <a:ea typeface="Calibri"/>
                <a:cs typeface="Times New Roman"/>
              </a:rPr>
              <a:t>.</a:t>
            </a:r>
            <a:r>
              <a:rPr lang="ar-IQ" sz="1800" dirty="0">
                <a:ea typeface="Calibri"/>
                <a:cs typeface="Times New Roman"/>
              </a:rPr>
              <a:t> في المجاميع الحشرية </a:t>
            </a:r>
            <a:r>
              <a:rPr lang="ar-IQ" sz="1800" dirty="0" smtClean="0">
                <a:latin typeface="Times New Roman"/>
                <a:ea typeface="Calibri"/>
              </a:rPr>
              <a:t>قد </a:t>
            </a:r>
            <a:r>
              <a:rPr lang="ar-IQ" sz="1800" dirty="0">
                <a:latin typeface="Times New Roman"/>
                <a:ea typeface="Calibri"/>
              </a:rPr>
              <a:t>تختفي او تندمج او </a:t>
            </a:r>
            <a:r>
              <a:rPr lang="ar-IQ" sz="1800" dirty="0" smtClean="0">
                <a:latin typeface="Times New Roman"/>
                <a:ea typeface="Calibri"/>
              </a:rPr>
              <a:t>تتحور</a:t>
            </a:r>
            <a:r>
              <a:rPr lang="ar-SA" sz="1800" dirty="0" smtClean="0">
                <a:latin typeface="Times New Roman"/>
                <a:ea typeface="Calibri"/>
              </a:rPr>
              <a:t>الحلقات البطنية</a:t>
            </a:r>
            <a:r>
              <a:rPr lang="ar-IQ" sz="1800" dirty="0" smtClean="0">
                <a:latin typeface="Times New Roman"/>
                <a:ea typeface="Calibri"/>
              </a:rPr>
              <a:t>. </a:t>
            </a:r>
            <a:r>
              <a:rPr lang="ar-IQ" sz="1800" dirty="0" smtClean="0">
                <a:solidFill>
                  <a:prstClr val="black"/>
                </a:solidFill>
                <a:latin typeface="Times New Roman"/>
                <a:ea typeface="Calibri"/>
              </a:rPr>
              <a:t>تختلف </a:t>
            </a:r>
            <a:r>
              <a:rPr lang="ar-IQ" sz="1800" dirty="0">
                <a:solidFill>
                  <a:prstClr val="black"/>
                </a:solidFill>
                <a:latin typeface="Times New Roman"/>
                <a:ea typeface="Calibri"/>
              </a:rPr>
              <a:t>عدد الحلقات البطنية فعددها  </a:t>
            </a:r>
            <a:r>
              <a:rPr lang="ar-IQ" sz="1800" b="1" dirty="0">
                <a:solidFill>
                  <a:prstClr val="black"/>
                </a:solidFill>
                <a:latin typeface="Times New Roman"/>
                <a:ea typeface="Calibri"/>
              </a:rPr>
              <a:t>6</a:t>
            </a:r>
            <a:r>
              <a:rPr lang="ar-IQ" sz="1800" dirty="0">
                <a:solidFill>
                  <a:prstClr val="black"/>
                </a:solidFill>
                <a:latin typeface="Times New Roman"/>
                <a:ea typeface="Calibri"/>
              </a:rPr>
              <a:t>  في ذوات الذنب القافز </a:t>
            </a:r>
            <a:r>
              <a:rPr lang="en-US" sz="1800" dirty="0" err="1">
                <a:solidFill>
                  <a:prstClr val="black"/>
                </a:solidFill>
                <a:latin typeface="Times New Roman"/>
                <a:ea typeface="Calibri"/>
              </a:rPr>
              <a:t>Collembla</a:t>
            </a:r>
            <a:r>
              <a:rPr lang="ar-IQ" sz="1800" dirty="0">
                <a:solidFill>
                  <a:prstClr val="black"/>
                </a:solidFill>
                <a:latin typeface="Times New Roman"/>
                <a:ea typeface="Calibri"/>
              </a:rPr>
              <a:t> . تكون البطن مميزة عن منطقة الصدر </a:t>
            </a:r>
            <a:r>
              <a:rPr lang="ar-IQ" sz="1800" dirty="0" smtClean="0">
                <a:solidFill>
                  <a:prstClr val="black"/>
                </a:solidFill>
                <a:latin typeface="Times New Roman"/>
                <a:ea typeface="Calibri"/>
              </a:rPr>
              <a:t>ولكن في </a:t>
            </a:r>
            <a:r>
              <a:rPr lang="ar-IQ" sz="1800" dirty="0">
                <a:solidFill>
                  <a:prstClr val="black"/>
                </a:solidFill>
                <a:latin typeface="Times New Roman"/>
                <a:ea typeface="Calibri"/>
              </a:rPr>
              <a:t>غشائية </a:t>
            </a:r>
            <a:r>
              <a:rPr lang="ar-IQ" sz="1800" dirty="0" err="1">
                <a:solidFill>
                  <a:prstClr val="black"/>
                </a:solidFill>
                <a:latin typeface="Times New Roman"/>
                <a:ea typeface="Calibri"/>
              </a:rPr>
              <a:t>الاجنحة</a:t>
            </a:r>
            <a:r>
              <a:rPr lang="ar-IQ" sz="1800" dirty="0">
                <a:solidFill>
                  <a:prstClr val="black"/>
                </a:solidFill>
                <a:latin typeface="Times New Roman"/>
                <a:ea typeface="Calibri"/>
              </a:rPr>
              <a:t> فتلتحم العقلة البطنية </a:t>
            </a:r>
            <a:r>
              <a:rPr lang="ar-IQ" sz="1800" dirty="0" err="1">
                <a:solidFill>
                  <a:prstClr val="black"/>
                </a:solidFill>
                <a:latin typeface="Times New Roman"/>
                <a:ea typeface="Calibri"/>
              </a:rPr>
              <a:t>الاولى</a:t>
            </a:r>
            <a:r>
              <a:rPr lang="ar-IQ" sz="1800" dirty="0">
                <a:solidFill>
                  <a:prstClr val="black"/>
                </a:solidFill>
                <a:latin typeface="Times New Roman"/>
                <a:ea typeface="Calibri"/>
              </a:rPr>
              <a:t> مع العقل الصدرية </a:t>
            </a:r>
            <a:r>
              <a:rPr lang="ar-IQ" sz="1800" dirty="0" smtClean="0">
                <a:solidFill>
                  <a:prstClr val="black"/>
                </a:solidFill>
                <a:latin typeface="Times New Roman"/>
                <a:ea typeface="Calibri"/>
              </a:rPr>
              <a:t>الثالثة </a:t>
            </a:r>
            <a:r>
              <a:rPr lang="ar-IQ" sz="1800" dirty="0">
                <a:solidFill>
                  <a:prstClr val="black"/>
                </a:solidFill>
                <a:latin typeface="Times New Roman"/>
                <a:ea typeface="Calibri"/>
              </a:rPr>
              <a:t>مكونة الخصر </a:t>
            </a:r>
            <a:r>
              <a:rPr lang="en-US" sz="1800" dirty="0" err="1">
                <a:solidFill>
                  <a:prstClr val="black"/>
                </a:solidFill>
                <a:latin typeface="Times New Roman"/>
                <a:ea typeface="Calibri"/>
              </a:rPr>
              <a:t>Propodeum</a:t>
            </a:r>
            <a:r>
              <a:rPr lang="ar-IQ" sz="1800" dirty="0">
                <a:solidFill>
                  <a:prstClr val="black"/>
                </a:solidFill>
                <a:latin typeface="Times New Roman"/>
                <a:ea typeface="Calibri"/>
              </a:rPr>
              <a:t> ويحدث هذا خلال طور اليرقة</a:t>
            </a:r>
            <a:endParaRPr lang="en-US" sz="1800" dirty="0" smtClean="0"/>
          </a:p>
        </p:txBody>
      </p:sp>
      <p:grpSp>
        <p:nvGrpSpPr>
          <p:cNvPr id="11" name="مجموعة 10"/>
          <p:cNvGrpSpPr/>
          <p:nvPr/>
        </p:nvGrpSpPr>
        <p:grpSpPr>
          <a:xfrm>
            <a:off x="1547664" y="3979594"/>
            <a:ext cx="3240360" cy="2666641"/>
            <a:chOff x="6374929" y="4222536"/>
            <a:chExt cx="2731105" cy="2325398"/>
          </a:xfrm>
        </p:grpSpPr>
        <p:pic>
          <p:nvPicPr>
            <p:cNvPr id="2054" name="Picture 6" descr="https://www.taxateca.com/images/dominioeukaryota/reinoanimalia/filoarthropoda/clasecollembola/collembola_bod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929" y="4222536"/>
              <a:ext cx="2731105" cy="2325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مستطيل 9"/>
            <p:cNvSpPr/>
            <p:nvPr/>
          </p:nvSpPr>
          <p:spPr>
            <a:xfrm>
              <a:off x="6892091" y="6178602"/>
              <a:ext cx="1146468" cy="369332"/>
            </a:xfrm>
            <a:prstGeom prst="rect">
              <a:avLst/>
            </a:prstGeom>
          </p:spPr>
          <p:txBody>
            <a:bodyPr wrap="none">
              <a:spAutoFit/>
            </a:bodyPr>
            <a:lstStyle/>
            <a:p>
              <a:r>
                <a:rPr lang="en-US" dirty="0" err="1">
                  <a:solidFill>
                    <a:prstClr val="black"/>
                  </a:solidFill>
                  <a:latin typeface="Times New Roman"/>
                  <a:ea typeface="Calibri"/>
                </a:rPr>
                <a:t>Collembla</a:t>
              </a:r>
              <a:endParaRPr lang="en-US" dirty="0">
                <a:solidFill>
                  <a:prstClr val="black"/>
                </a:solidFill>
              </a:endParaRPr>
            </a:p>
          </p:txBody>
        </p:sp>
      </p:gr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627" y="3284984"/>
            <a:ext cx="4016473" cy="2385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12" name="مجموعة 11"/>
          <p:cNvGrpSpPr/>
          <p:nvPr/>
        </p:nvGrpSpPr>
        <p:grpSpPr>
          <a:xfrm>
            <a:off x="359137" y="3876541"/>
            <a:ext cx="928459" cy="2769694"/>
            <a:chOff x="5076056" y="3429000"/>
            <a:chExt cx="1200150" cy="3226832"/>
          </a:xfrm>
        </p:grpSpPr>
        <p:pic>
          <p:nvPicPr>
            <p:cNvPr id="13" name="Picture 2" descr="https://tse4.mm.bing.net/th?id=OIP.lyIRNlmGUd90wP9UdIDbVQHaRs&amp;pid=Api&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429000"/>
              <a:ext cx="120015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مستطيل 13"/>
            <p:cNvSpPr/>
            <p:nvPr/>
          </p:nvSpPr>
          <p:spPr>
            <a:xfrm>
              <a:off x="5076056" y="6286500"/>
              <a:ext cx="928459" cy="369332"/>
            </a:xfrm>
            <a:prstGeom prst="rect">
              <a:avLst/>
            </a:prstGeom>
          </p:spPr>
          <p:txBody>
            <a:bodyPr wrap="none">
              <a:spAutoFit/>
            </a:bodyPr>
            <a:lstStyle/>
            <a:p>
              <a:r>
                <a:rPr lang="en-US" dirty="0" err="1">
                  <a:solidFill>
                    <a:prstClr val="black"/>
                  </a:solidFill>
                  <a:latin typeface="Times New Roman"/>
                  <a:ea typeface="Calibri"/>
                </a:rPr>
                <a:t>Protura</a:t>
              </a:r>
              <a:r>
                <a:rPr lang="ar-IQ" dirty="0">
                  <a:solidFill>
                    <a:prstClr val="black"/>
                  </a:solidFill>
                  <a:latin typeface="Times New Roman"/>
                  <a:ea typeface="Calibri"/>
                </a:rPr>
                <a:t> </a:t>
              </a:r>
              <a:endParaRPr lang="en-US" dirty="0">
                <a:solidFill>
                  <a:prstClr val="black"/>
                </a:solidFill>
              </a:endParaRPr>
            </a:p>
          </p:txBody>
        </p:sp>
      </p:grpSp>
    </p:spTree>
    <p:custDataLst>
      <p:tags r:id="rId1"/>
    </p:custDataLst>
    <p:extLst>
      <p:ext uri="{BB962C8B-B14F-4D97-AF65-F5344CB8AC3E}">
        <p14:creationId xmlns:p14="http://schemas.microsoft.com/office/powerpoint/2010/main" val="1373107624"/>
      </p:ext>
    </p:extLst>
  </p:cSld>
  <p:clrMapOvr>
    <a:masterClrMapping/>
  </p:clrMapOvr>
  <mc:AlternateContent xmlns:mc="http://schemas.openxmlformats.org/markup-compatibility/2006" xmlns:p14="http://schemas.microsoft.com/office/powerpoint/2010/main">
    <mc:Choice Requires="p14">
      <p:transition spd="slow" p14:dur="2000" advTm="172607"/>
    </mc:Choice>
    <mc:Fallback xmlns="">
      <p:transition spd="slow" advTm="1726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32656"/>
            <a:ext cx="8640960" cy="1180728"/>
          </a:xfrm>
        </p:spPr>
        <p:txBody>
          <a:bodyPr>
            <a:normAutofit/>
          </a:bodyPr>
          <a:lstStyle/>
          <a:p>
            <a:pPr marL="0" indent="0">
              <a:buNone/>
            </a:pPr>
            <a:r>
              <a:rPr lang="ar-IQ" sz="1800" dirty="0">
                <a:solidFill>
                  <a:prstClr val="black"/>
                </a:solidFill>
                <a:ea typeface="Calibri"/>
                <a:cs typeface="Times New Roman"/>
              </a:rPr>
              <a:t>تكون </a:t>
            </a:r>
            <a:r>
              <a:rPr lang="ar-IQ" sz="1800" dirty="0" err="1">
                <a:solidFill>
                  <a:prstClr val="black"/>
                </a:solidFill>
                <a:ea typeface="Calibri"/>
                <a:cs typeface="Times New Roman"/>
              </a:rPr>
              <a:t>ترجاتهات</a:t>
            </a:r>
            <a:r>
              <a:rPr lang="ar-IQ" sz="1800" dirty="0">
                <a:solidFill>
                  <a:prstClr val="black"/>
                </a:solidFill>
                <a:ea typeface="Calibri"/>
                <a:cs typeface="Times New Roman"/>
              </a:rPr>
              <a:t> </a:t>
            </a:r>
            <a:r>
              <a:rPr lang="ar-IQ" sz="1800" dirty="0" err="1">
                <a:solidFill>
                  <a:prstClr val="black"/>
                </a:solidFill>
                <a:ea typeface="Calibri"/>
                <a:cs typeface="Times New Roman"/>
              </a:rPr>
              <a:t>واسترناتهات</a:t>
            </a:r>
            <a:r>
              <a:rPr lang="ar-IQ" sz="1800" dirty="0">
                <a:solidFill>
                  <a:prstClr val="black"/>
                </a:solidFill>
                <a:ea typeface="Calibri"/>
                <a:cs typeface="Times New Roman"/>
              </a:rPr>
              <a:t> الحلقات البطنية غير مقسمة اما البلورات عبارة عن اغشية  </a:t>
            </a:r>
            <a:r>
              <a:rPr lang="ar-IQ" sz="1800" dirty="0" err="1">
                <a:solidFill>
                  <a:prstClr val="black"/>
                </a:solidFill>
                <a:ea typeface="Calibri"/>
                <a:cs typeface="Times New Roman"/>
              </a:rPr>
              <a:t>لاتظهر</a:t>
            </a:r>
            <a:r>
              <a:rPr lang="ar-IQ" sz="1800" dirty="0">
                <a:solidFill>
                  <a:prstClr val="black"/>
                </a:solidFill>
                <a:ea typeface="Calibri"/>
                <a:cs typeface="Times New Roman"/>
              </a:rPr>
              <a:t> بها  </a:t>
            </a:r>
            <a:r>
              <a:rPr lang="ar-IQ" sz="1800" dirty="0" err="1">
                <a:solidFill>
                  <a:prstClr val="black"/>
                </a:solidFill>
                <a:ea typeface="Calibri"/>
                <a:cs typeface="Times New Roman"/>
              </a:rPr>
              <a:t>اي</a:t>
            </a:r>
            <a:r>
              <a:rPr lang="ar-IQ" sz="1800" dirty="0">
                <a:solidFill>
                  <a:prstClr val="black"/>
                </a:solidFill>
                <a:ea typeface="Calibri"/>
                <a:cs typeface="Times New Roman"/>
              </a:rPr>
              <a:t>  </a:t>
            </a:r>
            <a:r>
              <a:rPr lang="ar-IQ" sz="1800" dirty="0" smtClean="0">
                <a:solidFill>
                  <a:prstClr val="black"/>
                </a:solidFill>
                <a:ea typeface="Calibri"/>
                <a:cs typeface="Times New Roman"/>
              </a:rPr>
              <a:t>صفائح</a:t>
            </a:r>
            <a:r>
              <a:rPr lang="ar-SA" sz="1800" dirty="0" smtClean="0">
                <a:solidFill>
                  <a:prstClr val="black"/>
                </a:solidFill>
                <a:ea typeface="Calibri"/>
                <a:cs typeface="Times New Roman"/>
              </a:rPr>
              <a:t> يسمح بالامتداد والاتساع عند </a:t>
            </a:r>
            <a:r>
              <a:rPr lang="ar-SA" sz="1800" dirty="0" err="1" smtClean="0">
                <a:solidFill>
                  <a:prstClr val="black"/>
                </a:solidFill>
                <a:ea typeface="Calibri"/>
                <a:cs typeface="Times New Roman"/>
              </a:rPr>
              <a:t>عند</a:t>
            </a:r>
            <a:r>
              <a:rPr lang="ar-SA" sz="1800" dirty="0" smtClean="0">
                <a:solidFill>
                  <a:prstClr val="black"/>
                </a:solidFill>
                <a:ea typeface="Calibri"/>
                <a:cs typeface="Times New Roman"/>
              </a:rPr>
              <a:t> امتلاء القناة الهضمية بالغذاء او المبيض بالبيض ، او عند التزاوج ،او عند امتداد البطن لوضع البيض على مسافة بعيدة نسبيا  .</a:t>
            </a:r>
            <a:endParaRPr lang="en-US"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542177"/>
            <a:ext cx="3902993" cy="209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35201"/>
            <a:ext cx="3798217" cy="215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917" y="3933056"/>
            <a:ext cx="5630638" cy="229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44315421"/>
      </p:ext>
    </p:extLst>
  </p:cSld>
  <p:clrMapOvr>
    <a:masterClrMapping/>
  </p:clrMapOvr>
  <mc:AlternateContent xmlns:mc="http://schemas.openxmlformats.org/markup-compatibility/2006" xmlns:p14="http://schemas.microsoft.com/office/powerpoint/2010/main">
    <mc:Choice Requires="p14">
      <p:transition spd="slow" p14:dur="2000" advTm="55516"/>
    </mc:Choice>
    <mc:Fallback xmlns="">
      <p:transition spd="slow" advTm="555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gloss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عنصر نائب للمحتوى 5"/>
          <p:cNvSpPr>
            <a:spLocks noGrp="1"/>
          </p:cNvSpPr>
          <p:nvPr>
            <p:ph idx="1"/>
          </p:nvPr>
        </p:nvSpPr>
        <p:spPr>
          <a:xfrm>
            <a:off x="5004048" y="1121997"/>
            <a:ext cx="3960440" cy="2739051"/>
          </a:xfrm>
        </p:spPr>
        <p:txBody>
          <a:bodyPr>
            <a:noAutofit/>
          </a:bodyPr>
          <a:lstStyle/>
          <a:p>
            <a:pPr marL="0" lvl="0" indent="0">
              <a:buNone/>
            </a:pPr>
            <a:r>
              <a:rPr lang="ar-SA" sz="1800" dirty="0" smtClean="0">
                <a:solidFill>
                  <a:prstClr val="black"/>
                </a:solidFill>
                <a:latin typeface="Times New Roman"/>
                <a:ea typeface="Calibri"/>
              </a:rPr>
              <a:t>يلاحظ بان الحلقة البطنية 11</a:t>
            </a:r>
            <a:r>
              <a:rPr lang="ar-IQ" sz="1800" dirty="0" smtClean="0">
                <a:solidFill>
                  <a:prstClr val="black"/>
                </a:solidFill>
                <a:latin typeface="Times New Roman"/>
                <a:ea typeface="Calibri"/>
              </a:rPr>
              <a:t> في </a:t>
            </a:r>
            <a:r>
              <a:rPr lang="ar-IQ" sz="1800" dirty="0">
                <a:solidFill>
                  <a:prstClr val="black"/>
                </a:solidFill>
                <a:latin typeface="Times New Roman"/>
                <a:ea typeface="Calibri"/>
              </a:rPr>
              <a:t>الحشرات الكاملة لبعض الرتب </a:t>
            </a:r>
            <a:r>
              <a:rPr lang="ar-IQ" sz="1800" dirty="0" smtClean="0">
                <a:solidFill>
                  <a:prstClr val="black"/>
                </a:solidFill>
                <a:latin typeface="Times New Roman"/>
                <a:ea typeface="Calibri"/>
              </a:rPr>
              <a:t>مثل </a:t>
            </a:r>
            <a:r>
              <a:rPr lang="ar-IQ" sz="1800" dirty="0">
                <a:solidFill>
                  <a:prstClr val="black"/>
                </a:solidFill>
                <a:latin typeface="Times New Roman"/>
                <a:ea typeface="Calibri"/>
              </a:rPr>
              <a:t>رتبة مستقيمة الاجنحة </a:t>
            </a:r>
            <a:r>
              <a:rPr lang="en-US" sz="1800" dirty="0" err="1">
                <a:solidFill>
                  <a:prstClr val="black"/>
                </a:solidFill>
                <a:latin typeface="Times New Roman"/>
                <a:ea typeface="Calibri"/>
              </a:rPr>
              <a:t>Orthoptera</a:t>
            </a:r>
            <a:r>
              <a:rPr lang="en-US" sz="1800" dirty="0">
                <a:solidFill>
                  <a:prstClr val="black"/>
                </a:solidFill>
                <a:latin typeface="Times New Roman"/>
                <a:ea typeface="Calibri"/>
              </a:rPr>
              <a:t> </a:t>
            </a:r>
            <a:r>
              <a:rPr lang="ar-IQ" sz="1800" dirty="0">
                <a:solidFill>
                  <a:prstClr val="black"/>
                </a:solidFill>
                <a:latin typeface="Times New Roman"/>
                <a:ea typeface="Calibri"/>
              </a:rPr>
              <a:t> </a:t>
            </a:r>
            <a:r>
              <a:rPr lang="ar-SA" sz="1800" dirty="0" smtClean="0">
                <a:solidFill>
                  <a:prstClr val="black"/>
                </a:solidFill>
                <a:latin typeface="Times New Roman"/>
                <a:ea typeface="Calibri"/>
              </a:rPr>
              <a:t>، </a:t>
            </a:r>
            <a:r>
              <a:rPr lang="ar-IQ" sz="1800" dirty="0" smtClean="0">
                <a:solidFill>
                  <a:prstClr val="black"/>
                </a:solidFill>
                <a:latin typeface="Times New Roman"/>
                <a:ea typeface="Calibri"/>
              </a:rPr>
              <a:t>حيث </a:t>
            </a:r>
            <a:r>
              <a:rPr lang="ar-IQ" sz="1800" dirty="0">
                <a:solidFill>
                  <a:prstClr val="black"/>
                </a:solidFill>
                <a:latin typeface="Times New Roman"/>
                <a:ea typeface="Calibri"/>
              </a:rPr>
              <a:t>تلتحم ترجتها مع </a:t>
            </a:r>
            <a:r>
              <a:rPr lang="ar-IQ" sz="1800" dirty="0" err="1">
                <a:solidFill>
                  <a:prstClr val="black"/>
                </a:solidFill>
                <a:latin typeface="Times New Roman"/>
                <a:ea typeface="Calibri"/>
              </a:rPr>
              <a:t>ترجة</a:t>
            </a:r>
            <a:r>
              <a:rPr lang="ar-IQ" sz="1800" dirty="0">
                <a:solidFill>
                  <a:prstClr val="black"/>
                </a:solidFill>
                <a:latin typeface="Times New Roman"/>
                <a:ea typeface="Calibri"/>
              </a:rPr>
              <a:t> الحلقة العاشرة مكونة الصفحة فوق الشرجية    </a:t>
            </a:r>
            <a:r>
              <a:rPr lang="en-US" sz="2000" b="1" dirty="0" err="1">
                <a:solidFill>
                  <a:prstClr val="black"/>
                </a:solidFill>
                <a:latin typeface="Times New Roman"/>
                <a:ea typeface="Calibri"/>
              </a:rPr>
              <a:t>Epiproct</a:t>
            </a:r>
            <a:r>
              <a:rPr lang="en-US" sz="1800" dirty="0">
                <a:solidFill>
                  <a:prstClr val="black"/>
                </a:solidFill>
                <a:latin typeface="Times New Roman"/>
                <a:ea typeface="Calibri"/>
              </a:rPr>
              <a:t> </a:t>
            </a:r>
            <a:r>
              <a:rPr lang="ar-IQ" sz="1800" dirty="0">
                <a:solidFill>
                  <a:prstClr val="black"/>
                </a:solidFill>
                <a:latin typeface="Times New Roman"/>
                <a:ea typeface="Calibri"/>
              </a:rPr>
              <a:t> وتظهر </a:t>
            </a:r>
            <a:r>
              <a:rPr lang="ar-IQ" sz="1800" dirty="0" err="1">
                <a:solidFill>
                  <a:prstClr val="black"/>
                </a:solidFill>
                <a:latin typeface="Times New Roman"/>
                <a:ea typeface="Calibri"/>
              </a:rPr>
              <a:t>استرنتها</a:t>
            </a:r>
            <a:r>
              <a:rPr lang="ar-IQ" sz="1800" dirty="0">
                <a:solidFill>
                  <a:prstClr val="black"/>
                </a:solidFill>
                <a:latin typeface="Times New Roman"/>
                <a:ea typeface="Calibri"/>
              </a:rPr>
              <a:t> في صورة فصين من الصفائح على جانبي الشرج وتعرف بالصفائح حول الشرجية  </a:t>
            </a:r>
            <a:r>
              <a:rPr lang="en-US" sz="2000" b="1" dirty="0" err="1">
                <a:solidFill>
                  <a:prstClr val="black"/>
                </a:solidFill>
                <a:latin typeface="Times New Roman"/>
                <a:ea typeface="Calibri"/>
              </a:rPr>
              <a:t>Paraproct</a:t>
            </a:r>
            <a:r>
              <a:rPr lang="ar-IQ" sz="1800" dirty="0">
                <a:solidFill>
                  <a:prstClr val="black"/>
                </a:solidFill>
                <a:latin typeface="Times New Roman"/>
                <a:ea typeface="Calibri"/>
              </a:rPr>
              <a:t>  اما الحلق </a:t>
            </a:r>
            <a:r>
              <a:rPr lang="ar-IQ" sz="1800" b="1" dirty="0">
                <a:solidFill>
                  <a:prstClr val="black"/>
                </a:solidFill>
                <a:latin typeface="Times New Roman"/>
                <a:ea typeface="Calibri"/>
              </a:rPr>
              <a:t>10</a:t>
            </a:r>
            <a:r>
              <a:rPr lang="ar-IQ" sz="1800" dirty="0">
                <a:solidFill>
                  <a:prstClr val="black"/>
                </a:solidFill>
                <a:latin typeface="Times New Roman"/>
                <a:ea typeface="Calibri"/>
              </a:rPr>
              <a:t> فهي واضحة </a:t>
            </a:r>
            <a:r>
              <a:rPr lang="ar-IQ" sz="1800" dirty="0" smtClean="0">
                <a:solidFill>
                  <a:prstClr val="black"/>
                </a:solidFill>
                <a:latin typeface="Times New Roman"/>
                <a:ea typeface="Calibri"/>
              </a:rPr>
              <a:t>.</a:t>
            </a:r>
            <a:endParaRPr lang="en-US" sz="1800" dirty="0">
              <a:solidFill>
                <a:prstClr val="black"/>
              </a:solidFill>
            </a:endParaRPr>
          </a:p>
        </p:txBody>
      </p:sp>
      <p:sp>
        <p:nvSpPr>
          <p:cNvPr id="9" name="عنوان 1"/>
          <p:cNvSpPr>
            <a:spLocks noGrp="1"/>
          </p:cNvSpPr>
          <p:nvPr>
            <p:ph type="title"/>
          </p:nvPr>
        </p:nvSpPr>
        <p:spPr>
          <a:xfrm>
            <a:off x="475970" y="455486"/>
            <a:ext cx="8229600" cy="525242"/>
          </a:xfrm>
        </p:spPr>
        <p:txBody>
          <a:bodyPr>
            <a:normAutofit fontScale="90000"/>
          </a:bodyPr>
          <a:lstStyle/>
          <a:p>
            <a:r>
              <a:rPr lang="ar-IQ" b="1" dirty="0" smtClean="0"/>
              <a:t>رابعاً: </a:t>
            </a:r>
            <a:r>
              <a:rPr lang="ar-IQ" b="1" dirty="0"/>
              <a:t>منطقة </a:t>
            </a:r>
            <a:r>
              <a:rPr lang="ar-IQ" b="1" dirty="0" smtClean="0"/>
              <a:t>البطن </a:t>
            </a:r>
            <a:r>
              <a:rPr lang="en-US" b="1" dirty="0" smtClean="0"/>
              <a:t>The Abdomen</a:t>
            </a:r>
            <a:r>
              <a:rPr lang="ar-IQ" b="1" dirty="0" smtClean="0"/>
              <a:t> </a:t>
            </a:r>
            <a:r>
              <a:rPr lang="ar-IQ" b="1" dirty="0"/>
              <a:t/>
            </a:r>
            <a:br>
              <a:rPr lang="ar-IQ" b="1" dirty="0"/>
            </a:br>
            <a:endParaRPr lang="en-US" b="1" dirty="0"/>
          </a:p>
        </p:txBody>
      </p:sp>
      <p:pic>
        <p:nvPicPr>
          <p:cNvPr id="10" name="صورة 9" descr="Image result for Epiproct and paraproct in abdomen segment of insect"/>
          <p:cNvPicPr/>
          <p:nvPr/>
        </p:nvPicPr>
        <p:blipFill>
          <a:blip r:embed="rId4">
            <a:extLst>
              <a:ext uri="{28A0092B-C50C-407E-A947-70E740481C1C}">
                <a14:useLocalDpi xmlns:a14="http://schemas.microsoft.com/office/drawing/2010/main" val="0"/>
              </a:ext>
            </a:extLst>
          </a:blip>
          <a:srcRect/>
          <a:stretch>
            <a:fillRect/>
          </a:stretch>
        </p:blipFill>
        <p:spPr bwMode="auto">
          <a:xfrm>
            <a:off x="307975" y="3695681"/>
            <a:ext cx="4067944" cy="2749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052736"/>
            <a:ext cx="3792940" cy="2213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933056"/>
            <a:ext cx="3957884" cy="2274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025107772"/>
      </p:ext>
    </p:extLst>
  </p:cSld>
  <p:clrMapOvr>
    <a:masterClrMapping/>
  </p:clrMapOvr>
  <mc:AlternateContent xmlns:mc="http://schemas.openxmlformats.org/markup-compatibility/2006" xmlns:p14="http://schemas.microsoft.com/office/powerpoint/2010/main">
    <mc:Choice Requires="p14">
      <p:transition spd="slow" p14:dur="2000" advTm="107252"/>
    </mc:Choice>
    <mc:Fallback xmlns="">
      <p:transition spd="slow" advTm="1072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23928" y="1124744"/>
            <a:ext cx="5040560" cy="5544616"/>
          </a:xfrm>
        </p:spPr>
        <p:txBody>
          <a:bodyPr>
            <a:normAutofit/>
          </a:bodyPr>
          <a:lstStyle/>
          <a:p>
            <a:pPr algn="just"/>
            <a:r>
              <a:rPr lang="ar-IQ" sz="2000" b="1" dirty="0">
                <a:latin typeface="rasol"/>
              </a:rPr>
              <a:t>ان </a:t>
            </a:r>
            <a:r>
              <a:rPr lang="ar-IQ" sz="2000" b="1" dirty="0" smtClean="0">
                <a:latin typeface="rasol"/>
              </a:rPr>
              <a:t>الر</a:t>
            </a:r>
            <a:r>
              <a:rPr lang="ar-SA" sz="2000" b="1" dirty="0" smtClean="0">
                <a:latin typeface="rasol"/>
              </a:rPr>
              <a:t>اس</a:t>
            </a:r>
            <a:r>
              <a:rPr lang="ar-IQ" sz="2000" b="1" dirty="0" smtClean="0">
                <a:latin typeface="rasol"/>
              </a:rPr>
              <a:t> </a:t>
            </a:r>
            <a:r>
              <a:rPr lang="ar-IQ" sz="2000" b="1" dirty="0">
                <a:latin typeface="rasol"/>
              </a:rPr>
              <a:t>تتكون من عدة صفائح تتحد مع بعضها مكونة علبة الراس او الهيكل الخارجي للرأس او الجمجمة والتي تحمي ما بداخلها وينقسم الراس بواسطة الدروز الى عدة مناطق يمكن ان نميزها من الناحية الامامية كما يلي:</a:t>
            </a:r>
          </a:p>
          <a:p>
            <a:pPr algn="just"/>
            <a:r>
              <a:rPr lang="ar-IQ" sz="2000" b="1" dirty="0">
                <a:solidFill>
                  <a:srgbClr val="C00000"/>
                </a:solidFill>
                <a:latin typeface="rasol"/>
              </a:rPr>
              <a:t>1- الهامة </a:t>
            </a:r>
            <a:r>
              <a:rPr lang="en-US" sz="2000" b="1" dirty="0">
                <a:solidFill>
                  <a:srgbClr val="C00000"/>
                </a:solidFill>
                <a:latin typeface="rasol"/>
              </a:rPr>
              <a:t>The vertex </a:t>
            </a:r>
            <a:r>
              <a:rPr lang="ar-IQ" sz="2000" b="1" dirty="0" smtClean="0">
                <a:latin typeface="rasol"/>
              </a:rPr>
              <a:t> تعرف </a:t>
            </a:r>
            <a:r>
              <a:rPr lang="ar-IQ" sz="2000" b="1" dirty="0">
                <a:latin typeface="rasol"/>
              </a:rPr>
              <a:t>بقمة الراس وهي المنطقة المثلثة العليا الواقعة فوق الجبهة مباشرة وبين العينين المركبتين، ويوجد بها العينان البسيطتان الجنبيتان وقرنا الاستشعار.</a:t>
            </a:r>
          </a:p>
          <a:p>
            <a:pPr algn="just"/>
            <a:r>
              <a:rPr lang="ar-IQ" sz="2000" b="1" dirty="0">
                <a:latin typeface="rasol"/>
              </a:rPr>
              <a:t>2</a:t>
            </a:r>
            <a:r>
              <a:rPr lang="ar-IQ" sz="2000" b="1" dirty="0">
                <a:solidFill>
                  <a:schemeClr val="tx2"/>
                </a:solidFill>
                <a:latin typeface="rasol"/>
              </a:rPr>
              <a:t>- الجبهة </a:t>
            </a:r>
            <a:r>
              <a:rPr lang="en-US" sz="2000" b="1" dirty="0" smtClean="0">
                <a:solidFill>
                  <a:schemeClr val="tx2"/>
                </a:solidFill>
                <a:latin typeface="rasol"/>
              </a:rPr>
              <a:t>Frons </a:t>
            </a:r>
            <a:r>
              <a:rPr lang="ar-IQ" sz="2000" b="1" dirty="0" smtClean="0">
                <a:latin typeface="rasol"/>
              </a:rPr>
              <a:t> وهي </a:t>
            </a:r>
            <a:r>
              <a:rPr lang="ar-IQ" sz="2000" b="1" dirty="0">
                <a:latin typeface="rasol"/>
              </a:rPr>
              <a:t>المنقطة </a:t>
            </a:r>
            <a:r>
              <a:rPr lang="ar-IQ" sz="2000" b="1" dirty="0" err="1">
                <a:latin typeface="rasol"/>
              </a:rPr>
              <a:t>الامامية</a:t>
            </a:r>
            <a:r>
              <a:rPr lang="ar-IQ" sz="2000" b="1" dirty="0">
                <a:latin typeface="rasol"/>
              </a:rPr>
              <a:t> من الجمجمة ويحمل العين البسيطة المتوسطة.</a:t>
            </a:r>
          </a:p>
          <a:p>
            <a:pPr algn="just"/>
            <a:r>
              <a:rPr lang="ar-IQ" sz="2000" b="1" dirty="0">
                <a:solidFill>
                  <a:schemeClr val="accent3">
                    <a:lumMod val="50000"/>
                  </a:schemeClr>
                </a:solidFill>
                <a:latin typeface="rasol"/>
              </a:rPr>
              <a:t>3- الخد </a:t>
            </a:r>
            <a:r>
              <a:rPr lang="en-US" sz="2000" b="1" dirty="0" err="1" smtClean="0">
                <a:solidFill>
                  <a:schemeClr val="accent3">
                    <a:lumMod val="50000"/>
                  </a:schemeClr>
                </a:solidFill>
                <a:latin typeface="rasol"/>
              </a:rPr>
              <a:t>Gena</a:t>
            </a:r>
            <a:r>
              <a:rPr lang="en-US" sz="2000" b="1" dirty="0" smtClean="0">
                <a:latin typeface="rasol"/>
              </a:rPr>
              <a:t>  </a:t>
            </a:r>
            <a:r>
              <a:rPr lang="ar-IQ" sz="2000" b="1" dirty="0" smtClean="0">
                <a:latin typeface="rasol"/>
              </a:rPr>
              <a:t> وهو </a:t>
            </a:r>
            <a:r>
              <a:rPr lang="ar-IQ" sz="2000" b="1" dirty="0">
                <a:latin typeface="rasol"/>
              </a:rPr>
              <a:t>الجزء الواقع بين العين المركبة والفك العلوي.</a:t>
            </a:r>
          </a:p>
          <a:p>
            <a:pPr algn="just"/>
            <a:r>
              <a:rPr lang="ar-IQ" sz="2000" b="1" dirty="0">
                <a:solidFill>
                  <a:schemeClr val="accent4">
                    <a:lumMod val="50000"/>
                  </a:schemeClr>
                </a:solidFill>
                <a:latin typeface="rasol"/>
              </a:rPr>
              <a:t>4- الدرقة </a:t>
            </a:r>
            <a:r>
              <a:rPr lang="en-US" sz="2000" b="1" dirty="0" smtClean="0">
                <a:solidFill>
                  <a:schemeClr val="accent4">
                    <a:lumMod val="50000"/>
                  </a:schemeClr>
                </a:solidFill>
                <a:latin typeface="rasol"/>
              </a:rPr>
              <a:t>Clypeus</a:t>
            </a:r>
            <a:r>
              <a:rPr lang="en-US" sz="2000" b="1" dirty="0" smtClean="0">
                <a:latin typeface="rasol"/>
              </a:rPr>
              <a:t> </a:t>
            </a:r>
            <a:r>
              <a:rPr lang="ar-IQ" sz="2000" b="1" dirty="0" smtClean="0">
                <a:latin typeface="rasol"/>
              </a:rPr>
              <a:t> وهي </a:t>
            </a:r>
            <a:r>
              <a:rPr lang="ar-IQ" sz="2000" b="1" dirty="0">
                <a:latin typeface="rasol"/>
              </a:rPr>
              <a:t>الجزء الذي يلي منقطة الجبهة من اسفل وهذه تحمل في </a:t>
            </a:r>
            <a:r>
              <a:rPr lang="ar-IQ" sz="2000" b="1" dirty="0" err="1">
                <a:latin typeface="rasol"/>
              </a:rPr>
              <a:t>اسفلها</a:t>
            </a:r>
            <a:r>
              <a:rPr lang="ar-IQ" sz="2000" b="1" dirty="0">
                <a:latin typeface="rasol"/>
              </a:rPr>
              <a:t> الشفا العليا </a:t>
            </a:r>
            <a:r>
              <a:rPr lang="en-US" sz="2000" b="1" dirty="0">
                <a:latin typeface="rasol"/>
              </a:rPr>
              <a:t>Labrum </a:t>
            </a:r>
            <a:endParaRPr lang="en-US" sz="2000" b="1" dirty="0" smtClean="0">
              <a:latin typeface="rasol"/>
            </a:endParaRPr>
          </a:p>
          <a:p>
            <a:pPr algn="just"/>
            <a:endParaRPr lang="ar-IQ" sz="2000" b="1" dirty="0">
              <a:latin typeface="rasol"/>
            </a:endParaRPr>
          </a:p>
          <a:p>
            <a:pPr marL="0" indent="0">
              <a:buNone/>
            </a:pPr>
            <a:endParaRPr lang="en-US" sz="2000" dirty="0"/>
          </a:p>
        </p:txBody>
      </p:sp>
      <p:sp>
        <p:nvSpPr>
          <p:cNvPr id="4" name="مربع نص 3"/>
          <p:cNvSpPr txBox="1"/>
          <p:nvPr/>
        </p:nvSpPr>
        <p:spPr>
          <a:xfrm>
            <a:off x="683568" y="260648"/>
            <a:ext cx="7936407" cy="523220"/>
          </a:xfrm>
          <a:prstGeom prst="rect">
            <a:avLst/>
          </a:prstGeom>
          <a:noFill/>
        </p:spPr>
        <p:txBody>
          <a:bodyPr wrap="square" rtlCol="0">
            <a:spAutoFit/>
          </a:bodyPr>
          <a:lstStyle/>
          <a:p>
            <a:r>
              <a:rPr lang="ar-IQ" sz="2800" b="1" dirty="0" smtClean="0"/>
              <a:t>الصفائح </a:t>
            </a:r>
            <a:r>
              <a:rPr lang="en-US" sz="2800" b="1" dirty="0"/>
              <a:t>(</a:t>
            </a:r>
            <a:r>
              <a:rPr lang="en-US" sz="2800" b="1" dirty="0" err="1"/>
              <a:t>sclerites</a:t>
            </a:r>
            <a:r>
              <a:rPr lang="en-US" sz="2800" b="1" dirty="0"/>
              <a:t>)</a:t>
            </a:r>
            <a:r>
              <a:rPr lang="ar-IQ" sz="2800" b="1" dirty="0" smtClean="0"/>
              <a:t>المكونة لعلبة الرأس </a:t>
            </a:r>
            <a:r>
              <a:rPr lang="ar-IQ" sz="2800" b="1" dirty="0" err="1" smtClean="0"/>
              <a:t>او</a:t>
            </a:r>
            <a:r>
              <a:rPr lang="ar-IQ" sz="2800" b="1" dirty="0" smtClean="0"/>
              <a:t> القحف </a:t>
            </a:r>
            <a:r>
              <a:rPr lang="en-US" sz="2800" b="1" dirty="0" err="1" smtClean="0"/>
              <a:t>Carnium</a:t>
            </a:r>
            <a:endParaRPr lang="en-US" sz="2800"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8811"/>
            <a:ext cx="3888432" cy="399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1678086"/>
      </p:ext>
    </p:extLst>
  </p:cSld>
  <p:clrMapOvr>
    <a:masterClrMapping/>
  </p:clrMapOvr>
  <mc:AlternateContent xmlns:mc="http://schemas.openxmlformats.org/markup-compatibility/2006" xmlns:p14="http://schemas.microsoft.com/office/powerpoint/2010/main">
    <mc:Choice Requires="p14">
      <p:transition spd="slow" p14:dur="2000" advTm="166362"/>
    </mc:Choice>
    <mc:Fallback xmlns="">
      <p:transition spd="slow" advTm="166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836712"/>
            <a:ext cx="8229600" cy="4525963"/>
          </a:xfrm>
        </p:spPr>
        <p:txBody>
          <a:bodyPr>
            <a:normAutofit fontScale="55000" lnSpcReduction="20000"/>
          </a:bodyPr>
          <a:lstStyle/>
          <a:p>
            <a:pPr marL="685800">
              <a:lnSpc>
                <a:spcPct val="115000"/>
              </a:lnSpc>
              <a:spcAft>
                <a:spcPts val="1000"/>
              </a:spcAft>
            </a:pPr>
            <a:r>
              <a:rPr lang="ar-IQ" dirty="0">
                <a:ea typeface="Calibri"/>
                <a:cs typeface="Times New Roman"/>
              </a:rPr>
              <a:t> تقسم حلقات البطن </a:t>
            </a:r>
            <a:r>
              <a:rPr lang="ar-IQ" dirty="0" err="1">
                <a:ea typeface="Calibri"/>
                <a:cs typeface="Times New Roman"/>
              </a:rPr>
              <a:t>الى</a:t>
            </a:r>
            <a:endParaRPr lang="en-US" sz="2800" dirty="0">
              <a:ea typeface="Calibri"/>
              <a:cs typeface="Arial"/>
            </a:endParaRPr>
          </a:p>
          <a:p>
            <a:pPr lvl="0">
              <a:lnSpc>
                <a:spcPct val="115000"/>
              </a:lnSpc>
              <a:spcAft>
                <a:spcPts val="1000"/>
              </a:spcAft>
              <a:buFont typeface="+mj-lt"/>
              <a:buAutoNum type="arabicPeriod"/>
            </a:pPr>
            <a:r>
              <a:rPr lang="ar-IQ" dirty="0" smtClean="0">
                <a:ea typeface="Calibri"/>
                <a:cs typeface="Times New Roman"/>
              </a:rPr>
              <a:t>حلقات </a:t>
            </a:r>
            <a:r>
              <a:rPr lang="ar-IQ" dirty="0">
                <a:ea typeface="Calibri"/>
                <a:cs typeface="Times New Roman"/>
              </a:rPr>
              <a:t>قبل </a:t>
            </a:r>
            <a:r>
              <a:rPr lang="ar-SA" dirty="0" smtClean="0">
                <a:ea typeface="Calibri"/>
                <a:cs typeface="Times New Roman"/>
              </a:rPr>
              <a:t> أعضاء </a:t>
            </a:r>
            <a:r>
              <a:rPr lang="ar-IQ" dirty="0" err="1" smtClean="0">
                <a:ea typeface="Calibri"/>
                <a:cs typeface="Times New Roman"/>
              </a:rPr>
              <a:t>التناس</a:t>
            </a:r>
            <a:r>
              <a:rPr lang="ar-SA" dirty="0">
                <a:ea typeface="Calibri"/>
                <a:cs typeface="Times New Roman"/>
              </a:rPr>
              <a:t>ل</a:t>
            </a:r>
            <a:r>
              <a:rPr lang="ar-IQ" dirty="0" smtClean="0">
                <a:ea typeface="Calibri"/>
                <a:cs typeface="Times New Roman"/>
              </a:rPr>
              <a:t> </a:t>
            </a:r>
            <a:r>
              <a:rPr lang="en-US" dirty="0" err="1">
                <a:latin typeface="Times New Roman"/>
                <a:ea typeface="Calibri"/>
                <a:cs typeface="Arial"/>
              </a:rPr>
              <a:t>pregenital</a:t>
            </a:r>
            <a:r>
              <a:rPr lang="en-US" dirty="0">
                <a:latin typeface="Times New Roman"/>
                <a:ea typeface="Calibri"/>
                <a:cs typeface="Arial"/>
              </a:rPr>
              <a:t> </a:t>
            </a:r>
            <a:r>
              <a:rPr lang="en-US" dirty="0" smtClean="0">
                <a:latin typeface="Times New Roman"/>
                <a:ea typeface="Calibri"/>
                <a:cs typeface="Arial"/>
              </a:rPr>
              <a:t>segments</a:t>
            </a:r>
            <a:endParaRPr lang="en-US" sz="2800" dirty="0">
              <a:ea typeface="Calibri"/>
              <a:cs typeface="Arial"/>
            </a:endParaRPr>
          </a:p>
          <a:p>
            <a:pPr indent="0">
              <a:lnSpc>
                <a:spcPct val="115000"/>
              </a:lnSpc>
              <a:spcAft>
                <a:spcPts val="1000"/>
              </a:spcAft>
              <a:buNone/>
            </a:pPr>
            <a:r>
              <a:rPr lang="ar-IQ" dirty="0">
                <a:ea typeface="Calibri"/>
                <a:cs typeface="Times New Roman"/>
              </a:rPr>
              <a:t>وتشمل السبع حلقات البطنية </a:t>
            </a:r>
            <a:r>
              <a:rPr lang="ar-SA" dirty="0" smtClean="0">
                <a:ea typeface="Calibri"/>
                <a:cs typeface="Times New Roman"/>
              </a:rPr>
              <a:t>الأولى وتحوي هذه المنطقة اغلب احشاء الحشرة  لذ</a:t>
            </a:r>
            <a:r>
              <a:rPr lang="ar-IQ" dirty="0" smtClean="0">
                <a:ea typeface="Calibri"/>
                <a:cs typeface="Times New Roman"/>
              </a:rPr>
              <a:t>ا</a:t>
            </a:r>
            <a:r>
              <a:rPr lang="ar-SA" dirty="0" smtClean="0">
                <a:ea typeface="Calibri"/>
                <a:cs typeface="Times New Roman"/>
              </a:rPr>
              <a:t> تسمى بالحلقات </a:t>
            </a:r>
            <a:r>
              <a:rPr lang="ar-SA" dirty="0" err="1" smtClean="0">
                <a:ea typeface="Calibri"/>
                <a:cs typeface="Times New Roman"/>
              </a:rPr>
              <a:t>الحشوية</a:t>
            </a:r>
            <a:r>
              <a:rPr lang="ar-SA" dirty="0" smtClean="0">
                <a:ea typeface="Calibri"/>
                <a:cs typeface="Times New Roman"/>
              </a:rPr>
              <a:t> </a:t>
            </a:r>
            <a:r>
              <a:rPr lang="ar-IQ" dirty="0" smtClean="0">
                <a:ea typeface="Calibri"/>
                <a:cs typeface="Times New Roman"/>
              </a:rPr>
              <a:t>وهي </a:t>
            </a:r>
            <a:r>
              <a:rPr lang="ar-IQ" dirty="0">
                <a:ea typeface="Calibri"/>
                <a:cs typeface="Times New Roman"/>
              </a:rPr>
              <a:t>متماثلة </a:t>
            </a:r>
            <a:r>
              <a:rPr lang="ar-IQ" dirty="0" err="1">
                <a:ea typeface="Calibri"/>
                <a:cs typeface="Times New Roman"/>
              </a:rPr>
              <a:t>باستثاء</a:t>
            </a:r>
            <a:r>
              <a:rPr lang="ar-IQ" dirty="0">
                <a:ea typeface="Calibri"/>
                <a:cs typeface="Times New Roman"/>
              </a:rPr>
              <a:t> الحلقة البطنية الاولى والثانية. قد يقل عدد الحلقات </a:t>
            </a:r>
            <a:r>
              <a:rPr lang="ar-IQ" dirty="0" err="1">
                <a:ea typeface="Calibri"/>
                <a:cs typeface="Times New Roman"/>
              </a:rPr>
              <a:t>الى</a:t>
            </a:r>
            <a:r>
              <a:rPr lang="ar-IQ" dirty="0">
                <a:ea typeface="Calibri"/>
                <a:cs typeface="Times New Roman"/>
              </a:rPr>
              <a:t> خمسة كما في رتبة ذات الجناحين</a:t>
            </a:r>
            <a:endParaRPr lang="en-US" sz="2800" dirty="0">
              <a:ea typeface="Calibri"/>
              <a:cs typeface="Arial"/>
            </a:endParaRPr>
          </a:p>
          <a:p>
            <a:pPr marL="514350" lvl="0" indent="-514350">
              <a:lnSpc>
                <a:spcPct val="115000"/>
              </a:lnSpc>
              <a:spcAft>
                <a:spcPts val="1000"/>
              </a:spcAft>
              <a:buFont typeface="+mj-lt"/>
              <a:buAutoNum type="arabicPeriod" startAt="2"/>
            </a:pPr>
            <a:r>
              <a:rPr lang="ar-IQ" dirty="0" smtClean="0">
                <a:ea typeface="Calibri"/>
                <a:cs typeface="Times New Roman"/>
              </a:rPr>
              <a:t>حلقات </a:t>
            </a:r>
            <a:r>
              <a:rPr lang="ar-SA" dirty="0" smtClean="0">
                <a:ea typeface="Calibri"/>
                <a:cs typeface="Times New Roman"/>
              </a:rPr>
              <a:t> أعضاء </a:t>
            </a:r>
            <a:r>
              <a:rPr lang="ar-IQ" dirty="0" smtClean="0">
                <a:ea typeface="Calibri"/>
                <a:cs typeface="Times New Roman"/>
              </a:rPr>
              <a:t>التناسل </a:t>
            </a:r>
            <a:r>
              <a:rPr lang="en-US" dirty="0">
                <a:latin typeface="Times New Roman"/>
                <a:ea typeface="Calibri"/>
                <a:cs typeface="Arial"/>
              </a:rPr>
              <a:t>genital segments</a:t>
            </a:r>
            <a:endParaRPr lang="en-US" sz="2800" dirty="0">
              <a:ea typeface="Calibri"/>
              <a:cs typeface="Arial"/>
            </a:endParaRPr>
          </a:p>
          <a:p>
            <a:pPr indent="0">
              <a:lnSpc>
                <a:spcPct val="115000"/>
              </a:lnSpc>
              <a:spcAft>
                <a:spcPts val="1000"/>
              </a:spcAft>
              <a:buNone/>
            </a:pPr>
            <a:r>
              <a:rPr lang="ar-SA" dirty="0" smtClean="0">
                <a:ea typeface="Calibri"/>
                <a:cs typeface="Times New Roman"/>
              </a:rPr>
              <a:t>وهذ</a:t>
            </a:r>
            <a:r>
              <a:rPr lang="ar-IQ" dirty="0" smtClean="0">
                <a:ea typeface="Calibri"/>
                <a:cs typeface="Times New Roman"/>
              </a:rPr>
              <a:t>ه</a:t>
            </a:r>
            <a:r>
              <a:rPr lang="ar-SA" dirty="0" smtClean="0">
                <a:ea typeface="Calibri"/>
                <a:cs typeface="Times New Roman"/>
              </a:rPr>
              <a:t> الحلقات اقل وضوحا من سابقتها </a:t>
            </a:r>
            <a:r>
              <a:rPr lang="ar-IQ" dirty="0" smtClean="0">
                <a:ea typeface="Calibri"/>
                <a:cs typeface="Times New Roman"/>
              </a:rPr>
              <a:t>تمثل </a:t>
            </a:r>
            <a:r>
              <a:rPr lang="ar-IQ" dirty="0">
                <a:ea typeface="Calibri"/>
                <a:cs typeface="Times New Roman"/>
              </a:rPr>
              <a:t>الحلقات البطنية الثامنة والتاسعة وتحمل كل منها زوجا من الزوائد تعرف </a:t>
            </a:r>
            <a:r>
              <a:rPr lang="ar-IQ" dirty="0" err="1">
                <a:ea typeface="Calibri"/>
                <a:cs typeface="Times New Roman"/>
              </a:rPr>
              <a:t>بالاقدام</a:t>
            </a:r>
            <a:r>
              <a:rPr lang="ar-IQ" dirty="0">
                <a:ea typeface="Calibri"/>
                <a:cs typeface="Times New Roman"/>
              </a:rPr>
              <a:t> التناسلية </a:t>
            </a:r>
            <a:r>
              <a:rPr lang="en-US" dirty="0" err="1">
                <a:latin typeface="Times New Roman"/>
                <a:ea typeface="Calibri"/>
                <a:cs typeface="Arial"/>
              </a:rPr>
              <a:t>gonopods</a:t>
            </a:r>
            <a:r>
              <a:rPr lang="ar-IQ" dirty="0">
                <a:ea typeface="Calibri"/>
                <a:cs typeface="Times New Roman"/>
              </a:rPr>
              <a:t> </a:t>
            </a:r>
            <a:r>
              <a:rPr lang="ar-IQ" dirty="0" smtClean="0">
                <a:ea typeface="Calibri"/>
                <a:cs typeface="Times New Roman"/>
              </a:rPr>
              <a:t> وتقع </a:t>
            </a:r>
            <a:r>
              <a:rPr lang="ar-IQ" dirty="0">
                <a:ea typeface="Calibri"/>
                <a:cs typeface="Times New Roman"/>
              </a:rPr>
              <a:t>الفتحة التناسلية </a:t>
            </a:r>
            <a:r>
              <a:rPr lang="en-US" dirty="0" err="1">
                <a:latin typeface="Times New Roman"/>
                <a:ea typeface="Calibri"/>
                <a:cs typeface="Arial"/>
              </a:rPr>
              <a:t>gonopore</a:t>
            </a:r>
            <a:r>
              <a:rPr lang="ar-IQ" dirty="0">
                <a:ea typeface="Calibri"/>
                <a:cs typeface="Times New Roman"/>
              </a:rPr>
              <a:t> المؤنثة في نهاية </a:t>
            </a:r>
            <a:r>
              <a:rPr lang="ar-IQ" dirty="0" err="1">
                <a:ea typeface="Calibri"/>
                <a:cs typeface="Times New Roman"/>
              </a:rPr>
              <a:t>استرنة</a:t>
            </a:r>
            <a:r>
              <a:rPr lang="ar-IQ" dirty="0">
                <a:ea typeface="Calibri"/>
                <a:cs typeface="Times New Roman"/>
              </a:rPr>
              <a:t> الثامنة </a:t>
            </a:r>
            <a:r>
              <a:rPr lang="ar-IQ" dirty="0" err="1">
                <a:ea typeface="Calibri"/>
                <a:cs typeface="Times New Roman"/>
              </a:rPr>
              <a:t>اما</a:t>
            </a:r>
            <a:r>
              <a:rPr lang="ar-IQ" dirty="0">
                <a:ea typeface="Calibri"/>
                <a:cs typeface="Times New Roman"/>
              </a:rPr>
              <a:t> الفتحة التناسلية الذكرية تقع في نهاية </a:t>
            </a:r>
            <a:r>
              <a:rPr lang="ar-IQ" dirty="0" err="1">
                <a:ea typeface="Calibri"/>
                <a:cs typeface="Times New Roman"/>
              </a:rPr>
              <a:t>استرنة</a:t>
            </a:r>
            <a:r>
              <a:rPr lang="ar-IQ" dirty="0">
                <a:ea typeface="Calibri"/>
                <a:cs typeface="Times New Roman"/>
              </a:rPr>
              <a:t> التاسعة</a:t>
            </a:r>
            <a:endParaRPr lang="en-US" sz="2800" dirty="0">
              <a:ea typeface="Calibri"/>
              <a:cs typeface="Arial"/>
            </a:endParaRPr>
          </a:p>
          <a:p>
            <a:pPr marL="514350" lvl="0" indent="-514350">
              <a:lnSpc>
                <a:spcPct val="115000"/>
              </a:lnSpc>
              <a:spcAft>
                <a:spcPts val="1000"/>
              </a:spcAft>
              <a:buFont typeface="+mj-lt"/>
              <a:buAutoNum type="arabicPeriod" startAt="3"/>
            </a:pPr>
            <a:r>
              <a:rPr lang="ar-IQ" dirty="0" smtClean="0">
                <a:ea typeface="Calibri"/>
                <a:cs typeface="Times New Roman"/>
              </a:rPr>
              <a:t>حلقات </a:t>
            </a:r>
            <a:r>
              <a:rPr lang="ar-IQ" dirty="0">
                <a:ea typeface="Calibri"/>
                <a:cs typeface="Times New Roman"/>
              </a:rPr>
              <a:t>خلف </a:t>
            </a:r>
            <a:r>
              <a:rPr lang="ar-SA" dirty="0" smtClean="0">
                <a:ea typeface="Calibri"/>
                <a:cs typeface="Times New Roman"/>
              </a:rPr>
              <a:t> أعضاء </a:t>
            </a:r>
            <a:r>
              <a:rPr lang="ar-IQ" dirty="0" smtClean="0">
                <a:ea typeface="Calibri"/>
                <a:cs typeface="Times New Roman"/>
              </a:rPr>
              <a:t>التناسل </a:t>
            </a:r>
            <a:r>
              <a:rPr lang="en-US" dirty="0" err="1">
                <a:latin typeface="Times New Roman"/>
                <a:ea typeface="Calibri"/>
                <a:cs typeface="Arial"/>
              </a:rPr>
              <a:t>postgenital</a:t>
            </a:r>
            <a:r>
              <a:rPr lang="en-US" dirty="0">
                <a:latin typeface="Times New Roman"/>
                <a:ea typeface="Calibri"/>
                <a:cs typeface="Arial"/>
              </a:rPr>
              <a:t> segments</a:t>
            </a:r>
            <a:endParaRPr lang="en-US" sz="2800" dirty="0">
              <a:ea typeface="Calibri"/>
              <a:cs typeface="Arial"/>
            </a:endParaRPr>
          </a:p>
          <a:p>
            <a:pPr indent="0">
              <a:lnSpc>
                <a:spcPct val="115000"/>
              </a:lnSpc>
              <a:spcAft>
                <a:spcPts val="1000"/>
              </a:spcAft>
              <a:buNone/>
            </a:pPr>
            <a:r>
              <a:rPr lang="ar-IQ" dirty="0">
                <a:ea typeface="Calibri"/>
                <a:cs typeface="Times New Roman"/>
              </a:rPr>
              <a:t>هما العاشرة والحادية عشر والتي تحمل زوج من الزوائد الحسية هما القرنان الشرجيان </a:t>
            </a:r>
            <a:r>
              <a:rPr lang="en-US" dirty="0">
                <a:latin typeface="Times New Roman"/>
                <a:ea typeface="Calibri"/>
                <a:cs typeface="Arial"/>
              </a:rPr>
              <a:t>anal cerci</a:t>
            </a:r>
            <a:r>
              <a:rPr lang="ar-IQ" dirty="0">
                <a:ea typeface="Calibri"/>
                <a:cs typeface="Times New Roman"/>
              </a:rPr>
              <a:t>.</a:t>
            </a:r>
            <a:endParaRPr lang="en-US" sz="2800" dirty="0">
              <a:ea typeface="Calibri"/>
              <a:cs typeface="Arial"/>
            </a:endParaRPr>
          </a:p>
          <a:p>
            <a:pPr marL="0" indent="0">
              <a:buNone/>
            </a:pPr>
            <a:endParaRPr lang="en-US" dirty="0"/>
          </a:p>
        </p:txBody>
      </p:sp>
      <p:sp>
        <p:nvSpPr>
          <p:cNvPr id="25" name="عنوان 1"/>
          <p:cNvSpPr>
            <a:spLocks noGrp="1"/>
          </p:cNvSpPr>
          <p:nvPr>
            <p:ph type="title"/>
          </p:nvPr>
        </p:nvSpPr>
        <p:spPr>
          <a:xfrm>
            <a:off x="475970" y="383478"/>
            <a:ext cx="8229600" cy="778098"/>
          </a:xfrm>
        </p:spPr>
        <p:txBody>
          <a:bodyPr>
            <a:normAutofit fontScale="90000"/>
          </a:bodyPr>
          <a:lstStyle/>
          <a:p>
            <a:r>
              <a:rPr lang="ar-IQ" b="1" dirty="0" smtClean="0"/>
              <a:t>تقسيم حلقات البطن</a:t>
            </a:r>
            <a:r>
              <a:rPr lang="ar-IQ" b="1" dirty="0"/>
              <a:t/>
            </a:r>
            <a:br>
              <a:rPr lang="ar-IQ" b="1" dirty="0"/>
            </a:br>
            <a:endParaRPr lang="en-US" b="1" dirty="0"/>
          </a:p>
        </p:txBody>
      </p:sp>
    </p:spTree>
    <p:custDataLst>
      <p:tags r:id="rId1"/>
    </p:custDataLst>
    <p:extLst>
      <p:ext uri="{BB962C8B-B14F-4D97-AF65-F5344CB8AC3E}">
        <p14:creationId xmlns:p14="http://schemas.microsoft.com/office/powerpoint/2010/main" val="2454171584"/>
      </p:ext>
    </p:extLst>
  </p:cSld>
  <p:clrMapOvr>
    <a:masterClrMapping/>
  </p:clrMapOvr>
  <mc:AlternateContent xmlns:mc="http://schemas.openxmlformats.org/markup-compatibility/2006" xmlns:p14="http://schemas.microsoft.com/office/powerpoint/2010/main">
    <mc:Choice Requires="p14">
      <p:transition spd="slow" p14:dur="2000" advTm="91319"/>
    </mc:Choice>
    <mc:Fallback xmlns="">
      <p:transition spd="slow" advTm="91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25760"/>
            <a:ext cx="8229600" cy="782960"/>
          </a:xfrm>
        </p:spPr>
        <p:txBody>
          <a:bodyPr>
            <a:noAutofit/>
          </a:bodyPr>
          <a:lstStyle/>
          <a:p>
            <a:r>
              <a:rPr lang="ar-IQ" sz="2000" b="1" dirty="0"/>
              <a:t>زوائد البطن </a:t>
            </a:r>
            <a:r>
              <a:rPr lang="en-US" sz="2000" b="1" dirty="0"/>
              <a:t>Abdominal appendages</a:t>
            </a:r>
            <a:br>
              <a:rPr lang="en-US" sz="2000" b="1" dirty="0"/>
            </a:br>
            <a:r>
              <a:rPr lang="en-US" sz="2000" b="1" dirty="0"/>
              <a:t>A  </a:t>
            </a:r>
            <a:r>
              <a:rPr lang="ar-IQ" sz="2000" b="1" dirty="0"/>
              <a:t>الزوائد </a:t>
            </a:r>
            <a:r>
              <a:rPr lang="ar-IQ" sz="2000" b="1" dirty="0" err="1"/>
              <a:t>اللاتناسلية</a:t>
            </a:r>
            <a:r>
              <a:rPr lang="ar-IQ" sz="2000" b="1" dirty="0"/>
              <a:t> </a:t>
            </a:r>
            <a:r>
              <a:rPr lang="en-US" sz="2000" b="1" dirty="0"/>
              <a:t>Non reproductive </a:t>
            </a:r>
            <a:r>
              <a:rPr lang="en-US" sz="2000" b="1" dirty="0" smtClean="0"/>
              <a:t>appendages</a:t>
            </a:r>
            <a:r>
              <a:rPr lang="ar-IQ" sz="2000" b="1" dirty="0"/>
              <a:t/>
            </a:r>
            <a:br>
              <a:rPr lang="ar-IQ" sz="2000" b="1" dirty="0"/>
            </a:br>
            <a:endParaRPr lang="en-US" sz="2000" b="1" dirty="0"/>
          </a:p>
        </p:txBody>
      </p:sp>
      <p:sp>
        <p:nvSpPr>
          <p:cNvPr id="3" name="عنصر نائب للمحتوى 2"/>
          <p:cNvSpPr>
            <a:spLocks noGrp="1"/>
          </p:cNvSpPr>
          <p:nvPr>
            <p:ph idx="1"/>
          </p:nvPr>
        </p:nvSpPr>
        <p:spPr>
          <a:xfrm>
            <a:off x="14520" y="908721"/>
            <a:ext cx="8949968" cy="2371632"/>
          </a:xfrm>
        </p:spPr>
        <p:txBody>
          <a:bodyPr>
            <a:normAutofit lnSpcReduction="10000"/>
          </a:bodyPr>
          <a:lstStyle/>
          <a:p>
            <a:pPr marL="0" indent="0">
              <a:buNone/>
            </a:pPr>
            <a:r>
              <a:rPr lang="ar-IQ" sz="1600" dirty="0"/>
              <a:t>تحمل كل حلقات البطن في الطور الجنيني زوجا من الزوائد عدا الدبر فهو خالي من الزوائد وتختفي هذه الزوائد بعد هذا الطور ولا يبقى </a:t>
            </a:r>
            <a:r>
              <a:rPr lang="ar-IQ" sz="1600" dirty="0" err="1"/>
              <a:t>الا</a:t>
            </a:r>
            <a:r>
              <a:rPr lang="ar-IQ" sz="1600" dirty="0"/>
              <a:t> بعضها التي تتحور للقيام بوظائف معينة وتقسم الزوائد </a:t>
            </a:r>
            <a:r>
              <a:rPr lang="ar-IQ" sz="1600" dirty="0" err="1" smtClean="0"/>
              <a:t>الى</a:t>
            </a:r>
            <a:endParaRPr lang="ar-IQ" sz="1600" dirty="0" smtClean="0"/>
          </a:p>
          <a:p>
            <a:pPr marL="685800">
              <a:lnSpc>
                <a:spcPct val="115000"/>
              </a:lnSpc>
              <a:spcAft>
                <a:spcPts val="1000"/>
              </a:spcAft>
            </a:pPr>
            <a:r>
              <a:rPr lang="en-US" sz="1600" b="1" dirty="0" smtClean="0"/>
              <a:t>A</a:t>
            </a:r>
            <a:r>
              <a:rPr lang="ar-IQ" sz="1600" b="1" dirty="0" smtClean="0"/>
              <a:t>  الزوائد </a:t>
            </a:r>
            <a:r>
              <a:rPr lang="ar-IQ" sz="1600" b="1" dirty="0" err="1" smtClean="0"/>
              <a:t>اللاتناسلية</a:t>
            </a:r>
            <a:r>
              <a:rPr lang="ar-IQ" sz="1600" b="1" dirty="0" smtClean="0"/>
              <a:t> </a:t>
            </a:r>
            <a:r>
              <a:rPr lang="en-US" sz="1600" b="1" dirty="0" smtClean="0"/>
              <a:t>Non </a:t>
            </a:r>
            <a:r>
              <a:rPr lang="en-US" sz="1600" b="1" dirty="0"/>
              <a:t>reproductive </a:t>
            </a:r>
            <a:r>
              <a:rPr lang="en-US" sz="1600" b="1" dirty="0" smtClean="0"/>
              <a:t>appendages</a:t>
            </a:r>
            <a:r>
              <a:rPr lang="ar-IQ" sz="1600" b="1" dirty="0" smtClean="0"/>
              <a:t> </a:t>
            </a:r>
            <a:r>
              <a:rPr lang="ar-IQ" sz="1600" dirty="0" smtClean="0">
                <a:ea typeface="Calibri"/>
                <a:cs typeface="Times New Roman"/>
              </a:rPr>
              <a:t>وتشمل</a:t>
            </a:r>
          </a:p>
          <a:p>
            <a:pPr marL="0" indent="0">
              <a:buNone/>
            </a:pPr>
            <a:r>
              <a:rPr lang="en-US" sz="1600" b="1" dirty="0" smtClean="0">
                <a:ea typeface="Calibri"/>
                <a:cs typeface="Times New Roman"/>
              </a:rPr>
              <a:t>/1  </a:t>
            </a:r>
            <a:r>
              <a:rPr lang="ar-IQ" sz="1600" b="1" dirty="0" smtClean="0">
                <a:ea typeface="Calibri"/>
                <a:cs typeface="Times New Roman"/>
              </a:rPr>
              <a:t>القرون </a:t>
            </a:r>
            <a:r>
              <a:rPr lang="ar-IQ" sz="1600" b="1" dirty="0">
                <a:ea typeface="Calibri"/>
                <a:cs typeface="Times New Roman"/>
              </a:rPr>
              <a:t>الشرجية </a:t>
            </a:r>
            <a:r>
              <a:rPr lang="en-US" sz="1600" b="1" dirty="0">
                <a:latin typeface="Times New Roman"/>
                <a:ea typeface="Calibri"/>
              </a:rPr>
              <a:t>Anal cerci</a:t>
            </a:r>
            <a:r>
              <a:rPr lang="ar-IQ" sz="1600" b="1" dirty="0">
                <a:latin typeface="Times New Roman"/>
                <a:ea typeface="Calibri"/>
              </a:rPr>
              <a:t> </a:t>
            </a:r>
            <a:r>
              <a:rPr lang="ar-IQ" sz="1600" dirty="0">
                <a:latin typeface="Times New Roman"/>
                <a:ea typeface="Calibri"/>
              </a:rPr>
              <a:t>: توجد عادةً في كل </a:t>
            </a:r>
            <a:r>
              <a:rPr lang="ar-SA" sz="1600" dirty="0" err="1" smtClean="0">
                <a:latin typeface="Times New Roman"/>
                <a:ea typeface="Calibri"/>
              </a:rPr>
              <a:t>او</a:t>
            </a:r>
            <a:r>
              <a:rPr lang="ar-SA" sz="1600" dirty="0" smtClean="0">
                <a:latin typeface="Times New Roman"/>
                <a:ea typeface="Calibri"/>
              </a:rPr>
              <a:t> يكون طويل غير مقسم لعقل كما في الحفار </a:t>
            </a:r>
            <a:r>
              <a:rPr lang="ar-SA" sz="1600" dirty="0" err="1" smtClean="0">
                <a:latin typeface="Times New Roman"/>
                <a:ea typeface="Calibri"/>
              </a:rPr>
              <a:t>او</a:t>
            </a:r>
            <a:r>
              <a:rPr lang="ar-SA" sz="1600" dirty="0" smtClean="0">
                <a:latin typeface="Times New Roman"/>
                <a:ea typeface="Calibri"/>
              </a:rPr>
              <a:t> قد ينقسم لع</a:t>
            </a:r>
            <a:r>
              <a:rPr lang="ar-IQ" sz="1600" dirty="0">
                <a:latin typeface="Times New Roman"/>
                <a:ea typeface="Calibri"/>
              </a:rPr>
              <a:t>من الذكر والأنثى وتمثل زوائد الحلقة الحادية عشر وتحتفظ بها معظم الحشرات الكاملة </a:t>
            </a:r>
            <a:r>
              <a:rPr lang="ar-SA" sz="1600" dirty="0">
                <a:latin typeface="Times New Roman"/>
                <a:ea typeface="Calibri"/>
              </a:rPr>
              <a:t>ويظهران </a:t>
            </a:r>
            <a:r>
              <a:rPr lang="ar-SA" sz="1600" dirty="0" err="1">
                <a:latin typeface="Times New Roman"/>
                <a:ea typeface="Calibri"/>
              </a:rPr>
              <a:t>باشكال</a:t>
            </a:r>
            <a:r>
              <a:rPr lang="ar-SA" sz="1600" dirty="0">
                <a:latin typeface="Times New Roman"/>
                <a:ea typeface="Calibri"/>
              </a:rPr>
              <a:t> عديدة في الحشرات المختلفة  فقد يكون القرن الشرجي غير مقسم </a:t>
            </a:r>
            <a:r>
              <a:rPr lang="ar-SA" sz="1600" dirty="0" err="1">
                <a:latin typeface="Times New Roman"/>
                <a:ea typeface="Calibri"/>
              </a:rPr>
              <a:t>الى</a:t>
            </a:r>
            <a:r>
              <a:rPr lang="ar-SA" sz="1600" dirty="0">
                <a:latin typeface="Times New Roman"/>
                <a:ea typeface="Calibri"/>
              </a:rPr>
              <a:t> عقل حيث يختزل هذا القرن لزائدة مضمحلة كما في </a:t>
            </a:r>
            <a:r>
              <a:rPr lang="ar-SA" sz="1600" dirty="0" err="1">
                <a:latin typeface="Times New Roman"/>
                <a:ea typeface="Calibri"/>
              </a:rPr>
              <a:t>الجرادديد</a:t>
            </a:r>
            <a:r>
              <a:rPr lang="ar-SA" sz="1600" dirty="0">
                <a:latin typeface="Times New Roman"/>
                <a:ea typeface="Calibri"/>
              </a:rPr>
              <a:t> </a:t>
            </a:r>
            <a:r>
              <a:rPr lang="ar-SA" sz="1600" dirty="0" smtClean="0">
                <a:latin typeface="Times New Roman"/>
                <a:ea typeface="Calibri"/>
              </a:rPr>
              <a:t>من العقل  كما في الصرصر او يتحور لملاقط  كما في ابرة العجوز ، او كخياشيم شرجية كما في حوريات الرعاش الصغير  ، او قد يختفي نهائيا كما في أنواع القمل </a:t>
            </a:r>
            <a:r>
              <a:rPr lang="ar-IQ" sz="1600" dirty="0" smtClean="0">
                <a:latin typeface="Times New Roman"/>
                <a:ea typeface="Calibri"/>
              </a:rPr>
              <a:t>. وظيفة </a:t>
            </a:r>
            <a:r>
              <a:rPr lang="ar-IQ" sz="1600" dirty="0">
                <a:latin typeface="Times New Roman"/>
                <a:ea typeface="Calibri"/>
              </a:rPr>
              <a:t>القرون الشرجية أساساً حسية حيث يتمفصل عليها العديد من شعيرات حسية </a:t>
            </a:r>
            <a:r>
              <a:rPr lang="ar-IQ" sz="1600" dirty="0" smtClean="0">
                <a:latin typeface="Times New Roman"/>
                <a:ea typeface="Calibri"/>
              </a:rPr>
              <a:t>الخيطية</a:t>
            </a:r>
            <a:r>
              <a:rPr lang="ar-IQ" sz="1600" dirty="0">
                <a:latin typeface="Times New Roman"/>
                <a:ea typeface="Calibri"/>
              </a:rPr>
              <a:t>. وبالتالي تعمل هذه الشعيرات كأعضاء حس للمس أو لحركة الهواء وأحياناً قد تعمل كمستقبلات صوت</a:t>
            </a:r>
            <a:r>
              <a:rPr lang="ar-IQ" sz="1600" dirty="0" smtClean="0">
                <a:latin typeface="Times New Roman"/>
                <a:ea typeface="Calibri"/>
              </a:rPr>
              <a:t>. </a:t>
            </a:r>
            <a:endParaRPr lang="en-US" sz="1600" b="1" dirty="0"/>
          </a:p>
        </p:txBody>
      </p:sp>
      <p:grpSp>
        <p:nvGrpSpPr>
          <p:cNvPr id="14" name="مجموعة 13"/>
          <p:cNvGrpSpPr/>
          <p:nvPr/>
        </p:nvGrpSpPr>
        <p:grpSpPr>
          <a:xfrm>
            <a:off x="179512" y="5081071"/>
            <a:ext cx="2520280" cy="1699006"/>
            <a:chOff x="2674530" y="4086017"/>
            <a:chExt cx="3583940" cy="2525841"/>
          </a:xfrm>
        </p:grpSpPr>
        <p:sp>
          <p:nvSpPr>
            <p:cNvPr id="6" name="مستطيل 5"/>
            <p:cNvSpPr/>
            <p:nvPr/>
          </p:nvSpPr>
          <p:spPr>
            <a:xfrm>
              <a:off x="3270953" y="4086017"/>
              <a:ext cx="2458795" cy="280103"/>
            </a:xfrm>
            <a:prstGeom prst="rect">
              <a:avLst/>
            </a:prstGeom>
          </p:spPr>
          <p:txBody>
            <a:bodyPr wrap="none">
              <a:spAutoFit/>
            </a:bodyPr>
            <a:lstStyle/>
            <a:p>
              <a:r>
                <a:rPr lang="ar-IQ" sz="1400" dirty="0" err="1">
                  <a:solidFill>
                    <a:prstClr val="black"/>
                  </a:solidFill>
                  <a:latin typeface="Times New Roman"/>
                  <a:ea typeface="Calibri"/>
                </a:rPr>
                <a:t>او</a:t>
              </a:r>
              <a:r>
                <a:rPr lang="ar-IQ" sz="1400" dirty="0">
                  <a:solidFill>
                    <a:prstClr val="black"/>
                  </a:solidFill>
                  <a:latin typeface="Times New Roman"/>
                  <a:ea typeface="Calibri"/>
                </a:rPr>
                <a:t> طويلة غير معقلة كما في الحفار</a:t>
              </a:r>
              <a:endParaRPr lang="en-US" sz="1400" dirty="0">
                <a:solidFill>
                  <a:prstClr val="black"/>
                </a:solidFill>
              </a:endParaRPr>
            </a:p>
          </p:txBody>
        </p:sp>
        <p:pic>
          <p:nvPicPr>
            <p:cNvPr id="13" name="صورة 12"/>
            <p:cNvPicPr/>
            <p:nvPr/>
          </p:nvPicPr>
          <p:blipFill>
            <a:blip r:embed="rId3">
              <a:extLst>
                <a:ext uri="{28A0092B-C50C-407E-A947-70E740481C1C}">
                  <a14:useLocalDpi xmlns:a14="http://schemas.microsoft.com/office/drawing/2010/main" val="0"/>
                </a:ext>
              </a:extLst>
            </a:blip>
            <a:srcRect/>
            <a:stretch>
              <a:fillRect/>
            </a:stretch>
          </p:blipFill>
          <p:spPr bwMode="auto">
            <a:xfrm>
              <a:off x="2674530" y="4581128"/>
              <a:ext cx="3583940" cy="2030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6" name="مجموعة 15"/>
          <p:cNvGrpSpPr/>
          <p:nvPr/>
        </p:nvGrpSpPr>
        <p:grpSpPr>
          <a:xfrm>
            <a:off x="7164288" y="3454955"/>
            <a:ext cx="1632017" cy="2687121"/>
            <a:chOff x="7020272" y="3509129"/>
            <a:chExt cx="2280094" cy="3745176"/>
          </a:xfrm>
        </p:grpSpPr>
        <p:sp>
          <p:nvSpPr>
            <p:cNvPr id="8" name="مستطيل 7"/>
            <p:cNvSpPr/>
            <p:nvPr/>
          </p:nvSpPr>
          <p:spPr>
            <a:xfrm>
              <a:off x="9098317" y="3509129"/>
              <a:ext cx="202049" cy="424908"/>
            </a:xfrm>
            <a:prstGeom prst="rect">
              <a:avLst/>
            </a:prstGeom>
          </p:spPr>
          <p:txBody>
            <a:bodyPr wrap="none">
              <a:spAutoFit/>
            </a:bodyPr>
            <a:lstStyle/>
            <a:p>
              <a:endParaRPr lang="en-US" dirty="0">
                <a:solidFill>
                  <a:prstClr val="black"/>
                </a:solidFill>
              </a:endParaRPr>
            </a:p>
          </p:txBody>
        </p:sp>
        <p:pic>
          <p:nvPicPr>
            <p:cNvPr id="15" name="صورة 14"/>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018345"/>
              <a:ext cx="1675765" cy="3235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1" name="مجموعة 10"/>
          <p:cNvGrpSpPr/>
          <p:nvPr/>
        </p:nvGrpSpPr>
        <p:grpSpPr>
          <a:xfrm>
            <a:off x="81294" y="3126465"/>
            <a:ext cx="2287233" cy="1814702"/>
            <a:chOff x="66527" y="755412"/>
            <a:chExt cx="3463364" cy="3584734"/>
          </a:xfrm>
        </p:grpSpPr>
        <p:sp>
          <p:nvSpPr>
            <p:cNvPr id="12" name="مستطيل 11"/>
            <p:cNvSpPr/>
            <p:nvPr/>
          </p:nvSpPr>
          <p:spPr>
            <a:xfrm>
              <a:off x="66527" y="755412"/>
              <a:ext cx="3313740" cy="607978"/>
            </a:xfrm>
            <a:prstGeom prst="rect">
              <a:avLst/>
            </a:prstGeom>
          </p:spPr>
          <p:txBody>
            <a:bodyPr wrap="none">
              <a:spAutoFit/>
            </a:bodyPr>
            <a:lstStyle/>
            <a:p>
              <a:r>
                <a:rPr lang="ar-IQ" sz="1400" dirty="0" err="1">
                  <a:solidFill>
                    <a:prstClr val="black"/>
                  </a:solidFill>
                  <a:latin typeface="Times New Roman"/>
                  <a:ea typeface="Calibri"/>
                </a:rPr>
                <a:t>او</a:t>
              </a:r>
              <a:r>
                <a:rPr lang="ar-IQ" sz="1400" dirty="0">
                  <a:solidFill>
                    <a:prstClr val="black"/>
                  </a:solidFill>
                  <a:latin typeface="Times New Roman"/>
                  <a:ea typeface="Calibri"/>
                </a:rPr>
                <a:t> قصيرة غير معقلة كما في الجراد</a:t>
              </a:r>
              <a:endParaRPr lang="en-US" sz="1400" dirty="0">
                <a:solidFill>
                  <a:prstClr val="black"/>
                </a:solidFill>
              </a:endParaRPr>
            </a:p>
          </p:txBody>
        </p:sp>
        <p:pic>
          <p:nvPicPr>
            <p:cNvPr id="17" name="صورة 16"/>
            <p:cNvPicPr/>
            <p:nvPr/>
          </p:nvPicPr>
          <p:blipFill>
            <a:blip r:embed="rId5">
              <a:extLst>
                <a:ext uri="{28A0092B-C50C-407E-A947-70E740481C1C}">
                  <a14:useLocalDpi xmlns:a14="http://schemas.microsoft.com/office/drawing/2010/main" val="0"/>
                </a:ext>
              </a:extLst>
            </a:blip>
            <a:srcRect/>
            <a:stretch>
              <a:fillRect/>
            </a:stretch>
          </p:blipFill>
          <p:spPr bwMode="auto">
            <a:xfrm>
              <a:off x="755576" y="1494076"/>
              <a:ext cx="2774315" cy="2846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8" name="مجموعة 17"/>
          <p:cNvGrpSpPr/>
          <p:nvPr/>
        </p:nvGrpSpPr>
        <p:grpSpPr>
          <a:xfrm>
            <a:off x="2987824" y="3126465"/>
            <a:ext cx="2987824" cy="1861283"/>
            <a:chOff x="2417068" y="3897450"/>
            <a:chExt cx="3795937" cy="2960550"/>
          </a:xfrm>
        </p:grpSpPr>
        <p:sp>
          <p:nvSpPr>
            <p:cNvPr id="19" name="مستطيل 18"/>
            <p:cNvSpPr/>
            <p:nvPr/>
          </p:nvSpPr>
          <p:spPr>
            <a:xfrm>
              <a:off x="2959481" y="3897450"/>
              <a:ext cx="2163246" cy="302378"/>
            </a:xfrm>
            <a:prstGeom prst="rect">
              <a:avLst/>
            </a:prstGeom>
          </p:spPr>
          <p:txBody>
            <a:bodyPr wrap="none">
              <a:spAutoFit/>
            </a:bodyPr>
            <a:lstStyle/>
            <a:p>
              <a:r>
                <a:rPr lang="ar-IQ" sz="1400" dirty="0" err="1">
                  <a:solidFill>
                    <a:prstClr val="black"/>
                  </a:solidFill>
                  <a:latin typeface="Times New Roman"/>
                  <a:ea typeface="Calibri"/>
                </a:rPr>
                <a:t>او</a:t>
              </a:r>
              <a:r>
                <a:rPr lang="ar-IQ" sz="1400" dirty="0">
                  <a:solidFill>
                    <a:prstClr val="black"/>
                  </a:solidFill>
                  <a:latin typeface="Times New Roman"/>
                  <a:ea typeface="Calibri"/>
                </a:rPr>
                <a:t> قصيرة معقلة كما في الصرصر</a:t>
              </a:r>
              <a:endParaRPr lang="en-US" sz="1400" dirty="0">
                <a:solidFill>
                  <a:prstClr val="black"/>
                </a:solidFill>
              </a:endParaRPr>
            </a:p>
          </p:txBody>
        </p:sp>
        <p:pic>
          <p:nvPicPr>
            <p:cNvPr id="20" name="Picture 2" descr="https://tse3.mm.bing.net/th?id=OIP.vd0aB0ksJlHSYmBntdWgAAHaEd&amp;pid=Api&amp;P=0&amp;w=283&amp;h=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7068" y="4564341"/>
              <a:ext cx="3795937" cy="22936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مجموعة 20"/>
          <p:cNvGrpSpPr/>
          <p:nvPr/>
        </p:nvGrpSpPr>
        <p:grpSpPr>
          <a:xfrm>
            <a:off x="3653981" y="5081071"/>
            <a:ext cx="2342418" cy="1733388"/>
            <a:chOff x="5703114" y="1124744"/>
            <a:chExt cx="3430906" cy="3675488"/>
          </a:xfrm>
        </p:grpSpPr>
        <p:sp>
          <p:nvSpPr>
            <p:cNvPr id="22" name="مستطيل 21"/>
            <p:cNvSpPr/>
            <p:nvPr/>
          </p:nvSpPr>
          <p:spPr>
            <a:xfrm>
              <a:off x="5703114" y="1124744"/>
              <a:ext cx="3430906" cy="399829"/>
            </a:xfrm>
            <a:prstGeom prst="rect">
              <a:avLst/>
            </a:prstGeom>
          </p:spPr>
          <p:txBody>
            <a:bodyPr wrap="none">
              <a:spAutoFit/>
            </a:bodyPr>
            <a:lstStyle/>
            <a:p>
              <a:r>
                <a:rPr lang="ar-IQ" sz="1400" dirty="0" err="1">
                  <a:solidFill>
                    <a:prstClr val="black"/>
                  </a:solidFill>
                  <a:latin typeface="Times New Roman"/>
                  <a:ea typeface="Calibri"/>
                </a:rPr>
                <a:t>او</a:t>
              </a:r>
              <a:r>
                <a:rPr lang="ar-IQ" sz="1400" dirty="0">
                  <a:solidFill>
                    <a:prstClr val="black"/>
                  </a:solidFill>
                  <a:latin typeface="Times New Roman"/>
                  <a:ea typeface="Calibri"/>
                </a:rPr>
                <a:t> خياشيم شرجية كما في حوريات الرعاش الصغير</a:t>
              </a:r>
              <a:endParaRPr lang="en-US" sz="1400" b="1" dirty="0">
                <a:solidFill>
                  <a:prstClr val="black"/>
                </a:solidFill>
              </a:endParaRPr>
            </a:p>
          </p:txBody>
        </p:sp>
        <p:pic>
          <p:nvPicPr>
            <p:cNvPr id="23" name="صورة 2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9675" y="1787157"/>
              <a:ext cx="2347595" cy="301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ustDataLst>
      <p:tags r:id="rId1"/>
    </p:custDataLst>
    <p:extLst>
      <p:ext uri="{BB962C8B-B14F-4D97-AF65-F5344CB8AC3E}">
        <p14:creationId xmlns:p14="http://schemas.microsoft.com/office/powerpoint/2010/main" val="1474608199"/>
      </p:ext>
    </p:extLst>
  </p:cSld>
  <p:clrMapOvr>
    <a:masterClrMapping/>
  </p:clrMapOvr>
  <mc:AlternateContent xmlns:mc="http://schemas.openxmlformats.org/markup-compatibility/2006" xmlns:p14="http://schemas.microsoft.com/office/powerpoint/2010/main">
    <mc:Choice Requires="p14">
      <p:transition spd="slow" p14:dur="2000" advTm="174318"/>
    </mc:Choice>
    <mc:Fallback xmlns="">
      <p:transition spd="slow" advTm="1743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164704"/>
            <a:ext cx="8433154" cy="2480320"/>
          </a:xfrm>
        </p:spPr>
        <p:txBody>
          <a:bodyPr>
            <a:normAutofit lnSpcReduction="10000"/>
          </a:bodyPr>
          <a:lstStyle/>
          <a:p>
            <a:pPr marL="0" indent="0">
              <a:buNone/>
            </a:pPr>
            <a:r>
              <a:rPr lang="en-US" sz="2000" b="1" dirty="0">
                <a:ea typeface="Calibri"/>
                <a:cs typeface="Times New Roman"/>
              </a:rPr>
              <a:t>/</a:t>
            </a:r>
            <a:r>
              <a:rPr lang="en-US" sz="2000" b="1" dirty="0" smtClean="0">
                <a:ea typeface="Calibri"/>
                <a:cs typeface="Times New Roman"/>
              </a:rPr>
              <a:t>2</a:t>
            </a:r>
            <a:r>
              <a:rPr lang="ar-IQ" sz="2000" b="1" dirty="0" smtClean="0">
                <a:ea typeface="Calibri"/>
                <a:cs typeface="Times New Roman"/>
              </a:rPr>
              <a:t>الزوائد </a:t>
            </a:r>
            <a:r>
              <a:rPr lang="ar-IQ" sz="2000" b="1" dirty="0">
                <a:ea typeface="Calibri"/>
                <a:cs typeface="Times New Roman"/>
              </a:rPr>
              <a:t>البطنية في الحشرات عديمة </a:t>
            </a:r>
            <a:r>
              <a:rPr lang="ar-IQ" sz="2000" b="1" dirty="0" err="1">
                <a:ea typeface="Calibri"/>
                <a:cs typeface="Times New Roman"/>
              </a:rPr>
              <a:t>الاجنحة</a:t>
            </a:r>
            <a:r>
              <a:rPr lang="ar-IQ" sz="2000" b="1" dirty="0">
                <a:ea typeface="Calibri"/>
                <a:cs typeface="Times New Roman"/>
              </a:rPr>
              <a:t> (</a:t>
            </a:r>
            <a:r>
              <a:rPr lang="en-US" sz="2000" b="1" dirty="0" err="1">
                <a:latin typeface="Times New Roman"/>
                <a:ea typeface="Calibri"/>
              </a:rPr>
              <a:t>Aptergota</a:t>
            </a:r>
            <a:r>
              <a:rPr lang="ar-IQ" sz="2000" b="1" dirty="0" smtClean="0">
                <a:latin typeface="Times New Roman"/>
                <a:ea typeface="Calibri"/>
              </a:rPr>
              <a:t>):</a:t>
            </a:r>
            <a:endParaRPr lang="en-US" sz="2000" b="1" dirty="0" smtClean="0">
              <a:latin typeface="Times New Roman"/>
              <a:ea typeface="Calibri"/>
            </a:endParaRPr>
          </a:p>
          <a:p>
            <a:pPr>
              <a:buFont typeface="Wingdings" pitchFamily="2" charset="2"/>
              <a:buChar char="v"/>
            </a:pPr>
            <a:r>
              <a:rPr lang="en-US" sz="2000" b="1" dirty="0">
                <a:latin typeface="Times New Roman"/>
                <a:ea typeface="Calibri"/>
              </a:rPr>
              <a:t>Median caudal filament </a:t>
            </a:r>
            <a:r>
              <a:rPr lang="ar-IQ" sz="2000" b="1" dirty="0" smtClean="0">
                <a:latin typeface="Times New Roman"/>
                <a:ea typeface="Calibri"/>
              </a:rPr>
              <a:t> الخيط الذنبي الوسطي </a:t>
            </a:r>
            <a:r>
              <a:rPr lang="ar-IQ" sz="2000" dirty="0" smtClean="0">
                <a:latin typeface="Times New Roman"/>
                <a:ea typeface="Calibri"/>
              </a:rPr>
              <a:t>كما في </a:t>
            </a:r>
            <a:r>
              <a:rPr lang="ar-IQ" sz="2000" dirty="0">
                <a:latin typeface="Times New Roman"/>
                <a:ea typeface="Calibri"/>
              </a:rPr>
              <a:t>السمك الفضي </a:t>
            </a:r>
            <a:r>
              <a:rPr lang="ar-IQ" sz="2000" dirty="0" smtClean="0">
                <a:latin typeface="Times New Roman"/>
                <a:ea typeface="Calibri"/>
              </a:rPr>
              <a:t>في </a:t>
            </a:r>
            <a:r>
              <a:rPr lang="ar-IQ" sz="2000" dirty="0">
                <a:latin typeface="Times New Roman"/>
                <a:ea typeface="Calibri"/>
              </a:rPr>
              <a:t>ذات الذنب الشعري </a:t>
            </a:r>
            <a:r>
              <a:rPr lang="en-US" sz="2000" dirty="0" err="1">
                <a:latin typeface="Times New Roman"/>
                <a:ea typeface="Calibri"/>
              </a:rPr>
              <a:t>Thysanura</a:t>
            </a:r>
            <a:r>
              <a:rPr lang="en-US" sz="2000" dirty="0">
                <a:latin typeface="Times New Roman"/>
                <a:ea typeface="Calibri"/>
              </a:rPr>
              <a:t> </a:t>
            </a:r>
            <a:endParaRPr lang="en-US" sz="2000" dirty="0" smtClean="0">
              <a:latin typeface="Times New Roman"/>
              <a:ea typeface="Calibri"/>
            </a:endParaRPr>
          </a:p>
          <a:p>
            <a:pPr>
              <a:buFont typeface="Wingdings" pitchFamily="2" charset="2"/>
              <a:buChar char="v"/>
            </a:pPr>
            <a:r>
              <a:rPr lang="ar-SA" sz="2000" dirty="0" smtClean="0">
                <a:latin typeface="Times New Roman"/>
              </a:rPr>
              <a:t>وتتحور الزوائد البطنية في بعض الحشرات العديمة الاجنحة التي تنتمي لرتبة الحشرات </a:t>
            </a:r>
            <a:r>
              <a:rPr lang="ar-IQ" sz="2000" dirty="0" smtClean="0">
                <a:latin typeface="Times New Roman"/>
              </a:rPr>
              <a:t>ذات </a:t>
            </a:r>
            <a:r>
              <a:rPr lang="ar-IQ" sz="2000" dirty="0">
                <a:latin typeface="Times New Roman"/>
              </a:rPr>
              <a:t>الذنب القافز </a:t>
            </a:r>
            <a:r>
              <a:rPr lang="en-US" sz="2000" dirty="0" err="1">
                <a:latin typeface="Times New Roman"/>
              </a:rPr>
              <a:t>Collembola</a:t>
            </a:r>
            <a:r>
              <a:rPr lang="en-US" sz="2000" dirty="0">
                <a:latin typeface="Times New Roman"/>
              </a:rPr>
              <a:t> </a:t>
            </a:r>
            <a:r>
              <a:rPr lang="ar-IQ" sz="2000" dirty="0" smtClean="0">
                <a:latin typeface="Times New Roman"/>
              </a:rPr>
              <a:t> </a:t>
            </a:r>
            <a:r>
              <a:rPr lang="ar-SA" sz="2000" dirty="0" smtClean="0">
                <a:latin typeface="Times New Roman"/>
              </a:rPr>
              <a:t> الى أعضاء مختلفة التركيب  ، منها الزائدة الانبوبية </a:t>
            </a:r>
            <a:r>
              <a:rPr lang="en-US" sz="2000" dirty="0" err="1" smtClean="0">
                <a:latin typeface="Times New Roman"/>
              </a:rPr>
              <a:t>collophore</a:t>
            </a:r>
            <a:r>
              <a:rPr lang="ar-SA" sz="2000" dirty="0" smtClean="0">
                <a:latin typeface="Times New Roman"/>
              </a:rPr>
              <a:t> التي تمتد اسفل </a:t>
            </a:r>
            <a:r>
              <a:rPr lang="ar-SA" sz="2000" dirty="0" err="1" smtClean="0">
                <a:latin typeface="Times New Roman"/>
              </a:rPr>
              <a:t>استرنة</a:t>
            </a:r>
            <a:r>
              <a:rPr lang="ar-SA" sz="2000" dirty="0" smtClean="0">
                <a:latin typeface="Times New Roman"/>
              </a:rPr>
              <a:t> الحلقة البطنية الأولى تسمى الانبوبة  اللاصقة بسبب افرازها مادة لزجة  وزائدة القابض </a:t>
            </a:r>
            <a:r>
              <a:rPr lang="en-US" sz="2000" dirty="0" smtClean="0">
                <a:latin typeface="Times New Roman"/>
              </a:rPr>
              <a:t>retinaculum</a:t>
            </a:r>
            <a:r>
              <a:rPr lang="ar-SA" sz="2000" dirty="0" smtClean="0">
                <a:latin typeface="Times New Roman"/>
              </a:rPr>
              <a:t> التي تمتد من </a:t>
            </a:r>
            <a:r>
              <a:rPr lang="ar-SA" sz="2000" dirty="0" err="1" smtClean="0">
                <a:latin typeface="Times New Roman"/>
              </a:rPr>
              <a:t>استرنة</a:t>
            </a:r>
            <a:r>
              <a:rPr lang="ar-SA" sz="2000" dirty="0" smtClean="0">
                <a:latin typeface="Times New Roman"/>
              </a:rPr>
              <a:t> الحلقة البطنية الثالثة كما يمتد من نهاية </a:t>
            </a:r>
            <a:r>
              <a:rPr lang="ar-SA" sz="2000" dirty="0" err="1" smtClean="0">
                <a:latin typeface="Times New Roman"/>
              </a:rPr>
              <a:t>الاسترنة</a:t>
            </a:r>
            <a:r>
              <a:rPr lang="ar-SA" sz="2000" dirty="0" smtClean="0">
                <a:latin typeface="Times New Roman"/>
              </a:rPr>
              <a:t> الحلقة البطنية الرابعة زائدة ذات نهاية متشعبة تسمى النابض </a:t>
            </a:r>
            <a:r>
              <a:rPr lang="en-US" sz="2000" dirty="0" err="1" smtClean="0">
                <a:latin typeface="Times New Roman"/>
              </a:rPr>
              <a:t>furcula</a:t>
            </a:r>
            <a:r>
              <a:rPr lang="ar-SA" sz="2000" dirty="0" smtClean="0">
                <a:latin typeface="Times New Roman"/>
              </a:rPr>
              <a:t> .</a:t>
            </a:r>
            <a:endParaRPr lang="en-US" sz="2000" dirty="0"/>
          </a:p>
        </p:txBody>
      </p:sp>
      <p:grpSp>
        <p:nvGrpSpPr>
          <p:cNvPr id="4" name="مجموعة 3"/>
          <p:cNvGrpSpPr/>
          <p:nvPr/>
        </p:nvGrpSpPr>
        <p:grpSpPr>
          <a:xfrm>
            <a:off x="179512" y="3617813"/>
            <a:ext cx="3126176" cy="2979539"/>
            <a:chOff x="-836660" y="3252217"/>
            <a:chExt cx="4074893" cy="3605783"/>
          </a:xfrm>
        </p:grpSpPr>
        <p:sp>
          <p:nvSpPr>
            <p:cNvPr id="5" name="مستطيل 4"/>
            <p:cNvSpPr/>
            <p:nvPr/>
          </p:nvSpPr>
          <p:spPr>
            <a:xfrm>
              <a:off x="-836660" y="3252217"/>
              <a:ext cx="4074893" cy="446959"/>
            </a:xfrm>
            <a:prstGeom prst="rect">
              <a:avLst/>
            </a:prstGeom>
          </p:spPr>
          <p:txBody>
            <a:bodyPr wrap="none">
              <a:spAutoFit/>
            </a:bodyPr>
            <a:lstStyle/>
            <a:p>
              <a:r>
                <a:rPr lang="ar-IQ" b="1" dirty="0" smtClean="0">
                  <a:solidFill>
                    <a:prstClr val="black"/>
                  </a:solidFill>
                  <a:latin typeface="Times New Roman"/>
                  <a:ea typeface="Calibri"/>
                </a:rPr>
                <a:t>الخيط الذنبي الوسطي في </a:t>
              </a:r>
              <a:r>
                <a:rPr lang="ar-IQ" b="1" dirty="0">
                  <a:solidFill>
                    <a:prstClr val="black"/>
                  </a:solidFill>
                  <a:latin typeface="Times New Roman"/>
                  <a:ea typeface="Calibri"/>
                </a:rPr>
                <a:t>السمك الفضي</a:t>
              </a:r>
              <a:endParaRPr lang="en-US" b="1" dirty="0">
                <a:solidFill>
                  <a:prstClr val="black"/>
                </a:solidFill>
              </a:endParaRPr>
            </a:p>
          </p:txBody>
        </p:sp>
        <p:pic>
          <p:nvPicPr>
            <p:cNvPr id="6" name="صورة 5"/>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226343" y="3693795"/>
              <a:ext cx="2257425" cy="3164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8" name="مجموعة 7"/>
          <p:cNvGrpSpPr/>
          <p:nvPr/>
        </p:nvGrpSpPr>
        <p:grpSpPr>
          <a:xfrm>
            <a:off x="2915816" y="3734759"/>
            <a:ext cx="5959040" cy="3006609"/>
            <a:chOff x="2482333" y="3244334"/>
            <a:chExt cx="5959040" cy="3006609"/>
          </a:xfrm>
        </p:grpSpPr>
        <p:pic>
          <p:nvPicPr>
            <p:cNvPr id="7170" name="Picture 2" descr="https://bugwoodcloud.org/bugwoodwiki/thumb/Collembola.jpg/350px-Collembol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333" y="3799222"/>
              <a:ext cx="5959040" cy="2451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مستطيل 6"/>
            <p:cNvSpPr/>
            <p:nvPr/>
          </p:nvSpPr>
          <p:spPr>
            <a:xfrm>
              <a:off x="3931440" y="3244334"/>
              <a:ext cx="1261884" cy="369332"/>
            </a:xfrm>
            <a:prstGeom prst="rect">
              <a:avLst/>
            </a:prstGeom>
          </p:spPr>
          <p:txBody>
            <a:bodyPr wrap="none">
              <a:spAutoFit/>
            </a:bodyPr>
            <a:lstStyle/>
            <a:p>
              <a:r>
                <a:rPr lang="en-US" b="1" dirty="0" err="1">
                  <a:solidFill>
                    <a:prstClr val="black"/>
                  </a:solidFill>
                </a:rPr>
                <a:t>Collembola</a:t>
              </a:r>
              <a:endParaRPr lang="en-US" b="1" dirty="0">
                <a:solidFill>
                  <a:prstClr val="black"/>
                </a:solidFill>
              </a:endParaRPr>
            </a:p>
          </p:txBody>
        </p:sp>
      </p:grpSp>
      <p:sp>
        <p:nvSpPr>
          <p:cNvPr id="10" name="عنوان 1"/>
          <p:cNvSpPr>
            <a:spLocks noGrp="1"/>
          </p:cNvSpPr>
          <p:nvPr>
            <p:ph type="title"/>
          </p:nvPr>
        </p:nvSpPr>
        <p:spPr>
          <a:xfrm>
            <a:off x="457200" y="116632"/>
            <a:ext cx="8229600" cy="1143000"/>
          </a:xfrm>
        </p:spPr>
        <p:txBody>
          <a:bodyPr>
            <a:normAutofit fontScale="90000"/>
          </a:bodyPr>
          <a:lstStyle/>
          <a:p>
            <a:r>
              <a:rPr lang="ar-IQ" sz="2800" b="1" dirty="0"/>
              <a:t>زوائد البطن </a:t>
            </a:r>
            <a:r>
              <a:rPr lang="en-US" sz="2800" b="1" dirty="0"/>
              <a:t>Abdominal appendages</a:t>
            </a:r>
            <a:br>
              <a:rPr lang="en-US" sz="2800" b="1" dirty="0"/>
            </a:br>
            <a:r>
              <a:rPr lang="en-US" sz="2800" b="1" dirty="0" smtClean="0"/>
              <a:t>/A  </a:t>
            </a:r>
            <a:r>
              <a:rPr lang="ar-IQ" sz="2800" b="1" dirty="0"/>
              <a:t>الزوائد </a:t>
            </a:r>
            <a:r>
              <a:rPr lang="ar-IQ" sz="2800" b="1" dirty="0" err="1"/>
              <a:t>اللاتناسلية</a:t>
            </a:r>
            <a:r>
              <a:rPr lang="ar-IQ" sz="2800" b="1" dirty="0"/>
              <a:t> </a:t>
            </a:r>
            <a:r>
              <a:rPr lang="en-US" sz="2800" b="1" dirty="0"/>
              <a:t>Non reproductive </a:t>
            </a:r>
            <a:r>
              <a:rPr lang="en-US" sz="2800" b="1" dirty="0" smtClean="0"/>
              <a:t>appendages</a:t>
            </a:r>
            <a:r>
              <a:rPr lang="ar-IQ" sz="2800" b="1" dirty="0"/>
              <a:t/>
            </a:r>
            <a:br>
              <a:rPr lang="ar-IQ" sz="2800" b="1" dirty="0"/>
            </a:br>
            <a:endParaRPr lang="en-US" sz="2800" b="1" dirty="0"/>
          </a:p>
        </p:txBody>
      </p:sp>
    </p:spTree>
    <p:custDataLst>
      <p:tags r:id="rId1"/>
    </p:custDataLst>
    <p:extLst>
      <p:ext uri="{BB962C8B-B14F-4D97-AF65-F5344CB8AC3E}">
        <p14:creationId xmlns:p14="http://schemas.microsoft.com/office/powerpoint/2010/main" val="3731598101"/>
      </p:ext>
    </p:extLst>
  </p:cSld>
  <p:clrMapOvr>
    <a:masterClrMapping/>
  </p:clrMapOvr>
  <mc:AlternateContent xmlns:mc="http://schemas.openxmlformats.org/markup-compatibility/2006" xmlns:p14="http://schemas.microsoft.com/office/powerpoint/2010/main">
    <mc:Choice Requires="p14">
      <p:transition spd="slow" p14:dur="2000" advTm="148574"/>
    </mc:Choice>
    <mc:Fallback xmlns="">
      <p:transition spd="slow" advTm="1485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96752"/>
            <a:ext cx="8318500" cy="792088"/>
          </a:xfrm>
        </p:spPr>
        <p:txBody>
          <a:bodyPr>
            <a:noAutofit/>
          </a:bodyPr>
          <a:lstStyle/>
          <a:p>
            <a:pPr marL="0" lvl="0" indent="0">
              <a:lnSpc>
                <a:spcPct val="115000"/>
              </a:lnSpc>
              <a:spcAft>
                <a:spcPts val="1000"/>
              </a:spcAft>
              <a:buNone/>
            </a:pPr>
            <a:r>
              <a:rPr lang="en-US" sz="2400" b="1" dirty="0" smtClean="0">
                <a:ea typeface="Calibri"/>
                <a:cs typeface="Times New Roman"/>
              </a:rPr>
              <a:t>3</a:t>
            </a:r>
            <a:r>
              <a:rPr lang="ar-IQ" sz="2400" b="1" dirty="0" smtClean="0">
                <a:ea typeface="Calibri"/>
                <a:cs typeface="Times New Roman"/>
              </a:rPr>
              <a:t>/ زوائد </a:t>
            </a:r>
            <a:r>
              <a:rPr lang="ar-IQ" sz="2400" b="1" dirty="0">
                <a:ea typeface="Calibri"/>
                <a:cs typeface="Times New Roman"/>
              </a:rPr>
              <a:t>البطن في الحشرات المجنحة </a:t>
            </a:r>
            <a:r>
              <a:rPr lang="ar-IQ" sz="2400" b="1" dirty="0" smtClean="0">
                <a:ea typeface="Calibri"/>
                <a:cs typeface="Times New Roman"/>
              </a:rPr>
              <a:t> </a:t>
            </a:r>
            <a:r>
              <a:rPr lang="ar-IQ" sz="2400" b="1" dirty="0" err="1" smtClean="0">
                <a:ea typeface="Calibri"/>
                <a:cs typeface="Times New Roman"/>
              </a:rPr>
              <a:t>للاطوار</a:t>
            </a:r>
            <a:r>
              <a:rPr lang="ar-IQ" sz="2400" b="1" dirty="0" smtClean="0">
                <a:ea typeface="Calibri"/>
                <a:cs typeface="Times New Roman"/>
              </a:rPr>
              <a:t> غير الكاملة                                              </a:t>
            </a:r>
            <a:r>
              <a:rPr lang="en-US" sz="2400" b="1" dirty="0" smtClean="0">
                <a:latin typeface="Times New Roman"/>
                <a:ea typeface="Calibri"/>
                <a:cs typeface="Arial"/>
              </a:rPr>
              <a:t>:</a:t>
            </a:r>
            <a:r>
              <a:rPr lang="en-US" sz="2400" b="1" dirty="0">
                <a:latin typeface="Times New Roman"/>
                <a:ea typeface="Calibri"/>
                <a:cs typeface="Arial"/>
              </a:rPr>
              <a:t>Appendages of immature </a:t>
            </a:r>
            <a:r>
              <a:rPr lang="en-US" sz="2400" b="1" dirty="0" err="1">
                <a:latin typeface="Times New Roman"/>
                <a:ea typeface="Calibri"/>
                <a:cs typeface="Arial"/>
              </a:rPr>
              <a:t>pterygote</a:t>
            </a:r>
            <a:r>
              <a:rPr lang="en-US" sz="2400" b="1" dirty="0">
                <a:latin typeface="Times New Roman"/>
                <a:ea typeface="Calibri"/>
                <a:cs typeface="Arial"/>
              </a:rPr>
              <a:t> </a:t>
            </a:r>
            <a:r>
              <a:rPr lang="en-US" sz="2400" b="1" dirty="0" smtClean="0">
                <a:latin typeface="Times New Roman"/>
                <a:ea typeface="Calibri"/>
                <a:cs typeface="Arial"/>
              </a:rPr>
              <a:t>insects</a:t>
            </a:r>
            <a:endParaRPr lang="ar-IQ" sz="2400" dirty="0" smtClean="0">
              <a:ea typeface="Calibri"/>
              <a:cs typeface="Times New Roman"/>
            </a:endParaRPr>
          </a:p>
        </p:txBody>
      </p:sp>
      <p:sp>
        <p:nvSpPr>
          <p:cNvPr id="4" name="عنوان 1"/>
          <p:cNvSpPr>
            <a:spLocks noGrp="1"/>
          </p:cNvSpPr>
          <p:nvPr>
            <p:ph type="title"/>
          </p:nvPr>
        </p:nvSpPr>
        <p:spPr>
          <a:xfrm>
            <a:off x="457200" y="116632"/>
            <a:ext cx="8229600" cy="1143000"/>
          </a:xfrm>
        </p:spPr>
        <p:txBody>
          <a:bodyPr>
            <a:normAutofit fontScale="90000"/>
          </a:bodyPr>
          <a:lstStyle/>
          <a:p>
            <a:r>
              <a:rPr lang="ar-IQ" sz="2800" b="1" dirty="0"/>
              <a:t>زوائد البطن </a:t>
            </a:r>
            <a:r>
              <a:rPr lang="en-US" sz="2800" b="1" dirty="0"/>
              <a:t>Abdominal appendages</a:t>
            </a:r>
            <a:br>
              <a:rPr lang="en-US" sz="2800" b="1" dirty="0"/>
            </a:br>
            <a:r>
              <a:rPr lang="en-US" sz="2800" b="1" dirty="0" smtClean="0"/>
              <a:t>/A  </a:t>
            </a:r>
            <a:r>
              <a:rPr lang="ar-IQ" sz="2800" b="1" dirty="0"/>
              <a:t>الزوائد </a:t>
            </a:r>
            <a:r>
              <a:rPr lang="ar-IQ" sz="2800" b="1" dirty="0" err="1"/>
              <a:t>اللاتناسلية</a:t>
            </a:r>
            <a:r>
              <a:rPr lang="ar-IQ" sz="2800" b="1" dirty="0"/>
              <a:t> </a:t>
            </a:r>
            <a:r>
              <a:rPr lang="en-US" sz="2800" b="1" dirty="0"/>
              <a:t>Non reproductive </a:t>
            </a:r>
            <a:r>
              <a:rPr lang="en-US" sz="2800" b="1" dirty="0" smtClean="0"/>
              <a:t>appendages</a:t>
            </a:r>
            <a:r>
              <a:rPr lang="ar-IQ" sz="2800" b="1" dirty="0"/>
              <a:t/>
            </a:r>
            <a:br>
              <a:rPr lang="ar-IQ" sz="2800" b="1" dirty="0"/>
            </a:br>
            <a:endParaRPr lang="en-US" sz="28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955" y="3210724"/>
            <a:ext cx="3212009" cy="339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صورة 6"/>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45855"/>
            <a:ext cx="3941445" cy="2924175"/>
          </a:xfrm>
          <a:prstGeom prst="rect">
            <a:avLst/>
          </a:prstGeom>
          <a:noFill/>
          <a:ln>
            <a:noFill/>
          </a:ln>
        </p:spPr>
      </p:pic>
      <p:sp>
        <p:nvSpPr>
          <p:cNvPr id="2" name="مستطيل 1"/>
          <p:cNvSpPr/>
          <p:nvPr/>
        </p:nvSpPr>
        <p:spPr>
          <a:xfrm>
            <a:off x="4499991" y="2204864"/>
            <a:ext cx="4264973" cy="1015663"/>
          </a:xfrm>
          <a:prstGeom prst="rect">
            <a:avLst/>
          </a:prstGeom>
        </p:spPr>
        <p:txBody>
          <a:bodyPr wrap="square">
            <a:spAutoFit/>
          </a:bodyPr>
          <a:lstStyle/>
          <a:p>
            <a:pPr marL="342900" indent="-342900">
              <a:spcBef>
                <a:spcPct val="20000"/>
              </a:spcBef>
              <a:buFont typeface="Arial" pitchFamily="34" charset="0"/>
              <a:buChar char="•"/>
            </a:pPr>
            <a:r>
              <a:rPr lang="ar-IQ" sz="2000" dirty="0">
                <a:solidFill>
                  <a:prstClr val="black"/>
                </a:solidFill>
                <a:ea typeface="Calibri"/>
                <a:cs typeface="Times New Roman"/>
              </a:rPr>
              <a:t> ففي </a:t>
            </a:r>
            <a:r>
              <a:rPr lang="ar-IQ" sz="2000" b="1" dirty="0">
                <a:solidFill>
                  <a:prstClr val="black"/>
                </a:solidFill>
                <a:ea typeface="Calibri"/>
                <a:cs typeface="Times New Roman"/>
              </a:rPr>
              <a:t>حوريات ذباب مايو </a:t>
            </a:r>
            <a:r>
              <a:rPr lang="ar-IQ" sz="2000" dirty="0">
                <a:solidFill>
                  <a:prstClr val="black"/>
                </a:solidFill>
                <a:ea typeface="Calibri"/>
                <a:cs typeface="Times New Roman"/>
              </a:rPr>
              <a:t>تبقى الزوائد البطنية في صورة خياشيم على حلقات البطن السبعة </a:t>
            </a:r>
            <a:r>
              <a:rPr lang="ar-IQ" sz="2000" dirty="0" err="1">
                <a:solidFill>
                  <a:prstClr val="black"/>
                </a:solidFill>
                <a:ea typeface="Calibri"/>
                <a:cs typeface="Times New Roman"/>
              </a:rPr>
              <a:t>الاولى</a:t>
            </a:r>
            <a:endParaRPr lang="ar-IQ" sz="2000" dirty="0">
              <a:solidFill>
                <a:prstClr val="black"/>
              </a:solidFill>
              <a:ea typeface="Calibri"/>
              <a:cs typeface="Times New Roman"/>
            </a:endParaRPr>
          </a:p>
        </p:txBody>
      </p:sp>
      <p:sp>
        <p:nvSpPr>
          <p:cNvPr id="5" name="مستطيل 4"/>
          <p:cNvSpPr/>
          <p:nvPr/>
        </p:nvSpPr>
        <p:spPr>
          <a:xfrm>
            <a:off x="-30210" y="2331937"/>
            <a:ext cx="4223175" cy="1015663"/>
          </a:xfrm>
          <a:prstGeom prst="rect">
            <a:avLst/>
          </a:prstGeom>
        </p:spPr>
        <p:txBody>
          <a:bodyPr wrap="square">
            <a:spAutoFit/>
          </a:bodyPr>
          <a:lstStyle/>
          <a:p>
            <a:pPr marL="342900" indent="-342900">
              <a:spcBef>
                <a:spcPct val="20000"/>
              </a:spcBef>
              <a:buFont typeface="Arial" pitchFamily="34" charset="0"/>
              <a:buChar char="•"/>
            </a:pPr>
            <a:r>
              <a:rPr lang="ar-IQ" sz="2000" dirty="0">
                <a:solidFill>
                  <a:prstClr val="black"/>
                </a:solidFill>
                <a:ea typeface="Calibri"/>
                <a:cs typeface="Times New Roman"/>
              </a:rPr>
              <a:t>وفي يرقات حشرات حرشفية </a:t>
            </a:r>
            <a:r>
              <a:rPr lang="ar-IQ" sz="2000" dirty="0" err="1">
                <a:solidFill>
                  <a:prstClr val="black"/>
                </a:solidFill>
                <a:ea typeface="Calibri"/>
                <a:cs typeface="Times New Roman"/>
              </a:rPr>
              <a:t>الاجنحة</a:t>
            </a:r>
            <a:r>
              <a:rPr lang="ar-IQ" sz="2000" dirty="0">
                <a:solidFill>
                  <a:prstClr val="black"/>
                </a:solidFill>
                <a:ea typeface="Calibri"/>
                <a:cs typeface="Times New Roman"/>
              </a:rPr>
              <a:t> تبقى الزوائد على الحلقات 3,4,5,6,10 بصورة ارجل كاذبة </a:t>
            </a:r>
            <a:r>
              <a:rPr lang="en-US" sz="2000" dirty="0" err="1">
                <a:solidFill>
                  <a:prstClr val="black"/>
                </a:solidFill>
                <a:latin typeface="Times New Roman"/>
                <a:ea typeface="Calibri"/>
              </a:rPr>
              <a:t>prolegs</a:t>
            </a:r>
            <a:endParaRPr lang="en-US" sz="2000" dirty="0">
              <a:solidFill>
                <a:prstClr val="black"/>
              </a:solidFill>
            </a:endParaRPr>
          </a:p>
        </p:txBody>
      </p:sp>
    </p:spTree>
    <p:custDataLst>
      <p:tags r:id="rId1"/>
    </p:custDataLst>
    <p:extLst>
      <p:ext uri="{BB962C8B-B14F-4D97-AF65-F5344CB8AC3E}">
        <p14:creationId xmlns:p14="http://schemas.microsoft.com/office/powerpoint/2010/main" val="3752094183"/>
      </p:ext>
    </p:extLst>
  </p:cSld>
  <p:clrMapOvr>
    <a:masterClrMapping/>
  </p:clrMapOvr>
  <mc:AlternateContent xmlns:mc="http://schemas.openxmlformats.org/markup-compatibility/2006" xmlns:p14="http://schemas.microsoft.com/office/powerpoint/2010/main">
    <mc:Choice Requires="p14">
      <p:transition spd="slow" p14:dur="2000" advTm="64164"/>
    </mc:Choice>
    <mc:Fallback xmlns="">
      <p:transition spd="slow" advTm="641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8676456" cy="1143000"/>
          </a:xfrm>
        </p:spPr>
        <p:txBody>
          <a:bodyPr>
            <a:noAutofit/>
          </a:bodyPr>
          <a:lstStyle/>
          <a:p>
            <a:pPr marL="342900" lvl="0" indent="-342900" algn="r">
              <a:lnSpc>
                <a:spcPct val="115000"/>
              </a:lnSpc>
              <a:spcAft>
                <a:spcPts val="1000"/>
              </a:spcAft>
              <a:buFont typeface="+mj-lt"/>
              <a:buAutoNum type="alphaUcPeriod" startAt="2"/>
            </a:pPr>
            <a:r>
              <a:rPr lang="ar-IQ" sz="3200" b="1" dirty="0">
                <a:ea typeface="Calibri"/>
              </a:rPr>
              <a:t>الزوائد التناسلية  </a:t>
            </a:r>
            <a:r>
              <a:rPr lang="en-US" sz="3200" b="1" dirty="0">
                <a:latin typeface="Times New Roman"/>
                <a:ea typeface="Calibri"/>
                <a:cs typeface="Arial"/>
              </a:rPr>
              <a:t>reproductive appendages</a:t>
            </a:r>
            <a:r>
              <a:rPr lang="en-US" sz="2800" dirty="0">
                <a:ea typeface="Calibri"/>
                <a:cs typeface="Arial"/>
              </a:rPr>
              <a:t/>
            </a:r>
            <a:br>
              <a:rPr lang="en-US" sz="2800" dirty="0">
                <a:ea typeface="Calibri"/>
                <a:cs typeface="Arial"/>
              </a:rPr>
            </a:br>
            <a:endParaRPr lang="en-US" sz="3200" dirty="0"/>
          </a:p>
        </p:txBody>
      </p:sp>
      <p:sp>
        <p:nvSpPr>
          <p:cNvPr id="3" name="عنصر نائب للمحتوى 2"/>
          <p:cNvSpPr>
            <a:spLocks noGrp="1"/>
          </p:cNvSpPr>
          <p:nvPr>
            <p:ph idx="1"/>
          </p:nvPr>
        </p:nvSpPr>
        <p:spPr>
          <a:xfrm>
            <a:off x="457200" y="952128"/>
            <a:ext cx="8229600" cy="2044824"/>
          </a:xfrm>
        </p:spPr>
        <p:txBody>
          <a:bodyPr>
            <a:normAutofit/>
          </a:bodyPr>
          <a:lstStyle/>
          <a:p>
            <a:pPr marL="0" indent="0">
              <a:buNone/>
            </a:pPr>
            <a:r>
              <a:rPr lang="en-US" sz="2000" dirty="0" smtClean="0">
                <a:ea typeface="Calibri"/>
                <a:cs typeface="Times New Roman"/>
              </a:rPr>
              <a:t>,</a:t>
            </a:r>
            <a:r>
              <a:rPr lang="ar-SA" sz="2000" dirty="0" smtClean="0">
                <a:ea typeface="Calibri"/>
                <a:cs typeface="Times New Roman"/>
              </a:rPr>
              <a:t>ويطلق على هذه الزوائد ب أعضاء التناسل الخارجية ، التي تتصل</a:t>
            </a:r>
            <a:r>
              <a:rPr lang="ar-IQ" sz="2000" dirty="0" smtClean="0">
                <a:ea typeface="Calibri"/>
                <a:cs typeface="Times New Roman"/>
              </a:rPr>
              <a:t> </a:t>
            </a:r>
            <a:r>
              <a:rPr lang="ar-SA" sz="2000" dirty="0" smtClean="0">
                <a:ea typeface="Calibri"/>
                <a:cs typeface="Times New Roman"/>
              </a:rPr>
              <a:t>ب</a:t>
            </a:r>
            <a:r>
              <a:rPr lang="ar-IQ" sz="2000" dirty="0" smtClean="0">
                <a:ea typeface="Calibri"/>
                <a:cs typeface="Times New Roman"/>
              </a:rPr>
              <a:t>الحلقة </a:t>
            </a:r>
            <a:r>
              <a:rPr lang="ar-IQ" sz="2000" dirty="0">
                <a:ea typeface="Calibri"/>
                <a:cs typeface="Times New Roman"/>
              </a:rPr>
              <a:t>البطنية 8 و 9 في الانثى و 9 فقط بالذكر </a:t>
            </a:r>
            <a:r>
              <a:rPr lang="ar-SA" sz="2000" dirty="0" err="1" smtClean="0">
                <a:ea typeface="Calibri"/>
                <a:cs typeface="Times New Roman"/>
              </a:rPr>
              <a:t>لل</a:t>
            </a:r>
            <a:r>
              <a:rPr lang="ar-IQ" sz="2000" dirty="0" smtClean="0">
                <a:ea typeface="Calibri"/>
                <a:cs typeface="Times New Roman"/>
              </a:rPr>
              <a:t>حشرات </a:t>
            </a:r>
            <a:r>
              <a:rPr lang="ar-IQ" sz="2000" dirty="0">
                <a:ea typeface="Calibri"/>
                <a:cs typeface="Times New Roman"/>
              </a:rPr>
              <a:t>الكاملة </a:t>
            </a:r>
            <a:r>
              <a:rPr lang="ar-SA" sz="2000" dirty="0" smtClean="0">
                <a:ea typeface="Calibri"/>
                <a:cs typeface="Times New Roman"/>
              </a:rPr>
              <a:t>، يتركب كل منها في الحلقات التناسلية من زوائد تناسلية </a:t>
            </a:r>
            <a:r>
              <a:rPr lang="en-US" sz="2000" dirty="0" err="1" smtClean="0">
                <a:ea typeface="Calibri"/>
                <a:cs typeface="Times New Roman"/>
              </a:rPr>
              <a:t>gonopod</a:t>
            </a:r>
            <a:r>
              <a:rPr lang="en-US" sz="2000" dirty="0" smtClean="0">
                <a:ea typeface="Calibri"/>
                <a:cs typeface="Times New Roman"/>
              </a:rPr>
              <a:t> </a:t>
            </a:r>
            <a:r>
              <a:rPr lang="ar-IQ" sz="2000" dirty="0" smtClean="0">
                <a:latin typeface="Times New Roman"/>
                <a:ea typeface="Calibri"/>
              </a:rPr>
              <a:t>و</a:t>
            </a:r>
            <a:r>
              <a:rPr lang="ar-SA" sz="2000" dirty="0" smtClean="0">
                <a:latin typeface="Times New Roman"/>
                <a:ea typeface="Calibri"/>
              </a:rPr>
              <a:t>التي </a:t>
            </a:r>
            <a:r>
              <a:rPr lang="ar-IQ" sz="2000" dirty="0" smtClean="0">
                <a:latin typeface="Times New Roman"/>
                <a:ea typeface="Calibri"/>
              </a:rPr>
              <a:t>تتركب </a:t>
            </a:r>
            <a:r>
              <a:rPr lang="ar-IQ" sz="2000" dirty="0">
                <a:latin typeface="Times New Roman"/>
                <a:ea typeface="Calibri"/>
              </a:rPr>
              <a:t>من الصفائح القاعدية او </a:t>
            </a:r>
            <a:r>
              <a:rPr lang="ar-IQ" sz="2000" dirty="0" err="1">
                <a:latin typeface="Times New Roman"/>
                <a:ea typeface="Calibri"/>
              </a:rPr>
              <a:t>الحريقفات</a:t>
            </a:r>
            <a:r>
              <a:rPr lang="ar-IQ" sz="2000" dirty="0">
                <a:latin typeface="Times New Roman"/>
                <a:ea typeface="Calibri"/>
              </a:rPr>
              <a:t> </a:t>
            </a:r>
            <a:r>
              <a:rPr lang="en-US" sz="2000" dirty="0" err="1">
                <a:latin typeface="Times New Roman"/>
                <a:ea typeface="Calibri"/>
              </a:rPr>
              <a:t>coxites</a:t>
            </a:r>
            <a:r>
              <a:rPr lang="ar-IQ" sz="2000" dirty="0">
                <a:latin typeface="Times New Roman"/>
                <a:ea typeface="Calibri"/>
              </a:rPr>
              <a:t> يخرج من حافتيها الخارجيتين زوج من </a:t>
            </a:r>
            <a:r>
              <a:rPr lang="ar-IQ" sz="2000" dirty="0" err="1">
                <a:latin typeface="Times New Roman"/>
                <a:ea typeface="Calibri"/>
              </a:rPr>
              <a:t>الاقلام</a:t>
            </a:r>
            <a:r>
              <a:rPr lang="ar-IQ" sz="2000" dirty="0">
                <a:latin typeface="Times New Roman"/>
                <a:ea typeface="Calibri"/>
              </a:rPr>
              <a:t> </a:t>
            </a:r>
            <a:r>
              <a:rPr lang="en-US" sz="2000" dirty="0">
                <a:latin typeface="Times New Roman"/>
                <a:ea typeface="Calibri"/>
              </a:rPr>
              <a:t>styli</a:t>
            </a:r>
            <a:r>
              <a:rPr lang="ar-IQ" sz="2000" dirty="0">
                <a:latin typeface="Times New Roman"/>
                <a:ea typeface="Calibri"/>
              </a:rPr>
              <a:t> كما ينمو من وسطها زوج من الزوائد الطويلة تعرف بالنتوءات التناسلية </a:t>
            </a:r>
            <a:r>
              <a:rPr lang="en-US" sz="2000" dirty="0" err="1" smtClean="0">
                <a:latin typeface="Times New Roman"/>
                <a:ea typeface="Calibri"/>
              </a:rPr>
              <a:t>gonapophysis</a:t>
            </a:r>
            <a:r>
              <a:rPr lang="ar-IQ" sz="2000" dirty="0" smtClean="0">
                <a:latin typeface="Times New Roman"/>
                <a:ea typeface="Calibri"/>
              </a:rPr>
              <a:t> </a:t>
            </a:r>
            <a:r>
              <a:rPr lang="ar-IQ" sz="2000" dirty="0">
                <a:latin typeface="Times New Roman"/>
                <a:ea typeface="Calibri"/>
              </a:rPr>
              <a:t>وتشترك هذه الزوائد في تكوين اعضاء التناسل الخارجية </a:t>
            </a:r>
            <a:r>
              <a:rPr lang="en-US" sz="2000" dirty="0">
                <a:latin typeface="Times New Roman"/>
                <a:ea typeface="Calibri"/>
              </a:rPr>
              <a:t>external genitalia</a:t>
            </a:r>
            <a:r>
              <a:rPr lang="ar-IQ" sz="2000" dirty="0">
                <a:latin typeface="Times New Roman"/>
                <a:ea typeface="Calibri"/>
              </a:rPr>
              <a:t> متمثلة بالة وضع البيض </a:t>
            </a:r>
            <a:r>
              <a:rPr lang="en-US" sz="2000" b="1" dirty="0">
                <a:latin typeface="Times New Roman"/>
                <a:ea typeface="Calibri"/>
              </a:rPr>
              <a:t>ovipositor</a:t>
            </a:r>
            <a:r>
              <a:rPr lang="en-US" sz="2000" dirty="0">
                <a:latin typeface="Times New Roman"/>
                <a:ea typeface="Calibri"/>
              </a:rPr>
              <a:t> </a:t>
            </a:r>
            <a:r>
              <a:rPr lang="ar-IQ" sz="2000" dirty="0">
                <a:latin typeface="Times New Roman"/>
                <a:ea typeface="Calibri"/>
              </a:rPr>
              <a:t> في </a:t>
            </a:r>
            <a:r>
              <a:rPr lang="ar-IQ" sz="2000" dirty="0" err="1">
                <a:latin typeface="Times New Roman"/>
                <a:ea typeface="Calibri"/>
              </a:rPr>
              <a:t>الانثى</a:t>
            </a:r>
            <a:r>
              <a:rPr lang="ar-IQ" sz="2000" dirty="0">
                <a:latin typeface="Times New Roman"/>
                <a:ea typeface="Calibri"/>
              </a:rPr>
              <a:t> والة السفاد </a:t>
            </a:r>
            <a:r>
              <a:rPr lang="en-US" sz="2000" dirty="0">
                <a:latin typeface="Times New Roman"/>
                <a:ea typeface="Calibri"/>
              </a:rPr>
              <a:t>male genitalia </a:t>
            </a:r>
            <a:r>
              <a:rPr lang="ar-IQ" sz="2000" dirty="0">
                <a:latin typeface="Times New Roman"/>
                <a:ea typeface="Calibri"/>
              </a:rPr>
              <a:t> في الذكر.</a:t>
            </a:r>
            <a:endParaRPr lang="en-US" sz="2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140968"/>
            <a:ext cx="1385014" cy="166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5134614"/>
            <a:ext cx="1872208" cy="160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312" y="3397305"/>
            <a:ext cx="6501875" cy="347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94578417"/>
      </p:ext>
    </p:extLst>
  </p:cSld>
  <p:clrMapOvr>
    <a:masterClrMapping/>
  </p:clrMapOvr>
  <mc:AlternateContent xmlns:mc="http://schemas.openxmlformats.org/markup-compatibility/2006" xmlns:p14="http://schemas.microsoft.com/office/powerpoint/2010/main">
    <mc:Choice Requires="p14">
      <p:transition spd="slow" p14:dur="2000" advTm="150778"/>
    </mc:Choice>
    <mc:Fallback xmlns="">
      <p:transition spd="slow" advTm="150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0000" lnSpcReduction="20000"/>
          </a:bodyPr>
          <a:lstStyle/>
          <a:p>
            <a:pPr marL="0" indent="0">
              <a:buNone/>
            </a:pPr>
            <a:r>
              <a:rPr lang="ar-IQ" dirty="0">
                <a:solidFill>
                  <a:srgbClr val="212529"/>
                </a:solidFill>
                <a:latin typeface="bein"/>
              </a:rPr>
              <a:t>‌-الزوائد التناسلية في الأنثى: هي عبارة عن آلة وضع البيض </a:t>
            </a:r>
            <a:r>
              <a:rPr lang="ar-IQ" dirty="0" smtClean="0">
                <a:solidFill>
                  <a:srgbClr val="212529"/>
                </a:solidFill>
                <a:latin typeface="bein"/>
              </a:rPr>
              <a:t>ويختلف حجمها </a:t>
            </a:r>
            <a:r>
              <a:rPr lang="ar-IQ" dirty="0">
                <a:solidFill>
                  <a:srgbClr val="212529"/>
                </a:solidFill>
                <a:latin typeface="bein"/>
              </a:rPr>
              <a:t>فقد تكون طويلة كما في النطاطات </a:t>
            </a:r>
            <a:r>
              <a:rPr lang="ar-IQ" dirty="0" err="1">
                <a:solidFill>
                  <a:srgbClr val="212529"/>
                </a:solidFill>
                <a:latin typeface="bein"/>
              </a:rPr>
              <a:t>او</a:t>
            </a:r>
            <a:r>
              <a:rPr lang="ar-IQ" dirty="0">
                <a:solidFill>
                  <a:srgbClr val="212529"/>
                </a:solidFill>
                <a:latin typeface="bein"/>
              </a:rPr>
              <a:t> قصيرة كما في الصراصر </a:t>
            </a:r>
            <a:r>
              <a:rPr lang="ar-IQ" dirty="0" err="1" smtClean="0">
                <a:solidFill>
                  <a:srgbClr val="212529"/>
                </a:solidFill>
                <a:latin typeface="bein"/>
              </a:rPr>
              <a:t>وايضا</a:t>
            </a:r>
            <a:r>
              <a:rPr lang="ar-IQ" dirty="0" smtClean="0">
                <a:solidFill>
                  <a:srgbClr val="212529"/>
                </a:solidFill>
                <a:latin typeface="bein"/>
              </a:rPr>
              <a:t> شكلها </a:t>
            </a:r>
            <a:r>
              <a:rPr lang="ar-IQ" dirty="0">
                <a:solidFill>
                  <a:srgbClr val="212529"/>
                </a:solidFill>
                <a:latin typeface="bein"/>
              </a:rPr>
              <a:t>باختلاف نوع الحشرة </a:t>
            </a:r>
            <a:r>
              <a:rPr lang="ar-IQ" dirty="0" smtClean="0">
                <a:solidFill>
                  <a:srgbClr val="212529"/>
                </a:solidFill>
                <a:latin typeface="bein"/>
              </a:rPr>
              <a:t>فمثلاً</a:t>
            </a:r>
            <a:r>
              <a:rPr lang="ar-IQ" dirty="0">
                <a:solidFill>
                  <a:srgbClr val="212529"/>
                </a:solidFill>
                <a:latin typeface="bein"/>
              </a:rPr>
              <a:t>:</a:t>
            </a:r>
            <a:r>
              <a:rPr lang="ar-IQ" dirty="0"/>
              <a:t/>
            </a:r>
            <a:br>
              <a:rPr lang="ar-IQ" dirty="0"/>
            </a:br>
            <a:r>
              <a:rPr lang="ar-IQ" dirty="0">
                <a:solidFill>
                  <a:srgbClr val="212529"/>
                </a:solidFill>
                <a:latin typeface="bein"/>
              </a:rPr>
              <a:t>1-لا توجد آلة لوضع البيض في الحشرات الأولية </a:t>
            </a:r>
            <a:r>
              <a:rPr lang="ar-IQ" dirty="0" smtClean="0">
                <a:solidFill>
                  <a:srgbClr val="212529"/>
                </a:solidFill>
                <a:latin typeface="bein"/>
              </a:rPr>
              <a:t>والقمل </a:t>
            </a:r>
            <a:r>
              <a:rPr lang="ar-IQ" dirty="0" err="1" smtClean="0">
                <a:solidFill>
                  <a:srgbClr val="212529"/>
                </a:solidFill>
                <a:latin typeface="bein"/>
              </a:rPr>
              <a:t>والرعاشات</a:t>
            </a:r>
            <a:r>
              <a:rPr lang="ar-IQ" dirty="0" smtClean="0">
                <a:solidFill>
                  <a:srgbClr val="212529"/>
                </a:solidFill>
                <a:latin typeface="bein"/>
              </a:rPr>
              <a:t> , </a:t>
            </a:r>
            <a:r>
              <a:rPr lang="ar-IQ" dirty="0">
                <a:solidFill>
                  <a:srgbClr val="212529"/>
                </a:solidFill>
                <a:latin typeface="bein"/>
              </a:rPr>
              <a:t>حيث تؤدي الفتحة التناسلية إلى الخارج </a:t>
            </a:r>
            <a:r>
              <a:rPr lang="ar-IQ" dirty="0" smtClean="0">
                <a:solidFill>
                  <a:srgbClr val="212529"/>
                </a:solidFill>
                <a:latin typeface="bein"/>
              </a:rPr>
              <a:t>مباشرة</a:t>
            </a:r>
            <a:r>
              <a:rPr lang="ar-IQ" dirty="0"/>
              <a:t/>
            </a:r>
            <a:br>
              <a:rPr lang="ar-IQ" dirty="0"/>
            </a:br>
            <a:r>
              <a:rPr lang="ar-IQ" dirty="0">
                <a:solidFill>
                  <a:srgbClr val="212529"/>
                </a:solidFill>
                <a:latin typeface="bein"/>
              </a:rPr>
              <a:t>2-وفي الفراشات وآبي الدقيق لا توجد أيضاً آلة وضع بيض حيث تتداخل الحلقات البطنية وتصبح </a:t>
            </a:r>
            <a:r>
              <a:rPr lang="ar-IQ" dirty="0" err="1">
                <a:solidFill>
                  <a:srgbClr val="212529"/>
                </a:solidFill>
                <a:latin typeface="bein"/>
              </a:rPr>
              <a:t>تلسكوبية</a:t>
            </a:r>
            <a:r>
              <a:rPr lang="ar-IQ" dirty="0">
                <a:solidFill>
                  <a:srgbClr val="212529"/>
                </a:solidFill>
                <a:latin typeface="bein"/>
              </a:rPr>
              <a:t> تمتد إلى الخارج عند وضع البيض.</a:t>
            </a:r>
            <a:r>
              <a:rPr lang="ar-IQ" dirty="0"/>
              <a:t/>
            </a:r>
            <a:br>
              <a:rPr lang="ar-IQ" dirty="0"/>
            </a:br>
            <a:r>
              <a:rPr lang="ar-IQ" dirty="0">
                <a:solidFill>
                  <a:srgbClr val="212529"/>
                </a:solidFill>
                <a:latin typeface="bein"/>
              </a:rPr>
              <a:t>3-في حشرات رتبة مستقيمة الأجنحة فأنه يوجد في نهاية البطن ثلاثة أزواج من الصمامات وعندما تنطبق هذه الصمامات فإنها تكون آلة وضع البيض.</a:t>
            </a:r>
            <a:r>
              <a:rPr lang="ar-IQ" dirty="0"/>
              <a:t/>
            </a:r>
            <a:br>
              <a:rPr lang="ar-IQ" dirty="0"/>
            </a:br>
            <a:r>
              <a:rPr lang="ar-IQ" dirty="0">
                <a:solidFill>
                  <a:srgbClr val="212529"/>
                </a:solidFill>
                <a:latin typeface="bein"/>
              </a:rPr>
              <a:t>4-في حشرات رتبة نصفية الأجنحة فان آلة وضع البيض تتكون من زوجين من الصمامات يخرجان من الحلقتين البطنيتين 8 و9 .</a:t>
            </a:r>
            <a:r>
              <a:rPr lang="ar-IQ" dirty="0"/>
              <a:t/>
            </a:r>
            <a:br>
              <a:rPr lang="ar-IQ" dirty="0"/>
            </a:br>
            <a:r>
              <a:rPr lang="ar-IQ" dirty="0">
                <a:solidFill>
                  <a:srgbClr val="212529"/>
                </a:solidFill>
                <a:latin typeface="bein"/>
              </a:rPr>
              <a:t>5-في رتبة </a:t>
            </a:r>
            <a:r>
              <a:rPr lang="ar-IQ" dirty="0" err="1">
                <a:solidFill>
                  <a:srgbClr val="212529"/>
                </a:solidFill>
                <a:latin typeface="bein"/>
              </a:rPr>
              <a:t>غمدية</a:t>
            </a:r>
            <a:r>
              <a:rPr lang="ar-IQ" dirty="0">
                <a:solidFill>
                  <a:srgbClr val="212529"/>
                </a:solidFill>
                <a:latin typeface="bein"/>
              </a:rPr>
              <a:t> الأجنحة فأن آلة وضع البيض تتكون من الزوائد التي توجد على </a:t>
            </a:r>
            <a:r>
              <a:rPr lang="ar-IQ" dirty="0" err="1">
                <a:solidFill>
                  <a:srgbClr val="212529"/>
                </a:solidFill>
                <a:latin typeface="bein"/>
              </a:rPr>
              <a:t>استرنات</a:t>
            </a:r>
            <a:r>
              <a:rPr lang="ar-IQ" dirty="0">
                <a:solidFill>
                  <a:srgbClr val="212529"/>
                </a:solidFill>
                <a:latin typeface="bein"/>
              </a:rPr>
              <a:t> الحلقتين البطنيتين 8 و 9 .</a:t>
            </a:r>
            <a:r>
              <a:rPr lang="ar-IQ" dirty="0"/>
              <a:t/>
            </a:r>
            <a:br>
              <a:rPr lang="ar-IQ" dirty="0"/>
            </a:br>
            <a:r>
              <a:rPr lang="ar-IQ" dirty="0">
                <a:solidFill>
                  <a:srgbClr val="212529"/>
                </a:solidFill>
                <a:latin typeface="bein"/>
              </a:rPr>
              <a:t>6-في حشرات رتبة غشائية الأجنحة إما أن تكون آلة وضع البيض مكونة من ثلاثة أزواج من الصمامات , أو تتحور لتكون آلة للسع كما في شغالات نحل العسل والزنابير.</a:t>
            </a:r>
            <a:endParaRPr lang="en-US" dirty="0"/>
          </a:p>
        </p:txBody>
      </p:sp>
      <p:sp>
        <p:nvSpPr>
          <p:cNvPr id="4" name="عنوان 1"/>
          <p:cNvSpPr txBox="1">
            <a:spLocks/>
          </p:cNvSpPr>
          <p:nvPr/>
        </p:nvSpPr>
        <p:spPr>
          <a:xfrm>
            <a:off x="0" y="274638"/>
            <a:ext cx="8676456"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342900" indent="-342900" algn="r">
              <a:lnSpc>
                <a:spcPct val="115000"/>
              </a:lnSpc>
              <a:spcAft>
                <a:spcPts val="1000"/>
              </a:spcAft>
              <a:buFont typeface="+mj-lt"/>
              <a:buAutoNum type="alphaUcPeriod" startAt="2"/>
            </a:pPr>
            <a:r>
              <a:rPr lang="ar-IQ" sz="3200" b="1" dirty="0" smtClean="0">
                <a:solidFill>
                  <a:prstClr val="black"/>
                </a:solidFill>
                <a:ea typeface="Calibri"/>
              </a:rPr>
              <a:t>الزوائد التناسلية  </a:t>
            </a:r>
            <a:r>
              <a:rPr lang="en-US" sz="3200" b="1" dirty="0" smtClean="0">
                <a:solidFill>
                  <a:prstClr val="black"/>
                </a:solidFill>
                <a:latin typeface="Times New Roman"/>
                <a:ea typeface="Calibri"/>
                <a:cs typeface="Arial"/>
              </a:rPr>
              <a:t>reproductive appendages</a:t>
            </a:r>
            <a:r>
              <a:rPr lang="en-US" sz="2800" dirty="0" smtClean="0">
                <a:solidFill>
                  <a:prstClr val="black"/>
                </a:solidFill>
                <a:ea typeface="Calibri"/>
                <a:cs typeface="Arial"/>
              </a:rPr>
              <a:t/>
            </a:r>
            <a:br>
              <a:rPr lang="en-US" sz="2800" dirty="0" smtClean="0">
                <a:solidFill>
                  <a:prstClr val="black"/>
                </a:solidFill>
                <a:ea typeface="Calibri"/>
                <a:cs typeface="Arial"/>
              </a:rPr>
            </a:br>
            <a:r>
              <a:rPr lang="ar-IQ" sz="3200" b="1" dirty="0" err="1">
                <a:solidFill>
                  <a:prstClr val="black"/>
                </a:solidFill>
                <a:ea typeface="Calibri"/>
              </a:rPr>
              <a:t>الة</a:t>
            </a:r>
            <a:r>
              <a:rPr lang="ar-IQ" sz="3200" b="1" dirty="0">
                <a:solidFill>
                  <a:prstClr val="black"/>
                </a:solidFill>
                <a:ea typeface="Calibri"/>
              </a:rPr>
              <a:t> وضع البيض</a:t>
            </a:r>
            <a:r>
              <a:rPr lang="ar-IQ" sz="3200" dirty="0">
                <a:solidFill>
                  <a:prstClr val="black"/>
                </a:solidFill>
                <a:ea typeface="Calibri"/>
              </a:rPr>
              <a:t> </a:t>
            </a:r>
            <a:r>
              <a:rPr lang="en-US" sz="3200" b="1" dirty="0">
                <a:solidFill>
                  <a:prstClr val="black"/>
                </a:solidFill>
                <a:latin typeface="Times New Roman"/>
                <a:ea typeface="Calibri"/>
              </a:rPr>
              <a:t>Ovipositor</a:t>
            </a:r>
            <a:endParaRPr lang="en-US" sz="3200" dirty="0">
              <a:solidFill>
                <a:prstClr val="black"/>
              </a:solidFill>
            </a:endParaRPr>
          </a:p>
        </p:txBody>
      </p:sp>
    </p:spTree>
    <p:custDataLst>
      <p:tags r:id="rId1"/>
    </p:custDataLst>
    <p:extLst>
      <p:ext uri="{BB962C8B-B14F-4D97-AF65-F5344CB8AC3E}">
        <p14:creationId xmlns:p14="http://schemas.microsoft.com/office/powerpoint/2010/main" val="960894201"/>
      </p:ext>
    </p:extLst>
  </p:cSld>
  <p:clrMapOvr>
    <a:masterClrMapping/>
  </p:clrMapOvr>
  <mc:AlternateContent xmlns:mc="http://schemas.openxmlformats.org/markup-compatibility/2006" xmlns:p14="http://schemas.microsoft.com/office/powerpoint/2010/main">
    <mc:Choice Requires="p14">
      <p:transition spd="slow" p14:dur="2000" advTm="101422"/>
    </mc:Choice>
    <mc:Fallback xmlns="">
      <p:transition spd="slow" advTm="101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07393" y="1114863"/>
            <a:ext cx="7136607" cy="1234017"/>
          </a:xfrm>
        </p:spPr>
        <p:txBody>
          <a:bodyPr>
            <a:normAutofit/>
          </a:bodyPr>
          <a:lstStyle/>
          <a:p>
            <a:pPr marL="0" lvl="0" indent="0">
              <a:lnSpc>
                <a:spcPct val="115000"/>
              </a:lnSpc>
              <a:spcAft>
                <a:spcPts val="1000"/>
              </a:spcAft>
              <a:buNone/>
            </a:pPr>
            <a:r>
              <a:rPr lang="ar-IQ" sz="1800" dirty="0">
                <a:ea typeface="Calibri"/>
                <a:cs typeface="Times New Roman"/>
              </a:rPr>
              <a:t>وعموما </a:t>
            </a:r>
            <a:r>
              <a:rPr lang="ar-IQ" sz="1800" dirty="0" smtClean="0">
                <a:ea typeface="Calibri"/>
                <a:cs typeface="Times New Roman"/>
              </a:rPr>
              <a:t>فان </a:t>
            </a:r>
            <a:r>
              <a:rPr lang="ar-IQ" sz="1800" dirty="0" err="1" smtClean="0">
                <a:ea typeface="Calibri"/>
                <a:cs typeface="Times New Roman"/>
              </a:rPr>
              <a:t>الة</a:t>
            </a:r>
            <a:r>
              <a:rPr lang="ar-IQ" sz="1800" dirty="0" smtClean="0">
                <a:ea typeface="Calibri"/>
                <a:cs typeface="Times New Roman"/>
              </a:rPr>
              <a:t> وضع البيض </a:t>
            </a:r>
            <a:r>
              <a:rPr lang="ar-IQ" sz="1800" dirty="0">
                <a:ea typeface="Calibri"/>
                <a:cs typeface="Times New Roman"/>
              </a:rPr>
              <a:t>تتركب من ثلاث </a:t>
            </a:r>
            <a:r>
              <a:rPr lang="ar-IQ" sz="1800" dirty="0" err="1">
                <a:ea typeface="Calibri"/>
                <a:cs typeface="Times New Roman"/>
              </a:rPr>
              <a:t>ازواج</a:t>
            </a:r>
            <a:r>
              <a:rPr lang="ar-IQ" sz="1800" dirty="0">
                <a:ea typeface="Calibri"/>
                <a:cs typeface="Times New Roman"/>
              </a:rPr>
              <a:t> من الصمامات </a:t>
            </a:r>
            <a:r>
              <a:rPr lang="en-US" sz="1800" dirty="0" err="1">
                <a:latin typeface="Times New Roman"/>
                <a:ea typeface="Calibri"/>
                <a:cs typeface="Arial"/>
              </a:rPr>
              <a:t>valvulae</a:t>
            </a:r>
            <a:r>
              <a:rPr lang="ar-IQ" sz="1800" dirty="0">
                <a:ea typeface="Calibri"/>
                <a:cs typeface="Times New Roman"/>
              </a:rPr>
              <a:t> ( تمثل النتوءات التناسلية </a:t>
            </a:r>
            <a:r>
              <a:rPr lang="en-US" sz="1800" dirty="0" err="1">
                <a:latin typeface="Times New Roman"/>
                <a:ea typeface="Calibri"/>
                <a:cs typeface="Arial"/>
              </a:rPr>
              <a:t>gonapophyses</a:t>
            </a:r>
            <a:r>
              <a:rPr lang="ar-IQ" sz="1800" dirty="0">
                <a:ea typeface="Calibri"/>
                <a:cs typeface="Times New Roman"/>
              </a:rPr>
              <a:t> في الزائدة التناسلية ) وتحمل زوج من الصفائح القاعدية تعرف بحاملات الصمامات </a:t>
            </a:r>
            <a:r>
              <a:rPr lang="en-US" sz="1800" b="1" dirty="0" err="1">
                <a:latin typeface="Times New Roman"/>
                <a:ea typeface="Calibri"/>
                <a:cs typeface="Arial"/>
              </a:rPr>
              <a:t>valvifer</a:t>
            </a:r>
            <a:r>
              <a:rPr lang="ar-IQ" sz="1800" dirty="0">
                <a:ea typeface="Calibri"/>
                <a:cs typeface="Times New Roman"/>
              </a:rPr>
              <a:t> (تمثل </a:t>
            </a:r>
            <a:r>
              <a:rPr lang="ar-IQ" sz="1800" dirty="0" err="1">
                <a:ea typeface="Calibri"/>
                <a:cs typeface="Times New Roman"/>
              </a:rPr>
              <a:t>حريقفات</a:t>
            </a:r>
            <a:r>
              <a:rPr lang="ar-IQ" sz="1800" dirty="0">
                <a:ea typeface="Calibri"/>
                <a:cs typeface="Times New Roman"/>
              </a:rPr>
              <a:t> </a:t>
            </a:r>
            <a:r>
              <a:rPr lang="en-US" sz="1800" dirty="0" err="1">
                <a:latin typeface="Times New Roman"/>
                <a:ea typeface="Calibri"/>
                <a:cs typeface="Arial"/>
              </a:rPr>
              <a:t>coxites</a:t>
            </a:r>
            <a:r>
              <a:rPr lang="en-US" sz="1800" dirty="0">
                <a:latin typeface="Times New Roman"/>
                <a:ea typeface="Calibri"/>
                <a:cs typeface="Arial"/>
              </a:rPr>
              <a:t> </a:t>
            </a:r>
            <a:r>
              <a:rPr lang="ar-IQ" sz="1800" dirty="0">
                <a:latin typeface="Times New Roman"/>
                <a:ea typeface="Calibri"/>
              </a:rPr>
              <a:t>الزائدة التناسلية) </a:t>
            </a:r>
            <a:r>
              <a:rPr lang="ar-IQ" sz="1800" dirty="0" smtClean="0">
                <a:latin typeface="Times New Roman"/>
                <a:ea typeface="Calibri"/>
              </a:rPr>
              <a:t>والصمامات هي </a:t>
            </a:r>
            <a:endParaRPr lang="en-US" sz="1600" dirty="0">
              <a:ea typeface="Calibri"/>
              <a:cs typeface="Arial"/>
            </a:endParaRPr>
          </a:p>
        </p:txBody>
      </p:sp>
      <p:sp>
        <p:nvSpPr>
          <p:cNvPr id="4" name="عنوان 1"/>
          <p:cNvSpPr txBox="1">
            <a:spLocks noGrp="1"/>
          </p:cNvSpPr>
          <p:nvPr>
            <p:ph type="title"/>
          </p:nvPr>
        </p:nvSpPr>
        <p:spPr>
          <a:xfrm>
            <a:off x="662880" y="116632"/>
            <a:ext cx="8229600"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342900" indent="-342900" algn="r">
              <a:lnSpc>
                <a:spcPct val="115000"/>
              </a:lnSpc>
              <a:spcAft>
                <a:spcPts val="1000"/>
              </a:spcAft>
              <a:buFont typeface="+mj-lt"/>
              <a:buAutoNum type="alphaUcPeriod" startAt="2"/>
            </a:pPr>
            <a:r>
              <a:rPr lang="ar-IQ" sz="2800" b="1" dirty="0" smtClean="0">
                <a:ea typeface="Calibri"/>
              </a:rPr>
              <a:t>الزوائد التناسلية  </a:t>
            </a:r>
            <a:r>
              <a:rPr lang="en-US" sz="2800" b="1" dirty="0" smtClean="0">
                <a:latin typeface="Times New Roman"/>
                <a:ea typeface="Calibri"/>
                <a:cs typeface="Arial"/>
              </a:rPr>
              <a:t>reproductive appendages</a:t>
            </a:r>
            <a:r>
              <a:rPr lang="en-US" sz="2400" dirty="0" smtClean="0">
                <a:ea typeface="Calibri"/>
                <a:cs typeface="Arial"/>
              </a:rPr>
              <a:t/>
            </a:r>
            <a:br>
              <a:rPr lang="en-US" sz="2400" dirty="0" smtClean="0">
                <a:ea typeface="Calibri"/>
                <a:cs typeface="Arial"/>
              </a:rPr>
            </a:br>
            <a:r>
              <a:rPr lang="ar-IQ" sz="2800" b="1" dirty="0" err="1">
                <a:ea typeface="Calibri"/>
              </a:rPr>
              <a:t>الة</a:t>
            </a:r>
            <a:r>
              <a:rPr lang="ar-IQ" sz="2800" b="1" dirty="0">
                <a:ea typeface="Calibri"/>
              </a:rPr>
              <a:t> وضع البيض</a:t>
            </a:r>
            <a:r>
              <a:rPr lang="ar-IQ" sz="2800" dirty="0">
                <a:ea typeface="Calibri"/>
              </a:rPr>
              <a:t> </a:t>
            </a:r>
            <a:r>
              <a:rPr lang="en-US" sz="2800" b="1" dirty="0">
                <a:latin typeface="Times New Roman"/>
                <a:ea typeface="Calibri"/>
              </a:rPr>
              <a:t>Ovipositor</a:t>
            </a:r>
            <a:endParaRPr lang="en-US" sz="2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97" y="20717"/>
            <a:ext cx="20574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descr="Image result for ovipositor valve of long grasshopper"/>
          <p:cNvPicPr/>
          <p:nvPr/>
        </p:nvPicPr>
        <p:blipFill>
          <a:blip r:embed="rId4">
            <a:extLst>
              <a:ext uri="{28A0092B-C50C-407E-A947-70E740481C1C}">
                <a14:useLocalDpi xmlns:a14="http://schemas.microsoft.com/office/drawing/2010/main" val="0"/>
              </a:ext>
            </a:extLst>
          </a:blip>
          <a:srcRect/>
          <a:stretch>
            <a:fillRect/>
          </a:stretch>
        </p:blipFill>
        <p:spPr bwMode="auto">
          <a:xfrm>
            <a:off x="27173" y="4581128"/>
            <a:ext cx="3320691" cy="2249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ستطيل 4"/>
          <p:cNvSpPr/>
          <p:nvPr/>
        </p:nvSpPr>
        <p:spPr>
          <a:xfrm>
            <a:off x="791072" y="2276872"/>
            <a:ext cx="8352928" cy="3333733"/>
          </a:xfrm>
          <a:prstGeom prst="rect">
            <a:avLst/>
          </a:prstGeom>
        </p:spPr>
        <p:txBody>
          <a:bodyPr wrap="square">
            <a:spAutoFit/>
          </a:bodyPr>
          <a:lstStyle/>
          <a:p>
            <a:pPr marL="342900" indent="-342900">
              <a:lnSpc>
                <a:spcPct val="115000"/>
              </a:lnSpc>
              <a:spcBef>
                <a:spcPct val="20000"/>
              </a:spcBef>
              <a:spcAft>
                <a:spcPts val="1000"/>
              </a:spcAft>
              <a:buFont typeface="Times New Roman"/>
              <a:buChar char="-"/>
            </a:pPr>
            <a:r>
              <a:rPr lang="ar-IQ" dirty="0">
                <a:solidFill>
                  <a:prstClr val="black"/>
                </a:solidFill>
                <a:ea typeface="Calibri"/>
                <a:cs typeface="Times New Roman"/>
              </a:rPr>
              <a:t>زوج من الصمامات البطنية </a:t>
            </a:r>
            <a:r>
              <a:rPr lang="ar-IQ" dirty="0" err="1">
                <a:solidFill>
                  <a:prstClr val="black"/>
                </a:solidFill>
                <a:ea typeface="Calibri"/>
                <a:cs typeface="Times New Roman"/>
              </a:rPr>
              <a:t>او</a:t>
            </a:r>
            <a:r>
              <a:rPr lang="ar-IQ" dirty="0">
                <a:solidFill>
                  <a:prstClr val="black"/>
                </a:solidFill>
                <a:ea typeface="Calibri"/>
                <a:cs typeface="Times New Roman"/>
              </a:rPr>
              <a:t> </a:t>
            </a:r>
            <a:r>
              <a:rPr lang="ar-IQ" dirty="0" err="1">
                <a:solidFill>
                  <a:prstClr val="black"/>
                </a:solidFill>
                <a:ea typeface="Calibri"/>
                <a:cs typeface="Times New Roman"/>
              </a:rPr>
              <a:t>الامامية</a:t>
            </a:r>
            <a:r>
              <a:rPr lang="ar-IQ" dirty="0">
                <a:solidFill>
                  <a:prstClr val="black"/>
                </a:solidFill>
                <a:ea typeface="Calibri"/>
                <a:cs typeface="Times New Roman"/>
              </a:rPr>
              <a:t> </a:t>
            </a:r>
            <a:r>
              <a:rPr lang="en-US" dirty="0">
                <a:solidFill>
                  <a:prstClr val="black"/>
                </a:solidFill>
                <a:latin typeface="Times New Roman"/>
                <a:ea typeface="Calibri"/>
                <a:cs typeface="Arial"/>
              </a:rPr>
              <a:t>ventral or anterior </a:t>
            </a:r>
            <a:r>
              <a:rPr lang="en-US" dirty="0" err="1">
                <a:solidFill>
                  <a:prstClr val="black"/>
                </a:solidFill>
                <a:latin typeface="Times New Roman"/>
                <a:ea typeface="Calibri"/>
                <a:cs typeface="Arial"/>
              </a:rPr>
              <a:t>valvulae</a:t>
            </a:r>
            <a:r>
              <a:rPr lang="ar-IQ" dirty="0">
                <a:solidFill>
                  <a:prstClr val="black"/>
                </a:solidFill>
                <a:ea typeface="Calibri"/>
                <a:cs typeface="Times New Roman"/>
              </a:rPr>
              <a:t> وهي تمثل النتوءات التناسلية الحلقة </a:t>
            </a:r>
            <a:r>
              <a:rPr lang="ar-IQ" dirty="0" smtClean="0">
                <a:solidFill>
                  <a:prstClr val="black"/>
                </a:solidFill>
                <a:ea typeface="Calibri"/>
                <a:cs typeface="Times New Roman"/>
              </a:rPr>
              <a:t>الثامنة </a:t>
            </a:r>
          </a:p>
          <a:p>
            <a:pPr marL="342900" indent="-342900">
              <a:lnSpc>
                <a:spcPct val="115000"/>
              </a:lnSpc>
              <a:spcBef>
                <a:spcPct val="20000"/>
              </a:spcBef>
              <a:spcAft>
                <a:spcPts val="1000"/>
              </a:spcAft>
              <a:buFont typeface="Times New Roman"/>
              <a:buChar char="-"/>
            </a:pPr>
            <a:r>
              <a:rPr lang="ar-IQ" dirty="0" smtClean="0">
                <a:solidFill>
                  <a:prstClr val="black"/>
                </a:solidFill>
                <a:ea typeface="Calibri"/>
                <a:cs typeface="Times New Roman"/>
              </a:rPr>
              <a:t>زوج </a:t>
            </a:r>
            <a:r>
              <a:rPr lang="ar-IQ" dirty="0">
                <a:solidFill>
                  <a:prstClr val="black"/>
                </a:solidFill>
                <a:ea typeface="Calibri"/>
                <a:cs typeface="Times New Roman"/>
              </a:rPr>
              <a:t>من الصمامات الداخلية </a:t>
            </a:r>
            <a:r>
              <a:rPr lang="ar-IQ" dirty="0" err="1">
                <a:solidFill>
                  <a:prstClr val="black"/>
                </a:solidFill>
                <a:ea typeface="Calibri"/>
                <a:cs typeface="Times New Roman"/>
              </a:rPr>
              <a:t>او</a:t>
            </a:r>
            <a:r>
              <a:rPr lang="ar-IQ" dirty="0">
                <a:solidFill>
                  <a:prstClr val="black"/>
                </a:solidFill>
                <a:ea typeface="Calibri"/>
                <a:cs typeface="Times New Roman"/>
              </a:rPr>
              <a:t> الخلفية </a:t>
            </a:r>
            <a:r>
              <a:rPr lang="en-US" dirty="0">
                <a:solidFill>
                  <a:prstClr val="black"/>
                </a:solidFill>
                <a:latin typeface="Times New Roman"/>
                <a:ea typeface="Calibri"/>
                <a:cs typeface="Arial"/>
              </a:rPr>
              <a:t>inner or posterior </a:t>
            </a:r>
            <a:r>
              <a:rPr lang="en-US" dirty="0" err="1">
                <a:solidFill>
                  <a:prstClr val="black"/>
                </a:solidFill>
                <a:latin typeface="Times New Roman"/>
                <a:ea typeface="Calibri"/>
                <a:cs typeface="Arial"/>
              </a:rPr>
              <a:t>valvulae</a:t>
            </a:r>
            <a:r>
              <a:rPr lang="en-US" dirty="0">
                <a:solidFill>
                  <a:prstClr val="black"/>
                </a:solidFill>
                <a:latin typeface="Times New Roman"/>
                <a:ea typeface="Calibri"/>
                <a:cs typeface="Arial"/>
              </a:rPr>
              <a:t> </a:t>
            </a:r>
            <a:r>
              <a:rPr lang="ar-IQ" dirty="0">
                <a:solidFill>
                  <a:prstClr val="black"/>
                </a:solidFill>
                <a:latin typeface="Times New Roman"/>
                <a:ea typeface="Calibri"/>
              </a:rPr>
              <a:t>وهي تمثل النتوءات التناسلية الحلقة التاسعة</a:t>
            </a:r>
            <a:endParaRPr lang="en-US" sz="1600" dirty="0">
              <a:solidFill>
                <a:prstClr val="black"/>
              </a:solidFill>
              <a:ea typeface="Calibri"/>
              <a:cs typeface="Arial"/>
            </a:endParaRPr>
          </a:p>
          <a:p>
            <a:pPr marL="342900" indent="-342900">
              <a:lnSpc>
                <a:spcPct val="115000"/>
              </a:lnSpc>
              <a:spcBef>
                <a:spcPct val="20000"/>
              </a:spcBef>
              <a:spcAft>
                <a:spcPts val="1000"/>
              </a:spcAft>
              <a:buFont typeface="Times New Roman"/>
              <a:buChar char="-"/>
            </a:pPr>
            <a:r>
              <a:rPr lang="ar-IQ" dirty="0">
                <a:solidFill>
                  <a:prstClr val="black"/>
                </a:solidFill>
                <a:ea typeface="Calibri"/>
                <a:cs typeface="Times New Roman"/>
              </a:rPr>
              <a:t>زوج من الصمامات العلوية </a:t>
            </a:r>
            <a:r>
              <a:rPr lang="ar-IQ" dirty="0" err="1">
                <a:solidFill>
                  <a:prstClr val="black"/>
                </a:solidFill>
                <a:ea typeface="Calibri"/>
                <a:cs typeface="Times New Roman"/>
              </a:rPr>
              <a:t>او</a:t>
            </a:r>
            <a:r>
              <a:rPr lang="ar-IQ" dirty="0">
                <a:solidFill>
                  <a:prstClr val="black"/>
                </a:solidFill>
                <a:ea typeface="Calibri"/>
                <a:cs typeface="Times New Roman"/>
              </a:rPr>
              <a:t> الجانبية </a:t>
            </a:r>
            <a:r>
              <a:rPr lang="en-US" dirty="0">
                <a:solidFill>
                  <a:prstClr val="black"/>
                </a:solidFill>
                <a:latin typeface="Times New Roman"/>
                <a:ea typeface="Calibri"/>
                <a:cs typeface="Arial"/>
              </a:rPr>
              <a:t>dorsal or lateral </a:t>
            </a:r>
            <a:r>
              <a:rPr lang="en-US" dirty="0" err="1">
                <a:solidFill>
                  <a:prstClr val="black"/>
                </a:solidFill>
                <a:latin typeface="Times New Roman"/>
                <a:ea typeface="Calibri"/>
                <a:cs typeface="Arial"/>
              </a:rPr>
              <a:t>valvulae</a:t>
            </a:r>
            <a:r>
              <a:rPr lang="en-US" dirty="0">
                <a:solidFill>
                  <a:prstClr val="black"/>
                </a:solidFill>
                <a:latin typeface="Times New Roman"/>
                <a:ea typeface="Calibri"/>
                <a:cs typeface="Arial"/>
              </a:rPr>
              <a:t> </a:t>
            </a:r>
            <a:r>
              <a:rPr lang="ar-IQ" dirty="0">
                <a:solidFill>
                  <a:prstClr val="black"/>
                </a:solidFill>
                <a:latin typeface="Times New Roman"/>
                <a:ea typeface="Calibri"/>
              </a:rPr>
              <a:t>وهي تمثل استطالة </a:t>
            </a:r>
            <a:r>
              <a:rPr lang="ar-IQ" dirty="0" err="1">
                <a:solidFill>
                  <a:prstClr val="black"/>
                </a:solidFill>
                <a:latin typeface="Times New Roman"/>
                <a:ea typeface="Calibri"/>
              </a:rPr>
              <a:t>حريقفات</a:t>
            </a:r>
            <a:r>
              <a:rPr lang="ar-IQ" dirty="0">
                <a:solidFill>
                  <a:prstClr val="black"/>
                </a:solidFill>
                <a:latin typeface="Times New Roman"/>
                <a:ea typeface="Calibri"/>
              </a:rPr>
              <a:t> الحلقة </a:t>
            </a:r>
            <a:r>
              <a:rPr lang="ar-IQ" dirty="0" smtClean="0">
                <a:solidFill>
                  <a:prstClr val="black"/>
                </a:solidFill>
                <a:latin typeface="Times New Roman"/>
                <a:ea typeface="Calibri"/>
              </a:rPr>
              <a:t>التاسعة </a:t>
            </a:r>
            <a:endParaRPr lang="ar-IQ" sz="1600" dirty="0" smtClean="0">
              <a:solidFill>
                <a:prstClr val="black"/>
              </a:solidFill>
              <a:ea typeface="Calibri"/>
            </a:endParaRPr>
          </a:p>
          <a:p>
            <a:pPr marL="342900" indent="-342900">
              <a:lnSpc>
                <a:spcPct val="115000"/>
              </a:lnSpc>
              <a:spcBef>
                <a:spcPct val="20000"/>
              </a:spcBef>
              <a:spcAft>
                <a:spcPts val="1000"/>
              </a:spcAft>
              <a:buFont typeface="Times New Roman"/>
              <a:buChar char="-"/>
            </a:pPr>
            <a:r>
              <a:rPr lang="ar-IQ" dirty="0" err="1" smtClean="0">
                <a:solidFill>
                  <a:prstClr val="black"/>
                </a:solidFill>
                <a:ea typeface="Calibri"/>
                <a:cs typeface="Times New Roman"/>
              </a:rPr>
              <a:t>اما</a:t>
            </a:r>
            <a:r>
              <a:rPr lang="ar-IQ" dirty="0" smtClean="0">
                <a:solidFill>
                  <a:prstClr val="black"/>
                </a:solidFill>
                <a:ea typeface="Calibri"/>
                <a:cs typeface="Times New Roman"/>
              </a:rPr>
              <a:t> </a:t>
            </a:r>
            <a:r>
              <a:rPr lang="ar-IQ" dirty="0" err="1">
                <a:solidFill>
                  <a:prstClr val="black"/>
                </a:solidFill>
                <a:ea typeface="Calibri"/>
                <a:cs typeface="Times New Roman"/>
              </a:rPr>
              <a:t>الاقلام</a:t>
            </a:r>
            <a:r>
              <a:rPr lang="ar-IQ" dirty="0">
                <a:solidFill>
                  <a:prstClr val="black"/>
                </a:solidFill>
                <a:ea typeface="Calibri"/>
                <a:cs typeface="Times New Roman"/>
              </a:rPr>
              <a:t> </a:t>
            </a:r>
            <a:r>
              <a:rPr lang="en-US" dirty="0">
                <a:solidFill>
                  <a:prstClr val="black"/>
                </a:solidFill>
                <a:latin typeface="Times New Roman"/>
                <a:ea typeface="Calibri"/>
                <a:cs typeface="Arial"/>
              </a:rPr>
              <a:t>styli </a:t>
            </a:r>
            <a:r>
              <a:rPr lang="ar-IQ" dirty="0">
                <a:solidFill>
                  <a:prstClr val="black"/>
                </a:solidFill>
                <a:ea typeface="Calibri"/>
                <a:cs typeface="Times New Roman"/>
              </a:rPr>
              <a:t> الموجودة في الزائدة التناسلية </a:t>
            </a:r>
            <a:r>
              <a:rPr lang="ar-IQ" dirty="0" err="1">
                <a:solidFill>
                  <a:prstClr val="black"/>
                </a:solidFill>
                <a:ea typeface="Calibri"/>
                <a:cs typeface="Times New Roman"/>
              </a:rPr>
              <a:t>فانها</a:t>
            </a:r>
            <a:r>
              <a:rPr lang="ar-IQ" dirty="0">
                <a:solidFill>
                  <a:prstClr val="black"/>
                </a:solidFill>
                <a:ea typeface="Calibri"/>
                <a:cs typeface="Times New Roman"/>
              </a:rPr>
              <a:t> تختفي تماما</a:t>
            </a:r>
            <a:endParaRPr lang="en-US" sz="1600" dirty="0">
              <a:solidFill>
                <a:prstClr val="black"/>
              </a:solidFill>
              <a:ea typeface="Calibri"/>
              <a:cs typeface="Arial"/>
            </a:endParaRPr>
          </a:p>
          <a:p>
            <a:pPr>
              <a:spcBef>
                <a:spcPct val="20000"/>
              </a:spcBef>
            </a:pPr>
            <a:endParaRPr lang="en-US" dirty="0">
              <a:solidFill>
                <a:prstClr val="black"/>
              </a:solidFill>
            </a:endParaRPr>
          </a:p>
        </p:txBody>
      </p:sp>
    </p:spTree>
    <p:custDataLst>
      <p:tags r:id="rId1"/>
    </p:custDataLst>
    <p:extLst>
      <p:ext uri="{BB962C8B-B14F-4D97-AF65-F5344CB8AC3E}">
        <p14:creationId xmlns:p14="http://schemas.microsoft.com/office/powerpoint/2010/main" val="1957741418"/>
      </p:ext>
    </p:extLst>
  </p:cSld>
  <p:clrMapOvr>
    <a:masterClrMapping/>
  </p:clrMapOvr>
  <mc:AlternateContent xmlns:mc="http://schemas.openxmlformats.org/markup-compatibility/2006" xmlns:p14="http://schemas.microsoft.com/office/powerpoint/2010/main">
    <mc:Choice Requires="p14">
      <p:transition spd="slow" p14:dur="2000" advTm="94146"/>
    </mc:Choice>
    <mc:Fallback xmlns="">
      <p:transition spd="slow" advTm="941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340768"/>
            <a:ext cx="8902824" cy="3024336"/>
          </a:xfrm>
        </p:spPr>
        <p:txBody>
          <a:bodyPr>
            <a:normAutofit/>
          </a:bodyPr>
          <a:lstStyle/>
          <a:p>
            <a:pPr lvl="0">
              <a:lnSpc>
                <a:spcPct val="115000"/>
              </a:lnSpc>
              <a:spcAft>
                <a:spcPts val="1000"/>
              </a:spcAft>
              <a:buFont typeface="+mj-lt"/>
              <a:buAutoNum type="arabicPeriod"/>
            </a:pPr>
            <a:r>
              <a:rPr lang="ar-IQ" sz="2000" b="1" dirty="0" err="1">
                <a:ea typeface="Calibri"/>
                <a:cs typeface="Times New Roman"/>
              </a:rPr>
              <a:t>الة</a:t>
            </a:r>
            <a:r>
              <a:rPr lang="ar-IQ" sz="2000" b="1" dirty="0">
                <a:ea typeface="Calibri"/>
                <a:cs typeface="Times New Roman"/>
              </a:rPr>
              <a:t> السفاد </a:t>
            </a:r>
            <a:r>
              <a:rPr lang="en-US" sz="2000" b="1" dirty="0">
                <a:latin typeface="Times New Roman"/>
                <a:ea typeface="Calibri"/>
                <a:cs typeface="Arial"/>
              </a:rPr>
              <a:t>male genitalia</a:t>
            </a:r>
            <a:r>
              <a:rPr lang="ar-IQ" sz="2000" b="1" dirty="0">
                <a:ea typeface="Calibri"/>
                <a:cs typeface="Times New Roman"/>
              </a:rPr>
              <a:t> : </a:t>
            </a:r>
            <a:r>
              <a:rPr lang="ar-IQ" sz="2000" dirty="0" smtClean="0">
                <a:ea typeface="Calibri"/>
                <a:cs typeface="Times New Roman"/>
              </a:rPr>
              <a:t>وتشمل </a:t>
            </a:r>
            <a:r>
              <a:rPr lang="ar-IQ" sz="2000" dirty="0" err="1" smtClean="0">
                <a:ea typeface="Calibri"/>
                <a:cs typeface="Times New Roman"/>
              </a:rPr>
              <a:t>الة</a:t>
            </a:r>
            <a:r>
              <a:rPr lang="ar-IQ" sz="2000" dirty="0" smtClean="0">
                <a:ea typeface="Calibri"/>
                <a:cs typeface="Times New Roman"/>
              </a:rPr>
              <a:t> السفاد التامة التكوين زوج من المقابض </a:t>
            </a:r>
            <a:r>
              <a:rPr lang="en-US" sz="2000" dirty="0" smtClean="0">
                <a:latin typeface="Times New Roman"/>
                <a:ea typeface="Calibri"/>
                <a:cs typeface="Arial"/>
              </a:rPr>
              <a:t>claspers</a:t>
            </a:r>
            <a:r>
              <a:rPr lang="ar-IQ" sz="2000" dirty="0" smtClean="0">
                <a:ea typeface="Calibri"/>
                <a:cs typeface="Times New Roman"/>
              </a:rPr>
              <a:t> ت</a:t>
            </a:r>
            <a:r>
              <a:rPr lang="ar-SA" sz="2000" dirty="0" smtClean="0">
                <a:ea typeface="Calibri"/>
                <a:cs typeface="Times New Roman"/>
              </a:rPr>
              <a:t>نشا كل قابض من التحام القلم مع </a:t>
            </a:r>
            <a:r>
              <a:rPr lang="ar-SA" sz="2000" dirty="0" err="1" smtClean="0">
                <a:ea typeface="Calibri"/>
                <a:cs typeface="Times New Roman"/>
              </a:rPr>
              <a:t>الحريقفة</a:t>
            </a:r>
            <a:r>
              <a:rPr lang="ar-SA" sz="2000" dirty="0" smtClean="0">
                <a:ea typeface="Calibri"/>
                <a:cs typeface="Times New Roman"/>
              </a:rPr>
              <a:t> </a:t>
            </a:r>
            <a:r>
              <a:rPr lang="en-US" sz="2000" dirty="0" err="1" smtClean="0">
                <a:ea typeface="Calibri"/>
                <a:cs typeface="Times New Roman"/>
              </a:rPr>
              <a:t>coxite</a:t>
            </a:r>
            <a:r>
              <a:rPr lang="ar-IQ" sz="2000" dirty="0" smtClean="0">
                <a:ea typeface="Calibri"/>
                <a:cs typeface="Times New Roman"/>
              </a:rPr>
              <a:t> في الزائدة التناسلية </a:t>
            </a:r>
            <a:r>
              <a:rPr lang="ar-SA" sz="2000" dirty="0">
                <a:ea typeface="Calibri"/>
                <a:cs typeface="Times New Roman"/>
              </a:rPr>
              <a:t>،</a:t>
            </a:r>
            <a:r>
              <a:rPr lang="ar-IQ" sz="2000" dirty="0" smtClean="0">
                <a:ea typeface="Calibri"/>
                <a:cs typeface="Times New Roman"/>
              </a:rPr>
              <a:t>ويستعملها الذكر في مسك الانثى</a:t>
            </a:r>
            <a:r>
              <a:rPr lang="ar-IQ" sz="2000" b="1" dirty="0" smtClean="0">
                <a:ea typeface="Calibri"/>
                <a:cs typeface="Times New Roman"/>
              </a:rPr>
              <a:t> . </a:t>
            </a:r>
            <a:r>
              <a:rPr lang="ar-IQ" sz="2000" dirty="0" smtClean="0">
                <a:ea typeface="Calibri"/>
                <a:cs typeface="Times New Roman"/>
              </a:rPr>
              <a:t>اما</a:t>
            </a:r>
            <a:r>
              <a:rPr lang="ar-IQ" sz="2000" b="1" dirty="0" smtClean="0">
                <a:ea typeface="Calibri"/>
                <a:cs typeface="Times New Roman"/>
              </a:rPr>
              <a:t> </a:t>
            </a:r>
            <a:r>
              <a:rPr lang="ar-IQ" sz="2000" dirty="0" smtClean="0">
                <a:ea typeface="Calibri"/>
                <a:cs typeface="Times New Roman"/>
              </a:rPr>
              <a:t>النتوءات</a:t>
            </a:r>
            <a:r>
              <a:rPr lang="ar-IQ" sz="2000" b="1" dirty="0" smtClean="0">
                <a:ea typeface="Calibri"/>
                <a:cs typeface="Times New Roman"/>
              </a:rPr>
              <a:t> </a:t>
            </a:r>
            <a:r>
              <a:rPr lang="en-US" sz="2000" b="1" dirty="0" smtClean="0">
                <a:ea typeface="Calibri"/>
                <a:cs typeface="Times New Roman"/>
              </a:rPr>
              <a:t>vesicles</a:t>
            </a:r>
            <a:r>
              <a:rPr lang="ar-IQ" sz="2000" dirty="0" smtClean="0">
                <a:ea typeface="Calibri"/>
                <a:cs typeface="Times New Roman"/>
              </a:rPr>
              <a:t>فتوجد في جميع الحشرات عدا رتبتي </a:t>
            </a:r>
            <a:r>
              <a:rPr lang="en-US" sz="2000" dirty="0" err="1" smtClean="0">
                <a:latin typeface="Times New Roman"/>
                <a:ea typeface="Calibri"/>
                <a:cs typeface="Arial"/>
              </a:rPr>
              <a:t>Collembola</a:t>
            </a:r>
            <a:r>
              <a:rPr lang="en-US" sz="2000" dirty="0" smtClean="0">
                <a:latin typeface="Times New Roman"/>
                <a:ea typeface="Calibri"/>
                <a:cs typeface="Arial"/>
              </a:rPr>
              <a:t> </a:t>
            </a:r>
            <a:r>
              <a:rPr lang="ar-IQ" sz="2000" dirty="0" smtClean="0">
                <a:ea typeface="Calibri"/>
                <a:cs typeface="Times New Roman"/>
              </a:rPr>
              <a:t> ورتبة </a:t>
            </a:r>
            <a:r>
              <a:rPr lang="en-US" sz="2000" dirty="0" err="1" smtClean="0">
                <a:latin typeface="Times New Roman"/>
                <a:ea typeface="Calibri"/>
                <a:cs typeface="Arial"/>
              </a:rPr>
              <a:t>Plecoptera</a:t>
            </a:r>
            <a:r>
              <a:rPr lang="ar-IQ" sz="2000" dirty="0" smtClean="0">
                <a:ea typeface="Calibri"/>
                <a:cs typeface="Times New Roman"/>
              </a:rPr>
              <a:t> , وهي عادة تنقسم طوليا </a:t>
            </a:r>
            <a:r>
              <a:rPr lang="ar-IQ" sz="2000" dirty="0" err="1" smtClean="0">
                <a:ea typeface="Calibri"/>
                <a:cs typeface="Times New Roman"/>
              </a:rPr>
              <a:t>الى</a:t>
            </a:r>
            <a:r>
              <a:rPr lang="ar-IQ" sz="2000" dirty="0" smtClean="0">
                <a:ea typeface="Calibri"/>
                <a:cs typeface="Times New Roman"/>
              </a:rPr>
              <a:t> زوجين من الفصوص , الزوج الداخلي يكون القضيب </a:t>
            </a:r>
            <a:r>
              <a:rPr lang="en-US" sz="2000" dirty="0" smtClean="0">
                <a:latin typeface="Times New Roman"/>
                <a:ea typeface="Calibri"/>
                <a:cs typeface="Arial"/>
              </a:rPr>
              <a:t>penis</a:t>
            </a:r>
            <a:r>
              <a:rPr lang="ar-IQ" sz="2000" dirty="0" smtClean="0">
                <a:ea typeface="Calibri"/>
                <a:cs typeface="Times New Roman"/>
              </a:rPr>
              <a:t> </a:t>
            </a:r>
            <a:r>
              <a:rPr lang="ar-IQ" sz="2000" dirty="0" err="1" smtClean="0">
                <a:ea typeface="Calibri"/>
                <a:cs typeface="Times New Roman"/>
              </a:rPr>
              <a:t>اما</a:t>
            </a:r>
            <a:r>
              <a:rPr lang="ar-IQ" sz="2000" dirty="0" smtClean="0">
                <a:ea typeface="Calibri"/>
                <a:cs typeface="Times New Roman"/>
              </a:rPr>
              <a:t> الزوج الخارجي فيكون غلاف القضيب </a:t>
            </a:r>
            <a:r>
              <a:rPr lang="en-US" sz="2000" dirty="0" err="1" smtClean="0">
                <a:latin typeface="Times New Roman"/>
                <a:ea typeface="Calibri"/>
                <a:cs typeface="Arial"/>
              </a:rPr>
              <a:t>parameres</a:t>
            </a:r>
            <a:r>
              <a:rPr lang="ar-IQ" sz="2000" dirty="0" smtClean="0">
                <a:ea typeface="Calibri"/>
                <a:cs typeface="Times New Roman"/>
              </a:rPr>
              <a:t> وتعرف هذين الزوجين بعضو التلقيح </a:t>
            </a:r>
            <a:r>
              <a:rPr lang="en-US" sz="2000" dirty="0" err="1" smtClean="0">
                <a:latin typeface="Times New Roman"/>
                <a:ea typeface="Calibri"/>
                <a:cs typeface="Arial"/>
              </a:rPr>
              <a:t>Aedeagus</a:t>
            </a:r>
            <a:r>
              <a:rPr lang="ar-IQ" sz="2000" dirty="0" smtClean="0">
                <a:ea typeface="Calibri"/>
                <a:cs typeface="Times New Roman"/>
              </a:rPr>
              <a:t> وتعرف الفتحة التي توجد في طرف القضيب بال </a:t>
            </a:r>
            <a:r>
              <a:rPr lang="en-US" sz="2000" dirty="0" err="1" smtClean="0">
                <a:latin typeface="Times New Roman"/>
                <a:ea typeface="Calibri"/>
                <a:cs typeface="Arial"/>
              </a:rPr>
              <a:t>phallotreme</a:t>
            </a:r>
            <a:r>
              <a:rPr lang="ar-IQ" sz="2000" dirty="0" smtClean="0">
                <a:ea typeface="Calibri"/>
                <a:cs typeface="Times New Roman"/>
              </a:rPr>
              <a:t> </a:t>
            </a:r>
            <a:r>
              <a:rPr lang="ar-IQ" sz="2000" dirty="0" err="1" smtClean="0">
                <a:ea typeface="Calibri"/>
                <a:cs typeface="Times New Roman"/>
              </a:rPr>
              <a:t>اما</a:t>
            </a:r>
            <a:r>
              <a:rPr lang="ar-IQ" sz="2000" dirty="0" smtClean="0">
                <a:ea typeface="Calibri"/>
                <a:cs typeface="Times New Roman"/>
              </a:rPr>
              <a:t> الفتحة التناسلية </a:t>
            </a:r>
            <a:r>
              <a:rPr lang="en-US" sz="2000" dirty="0" err="1" smtClean="0">
                <a:latin typeface="Times New Roman"/>
                <a:ea typeface="Calibri"/>
                <a:cs typeface="Arial"/>
              </a:rPr>
              <a:t>gonopore</a:t>
            </a:r>
            <a:r>
              <a:rPr lang="ar-IQ" sz="2000" dirty="0" smtClean="0">
                <a:ea typeface="Calibri"/>
                <a:cs typeface="Times New Roman"/>
              </a:rPr>
              <a:t> فتوجد في نهاية القناة القاذفة  . وتختلف </a:t>
            </a:r>
            <a:r>
              <a:rPr lang="ar-IQ" sz="2000" dirty="0" err="1" smtClean="0">
                <a:ea typeface="Calibri"/>
                <a:cs typeface="Times New Roman"/>
              </a:rPr>
              <a:t>الة</a:t>
            </a:r>
            <a:r>
              <a:rPr lang="ar-IQ" sz="2000" dirty="0" smtClean="0">
                <a:ea typeface="Calibri"/>
                <a:cs typeface="Times New Roman"/>
              </a:rPr>
              <a:t> السفاد في ذكور </a:t>
            </a:r>
            <a:r>
              <a:rPr lang="ar-IQ" sz="2000" dirty="0" err="1" smtClean="0">
                <a:ea typeface="Calibri"/>
                <a:cs typeface="Times New Roman"/>
              </a:rPr>
              <a:t>الرعاشات</a:t>
            </a:r>
            <a:r>
              <a:rPr lang="ar-IQ" sz="2000" dirty="0" smtClean="0">
                <a:ea typeface="Calibri"/>
                <a:cs typeface="Times New Roman"/>
              </a:rPr>
              <a:t> حيث يكون القضيب </a:t>
            </a:r>
            <a:r>
              <a:rPr lang="en-US" sz="2000" dirty="0" smtClean="0">
                <a:latin typeface="Times New Roman"/>
                <a:ea typeface="Calibri"/>
                <a:cs typeface="Arial"/>
              </a:rPr>
              <a:t>penis</a:t>
            </a:r>
            <a:r>
              <a:rPr lang="ar-IQ" sz="2000" dirty="0" smtClean="0">
                <a:ea typeface="Calibri"/>
                <a:cs typeface="Times New Roman"/>
              </a:rPr>
              <a:t> في </a:t>
            </a:r>
            <a:r>
              <a:rPr lang="ar-IQ" sz="2000" dirty="0" err="1" smtClean="0">
                <a:ea typeface="Calibri"/>
                <a:cs typeface="Times New Roman"/>
              </a:rPr>
              <a:t>استرنة</a:t>
            </a:r>
            <a:r>
              <a:rPr lang="ar-IQ" sz="2000" dirty="0" smtClean="0">
                <a:ea typeface="Calibri"/>
                <a:cs typeface="Times New Roman"/>
              </a:rPr>
              <a:t> الحلقة البطنية الثالثة بينما تكون </a:t>
            </a:r>
            <a:r>
              <a:rPr lang="ar-IQ" sz="2000" dirty="0" err="1" smtClean="0">
                <a:ea typeface="Calibri"/>
                <a:cs typeface="Times New Roman"/>
              </a:rPr>
              <a:t>الاعضاء</a:t>
            </a:r>
            <a:r>
              <a:rPr lang="ar-IQ" sz="2000" dirty="0" smtClean="0">
                <a:ea typeface="Calibri"/>
                <a:cs typeface="Times New Roman"/>
              </a:rPr>
              <a:t> القابضة </a:t>
            </a:r>
            <a:r>
              <a:rPr lang="en-US" sz="2000" dirty="0" smtClean="0">
                <a:latin typeface="Times New Roman"/>
                <a:ea typeface="Calibri"/>
                <a:cs typeface="Arial"/>
              </a:rPr>
              <a:t>claspers</a:t>
            </a:r>
            <a:r>
              <a:rPr lang="ar-IQ" sz="2000" dirty="0" smtClean="0">
                <a:ea typeface="Calibri"/>
                <a:cs typeface="Times New Roman"/>
              </a:rPr>
              <a:t> في نهاية الحلقة العاشرة.</a:t>
            </a:r>
            <a:endParaRPr lang="en-US" sz="1800" dirty="0">
              <a:ea typeface="Calibri"/>
              <a:cs typeface="Arial"/>
            </a:endParaRPr>
          </a:p>
          <a:p>
            <a:pPr marL="0" indent="0">
              <a:buNone/>
            </a:pPr>
            <a:endParaRPr lang="en-US" sz="2000" dirty="0"/>
          </a:p>
        </p:txBody>
      </p:sp>
      <p:sp>
        <p:nvSpPr>
          <p:cNvPr id="4" name="عنوان 1"/>
          <p:cNvSpPr txBox="1">
            <a:spLocks noGrp="1"/>
          </p:cNvSpPr>
          <p:nvPr>
            <p:ph type="title"/>
          </p:nvPr>
        </p:nvSpPr>
        <p:spPr>
          <a:xfrm>
            <a:off x="-180528" y="274638"/>
            <a:ext cx="9073008"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342900" indent="-342900" algn="r">
              <a:lnSpc>
                <a:spcPct val="115000"/>
              </a:lnSpc>
              <a:spcAft>
                <a:spcPts val="1000"/>
              </a:spcAft>
              <a:buFont typeface="+mj-lt"/>
              <a:buAutoNum type="alphaUcPeriod" startAt="2"/>
            </a:pPr>
            <a:r>
              <a:rPr lang="ar-IQ" sz="2800" b="1" dirty="0" smtClean="0">
                <a:ea typeface="Calibri"/>
              </a:rPr>
              <a:t>الزوائد التناسلية  </a:t>
            </a:r>
            <a:r>
              <a:rPr lang="en-US" sz="2800" b="1" dirty="0" smtClean="0">
                <a:latin typeface="Times New Roman"/>
                <a:ea typeface="Calibri"/>
                <a:cs typeface="Arial"/>
              </a:rPr>
              <a:t>reproductive appendages</a:t>
            </a:r>
            <a:r>
              <a:rPr lang="en-US" sz="2400" dirty="0" smtClean="0">
                <a:ea typeface="Calibri"/>
                <a:cs typeface="Arial"/>
              </a:rPr>
              <a:t/>
            </a:r>
            <a:br>
              <a:rPr lang="en-US" sz="2400" dirty="0" smtClean="0">
                <a:ea typeface="Calibri"/>
                <a:cs typeface="Arial"/>
              </a:rPr>
            </a:br>
            <a:r>
              <a:rPr lang="ar-IQ" sz="2800" b="1" dirty="0" err="1" smtClean="0">
                <a:ea typeface="Calibri"/>
              </a:rPr>
              <a:t>الة</a:t>
            </a:r>
            <a:r>
              <a:rPr lang="ar-IQ" sz="2800" b="1" dirty="0" smtClean="0">
                <a:ea typeface="Calibri"/>
              </a:rPr>
              <a:t> السفاد  </a:t>
            </a:r>
            <a:r>
              <a:rPr lang="en-US" sz="2800" b="1" dirty="0">
                <a:latin typeface="Times New Roman"/>
                <a:ea typeface="Calibri"/>
              </a:rPr>
              <a:t>male genitalia </a:t>
            </a:r>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221088"/>
            <a:ext cx="2895600"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970098"/>
            <a:ext cx="2722811" cy="2632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8148532"/>
      </p:ext>
    </p:extLst>
  </p:cSld>
  <p:clrMapOvr>
    <a:masterClrMapping/>
  </p:clrMapOvr>
  <mc:AlternateContent xmlns:mc="http://schemas.openxmlformats.org/markup-compatibility/2006" xmlns:p14="http://schemas.microsoft.com/office/powerpoint/2010/main">
    <mc:Choice Requires="p14">
      <p:transition spd="slow" p14:dur="2000" advTm="81914"/>
    </mc:Choice>
    <mc:Fallback xmlns="">
      <p:transition spd="slow" advTm="8191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01616" y="1124744"/>
            <a:ext cx="4762872" cy="5544616"/>
          </a:xfrm>
        </p:spPr>
        <p:txBody>
          <a:bodyPr>
            <a:normAutofit/>
          </a:bodyPr>
          <a:lstStyle/>
          <a:p>
            <a:pPr algn="just"/>
            <a:r>
              <a:rPr lang="ar-IQ" sz="2000" b="1" dirty="0">
                <a:latin typeface="rasol"/>
              </a:rPr>
              <a:t>ع</a:t>
            </a:r>
            <a:r>
              <a:rPr lang="ar-IQ" sz="2000" b="1" dirty="0" smtClean="0">
                <a:latin typeface="rasol"/>
              </a:rPr>
              <a:t>لبة </a:t>
            </a:r>
            <a:r>
              <a:rPr lang="ar-IQ" sz="2000" b="1" dirty="0">
                <a:latin typeface="rasol"/>
              </a:rPr>
              <a:t>الراس </a:t>
            </a:r>
            <a:r>
              <a:rPr lang="ar-IQ" sz="2000" b="1" dirty="0" err="1">
                <a:latin typeface="rasol"/>
              </a:rPr>
              <a:t>او</a:t>
            </a:r>
            <a:r>
              <a:rPr lang="ar-IQ" sz="2000" b="1" dirty="0">
                <a:latin typeface="rasol"/>
              </a:rPr>
              <a:t> الجمجمة من الناحية الخلفية:</a:t>
            </a:r>
          </a:p>
          <a:p>
            <a:pPr algn="just"/>
            <a:endParaRPr lang="ar-IQ" sz="2000" b="1" dirty="0">
              <a:latin typeface="rasol"/>
            </a:endParaRPr>
          </a:p>
          <a:p>
            <a:pPr marL="457200" indent="-457200" algn="just">
              <a:buFont typeface="+mj-lt"/>
              <a:buAutoNum type="arabicPeriod"/>
            </a:pPr>
            <a:r>
              <a:rPr lang="ar-IQ" sz="2000" b="1" dirty="0" smtClean="0">
                <a:latin typeface="rasol"/>
              </a:rPr>
              <a:t>المنطقة </a:t>
            </a:r>
            <a:r>
              <a:rPr lang="ar-IQ" sz="2000" b="1" dirty="0" err="1" smtClean="0">
                <a:latin typeface="rasol"/>
              </a:rPr>
              <a:t>القفوية</a:t>
            </a:r>
            <a:r>
              <a:rPr lang="ar-IQ" sz="2000" b="1" dirty="0" smtClean="0">
                <a:latin typeface="rasol"/>
              </a:rPr>
              <a:t> </a:t>
            </a:r>
            <a:r>
              <a:rPr lang="en-US" sz="2000" b="1" dirty="0" smtClean="0">
                <a:latin typeface="rasol"/>
              </a:rPr>
              <a:t>(Occipital) </a:t>
            </a:r>
            <a:r>
              <a:rPr lang="ar-IQ" sz="2000" b="1" dirty="0" smtClean="0">
                <a:latin typeface="rasol"/>
              </a:rPr>
              <a:t> ويحيط بها الدرز القفوي (</a:t>
            </a:r>
            <a:r>
              <a:rPr lang="en-US" sz="2000" b="1" dirty="0" smtClean="0">
                <a:latin typeface="rasol"/>
              </a:rPr>
              <a:t>occipital suture</a:t>
            </a:r>
            <a:r>
              <a:rPr lang="ar-IQ" sz="2000" b="1" dirty="0" smtClean="0">
                <a:latin typeface="rasol"/>
              </a:rPr>
              <a:t>)</a:t>
            </a:r>
            <a:endParaRPr lang="en-US" sz="2000" b="1" dirty="0" smtClean="0">
              <a:latin typeface="rasol"/>
            </a:endParaRPr>
          </a:p>
          <a:p>
            <a:pPr marL="457200" indent="-457200" algn="just">
              <a:buFont typeface="+mj-lt"/>
              <a:buAutoNum type="arabicPeriod"/>
            </a:pPr>
            <a:r>
              <a:rPr lang="ar-IQ" sz="2000" b="1" dirty="0" smtClean="0">
                <a:solidFill>
                  <a:srgbClr val="FF0000"/>
                </a:solidFill>
                <a:latin typeface="rasol"/>
              </a:rPr>
              <a:t>المنطقة </a:t>
            </a:r>
            <a:r>
              <a:rPr lang="ar-IQ" sz="2000" b="1" dirty="0">
                <a:solidFill>
                  <a:srgbClr val="FF0000"/>
                </a:solidFill>
                <a:latin typeface="rasol"/>
              </a:rPr>
              <a:t>خلف </a:t>
            </a:r>
            <a:r>
              <a:rPr lang="ar-IQ" sz="2000" b="1" dirty="0" err="1" smtClean="0">
                <a:solidFill>
                  <a:srgbClr val="FF0000"/>
                </a:solidFill>
                <a:latin typeface="rasol"/>
              </a:rPr>
              <a:t>المؤخرية</a:t>
            </a:r>
            <a:r>
              <a:rPr lang="en-US" sz="2000" b="1" dirty="0" smtClean="0">
                <a:solidFill>
                  <a:srgbClr val="FF0000"/>
                </a:solidFill>
                <a:latin typeface="rasol"/>
              </a:rPr>
              <a:t>  </a:t>
            </a:r>
            <a:r>
              <a:rPr lang="en-US" sz="2000" b="1" dirty="0">
                <a:solidFill>
                  <a:srgbClr val="FF0000"/>
                </a:solidFill>
                <a:latin typeface="rasol"/>
              </a:rPr>
              <a:t>(</a:t>
            </a:r>
            <a:r>
              <a:rPr lang="en-US" sz="2000" b="1" dirty="0" err="1">
                <a:solidFill>
                  <a:srgbClr val="FF0000"/>
                </a:solidFill>
                <a:latin typeface="rasol"/>
              </a:rPr>
              <a:t>postocciput</a:t>
            </a:r>
            <a:r>
              <a:rPr lang="en-US" sz="2000" b="1" dirty="0">
                <a:solidFill>
                  <a:srgbClr val="FF0000"/>
                </a:solidFill>
                <a:latin typeface="rasol"/>
              </a:rPr>
              <a:t>) </a:t>
            </a:r>
            <a:r>
              <a:rPr lang="ar-IQ" sz="2000" b="1" dirty="0">
                <a:latin typeface="rasol"/>
              </a:rPr>
              <a:t>والتي يحدها درز </a:t>
            </a:r>
            <a:r>
              <a:rPr lang="ar-IQ" sz="2000" b="1" dirty="0" smtClean="0">
                <a:latin typeface="rasol"/>
              </a:rPr>
              <a:t>يدعى بالدرز </a:t>
            </a:r>
            <a:r>
              <a:rPr lang="ar-IQ" sz="2000" b="1" dirty="0">
                <a:latin typeface="rasol"/>
              </a:rPr>
              <a:t>خلف </a:t>
            </a:r>
            <a:r>
              <a:rPr lang="ar-IQ" sz="2000" b="1" dirty="0" err="1" smtClean="0">
                <a:latin typeface="rasol"/>
              </a:rPr>
              <a:t>القفوية</a:t>
            </a:r>
            <a:r>
              <a:rPr lang="ar-IQ" sz="2000" b="1" dirty="0" smtClean="0">
                <a:latin typeface="rasol"/>
              </a:rPr>
              <a:t> (</a:t>
            </a:r>
            <a:r>
              <a:rPr lang="en-US" sz="2000" b="1" dirty="0" err="1">
                <a:latin typeface="rasol"/>
              </a:rPr>
              <a:t>postoccipital</a:t>
            </a:r>
            <a:r>
              <a:rPr lang="en-US" sz="2000" b="1" dirty="0">
                <a:latin typeface="rasol"/>
              </a:rPr>
              <a:t> </a:t>
            </a:r>
            <a:r>
              <a:rPr lang="en-US" sz="2000" b="1" dirty="0" smtClean="0">
                <a:latin typeface="rasol"/>
              </a:rPr>
              <a:t>suture</a:t>
            </a:r>
            <a:r>
              <a:rPr lang="ar-IQ" sz="2000" b="1" dirty="0" smtClean="0">
                <a:latin typeface="rasol"/>
              </a:rPr>
              <a:t>)  وتحيط هذه الصفيحة </a:t>
            </a:r>
            <a:r>
              <a:rPr lang="ar-IQ" sz="2000" b="1" dirty="0" smtClean="0">
                <a:solidFill>
                  <a:srgbClr val="002060"/>
                </a:solidFill>
                <a:latin typeface="rasol"/>
              </a:rPr>
              <a:t>الفتحة </a:t>
            </a:r>
            <a:r>
              <a:rPr lang="ar-IQ" sz="2000" b="1" dirty="0" err="1" smtClean="0">
                <a:solidFill>
                  <a:srgbClr val="002060"/>
                </a:solidFill>
                <a:latin typeface="rasol"/>
              </a:rPr>
              <a:t>القفوية</a:t>
            </a:r>
            <a:r>
              <a:rPr lang="ar-IQ" sz="2000" b="1" dirty="0" smtClean="0">
                <a:solidFill>
                  <a:srgbClr val="002060"/>
                </a:solidFill>
                <a:latin typeface="rasol"/>
              </a:rPr>
              <a:t> (</a:t>
            </a:r>
            <a:r>
              <a:rPr lang="en-US" sz="2000" b="1" dirty="0" smtClean="0">
                <a:solidFill>
                  <a:srgbClr val="002060"/>
                </a:solidFill>
                <a:latin typeface="rasol"/>
              </a:rPr>
              <a:t>occipital foramen</a:t>
            </a:r>
            <a:r>
              <a:rPr lang="ar-IQ" sz="2000" b="1" dirty="0" smtClean="0">
                <a:solidFill>
                  <a:srgbClr val="002060"/>
                </a:solidFill>
                <a:latin typeface="rasol"/>
              </a:rPr>
              <a:t>)</a:t>
            </a:r>
            <a:r>
              <a:rPr lang="ar-IQ" sz="2000" b="1" dirty="0" smtClean="0">
                <a:latin typeface="rasol"/>
              </a:rPr>
              <a:t> التي يمر منها الحبل العصبي </a:t>
            </a:r>
            <a:r>
              <a:rPr lang="ar-IQ" sz="2000" b="1" dirty="0" err="1" smtClean="0">
                <a:latin typeface="rasol"/>
              </a:rPr>
              <a:t>والاوعية</a:t>
            </a:r>
            <a:r>
              <a:rPr lang="ar-IQ" sz="2000" b="1" dirty="0" smtClean="0">
                <a:latin typeface="rasol"/>
              </a:rPr>
              <a:t> الدموية</a:t>
            </a:r>
          </a:p>
          <a:p>
            <a:pPr marL="457200" indent="-457200" algn="just">
              <a:buFont typeface="+mj-lt"/>
              <a:buAutoNum type="arabicPeriod"/>
            </a:pPr>
            <a:r>
              <a:rPr lang="ar-IQ" sz="2000" b="1" dirty="0" smtClean="0">
                <a:latin typeface="rasol"/>
              </a:rPr>
              <a:t>الشفا </a:t>
            </a:r>
            <a:r>
              <a:rPr lang="ar-IQ" sz="2000" b="1" dirty="0">
                <a:latin typeface="rasol"/>
              </a:rPr>
              <a:t>السفلى </a:t>
            </a:r>
            <a:r>
              <a:rPr lang="en-US" sz="2000" b="1" dirty="0">
                <a:latin typeface="rasol"/>
              </a:rPr>
              <a:t>Labium</a:t>
            </a:r>
            <a:r>
              <a:rPr lang="en-US" sz="2000" b="1" dirty="0" smtClean="0">
                <a:latin typeface="rasol"/>
              </a:rPr>
              <a:t>:</a:t>
            </a:r>
            <a:endParaRPr lang="ar-IQ" sz="2000" b="1" dirty="0">
              <a:latin typeface="rasol"/>
            </a:endParaRPr>
          </a:p>
          <a:p>
            <a:pPr marL="457200" indent="-457200" algn="just">
              <a:buFont typeface="+mj-lt"/>
              <a:buAutoNum type="arabicPeriod"/>
            </a:pPr>
            <a:r>
              <a:rPr lang="ar-IQ" sz="2000" b="1" dirty="0">
                <a:latin typeface="rasol"/>
              </a:rPr>
              <a:t>ا</a:t>
            </a:r>
            <a:r>
              <a:rPr lang="ar-IQ" sz="2000" b="1" dirty="0" smtClean="0">
                <a:latin typeface="rasol"/>
              </a:rPr>
              <a:t>لفكان </a:t>
            </a:r>
            <a:r>
              <a:rPr lang="ar-IQ" sz="2000" b="1" dirty="0">
                <a:latin typeface="rasol"/>
              </a:rPr>
              <a:t>العلويان </a:t>
            </a:r>
            <a:r>
              <a:rPr lang="en-US" sz="2000" b="1" dirty="0">
                <a:latin typeface="rasol"/>
              </a:rPr>
              <a:t>Mandibles</a:t>
            </a:r>
            <a:r>
              <a:rPr lang="en-US" sz="2000" b="1" dirty="0" smtClean="0">
                <a:latin typeface="rasol"/>
              </a:rPr>
              <a:t>:</a:t>
            </a:r>
            <a:endParaRPr lang="ar-IQ" sz="2000" b="1" dirty="0">
              <a:latin typeface="rasol"/>
            </a:endParaRPr>
          </a:p>
          <a:p>
            <a:pPr marL="457200" indent="-457200" algn="just">
              <a:buFont typeface="+mj-lt"/>
              <a:buAutoNum type="arabicPeriod"/>
            </a:pPr>
            <a:r>
              <a:rPr lang="ar-IQ" sz="2000" b="1" dirty="0" smtClean="0">
                <a:latin typeface="rasol"/>
              </a:rPr>
              <a:t>الفكان </a:t>
            </a:r>
            <a:r>
              <a:rPr lang="ar-IQ" sz="2000" b="1" dirty="0">
                <a:latin typeface="rasol"/>
              </a:rPr>
              <a:t>السفليان </a:t>
            </a:r>
            <a:r>
              <a:rPr lang="en-US" sz="2000" b="1" dirty="0">
                <a:latin typeface="rasol"/>
              </a:rPr>
              <a:t>Maxillae</a:t>
            </a:r>
            <a:r>
              <a:rPr lang="en-US" sz="2000" b="1" dirty="0" smtClean="0">
                <a:latin typeface="rasol"/>
              </a:rPr>
              <a:t>:</a:t>
            </a:r>
            <a:endParaRPr lang="ar-IQ" sz="2000" b="1" dirty="0">
              <a:latin typeface="rasol"/>
            </a:endParaRPr>
          </a:p>
          <a:p>
            <a:pPr marL="0" indent="0">
              <a:buNone/>
            </a:pPr>
            <a:endParaRPr lang="en-US" sz="2000" dirty="0"/>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57288"/>
            <a:ext cx="3816424"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467544" y="332656"/>
            <a:ext cx="8224439" cy="523220"/>
          </a:xfrm>
          <a:prstGeom prst="rect">
            <a:avLst/>
          </a:prstGeom>
          <a:noFill/>
        </p:spPr>
        <p:txBody>
          <a:bodyPr wrap="square" rtlCol="0">
            <a:spAutoFit/>
          </a:bodyPr>
          <a:lstStyle/>
          <a:p>
            <a:r>
              <a:rPr lang="ar-IQ" sz="2800" b="1" dirty="0" smtClean="0"/>
              <a:t>الصفائح المكونة لعلبة الرأس </a:t>
            </a:r>
            <a:r>
              <a:rPr lang="ar-IQ" sz="2800" b="1" dirty="0" err="1" smtClean="0"/>
              <a:t>او</a:t>
            </a:r>
            <a:r>
              <a:rPr lang="ar-IQ" sz="2800" b="1" dirty="0" smtClean="0"/>
              <a:t> القحف </a:t>
            </a:r>
            <a:r>
              <a:rPr lang="en-US" sz="2800" b="1" dirty="0" err="1" smtClean="0"/>
              <a:t>Carnium</a:t>
            </a:r>
            <a:endParaRPr lang="en-US" sz="2800" b="1" dirty="0"/>
          </a:p>
        </p:txBody>
      </p:sp>
    </p:spTree>
    <p:custDataLst>
      <p:tags r:id="rId1"/>
    </p:custDataLst>
    <p:extLst>
      <p:ext uri="{BB962C8B-B14F-4D97-AF65-F5344CB8AC3E}">
        <p14:creationId xmlns:p14="http://schemas.microsoft.com/office/powerpoint/2010/main" val="3609319368"/>
      </p:ext>
    </p:extLst>
  </p:cSld>
  <p:clrMapOvr>
    <a:masterClrMapping/>
  </p:clrMapOvr>
  <mc:AlternateContent xmlns:mc="http://schemas.openxmlformats.org/markup-compatibility/2006" xmlns:p14="http://schemas.microsoft.com/office/powerpoint/2010/main">
    <mc:Choice Requires="p14">
      <p:transition spd="slow" p14:dur="2000" advTm="68682"/>
    </mc:Choice>
    <mc:Fallback xmlns="">
      <p:transition spd="slow" advTm="686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39905" y="898642"/>
            <a:ext cx="4572000" cy="1440160"/>
          </a:xfrm>
        </p:spPr>
        <p:txBody>
          <a:bodyPr>
            <a:noAutofit/>
          </a:bodyPr>
          <a:lstStyle/>
          <a:p>
            <a:pPr>
              <a:lnSpc>
                <a:spcPct val="115000"/>
              </a:lnSpc>
              <a:spcBef>
                <a:spcPts val="0"/>
              </a:spcBef>
              <a:spcAft>
                <a:spcPts val="1000"/>
              </a:spcAft>
              <a:buFont typeface="Wingdings" pitchFamily="2" charset="2"/>
              <a:buChar char="Ø"/>
            </a:pPr>
            <a:r>
              <a:rPr lang="ar-IQ" sz="1600" dirty="0" smtClean="0"/>
              <a:t>درز</a:t>
            </a:r>
            <a:r>
              <a:rPr lang="ar-SA" sz="1600" dirty="0" smtClean="0"/>
              <a:t> </a:t>
            </a:r>
            <a:r>
              <a:rPr lang="ar-IQ" sz="1600" dirty="0" smtClean="0"/>
              <a:t> </a:t>
            </a:r>
            <a:r>
              <a:rPr lang="en-US" sz="1600" dirty="0" smtClean="0"/>
              <a:t> </a:t>
            </a:r>
            <a:r>
              <a:rPr lang="en-US" sz="1600" b="1" dirty="0" err="1" smtClean="0"/>
              <a:t>epicranial</a:t>
            </a:r>
            <a:r>
              <a:rPr lang="en-US" sz="1600" b="1" dirty="0" smtClean="0"/>
              <a:t> </a:t>
            </a:r>
            <a:r>
              <a:rPr lang="en-US" sz="1600" b="1" dirty="0"/>
              <a:t>suture</a:t>
            </a:r>
            <a:r>
              <a:rPr lang="ar-SA" sz="1600" b="1" dirty="0" smtClean="0"/>
              <a:t>ويكون </a:t>
            </a:r>
            <a:r>
              <a:rPr lang="ar-IQ" sz="1600" dirty="0" smtClean="0"/>
              <a:t>بشكل </a:t>
            </a:r>
            <a:r>
              <a:rPr lang="ar-IQ" sz="1600" dirty="0"/>
              <a:t>حرف </a:t>
            </a:r>
            <a:r>
              <a:rPr lang="ar-IQ" sz="1600" dirty="0" smtClean="0"/>
              <a:t>(</a:t>
            </a:r>
            <a:r>
              <a:rPr lang="en-US" sz="1600" dirty="0" smtClean="0"/>
              <a:t>Y</a:t>
            </a:r>
            <a:r>
              <a:rPr lang="ar-IQ" sz="1600" dirty="0" smtClean="0"/>
              <a:t>)</a:t>
            </a:r>
            <a:r>
              <a:rPr lang="en-US" sz="1600" dirty="0" smtClean="0"/>
              <a:t> </a:t>
            </a:r>
            <a:r>
              <a:rPr lang="ar-IQ" sz="1600" dirty="0"/>
              <a:t>المقلوب </a:t>
            </a:r>
            <a:r>
              <a:rPr lang="ar-IQ" sz="1600" dirty="0" smtClean="0"/>
              <a:t>يمتد </a:t>
            </a:r>
            <a:r>
              <a:rPr lang="ar-IQ" sz="1600" dirty="0"/>
              <a:t>في الجزء العلوي الامامي </a:t>
            </a:r>
            <a:r>
              <a:rPr lang="ar-IQ" sz="1600" dirty="0" smtClean="0"/>
              <a:t> من الراس يدعى الذراع الوسطي </a:t>
            </a:r>
            <a:r>
              <a:rPr lang="ar-IQ" sz="1600" dirty="0"/>
              <a:t>من الدرز بالدرز التاجي الوسطي </a:t>
            </a:r>
            <a:r>
              <a:rPr lang="en-US" sz="1600" dirty="0"/>
              <a:t>coronal suture </a:t>
            </a:r>
            <a:r>
              <a:rPr lang="ar-IQ" sz="1600" dirty="0" smtClean="0"/>
              <a:t> والذي </a:t>
            </a:r>
            <a:r>
              <a:rPr lang="ar-IQ" sz="1600" dirty="0"/>
              <a:t>يقسم </a:t>
            </a:r>
            <a:r>
              <a:rPr lang="ar-IQ" sz="1600" b="1" dirty="0">
                <a:solidFill>
                  <a:schemeClr val="accent1"/>
                </a:solidFill>
              </a:rPr>
              <a:t>الهامة </a:t>
            </a:r>
            <a:r>
              <a:rPr lang="en-US" sz="1600" b="1" dirty="0">
                <a:solidFill>
                  <a:schemeClr val="accent1"/>
                </a:solidFill>
              </a:rPr>
              <a:t>vertex </a:t>
            </a:r>
            <a:r>
              <a:rPr lang="ar-IQ" sz="1600" dirty="0" smtClean="0"/>
              <a:t> الى </a:t>
            </a:r>
            <a:r>
              <a:rPr lang="ar-SA" sz="1600" dirty="0" smtClean="0"/>
              <a:t>صفيحتين </a:t>
            </a:r>
            <a:r>
              <a:rPr lang="ar-IQ" sz="1600" dirty="0" smtClean="0"/>
              <a:t>اما </a:t>
            </a:r>
            <a:r>
              <a:rPr lang="ar-IQ" sz="1600" dirty="0"/>
              <a:t>الفرعان الاماميان فيدعى كل منهما بالدرز الجبهي </a:t>
            </a:r>
            <a:r>
              <a:rPr lang="en-US" sz="1600" dirty="0" smtClean="0"/>
              <a:t>frontal suture </a:t>
            </a:r>
            <a:r>
              <a:rPr lang="ar-IQ" sz="1600" dirty="0" smtClean="0"/>
              <a:t>  </a:t>
            </a:r>
            <a:endParaRPr lang="ar-IQ" sz="1600" dirty="0"/>
          </a:p>
        </p:txBody>
      </p:sp>
      <p:sp>
        <p:nvSpPr>
          <p:cNvPr id="7" name="مربع نص 6"/>
          <p:cNvSpPr txBox="1"/>
          <p:nvPr/>
        </p:nvSpPr>
        <p:spPr>
          <a:xfrm>
            <a:off x="611560" y="116632"/>
            <a:ext cx="7720383" cy="523220"/>
          </a:xfrm>
          <a:prstGeom prst="rect">
            <a:avLst/>
          </a:prstGeom>
          <a:noFill/>
        </p:spPr>
        <p:txBody>
          <a:bodyPr wrap="square" rtlCol="0">
            <a:spAutoFit/>
          </a:bodyPr>
          <a:lstStyle/>
          <a:p>
            <a:pPr algn="ctr"/>
            <a:r>
              <a:rPr lang="ar-IQ" sz="2800" b="1" dirty="0" smtClean="0"/>
              <a:t>الدروز (</a:t>
            </a:r>
            <a:r>
              <a:rPr lang="en-US" sz="2800" b="1" dirty="0" smtClean="0"/>
              <a:t>sutures</a:t>
            </a:r>
            <a:r>
              <a:rPr lang="ar-IQ" sz="2800" b="1" dirty="0" smtClean="0"/>
              <a:t>) التي تفص</a:t>
            </a:r>
            <a:r>
              <a:rPr lang="ar-SA" sz="2800" b="1" dirty="0" smtClean="0"/>
              <a:t>ل</a:t>
            </a:r>
            <a:r>
              <a:rPr lang="ar-IQ" sz="2800" b="1" dirty="0" smtClean="0"/>
              <a:t> صفائح القحف </a:t>
            </a:r>
            <a:r>
              <a:rPr lang="en-US" sz="2800" b="1" dirty="0" err="1" smtClean="0"/>
              <a:t>Carnium</a:t>
            </a:r>
            <a:endParaRPr lang="en-US" sz="2800" b="1" dirty="0"/>
          </a:p>
        </p:txBody>
      </p:sp>
      <p:grpSp>
        <p:nvGrpSpPr>
          <p:cNvPr id="15" name="مجموعة 14"/>
          <p:cNvGrpSpPr/>
          <p:nvPr/>
        </p:nvGrpSpPr>
        <p:grpSpPr>
          <a:xfrm>
            <a:off x="323528" y="863362"/>
            <a:ext cx="4033916" cy="1700088"/>
            <a:chOff x="323528" y="863362"/>
            <a:chExt cx="4033916" cy="1700088"/>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70208"/>
              <a:ext cx="2482482" cy="160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021" y="863362"/>
              <a:ext cx="1527423" cy="1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مجموعة 10"/>
          <p:cNvGrpSpPr/>
          <p:nvPr/>
        </p:nvGrpSpPr>
        <p:grpSpPr>
          <a:xfrm>
            <a:off x="5004048" y="2805062"/>
            <a:ext cx="3566478" cy="2079058"/>
            <a:chOff x="683568" y="2439948"/>
            <a:chExt cx="3566478" cy="2329996"/>
          </a:xfrm>
        </p:grpSpPr>
        <p:sp>
          <p:nvSpPr>
            <p:cNvPr id="8" name="عنصر نائب للمحتوى 2"/>
            <p:cNvSpPr txBox="1">
              <a:spLocks/>
            </p:cNvSpPr>
            <p:nvPr/>
          </p:nvSpPr>
          <p:spPr>
            <a:xfrm>
              <a:off x="705272" y="2439948"/>
              <a:ext cx="3544774" cy="1080121"/>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spcBef>
                  <a:spcPts val="0"/>
                </a:spcBef>
                <a:spcAft>
                  <a:spcPts val="1000"/>
                </a:spcAft>
                <a:buFont typeface="Wingdings" pitchFamily="2" charset="2"/>
                <a:buChar char="Ø"/>
              </a:pPr>
              <a:r>
                <a:rPr lang="ar-IQ" sz="1600" dirty="0" smtClean="0"/>
                <a:t>الدرز (</a:t>
              </a:r>
              <a:r>
                <a:rPr lang="en-US" sz="1600" b="1" dirty="0" err="1"/>
                <a:t>epistomal</a:t>
              </a:r>
              <a:r>
                <a:rPr lang="en-US" sz="1600" b="1" dirty="0"/>
                <a:t> suture</a:t>
              </a:r>
              <a:r>
                <a:rPr lang="ar-IQ" sz="1600" dirty="0" smtClean="0"/>
                <a:t>) الذي يفصل بين الجبهة (</a:t>
              </a:r>
              <a:r>
                <a:rPr lang="en-US" sz="1600" b="1" dirty="0"/>
                <a:t>frons</a:t>
              </a:r>
              <a:r>
                <a:rPr lang="ar-IQ" sz="1600" dirty="0" smtClean="0"/>
                <a:t>) والدرقة (</a:t>
              </a:r>
              <a:r>
                <a:rPr lang="en-US" sz="1600" dirty="0"/>
                <a:t>clypeus</a:t>
              </a:r>
              <a:r>
                <a:rPr lang="ar-IQ" sz="1600" dirty="0" smtClean="0"/>
                <a:t>)</a:t>
              </a:r>
              <a:endParaRPr lang="ar-IQ" sz="1600" dirty="0"/>
            </a:p>
          </p:txBody>
        </p:sp>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096245"/>
              <a:ext cx="3168352" cy="167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مجموعة 11"/>
          <p:cNvGrpSpPr/>
          <p:nvPr/>
        </p:nvGrpSpPr>
        <p:grpSpPr>
          <a:xfrm>
            <a:off x="467544" y="2913393"/>
            <a:ext cx="3576780" cy="2138661"/>
            <a:chOff x="436442" y="4499828"/>
            <a:chExt cx="3576780" cy="2138661"/>
          </a:xfrm>
        </p:grpSpPr>
        <p:sp>
          <p:nvSpPr>
            <p:cNvPr id="9" name="مستطيل 8"/>
            <p:cNvSpPr/>
            <p:nvPr/>
          </p:nvSpPr>
          <p:spPr>
            <a:xfrm>
              <a:off x="832223" y="4499828"/>
              <a:ext cx="3180999" cy="338554"/>
            </a:xfrm>
            <a:prstGeom prst="rect">
              <a:avLst/>
            </a:prstGeom>
          </p:spPr>
          <p:txBody>
            <a:bodyPr wrap="none">
              <a:spAutoFit/>
            </a:bodyPr>
            <a:lstStyle/>
            <a:p>
              <a:pPr marL="285750" indent="-285750">
                <a:buFont typeface="Wingdings" pitchFamily="2" charset="2"/>
                <a:buChar char="Ø"/>
              </a:pPr>
              <a:r>
                <a:rPr lang="ar-IQ" sz="1600" b="1" dirty="0" smtClean="0"/>
                <a:t>الدرز تحت الخدي (</a:t>
              </a:r>
              <a:r>
                <a:rPr lang="en-US" sz="1600" b="1" dirty="0" err="1"/>
                <a:t>subgenal</a:t>
              </a:r>
              <a:r>
                <a:rPr lang="en-US" sz="1600" b="1" dirty="0"/>
                <a:t> suture</a:t>
              </a:r>
              <a:r>
                <a:rPr lang="ar-IQ" sz="1600" b="1" dirty="0" smtClean="0"/>
                <a:t>)</a:t>
              </a:r>
              <a:endParaRPr lang="en-US" sz="1600" b="1" dirty="0"/>
            </a:p>
          </p:txBody>
        </p:sp>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442" y="4925579"/>
              <a:ext cx="3546326" cy="171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مجموعة 13"/>
          <p:cNvGrpSpPr/>
          <p:nvPr/>
        </p:nvGrpSpPr>
        <p:grpSpPr>
          <a:xfrm>
            <a:off x="1" y="5069595"/>
            <a:ext cx="3707903" cy="1599765"/>
            <a:chOff x="2389828" y="4916974"/>
            <a:chExt cx="4833533" cy="1914214"/>
          </a:xfrm>
        </p:grpSpPr>
        <p:pic>
          <p:nvPicPr>
            <p:cNvPr id="1024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1903" y="5231423"/>
              <a:ext cx="1780218" cy="159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مستطيل 20"/>
            <p:cNvSpPr/>
            <p:nvPr/>
          </p:nvSpPr>
          <p:spPr>
            <a:xfrm>
              <a:off x="2389828" y="4916974"/>
              <a:ext cx="4833533" cy="405100"/>
            </a:xfrm>
            <a:prstGeom prst="rect">
              <a:avLst/>
            </a:prstGeom>
          </p:spPr>
          <p:txBody>
            <a:bodyPr wrap="square">
              <a:spAutoFit/>
            </a:bodyPr>
            <a:lstStyle/>
            <a:p>
              <a:pPr marL="285750" indent="-285750">
                <a:buFont typeface="Wingdings" pitchFamily="2" charset="2"/>
                <a:buChar char="Ø"/>
              </a:pPr>
              <a:r>
                <a:rPr lang="ar-IQ" sz="1600" b="1" dirty="0" smtClean="0"/>
                <a:t>الدرز القفوي (</a:t>
              </a:r>
              <a:r>
                <a:rPr lang="en-US" sz="1600" b="1" dirty="0"/>
                <a:t>occipital suture</a:t>
              </a:r>
              <a:r>
                <a:rPr lang="ar-IQ" sz="1600" b="1" dirty="0" smtClean="0"/>
                <a:t>) خلف الهامة والخد</a:t>
              </a:r>
              <a:endParaRPr lang="en-US" sz="1600" b="1" dirty="0"/>
            </a:p>
          </p:txBody>
        </p:sp>
      </p:grpSp>
      <p:grpSp>
        <p:nvGrpSpPr>
          <p:cNvPr id="17" name="مجموعة 16"/>
          <p:cNvGrpSpPr/>
          <p:nvPr/>
        </p:nvGrpSpPr>
        <p:grpSpPr>
          <a:xfrm>
            <a:off x="4196435" y="5229200"/>
            <a:ext cx="4552029" cy="1428046"/>
            <a:chOff x="1202192" y="2421811"/>
            <a:chExt cx="6521397" cy="2146589"/>
          </a:xfrm>
        </p:grpSpPr>
        <p:sp>
          <p:nvSpPr>
            <p:cNvPr id="16" name="مستطيل 15"/>
            <p:cNvSpPr/>
            <p:nvPr/>
          </p:nvSpPr>
          <p:spPr>
            <a:xfrm>
              <a:off x="2944557" y="2421811"/>
              <a:ext cx="4779032" cy="1249126"/>
            </a:xfrm>
            <a:prstGeom prst="rect">
              <a:avLst/>
            </a:prstGeom>
          </p:spPr>
          <p:txBody>
            <a:bodyPr wrap="square">
              <a:spAutoFit/>
            </a:bodyPr>
            <a:lstStyle/>
            <a:p>
              <a:pPr marL="285750" indent="-285750">
                <a:buFont typeface="Wingdings" pitchFamily="2" charset="2"/>
                <a:buChar char="Ø"/>
              </a:pPr>
              <a:r>
                <a:rPr lang="ar-IQ" sz="1600" b="1" dirty="0" smtClean="0"/>
                <a:t>الدرز خلف القفوي (</a:t>
              </a:r>
              <a:r>
                <a:rPr lang="en-US" sz="1600" b="1" dirty="0" err="1"/>
                <a:t>postoccipital</a:t>
              </a:r>
              <a:r>
                <a:rPr lang="en-US" sz="1600" b="1" dirty="0"/>
                <a:t> suture </a:t>
              </a:r>
              <a:r>
                <a:rPr lang="ar-IQ" sz="1600" b="1" dirty="0" smtClean="0"/>
                <a:t>) بين الصفيحة </a:t>
              </a:r>
              <a:r>
                <a:rPr lang="ar-IQ" sz="1600" b="1" dirty="0" err="1" smtClean="0"/>
                <a:t>القفوية</a:t>
              </a:r>
              <a:r>
                <a:rPr lang="ar-IQ" sz="1600" b="1" dirty="0" smtClean="0"/>
                <a:t> وخلف </a:t>
              </a:r>
              <a:r>
                <a:rPr lang="ar-IQ" sz="1600" b="1" dirty="0" err="1" smtClean="0"/>
                <a:t>القفوية</a:t>
              </a:r>
              <a:endParaRPr lang="en-US" sz="1600" b="1" dirty="0"/>
            </a:p>
          </p:txBody>
        </p:sp>
        <p:pic>
          <p:nvPicPr>
            <p:cNvPr id="1024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2192" y="2530051"/>
              <a:ext cx="1971674" cy="203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1256709764"/>
      </p:ext>
    </p:extLst>
  </p:cSld>
  <p:clrMapOvr>
    <a:masterClrMapping/>
  </p:clrMapOvr>
  <mc:AlternateContent xmlns:mc="http://schemas.openxmlformats.org/markup-compatibility/2006" xmlns:p14="http://schemas.microsoft.com/office/powerpoint/2010/main">
    <mc:Choice Requires="p14">
      <p:transition spd="slow" p14:dur="2000" advTm="93500"/>
    </mc:Choice>
    <mc:Fallback xmlns="">
      <p:transition spd="slow" advTm="93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648072"/>
          </a:xfrm>
        </p:spPr>
        <p:txBody>
          <a:bodyPr>
            <a:normAutofit/>
          </a:bodyPr>
          <a:lstStyle/>
          <a:p>
            <a:r>
              <a:rPr lang="ar-IQ" sz="2800" b="1" dirty="0"/>
              <a:t>الهيكل الداخلي للرأس </a:t>
            </a:r>
            <a:r>
              <a:rPr lang="en-US" sz="2800" b="1" dirty="0"/>
              <a:t>The Tentorium</a:t>
            </a:r>
          </a:p>
        </p:txBody>
      </p:sp>
      <p:sp>
        <p:nvSpPr>
          <p:cNvPr id="3" name="عنصر نائب للمحتوى 2"/>
          <p:cNvSpPr>
            <a:spLocks noGrp="1"/>
          </p:cNvSpPr>
          <p:nvPr>
            <p:ph idx="1"/>
          </p:nvPr>
        </p:nvSpPr>
        <p:spPr>
          <a:xfrm>
            <a:off x="0" y="692696"/>
            <a:ext cx="8970318" cy="574322"/>
          </a:xfrm>
        </p:spPr>
        <p:txBody>
          <a:bodyPr>
            <a:noAutofit/>
          </a:bodyPr>
          <a:lstStyle/>
          <a:p>
            <a:pPr marL="0" indent="0">
              <a:buNone/>
            </a:pPr>
            <a:r>
              <a:rPr lang="ar-SA" sz="1600" b="1" dirty="0" smtClean="0">
                <a:solidFill>
                  <a:srgbClr val="FF0000"/>
                </a:solidFill>
              </a:rPr>
              <a:t>يوجد داخل الراس دعامة قوية من اذرع داخلية  </a:t>
            </a:r>
            <a:r>
              <a:rPr lang="ar-SA" sz="1600" b="1" dirty="0" err="1" smtClean="0">
                <a:solidFill>
                  <a:srgbClr val="FF0000"/>
                </a:solidFill>
              </a:rPr>
              <a:t>نشات</a:t>
            </a:r>
            <a:r>
              <a:rPr lang="ar-SA" sz="1600" b="1" dirty="0" smtClean="0">
                <a:solidFill>
                  <a:srgbClr val="FF0000"/>
                </a:solidFill>
              </a:rPr>
              <a:t> من </a:t>
            </a:r>
            <a:r>
              <a:rPr lang="ar-SA" sz="1600" b="1" dirty="0" err="1" smtClean="0">
                <a:solidFill>
                  <a:srgbClr val="FF0000"/>
                </a:solidFill>
              </a:rPr>
              <a:t>انبعاجات</a:t>
            </a:r>
            <a:r>
              <a:rPr lang="ar-SA" sz="1600" b="1" dirty="0" smtClean="0">
                <a:solidFill>
                  <a:srgbClr val="FF0000"/>
                </a:solidFill>
              </a:rPr>
              <a:t> داخلية من جدار الراس لتكون مركزا تنبت من</a:t>
            </a:r>
            <a:r>
              <a:rPr lang="ar-IQ" sz="1600" b="1" dirty="0" smtClean="0">
                <a:solidFill>
                  <a:srgbClr val="FF0000"/>
                </a:solidFill>
              </a:rPr>
              <a:t>ه</a:t>
            </a:r>
            <a:r>
              <a:rPr lang="ar-SA" sz="1600" b="1" dirty="0" smtClean="0">
                <a:solidFill>
                  <a:srgbClr val="FF0000"/>
                </a:solidFill>
              </a:rPr>
              <a:t> عضلات أجزاء الفم هذا الهيكل يكون قويا براس الحشرات المجنحة  ومضمحلا براس الحشرات عديمة الاجنحة </a:t>
            </a:r>
            <a:r>
              <a:rPr lang="ar-SA" sz="1600" b="1" dirty="0" err="1" smtClean="0">
                <a:solidFill>
                  <a:srgbClr val="FF0000"/>
                </a:solidFill>
              </a:rPr>
              <a:t>ويتالف</a:t>
            </a:r>
            <a:r>
              <a:rPr lang="ar-SA" sz="1600" b="1" dirty="0" smtClean="0">
                <a:solidFill>
                  <a:srgbClr val="FF0000"/>
                </a:solidFill>
              </a:rPr>
              <a:t> من الأجزاء التالية:</a:t>
            </a:r>
            <a:endParaRPr lang="en-US" sz="1600" b="1" dirty="0">
              <a:solidFill>
                <a:srgbClr val="FF0000"/>
              </a:solidFill>
            </a:endParaRPr>
          </a:p>
        </p:txBody>
      </p:sp>
      <p:grpSp>
        <p:nvGrpSpPr>
          <p:cNvPr id="10" name="مجموعة 9"/>
          <p:cNvGrpSpPr/>
          <p:nvPr/>
        </p:nvGrpSpPr>
        <p:grpSpPr>
          <a:xfrm>
            <a:off x="4499992" y="1593136"/>
            <a:ext cx="4340970" cy="2057400"/>
            <a:chOff x="-2685802" y="2380920"/>
            <a:chExt cx="4340970" cy="2057400"/>
          </a:xfrm>
        </p:grpSpPr>
        <p:sp>
          <p:nvSpPr>
            <p:cNvPr id="6" name="مستطيل 5"/>
            <p:cNvSpPr/>
            <p:nvPr/>
          </p:nvSpPr>
          <p:spPr>
            <a:xfrm>
              <a:off x="-972616" y="2670956"/>
              <a:ext cx="2627784" cy="1754326"/>
            </a:xfrm>
            <a:prstGeom prst="rect">
              <a:avLst/>
            </a:prstGeom>
          </p:spPr>
          <p:txBody>
            <a:bodyPr wrap="square">
              <a:spAutoFit/>
            </a:bodyPr>
            <a:lstStyle/>
            <a:p>
              <a:r>
                <a:rPr lang="ar-IQ" dirty="0" smtClean="0"/>
                <a:t>زوج </a:t>
              </a:r>
              <a:r>
                <a:rPr lang="ar-IQ" dirty="0"/>
                <a:t>الاذرع الامامية  </a:t>
              </a:r>
              <a:r>
                <a:rPr lang="en-US" dirty="0"/>
                <a:t>Anterior </a:t>
              </a:r>
              <a:r>
                <a:rPr lang="en-US" dirty="0" err="1"/>
                <a:t>Tentorial</a:t>
              </a:r>
              <a:r>
                <a:rPr lang="en-US" dirty="0"/>
                <a:t> arms  </a:t>
              </a:r>
              <a:r>
                <a:rPr lang="ar-IQ" dirty="0"/>
                <a:t>ويستدل على مواقع انبعاج الاذرع الامامية </a:t>
              </a:r>
              <a:r>
                <a:rPr lang="ar-SA" dirty="0" smtClean="0"/>
                <a:t>من الخارج </a:t>
              </a:r>
              <a:r>
                <a:rPr lang="ar-IQ" dirty="0" smtClean="0"/>
                <a:t>بوجود </a:t>
              </a:r>
              <a:r>
                <a:rPr lang="ar-IQ" dirty="0"/>
                <a:t>نقرتين هما </a:t>
              </a:r>
              <a:r>
                <a:rPr lang="en-US" b="1" dirty="0">
                  <a:solidFill>
                    <a:srgbClr val="0070C0"/>
                  </a:solidFill>
                </a:rPr>
                <a:t>anterior pits </a:t>
              </a:r>
              <a:r>
                <a:rPr lang="ar-IQ" dirty="0"/>
                <a:t>على </a:t>
              </a:r>
              <a:r>
                <a:rPr lang="ar-IQ" dirty="0" smtClean="0"/>
                <a:t>الدرز (</a:t>
              </a:r>
              <a:r>
                <a:rPr lang="en-US" dirty="0" err="1"/>
                <a:t>epistomal</a:t>
              </a:r>
              <a:r>
                <a:rPr lang="en-US" dirty="0"/>
                <a:t> suture</a:t>
              </a:r>
              <a:r>
                <a:rPr lang="ar-IQ" dirty="0" smtClean="0"/>
                <a:t>)</a:t>
              </a:r>
              <a:endParaRPr lang="ar-IQ"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802" y="2380920"/>
              <a:ext cx="16478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مجموعة 10"/>
          <p:cNvGrpSpPr/>
          <p:nvPr/>
        </p:nvGrpSpPr>
        <p:grpSpPr>
          <a:xfrm>
            <a:off x="3720887" y="4437112"/>
            <a:ext cx="5279098" cy="2215158"/>
            <a:chOff x="-4242790" y="1566048"/>
            <a:chExt cx="5490814" cy="2215158"/>
          </a:xfrm>
        </p:grpSpPr>
        <p:sp>
          <p:nvSpPr>
            <p:cNvPr id="7" name="مستطيل 6"/>
            <p:cNvSpPr/>
            <p:nvPr/>
          </p:nvSpPr>
          <p:spPr>
            <a:xfrm>
              <a:off x="-2289894" y="1566048"/>
              <a:ext cx="3537918" cy="1477328"/>
            </a:xfrm>
            <a:prstGeom prst="rect">
              <a:avLst/>
            </a:prstGeom>
          </p:spPr>
          <p:txBody>
            <a:bodyPr wrap="square">
              <a:spAutoFit/>
            </a:bodyPr>
            <a:lstStyle/>
            <a:p>
              <a:r>
                <a:rPr lang="ar-IQ" dirty="0"/>
                <a:t>وزوج من </a:t>
              </a:r>
              <a:r>
                <a:rPr lang="ar-IQ" dirty="0" err="1"/>
                <a:t>الاذرع</a:t>
              </a:r>
              <a:r>
                <a:rPr lang="ar-IQ" dirty="0"/>
                <a:t> الخلفية </a:t>
              </a:r>
              <a:r>
                <a:rPr lang="en-US" dirty="0" smtClean="0"/>
                <a:t>Posterior </a:t>
              </a:r>
              <a:r>
                <a:rPr lang="en-US" dirty="0" err="1" smtClean="0"/>
                <a:t>Tentorial</a:t>
              </a:r>
              <a:r>
                <a:rPr lang="en-US" dirty="0" smtClean="0"/>
                <a:t> </a:t>
              </a:r>
              <a:r>
                <a:rPr lang="en-US" dirty="0"/>
                <a:t>arms </a:t>
              </a:r>
              <a:r>
                <a:rPr lang="ar-IQ" dirty="0" smtClean="0"/>
                <a:t> ويستدل </a:t>
              </a:r>
              <a:r>
                <a:rPr lang="ar-IQ" dirty="0"/>
                <a:t>على مواقع انبعاج الاذرع </a:t>
              </a:r>
              <a:r>
                <a:rPr lang="ar-IQ" dirty="0" smtClean="0"/>
                <a:t>الخلفية</a:t>
              </a:r>
              <a:r>
                <a:rPr lang="ar-SA" dirty="0" smtClean="0"/>
                <a:t> من الخارج </a:t>
              </a:r>
              <a:r>
                <a:rPr lang="ar-IQ" dirty="0" smtClean="0"/>
                <a:t> بوجود </a:t>
              </a:r>
              <a:r>
                <a:rPr lang="ar-IQ" dirty="0"/>
                <a:t>نقرتين </a:t>
              </a:r>
              <a:r>
                <a:rPr lang="en-US" b="1" dirty="0">
                  <a:solidFill>
                    <a:srgbClr val="FF0000"/>
                  </a:solidFill>
                </a:rPr>
                <a:t>posterior pits</a:t>
              </a:r>
              <a:r>
                <a:rPr lang="en-US" dirty="0"/>
                <a:t> </a:t>
              </a:r>
              <a:r>
                <a:rPr lang="ar-IQ" dirty="0"/>
                <a:t>على الدرز الخلف قفوي </a:t>
              </a:r>
              <a:r>
                <a:rPr lang="en-US" dirty="0" err="1"/>
                <a:t>postoccipital</a:t>
              </a:r>
              <a:r>
                <a:rPr lang="en-US" dirty="0"/>
                <a:t> suture</a:t>
              </a: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790" y="1809531"/>
              <a:ext cx="16859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مجموعة 11"/>
          <p:cNvGrpSpPr/>
          <p:nvPr/>
        </p:nvGrpSpPr>
        <p:grpSpPr>
          <a:xfrm>
            <a:off x="360398" y="1268760"/>
            <a:ext cx="3923570" cy="3000821"/>
            <a:chOff x="-2326864" y="3859014"/>
            <a:chExt cx="5407224" cy="3000821"/>
          </a:xfrm>
        </p:grpSpPr>
        <p:sp>
          <p:nvSpPr>
            <p:cNvPr id="9" name="مستطيل 8"/>
            <p:cNvSpPr/>
            <p:nvPr/>
          </p:nvSpPr>
          <p:spPr>
            <a:xfrm>
              <a:off x="-193824" y="3997513"/>
              <a:ext cx="3274184" cy="2862322"/>
            </a:xfrm>
            <a:prstGeom prst="rect">
              <a:avLst/>
            </a:prstGeom>
          </p:spPr>
          <p:txBody>
            <a:bodyPr wrap="square">
              <a:spAutoFit/>
            </a:bodyPr>
            <a:lstStyle/>
            <a:p>
              <a:r>
                <a:rPr lang="ar-IQ" dirty="0" err="1"/>
                <a:t>الاذرع</a:t>
              </a:r>
              <a:r>
                <a:rPr lang="ar-IQ" dirty="0"/>
                <a:t> العلوية </a:t>
              </a:r>
              <a:r>
                <a:rPr lang="ar-IQ" dirty="0" err="1"/>
                <a:t>او</a:t>
              </a:r>
              <a:r>
                <a:rPr lang="ar-IQ" dirty="0"/>
                <a:t> الظهرية </a:t>
              </a:r>
              <a:r>
                <a:rPr lang="en-US" dirty="0"/>
                <a:t>Dorsal arms  </a:t>
              </a:r>
              <a:r>
                <a:rPr lang="ar-IQ" dirty="0"/>
                <a:t>هي </a:t>
              </a:r>
              <a:r>
                <a:rPr lang="ar-IQ" dirty="0" err="1"/>
                <a:t>نموات</a:t>
              </a:r>
              <a:r>
                <a:rPr lang="ar-IQ" dirty="0"/>
                <a:t> ثانوية من الاذرع الامامية حيث </a:t>
              </a:r>
              <a:r>
                <a:rPr lang="ar-SA" dirty="0" smtClean="0"/>
                <a:t>تمتدا داخل تجويف الراس الى الأعلى يلاقي كل ذراع منها جدار الراس داخليا عند نقطة تقع بين قرن الاستشعار والعين البسيطة الجانبية,</a:t>
              </a:r>
              <a:r>
                <a:rPr lang="ar-IQ" dirty="0" smtClean="0"/>
                <a:t>لا </a:t>
              </a:r>
              <a:r>
                <a:rPr lang="ar-IQ" dirty="0"/>
                <a:t>يظهر اي اثر خارجي </a:t>
              </a:r>
              <a:r>
                <a:rPr lang="ar-SA" dirty="0" smtClean="0"/>
                <a:t>لها</a:t>
              </a:r>
              <a:endParaRPr lang="ar-IQ" dirty="0"/>
            </a:p>
          </p:txBody>
        </p:sp>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6864" y="3859014"/>
              <a:ext cx="191776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029" y="4269581"/>
            <a:ext cx="3313072" cy="238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53473666"/>
      </p:ext>
    </p:extLst>
  </p:cSld>
  <p:clrMapOvr>
    <a:masterClrMapping/>
  </p:clrMapOvr>
  <mc:AlternateContent xmlns:mc="http://schemas.openxmlformats.org/markup-compatibility/2006" xmlns:p14="http://schemas.microsoft.com/office/powerpoint/2010/main">
    <mc:Choice Requires="p14">
      <p:transition spd="slow" p14:dur="2000" advTm="170685"/>
    </mc:Choice>
    <mc:Fallback xmlns="">
      <p:transition spd="slow" advTm="1706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الهيكل الداخلي </a:t>
            </a:r>
            <a:r>
              <a:rPr lang="en-US" dirty="0" smtClean="0"/>
              <a:t> Tentorium</a:t>
            </a:r>
            <a:endParaRPr lang="ar-SA" dirty="0"/>
          </a:p>
        </p:txBody>
      </p:sp>
      <p:pic>
        <p:nvPicPr>
          <p:cNvPr id="4" name="عنصر نائب للمحتوى 3"/>
          <p:cNvPicPr>
            <a:picLocks noGrp="1" noChangeAspect="1"/>
          </p:cNvPicPr>
          <p:nvPr>
            <p:ph idx="1"/>
          </p:nvPr>
        </p:nvPicPr>
        <p:blipFill>
          <a:blip r:embed="rId2"/>
          <a:stretch>
            <a:fillRect/>
          </a:stretch>
        </p:blipFill>
        <p:spPr>
          <a:xfrm>
            <a:off x="2285681" y="2148442"/>
            <a:ext cx="4572638" cy="3429479"/>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037" y="1328737"/>
            <a:ext cx="5495925" cy="4200525"/>
          </a:xfrm>
          <a:prstGeom prst="rect">
            <a:avLst/>
          </a:prstGeom>
        </p:spPr>
      </p:pic>
    </p:spTree>
    <p:extLst>
      <p:ext uri="{BB962C8B-B14F-4D97-AF65-F5344CB8AC3E}">
        <p14:creationId xmlns:p14="http://schemas.microsoft.com/office/powerpoint/2010/main" val="3093123883"/>
      </p:ext>
    </p:extLst>
  </p:cSld>
  <p:clrMapOvr>
    <a:masterClrMapping/>
  </p:clrMapOvr>
  <mc:AlternateContent xmlns:mc="http://schemas.openxmlformats.org/markup-compatibility/2006" xmlns:p14="http://schemas.microsoft.com/office/powerpoint/2010/main">
    <mc:Choice Requires="p14">
      <p:transition spd="slow" p14:dur="2000" advTm="20300"/>
    </mc:Choice>
    <mc:Fallback xmlns="">
      <p:transition spd="slow" advTm="203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457200" y="44624"/>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IQ" sz="3600" b="1" smtClean="0"/>
              <a:t>الهيكل الداخلي للرأس </a:t>
            </a:r>
            <a:r>
              <a:rPr lang="en-US" sz="3600" b="1" smtClean="0"/>
              <a:t>The Tentorium</a:t>
            </a:r>
            <a:endParaRPr lang="en-US" sz="3600" b="1" dirty="0"/>
          </a:p>
        </p:txBody>
      </p:sp>
      <p:sp>
        <p:nvSpPr>
          <p:cNvPr id="5" name="عنصر نائب للمحتوى 4"/>
          <p:cNvSpPr>
            <a:spLocks noGrp="1"/>
          </p:cNvSpPr>
          <p:nvPr>
            <p:ph idx="1"/>
          </p:nvPr>
        </p:nvSpPr>
        <p:spPr>
          <a:xfrm>
            <a:off x="457200" y="2287413"/>
            <a:ext cx="8229600" cy="4525963"/>
          </a:xfrm>
          <a:prstGeom prst="rect">
            <a:avLst/>
          </a:prstGeom>
        </p:spPr>
        <p:txBody>
          <a:bodyPr wrap="square">
            <a:spAutoFit/>
          </a:bodyPr>
          <a:lstStyle/>
          <a:p>
            <a:r>
              <a:rPr lang="ar-IQ" dirty="0"/>
              <a:t>فوائده</a:t>
            </a:r>
          </a:p>
          <a:p>
            <a:r>
              <a:rPr lang="ar-IQ" dirty="0" smtClean="0"/>
              <a:t>1- يكسب </a:t>
            </a:r>
            <a:r>
              <a:rPr lang="ar-IQ" dirty="0"/>
              <a:t>الرأس صلابة ويعمل كمواضع اتصال بالعضلات</a:t>
            </a:r>
          </a:p>
          <a:p>
            <a:r>
              <a:rPr lang="ar-IQ" dirty="0" smtClean="0"/>
              <a:t>2- يقوي </a:t>
            </a:r>
            <a:r>
              <a:rPr lang="ar-IQ" dirty="0"/>
              <a:t>مواضع اتصال بعض </a:t>
            </a:r>
            <a:r>
              <a:rPr lang="ar-IQ" dirty="0" err="1"/>
              <a:t>اجزاء</a:t>
            </a:r>
            <a:r>
              <a:rPr lang="ar-IQ" dirty="0"/>
              <a:t> الفم</a:t>
            </a:r>
          </a:p>
          <a:p>
            <a:r>
              <a:rPr lang="ar-IQ" dirty="0" smtClean="0"/>
              <a:t>3-يحافظ </a:t>
            </a:r>
            <a:r>
              <a:rPr lang="ar-IQ" dirty="0"/>
              <a:t>على المخ والجزء </a:t>
            </a:r>
            <a:r>
              <a:rPr lang="ar-IQ" dirty="0" err="1"/>
              <a:t>الامامي</a:t>
            </a:r>
            <a:r>
              <a:rPr lang="ar-IQ" dirty="0"/>
              <a:t> من القناة الهضمية</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6" y="476672"/>
            <a:ext cx="2483409" cy="216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44135372"/>
      </p:ext>
    </p:extLst>
  </p:cSld>
  <p:clrMapOvr>
    <a:masterClrMapping/>
  </p:clrMapOvr>
  <mc:AlternateContent xmlns:mc="http://schemas.openxmlformats.org/markup-compatibility/2006" xmlns:p14="http://schemas.microsoft.com/office/powerpoint/2010/main">
    <mc:Choice Requires="p14">
      <p:transition spd="slow" p14:dur="2000" advTm="16227"/>
    </mc:Choice>
    <mc:Fallback xmlns="">
      <p:transition spd="slow" advTm="162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1143000"/>
          </a:xfrm>
        </p:spPr>
        <p:txBody>
          <a:bodyPr>
            <a:normAutofit/>
          </a:bodyPr>
          <a:lstStyle/>
          <a:p>
            <a:r>
              <a:rPr lang="ar-IQ" sz="4000" b="1" dirty="0"/>
              <a:t> اتجاه الرأس بالنسبة لجسم الحشرة </a:t>
            </a:r>
            <a:r>
              <a:rPr lang="ar-IQ" sz="4000" b="1" dirty="0" err="1"/>
              <a:t>اثناء</a:t>
            </a:r>
            <a:r>
              <a:rPr lang="ar-IQ" sz="4000" b="1" dirty="0"/>
              <a:t> وقوفها </a:t>
            </a:r>
            <a:endParaRPr lang="en-US" sz="4000" b="1" dirty="0"/>
          </a:p>
        </p:txBody>
      </p:sp>
      <p:sp>
        <p:nvSpPr>
          <p:cNvPr id="3" name="عنصر نائب للمحتوى 2"/>
          <p:cNvSpPr>
            <a:spLocks noGrp="1"/>
          </p:cNvSpPr>
          <p:nvPr>
            <p:ph idx="1"/>
          </p:nvPr>
        </p:nvSpPr>
        <p:spPr>
          <a:xfrm>
            <a:off x="0" y="1196753"/>
            <a:ext cx="8964488" cy="3384376"/>
          </a:xfrm>
        </p:spPr>
        <p:txBody>
          <a:bodyPr>
            <a:normAutofit lnSpcReduction="10000"/>
          </a:bodyPr>
          <a:lstStyle/>
          <a:p>
            <a:pPr marL="514350" lvl="0" indent="-514350">
              <a:lnSpc>
                <a:spcPct val="115000"/>
              </a:lnSpc>
              <a:spcAft>
                <a:spcPts val="1000"/>
              </a:spcAft>
              <a:buFont typeface="+mj-lt"/>
              <a:buAutoNum type="arabicPeriod"/>
            </a:pPr>
            <a:r>
              <a:rPr lang="ar-IQ" sz="2000" b="1" dirty="0">
                <a:ea typeface="Calibri"/>
                <a:cs typeface="Times New Roman"/>
              </a:rPr>
              <a:t>الرأس ذات أجزاء الفم السفلية </a:t>
            </a:r>
            <a:r>
              <a:rPr lang="en-US" sz="2000" b="1" dirty="0" smtClean="0">
                <a:latin typeface="Times New Roman"/>
                <a:ea typeface="Calibri"/>
                <a:cs typeface="Arial"/>
              </a:rPr>
              <a:t>Hypognathous</a:t>
            </a:r>
            <a:r>
              <a:rPr lang="ar-IQ" sz="2000" b="1" dirty="0" smtClean="0">
                <a:latin typeface="Times New Roman"/>
                <a:ea typeface="Calibri"/>
                <a:cs typeface="Arial"/>
              </a:rPr>
              <a:t>   </a:t>
            </a:r>
            <a:r>
              <a:rPr lang="ar-IQ" sz="2000" dirty="0" smtClean="0">
                <a:ea typeface="Calibri"/>
                <a:cs typeface="Times New Roman"/>
              </a:rPr>
              <a:t>يكون </a:t>
            </a:r>
            <a:r>
              <a:rPr lang="ar-IQ" sz="2000" dirty="0">
                <a:ea typeface="Calibri"/>
                <a:cs typeface="Times New Roman"/>
              </a:rPr>
              <a:t>فيها اتجاه المحور الطولي للرأس عمودياً على اتجاه المحور الطولي للجسم فتأخذ اجزاء الفم وضعاً سفلياً </a:t>
            </a:r>
            <a:r>
              <a:rPr lang="en-US" sz="2000" dirty="0" smtClean="0">
                <a:ea typeface="Calibri"/>
                <a:cs typeface="Times New Roman"/>
              </a:rPr>
              <a:t> </a:t>
            </a:r>
            <a:r>
              <a:rPr lang="ar-SA" sz="2000" dirty="0" smtClean="0">
                <a:ea typeface="Calibri"/>
                <a:cs typeface="Times New Roman"/>
              </a:rPr>
              <a:t> كما في الجراد</a:t>
            </a:r>
            <a:r>
              <a:rPr lang="ar-SA" sz="2000" dirty="0">
                <a:ea typeface="Calibri"/>
                <a:cs typeface="Times New Roman"/>
              </a:rPr>
              <a:t> </a:t>
            </a:r>
            <a:r>
              <a:rPr lang="ar-SA" sz="2000" dirty="0" smtClean="0">
                <a:ea typeface="Calibri"/>
                <a:cs typeface="Times New Roman"/>
              </a:rPr>
              <a:t>.</a:t>
            </a:r>
            <a:endParaRPr lang="ar-IQ" sz="2000" dirty="0" smtClean="0">
              <a:ea typeface="Calibri"/>
              <a:cs typeface="Times New Roman"/>
            </a:endParaRPr>
          </a:p>
          <a:p>
            <a:pPr marL="514350" lvl="0" indent="-514350">
              <a:lnSpc>
                <a:spcPct val="115000"/>
              </a:lnSpc>
              <a:spcAft>
                <a:spcPts val="1000"/>
              </a:spcAft>
              <a:buFont typeface="+mj-lt"/>
              <a:buAutoNum type="arabicPeriod"/>
            </a:pPr>
            <a:r>
              <a:rPr lang="ar-IQ" sz="2000" b="1" dirty="0" smtClean="0">
                <a:ea typeface="Calibri"/>
                <a:cs typeface="Times New Roman"/>
              </a:rPr>
              <a:t>الرأس </a:t>
            </a:r>
            <a:r>
              <a:rPr lang="ar-IQ" sz="2000" b="1" dirty="0">
                <a:ea typeface="Calibri"/>
                <a:cs typeface="Times New Roman"/>
              </a:rPr>
              <a:t>ذات أجزاء الفم الأمامية </a:t>
            </a:r>
            <a:r>
              <a:rPr lang="en-US" sz="2000" b="1" dirty="0" smtClean="0">
                <a:latin typeface="Times New Roman"/>
                <a:ea typeface="Calibri"/>
                <a:cs typeface="Arial"/>
              </a:rPr>
              <a:t>Prognathous</a:t>
            </a:r>
            <a:r>
              <a:rPr lang="ar-IQ" sz="2000" b="1" dirty="0" smtClean="0">
                <a:latin typeface="Times New Roman"/>
                <a:ea typeface="Calibri"/>
                <a:cs typeface="Arial"/>
              </a:rPr>
              <a:t>  </a:t>
            </a:r>
            <a:r>
              <a:rPr lang="ar-IQ" sz="2000" dirty="0" smtClean="0">
                <a:ea typeface="Calibri"/>
                <a:cs typeface="Times New Roman"/>
              </a:rPr>
              <a:t>ويكون </a:t>
            </a:r>
            <a:r>
              <a:rPr lang="ar-IQ" sz="2000" dirty="0">
                <a:ea typeface="Calibri"/>
                <a:cs typeface="Times New Roman"/>
              </a:rPr>
              <a:t>فيها اتجاه المحور الطولي للرأس واجزاء الفم افقيا وعلى امتداد المحور الطولي للجسم او مائلا عنه قليلا فتكون اجزاء الفم امامية كما في جنود </a:t>
            </a:r>
            <a:r>
              <a:rPr lang="ar-IQ" sz="2000" dirty="0" smtClean="0">
                <a:ea typeface="Calibri"/>
                <a:cs typeface="Times New Roman"/>
              </a:rPr>
              <a:t>ال</a:t>
            </a:r>
            <a:r>
              <a:rPr lang="ar-SA" sz="2000" dirty="0" smtClean="0">
                <a:ea typeface="Calibri"/>
                <a:cs typeface="Times New Roman"/>
              </a:rPr>
              <a:t>ارضة </a:t>
            </a:r>
            <a:r>
              <a:rPr lang="ar-IQ" sz="2000" dirty="0" smtClean="0">
                <a:ea typeface="Calibri"/>
                <a:cs typeface="Times New Roman"/>
              </a:rPr>
              <a:t> </a:t>
            </a:r>
            <a:r>
              <a:rPr lang="ar-IQ" sz="2000" dirty="0" err="1">
                <a:ea typeface="Calibri"/>
                <a:cs typeface="Times New Roman"/>
              </a:rPr>
              <a:t>وكثبر</a:t>
            </a:r>
            <a:r>
              <a:rPr lang="ar-IQ" sz="2000" dirty="0">
                <a:ea typeface="Calibri"/>
                <a:cs typeface="Times New Roman"/>
              </a:rPr>
              <a:t> من الحشرات </a:t>
            </a:r>
            <a:r>
              <a:rPr lang="ar-IQ" sz="2000" dirty="0" err="1">
                <a:ea typeface="Calibri"/>
                <a:cs typeface="Times New Roman"/>
              </a:rPr>
              <a:t>غمدية</a:t>
            </a:r>
            <a:r>
              <a:rPr lang="ar-IQ" sz="2000" dirty="0">
                <a:ea typeface="Calibri"/>
                <a:cs typeface="Times New Roman"/>
              </a:rPr>
              <a:t> الاجنحة </a:t>
            </a:r>
            <a:r>
              <a:rPr lang="en-US" sz="2000" dirty="0" err="1" smtClean="0">
                <a:latin typeface="Times New Roman"/>
                <a:ea typeface="Calibri"/>
                <a:cs typeface="Arial"/>
              </a:rPr>
              <a:t>coleoptera</a:t>
            </a:r>
            <a:r>
              <a:rPr lang="ar-SA" sz="2000" dirty="0" smtClean="0">
                <a:latin typeface="Times New Roman"/>
                <a:ea typeface="Calibri"/>
                <a:cs typeface="Arial"/>
              </a:rPr>
              <a:t> مثل السوس.</a:t>
            </a:r>
            <a:endParaRPr lang="en-US" sz="2000" dirty="0" smtClean="0">
              <a:ea typeface="Calibri"/>
              <a:cs typeface="Arial"/>
            </a:endParaRPr>
          </a:p>
          <a:p>
            <a:pPr marL="514350" lvl="0" indent="-514350">
              <a:lnSpc>
                <a:spcPct val="115000"/>
              </a:lnSpc>
              <a:spcAft>
                <a:spcPts val="1000"/>
              </a:spcAft>
              <a:buFont typeface="+mj-lt"/>
              <a:buAutoNum type="arabicPeriod"/>
            </a:pPr>
            <a:r>
              <a:rPr lang="ar-IQ" sz="2000" b="1" dirty="0" smtClean="0">
                <a:ea typeface="Calibri"/>
                <a:cs typeface="Times New Roman"/>
              </a:rPr>
              <a:t>الرأس ذات أجزاء الفم الخلفية </a:t>
            </a:r>
            <a:r>
              <a:rPr lang="en-US" sz="2000" b="1" dirty="0" err="1" smtClean="0">
                <a:latin typeface="Times New Roman"/>
                <a:ea typeface="Calibri"/>
                <a:cs typeface="Arial"/>
              </a:rPr>
              <a:t>Opisthognathous</a:t>
            </a:r>
            <a:r>
              <a:rPr lang="en-US" sz="2000" b="1" dirty="0" smtClean="0">
                <a:latin typeface="Times New Roman"/>
                <a:ea typeface="Calibri"/>
                <a:cs typeface="Arial"/>
              </a:rPr>
              <a:t> </a:t>
            </a:r>
            <a:r>
              <a:rPr lang="ar-IQ" sz="2000" b="1" dirty="0" smtClean="0">
                <a:latin typeface="Times New Roman"/>
                <a:ea typeface="Calibri"/>
                <a:cs typeface="Arial"/>
              </a:rPr>
              <a:t> </a:t>
            </a:r>
            <a:r>
              <a:rPr lang="ar-IQ" sz="2000" dirty="0" smtClean="0">
                <a:latin typeface="Times New Roman"/>
                <a:ea typeface="Calibri"/>
              </a:rPr>
              <a:t>ينحي فيها الرأس نحو الخلف وتمتد اجزاء الفم فيه بين الارجل الصدرية كما في انواع الحشرات متجانسة الاجنحة </a:t>
            </a:r>
            <a:r>
              <a:rPr lang="en-US" sz="2000" dirty="0" err="1" smtClean="0">
                <a:latin typeface="Times New Roman"/>
                <a:ea typeface="Calibri"/>
                <a:cs typeface="Arial"/>
              </a:rPr>
              <a:t>homoptera</a:t>
            </a:r>
            <a:r>
              <a:rPr lang="ar-IQ" sz="2000" dirty="0" smtClean="0">
                <a:ea typeface="Calibri"/>
                <a:cs typeface="Times New Roman"/>
              </a:rPr>
              <a:t> مثل المن والحشرات القشرية.</a:t>
            </a:r>
            <a:endParaRPr lang="en-US" sz="2000" dirty="0" smtClean="0">
              <a:ea typeface="Calibri"/>
              <a:cs typeface="Arial"/>
            </a:endParaRPr>
          </a:p>
          <a:p>
            <a:endParaRPr lang="en-US" sz="2000" dirty="0"/>
          </a:p>
        </p:txBody>
      </p:sp>
      <p:pic>
        <p:nvPicPr>
          <p:cNvPr id="7" name="صورة 6"/>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077072"/>
            <a:ext cx="5101451" cy="2507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611396373"/>
      </p:ext>
    </p:extLst>
  </p:cSld>
  <p:clrMapOvr>
    <a:masterClrMapping/>
  </p:clrMapOvr>
  <mc:AlternateContent xmlns:mc="http://schemas.openxmlformats.org/markup-compatibility/2006" xmlns:p14="http://schemas.microsoft.com/office/powerpoint/2010/main">
    <mc:Choice Requires="p14">
      <p:transition spd="slow" p14:dur="2000" advTm="93714"/>
    </mc:Choice>
    <mc:Fallback xmlns="">
      <p:transition spd="slow" advTm="937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1.7|29.6|14.9|16.6"/>
</p:tagLst>
</file>

<file path=ppt/tags/tag10.xml><?xml version="1.0" encoding="utf-8"?>
<p:tagLst xmlns:a="http://schemas.openxmlformats.org/drawingml/2006/main" xmlns:r="http://schemas.openxmlformats.org/officeDocument/2006/relationships" xmlns:p="http://schemas.openxmlformats.org/presentationml/2006/main">
  <p:tag name="TIMING" val="|5.8"/>
</p:tagLst>
</file>

<file path=ppt/tags/tag11.xml><?xml version="1.0" encoding="utf-8"?>
<p:tagLst xmlns:a="http://schemas.openxmlformats.org/drawingml/2006/main" xmlns:r="http://schemas.openxmlformats.org/officeDocument/2006/relationships" xmlns:p="http://schemas.openxmlformats.org/presentationml/2006/main">
  <p:tag name="TIMING" val="|0.6|24.4|13.5|7.1|26|8.1|15.3|12.7"/>
</p:tagLst>
</file>

<file path=ppt/tags/tag12.xml><?xml version="1.0" encoding="utf-8"?>
<p:tagLst xmlns:a="http://schemas.openxmlformats.org/drawingml/2006/main" xmlns:r="http://schemas.openxmlformats.org/officeDocument/2006/relationships" xmlns:p="http://schemas.openxmlformats.org/presentationml/2006/main">
  <p:tag name="TIMING" val="|5.5|67.8|76.4|77.1|19.4|16.6|6.4|2.4|13.6|5.1"/>
</p:tagLst>
</file>

<file path=ppt/tags/tag13.xml><?xml version="1.0" encoding="utf-8"?>
<p:tagLst xmlns:a="http://schemas.openxmlformats.org/drawingml/2006/main" xmlns:r="http://schemas.openxmlformats.org/officeDocument/2006/relationships" xmlns:p="http://schemas.openxmlformats.org/presentationml/2006/main">
  <p:tag name="TIMING" val="|32.5|33.3|3.3|8|2.3|0"/>
</p:tagLst>
</file>

<file path=ppt/tags/tag14.xml><?xml version="1.0" encoding="utf-8"?>
<p:tagLst xmlns:a="http://schemas.openxmlformats.org/drawingml/2006/main" xmlns:r="http://schemas.openxmlformats.org/officeDocument/2006/relationships" xmlns:p="http://schemas.openxmlformats.org/presentationml/2006/main">
  <p:tag name="TIMING" val="|26.8|12.8|6.9|8.7|4.5|6.2"/>
</p:tagLst>
</file>

<file path=ppt/tags/tag15.xml><?xml version="1.0" encoding="utf-8"?>
<p:tagLst xmlns:a="http://schemas.openxmlformats.org/drawingml/2006/main" xmlns:r="http://schemas.openxmlformats.org/officeDocument/2006/relationships" xmlns:p="http://schemas.openxmlformats.org/presentationml/2006/main">
  <p:tag name="TIMING" val="|14.9|31.3|3.8|2.1|2|1.8|2.2"/>
</p:tagLst>
</file>

<file path=ppt/tags/tag16.xml><?xml version="1.0" encoding="utf-8"?>
<p:tagLst xmlns:a="http://schemas.openxmlformats.org/drawingml/2006/main" xmlns:r="http://schemas.openxmlformats.org/officeDocument/2006/relationships" xmlns:p="http://schemas.openxmlformats.org/presentationml/2006/main">
  <p:tag name="TIMING" val="|8.5|2.2|11.5|15.4|1.1|8.5|11.5|17|8.2|7.4|1.5|14.5"/>
</p:tagLst>
</file>

<file path=ppt/tags/tag17.xml><?xml version="1.0" encoding="utf-8"?>
<p:tagLst xmlns:a="http://schemas.openxmlformats.org/drawingml/2006/main" xmlns:r="http://schemas.openxmlformats.org/officeDocument/2006/relationships" xmlns:p="http://schemas.openxmlformats.org/presentationml/2006/main">
  <p:tag name="TIMING" val="|2.2|29.6|26.7|41.1"/>
</p:tagLst>
</file>

<file path=ppt/tags/tag18.xml><?xml version="1.0" encoding="utf-8"?>
<p:tagLst xmlns:a="http://schemas.openxmlformats.org/drawingml/2006/main" xmlns:r="http://schemas.openxmlformats.org/officeDocument/2006/relationships" xmlns:p="http://schemas.openxmlformats.org/presentationml/2006/main">
  <p:tag name="TIMING" val="|0.6|23|10.1|7.1|7.3|12|4.4"/>
</p:tagLst>
</file>

<file path=ppt/tags/tag19.xml><?xml version="1.0" encoding="utf-8"?>
<p:tagLst xmlns:a="http://schemas.openxmlformats.org/drawingml/2006/main" xmlns:r="http://schemas.openxmlformats.org/officeDocument/2006/relationships" xmlns:p="http://schemas.openxmlformats.org/presentationml/2006/main">
  <p:tag name="TIMING" val="|106.1|31.7|14.5"/>
</p:tagLst>
</file>

<file path=ppt/tags/tag2.xml><?xml version="1.0" encoding="utf-8"?>
<p:tagLst xmlns:a="http://schemas.openxmlformats.org/drawingml/2006/main" xmlns:r="http://schemas.openxmlformats.org/officeDocument/2006/relationships" xmlns:p="http://schemas.openxmlformats.org/presentationml/2006/main">
  <p:tag name="TIMING" val="|14.4|2.9|8.5|18.9|11.6|7.2"/>
</p:tagLst>
</file>

<file path=ppt/tags/tag20.xml><?xml version="1.0" encoding="utf-8"?>
<p:tagLst xmlns:a="http://schemas.openxmlformats.org/drawingml/2006/main" xmlns:r="http://schemas.openxmlformats.org/officeDocument/2006/relationships" xmlns:p="http://schemas.openxmlformats.org/presentationml/2006/main">
  <p:tag name="TIMING" val="|39.9|7.7|3.1"/>
</p:tagLst>
</file>

<file path=ppt/tags/tag21.xml><?xml version="1.0" encoding="utf-8"?>
<p:tagLst xmlns:a="http://schemas.openxmlformats.org/drawingml/2006/main" xmlns:r="http://schemas.openxmlformats.org/officeDocument/2006/relationships" xmlns:p="http://schemas.openxmlformats.org/presentationml/2006/main">
  <p:tag name="TIMING" val="|36.4|26|19.1"/>
</p:tagLst>
</file>

<file path=ppt/tags/tag22.xml><?xml version="1.0" encoding="utf-8"?>
<p:tagLst xmlns:a="http://schemas.openxmlformats.org/drawingml/2006/main" xmlns:r="http://schemas.openxmlformats.org/officeDocument/2006/relationships" xmlns:p="http://schemas.openxmlformats.org/presentationml/2006/main">
  <p:tag name="TIMING" val="|2.6|1.6|5.6|21.1|3.4|27.5|4.4"/>
</p:tagLst>
</file>

<file path=ppt/tags/tag23.xml><?xml version="1.0" encoding="utf-8"?>
<p:tagLst xmlns:a="http://schemas.openxmlformats.org/drawingml/2006/main" xmlns:r="http://schemas.openxmlformats.org/officeDocument/2006/relationships" xmlns:p="http://schemas.openxmlformats.org/presentationml/2006/main">
  <p:tag name="TIMING" val="|90.7|11.5|12.1|9.4|16"/>
</p:tagLst>
</file>

<file path=ppt/tags/tag24.xml><?xml version="1.0" encoding="utf-8"?>
<p:tagLst xmlns:a="http://schemas.openxmlformats.org/drawingml/2006/main" xmlns:r="http://schemas.openxmlformats.org/officeDocument/2006/relationships" xmlns:p="http://schemas.openxmlformats.org/presentationml/2006/main">
  <p:tag name="TIMING" val="|38.5|15"/>
</p:tagLst>
</file>

<file path=ppt/tags/tag25.xml><?xml version="1.0" encoding="utf-8"?>
<p:tagLst xmlns:a="http://schemas.openxmlformats.org/drawingml/2006/main" xmlns:r="http://schemas.openxmlformats.org/officeDocument/2006/relationships" xmlns:p="http://schemas.openxmlformats.org/presentationml/2006/main">
  <p:tag name="TIMING" val="|22.1|10.9|10.6"/>
</p:tagLst>
</file>

<file path=ppt/tags/tag26.xml><?xml version="1.0" encoding="utf-8"?>
<p:tagLst xmlns:a="http://schemas.openxmlformats.org/drawingml/2006/main" xmlns:r="http://schemas.openxmlformats.org/officeDocument/2006/relationships" xmlns:p="http://schemas.openxmlformats.org/presentationml/2006/main">
  <p:tag name="TIMING" val="|75.1|33.5|3.1"/>
</p:tagLst>
</file>

<file path=ppt/tags/tag27.xml><?xml version="1.0" encoding="utf-8"?>
<p:tagLst xmlns:a="http://schemas.openxmlformats.org/drawingml/2006/main" xmlns:r="http://schemas.openxmlformats.org/officeDocument/2006/relationships" xmlns:p="http://schemas.openxmlformats.org/presentationml/2006/main">
  <p:tag name="TIMING" val="|6.8"/>
</p:tagLst>
</file>

<file path=ppt/tags/tag28.xml><?xml version="1.0" encoding="utf-8"?>
<p:tagLst xmlns:a="http://schemas.openxmlformats.org/drawingml/2006/main" xmlns:r="http://schemas.openxmlformats.org/officeDocument/2006/relationships" xmlns:p="http://schemas.openxmlformats.org/presentationml/2006/main">
  <p:tag name="TIMING" val="|27.2|23.9"/>
</p:tagLst>
</file>

<file path=ppt/tags/tag3.xml><?xml version="1.0" encoding="utf-8"?>
<p:tagLst xmlns:a="http://schemas.openxmlformats.org/drawingml/2006/main" xmlns:r="http://schemas.openxmlformats.org/officeDocument/2006/relationships" xmlns:p="http://schemas.openxmlformats.org/presentationml/2006/main">
  <p:tag name="TIMING" val="|7|45.8|7.7|6.8|17.1"/>
</p:tagLst>
</file>

<file path=ppt/tags/tag4.xml><?xml version="1.0" encoding="utf-8"?>
<p:tagLst xmlns:a="http://schemas.openxmlformats.org/drawingml/2006/main" xmlns:r="http://schemas.openxmlformats.org/officeDocument/2006/relationships" xmlns:p="http://schemas.openxmlformats.org/presentationml/2006/main">
  <p:tag name="TIMING" val="|4.3|51.1|37.7|20.1|29.8"/>
</p:tagLst>
</file>

<file path=ppt/tags/tag5.xml><?xml version="1.0" encoding="utf-8"?>
<p:tagLst xmlns:a="http://schemas.openxmlformats.org/drawingml/2006/main" xmlns:r="http://schemas.openxmlformats.org/officeDocument/2006/relationships" xmlns:p="http://schemas.openxmlformats.org/presentationml/2006/main">
  <p:tag name="TIMING" val="|2.4|1.5|3.9|3.6"/>
</p:tagLst>
</file>

<file path=ppt/tags/tag6.xml><?xml version="1.0" encoding="utf-8"?>
<p:tagLst xmlns:a="http://schemas.openxmlformats.org/drawingml/2006/main" xmlns:r="http://schemas.openxmlformats.org/officeDocument/2006/relationships" xmlns:p="http://schemas.openxmlformats.org/presentationml/2006/main">
  <p:tag name="TIMING" val="|6.5|22.5|23.4"/>
</p:tagLst>
</file>

<file path=ppt/tags/tag7.xml><?xml version="1.0" encoding="utf-8"?>
<p:tagLst xmlns:a="http://schemas.openxmlformats.org/drawingml/2006/main" xmlns:r="http://schemas.openxmlformats.org/officeDocument/2006/relationships" xmlns:p="http://schemas.openxmlformats.org/presentationml/2006/main">
  <p:tag name="TIMING" val="|3.7|1.5|3.7|3.3|3.5|3.3|8.8"/>
</p:tagLst>
</file>

<file path=ppt/tags/tag8.xml><?xml version="1.0" encoding="utf-8"?>
<p:tagLst xmlns:a="http://schemas.openxmlformats.org/drawingml/2006/main" xmlns:r="http://schemas.openxmlformats.org/officeDocument/2006/relationships" xmlns:p="http://schemas.openxmlformats.org/presentationml/2006/main">
  <p:tag name="TIMING" val="|6.2|21|1.8|30.9|14.9|15.3|2.1|10"/>
</p:tagLst>
</file>

<file path=ppt/tags/tag9.xml><?xml version="1.0" encoding="utf-8"?>
<p:tagLst xmlns:a="http://schemas.openxmlformats.org/drawingml/2006/main" xmlns:r="http://schemas.openxmlformats.org/officeDocument/2006/relationships" xmlns:p="http://schemas.openxmlformats.org/presentationml/2006/main">
  <p:tag name="TIMING" val="|3.8|2.3|3|2.4|12.1|9.2|19.1"/>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27377</TotalTime>
  <Words>3358</Words>
  <Application>Microsoft Office PowerPoint</Application>
  <PresentationFormat>On-screen Show (4:3)</PresentationFormat>
  <Paragraphs>180</Paragraphs>
  <Slides>37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bein</vt:lpstr>
      <vt:lpstr>Calibri</vt:lpstr>
      <vt:lpstr>rasol</vt:lpstr>
      <vt:lpstr>Times New Roman</vt:lpstr>
      <vt:lpstr>Wingdings</vt:lpstr>
      <vt:lpstr>سمة Office</vt:lpstr>
      <vt:lpstr>تصنيف الحشرات Insects Taxonomy</vt:lpstr>
      <vt:lpstr>المظهر الخارجي الرأس </vt:lpstr>
      <vt:lpstr>PowerPoint Presentation</vt:lpstr>
      <vt:lpstr>PowerPoint Presentation</vt:lpstr>
      <vt:lpstr>PowerPoint Presentation</vt:lpstr>
      <vt:lpstr>الهيكل الداخلي للرأس The Tentorium</vt:lpstr>
      <vt:lpstr>الهيكل الداخلي  Tentorium</vt:lpstr>
      <vt:lpstr>PowerPoint Presentation</vt:lpstr>
      <vt:lpstr> اتجاه الرأس بالنسبة لجسم الحشرة اثناء وقوفها </vt:lpstr>
      <vt:lpstr>زوائد الرأس اجزاء الفم</vt:lpstr>
      <vt:lpstr>PowerPoint Presentation</vt:lpstr>
      <vt:lpstr>وظائف قرون الاستشعار</vt:lpstr>
      <vt:lpstr> المظهر الخارجي للحشرات  منطقة العنق Cervix or Neck والصدر Thorax  </vt:lpstr>
      <vt:lpstr>ثالثاً: منطقة العنق Cervix or Neck </vt:lpstr>
      <vt:lpstr>PowerPoint Presentation</vt:lpstr>
      <vt:lpstr>PowerPoint Presentation</vt:lpstr>
      <vt:lpstr>الصفيحات لحلقات الصدر Sclerites of thoracic segment</vt:lpstr>
      <vt:lpstr>PowerPoint Presentation</vt:lpstr>
      <vt:lpstr>PowerPoint Presentation</vt:lpstr>
      <vt:lpstr>ملحقات الصدر الارجل</vt:lpstr>
      <vt:lpstr>PowerPoint Presentation</vt:lpstr>
      <vt:lpstr>PowerPoint Presentation</vt:lpstr>
      <vt:lpstr>PowerPoint Presentation</vt:lpstr>
      <vt:lpstr>PowerPoint Presentation</vt:lpstr>
      <vt:lpstr>تعريق الأجنحة في الحشرات  wing veins of insects</vt:lpstr>
      <vt:lpstr>PowerPoint Presentation</vt:lpstr>
      <vt:lpstr>منطقة البطن The Abdomen  </vt:lpstr>
      <vt:lpstr>PowerPoint Presentation</vt:lpstr>
      <vt:lpstr>رابعاً: منطقة البطن The Abdomen  </vt:lpstr>
      <vt:lpstr>تقسيم حلقات البطن </vt:lpstr>
      <vt:lpstr>زوائد البطن Abdominal appendages A  الزوائد اللاتناسلية Non reproductive appendages </vt:lpstr>
      <vt:lpstr>زوائد البطن Abdominal appendages /A  الزوائد اللاتناسلية Non reproductive appendages </vt:lpstr>
      <vt:lpstr>زوائد البطن Abdominal appendages /A  الزوائد اللاتناسلية Non reproductive appendages </vt:lpstr>
      <vt:lpstr>الزوائد التناسلية  reproductive appendages </vt:lpstr>
      <vt:lpstr>PowerPoint Presentation</vt:lpstr>
      <vt:lpstr>الزوائد التناسلية  reproductive appendages الة وضع البيض Ovipositor</vt:lpstr>
      <vt:lpstr>الزوائد التناسلية  reproductive appendages الة السفاد  male genitalia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Circulatory system in insects</dc:title>
  <dc:creator>hello</dc:creator>
  <cp:lastModifiedBy>ASUS</cp:lastModifiedBy>
  <cp:revision>248</cp:revision>
  <dcterms:created xsi:type="dcterms:W3CDTF">2015-12-12T07:07:56Z</dcterms:created>
  <dcterms:modified xsi:type="dcterms:W3CDTF">2024-02-29T16:34:20Z</dcterms:modified>
</cp:coreProperties>
</file>