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2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6"/>
  </p:notesMasterIdLst>
  <p:sldIdLst>
    <p:sldId id="283" r:id="rId2"/>
    <p:sldId id="286" r:id="rId3"/>
    <p:sldId id="290" r:id="rId4"/>
    <p:sldId id="292" r:id="rId5"/>
    <p:sldId id="294" r:id="rId6"/>
    <p:sldId id="293" r:id="rId7"/>
    <p:sldId id="295" r:id="rId8"/>
    <p:sldId id="296" r:id="rId9"/>
    <p:sldId id="304" r:id="rId10"/>
    <p:sldId id="298" r:id="rId11"/>
    <p:sldId id="301" r:id="rId12"/>
    <p:sldId id="302" r:id="rId13"/>
    <p:sldId id="303" r:id="rId14"/>
    <p:sldId id="308" r:id="rId15"/>
    <p:sldId id="309" r:id="rId16"/>
    <p:sldId id="310" r:id="rId17"/>
    <p:sldId id="311" r:id="rId18"/>
    <p:sldId id="312" r:id="rId19"/>
    <p:sldId id="313" r:id="rId20"/>
    <p:sldId id="314" r:id="rId21"/>
    <p:sldId id="315" r:id="rId22"/>
    <p:sldId id="316" r:id="rId23"/>
    <p:sldId id="317" r:id="rId24"/>
    <p:sldId id="318" r:id="rId25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aximized" horzBarState="maximized">
    <p:restoredLeft sz="84366" autoAdjust="0"/>
    <p:restoredTop sz="94662" autoAdjust="0"/>
  </p:normalViewPr>
  <p:slideViewPr>
    <p:cSldViewPr>
      <p:cViewPr>
        <p:scale>
          <a:sx n="70" d="100"/>
          <a:sy n="70" d="100"/>
        </p:scale>
        <p:origin x="1788" y="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0" d="100"/>
        <a:sy n="130" d="100"/>
      </p:scale>
      <p:origin x="0" y="-535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10E6059F-0014-4F8F-85CE-09CF515AC13E}" type="datetimeFigureOut">
              <a:rPr lang="ar-SA" smtClean="0"/>
              <a:t>12/10/1443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FC3E87ED-51FC-46C4-9B27-2A5B89EB67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470228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E87ED-51FC-46C4-9B27-2A5B89EB6737}" type="slidenum">
              <a:rPr lang="ar-SA" smtClean="0"/>
              <a:t>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806465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E87ED-51FC-46C4-9B27-2A5B89EB6737}" type="slidenum">
              <a:rPr lang="ar-SA" smtClean="0">
                <a:solidFill>
                  <a:prstClr val="black"/>
                </a:solidFill>
              </a:rPr>
              <a:pPr/>
              <a:t>16</a:t>
            </a:fld>
            <a:endParaRPr lang="ar-S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697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12/10/1443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12/10/1443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12/10/1443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12/10/1443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12/10/1443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12/10/1443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12/10/1443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12/10/1443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12/10/1443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12/10/1443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12/10/1443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12/10/1443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gi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5" Type="http://schemas.openxmlformats.org/officeDocument/2006/relationships/image" Target="../media/image40.jpe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4" Type="http://schemas.openxmlformats.org/officeDocument/2006/relationships/image" Target="../media/image4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12.gif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82252" y="1268760"/>
            <a:ext cx="9144000" cy="1143000"/>
          </a:xfrm>
        </p:spPr>
        <p:txBody>
          <a:bodyPr>
            <a:noAutofit/>
          </a:bodyPr>
          <a:lstStyle/>
          <a:p>
            <a:r>
              <a:rPr lang="ar-IQ" sz="3600" b="1" dirty="0"/>
              <a:t/>
            </a:r>
            <a:br>
              <a:rPr lang="ar-IQ" sz="3600" b="1" dirty="0"/>
            </a:br>
            <a:r>
              <a:rPr lang="ar-IQ" sz="3600" b="1" dirty="0"/>
              <a:t>المظهر </a:t>
            </a:r>
            <a:r>
              <a:rPr lang="ar-IQ" sz="3600" b="1" dirty="0" smtClean="0"/>
              <a:t>الخارجي للحشرات</a:t>
            </a:r>
            <a:br>
              <a:rPr lang="ar-IQ" sz="3600" b="1" dirty="0" smtClean="0"/>
            </a:br>
            <a:r>
              <a:rPr lang="ar-IQ" sz="3600" b="1" dirty="0" smtClean="0"/>
              <a:t> </a:t>
            </a:r>
            <a:r>
              <a:rPr lang="ar-IQ" sz="3600" b="1" dirty="0"/>
              <a:t>منطقة العنق </a:t>
            </a:r>
            <a:r>
              <a:rPr lang="en-US" sz="3600" b="1" dirty="0"/>
              <a:t>Cervix or </a:t>
            </a:r>
            <a:r>
              <a:rPr lang="en-US" sz="3600" b="1" dirty="0" smtClean="0"/>
              <a:t>Neck</a:t>
            </a:r>
            <a:r>
              <a:rPr lang="ar-IQ" sz="3600" b="1" dirty="0" smtClean="0"/>
              <a:t/>
            </a:r>
            <a:br>
              <a:rPr lang="ar-IQ" sz="3600" b="1" dirty="0" smtClean="0"/>
            </a:br>
            <a:r>
              <a:rPr lang="ar-IQ" sz="3600" b="1" dirty="0" smtClean="0"/>
              <a:t>والصدر </a:t>
            </a:r>
            <a:r>
              <a:rPr lang="en-US" sz="3600" b="1" dirty="0" smtClean="0"/>
              <a:t>Thorax</a:t>
            </a:r>
            <a:r>
              <a:rPr lang="ar-IQ" sz="3600" b="1" dirty="0" smtClean="0"/>
              <a:t/>
            </a:r>
            <a:br>
              <a:rPr lang="ar-IQ" sz="3600" b="1" dirty="0" smtClean="0"/>
            </a:br>
            <a:r>
              <a:rPr lang="ar-IQ" sz="3600" b="1" dirty="0" smtClean="0"/>
              <a:t>والبطن </a:t>
            </a:r>
            <a:r>
              <a:rPr lang="en-US" sz="3600" b="1" dirty="0" smtClean="0"/>
              <a:t>Abdomen</a:t>
            </a:r>
            <a:r>
              <a:rPr lang="ar-IQ" sz="3600" b="1" dirty="0" smtClean="0"/>
              <a:t/>
            </a:r>
            <a:br>
              <a:rPr lang="ar-IQ" sz="3600" b="1" dirty="0" smtClean="0"/>
            </a:br>
            <a:r>
              <a:rPr lang="ar-IQ" sz="3600" b="1" dirty="0" smtClean="0"/>
              <a:t/>
            </a:r>
            <a:br>
              <a:rPr lang="ar-IQ" sz="3600" b="1" dirty="0" smtClean="0"/>
            </a:br>
            <a:endParaRPr lang="en-US" sz="3600" b="1" dirty="0"/>
          </a:p>
        </p:txBody>
      </p:sp>
      <p:sp>
        <p:nvSpPr>
          <p:cNvPr id="3" name="AutoShape 2" descr="العلماء يستخدمون أسلحة الليزر لمواجهة بعوضة!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العلماء يستخدمون أسلحة الليزر لمواجهة بعوضة!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Harvester Ant Bites, Facts, Habitat, Lifespan, Treatment, Get rid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852936"/>
            <a:ext cx="61722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394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4736"/>
    </mc:Choice>
    <mc:Fallback xmlns="">
      <p:transition spd="slow" advTm="74736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79512" y="188640"/>
            <a:ext cx="8784976" cy="3168352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 startAt="5"/>
            </a:pPr>
            <a:r>
              <a:rPr lang="ar-IQ" sz="1800" b="1" dirty="0" smtClean="0"/>
              <a:t>الرسغ</a:t>
            </a:r>
            <a:r>
              <a:rPr lang="ar-IQ" sz="1800" dirty="0" smtClean="0"/>
              <a:t>  </a:t>
            </a:r>
            <a:r>
              <a:rPr lang="en-US" sz="1800" b="1" dirty="0" smtClean="0"/>
              <a:t>Tarsus</a:t>
            </a:r>
            <a:r>
              <a:rPr lang="en-US" sz="1800" dirty="0" smtClean="0"/>
              <a:t> </a:t>
            </a:r>
            <a:r>
              <a:rPr lang="ar-IQ" sz="1800" dirty="0" smtClean="0"/>
              <a:t> يتكون </a:t>
            </a:r>
            <a:r>
              <a:rPr lang="ar-IQ" sz="1800" dirty="0"/>
              <a:t>من 2-5 عقلة تتصل من بعضها بواسطة اتصالات غشائية مرنة تجعلها قابلة للحركة حيث لا توجد لها عضلات محركة. قد تختزل عقل الرسغ </a:t>
            </a:r>
            <a:r>
              <a:rPr lang="ar-IQ" sz="1800" dirty="0" err="1"/>
              <a:t>الى</a:t>
            </a:r>
            <a:r>
              <a:rPr lang="ar-IQ" sz="1800" dirty="0"/>
              <a:t> عقلة واحدة كما في رتبتي </a:t>
            </a:r>
            <a:r>
              <a:rPr lang="ar-IQ" sz="1800" dirty="0" smtClean="0"/>
              <a:t> </a:t>
            </a:r>
            <a:r>
              <a:rPr lang="en-US" sz="1800" dirty="0" err="1" smtClean="0"/>
              <a:t>Diplura</a:t>
            </a:r>
            <a:r>
              <a:rPr lang="en-US" sz="1800" dirty="0" smtClean="0"/>
              <a:t> </a:t>
            </a:r>
            <a:r>
              <a:rPr lang="ar-IQ" sz="1800" dirty="0" smtClean="0"/>
              <a:t>و</a:t>
            </a:r>
            <a:r>
              <a:rPr lang="en-US" sz="1800" dirty="0" err="1" smtClean="0"/>
              <a:t>Protura</a:t>
            </a:r>
            <a:r>
              <a:rPr lang="en-US" sz="1800" dirty="0" smtClean="0"/>
              <a:t> </a:t>
            </a:r>
            <a:r>
              <a:rPr lang="ar-IQ" sz="1800" dirty="0" smtClean="0"/>
              <a:t> وبعض </a:t>
            </a:r>
            <a:r>
              <a:rPr lang="ar-IQ" sz="1800" dirty="0"/>
              <a:t>رتبة القمل الماص. </a:t>
            </a:r>
            <a:endParaRPr lang="ar-IQ" sz="1800" dirty="0" smtClean="0"/>
          </a:p>
          <a:p>
            <a:pPr marL="514350" lvl="0" indent="-514350">
              <a:lnSpc>
                <a:spcPct val="115000"/>
              </a:lnSpc>
              <a:spcAft>
                <a:spcPts val="1000"/>
              </a:spcAft>
              <a:buFont typeface="+mj-lt"/>
              <a:buAutoNum type="arabicPeriod" startAt="6"/>
            </a:pPr>
            <a:r>
              <a:rPr lang="ar-IQ" sz="1800" b="1" dirty="0">
                <a:solidFill>
                  <a:prstClr val="black"/>
                </a:solidFill>
                <a:ea typeface="Calibri"/>
                <a:cs typeface="Times New Roman"/>
              </a:rPr>
              <a:t>الرسغ</a:t>
            </a:r>
            <a:r>
              <a:rPr lang="ar-IQ" sz="1800" dirty="0">
                <a:solidFill>
                  <a:prstClr val="black"/>
                </a:solidFill>
                <a:ea typeface="Calibri"/>
                <a:cs typeface="Times New Roman"/>
              </a:rPr>
              <a:t> </a:t>
            </a:r>
            <a:r>
              <a:rPr lang="ar-IQ" sz="1800" b="1" dirty="0" err="1">
                <a:solidFill>
                  <a:prstClr val="black"/>
                </a:solidFill>
                <a:ea typeface="Calibri"/>
                <a:cs typeface="Times New Roman"/>
              </a:rPr>
              <a:t>الامامي</a:t>
            </a:r>
            <a:r>
              <a:rPr lang="ar-IQ" sz="1800" dirty="0">
                <a:solidFill>
                  <a:prstClr val="black"/>
                </a:solidFill>
                <a:ea typeface="Calibri"/>
                <a:cs typeface="Times New Roman"/>
              </a:rPr>
              <a:t> </a:t>
            </a:r>
            <a:r>
              <a:rPr lang="en-US" sz="1800" b="1" dirty="0" err="1">
                <a:solidFill>
                  <a:prstClr val="black"/>
                </a:solidFill>
                <a:latin typeface="Times New Roman"/>
                <a:ea typeface="Calibri"/>
                <a:cs typeface="Arial"/>
              </a:rPr>
              <a:t>Pretarsus</a:t>
            </a:r>
            <a:r>
              <a:rPr lang="ar-IQ" sz="1800" dirty="0">
                <a:solidFill>
                  <a:prstClr val="black"/>
                </a:solidFill>
                <a:ea typeface="Calibri"/>
                <a:cs typeface="Times New Roman"/>
              </a:rPr>
              <a:t> وهو الجزء الطرفي من الرجل الذي يعقب </a:t>
            </a:r>
            <a:r>
              <a:rPr lang="ar-IQ" sz="1800" dirty="0" err="1">
                <a:solidFill>
                  <a:prstClr val="black"/>
                </a:solidFill>
                <a:ea typeface="Calibri"/>
                <a:cs typeface="Times New Roman"/>
              </a:rPr>
              <a:t>اخر</a:t>
            </a:r>
            <a:r>
              <a:rPr lang="ar-IQ" sz="1800" dirty="0">
                <a:solidFill>
                  <a:prstClr val="black"/>
                </a:solidFill>
                <a:ea typeface="Calibri"/>
                <a:cs typeface="Times New Roman"/>
              </a:rPr>
              <a:t> عقلة </a:t>
            </a:r>
            <a:r>
              <a:rPr lang="ar-IQ" sz="1800" dirty="0" err="1">
                <a:solidFill>
                  <a:prstClr val="black"/>
                </a:solidFill>
                <a:ea typeface="Calibri"/>
                <a:cs typeface="Times New Roman"/>
              </a:rPr>
              <a:t>رسغية</a:t>
            </a:r>
            <a:r>
              <a:rPr lang="ar-IQ" sz="1800" dirty="0">
                <a:solidFill>
                  <a:prstClr val="black"/>
                </a:solidFill>
                <a:ea typeface="Calibri"/>
                <a:cs typeface="Times New Roman"/>
              </a:rPr>
              <a:t> وكثيراً ما يكون على شكل مخلب </a:t>
            </a:r>
            <a:r>
              <a:rPr lang="en-US" sz="1800" dirty="0" smtClean="0">
                <a:solidFill>
                  <a:prstClr val="black"/>
                </a:solidFill>
                <a:latin typeface="Times New Roman"/>
                <a:ea typeface="Calibri"/>
                <a:cs typeface="Arial"/>
              </a:rPr>
              <a:t>Claw</a:t>
            </a:r>
            <a:r>
              <a:rPr lang="ar-IQ" sz="1800" dirty="0" smtClean="0">
                <a:solidFill>
                  <a:prstClr val="black"/>
                </a:solidFill>
                <a:latin typeface="Times New Roman"/>
                <a:ea typeface="Calibri"/>
                <a:cs typeface="Arial"/>
              </a:rPr>
              <a:t> و</a:t>
            </a:r>
            <a:r>
              <a:rPr lang="ar-IQ" sz="1800" dirty="0" smtClean="0">
                <a:solidFill>
                  <a:prstClr val="black"/>
                </a:solidFill>
                <a:ea typeface="Calibri"/>
                <a:cs typeface="Times New Roman"/>
              </a:rPr>
              <a:t>توجد </a:t>
            </a:r>
            <a:r>
              <a:rPr lang="ar-IQ" sz="1800" dirty="0">
                <a:solidFill>
                  <a:prstClr val="black"/>
                </a:solidFill>
                <a:ea typeface="Calibri"/>
                <a:cs typeface="Times New Roman"/>
              </a:rPr>
              <a:t>عند قاعدة كل مخلب صفائح صغيرة تعرف بحامل الوسادة </a:t>
            </a:r>
            <a:r>
              <a:rPr lang="en-US" sz="1800" dirty="0" err="1" smtClean="0">
                <a:solidFill>
                  <a:prstClr val="black"/>
                </a:solidFill>
                <a:latin typeface="Times New Roman"/>
                <a:ea typeface="Calibri"/>
                <a:cs typeface="Arial"/>
              </a:rPr>
              <a:t>Auxilia</a:t>
            </a:r>
            <a:r>
              <a:rPr lang="ar-IQ" sz="1800" dirty="0" smtClean="0">
                <a:solidFill>
                  <a:prstClr val="black"/>
                </a:solidFill>
                <a:ea typeface="Calibri"/>
                <a:cs typeface="Times New Roman"/>
              </a:rPr>
              <a:t> </a:t>
            </a:r>
            <a:r>
              <a:rPr lang="ar-IQ" sz="1800" dirty="0">
                <a:solidFill>
                  <a:prstClr val="black"/>
                </a:solidFill>
                <a:ea typeface="Calibri"/>
                <a:cs typeface="Times New Roman"/>
              </a:rPr>
              <a:t>ويحمل عليها الوسادة الطرفية </a:t>
            </a:r>
            <a:r>
              <a:rPr lang="en-US" sz="1800" dirty="0" err="1">
                <a:solidFill>
                  <a:prstClr val="black"/>
                </a:solidFill>
                <a:latin typeface="Times New Roman"/>
                <a:ea typeface="Calibri"/>
                <a:cs typeface="Arial"/>
              </a:rPr>
              <a:t>Arolium</a:t>
            </a:r>
            <a:r>
              <a:rPr lang="ar-IQ" sz="1800" dirty="0">
                <a:solidFill>
                  <a:prstClr val="black"/>
                </a:solidFill>
                <a:ea typeface="Calibri"/>
                <a:cs typeface="Times New Roman"/>
              </a:rPr>
              <a:t> </a:t>
            </a:r>
            <a:r>
              <a:rPr lang="ar-IQ" sz="1800" dirty="0" smtClean="0">
                <a:solidFill>
                  <a:prstClr val="black"/>
                </a:solidFill>
                <a:ea typeface="Calibri"/>
                <a:cs typeface="Times New Roman"/>
              </a:rPr>
              <a:t>كما في (</a:t>
            </a:r>
            <a:r>
              <a:rPr lang="en-US" sz="1800" dirty="0" smtClean="0">
                <a:solidFill>
                  <a:prstClr val="black"/>
                </a:solidFill>
                <a:ea typeface="Calibri"/>
                <a:cs typeface="Times New Roman"/>
              </a:rPr>
              <a:t>a</a:t>
            </a:r>
            <a:r>
              <a:rPr lang="ar-IQ" sz="1800" dirty="0" smtClean="0">
                <a:solidFill>
                  <a:prstClr val="black"/>
                </a:solidFill>
                <a:ea typeface="Calibri"/>
                <a:cs typeface="Times New Roman"/>
              </a:rPr>
              <a:t>) . </a:t>
            </a:r>
            <a:r>
              <a:rPr lang="ar-IQ" sz="1800" dirty="0">
                <a:solidFill>
                  <a:prstClr val="black"/>
                </a:solidFill>
                <a:ea typeface="Calibri"/>
                <a:cs typeface="Times New Roman"/>
              </a:rPr>
              <a:t>في الذباب توجد وسادتان جانبيتان تسميان   </a:t>
            </a:r>
            <a:r>
              <a:rPr lang="en-US" sz="1800" dirty="0" err="1">
                <a:solidFill>
                  <a:prstClr val="black"/>
                </a:solidFill>
                <a:latin typeface="Times New Roman"/>
                <a:ea typeface="Calibri"/>
                <a:cs typeface="Arial"/>
              </a:rPr>
              <a:t>Pulvilli</a:t>
            </a:r>
            <a:r>
              <a:rPr lang="ar-IQ" sz="1800" dirty="0">
                <a:solidFill>
                  <a:prstClr val="black"/>
                </a:solidFill>
                <a:ea typeface="Calibri"/>
                <a:cs typeface="Times New Roman"/>
              </a:rPr>
              <a:t> ويوجد </a:t>
            </a:r>
            <a:r>
              <a:rPr lang="ar-IQ" sz="1800" dirty="0" smtClean="0">
                <a:solidFill>
                  <a:prstClr val="black"/>
                </a:solidFill>
                <a:ea typeface="Calibri"/>
                <a:cs typeface="Times New Roman"/>
              </a:rPr>
              <a:t>شوكة </a:t>
            </a:r>
            <a:r>
              <a:rPr lang="ar-IQ" sz="1800" dirty="0">
                <a:solidFill>
                  <a:prstClr val="black"/>
                </a:solidFill>
                <a:ea typeface="Calibri"/>
                <a:cs typeface="Times New Roman"/>
              </a:rPr>
              <a:t>طرفية تعرف بشوكة القدم </a:t>
            </a:r>
            <a:r>
              <a:rPr lang="ar-IQ" sz="1800" dirty="0" smtClean="0">
                <a:solidFill>
                  <a:prstClr val="black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1800" dirty="0" err="1" smtClean="0">
                <a:solidFill>
                  <a:prstClr val="black"/>
                </a:solidFill>
                <a:latin typeface="Times New Roman"/>
                <a:ea typeface="Calibri"/>
                <a:cs typeface="Arial"/>
              </a:rPr>
              <a:t>Empodium</a:t>
            </a:r>
            <a:r>
              <a:rPr lang="ar-IQ" sz="1800" dirty="0" smtClean="0">
                <a:solidFill>
                  <a:prstClr val="black"/>
                </a:solidFill>
                <a:ea typeface="Calibri"/>
                <a:cs typeface="Times New Roman"/>
              </a:rPr>
              <a:t> كما في (</a:t>
            </a:r>
            <a:r>
              <a:rPr lang="en-US" sz="1800" dirty="0" smtClean="0">
                <a:solidFill>
                  <a:prstClr val="black"/>
                </a:solidFill>
                <a:ea typeface="Calibri"/>
                <a:cs typeface="Times New Roman"/>
              </a:rPr>
              <a:t>b</a:t>
            </a:r>
            <a:r>
              <a:rPr lang="ar-IQ" sz="1800" dirty="0" smtClean="0">
                <a:solidFill>
                  <a:prstClr val="black"/>
                </a:solidFill>
                <a:ea typeface="Calibri"/>
                <a:cs typeface="Times New Roman"/>
              </a:rPr>
              <a:t>) </a:t>
            </a:r>
            <a:r>
              <a:rPr lang="ar-IQ" sz="1800" dirty="0">
                <a:solidFill>
                  <a:prstClr val="black"/>
                </a:solidFill>
                <a:ea typeface="Calibri"/>
                <a:cs typeface="Times New Roman"/>
              </a:rPr>
              <a:t>وقد ثبت تشريحيا </a:t>
            </a:r>
            <a:r>
              <a:rPr lang="ar-IQ" sz="1800" dirty="0" err="1">
                <a:solidFill>
                  <a:prstClr val="black"/>
                </a:solidFill>
                <a:ea typeface="Calibri"/>
                <a:cs typeface="Times New Roman"/>
              </a:rPr>
              <a:t>ان</a:t>
            </a:r>
            <a:r>
              <a:rPr lang="ar-IQ" sz="1800" dirty="0">
                <a:solidFill>
                  <a:prstClr val="black"/>
                </a:solidFill>
                <a:ea typeface="Calibri"/>
                <a:cs typeface="Times New Roman"/>
              </a:rPr>
              <a:t> الوسائد جوفاء مملوءة بالدم ويوجد عليها شعيرات غدية لاصقة تفرز مواد لزجة مما يساعد الحشرة على الالتصاق </a:t>
            </a:r>
            <a:r>
              <a:rPr lang="ar-IQ" sz="1800" dirty="0" err="1">
                <a:solidFill>
                  <a:prstClr val="black"/>
                </a:solidFill>
                <a:ea typeface="Calibri"/>
                <a:cs typeface="Times New Roman"/>
              </a:rPr>
              <a:t>بالاجسام</a:t>
            </a:r>
            <a:r>
              <a:rPr lang="ar-IQ" sz="1800" dirty="0">
                <a:solidFill>
                  <a:prstClr val="black"/>
                </a:solidFill>
                <a:ea typeface="Calibri"/>
                <a:cs typeface="Times New Roman"/>
              </a:rPr>
              <a:t> التي تعلق بها والتسلق على السطوح المساء </a:t>
            </a:r>
            <a:r>
              <a:rPr lang="ar-IQ" sz="1800" dirty="0" smtClean="0">
                <a:solidFill>
                  <a:prstClr val="black"/>
                </a:solidFill>
                <a:ea typeface="Calibri"/>
                <a:cs typeface="Times New Roman"/>
              </a:rPr>
              <a:t>.</a:t>
            </a:r>
            <a:endParaRPr lang="en-US" sz="18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3" y="3028019"/>
            <a:ext cx="1224136" cy="1393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21888"/>
            <a:ext cx="3329569" cy="24315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724953"/>
            <a:ext cx="5752356" cy="27751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6" name="رابط كسهم مستقيم 5"/>
          <p:cNvCxnSpPr/>
          <p:nvPr/>
        </p:nvCxnSpPr>
        <p:spPr>
          <a:xfrm flipH="1">
            <a:off x="4572000" y="5199799"/>
            <a:ext cx="540060" cy="0"/>
          </a:xfrm>
          <a:prstGeom prst="straightConnector1">
            <a:avLst/>
          </a:prstGeom>
          <a:ln w="28575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رابط كسهم مستقيم 9"/>
          <p:cNvCxnSpPr/>
          <p:nvPr/>
        </p:nvCxnSpPr>
        <p:spPr>
          <a:xfrm flipH="1">
            <a:off x="7596336" y="5373216"/>
            <a:ext cx="432048" cy="72008"/>
          </a:xfrm>
          <a:prstGeom prst="straightConnector1">
            <a:avLst/>
          </a:prstGeom>
          <a:ln w="28575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رابط كسهم مستقيم 11"/>
          <p:cNvCxnSpPr/>
          <p:nvPr/>
        </p:nvCxnSpPr>
        <p:spPr>
          <a:xfrm flipH="1">
            <a:off x="4600565" y="4293096"/>
            <a:ext cx="511496" cy="128792"/>
          </a:xfrm>
          <a:prstGeom prst="straightConnector1">
            <a:avLst/>
          </a:prstGeom>
          <a:ln w="28575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رابط كسهم مستقيم 14"/>
          <p:cNvCxnSpPr/>
          <p:nvPr/>
        </p:nvCxnSpPr>
        <p:spPr>
          <a:xfrm flipH="1">
            <a:off x="7425317" y="4357492"/>
            <a:ext cx="99011" cy="295644"/>
          </a:xfrm>
          <a:prstGeom prst="straightConnector1">
            <a:avLst/>
          </a:prstGeom>
          <a:ln w="28575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رابط كسهم مستقيم 18"/>
          <p:cNvCxnSpPr/>
          <p:nvPr/>
        </p:nvCxnSpPr>
        <p:spPr>
          <a:xfrm flipH="1">
            <a:off x="5112061" y="4653136"/>
            <a:ext cx="540060" cy="0"/>
          </a:xfrm>
          <a:prstGeom prst="straightConnector1">
            <a:avLst/>
          </a:prstGeom>
          <a:ln w="28575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رابط كسهم مستقيم 19"/>
          <p:cNvCxnSpPr/>
          <p:nvPr/>
        </p:nvCxnSpPr>
        <p:spPr>
          <a:xfrm flipH="1">
            <a:off x="7812360" y="4501742"/>
            <a:ext cx="360040" cy="0"/>
          </a:xfrm>
          <a:prstGeom prst="straightConnector1">
            <a:avLst/>
          </a:prstGeom>
          <a:ln w="28575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رابط كسهم مستقيم 16"/>
          <p:cNvCxnSpPr/>
          <p:nvPr/>
        </p:nvCxnSpPr>
        <p:spPr>
          <a:xfrm flipH="1">
            <a:off x="7675816" y="5096668"/>
            <a:ext cx="540060" cy="0"/>
          </a:xfrm>
          <a:prstGeom prst="straightConnector1">
            <a:avLst/>
          </a:prstGeom>
          <a:ln w="28575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042107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3622"/>
    </mc:Choice>
    <mc:Fallback xmlns="">
      <p:transition spd="slow" advTm="836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34082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ar-IQ" sz="3200" b="1" dirty="0" err="1">
                <a:ea typeface="Calibri"/>
              </a:rPr>
              <a:t>الاجنحة</a:t>
            </a:r>
            <a:r>
              <a:rPr lang="ar-IQ" sz="2800" dirty="0">
                <a:ea typeface="Calibri"/>
              </a:rPr>
              <a:t>    </a:t>
            </a:r>
            <a:r>
              <a:rPr lang="en-US" sz="2800" dirty="0">
                <a:latin typeface="Times New Roman"/>
                <a:ea typeface="Calibri"/>
                <a:cs typeface="Arial"/>
              </a:rPr>
              <a:t>Wings</a:t>
            </a:r>
            <a:r>
              <a:rPr lang="en-US" sz="2000" dirty="0">
                <a:ea typeface="Calibri"/>
                <a:cs typeface="Arial"/>
              </a:rPr>
              <a:t/>
            </a:r>
            <a:br>
              <a:rPr lang="en-US" sz="2000" dirty="0">
                <a:ea typeface="Calibri"/>
                <a:cs typeface="Arial"/>
              </a:rPr>
            </a:br>
            <a:endParaRPr lang="en-US" sz="28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548681"/>
            <a:ext cx="9036496" cy="2232248"/>
          </a:xfrm>
        </p:spPr>
        <p:txBody>
          <a:bodyPr>
            <a:noAutofit/>
          </a:bodyPr>
          <a:lstStyle/>
          <a:p>
            <a:pPr marL="11430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ar-IQ" sz="1600" b="1" dirty="0" err="1" smtClean="0">
                <a:ea typeface="Calibri"/>
                <a:cs typeface="Times New Roman"/>
              </a:rPr>
              <a:t>الاجنحة</a:t>
            </a:r>
            <a:r>
              <a:rPr lang="ar-IQ" sz="1600" dirty="0" smtClean="0">
                <a:ea typeface="Calibri"/>
                <a:cs typeface="Times New Roman"/>
              </a:rPr>
              <a:t> هي عبارة عن امتدادات لجدار الجسم الواقعة من الناحية الظهرية الجانبية للحلقتين الصدريتين الثانية والثالثة وهذه الامتدادات ذات شكل يشبه الصفيحة الخارجية ممتدة من الجدار الخارجي وتتكون من غشاء علوي </a:t>
            </a:r>
            <a:r>
              <a:rPr lang="ar-IQ" sz="1600" dirty="0" err="1" smtClean="0">
                <a:ea typeface="Calibri"/>
                <a:cs typeface="Times New Roman"/>
              </a:rPr>
              <a:t>واخر</a:t>
            </a:r>
            <a:r>
              <a:rPr lang="ar-IQ" sz="1600" dirty="0" smtClean="0">
                <a:ea typeface="Calibri"/>
                <a:cs typeface="Times New Roman"/>
              </a:rPr>
              <a:t> سفلي بينهما عروق </a:t>
            </a:r>
            <a:r>
              <a:rPr lang="en-US" sz="1600" dirty="0" smtClean="0">
                <a:latin typeface="Times New Roman"/>
                <a:ea typeface="Calibri"/>
                <a:cs typeface="Arial"/>
              </a:rPr>
              <a:t>veins </a:t>
            </a:r>
            <a:r>
              <a:rPr lang="ar-IQ" sz="1600" dirty="0" smtClean="0">
                <a:ea typeface="Calibri"/>
                <a:cs typeface="Times New Roman"/>
              </a:rPr>
              <a:t> </a:t>
            </a:r>
            <a:r>
              <a:rPr lang="ar-IQ" sz="1600" dirty="0">
                <a:ea typeface="Calibri"/>
                <a:cs typeface="Times New Roman"/>
              </a:rPr>
              <a:t>. يعد شكل الجناح من أهم الصفات التي يعتمد عليها في تصنيف الحشرات فعلى أساس </a:t>
            </a:r>
            <a:r>
              <a:rPr lang="ar-IQ" sz="1600" dirty="0" smtClean="0">
                <a:ea typeface="Calibri"/>
                <a:cs typeface="Times New Roman"/>
              </a:rPr>
              <a:t>نوع </a:t>
            </a:r>
            <a:r>
              <a:rPr lang="ar-IQ" sz="1600" dirty="0">
                <a:ea typeface="Calibri"/>
                <a:cs typeface="Times New Roman"/>
              </a:rPr>
              <a:t>الأجنحة وضعت الحشرات في رتب مختلفة  </a:t>
            </a:r>
            <a:r>
              <a:rPr lang="ar-IQ" sz="1600" dirty="0" smtClean="0">
                <a:ea typeface="Calibri"/>
                <a:cs typeface="Times New Roman"/>
              </a:rPr>
              <a:t>مثلا </a:t>
            </a:r>
            <a:r>
              <a:rPr lang="ar-IQ" sz="1600" dirty="0">
                <a:ea typeface="Calibri"/>
                <a:cs typeface="Times New Roman"/>
              </a:rPr>
              <a:t>رتبة جلدية الأجنحة </a:t>
            </a:r>
            <a:r>
              <a:rPr lang="ar-IQ" sz="1600" dirty="0" smtClean="0">
                <a:ea typeface="Calibri"/>
                <a:cs typeface="Times New Roman"/>
              </a:rPr>
              <a:t>(</a:t>
            </a:r>
            <a:r>
              <a:rPr lang="en-US" sz="1600" dirty="0" err="1" smtClean="0">
                <a:ea typeface="Calibri"/>
                <a:cs typeface="Times New Roman"/>
              </a:rPr>
              <a:t>Dermaptera</a:t>
            </a:r>
            <a:r>
              <a:rPr lang="ar-IQ" sz="1600" dirty="0" smtClean="0">
                <a:ea typeface="Calibri"/>
                <a:cs typeface="Times New Roman"/>
              </a:rPr>
              <a:t>) مثل </a:t>
            </a:r>
            <a:r>
              <a:rPr lang="ar-IQ" sz="1600" dirty="0" err="1" smtClean="0">
                <a:ea typeface="Calibri"/>
                <a:cs typeface="Times New Roman"/>
              </a:rPr>
              <a:t>ابرة</a:t>
            </a:r>
            <a:r>
              <a:rPr lang="ar-IQ" sz="1600" dirty="0" smtClean="0">
                <a:ea typeface="Calibri"/>
                <a:cs typeface="Times New Roman"/>
              </a:rPr>
              <a:t> العجوز تكون </a:t>
            </a:r>
            <a:r>
              <a:rPr lang="ar-IQ" sz="1600" dirty="0">
                <a:ea typeface="Calibri"/>
                <a:cs typeface="Times New Roman"/>
              </a:rPr>
              <a:t>الحشرات التابعة لها ذات أجنحة </a:t>
            </a:r>
            <a:r>
              <a:rPr lang="ar-IQ" sz="1600" dirty="0" smtClean="0">
                <a:ea typeface="Calibri"/>
                <a:cs typeface="Times New Roman"/>
              </a:rPr>
              <a:t>جلدية والحشرات </a:t>
            </a:r>
            <a:r>
              <a:rPr lang="ar-IQ" sz="1600" dirty="0">
                <a:ea typeface="Calibri"/>
                <a:cs typeface="Times New Roman"/>
              </a:rPr>
              <a:t>ذات الأجنحة </a:t>
            </a:r>
            <a:r>
              <a:rPr lang="ar-IQ" sz="1600" dirty="0" smtClean="0">
                <a:ea typeface="Calibri"/>
                <a:cs typeface="Times New Roman"/>
              </a:rPr>
              <a:t>ًالصلبة </a:t>
            </a:r>
            <a:r>
              <a:rPr lang="ar-IQ" sz="1600" dirty="0" err="1">
                <a:ea typeface="Calibri"/>
                <a:cs typeface="Times New Roman"/>
              </a:rPr>
              <a:t>الغمدية</a:t>
            </a:r>
            <a:r>
              <a:rPr lang="ar-IQ" sz="1600" dirty="0">
                <a:ea typeface="Calibri"/>
                <a:cs typeface="Times New Roman"/>
              </a:rPr>
              <a:t> وضعت في رتبة </a:t>
            </a:r>
            <a:r>
              <a:rPr lang="ar-IQ" sz="1600" dirty="0" err="1">
                <a:ea typeface="Calibri"/>
                <a:cs typeface="Times New Roman"/>
              </a:rPr>
              <a:t>غمدية</a:t>
            </a:r>
            <a:r>
              <a:rPr lang="ar-IQ" sz="1600" dirty="0">
                <a:ea typeface="Calibri"/>
                <a:cs typeface="Times New Roman"/>
              </a:rPr>
              <a:t> الأجنحة </a:t>
            </a:r>
            <a:r>
              <a:rPr lang="ar-IQ" sz="1600" dirty="0" smtClean="0">
                <a:ea typeface="Calibri"/>
                <a:cs typeface="Times New Roman"/>
              </a:rPr>
              <a:t>(</a:t>
            </a:r>
            <a:r>
              <a:rPr lang="en-US" sz="1600" dirty="0" err="1" smtClean="0">
                <a:ea typeface="Calibri"/>
                <a:cs typeface="Times New Roman"/>
              </a:rPr>
              <a:t>Coleoptera</a:t>
            </a:r>
            <a:r>
              <a:rPr lang="ar-IQ" sz="1600" dirty="0" smtClean="0">
                <a:ea typeface="Calibri"/>
                <a:cs typeface="Times New Roman"/>
              </a:rPr>
              <a:t>) مثل الخنافس أما </a:t>
            </a:r>
            <a:r>
              <a:rPr lang="ar-IQ" sz="1600" dirty="0">
                <a:ea typeface="Calibri"/>
                <a:cs typeface="Times New Roman"/>
              </a:rPr>
              <a:t>الحشرات التي تعود لرتبة حرشفية الأجنحة </a:t>
            </a:r>
            <a:r>
              <a:rPr lang="ar-IQ" sz="1600" dirty="0" smtClean="0">
                <a:ea typeface="Calibri"/>
                <a:cs typeface="Times New Roman"/>
              </a:rPr>
              <a:t> (</a:t>
            </a:r>
            <a:r>
              <a:rPr lang="en-US" sz="1600" dirty="0" smtClean="0">
                <a:ea typeface="Calibri"/>
                <a:cs typeface="Times New Roman"/>
              </a:rPr>
              <a:t>Lepidoptera</a:t>
            </a:r>
            <a:r>
              <a:rPr lang="ar-IQ" sz="1600" dirty="0" smtClean="0">
                <a:ea typeface="Calibri"/>
                <a:cs typeface="Times New Roman"/>
              </a:rPr>
              <a:t>) مثل العث فان أجنحتها </a:t>
            </a:r>
            <a:r>
              <a:rPr lang="ar-IQ" sz="1600" dirty="0">
                <a:ea typeface="Calibri"/>
                <a:cs typeface="Times New Roman"/>
              </a:rPr>
              <a:t>مغطاة بحراشف وأما الحشرات التي لها زوج واحد من الأجنحة فقد وضعت في رتبة ثنائية </a:t>
            </a:r>
            <a:r>
              <a:rPr lang="ar-IQ" sz="1600" dirty="0" smtClean="0">
                <a:ea typeface="Calibri"/>
                <a:cs typeface="Times New Roman"/>
              </a:rPr>
              <a:t>الأجنحة (</a:t>
            </a:r>
            <a:r>
              <a:rPr lang="en-US" sz="1600" dirty="0" err="1" smtClean="0">
                <a:ea typeface="Calibri"/>
                <a:cs typeface="Times New Roman"/>
              </a:rPr>
              <a:t>Diptera</a:t>
            </a:r>
            <a:r>
              <a:rPr lang="ar-IQ" sz="1600" dirty="0" smtClean="0">
                <a:ea typeface="Calibri"/>
                <a:cs typeface="Times New Roman"/>
              </a:rPr>
              <a:t>) مثل البعوض والذباب ورتبة نصفية </a:t>
            </a:r>
            <a:r>
              <a:rPr lang="ar-IQ" sz="1600" dirty="0" err="1" smtClean="0">
                <a:ea typeface="Calibri"/>
                <a:cs typeface="Times New Roman"/>
              </a:rPr>
              <a:t>الاجنحة</a:t>
            </a:r>
            <a:r>
              <a:rPr lang="ar-IQ" sz="1600" dirty="0" smtClean="0">
                <a:ea typeface="Calibri"/>
                <a:cs typeface="Times New Roman"/>
              </a:rPr>
              <a:t> (</a:t>
            </a:r>
            <a:r>
              <a:rPr lang="en-US" sz="1600" dirty="0" err="1" smtClean="0">
                <a:ea typeface="Calibri"/>
                <a:cs typeface="Times New Roman"/>
              </a:rPr>
              <a:t>Hemiptera</a:t>
            </a:r>
            <a:r>
              <a:rPr lang="ar-IQ" sz="1600" dirty="0" smtClean="0">
                <a:ea typeface="Calibri"/>
                <a:cs typeface="Times New Roman"/>
              </a:rPr>
              <a:t>) مثل البق فان الزوج </a:t>
            </a:r>
            <a:r>
              <a:rPr lang="ar-IQ" sz="1600" dirty="0" err="1" smtClean="0">
                <a:ea typeface="Calibri"/>
                <a:cs typeface="Times New Roman"/>
              </a:rPr>
              <a:t>الاول</a:t>
            </a:r>
            <a:r>
              <a:rPr lang="ar-IQ" sz="1600" dirty="0" smtClean="0">
                <a:ea typeface="Calibri"/>
                <a:cs typeface="Times New Roman"/>
              </a:rPr>
              <a:t> نصفه غمدي والنصف </a:t>
            </a:r>
            <a:r>
              <a:rPr lang="ar-IQ" sz="1600" dirty="0" err="1" smtClean="0">
                <a:ea typeface="Calibri"/>
                <a:cs typeface="Times New Roman"/>
              </a:rPr>
              <a:t>الاخر</a:t>
            </a:r>
            <a:r>
              <a:rPr lang="ar-IQ" sz="1600" dirty="0" smtClean="0">
                <a:ea typeface="Calibri"/>
                <a:cs typeface="Times New Roman"/>
              </a:rPr>
              <a:t> غشائي ورتبة غشائية </a:t>
            </a:r>
            <a:r>
              <a:rPr lang="ar-IQ" sz="1600" dirty="0" err="1" smtClean="0">
                <a:ea typeface="Calibri"/>
                <a:cs typeface="Times New Roman"/>
              </a:rPr>
              <a:t>الاجنحة</a:t>
            </a:r>
            <a:r>
              <a:rPr lang="ar-IQ" sz="1600" dirty="0" smtClean="0">
                <a:ea typeface="Calibri"/>
                <a:cs typeface="Times New Roman"/>
              </a:rPr>
              <a:t> (</a:t>
            </a:r>
            <a:r>
              <a:rPr lang="en-US" sz="1600" dirty="0" smtClean="0">
                <a:ea typeface="Calibri"/>
                <a:cs typeface="Times New Roman"/>
              </a:rPr>
              <a:t>Hymenoptera</a:t>
            </a:r>
            <a:r>
              <a:rPr lang="ar-IQ" sz="1600" dirty="0" smtClean="0">
                <a:ea typeface="Calibri"/>
                <a:cs typeface="Times New Roman"/>
              </a:rPr>
              <a:t>) مثل النحل والنمل فان </a:t>
            </a:r>
            <a:r>
              <a:rPr lang="ar-IQ" sz="1600" dirty="0" err="1" smtClean="0">
                <a:ea typeface="Calibri"/>
                <a:cs typeface="Times New Roman"/>
              </a:rPr>
              <a:t>اجنحتها</a:t>
            </a:r>
            <a:r>
              <a:rPr lang="ar-IQ" sz="1600" dirty="0" smtClean="0">
                <a:ea typeface="Calibri"/>
                <a:cs typeface="Times New Roman"/>
              </a:rPr>
              <a:t> غشائية ورتبة شبكية </a:t>
            </a:r>
            <a:r>
              <a:rPr lang="ar-IQ" sz="1600" dirty="0" err="1" smtClean="0">
                <a:ea typeface="Calibri"/>
                <a:cs typeface="Times New Roman"/>
              </a:rPr>
              <a:t>الاجنحة</a:t>
            </a:r>
            <a:r>
              <a:rPr lang="ar-IQ" sz="1600" dirty="0" smtClean="0">
                <a:ea typeface="Calibri"/>
                <a:cs typeface="Times New Roman"/>
              </a:rPr>
              <a:t> (</a:t>
            </a:r>
            <a:r>
              <a:rPr lang="en-US" sz="1600" dirty="0" err="1" smtClean="0">
                <a:ea typeface="Calibri"/>
                <a:cs typeface="Times New Roman"/>
              </a:rPr>
              <a:t>Neuroptera</a:t>
            </a:r>
            <a:r>
              <a:rPr lang="ar-IQ" sz="1600" dirty="0" smtClean="0">
                <a:ea typeface="Calibri"/>
                <a:cs typeface="Times New Roman"/>
              </a:rPr>
              <a:t>) مثل </a:t>
            </a:r>
            <a:r>
              <a:rPr lang="ar-IQ" sz="1600" dirty="0" err="1" smtClean="0">
                <a:ea typeface="Calibri"/>
                <a:cs typeface="Times New Roman"/>
              </a:rPr>
              <a:t>اسد</a:t>
            </a:r>
            <a:r>
              <a:rPr lang="ar-IQ" sz="1600" dirty="0" smtClean="0">
                <a:ea typeface="Calibri"/>
                <a:cs typeface="Times New Roman"/>
              </a:rPr>
              <a:t> المن </a:t>
            </a:r>
            <a:r>
              <a:rPr lang="ar-IQ" sz="1600" dirty="0" err="1" smtClean="0">
                <a:ea typeface="Calibri"/>
                <a:cs typeface="Times New Roman"/>
              </a:rPr>
              <a:t>واسد</a:t>
            </a:r>
            <a:r>
              <a:rPr lang="ar-IQ" sz="1600" dirty="0" smtClean="0">
                <a:ea typeface="Calibri"/>
                <a:cs typeface="Times New Roman"/>
              </a:rPr>
              <a:t> النمل لكثرة العروق المستعرضة. </a:t>
            </a:r>
            <a:endParaRPr lang="en-US" sz="1600" dirty="0" smtClean="0">
              <a:ea typeface="Calibri"/>
              <a:cs typeface="Arial"/>
            </a:endParaRPr>
          </a:p>
          <a:p>
            <a:pPr marL="457200">
              <a:lnSpc>
                <a:spcPct val="115000"/>
              </a:lnSpc>
              <a:spcAft>
                <a:spcPts val="1000"/>
              </a:spcAft>
            </a:pPr>
            <a:r>
              <a:rPr lang="ar-IQ" sz="1600" dirty="0" smtClean="0">
                <a:ea typeface="Calibri"/>
                <a:cs typeface="Times New Roman"/>
              </a:rPr>
              <a:t>شكل الجناح : ويكون مثلث وله ثلاث حافات</a:t>
            </a:r>
            <a:endParaRPr lang="en-US" sz="1600" dirty="0" smtClean="0">
              <a:ea typeface="Calibri"/>
              <a:cs typeface="Arial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  <a:buFont typeface="Times New Roman"/>
              <a:buChar char="-"/>
            </a:pPr>
            <a:r>
              <a:rPr lang="ar-IQ" sz="1600" dirty="0" smtClean="0">
                <a:ea typeface="Calibri"/>
                <a:cs typeface="Times New Roman"/>
              </a:rPr>
              <a:t>حافة أمامية </a:t>
            </a:r>
            <a:r>
              <a:rPr lang="ar-IQ" sz="1600" dirty="0" err="1" smtClean="0">
                <a:ea typeface="Calibri"/>
                <a:cs typeface="Times New Roman"/>
              </a:rPr>
              <a:t>او</a:t>
            </a:r>
            <a:r>
              <a:rPr lang="ar-IQ" sz="1600" dirty="0" smtClean="0">
                <a:ea typeface="Calibri"/>
                <a:cs typeface="Times New Roman"/>
              </a:rPr>
              <a:t> ضلعية </a:t>
            </a:r>
            <a:r>
              <a:rPr lang="en-US" sz="1600" dirty="0" smtClean="0">
                <a:latin typeface="Times New Roman"/>
                <a:ea typeface="Calibri"/>
                <a:cs typeface="Arial"/>
              </a:rPr>
              <a:t>Anterior or costal margin</a:t>
            </a:r>
            <a:endParaRPr lang="en-US" sz="1600" dirty="0" smtClean="0">
              <a:ea typeface="Calibri"/>
              <a:cs typeface="Arial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  <a:buFont typeface="Times New Roman"/>
              <a:buChar char="-"/>
            </a:pPr>
            <a:r>
              <a:rPr lang="ar-IQ" sz="1600" dirty="0" smtClean="0">
                <a:ea typeface="Calibri"/>
                <a:cs typeface="Times New Roman"/>
              </a:rPr>
              <a:t>حافة خارجية </a:t>
            </a:r>
            <a:r>
              <a:rPr lang="ar-IQ" sz="1600" dirty="0" err="1" smtClean="0">
                <a:ea typeface="Calibri"/>
                <a:cs typeface="Times New Roman"/>
              </a:rPr>
              <a:t>او</a:t>
            </a:r>
            <a:r>
              <a:rPr lang="ar-IQ" sz="1600" dirty="0" smtClean="0">
                <a:ea typeface="Calibri"/>
                <a:cs typeface="Times New Roman"/>
              </a:rPr>
              <a:t> </a:t>
            </a:r>
            <a:r>
              <a:rPr lang="ar-IQ" sz="1600" dirty="0" err="1" smtClean="0">
                <a:ea typeface="Calibri"/>
                <a:cs typeface="Times New Roman"/>
              </a:rPr>
              <a:t>قمية</a:t>
            </a:r>
            <a:r>
              <a:rPr lang="ar-IQ" sz="1600" dirty="0" smtClean="0">
                <a:ea typeface="Calibri"/>
                <a:cs typeface="Times New Roman"/>
              </a:rPr>
              <a:t> </a:t>
            </a:r>
            <a:r>
              <a:rPr lang="en-US" sz="1600" dirty="0" smtClean="0">
                <a:latin typeface="Times New Roman"/>
                <a:ea typeface="Calibri"/>
                <a:cs typeface="Arial"/>
              </a:rPr>
              <a:t>Outer or apical margin</a:t>
            </a:r>
            <a:endParaRPr lang="en-US" sz="1600" dirty="0" smtClean="0">
              <a:ea typeface="Calibri"/>
              <a:cs typeface="Arial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  <a:buFont typeface="Times New Roman"/>
              <a:buChar char="-"/>
            </a:pPr>
            <a:r>
              <a:rPr lang="ar-IQ" sz="1600" dirty="0" smtClean="0">
                <a:ea typeface="Calibri"/>
                <a:cs typeface="Times New Roman"/>
              </a:rPr>
              <a:t>حافة خلفية </a:t>
            </a:r>
            <a:r>
              <a:rPr lang="ar-IQ" sz="1600" dirty="0" err="1" smtClean="0">
                <a:ea typeface="Calibri"/>
                <a:cs typeface="Times New Roman"/>
              </a:rPr>
              <a:t>او</a:t>
            </a:r>
            <a:r>
              <a:rPr lang="ar-IQ" sz="1600" dirty="0" smtClean="0">
                <a:ea typeface="Calibri"/>
                <a:cs typeface="Times New Roman"/>
              </a:rPr>
              <a:t> شرجية </a:t>
            </a:r>
            <a:r>
              <a:rPr lang="en-US" sz="1600" dirty="0" smtClean="0">
                <a:latin typeface="Times New Roman"/>
                <a:ea typeface="Calibri"/>
                <a:cs typeface="Arial"/>
              </a:rPr>
              <a:t>Posterior or anal margin</a:t>
            </a:r>
            <a:endParaRPr lang="en-US" sz="1600" dirty="0" smtClean="0">
              <a:ea typeface="Calibri"/>
              <a:cs typeface="Arial"/>
            </a:endParaRPr>
          </a:p>
          <a:p>
            <a:pPr marL="457200">
              <a:lnSpc>
                <a:spcPct val="115000"/>
              </a:lnSpc>
              <a:spcAft>
                <a:spcPts val="1000"/>
              </a:spcAft>
            </a:pPr>
            <a:r>
              <a:rPr lang="ar-IQ" sz="1600" dirty="0" smtClean="0">
                <a:ea typeface="Calibri"/>
                <a:cs typeface="Times New Roman"/>
              </a:rPr>
              <a:t>وللجناح ثلاث زوايا هي :</a:t>
            </a:r>
            <a:endParaRPr lang="en-US" sz="1600" dirty="0" smtClean="0">
              <a:ea typeface="Calibri"/>
              <a:cs typeface="Arial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  <a:buFont typeface="Times New Roman"/>
              <a:buChar char="-"/>
            </a:pPr>
            <a:r>
              <a:rPr lang="ar-IQ" sz="1600" dirty="0" smtClean="0">
                <a:ea typeface="Calibri"/>
                <a:cs typeface="Times New Roman"/>
              </a:rPr>
              <a:t>زاوية أمامية   : وهي عند قاعدة الحافة الأمام</a:t>
            </a:r>
            <a:r>
              <a:rPr lang="ar-SA" sz="1600" dirty="0">
                <a:ea typeface="Calibri"/>
                <a:cs typeface="Times New Roman"/>
              </a:rPr>
              <a:t>ي</a:t>
            </a:r>
            <a:r>
              <a:rPr lang="en-US" sz="1600" dirty="0" smtClean="0">
                <a:ea typeface="Calibri"/>
                <a:cs typeface="Times New Roman"/>
              </a:rPr>
              <a:t> humeral angle</a:t>
            </a:r>
            <a:endParaRPr lang="en-US" sz="1600" dirty="0" smtClean="0">
              <a:ea typeface="Calibri"/>
              <a:cs typeface="Arial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  <a:buFont typeface="Times New Roman"/>
              <a:buChar char="-"/>
            </a:pPr>
            <a:r>
              <a:rPr lang="ar-IQ" sz="1600" dirty="0" smtClean="0">
                <a:ea typeface="Calibri"/>
                <a:cs typeface="Times New Roman"/>
              </a:rPr>
              <a:t>زاوية خارجية : وهي الزاوية المحصورة بين الحافة الأمامية والخارجية</a:t>
            </a:r>
            <a:r>
              <a:rPr lang="en-US" sz="1600" dirty="0" smtClean="0">
                <a:ea typeface="Calibri"/>
                <a:cs typeface="Times New Roman"/>
              </a:rPr>
              <a:t> </a:t>
            </a:r>
            <a:r>
              <a:rPr lang="en-US" sz="1600" dirty="0" smtClean="0">
                <a:solidFill>
                  <a:prstClr val="black"/>
                </a:solidFill>
                <a:ea typeface="Calibri"/>
                <a:cs typeface="Times New Roman"/>
              </a:rPr>
              <a:t>apical angle</a:t>
            </a:r>
            <a:r>
              <a:rPr lang="en-US" sz="1600" dirty="0" smtClean="0">
                <a:ea typeface="Calibri"/>
                <a:cs typeface="Times New Roman"/>
              </a:rPr>
              <a:t> </a:t>
            </a:r>
            <a:endParaRPr lang="en-US" sz="1600" dirty="0" smtClean="0">
              <a:ea typeface="Calibri"/>
              <a:cs typeface="Arial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  <a:buFont typeface="Times New Roman"/>
              <a:buChar char="-"/>
            </a:pPr>
            <a:r>
              <a:rPr lang="ar-IQ" sz="1600" dirty="0" smtClean="0">
                <a:ea typeface="Calibri"/>
                <a:cs typeface="Times New Roman"/>
              </a:rPr>
              <a:t>زاوية خلفية    : وهي الزاوية المحصورة بين الحافة الخارجية والخلفية</a:t>
            </a:r>
            <a:r>
              <a:rPr lang="en-US" sz="1600" dirty="0" err="1" smtClean="0">
                <a:ea typeface="Calibri"/>
                <a:cs typeface="Times New Roman"/>
              </a:rPr>
              <a:t>anangle</a:t>
            </a:r>
            <a:endParaRPr lang="en-US" sz="1600" dirty="0"/>
          </a:p>
        </p:txBody>
      </p:sp>
      <p:pic>
        <p:nvPicPr>
          <p:cNvPr id="5122" name="Picture 2" descr="Insect wing diagram--reg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65104"/>
            <a:ext cx="2699792" cy="2263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upload.wikimedia.org/wikipedia/commons/thumb/c/c2/Motion_of_Insectwing.gif/220px-Motion_of_Insectwing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55" y="2780928"/>
            <a:ext cx="2095500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657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8926"/>
    </mc:Choice>
    <mc:Fallback xmlns="">
      <p:transition spd="slow" advTm="208926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836713"/>
            <a:ext cx="8229600" cy="2376263"/>
          </a:xfrm>
        </p:spPr>
        <p:txBody>
          <a:bodyPr>
            <a:normAutofit fontScale="55000" lnSpcReduction="20000"/>
          </a:bodyPr>
          <a:lstStyle/>
          <a:p>
            <a:pPr marL="457200">
              <a:lnSpc>
                <a:spcPct val="115000"/>
              </a:lnSpc>
              <a:spcAft>
                <a:spcPts val="1000"/>
              </a:spcAft>
            </a:pPr>
            <a:r>
              <a:rPr lang="ar-IQ" b="1" dirty="0" err="1">
                <a:ea typeface="Calibri"/>
                <a:cs typeface="Times New Roman"/>
              </a:rPr>
              <a:t>التمفصل</a:t>
            </a:r>
            <a:r>
              <a:rPr lang="ar-IQ" b="1" dirty="0">
                <a:ea typeface="Calibri"/>
                <a:cs typeface="Times New Roman"/>
              </a:rPr>
              <a:t> القاعدي للجناح </a:t>
            </a:r>
            <a:r>
              <a:rPr lang="en-US" b="1" dirty="0">
                <a:latin typeface="Times New Roman"/>
                <a:ea typeface="Calibri"/>
                <a:cs typeface="Arial"/>
              </a:rPr>
              <a:t>Basal articular of wings</a:t>
            </a:r>
            <a:endParaRPr lang="en-US" sz="2800" dirty="0">
              <a:ea typeface="Calibri"/>
              <a:cs typeface="Arial"/>
            </a:endParaRPr>
          </a:p>
          <a:p>
            <a:pPr marL="11430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ar-IQ" dirty="0">
                <a:ea typeface="Calibri"/>
                <a:cs typeface="Times New Roman"/>
              </a:rPr>
              <a:t>يشتبك كل جناح بجسم الحشرة عن طريق مساحة غشائية تحتوي على مجموعة من الصفائح </a:t>
            </a:r>
            <a:r>
              <a:rPr lang="ar-IQ" dirty="0" err="1">
                <a:ea typeface="Calibri"/>
                <a:cs typeface="Times New Roman"/>
              </a:rPr>
              <a:t>التمفصلية</a:t>
            </a:r>
            <a:r>
              <a:rPr lang="ar-IQ" dirty="0">
                <a:ea typeface="Calibri"/>
                <a:cs typeface="Times New Roman"/>
              </a:rPr>
              <a:t> </a:t>
            </a:r>
            <a:r>
              <a:rPr lang="en-US" dirty="0">
                <a:latin typeface="Times New Roman"/>
                <a:ea typeface="Calibri"/>
                <a:cs typeface="Arial"/>
              </a:rPr>
              <a:t>articular </a:t>
            </a:r>
            <a:r>
              <a:rPr lang="en-US" dirty="0" err="1">
                <a:latin typeface="Times New Roman"/>
                <a:ea typeface="Calibri"/>
                <a:cs typeface="Arial"/>
              </a:rPr>
              <a:t>sclerites</a:t>
            </a:r>
            <a:r>
              <a:rPr lang="ar-IQ" dirty="0">
                <a:ea typeface="Calibri"/>
                <a:cs typeface="Times New Roman"/>
              </a:rPr>
              <a:t> تساعد على حركة الجناح على الصدر وهي تتمفصل بدورها </a:t>
            </a:r>
            <a:r>
              <a:rPr lang="ar-IQ" dirty="0" err="1">
                <a:ea typeface="Calibri"/>
                <a:cs typeface="Times New Roman"/>
              </a:rPr>
              <a:t>بنتوئين</a:t>
            </a:r>
            <a:r>
              <a:rPr lang="ar-IQ" dirty="0">
                <a:ea typeface="Calibri"/>
                <a:cs typeface="Times New Roman"/>
              </a:rPr>
              <a:t> من </a:t>
            </a:r>
            <a:r>
              <a:rPr lang="ar-IQ" dirty="0" err="1">
                <a:ea typeface="Calibri"/>
                <a:cs typeface="Times New Roman"/>
              </a:rPr>
              <a:t>ترجة</a:t>
            </a:r>
            <a:r>
              <a:rPr lang="ar-IQ" dirty="0">
                <a:ea typeface="Calibri"/>
                <a:cs typeface="Times New Roman"/>
              </a:rPr>
              <a:t> الحلقة الصدرية الخاصة بها وهي النتوء الترجي الجناحي </a:t>
            </a:r>
            <a:r>
              <a:rPr lang="ar-IQ" dirty="0" err="1">
                <a:ea typeface="Calibri"/>
                <a:cs typeface="Times New Roman"/>
              </a:rPr>
              <a:t>الامامي</a:t>
            </a:r>
            <a:r>
              <a:rPr lang="ar-IQ" dirty="0">
                <a:ea typeface="Calibri"/>
                <a:cs typeface="Times New Roman"/>
              </a:rPr>
              <a:t> </a:t>
            </a:r>
            <a:r>
              <a:rPr lang="en-US" dirty="0">
                <a:latin typeface="Times New Roman"/>
                <a:ea typeface="Calibri"/>
                <a:cs typeface="Arial"/>
              </a:rPr>
              <a:t>anterior </a:t>
            </a:r>
            <a:r>
              <a:rPr lang="en-US" dirty="0" err="1">
                <a:latin typeface="Times New Roman"/>
                <a:ea typeface="Calibri"/>
                <a:cs typeface="Arial"/>
              </a:rPr>
              <a:t>notal</a:t>
            </a:r>
            <a:r>
              <a:rPr lang="en-US" dirty="0">
                <a:latin typeface="Times New Roman"/>
                <a:ea typeface="Calibri"/>
                <a:cs typeface="Arial"/>
              </a:rPr>
              <a:t> wing process </a:t>
            </a:r>
            <a:r>
              <a:rPr lang="ar-IQ" dirty="0" smtClean="0">
                <a:latin typeface="Times New Roman"/>
                <a:ea typeface="Calibri"/>
                <a:cs typeface="Arial"/>
              </a:rPr>
              <a:t> </a:t>
            </a:r>
            <a:r>
              <a:rPr lang="ar-IQ" dirty="0" smtClean="0">
                <a:latin typeface="Times New Roman"/>
                <a:ea typeface="Calibri"/>
              </a:rPr>
              <a:t>النتوء </a:t>
            </a:r>
            <a:r>
              <a:rPr lang="ar-IQ" dirty="0">
                <a:latin typeface="Times New Roman"/>
                <a:ea typeface="Calibri"/>
              </a:rPr>
              <a:t>الترجي الجناحي الخلفي </a:t>
            </a:r>
            <a:r>
              <a:rPr lang="en-US" dirty="0">
                <a:latin typeface="Times New Roman"/>
                <a:ea typeface="Calibri"/>
                <a:cs typeface="Arial"/>
              </a:rPr>
              <a:t>posterior </a:t>
            </a:r>
            <a:r>
              <a:rPr lang="en-US" dirty="0" err="1">
                <a:latin typeface="Times New Roman"/>
                <a:ea typeface="Calibri"/>
                <a:cs typeface="Arial"/>
              </a:rPr>
              <a:t>notal</a:t>
            </a:r>
            <a:r>
              <a:rPr lang="en-US" dirty="0">
                <a:latin typeface="Times New Roman"/>
                <a:ea typeface="Calibri"/>
                <a:cs typeface="Arial"/>
              </a:rPr>
              <a:t> wing process</a:t>
            </a:r>
            <a:r>
              <a:rPr lang="ar-IQ" dirty="0">
                <a:ea typeface="Calibri"/>
                <a:cs typeface="Times New Roman"/>
              </a:rPr>
              <a:t> كما تتصل من اسفل بنتوء يمتد من </a:t>
            </a:r>
            <a:r>
              <a:rPr lang="ar-IQ" dirty="0" err="1">
                <a:ea typeface="Calibri"/>
                <a:cs typeface="Times New Roman"/>
              </a:rPr>
              <a:t>البلورا</a:t>
            </a:r>
            <a:r>
              <a:rPr lang="ar-IQ" dirty="0">
                <a:ea typeface="Calibri"/>
                <a:cs typeface="Times New Roman"/>
              </a:rPr>
              <a:t> وهو النتوء البلوري الجناحي </a:t>
            </a:r>
            <a:r>
              <a:rPr lang="en-US" b="1" dirty="0">
                <a:latin typeface="Times New Roman"/>
                <a:ea typeface="Calibri"/>
                <a:cs typeface="Arial"/>
              </a:rPr>
              <a:t>pleural wing process</a:t>
            </a:r>
            <a:r>
              <a:rPr lang="ar-IQ" b="1" dirty="0">
                <a:ea typeface="Calibri"/>
                <a:cs typeface="Times New Roman"/>
              </a:rPr>
              <a:t> </a:t>
            </a:r>
            <a:r>
              <a:rPr lang="ar-IQ" dirty="0">
                <a:ea typeface="Calibri"/>
                <a:cs typeface="Times New Roman"/>
              </a:rPr>
              <a:t>. وفي كثير من </a:t>
            </a:r>
            <a:r>
              <a:rPr lang="ar-IQ" dirty="0" err="1">
                <a:ea typeface="Calibri"/>
                <a:cs typeface="Times New Roman"/>
              </a:rPr>
              <a:t>الاجنحة</a:t>
            </a:r>
            <a:r>
              <a:rPr lang="ar-IQ" dirty="0">
                <a:ea typeface="Calibri"/>
                <a:cs typeface="Times New Roman"/>
              </a:rPr>
              <a:t> تصبح للحافة الخلفية للجناح شكل حبل </a:t>
            </a:r>
            <a:r>
              <a:rPr lang="ar-IQ" dirty="0" err="1">
                <a:ea typeface="Calibri"/>
                <a:cs typeface="Times New Roman"/>
              </a:rPr>
              <a:t>اجوف</a:t>
            </a:r>
            <a:r>
              <a:rPr lang="ar-IQ" dirty="0">
                <a:ea typeface="Calibri"/>
                <a:cs typeface="Times New Roman"/>
              </a:rPr>
              <a:t> هو الحبل </a:t>
            </a:r>
            <a:r>
              <a:rPr lang="ar-IQ" dirty="0" err="1">
                <a:ea typeface="Calibri"/>
                <a:cs typeface="Times New Roman"/>
              </a:rPr>
              <a:t>الابطي</a:t>
            </a:r>
            <a:r>
              <a:rPr lang="en-US" dirty="0">
                <a:latin typeface="Times New Roman"/>
                <a:ea typeface="Calibri"/>
                <a:cs typeface="Arial"/>
              </a:rPr>
              <a:t>cord  axillary</a:t>
            </a:r>
            <a:r>
              <a:rPr lang="ar-IQ" dirty="0">
                <a:ea typeface="Calibri"/>
                <a:cs typeface="Times New Roman"/>
              </a:rPr>
              <a:t> الذي يرتبط بالحافة الخارجية الجانبية </a:t>
            </a:r>
            <a:r>
              <a:rPr lang="ar-IQ" dirty="0" err="1">
                <a:ea typeface="Calibri"/>
                <a:cs typeface="Times New Roman"/>
              </a:rPr>
              <a:t>للترجة</a:t>
            </a:r>
            <a:r>
              <a:rPr lang="ar-IQ" dirty="0">
                <a:ea typeface="Calibri"/>
                <a:cs typeface="Times New Roman"/>
              </a:rPr>
              <a:t> وهو يعمل على تقوية الحافة الخلفية للجناح </a:t>
            </a:r>
            <a:r>
              <a:rPr lang="ar-IQ" dirty="0" smtClean="0">
                <a:ea typeface="Calibri"/>
                <a:cs typeface="Times New Roman"/>
              </a:rPr>
              <a:t>و </a:t>
            </a:r>
            <a:r>
              <a:rPr lang="ar-IQ" dirty="0">
                <a:ea typeface="Calibri"/>
                <a:cs typeface="Times New Roman"/>
              </a:rPr>
              <a:t>كقناة لرجوع الدم من الاجنحة الى الصدر</a:t>
            </a:r>
            <a:r>
              <a:rPr lang="ar-IQ" dirty="0" smtClean="0">
                <a:ea typeface="Calibri"/>
                <a:cs typeface="Times New Roman"/>
              </a:rPr>
              <a:t>.</a:t>
            </a:r>
            <a:endParaRPr lang="en-US" dirty="0"/>
          </a:p>
        </p:txBody>
      </p:sp>
      <p:sp>
        <p:nvSpPr>
          <p:cNvPr id="4" name="عنوان 1"/>
          <p:cNvSpPr txBox="1">
            <a:spLocks/>
          </p:cNvSpPr>
          <p:nvPr/>
        </p:nvSpPr>
        <p:spPr>
          <a:xfrm>
            <a:off x="457200" y="490662"/>
            <a:ext cx="8229600" cy="634082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ar-IQ" sz="4000" b="1" dirty="0" err="1" smtClean="0">
                <a:ea typeface="Calibri"/>
              </a:rPr>
              <a:t>الاجنحة</a:t>
            </a:r>
            <a:r>
              <a:rPr lang="ar-IQ" sz="3600" dirty="0" smtClean="0">
                <a:ea typeface="Calibri"/>
              </a:rPr>
              <a:t>    </a:t>
            </a:r>
            <a:r>
              <a:rPr lang="en-US" sz="3600" dirty="0" smtClean="0">
                <a:latin typeface="Times New Roman"/>
                <a:ea typeface="Calibri"/>
                <a:cs typeface="Arial"/>
              </a:rPr>
              <a:t>Wings</a:t>
            </a:r>
            <a:r>
              <a:rPr lang="en-US" sz="2800" dirty="0" smtClean="0">
                <a:ea typeface="Calibri"/>
                <a:cs typeface="Arial"/>
              </a:rPr>
              <a:t/>
            </a:r>
            <a:br>
              <a:rPr lang="en-US" sz="2800" dirty="0" smtClean="0">
                <a:ea typeface="Calibri"/>
                <a:cs typeface="Arial"/>
              </a:rPr>
            </a:br>
            <a:endParaRPr lang="en-US" sz="36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490507"/>
            <a:ext cx="4259681" cy="23478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16" y="3284984"/>
            <a:ext cx="4572000" cy="27241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155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355"/>
    </mc:Choice>
    <mc:Fallback xmlns="">
      <p:transition spd="slow" advTm="130355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ar-IQ" sz="3600" b="1" dirty="0">
                <a:ea typeface="Calibri"/>
              </a:rPr>
              <a:t>نمو </a:t>
            </a:r>
            <a:r>
              <a:rPr lang="ar-IQ" sz="3600" b="1" dirty="0" err="1">
                <a:ea typeface="Calibri"/>
              </a:rPr>
              <a:t>الاجنحة</a:t>
            </a:r>
            <a:r>
              <a:rPr lang="ar-IQ" sz="3600" b="1" dirty="0">
                <a:ea typeface="Calibri"/>
              </a:rPr>
              <a:t> </a:t>
            </a:r>
            <a:r>
              <a:rPr lang="en-US" sz="3600" b="1" dirty="0">
                <a:latin typeface="Times New Roman"/>
                <a:ea typeface="Calibri"/>
              </a:rPr>
              <a:t>Development of wings</a:t>
            </a:r>
            <a:endParaRPr lang="en-US" sz="36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253680" y="980728"/>
            <a:ext cx="6710808" cy="5760640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ar-IQ" sz="1600" dirty="0" err="1">
                <a:ea typeface="Calibri"/>
                <a:cs typeface="Times New Roman"/>
              </a:rPr>
              <a:t>الاجنحة</a:t>
            </a:r>
            <a:r>
              <a:rPr lang="ar-IQ" sz="1600" dirty="0">
                <a:ea typeface="Calibri"/>
                <a:cs typeface="Times New Roman"/>
              </a:rPr>
              <a:t> عبارة عن امتدادات رقيقة من جدار الجسم تدعمها مجموعة من </a:t>
            </a:r>
            <a:r>
              <a:rPr lang="ar-IQ" sz="1600" dirty="0" err="1">
                <a:ea typeface="Calibri"/>
                <a:cs typeface="Times New Roman"/>
              </a:rPr>
              <a:t>الانابيب</a:t>
            </a:r>
            <a:r>
              <a:rPr lang="ar-IQ" sz="1600" dirty="0">
                <a:ea typeface="Calibri"/>
                <a:cs typeface="Times New Roman"/>
              </a:rPr>
              <a:t> الجوفاء هي العروق </a:t>
            </a:r>
            <a:r>
              <a:rPr lang="en-US" sz="1600" dirty="0">
                <a:latin typeface="Times New Roman"/>
                <a:ea typeface="Calibri"/>
                <a:cs typeface="Arial"/>
              </a:rPr>
              <a:t>veins</a:t>
            </a:r>
            <a:r>
              <a:rPr lang="ar-IQ" sz="1600" dirty="0">
                <a:ea typeface="Calibri"/>
                <a:cs typeface="Times New Roman"/>
              </a:rPr>
              <a:t> ونمو الجناح الوظيفي </a:t>
            </a:r>
            <a:r>
              <a:rPr lang="en-US" sz="1600" dirty="0">
                <a:latin typeface="Times New Roman"/>
                <a:ea typeface="Calibri"/>
                <a:cs typeface="Arial"/>
              </a:rPr>
              <a:t>functional wing</a:t>
            </a:r>
            <a:r>
              <a:rPr lang="ar-IQ" sz="1600" dirty="0">
                <a:ea typeface="Calibri"/>
                <a:cs typeface="Times New Roman"/>
              </a:rPr>
              <a:t> يكون في </a:t>
            </a:r>
            <a:r>
              <a:rPr lang="ar-IQ" sz="1600" dirty="0" err="1">
                <a:ea typeface="Calibri"/>
                <a:cs typeface="Times New Roman"/>
              </a:rPr>
              <a:t>الاطوار</a:t>
            </a:r>
            <a:r>
              <a:rPr lang="ar-IQ" sz="1600" dirty="0">
                <a:ea typeface="Calibri"/>
                <a:cs typeface="Times New Roman"/>
              </a:rPr>
              <a:t> الكاملة  فقط بالرغم من </a:t>
            </a:r>
            <a:r>
              <a:rPr lang="ar-IQ" sz="1600" dirty="0" err="1">
                <a:ea typeface="Calibri"/>
                <a:cs typeface="Times New Roman"/>
              </a:rPr>
              <a:t>ان</a:t>
            </a:r>
            <a:r>
              <a:rPr lang="ar-IQ" sz="1600" dirty="0">
                <a:ea typeface="Calibri"/>
                <a:cs typeface="Times New Roman"/>
              </a:rPr>
              <a:t> النمو المبكر يبدأ منذ </a:t>
            </a:r>
            <a:r>
              <a:rPr lang="ar-IQ" sz="1600" dirty="0" err="1">
                <a:ea typeface="Calibri"/>
                <a:cs typeface="Times New Roman"/>
              </a:rPr>
              <a:t>الاطوار</a:t>
            </a:r>
            <a:r>
              <a:rPr lang="ar-IQ" sz="1600" dirty="0">
                <a:ea typeface="Calibri"/>
                <a:cs typeface="Times New Roman"/>
              </a:rPr>
              <a:t> اليرقية وتقسم الحشرات المجنحة تبعا </a:t>
            </a:r>
            <a:r>
              <a:rPr lang="ar-IQ" sz="1600" dirty="0" err="1">
                <a:ea typeface="Calibri"/>
                <a:cs typeface="Times New Roman"/>
              </a:rPr>
              <a:t>الى</a:t>
            </a:r>
            <a:r>
              <a:rPr lang="ar-IQ" sz="1600" dirty="0">
                <a:ea typeface="Calibri"/>
                <a:cs typeface="Times New Roman"/>
              </a:rPr>
              <a:t> لنشأة </a:t>
            </a:r>
            <a:r>
              <a:rPr lang="ar-IQ" sz="1600" dirty="0" err="1">
                <a:ea typeface="Calibri"/>
                <a:cs typeface="Times New Roman"/>
              </a:rPr>
              <a:t>الاجنحة</a:t>
            </a:r>
            <a:r>
              <a:rPr lang="ar-IQ" sz="1600" dirty="0">
                <a:ea typeface="Calibri"/>
                <a:cs typeface="Times New Roman"/>
              </a:rPr>
              <a:t> </a:t>
            </a:r>
            <a:r>
              <a:rPr lang="ar-IQ" sz="1600" dirty="0" err="1">
                <a:ea typeface="Calibri"/>
                <a:cs typeface="Times New Roman"/>
              </a:rPr>
              <a:t>الى</a:t>
            </a:r>
            <a:r>
              <a:rPr lang="ar-IQ" sz="1600" dirty="0">
                <a:ea typeface="Calibri"/>
                <a:cs typeface="Times New Roman"/>
              </a:rPr>
              <a:t> قسمين</a:t>
            </a:r>
            <a:endParaRPr lang="en-US" sz="1400" dirty="0">
              <a:ea typeface="Calibri"/>
              <a:cs typeface="Arial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ar-IQ" sz="1600" dirty="0">
                <a:ea typeface="Calibri"/>
                <a:cs typeface="Times New Roman"/>
              </a:rPr>
              <a:t>- قسم الحشرات خارجية الأجنحة وتشمل الحشرات ناقصة التحول </a:t>
            </a:r>
            <a:r>
              <a:rPr lang="en-US" sz="1600" dirty="0" err="1">
                <a:latin typeface="Times New Roman"/>
                <a:ea typeface="Calibri"/>
                <a:cs typeface="Arial"/>
              </a:rPr>
              <a:t>Hemimetaola</a:t>
            </a:r>
            <a:endParaRPr lang="en-US" sz="1400" dirty="0">
              <a:ea typeface="Calibri"/>
              <a:cs typeface="Arial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ar-IQ" sz="1600" dirty="0">
                <a:ea typeface="Calibri"/>
                <a:cs typeface="Times New Roman"/>
              </a:rPr>
              <a:t>- قسم الحشرات داخلية الأجنحة وتشمل الحشرات كاملة التحول</a:t>
            </a:r>
            <a:r>
              <a:rPr lang="en-US" sz="1600" dirty="0" err="1">
                <a:latin typeface="Times New Roman"/>
                <a:ea typeface="Calibri"/>
                <a:cs typeface="Arial"/>
              </a:rPr>
              <a:t>Holometabola</a:t>
            </a:r>
            <a:endParaRPr lang="en-US" sz="1400" dirty="0">
              <a:ea typeface="Calibri"/>
              <a:cs typeface="Arial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ar-IQ" sz="1600" dirty="0">
                <a:ea typeface="Calibri"/>
                <a:cs typeface="Times New Roman"/>
              </a:rPr>
              <a:t>ففي الحشرات ناقصة التطور تنشأ </a:t>
            </a:r>
            <a:r>
              <a:rPr lang="ar-IQ" sz="1600" dirty="0" err="1">
                <a:ea typeface="Calibri"/>
                <a:cs typeface="Times New Roman"/>
              </a:rPr>
              <a:t>الاجنحة</a:t>
            </a:r>
            <a:r>
              <a:rPr lang="ar-IQ" sz="1600" dirty="0">
                <a:ea typeface="Calibri"/>
                <a:cs typeface="Times New Roman"/>
              </a:rPr>
              <a:t> كامتدادات جانبية خارجية مع جدار </a:t>
            </a:r>
            <a:r>
              <a:rPr lang="ar-IQ" sz="1600" dirty="0" err="1">
                <a:ea typeface="Calibri"/>
                <a:cs typeface="Times New Roman"/>
              </a:rPr>
              <a:t>الترجة</a:t>
            </a:r>
            <a:r>
              <a:rPr lang="ar-IQ" sz="1600" dirty="0">
                <a:ea typeface="Calibri"/>
                <a:cs typeface="Times New Roman"/>
              </a:rPr>
              <a:t> لكل من الصدريين الوسطي والخلفي لطور الحورية </a:t>
            </a:r>
            <a:r>
              <a:rPr lang="en-US" sz="1600" dirty="0">
                <a:latin typeface="Times New Roman"/>
                <a:ea typeface="Calibri"/>
                <a:cs typeface="Arial"/>
              </a:rPr>
              <a:t>nymph</a:t>
            </a:r>
            <a:r>
              <a:rPr lang="ar-IQ" sz="1600" dirty="0">
                <a:ea typeface="Calibri"/>
                <a:cs typeface="Times New Roman"/>
              </a:rPr>
              <a:t> ويمتد داخلها فروع القصبات الهوائية ولا يعتري هذه الامتدادات </a:t>
            </a:r>
            <a:r>
              <a:rPr lang="ar-IQ" sz="1600" dirty="0" err="1">
                <a:ea typeface="Calibri"/>
                <a:cs typeface="Times New Roman"/>
              </a:rPr>
              <a:t>اي</a:t>
            </a:r>
            <a:r>
              <a:rPr lang="ar-IQ" sz="1600" dirty="0">
                <a:ea typeface="Calibri"/>
                <a:cs typeface="Times New Roman"/>
              </a:rPr>
              <a:t> تغيير </a:t>
            </a:r>
            <a:r>
              <a:rPr lang="ar-IQ" sz="1600" dirty="0" err="1">
                <a:ea typeface="Calibri"/>
                <a:cs typeface="Times New Roman"/>
              </a:rPr>
              <a:t>اثناء</a:t>
            </a:r>
            <a:r>
              <a:rPr lang="ar-IQ" sz="1600" dirty="0">
                <a:ea typeface="Calibri"/>
                <a:cs typeface="Times New Roman"/>
              </a:rPr>
              <a:t> تطور الحورية اكثر من نموها التدريجي </a:t>
            </a:r>
            <a:r>
              <a:rPr lang="ar-IQ" sz="1600" dirty="0" err="1">
                <a:ea typeface="Calibri"/>
                <a:cs typeface="Times New Roman"/>
              </a:rPr>
              <a:t>اثناء</a:t>
            </a:r>
            <a:r>
              <a:rPr lang="ar-IQ" sz="1600" dirty="0">
                <a:ea typeface="Calibri"/>
                <a:cs typeface="Times New Roman"/>
              </a:rPr>
              <a:t> كل انسلاخ</a:t>
            </a:r>
            <a:endParaRPr lang="en-US" sz="1400" dirty="0">
              <a:ea typeface="Calibri"/>
              <a:cs typeface="Arial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ar-IQ" sz="1600" dirty="0">
                <a:ea typeface="Calibri"/>
                <a:cs typeface="Times New Roman"/>
              </a:rPr>
              <a:t>أما في الحشرات ذات التطور التام فتنشأ </a:t>
            </a:r>
            <a:r>
              <a:rPr lang="ar-IQ" sz="1600" dirty="0" err="1">
                <a:ea typeface="Calibri"/>
                <a:cs typeface="Times New Roman"/>
              </a:rPr>
              <a:t>الاجنحة</a:t>
            </a:r>
            <a:r>
              <a:rPr lang="ar-IQ" sz="1600" dirty="0">
                <a:ea typeface="Calibri"/>
                <a:cs typeface="Times New Roman"/>
              </a:rPr>
              <a:t> مبكرا في طور اليرقة على شكل براعم داخلية </a:t>
            </a:r>
            <a:r>
              <a:rPr lang="en-US" sz="1600" dirty="0" err="1">
                <a:latin typeface="Times New Roman"/>
                <a:ea typeface="Calibri"/>
                <a:cs typeface="Arial"/>
              </a:rPr>
              <a:t>imaginal</a:t>
            </a:r>
            <a:r>
              <a:rPr lang="en-US" sz="1600" dirty="0">
                <a:latin typeface="Times New Roman"/>
                <a:ea typeface="Calibri"/>
                <a:cs typeface="Arial"/>
              </a:rPr>
              <a:t> buds</a:t>
            </a:r>
            <a:r>
              <a:rPr lang="ar-IQ" sz="1600" dirty="0">
                <a:ea typeface="Calibri"/>
                <a:cs typeface="Times New Roman"/>
              </a:rPr>
              <a:t> من خلايا البشرة </a:t>
            </a:r>
            <a:r>
              <a:rPr lang="en-US" sz="1600" dirty="0">
                <a:latin typeface="Times New Roman"/>
                <a:ea typeface="Calibri"/>
                <a:cs typeface="Arial"/>
              </a:rPr>
              <a:t>epidermis</a:t>
            </a:r>
            <a:r>
              <a:rPr lang="ar-IQ" sz="1600" dirty="0">
                <a:ea typeface="Calibri"/>
                <a:cs typeface="Times New Roman"/>
              </a:rPr>
              <a:t> بجوار احدى القصبات الهوائية الرئيسية ثم تنمو هذه البراعم وتتضخم في جانب منه </a:t>
            </a:r>
            <a:r>
              <a:rPr lang="ar-IQ" sz="1600" dirty="0" err="1">
                <a:ea typeface="Calibri"/>
                <a:cs typeface="Times New Roman"/>
              </a:rPr>
              <a:t>وتنغمد</a:t>
            </a:r>
            <a:r>
              <a:rPr lang="ar-IQ" sz="1600" dirty="0">
                <a:ea typeface="Calibri"/>
                <a:cs typeface="Times New Roman"/>
              </a:rPr>
              <a:t> نحو الداخل مكونة جيوبا </a:t>
            </a:r>
            <a:r>
              <a:rPr lang="ar-IQ" sz="1600" dirty="0" err="1">
                <a:ea typeface="Calibri"/>
                <a:cs typeface="Times New Roman"/>
              </a:rPr>
              <a:t>او</a:t>
            </a:r>
            <a:r>
              <a:rPr lang="ar-IQ" sz="1600" dirty="0">
                <a:ea typeface="Calibri"/>
                <a:cs typeface="Times New Roman"/>
              </a:rPr>
              <a:t> </a:t>
            </a:r>
            <a:r>
              <a:rPr lang="ar-IQ" sz="1600" dirty="0" err="1">
                <a:ea typeface="Calibri"/>
                <a:cs typeface="Times New Roman"/>
              </a:rPr>
              <a:t>اكياسا</a:t>
            </a:r>
            <a:r>
              <a:rPr lang="ar-IQ" sz="1600" dirty="0">
                <a:ea typeface="Calibri"/>
                <a:cs typeface="Times New Roman"/>
              </a:rPr>
              <a:t> هي </a:t>
            </a:r>
            <a:r>
              <a:rPr lang="en-US" sz="1600" dirty="0" err="1">
                <a:latin typeface="Times New Roman"/>
                <a:ea typeface="Calibri"/>
                <a:cs typeface="Arial"/>
              </a:rPr>
              <a:t>peripodial</a:t>
            </a:r>
            <a:r>
              <a:rPr lang="en-US" sz="1600" dirty="0">
                <a:latin typeface="Times New Roman"/>
                <a:ea typeface="Calibri"/>
                <a:cs typeface="Arial"/>
              </a:rPr>
              <a:t> cavities</a:t>
            </a:r>
            <a:r>
              <a:rPr lang="ar-IQ" sz="1600" dirty="0">
                <a:ea typeface="Calibri"/>
                <a:cs typeface="Times New Roman"/>
              </a:rPr>
              <a:t> تحتفظ حوافها بالاتصال الرقيق مع البشرة الداخلية وتتدلى هذه </a:t>
            </a:r>
            <a:r>
              <a:rPr lang="ar-IQ" sz="1600" dirty="0" err="1">
                <a:ea typeface="Calibri"/>
                <a:cs typeface="Times New Roman"/>
              </a:rPr>
              <a:t>الاكياس</a:t>
            </a:r>
            <a:r>
              <a:rPr lang="ar-IQ" sz="1600" dirty="0">
                <a:ea typeface="Calibri"/>
                <a:cs typeface="Times New Roman"/>
              </a:rPr>
              <a:t> داخل الجلد اليرقي ولا تظهر خارج الجسم </a:t>
            </a:r>
            <a:r>
              <a:rPr lang="ar-IQ" sz="1600" dirty="0" err="1">
                <a:ea typeface="Calibri"/>
                <a:cs typeface="Times New Roman"/>
              </a:rPr>
              <a:t>الا</a:t>
            </a:r>
            <a:r>
              <a:rPr lang="ar-IQ" sz="1600" dirty="0">
                <a:ea typeface="Calibri"/>
                <a:cs typeface="Times New Roman"/>
              </a:rPr>
              <a:t> في طور العذراء حيث تبدو منكمشة ثم تنفرد عند خروج الحشرة الكاملة بعد نصف ساعة تقريبا نتيجة </a:t>
            </a:r>
            <a:r>
              <a:rPr lang="ar-IQ" sz="1600" dirty="0" err="1">
                <a:ea typeface="Calibri"/>
                <a:cs typeface="Times New Roman"/>
              </a:rPr>
              <a:t>لاندافاع</a:t>
            </a:r>
            <a:r>
              <a:rPr lang="ar-IQ" sz="1600" dirty="0">
                <a:ea typeface="Calibri"/>
                <a:cs typeface="Times New Roman"/>
              </a:rPr>
              <a:t> الدم فيها.</a:t>
            </a:r>
            <a:endParaRPr lang="en-US" sz="1400" dirty="0">
              <a:ea typeface="Calibri"/>
              <a:cs typeface="Arial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ar-IQ" sz="1600" dirty="0" err="1">
                <a:ea typeface="Calibri"/>
                <a:cs typeface="Times New Roman"/>
              </a:rPr>
              <a:t>اما</a:t>
            </a:r>
            <a:r>
              <a:rPr lang="ar-IQ" sz="1600" dirty="0">
                <a:ea typeface="Calibri"/>
                <a:cs typeface="Times New Roman"/>
              </a:rPr>
              <a:t> من حيث دخول القصبات في براعم </a:t>
            </a:r>
            <a:r>
              <a:rPr lang="ar-IQ" sz="1600" dirty="0" err="1">
                <a:ea typeface="Calibri"/>
                <a:cs typeface="Times New Roman"/>
              </a:rPr>
              <a:t>الاجنحة</a:t>
            </a:r>
            <a:r>
              <a:rPr lang="ar-IQ" sz="1600" dirty="0">
                <a:ea typeface="Calibri"/>
                <a:cs typeface="Times New Roman"/>
              </a:rPr>
              <a:t> فهي لا تدخل عادة </a:t>
            </a:r>
            <a:r>
              <a:rPr lang="ar-IQ" sz="1600" dirty="0" err="1">
                <a:ea typeface="Calibri"/>
                <a:cs typeface="Times New Roman"/>
              </a:rPr>
              <a:t>الا</a:t>
            </a:r>
            <a:r>
              <a:rPr lang="ar-IQ" sz="1600" dirty="0">
                <a:ea typeface="Calibri"/>
                <a:cs typeface="Times New Roman"/>
              </a:rPr>
              <a:t> في </a:t>
            </a:r>
            <a:r>
              <a:rPr lang="ar-IQ" sz="1600" dirty="0" err="1">
                <a:ea typeface="Calibri"/>
                <a:cs typeface="Times New Roman"/>
              </a:rPr>
              <a:t>الاطوار</a:t>
            </a:r>
            <a:r>
              <a:rPr lang="ar-IQ" sz="1600" dirty="0">
                <a:ea typeface="Calibri"/>
                <a:cs typeface="Times New Roman"/>
              </a:rPr>
              <a:t> </a:t>
            </a:r>
            <a:r>
              <a:rPr lang="ar-IQ" sz="1600" dirty="0" err="1">
                <a:ea typeface="Calibri"/>
                <a:cs typeface="Times New Roman"/>
              </a:rPr>
              <a:t>الاخيرة</a:t>
            </a:r>
            <a:r>
              <a:rPr lang="ar-IQ" sz="1600" dirty="0">
                <a:ea typeface="Calibri"/>
                <a:cs typeface="Times New Roman"/>
              </a:rPr>
              <a:t> من تكوينها وليس من البداية كما هو الحال في الحشرات ناقصة التطور</a:t>
            </a:r>
            <a:r>
              <a:rPr lang="ar-IQ" sz="1600" dirty="0" smtClean="0">
                <a:ea typeface="Calibri"/>
                <a:cs typeface="Times New Roman"/>
              </a:rPr>
              <a:t>.</a:t>
            </a:r>
            <a:endParaRPr lang="en-US" sz="1600" dirty="0"/>
          </a:p>
        </p:txBody>
      </p:sp>
      <p:pic>
        <p:nvPicPr>
          <p:cNvPr id="7170" name="Picture 2" descr="[tmp4311_thumb3.jpg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88" y="3068960"/>
            <a:ext cx="2362200" cy="346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Test: Invertebrate Zoology Exam 4 | Quizl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497" y="1794010"/>
            <a:ext cx="2260995" cy="127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5179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0879"/>
    </mc:Choice>
    <mc:Fallback xmlns="">
      <p:transition spd="slow" advTm="190879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ar-IQ" b="1" dirty="0" smtClean="0"/>
              <a:t>رابعاً: </a:t>
            </a:r>
            <a:r>
              <a:rPr lang="ar-IQ" b="1" dirty="0"/>
              <a:t>منطقة </a:t>
            </a:r>
            <a:r>
              <a:rPr lang="ar-IQ" b="1" dirty="0" smtClean="0"/>
              <a:t>البطن </a:t>
            </a:r>
            <a:r>
              <a:rPr lang="en-US" b="1" dirty="0" smtClean="0"/>
              <a:t>The Abdomen</a:t>
            </a:r>
            <a:r>
              <a:rPr lang="ar-IQ" b="1" dirty="0" smtClean="0"/>
              <a:t> </a:t>
            </a:r>
            <a:r>
              <a:rPr lang="ar-IQ" b="1" dirty="0"/>
              <a:t/>
            </a:r>
            <a:br>
              <a:rPr lang="ar-IQ" b="1" dirty="0"/>
            </a:br>
            <a:endParaRPr lang="en-US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51520" y="836713"/>
            <a:ext cx="8589640" cy="156385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ar-IQ" sz="1800" dirty="0" smtClean="0">
                <a:ea typeface="Calibri"/>
                <a:cs typeface="Times New Roman"/>
              </a:rPr>
              <a:t>البطن </a:t>
            </a:r>
            <a:r>
              <a:rPr lang="ar-IQ" sz="1800" dirty="0">
                <a:ea typeface="Calibri"/>
                <a:cs typeface="Times New Roman"/>
              </a:rPr>
              <a:t>هي المنطقة الثالثة من جسم الحشرة </a:t>
            </a:r>
            <a:r>
              <a:rPr lang="ar-SA" sz="1800" dirty="0" smtClean="0">
                <a:ea typeface="Calibri"/>
                <a:cs typeface="Times New Roman"/>
              </a:rPr>
              <a:t>، </a:t>
            </a:r>
            <a:r>
              <a:rPr lang="ar-SA" sz="1800" dirty="0" err="1" smtClean="0">
                <a:ea typeface="Calibri"/>
                <a:cs typeface="Times New Roman"/>
              </a:rPr>
              <a:t>وتتالف</a:t>
            </a:r>
            <a:r>
              <a:rPr lang="ar-SA" sz="1800" dirty="0" smtClean="0">
                <a:ea typeface="Calibri"/>
                <a:cs typeface="Times New Roman"/>
              </a:rPr>
              <a:t> من مجموعة من الحلقات التي نمت نموا متساويا </a:t>
            </a:r>
            <a:r>
              <a:rPr lang="ar-IQ" sz="1800" dirty="0" smtClean="0">
                <a:ea typeface="Calibri"/>
                <a:cs typeface="Times New Roman"/>
              </a:rPr>
              <a:t>وتكون اكثر وضوحاً </a:t>
            </a:r>
            <a:r>
              <a:rPr lang="ar-SA" sz="1800" dirty="0" smtClean="0">
                <a:ea typeface="Calibri"/>
                <a:cs typeface="Times New Roman"/>
              </a:rPr>
              <a:t>عن حلقات منطقتي الراس والصدر ، وتحتفظ حلقات البطن عادة بشكلها الانبوبي البسيط حيث تبقى صفائح </a:t>
            </a:r>
            <a:r>
              <a:rPr lang="ar-SA" sz="1800" dirty="0" err="1" smtClean="0">
                <a:ea typeface="Calibri"/>
                <a:cs typeface="Times New Roman"/>
              </a:rPr>
              <a:t>الترجات</a:t>
            </a:r>
            <a:r>
              <a:rPr lang="ar-SA" sz="1800" dirty="0" smtClean="0">
                <a:ea typeface="Calibri"/>
                <a:cs typeface="Times New Roman"/>
              </a:rPr>
              <a:t> </a:t>
            </a:r>
            <a:r>
              <a:rPr lang="ar-SA" sz="1800" dirty="0" err="1" smtClean="0">
                <a:ea typeface="Calibri"/>
                <a:cs typeface="Times New Roman"/>
              </a:rPr>
              <a:t>والاسترنات</a:t>
            </a:r>
            <a:r>
              <a:rPr lang="ar-SA" sz="1800" dirty="0" smtClean="0">
                <a:ea typeface="Calibri"/>
                <a:cs typeface="Times New Roman"/>
              </a:rPr>
              <a:t> غير مقسمة ،</a:t>
            </a:r>
            <a:r>
              <a:rPr lang="ar-IQ" sz="1800" dirty="0" smtClean="0">
                <a:ea typeface="Calibri"/>
                <a:cs typeface="Times New Roman"/>
              </a:rPr>
              <a:t>العقل </a:t>
            </a:r>
            <a:r>
              <a:rPr lang="ar-IQ" sz="1800" dirty="0">
                <a:ea typeface="Calibri"/>
                <a:cs typeface="Times New Roman"/>
              </a:rPr>
              <a:t>الموجودة بالطرف الخلفي قد تتحور الى أعضاء تناسلية او آلة وضع </a:t>
            </a:r>
            <a:r>
              <a:rPr lang="ar-IQ" sz="1800" dirty="0" smtClean="0">
                <a:ea typeface="Calibri"/>
                <a:cs typeface="Times New Roman"/>
              </a:rPr>
              <a:t> . </a:t>
            </a:r>
            <a:endParaRPr lang="ar-SA" sz="1800" dirty="0">
              <a:ea typeface="Calibri"/>
              <a:cs typeface="Times New Roman"/>
            </a:endParaRPr>
          </a:p>
          <a:p>
            <a:pPr marL="0" indent="0">
              <a:buNone/>
            </a:pPr>
            <a:r>
              <a:rPr lang="ar-IQ" sz="1800" dirty="0" smtClean="0">
                <a:ea typeface="Calibri"/>
                <a:cs typeface="Times New Roman"/>
              </a:rPr>
              <a:t>تدل </a:t>
            </a:r>
            <a:r>
              <a:rPr lang="ar-IQ" sz="1800" dirty="0">
                <a:ea typeface="Calibri"/>
                <a:cs typeface="Times New Roman"/>
              </a:rPr>
              <a:t>الدراسات الجنينية ان </a:t>
            </a:r>
            <a:r>
              <a:rPr lang="ar-SA" sz="1800" dirty="0" smtClean="0">
                <a:ea typeface="Calibri"/>
                <a:cs typeface="Times New Roman"/>
              </a:rPr>
              <a:t>عدد الحلقات البطنية في جنين الحشرة احدى عشرة حلقة مع وجود منطقة الدبر  </a:t>
            </a:r>
            <a:r>
              <a:rPr lang="en-US" sz="1800" dirty="0" smtClean="0">
                <a:ea typeface="Calibri"/>
                <a:cs typeface="Times New Roman"/>
              </a:rPr>
              <a:t> </a:t>
            </a:r>
            <a:r>
              <a:rPr lang="en-US" sz="1800" dirty="0" err="1" smtClean="0">
                <a:ea typeface="Calibri"/>
                <a:cs typeface="Times New Roman"/>
              </a:rPr>
              <a:t>Telson</a:t>
            </a:r>
            <a:r>
              <a:rPr lang="en-US" sz="1800" dirty="0" smtClean="0">
                <a:ea typeface="Calibri"/>
                <a:cs typeface="Times New Roman"/>
              </a:rPr>
              <a:t>  </a:t>
            </a:r>
            <a:r>
              <a:rPr lang="ar-IQ" sz="1800" dirty="0" smtClean="0">
                <a:ea typeface="Calibri"/>
                <a:cs typeface="Times New Roman"/>
              </a:rPr>
              <a:t> التي </a:t>
            </a:r>
            <a:r>
              <a:rPr lang="ar-SA" sz="1800" dirty="0" err="1" smtClean="0">
                <a:ea typeface="Calibri"/>
                <a:cs typeface="Times New Roman"/>
              </a:rPr>
              <a:t>لايخضع</a:t>
            </a:r>
            <a:r>
              <a:rPr lang="ar-SA" sz="1800" dirty="0" smtClean="0">
                <a:ea typeface="Calibri"/>
                <a:cs typeface="Times New Roman"/>
              </a:rPr>
              <a:t> تركيبها لصفات الحلقة .ويختفي </a:t>
            </a:r>
            <a:r>
              <a:rPr lang="ar-SA" sz="1800" dirty="0" err="1" smtClean="0">
                <a:ea typeface="Calibri"/>
                <a:cs typeface="Times New Roman"/>
              </a:rPr>
              <a:t>الدبرعادة</a:t>
            </a:r>
            <a:r>
              <a:rPr lang="ar-SA" sz="1800" dirty="0" smtClean="0">
                <a:ea typeface="Calibri"/>
                <a:cs typeface="Times New Roman"/>
              </a:rPr>
              <a:t> بالحشرات بالمرحلة بعد الجنينية </a:t>
            </a:r>
            <a:r>
              <a:rPr lang="ar-IQ" sz="1800" dirty="0">
                <a:solidFill>
                  <a:prstClr val="black"/>
                </a:solidFill>
                <a:latin typeface="Times New Roman"/>
                <a:ea typeface="Calibri"/>
              </a:rPr>
              <a:t>ولكنها تبقى </a:t>
            </a:r>
            <a:r>
              <a:rPr lang="ar-SA" sz="1800" dirty="0" smtClean="0">
                <a:solidFill>
                  <a:prstClr val="black"/>
                </a:solidFill>
                <a:latin typeface="Times New Roman"/>
                <a:ea typeface="Calibri"/>
              </a:rPr>
              <a:t>في حشرات من </a:t>
            </a:r>
            <a:r>
              <a:rPr lang="ar-IQ" sz="1800" dirty="0" smtClean="0">
                <a:solidFill>
                  <a:prstClr val="black"/>
                </a:solidFill>
                <a:latin typeface="Times New Roman"/>
                <a:ea typeface="Calibri"/>
              </a:rPr>
              <a:t>رتبة  </a:t>
            </a:r>
            <a:r>
              <a:rPr lang="en-US" sz="1800" dirty="0" err="1">
                <a:solidFill>
                  <a:prstClr val="black"/>
                </a:solidFill>
                <a:latin typeface="Times New Roman"/>
                <a:ea typeface="Calibri"/>
              </a:rPr>
              <a:t>Protura</a:t>
            </a:r>
            <a:r>
              <a:rPr lang="ar-SA" sz="1800" dirty="0" smtClean="0">
                <a:ea typeface="Calibri"/>
                <a:cs typeface="Times New Roman"/>
              </a:rPr>
              <a:t>.</a:t>
            </a:r>
            <a:r>
              <a:rPr lang="ar-IQ" sz="1800" dirty="0">
                <a:ea typeface="Calibri"/>
                <a:cs typeface="Times New Roman"/>
              </a:rPr>
              <a:t> في المجاميع الحشرية </a:t>
            </a:r>
            <a:r>
              <a:rPr lang="ar-IQ" sz="1800" dirty="0" smtClean="0">
                <a:latin typeface="Times New Roman"/>
                <a:ea typeface="Calibri"/>
              </a:rPr>
              <a:t>قد </a:t>
            </a:r>
            <a:r>
              <a:rPr lang="ar-IQ" sz="1800" dirty="0">
                <a:latin typeface="Times New Roman"/>
                <a:ea typeface="Calibri"/>
              </a:rPr>
              <a:t>تختفي او تندمج او </a:t>
            </a:r>
            <a:r>
              <a:rPr lang="ar-IQ" sz="1800" dirty="0" smtClean="0">
                <a:latin typeface="Times New Roman"/>
                <a:ea typeface="Calibri"/>
              </a:rPr>
              <a:t>تتحور</a:t>
            </a:r>
            <a:r>
              <a:rPr lang="ar-SA" sz="1800" dirty="0" smtClean="0">
                <a:latin typeface="Times New Roman"/>
                <a:ea typeface="Calibri"/>
              </a:rPr>
              <a:t>الحلقات البطنية</a:t>
            </a:r>
            <a:r>
              <a:rPr lang="ar-IQ" sz="1800" dirty="0" smtClean="0">
                <a:latin typeface="Times New Roman"/>
                <a:ea typeface="Calibri"/>
              </a:rPr>
              <a:t>. </a:t>
            </a:r>
            <a:r>
              <a:rPr lang="ar-IQ" sz="1800" dirty="0" smtClean="0">
                <a:solidFill>
                  <a:prstClr val="black"/>
                </a:solidFill>
                <a:latin typeface="Times New Roman"/>
                <a:ea typeface="Calibri"/>
              </a:rPr>
              <a:t>تختلف </a:t>
            </a:r>
            <a:r>
              <a:rPr lang="ar-IQ" sz="1800" dirty="0">
                <a:solidFill>
                  <a:prstClr val="black"/>
                </a:solidFill>
                <a:latin typeface="Times New Roman"/>
                <a:ea typeface="Calibri"/>
              </a:rPr>
              <a:t>عدد الحلقات البطنية فعددها  </a:t>
            </a:r>
            <a:r>
              <a:rPr lang="ar-IQ" sz="1800" b="1" dirty="0">
                <a:solidFill>
                  <a:prstClr val="black"/>
                </a:solidFill>
                <a:latin typeface="Times New Roman"/>
                <a:ea typeface="Calibri"/>
              </a:rPr>
              <a:t>6</a:t>
            </a:r>
            <a:r>
              <a:rPr lang="ar-IQ" sz="1800" dirty="0">
                <a:solidFill>
                  <a:prstClr val="black"/>
                </a:solidFill>
                <a:latin typeface="Times New Roman"/>
                <a:ea typeface="Calibri"/>
              </a:rPr>
              <a:t>  في ذوات الذنب القافز </a:t>
            </a:r>
            <a:r>
              <a:rPr lang="en-US" sz="1800" dirty="0" err="1">
                <a:solidFill>
                  <a:prstClr val="black"/>
                </a:solidFill>
                <a:latin typeface="Times New Roman"/>
                <a:ea typeface="Calibri"/>
              </a:rPr>
              <a:t>Collembla</a:t>
            </a:r>
            <a:r>
              <a:rPr lang="ar-IQ" sz="1800" dirty="0">
                <a:solidFill>
                  <a:prstClr val="black"/>
                </a:solidFill>
                <a:latin typeface="Times New Roman"/>
                <a:ea typeface="Calibri"/>
              </a:rPr>
              <a:t> . تكون البطن مميزة عن منطقة الصدر </a:t>
            </a:r>
            <a:r>
              <a:rPr lang="ar-IQ" sz="1800" dirty="0" smtClean="0">
                <a:solidFill>
                  <a:prstClr val="black"/>
                </a:solidFill>
                <a:latin typeface="Times New Roman"/>
                <a:ea typeface="Calibri"/>
              </a:rPr>
              <a:t>ولكن في </a:t>
            </a:r>
            <a:r>
              <a:rPr lang="ar-IQ" sz="1800" dirty="0">
                <a:solidFill>
                  <a:prstClr val="black"/>
                </a:solidFill>
                <a:latin typeface="Times New Roman"/>
                <a:ea typeface="Calibri"/>
              </a:rPr>
              <a:t>غشائية </a:t>
            </a:r>
            <a:r>
              <a:rPr lang="ar-IQ" sz="1800" dirty="0" err="1">
                <a:solidFill>
                  <a:prstClr val="black"/>
                </a:solidFill>
                <a:latin typeface="Times New Roman"/>
                <a:ea typeface="Calibri"/>
              </a:rPr>
              <a:t>الاجنحة</a:t>
            </a:r>
            <a:r>
              <a:rPr lang="ar-IQ" sz="1800" dirty="0">
                <a:solidFill>
                  <a:prstClr val="black"/>
                </a:solidFill>
                <a:latin typeface="Times New Roman"/>
                <a:ea typeface="Calibri"/>
              </a:rPr>
              <a:t> فتلتحم العقلة البطنية </a:t>
            </a:r>
            <a:r>
              <a:rPr lang="ar-IQ" sz="1800" dirty="0" err="1">
                <a:solidFill>
                  <a:prstClr val="black"/>
                </a:solidFill>
                <a:latin typeface="Times New Roman"/>
                <a:ea typeface="Calibri"/>
              </a:rPr>
              <a:t>الاولى</a:t>
            </a:r>
            <a:r>
              <a:rPr lang="ar-IQ" sz="1800" dirty="0">
                <a:solidFill>
                  <a:prstClr val="black"/>
                </a:solidFill>
                <a:latin typeface="Times New Roman"/>
                <a:ea typeface="Calibri"/>
              </a:rPr>
              <a:t> مع العقل الصدرية </a:t>
            </a:r>
            <a:r>
              <a:rPr lang="ar-IQ" sz="1800" dirty="0" smtClean="0">
                <a:solidFill>
                  <a:prstClr val="black"/>
                </a:solidFill>
                <a:latin typeface="Times New Roman"/>
                <a:ea typeface="Calibri"/>
              </a:rPr>
              <a:t>الثالثة </a:t>
            </a:r>
            <a:r>
              <a:rPr lang="ar-IQ" sz="1800" dirty="0">
                <a:solidFill>
                  <a:prstClr val="black"/>
                </a:solidFill>
                <a:latin typeface="Times New Roman"/>
                <a:ea typeface="Calibri"/>
              </a:rPr>
              <a:t>مكونة الخصر </a:t>
            </a:r>
            <a:r>
              <a:rPr lang="en-US" sz="1800" dirty="0" err="1">
                <a:solidFill>
                  <a:prstClr val="black"/>
                </a:solidFill>
                <a:latin typeface="Times New Roman"/>
                <a:ea typeface="Calibri"/>
              </a:rPr>
              <a:t>Propodeum</a:t>
            </a:r>
            <a:r>
              <a:rPr lang="ar-IQ" sz="1800" dirty="0">
                <a:solidFill>
                  <a:prstClr val="black"/>
                </a:solidFill>
                <a:latin typeface="Times New Roman"/>
                <a:ea typeface="Calibri"/>
              </a:rPr>
              <a:t> ويحدث هذا خلال طور اليرقة</a:t>
            </a:r>
            <a:endParaRPr lang="en-US" sz="1800" dirty="0" smtClean="0"/>
          </a:p>
        </p:txBody>
      </p:sp>
      <p:grpSp>
        <p:nvGrpSpPr>
          <p:cNvPr id="11" name="مجموعة 10"/>
          <p:cNvGrpSpPr/>
          <p:nvPr/>
        </p:nvGrpSpPr>
        <p:grpSpPr>
          <a:xfrm>
            <a:off x="1547664" y="3979594"/>
            <a:ext cx="3240360" cy="2666641"/>
            <a:chOff x="6374929" y="4222536"/>
            <a:chExt cx="2731105" cy="2325398"/>
          </a:xfrm>
        </p:grpSpPr>
        <p:pic>
          <p:nvPicPr>
            <p:cNvPr id="2054" name="Picture 6" descr="https://www.taxateca.com/images/dominioeukaryota/reinoanimalia/filoarthropoda/clasecollembola/collembola_body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4929" y="4222536"/>
              <a:ext cx="2731105" cy="2325398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مستطيل 9"/>
            <p:cNvSpPr/>
            <p:nvPr/>
          </p:nvSpPr>
          <p:spPr>
            <a:xfrm>
              <a:off x="6892091" y="6178602"/>
              <a:ext cx="114646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err="1">
                  <a:solidFill>
                    <a:prstClr val="black"/>
                  </a:solidFill>
                  <a:latin typeface="Times New Roman"/>
                  <a:ea typeface="Calibri"/>
                </a:rPr>
                <a:t>Collembla</a:t>
              </a:r>
              <a:endParaRPr lang="en-US" dirty="0">
                <a:solidFill>
                  <a:prstClr val="black"/>
                </a:solidFill>
              </a:endParaRPr>
            </a:p>
          </p:txBody>
        </p:sp>
      </p:grp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1627" y="3284984"/>
            <a:ext cx="4016473" cy="23859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12" name="مجموعة 11"/>
          <p:cNvGrpSpPr/>
          <p:nvPr/>
        </p:nvGrpSpPr>
        <p:grpSpPr>
          <a:xfrm>
            <a:off x="359137" y="3876541"/>
            <a:ext cx="928459" cy="2769694"/>
            <a:chOff x="5076056" y="3429000"/>
            <a:chExt cx="1200150" cy="3226832"/>
          </a:xfrm>
        </p:grpSpPr>
        <p:pic>
          <p:nvPicPr>
            <p:cNvPr id="13" name="Picture 2" descr="https://tse4.mm.bing.net/th?id=OIP.lyIRNlmGUd90wP9UdIDbVQHaRs&amp;pid=Api&amp;P=0&amp;w=300&amp;h=30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3429000"/>
              <a:ext cx="1200150" cy="28575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مستطيل 13"/>
            <p:cNvSpPr/>
            <p:nvPr/>
          </p:nvSpPr>
          <p:spPr>
            <a:xfrm>
              <a:off x="5076056" y="6286500"/>
              <a:ext cx="92845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err="1">
                  <a:solidFill>
                    <a:prstClr val="black"/>
                  </a:solidFill>
                  <a:latin typeface="Times New Roman"/>
                  <a:ea typeface="Calibri"/>
                </a:rPr>
                <a:t>Protura</a:t>
              </a:r>
              <a:r>
                <a:rPr lang="ar-IQ" dirty="0">
                  <a:solidFill>
                    <a:prstClr val="black"/>
                  </a:solidFill>
                  <a:latin typeface="Times New Roman"/>
                  <a:ea typeface="Calibri"/>
                </a:rPr>
                <a:t> </a:t>
              </a:r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5301097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2607"/>
    </mc:Choice>
    <mc:Fallback>
      <p:transition spd="slow" advTm="1726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95536" y="332656"/>
            <a:ext cx="8640960" cy="11807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ar-IQ" sz="1800" dirty="0">
                <a:solidFill>
                  <a:prstClr val="black"/>
                </a:solidFill>
                <a:ea typeface="Calibri"/>
                <a:cs typeface="Times New Roman"/>
              </a:rPr>
              <a:t>تكون </a:t>
            </a:r>
            <a:r>
              <a:rPr lang="ar-IQ" sz="1800" dirty="0" err="1">
                <a:solidFill>
                  <a:prstClr val="black"/>
                </a:solidFill>
                <a:ea typeface="Calibri"/>
                <a:cs typeface="Times New Roman"/>
              </a:rPr>
              <a:t>ترجاتهات</a:t>
            </a:r>
            <a:r>
              <a:rPr lang="ar-IQ" sz="1800" dirty="0">
                <a:solidFill>
                  <a:prstClr val="black"/>
                </a:solidFill>
                <a:ea typeface="Calibri"/>
                <a:cs typeface="Times New Roman"/>
              </a:rPr>
              <a:t> </a:t>
            </a:r>
            <a:r>
              <a:rPr lang="ar-IQ" sz="1800" dirty="0" err="1">
                <a:solidFill>
                  <a:prstClr val="black"/>
                </a:solidFill>
                <a:ea typeface="Calibri"/>
                <a:cs typeface="Times New Roman"/>
              </a:rPr>
              <a:t>واسترناتهات</a:t>
            </a:r>
            <a:r>
              <a:rPr lang="ar-IQ" sz="1800" dirty="0">
                <a:solidFill>
                  <a:prstClr val="black"/>
                </a:solidFill>
                <a:ea typeface="Calibri"/>
                <a:cs typeface="Times New Roman"/>
              </a:rPr>
              <a:t> الحلقات البطنية غير مقسمة اما البلورات عبارة عن اغشية  </a:t>
            </a:r>
            <a:r>
              <a:rPr lang="ar-IQ" sz="1800" dirty="0" err="1">
                <a:solidFill>
                  <a:prstClr val="black"/>
                </a:solidFill>
                <a:ea typeface="Calibri"/>
                <a:cs typeface="Times New Roman"/>
              </a:rPr>
              <a:t>لاتظهر</a:t>
            </a:r>
            <a:r>
              <a:rPr lang="ar-IQ" sz="1800" dirty="0">
                <a:solidFill>
                  <a:prstClr val="black"/>
                </a:solidFill>
                <a:ea typeface="Calibri"/>
                <a:cs typeface="Times New Roman"/>
              </a:rPr>
              <a:t> بها  </a:t>
            </a:r>
            <a:r>
              <a:rPr lang="ar-IQ" sz="1800" dirty="0" err="1">
                <a:solidFill>
                  <a:prstClr val="black"/>
                </a:solidFill>
                <a:ea typeface="Calibri"/>
                <a:cs typeface="Times New Roman"/>
              </a:rPr>
              <a:t>اي</a:t>
            </a:r>
            <a:r>
              <a:rPr lang="ar-IQ" sz="1800" dirty="0">
                <a:solidFill>
                  <a:prstClr val="black"/>
                </a:solidFill>
                <a:ea typeface="Calibri"/>
                <a:cs typeface="Times New Roman"/>
              </a:rPr>
              <a:t>  </a:t>
            </a:r>
            <a:r>
              <a:rPr lang="ar-IQ" sz="1800" dirty="0" smtClean="0">
                <a:solidFill>
                  <a:prstClr val="black"/>
                </a:solidFill>
                <a:ea typeface="Calibri"/>
                <a:cs typeface="Times New Roman"/>
              </a:rPr>
              <a:t>صفائح</a:t>
            </a:r>
            <a:r>
              <a:rPr lang="ar-SA" sz="1800" dirty="0" smtClean="0">
                <a:solidFill>
                  <a:prstClr val="black"/>
                </a:solidFill>
                <a:ea typeface="Calibri"/>
                <a:cs typeface="Times New Roman"/>
              </a:rPr>
              <a:t> يسمح بالامتداد والاتساع عند </a:t>
            </a:r>
            <a:r>
              <a:rPr lang="ar-SA" sz="1800" dirty="0" err="1" smtClean="0">
                <a:solidFill>
                  <a:prstClr val="black"/>
                </a:solidFill>
                <a:ea typeface="Calibri"/>
                <a:cs typeface="Times New Roman"/>
              </a:rPr>
              <a:t>عند</a:t>
            </a:r>
            <a:r>
              <a:rPr lang="ar-SA" sz="1800" dirty="0" smtClean="0">
                <a:solidFill>
                  <a:prstClr val="black"/>
                </a:solidFill>
                <a:ea typeface="Calibri"/>
                <a:cs typeface="Times New Roman"/>
              </a:rPr>
              <a:t> امتلاء القناة الهضمية بالغذاء او المبيض بالبيض ، او عند التزاوج ،او عند امتداد البطن لوضع البيض على مسافة بعيدة نسبيا  .</a:t>
            </a:r>
            <a:endParaRPr lang="en-US" dirty="0"/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542177"/>
            <a:ext cx="3902993" cy="2091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35201"/>
            <a:ext cx="3798217" cy="2152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917" y="3933056"/>
            <a:ext cx="5630638" cy="2298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176469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5516"/>
    </mc:Choice>
    <mc:Fallback>
      <p:transition spd="slow" advTm="555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glossa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عنصر نائب للمحتوى 5"/>
          <p:cNvSpPr>
            <a:spLocks noGrp="1"/>
          </p:cNvSpPr>
          <p:nvPr>
            <p:ph idx="1"/>
          </p:nvPr>
        </p:nvSpPr>
        <p:spPr>
          <a:xfrm>
            <a:off x="5004048" y="1121997"/>
            <a:ext cx="3960440" cy="2739051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ar-SA" sz="1800" dirty="0" smtClean="0">
                <a:solidFill>
                  <a:prstClr val="black"/>
                </a:solidFill>
                <a:latin typeface="Times New Roman"/>
                <a:ea typeface="Calibri"/>
              </a:rPr>
              <a:t>يلاحظ بان الحلقة البطنية 11</a:t>
            </a:r>
            <a:r>
              <a:rPr lang="ar-IQ" sz="1800" dirty="0" smtClean="0">
                <a:solidFill>
                  <a:prstClr val="black"/>
                </a:solidFill>
                <a:latin typeface="Times New Roman"/>
                <a:ea typeface="Calibri"/>
              </a:rPr>
              <a:t> في </a:t>
            </a:r>
            <a:r>
              <a:rPr lang="ar-IQ" sz="1800" dirty="0">
                <a:solidFill>
                  <a:prstClr val="black"/>
                </a:solidFill>
                <a:latin typeface="Times New Roman"/>
                <a:ea typeface="Calibri"/>
              </a:rPr>
              <a:t>الحشرات الكاملة لبعض الرتب </a:t>
            </a:r>
            <a:r>
              <a:rPr lang="ar-IQ" sz="1800" dirty="0" smtClean="0">
                <a:solidFill>
                  <a:prstClr val="black"/>
                </a:solidFill>
                <a:latin typeface="Times New Roman"/>
                <a:ea typeface="Calibri"/>
              </a:rPr>
              <a:t>مثل </a:t>
            </a:r>
            <a:r>
              <a:rPr lang="ar-IQ" sz="1800" dirty="0">
                <a:solidFill>
                  <a:prstClr val="black"/>
                </a:solidFill>
                <a:latin typeface="Times New Roman"/>
                <a:ea typeface="Calibri"/>
              </a:rPr>
              <a:t>رتبة مستقيمة الاجنحة </a:t>
            </a:r>
            <a:r>
              <a:rPr lang="en-US" sz="1800" dirty="0" err="1">
                <a:solidFill>
                  <a:prstClr val="black"/>
                </a:solidFill>
                <a:latin typeface="Times New Roman"/>
                <a:ea typeface="Calibri"/>
              </a:rPr>
              <a:t>Orthoptera</a:t>
            </a:r>
            <a:r>
              <a:rPr lang="en-US" sz="1800" dirty="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r>
              <a:rPr lang="ar-IQ" sz="1800" dirty="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r>
              <a:rPr lang="ar-SA" sz="1800" dirty="0" smtClean="0">
                <a:solidFill>
                  <a:prstClr val="black"/>
                </a:solidFill>
                <a:latin typeface="Times New Roman"/>
                <a:ea typeface="Calibri"/>
              </a:rPr>
              <a:t>، </a:t>
            </a:r>
            <a:r>
              <a:rPr lang="ar-IQ" sz="1800" dirty="0" smtClean="0">
                <a:solidFill>
                  <a:prstClr val="black"/>
                </a:solidFill>
                <a:latin typeface="Times New Roman"/>
                <a:ea typeface="Calibri"/>
              </a:rPr>
              <a:t>حيث </a:t>
            </a:r>
            <a:r>
              <a:rPr lang="ar-IQ" sz="1800" dirty="0">
                <a:solidFill>
                  <a:prstClr val="black"/>
                </a:solidFill>
                <a:latin typeface="Times New Roman"/>
                <a:ea typeface="Calibri"/>
              </a:rPr>
              <a:t>تلتحم ترجتها مع </a:t>
            </a:r>
            <a:r>
              <a:rPr lang="ar-IQ" sz="1800" dirty="0" err="1">
                <a:solidFill>
                  <a:prstClr val="black"/>
                </a:solidFill>
                <a:latin typeface="Times New Roman"/>
                <a:ea typeface="Calibri"/>
              </a:rPr>
              <a:t>ترجة</a:t>
            </a:r>
            <a:r>
              <a:rPr lang="ar-IQ" sz="1800" dirty="0">
                <a:solidFill>
                  <a:prstClr val="black"/>
                </a:solidFill>
                <a:latin typeface="Times New Roman"/>
                <a:ea typeface="Calibri"/>
              </a:rPr>
              <a:t> الحلقة العاشرة مكونة الصفحة فوق الشرجية    </a:t>
            </a:r>
            <a:r>
              <a:rPr lang="en-US" sz="2000" b="1" dirty="0" err="1">
                <a:solidFill>
                  <a:prstClr val="black"/>
                </a:solidFill>
                <a:latin typeface="Times New Roman"/>
                <a:ea typeface="Calibri"/>
              </a:rPr>
              <a:t>Epiproct</a:t>
            </a:r>
            <a:r>
              <a:rPr lang="en-US" sz="1800" dirty="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r>
              <a:rPr lang="ar-IQ" sz="1800" dirty="0">
                <a:solidFill>
                  <a:prstClr val="black"/>
                </a:solidFill>
                <a:latin typeface="Times New Roman"/>
                <a:ea typeface="Calibri"/>
              </a:rPr>
              <a:t> وتظهر </a:t>
            </a:r>
            <a:r>
              <a:rPr lang="ar-IQ" sz="1800" dirty="0" err="1">
                <a:solidFill>
                  <a:prstClr val="black"/>
                </a:solidFill>
                <a:latin typeface="Times New Roman"/>
                <a:ea typeface="Calibri"/>
              </a:rPr>
              <a:t>استرنتها</a:t>
            </a:r>
            <a:r>
              <a:rPr lang="ar-IQ" sz="1800" dirty="0">
                <a:solidFill>
                  <a:prstClr val="black"/>
                </a:solidFill>
                <a:latin typeface="Times New Roman"/>
                <a:ea typeface="Calibri"/>
              </a:rPr>
              <a:t> في صورة فصين من الصفائح على جانبي الشرج وتعرف بالصفائح حول الشرجية  </a:t>
            </a:r>
            <a:r>
              <a:rPr lang="en-US" sz="2000" b="1" dirty="0" err="1">
                <a:solidFill>
                  <a:prstClr val="black"/>
                </a:solidFill>
                <a:latin typeface="Times New Roman"/>
                <a:ea typeface="Calibri"/>
              </a:rPr>
              <a:t>Paraproct</a:t>
            </a:r>
            <a:r>
              <a:rPr lang="ar-IQ" sz="1800" dirty="0">
                <a:solidFill>
                  <a:prstClr val="black"/>
                </a:solidFill>
                <a:latin typeface="Times New Roman"/>
                <a:ea typeface="Calibri"/>
              </a:rPr>
              <a:t>  اما الحلق </a:t>
            </a:r>
            <a:r>
              <a:rPr lang="ar-IQ" sz="1800" b="1" dirty="0">
                <a:solidFill>
                  <a:prstClr val="black"/>
                </a:solidFill>
                <a:latin typeface="Times New Roman"/>
                <a:ea typeface="Calibri"/>
              </a:rPr>
              <a:t>10</a:t>
            </a:r>
            <a:r>
              <a:rPr lang="ar-IQ" sz="1800" dirty="0">
                <a:solidFill>
                  <a:prstClr val="black"/>
                </a:solidFill>
                <a:latin typeface="Times New Roman"/>
                <a:ea typeface="Calibri"/>
              </a:rPr>
              <a:t> فهي واضحة </a:t>
            </a:r>
            <a:r>
              <a:rPr lang="ar-IQ" sz="1800" dirty="0" smtClean="0">
                <a:solidFill>
                  <a:prstClr val="black"/>
                </a:solidFill>
                <a:latin typeface="Times New Roman"/>
                <a:ea typeface="Calibri"/>
              </a:rPr>
              <a:t>.</a:t>
            </a: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9" name="عنوان 1"/>
          <p:cNvSpPr>
            <a:spLocks noGrp="1"/>
          </p:cNvSpPr>
          <p:nvPr>
            <p:ph type="title"/>
          </p:nvPr>
        </p:nvSpPr>
        <p:spPr>
          <a:xfrm>
            <a:off x="475970" y="455486"/>
            <a:ext cx="8229600" cy="525242"/>
          </a:xfrm>
        </p:spPr>
        <p:txBody>
          <a:bodyPr>
            <a:normAutofit fontScale="90000"/>
          </a:bodyPr>
          <a:lstStyle/>
          <a:p>
            <a:r>
              <a:rPr lang="ar-IQ" b="1" dirty="0" smtClean="0"/>
              <a:t>رابعاً: </a:t>
            </a:r>
            <a:r>
              <a:rPr lang="ar-IQ" b="1" dirty="0"/>
              <a:t>منطقة </a:t>
            </a:r>
            <a:r>
              <a:rPr lang="ar-IQ" b="1" dirty="0" smtClean="0"/>
              <a:t>البطن </a:t>
            </a:r>
            <a:r>
              <a:rPr lang="en-US" b="1" dirty="0" smtClean="0"/>
              <a:t>The Abdomen</a:t>
            </a:r>
            <a:r>
              <a:rPr lang="ar-IQ" b="1" dirty="0" smtClean="0"/>
              <a:t> </a:t>
            </a:r>
            <a:r>
              <a:rPr lang="ar-IQ" b="1" dirty="0"/>
              <a:t/>
            </a:r>
            <a:br>
              <a:rPr lang="ar-IQ" b="1" dirty="0"/>
            </a:br>
            <a:endParaRPr lang="en-US" b="1" dirty="0"/>
          </a:p>
        </p:txBody>
      </p:sp>
      <p:pic>
        <p:nvPicPr>
          <p:cNvPr id="10" name="صورة 9" descr="Image result for Epiproct and paraproct in abdomen segment of insect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3695681"/>
            <a:ext cx="4067944" cy="27491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052736"/>
            <a:ext cx="3792940" cy="22132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933056"/>
            <a:ext cx="3957884" cy="22743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25263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7252"/>
    </mc:Choice>
    <mc:Fallback>
      <p:transition spd="slow" advTm="1072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4525963"/>
          </a:xfrm>
        </p:spPr>
        <p:txBody>
          <a:bodyPr>
            <a:normAutofit fontScale="55000" lnSpcReduction="20000"/>
          </a:bodyPr>
          <a:lstStyle/>
          <a:p>
            <a:pPr marL="685800">
              <a:lnSpc>
                <a:spcPct val="115000"/>
              </a:lnSpc>
              <a:spcAft>
                <a:spcPts val="1000"/>
              </a:spcAft>
            </a:pPr>
            <a:r>
              <a:rPr lang="ar-IQ" dirty="0">
                <a:ea typeface="Calibri"/>
                <a:cs typeface="Times New Roman"/>
              </a:rPr>
              <a:t> تقسم حلقات البطن </a:t>
            </a:r>
            <a:r>
              <a:rPr lang="ar-IQ" dirty="0" err="1">
                <a:ea typeface="Calibri"/>
                <a:cs typeface="Times New Roman"/>
              </a:rPr>
              <a:t>الى</a:t>
            </a:r>
            <a:endParaRPr lang="en-US" sz="2800" dirty="0">
              <a:ea typeface="Calibri"/>
              <a:cs typeface="Arial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ar-IQ" dirty="0" smtClean="0">
                <a:ea typeface="Calibri"/>
                <a:cs typeface="Times New Roman"/>
              </a:rPr>
              <a:t>حلقات </a:t>
            </a:r>
            <a:r>
              <a:rPr lang="ar-IQ" dirty="0">
                <a:ea typeface="Calibri"/>
                <a:cs typeface="Times New Roman"/>
              </a:rPr>
              <a:t>قبل </a:t>
            </a:r>
            <a:r>
              <a:rPr lang="ar-SA" dirty="0" smtClean="0">
                <a:ea typeface="Calibri"/>
                <a:cs typeface="Times New Roman"/>
              </a:rPr>
              <a:t> أعضاء </a:t>
            </a:r>
            <a:r>
              <a:rPr lang="ar-IQ" dirty="0" err="1" smtClean="0">
                <a:ea typeface="Calibri"/>
                <a:cs typeface="Times New Roman"/>
              </a:rPr>
              <a:t>التناس</a:t>
            </a:r>
            <a:r>
              <a:rPr lang="ar-SA" dirty="0">
                <a:ea typeface="Calibri"/>
                <a:cs typeface="Times New Roman"/>
              </a:rPr>
              <a:t>ل</a:t>
            </a:r>
            <a:r>
              <a:rPr lang="ar-IQ" dirty="0" smtClean="0">
                <a:ea typeface="Calibri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Calibri"/>
                <a:cs typeface="Arial"/>
              </a:rPr>
              <a:t>pregenital</a:t>
            </a:r>
            <a:r>
              <a:rPr lang="en-US" dirty="0">
                <a:latin typeface="Times New Roman"/>
                <a:ea typeface="Calibri"/>
                <a:cs typeface="Arial"/>
              </a:rPr>
              <a:t> </a:t>
            </a:r>
            <a:r>
              <a:rPr lang="en-US" dirty="0" smtClean="0">
                <a:latin typeface="Times New Roman"/>
                <a:ea typeface="Calibri"/>
                <a:cs typeface="Arial"/>
              </a:rPr>
              <a:t>segments</a:t>
            </a:r>
            <a:endParaRPr lang="en-US" sz="2800" dirty="0">
              <a:ea typeface="Calibri"/>
              <a:cs typeface="Arial"/>
            </a:endParaRPr>
          </a:p>
          <a:p>
            <a:pPr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ar-IQ" dirty="0">
                <a:ea typeface="Calibri"/>
                <a:cs typeface="Times New Roman"/>
              </a:rPr>
              <a:t>وتشمل السبع حلقات البطنية </a:t>
            </a:r>
            <a:r>
              <a:rPr lang="ar-SA" dirty="0" smtClean="0">
                <a:ea typeface="Calibri"/>
                <a:cs typeface="Times New Roman"/>
              </a:rPr>
              <a:t>الأولى وتحوي هذه المنطقة اغلب احشاء الحشرة  لذ</a:t>
            </a:r>
            <a:r>
              <a:rPr lang="ar-IQ" dirty="0" smtClean="0">
                <a:ea typeface="Calibri"/>
                <a:cs typeface="Times New Roman"/>
              </a:rPr>
              <a:t>ا</a:t>
            </a:r>
            <a:r>
              <a:rPr lang="ar-SA" dirty="0" smtClean="0">
                <a:ea typeface="Calibri"/>
                <a:cs typeface="Times New Roman"/>
              </a:rPr>
              <a:t> تسمى بالحلقات </a:t>
            </a:r>
            <a:r>
              <a:rPr lang="ar-SA" dirty="0" err="1" smtClean="0">
                <a:ea typeface="Calibri"/>
                <a:cs typeface="Times New Roman"/>
              </a:rPr>
              <a:t>الحشوية</a:t>
            </a:r>
            <a:r>
              <a:rPr lang="ar-SA" dirty="0" smtClean="0">
                <a:ea typeface="Calibri"/>
                <a:cs typeface="Times New Roman"/>
              </a:rPr>
              <a:t> </a:t>
            </a:r>
            <a:r>
              <a:rPr lang="ar-IQ" dirty="0" smtClean="0">
                <a:ea typeface="Calibri"/>
                <a:cs typeface="Times New Roman"/>
              </a:rPr>
              <a:t>وهي </a:t>
            </a:r>
            <a:r>
              <a:rPr lang="ar-IQ" dirty="0">
                <a:ea typeface="Calibri"/>
                <a:cs typeface="Times New Roman"/>
              </a:rPr>
              <a:t>متماثلة </a:t>
            </a:r>
            <a:r>
              <a:rPr lang="ar-IQ" dirty="0" err="1">
                <a:ea typeface="Calibri"/>
                <a:cs typeface="Times New Roman"/>
              </a:rPr>
              <a:t>باستثاء</a:t>
            </a:r>
            <a:r>
              <a:rPr lang="ar-IQ" dirty="0">
                <a:ea typeface="Calibri"/>
                <a:cs typeface="Times New Roman"/>
              </a:rPr>
              <a:t> الحلقة البطنية الاولى والثانية. قد يقل عدد الحلقات </a:t>
            </a:r>
            <a:r>
              <a:rPr lang="ar-IQ" dirty="0" err="1">
                <a:ea typeface="Calibri"/>
                <a:cs typeface="Times New Roman"/>
              </a:rPr>
              <a:t>الى</a:t>
            </a:r>
            <a:r>
              <a:rPr lang="ar-IQ" dirty="0">
                <a:ea typeface="Calibri"/>
                <a:cs typeface="Times New Roman"/>
              </a:rPr>
              <a:t> خمسة كما في رتبة ذات الجناحين</a:t>
            </a:r>
            <a:endParaRPr lang="en-US" sz="2800" dirty="0">
              <a:ea typeface="Calibri"/>
              <a:cs typeface="Arial"/>
            </a:endParaRPr>
          </a:p>
          <a:p>
            <a:pPr marL="514350" lvl="0" indent="-514350">
              <a:lnSpc>
                <a:spcPct val="115000"/>
              </a:lnSpc>
              <a:spcAft>
                <a:spcPts val="1000"/>
              </a:spcAft>
              <a:buFont typeface="+mj-lt"/>
              <a:buAutoNum type="arabicPeriod" startAt="2"/>
            </a:pPr>
            <a:r>
              <a:rPr lang="ar-IQ" dirty="0" smtClean="0">
                <a:ea typeface="Calibri"/>
                <a:cs typeface="Times New Roman"/>
              </a:rPr>
              <a:t>حلقات </a:t>
            </a:r>
            <a:r>
              <a:rPr lang="ar-SA" dirty="0" smtClean="0">
                <a:ea typeface="Calibri"/>
                <a:cs typeface="Times New Roman"/>
              </a:rPr>
              <a:t> أعضاء </a:t>
            </a:r>
            <a:r>
              <a:rPr lang="ar-IQ" dirty="0" smtClean="0">
                <a:ea typeface="Calibri"/>
                <a:cs typeface="Times New Roman"/>
              </a:rPr>
              <a:t>التناسل </a:t>
            </a:r>
            <a:r>
              <a:rPr lang="en-US" dirty="0">
                <a:latin typeface="Times New Roman"/>
                <a:ea typeface="Calibri"/>
                <a:cs typeface="Arial"/>
              </a:rPr>
              <a:t>genital segments</a:t>
            </a:r>
            <a:endParaRPr lang="en-US" sz="2800" dirty="0">
              <a:ea typeface="Calibri"/>
              <a:cs typeface="Arial"/>
            </a:endParaRPr>
          </a:p>
          <a:p>
            <a:pPr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ar-SA" dirty="0" smtClean="0">
                <a:ea typeface="Calibri"/>
                <a:cs typeface="Times New Roman"/>
              </a:rPr>
              <a:t>وهذ</a:t>
            </a:r>
            <a:r>
              <a:rPr lang="ar-IQ" dirty="0" smtClean="0">
                <a:ea typeface="Calibri"/>
                <a:cs typeface="Times New Roman"/>
              </a:rPr>
              <a:t>ه</a:t>
            </a:r>
            <a:r>
              <a:rPr lang="ar-SA" dirty="0" smtClean="0">
                <a:ea typeface="Calibri"/>
                <a:cs typeface="Times New Roman"/>
              </a:rPr>
              <a:t> الحلقات اقل وضوحا من سابقتها </a:t>
            </a:r>
            <a:r>
              <a:rPr lang="ar-IQ" dirty="0" smtClean="0">
                <a:ea typeface="Calibri"/>
                <a:cs typeface="Times New Roman"/>
              </a:rPr>
              <a:t>تمثل </a:t>
            </a:r>
            <a:r>
              <a:rPr lang="ar-IQ" dirty="0">
                <a:ea typeface="Calibri"/>
                <a:cs typeface="Times New Roman"/>
              </a:rPr>
              <a:t>الحلقات البطنية الثامنة والتاسعة وتحمل كل منها زوجا من الزوائد تعرف </a:t>
            </a:r>
            <a:r>
              <a:rPr lang="ar-IQ" dirty="0" err="1">
                <a:ea typeface="Calibri"/>
                <a:cs typeface="Times New Roman"/>
              </a:rPr>
              <a:t>بالاقدام</a:t>
            </a:r>
            <a:r>
              <a:rPr lang="ar-IQ" dirty="0">
                <a:ea typeface="Calibri"/>
                <a:cs typeface="Times New Roman"/>
              </a:rPr>
              <a:t> التناسلية </a:t>
            </a:r>
            <a:r>
              <a:rPr lang="en-US" dirty="0" err="1">
                <a:latin typeface="Times New Roman"/>
                <a:ea typeface="Calibri"/>
                <a:cs typeface="Arial"/>
              </a:rPr>
              <a:t>gonopods</a:t>
            </a:r>
            <a:r>
              <a:rPr lang="ar-IQ" dirty="0">
                <a:ea typeface="Calibri"/>
                <a:cs typeface="Times New Roman"/>
              </a:rPr>
              <a:t> </a:t>
            </a:r>
            <a:r>
              <a:rPr lang="ar-IQ" dirty="0" smtClean="0">
                <a:ea typeface="Calibri"/>
                <a:cs typeface="Times New Roman"/>
              </a:rPr>
              <a:t> وتقع </a:t>
            </a:r>
            <a:r>
              <a:rPr lang="ar-IQ" dirty="0">
                <a:ea typeface="Calibri"/>
                <a:cs typeface="Times New Roman"/>
              </a:rPr>
              <a:t>الفتحة التناسلية </a:t>
            </a:r>
            <a:r>
              <a:rPr lang="en-US" dirty="0" err="1">
                <a:latin typeface="Times New Roman"/>
                <a:ea typeface="Calibri"/>
                <a:cs typeface="Arial"/>
              </a:rPr>
              <a:t>gonopore</a:t>
            </a:r>
            <a:r>
              <a:rPr lang="ar-IQ" dirty="0">
                <a:ea typeface="Calibri"/>
                <a:cs typeface="Times New Roman"/>
              </a:rPr>
              <a:t> المؤنثة في نهاية </a:t>
            </a:r>
            <a:r>
              <a:rPr lang="ar-IQ" dirty="0" err="1">
                <a:ea typeface="Calibri"/>
                <a:cs typeface="Times New Roman"/>
              </a:rPr>
              <a:t>استرنة</a:t>
            </a:r>
            <a:r>
              <a:rPr lang="ar-IQ" dirty="0">
                <a:ea typeface="Calibri"/>
                <a:cs typeface="Times New Roman"/>
              </a:rPr>
              <a:t> الثامنة </a:t>
            </a:r>
            <a:r>
              <a:rPr lang="ar-IQ" dirty="0" err="1">
                <a:ea typeface="Calibri"/>
                <a:cs typeface="Times New Roman"/>
              </a:rPr>
              <a:t>اما</a:t>
            </a:r>
            <a:r>
              <a:rPr lang="ar-IQ" dirty="0">
                <a:ea typeface="Calibri"/>
                <a:cs typeface="Times New Roman"/>
              </a:rPr>
              <a:t> الفتحة التناسلية الذكرية تقع في نهاية </a:t>
            </a:r>
            <a:r>
              <a:rPr lang="ar-IQ" dirty="0" err="1">
                <a:ea typeface="Calibri"/>
                <a:cs typeface="Times New Roman"/>
              </a:rPr>
              <a:t>استرنة</a:t>
            </a:r>
            <a:r>
              <a:rPr lang="ar-IQ" dirty="0">
                <a:ea typeface="Calibri"/>
                <a:cs typeface="Times New Roman"/>
              </a:rPr>
              <a:t> التاسعة</a:t>
            </a:r>
            <a:endParaRPr lang="en-US" sz="2800" dirty="0">
              <a:ea typeface="Calibri"/>
              <a:cs typeface="Arial"/>
            </a:endParaRPr>
          </a:p>
          <a:p>
            <a:pPr marL="514350" lvl="0" indent="-514350">
              <a:lnSpc>
                <a:spcPct val="115000"/>
              </a:lnSpc>
              <a:spcAft>
                <a:spcPts val="1000"/>
              </a:spcAft>
              <a:buFont typeface="+mj-lt"/>
              <a:buAutoNum type="arabicPeriod" startAt="3"/>
            </a:pPr>
            <a:r>
              <a:rPr lang="ar-IQ" dirty="0" smtClean="0">
                <a:ea typeface="Calibri"/>
                <a:cs typeface="Times New Roman"/>
              </a:rPr>
              <a:t>حلقات </a:t>
            </a:r>
            <a:r>
              <a:rPr lang="ar-IQ" dirty="0">
                <a:ea typeface="Calibri"/>
                <a:cs typeface="Times New Roman"/>
              </a:rPr>
              <a:t>خلف </a:t>
            </a:r>
            <a:r>
              <a:rPr lang="ar-SA" dirty="0" smtClean="0">
                <a:ea typeface="Calibri"/>
                <a:cs typeface="Times New Roman"/>
              </a:rPr>
              <a:t> أعضاء </a:t>
            </a:r>
            <a:r>
              <a:rPr lang="ar-IQ" dirty="0" smtClean="0">
                <a:ea typeface="Calibri"/>
                <a:cs typeface="Times New Roman"/>
              </a:rPr>
              <a:t>التناسل </a:t>
            </a:r>
            <a:r>
              <a:rPr lang="en-US" dirty="0" err="1">
                <a:latin typeface="Times New Roman"/>
                <a:ea typeface="Calibri"/>
                <a:cs typeface="Arial"/>
              </a:rPr>
              <a:t>postgenital</a:t>
            </a:r>
            <a:r>
              <a:rPr lang="en-US" dirty="0">
                <a:latin typeface="Times New Roman"/>
                <a:ea typeface="Calibri"/>
                <a:cs typeface="Arial"/>
              </a:rPr>
              <a:t> segments</a:t>
            </a:r>
            <a:endParaRPr lang="en-US" sz="2800" dirty="0">
              <a:ea typeface="Calibri"/>
              <a:cs typeface="Arial"/>
            </a:endParaRPr>
          </a:p>
          <a:p>
            <a:pPr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ar-IQ" dirty="0">
                <a:ea typeface="Calibri"/>
                <a:cs typeface="Times New Roman"/>
              </a:rPr>
              <a:t>هما العاشرة والحادية عشر والتي تحمل زوج من الزوائد الحسية هما القرنان الشرجيان </a:t>
            </a:r>
            <a:r>
              <a:rPr lang="en-US" dirty="0">
                <a:latin typeface="Times New Roman"/>
                <a:ea typeface="Calibri"/>
                <a:cs typeface="Arial"/>
              </a:rPr>
              <a:t>anal cerci</a:t>
            </a:r>
            <a:r>
              <a:rPr lang="ar-IQ" dirty="0">
                <a:ea typeface="Calibri"/>
                <a:cs typeface="Times New Roman"/>
              </a:rPr>
              <a:t>.</a:t>
            </a:r>
            <a:endParaRPr lang="en-US" sz="2800" dirty="0">
              <a:ea typeface="Calibri"/>
              <a:cs typeface="Arial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5" name="عنوان 1"/>
          <p:cNvSpPr>
            <a:spLocks noGrp="1"/>
          </p:cNvSpPr>
          <p:nvPr>
            <p:ph type="title"/>
          </p:nvPr>
        </p:nvSpPr>
        <p:spPr>
          <a:xfrm>
            <a:off x="475970" y="38347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ar-IQ" b="1" dirty="0" smtClean="0"/>
              <a:t>تقسيم حلقات البطن</a:t>
            </a:r>
            <a:r>
              <a:rPr lang="ar-IQ" b="1" dirty="0"/>
              <a:t/>
            </a:r>
            <a:br>
              <a:rPr lang="ar-IQ" b="1" dirty="0"/>
            </a:br>
            <a:endParaRPr lang="en-US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417853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1319"/>
    </mc:Choice>
    <mc:Fallback>
      <p:transition spd="slow" advTm="913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782960"/>
          </a:xfrm>
        </p:spPr>
        <p:txBody>
          <a:bodyPr>
            <a:noAutofit/>
          </a:bodyPr>
          <a:lstStyle/>
          <a:p>
            <a:r>
              <a:rPr lang="ar-IQ" sz="2000" b="1" dirty="0"/>
              <a:t>زوائد البطن </a:t>
            </a:r>
            <a:r>
              <a:rPr lang="en-US" sz="2000" b="1" dirty="0"/>
              <a:t>Abdominal appendages</a:t>
            </a:r>
            <a:br>
              <a:rPr lang="en-US" sz="2000" b="1" dirty="0"/>
            </a:br>
            <a:r>
              <a:rPr lang="en-US" sz="2000" b="1" dirty="0"/>
              <a:t>A  </a:t>
            </a:r>
            <a:r>
              <a:rPr lang="ar-IQ" sz="2000" b="1" dirty="0"/>
              <a:t>الزوائد </a:t>
            </a:r>
            <a:r>
              <a:rPr lang="ar-IQ" sz="2000" b="1" dirty="0" err="1"/>
              <a:t>اللاتناسلية</a:t>
            </a:r>
            <a:r>
              <a:rPr lang="ar-IQ" sz="2000" b="1" dirty="0"/>
              <a:t> </a:t>
            </a:r>
            <a:r>
              <a:rPr lang="en-US" sz="2000" b="1" dirty="0"/>
              <a:t>Non reproductive </a:t>
            </a:r>
            <a:r>
              <a:rPr lang="en-US" sz="2000" b="1" dirty="0" smtClean="0"/>
              <a:t>appendages</a:t>
            </a:r>
            <a:r>
              <a:rPr lang="ar-IQ" sz="2000" b="1" dirty="0"/>
              <a:t/>
            </a:r>
            <a:br>
              <a:rPr lang="ar-IQ" sz="2000" b="1" dirty="0"/>
            </a:br>
            <a:endParaRPr lang="en-US" sz="2000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4520" y="908721"/>
            <a:ext cx="8949968" cy="237163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ar-IQ" sz="1600" dirty="0"/>
              <a:t>تحمل كل حلقات البطن في الطور الجنيني زوجا من الزوائد عدا الدبر فهو خالي من الزوائد وتختفي هذه الزوائد بعد هذا الطور ولا يبقى </a:t>
            </a:r>
            <a:r>
              <a:rPr lang="ar-IQ" sz="1600" dirty="0" err="1"/>
              <a:t>الا</a:t>
            </a:r>
            <a:r>
              <a:rPr lang="ar-IQ" sz="1600" dirty="0"/>
              <a:t> بعضها التي تتحور للقيام بوظائف معينة وتقسم الزوائد </a:t>
            </a:r>
            <a:r>
              <a:rPr lang="ar-IQ" sz="1600" dirty="0" err="1" smtClean="0"/>
              <a:t>الى</a:t>
            </a:r>
            <a:endParaRPr lang="ar-IQ" sz="1600" dirty="0" smtClean="0"/>
          </a:p>
          <a:p>
            <a:pPr marL="685800">
              <a:lnSpc>
                <a:spcPct val="115000"/>
              </a:lnSpc>
              <a:spcAft>
                <a:spcPts val="1000"/>
              </a:spcAft>
            </a:pPr>
            <a:r>
              <a:rPr lang="en-US" sz="1600" b="1" dirty="0" smtClean="0"/>
              <a:t>A</a:t>
            </a:r>
            <a:r>
              <a:rPr lang="ar-IQ" sz="1600" b="1" dirty="0" smtClean="0"/>
              <a:t>  الزوائد </a:t>
            </a:r>
            <a:r>
              <a:rPr lang="ar-IQ" sz="1600" b="1" dirty="0" err="1" smtClean="0"/>
              <a:t>اللاتناسلية</a:t>
            </a:r>
            <a:r>
              <a:rPr lang="ar-IQ" sz="1600" b="1" dirty="0" smtClean="0"/>
              <a:t> </a:t>
            </a:r>
            <a:r>
              <a:rPr lang="en-US" sz="1600" b="1" dirty="0" smtClean="0"/>
              <a:t>Non </a:t>
            </a:r>
            <a:r>
              <a:rPr lang="en-US" sz="1600" b="1" dirty="0"/>
              <a:t>reproductive </a:t>
            </a:r>
            <a:r>
              <a:rPr lang="en-US" sz="1600" b="1" dirty="0" smtClean="0"/>
              <a:t>appendages</a:t>
            </a:r>
            <a:r>
              <a:rPr lang="ar-IQ" sz="1600" b="1" dirty="0" smtClean="0"/>
              <a:t> </a:t>
            </a:r>
            <a:r>
              <a:rPr lang="ar-IQ" sz="1600" dirty="0" smtClean="0">
                <a:ea typeface="Calibri"/>
                <a:cs typeface="Times New Roman"/>
              </a:rPr>
              <a:t>وتشمل</a:t>
            </a:r>
          </a:p>
          <a:p>
            <a:pPr marL="0" indent="0">
              <a:buNone/>
            </a:pPr>
            <a:r>
              <a:rPr lang="en-US" sz="1600" b="1" dirty="0" smtClean="0">
                <a:ea typeface="Calibri"/>
                <a:cs typeface="Times New Roman"/>
              </a:rPr>
              <a:t>/1  </a:t>
            </a:r>
            <a:r>
              <a:rPr lang="ar-IQ" sz="1600" b="1" dirty="0" smtClean="0">
                <a:ea typeface="Calibri"/>
                <a:cs typeface="Times New Roman"/>
              </a:rPr>
              <a:t>القرون </a:t>
            </a:r>
            <a:r>
              <a:rPr lang="ar-IQ" sz="1600" b="1" dirty="0">
                <a:ea typeface="Calibri"/>
                <a:cs typeface="Times New Roman"/>
              </a:rPr>
              <a:t>الشرجية </a:t>
            </a:r>
            <a:r>
              <a:rPr lang="en-US" sz="1600" b="1" dirty="0">
                <a:latin typeface="Times New Roman"/>
                <a:ea typeface="Calibri"/>
              </a:rPr>
              <a:t>Anal cerci</a:t>
            </a:r>
            <a:r>
              <a:rPr lang="ar-IQ" sz="1600" b="1" dirty="0">
                <a:latin typeface="Times New Roman"/>
                <a:ea typeface="Calibri"/>
              </a:rPr>
              <a:t> </a:t>
            </a:r>
            <a:r>
              <a:rPr lang="ar-IQ" sz="1600" dirty="0">
                <a:latin typeface="Times New Roman"/>
                <a:ea typeface="Calibri"/>
              </a:rPr>
              <a:t>: توجد عادةً في كل </a:t>
            </a:r>
            <a:r>
              <a:rPr lang="ar-SA" sz="1600" dirty="0" err="1" smtClean="0">
                <a:latin typeface="Times New Roman"/>
                <a:ea typeface="Calibri"/>
              </a:rPr>
              <a:t>او</a:t>
            </a:r>
            <a:r>
              <a:rPr lang="ar-SA" sz="1600" dirty="0" smtClean="0">
                <a:latin typeface="Times New Roman"/>
                <a:ea typeface="Calibri"/>
              </a:rPr>
              <a:t> يكون طويل غير مقسم لعقل كما في الحفار </a:t>
            </a:r>
            <a:r>
              <a:rPr lang="ar-SA" sz="1600" dirty="0" err="1" smtClean="0">
                <a:latin typeface="Times New Roman"/>
                <a:ea typeface="Calibri"/>
              </a:rPr>
              <a:t>او</a:t>
            </a:r>
            <a:r>
              <a:rPr lang="ar-SA" sz="1600" dirty="0" smtClean="0">
                <a:latin typeface="Times New Roman"/>
                <a:ea typeface="Calibri"/>
              </a:rPr>
              <a:t> قد ينقسم لع</a:t>
            </a:r>
            <a:r>
              <a:rPr lang="ar-IQ" sz="1600" dirty="0">
                <a:latin typeface="Times New Roman"/>
                <a:ea typeface="Calibri"/>
              </a:rPr>
              <a:t>من الذكر والأنثى وتمثل زوائد الحلقة الحادية عشر وتحتفظ بها معظم الحشرات الكاملة </a:t>
            </a:r>
            <a:r>
              <a:rPr lang="ar-SA" sz="1600" dirty="0">
                <a:latin typeface="Times New Roman"/>
                <a:ea typeface="Calibri"/>
              </a:rPr>
              <a:t>ويظهران </a:t>
            </a:r>
            <a:r>
              <a:rPr lang="ar-SA" sz="1600" dirty="0" err="1">
                <a:latin typeface="Times New Roman"/>
                <a:ea typeface="Calibri"/>
              </a:rPr>
              <a:t>باشكال</a:t>
            </a:r>
            <a:r>
              <a:rPr lang="ar-SA" sz="1600" dirty="0">
                <a:latin typeface="Times New Roman"/>
                <a:ea typeface="Calibri"/>
              </a:rPr>
              <a:t> عديدة في الحشرات المختلفة  فقد يكون القرن الشرجي غير مقسم </a:t>
            </a:r>
            <a:r>
              <a:rPr lang="ar-SA" sz="1600" dirty="0" err="1">
                <a:latin typeface="Times New Roman"/>
                <a:ea typeface="Calibri"/>
              </a:rPr>
              <a:t>الى</a:t>
            </a:r>
            <a:r>
              <a:rPr lang="ar-SA" sz="1600" dirty="0">
                <a:latin typeface="Times New Roman"/>
                <a:ea typeface="Calibri"/>
              </a:rPr>
              <a:t> عقل حيث يختزل هذا القرن لزائدة مضمحلة كما في </a:t>
            </a:r>
            <a:r>
              <a:rPr lang="ar-SA" sz="1600" dirty="0" err="1">
                <a:latin typeface="Times New Roman"/>
                <a:ea typeface="Calibri"/>
              </a:rPr>
              <a:t>الجرادديد</a:t>
            </a:r>
            <a:r>
              <a:rPr lang="ar-SA" sz="1600" dirty="0">
                <a:latin typeface="Times New Roman"/>
                <a:ea typeface="Calibri"/>
              </a:rPr>
              <a:t> </a:t>
            </a:r>
            <a:r>
              <a:rPr lang="ar-SA" sz="1600" dirty="0" smtClean="0">
                <a:latin typeface="Times New Roman"/>
                <a:ea typeface="Calibri"/>
              </a:rPr>
              <a:t>من العقل  كما في الصرصر او يتحور لملاقط  كما في ابرة العجوز ، او كخياشيم شرجية كما في حوريات الرعاش الصغير  ، او قد يختفي نهائيا كما في أنواع القمل </a:t>
            </a:r>
            <a:r>
              <a:rPr lang="ar-IQ" sz="1600" dirty="0" smtClean="0">
                <a:latin typeface="Times New Roman"/>
                <a:ea typeface="Calibri"/>
              </a:rPr>
              <a:t>. وظيفة </a:t>
            </a:r>
            <a:r>
              <a:rPr lang="ar-IQ" sz="1600" dirty="0">
                <a:latin typeface="Times New Roman"/>
                <a:ea typeface="Calibri"/>
              </a:rPr>
              <a:t>القرون الشرجية أساساً حسية حيث يتمفصل عليها العديد من شعيرات حسية </a:t>
            </a:r>
            <a:r>
              <a:rPr lang="ar-IQ" sz="1600" dirty="0" smtClean="0">
                <a:latin typeface="Times New Roman"/>
                <a:ea typeface="Calibri"/>
              </a:rPr>
              <a:t>الخيطية</a:t>
            </a:r>
            <a:r>
              <a:rPr lang="ar-IQ" sz="1600" dirty="0">
                <a:latin typeface="Times New Roman"/>
                <a:ea typeface="Calibri"/>
              </a:rPr>
              <a:t>. وبالتالي تعمل هذه الشعيرات كأعضاء حس للمس أو لحركة الهواء وأحياناً قد تعمل كمستقبلات صوت</a:t>
            </a:r>
            <a:r>
              <a:rPr lang="ar-IQ" sz="1600" dirty="0" smtClean="0">
                <a:latin typeface="Times New Roman"/>
                <a:ea typeface="Calibri"/>
              </a:rPr>
              <a:t>. </a:t>
            </a:r>
            <a:endParaRPr lang="en-US" sz="1600" b="1" dirty="0"/>
          </a:p>
        </p:txBody>
      </p:sp>
      <p:grpSp>
        <p:nvGrpSpPr>
          <p:cNvPr id="14" name="مجموعة 13"/>
          <p:cNvGrpSpPr/>
          <p:nvPr/>
        </p:nvGrpSpPr>
        <p:grpSpPr>
          <a:xfrm>
            <a:off x="179512" y="5081071"/>
            <a:ext cx="2520280" cy="1699006"/>
            <a:chOff x="2674530" y="4086017"/>
            <a:chExt cx="3583940" cy="2525841"/>
          </a:xfrm>
        </p:grpSpPr>
        <p:sp>
          <p:nvSpPr>
            <p:cNvPr id="6" name="مستطيل 5"/>
            <p:cNvSpPr/>
            <p:nvPr/>
          </p:nvSpPr>
          <p:spPr>
            <a:xfrm>
              <a:off x="3270953" y="4086017"/>
              <a:ext cx="2458795" cy="28010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r-IQ" sz="1400" dirty="0" err="1">
                  <a:solidFill>
                    <a:prstClr val="black"/>
                  </a:solidFill>
                  <a:latin typeface="Times New Roman"/>
                  <a:ea typeface="Calibri"/>
                </a:rPr>
                <a:t>او</a:t>
              </a:r>
              <a:r>
                <a:rPr lang="ar-IQ" sz="1400" dirty="0">
                  <a:solidFill>
                    <a:prstClr val="black"/>
                  </a:solidFill>
                  <a:latin typeface="Times New Roman"/>
                  <a:ea typeface="Calibri"/>
                </a:rPr>
                <a:t> طويلة غير معقلة كما في الحفار</a:t>
              </a:r>
              <a:endParaRPr lang="en-US" sz="1400" dirty="0">
                <a:solidFill>
                  <a:prstClr val="black"/>
                </a:solidFill>
              </a:endParaRPr>
            </a:p>
          </p:txBody>
        </p:sp>
        <p:pic>
          <p:nvPicPr>
            <p:cNvPr id="13" name="صورة 12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4530" y="4581128"/>
              <a:ext cx="3583940" cy="203073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grpSp>
        <p:nvGrpSpPr>
          <p:cNvPr id="16" name="مجموعة 15"/>
          <p:cNvGrpSpPr/>
          <p:nvPr/>
        </p:nvGrpSpPr>
        <p:grpSpPr>
          <a:xfrm>
            <a:off x="7164288" y="3454955"/>
            <a:ext cx="1632017" cy="2687121"/>
            <a:chOff x="7020272" y="3509129"/>
            <a:chExt cx="2280094" cy="3745176"/>
          </a:xfrm>
        </p:grpSpPr>
        <p:sp>
          <p:nvSpPr>
            <p:cNvPr id="8" name="مستطيل 7"/>
            <p:cNvSpPr/>
            <p:nvPr/>
          </p:nvSpPr>
          <p:spPr>
            <a:xfrm>
              <a:off x="9098317" y="3509129"/>
              <a:ext cx="202049" cy="42490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pic>
          <p:nvPicPr>
            <p:cNvPr id="15" name="صورة 14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0272" y="4018345"/>
              <a:ext cx="1675765" cy="323596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grpSp>
        <p:nvGrpSpPr>
          <p:cNvPr id="11" name="مجموعة 10"/>
          <p:cNvGrpSpPr/>
          <p:nvPr/>
        </p:nvGrpSpPr>
        <p:grpSpPr>
          <a:xfrm>
            <a:off x="81294" y="3126465"/>
            <a:ext cx="2287233" cy="1814702"/>
            <a:chOff x="66527" y="755412"/>
            <a:chExt cx="3463364" cy="3584734"/>
          </a:xfrm>
        </p:grpSpPr>
        <p:sp>
          <p:nvSpPr>
            <p:cNvPr id="12" name="مستطيل 11"/>
            <p:cNvSpPr/>
            <p:nvPr/>
          </p:nvSpPr>
          <p:spPr>
            <a:xfrm>
              <a:off x="66527" y="755412"/>
              <a:ext cx="3313740" cy="60797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r-IQ" sz="1400" dirty="0" err="1">
                  <a:solidFill>
                    <a:prstClr val="black"/>
                  </a:solidFill>
                  <a:latin typeface="Times New Roman"/>
                  <a:ea typeface="Calibri"/>
                </a:rPr>
                <a:t>او</a:t>
              </a:r>
              <a:r>
                <a:rPr lang="ar-IQ" sz="1400" dirty="0">
                  <a:solidFill>
                    <a:prstClr val="black"/>
                  </a:solidFill>
                  <a:latin typeface="Times New Roman"/>
                  <a:ea typeface="Calibri"/>
                </a:rPr>
                <a:t> قصيرة غير معقلة كما في الجراد</a:t>
              </a:r>
              <a:endParaRPr lang="en-US" sz="1400" dirty="0">
                <a:solidFill>
                  <a:prstClr val="black"/>
                </a:solidFill>
              </a:endParaRPr>
            </a:p>
          </p:txBody>
        </p:sp>
        <p:pic>
          <p:nvPicPr>
            <p:cNvPr id="17" name="صورة 16"/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576" y="1494076"/>
              <a:ext cx="2774315" cy="284607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grpSp>
        <p:nvGrpSpPr>
          <p:cNvPr id="18" name="مجموعة 17"/>
          <p:cNvGrpSpPr/>
          <p:nvPr/>
        </p:nvGrpSpPr>
        <p:grpSpPr>
          <a:xfrm>
            <a:off x="2987824" y="3126465"/>
            <a:ext cx="2987824" cy="1861283"/>
            <a:chOff x="2417068" y="3897450"/>
            <a:chExt cx="3795937" cy="2960550"/>
          </a:xfrm>
        </p:grpSpPr>
        <p:sp>
          <p:nvSpPr>
            <p:cNvPr id="19" name="مستطيل 18"/>
            <p:cNvSpPr/>
            <p:nvPr/>
          </p:nvSpPr>
          <p:spPr>
            <a:xfrm>
              <a:off x="2959481" y="3897450"/>
              <a:ext cx="2163246" cy="30237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r-IQ" sz="1400" dirty="0" err="1">
                  <a:solidFill>
                    <a:prstClr val="black"/>
                  </a:solidFill>
                  <a:latin typeface="Times New Roman"/>
                  <a:ea typeface="Calibri"/>
                </a:rPr>
                <a:t>او</a:t>
              </a:r>
              <a:r>
                <a:rPr lang="ar-IQ" sz="1400" dirty="0">
                  <a:solidFill>
                    <a:prstClr val="black"/>
                  </a:solidFill>
                  <a:latin typeface="Times New Roman"/>
                  <a:ea typeface="Calibri"/>
                </a:rPr>
                <a:t> قصيرة معقلة كما في الصرصر</a:t>
              </a:r>
              <a:endParaRPr lang="en-US" sz="1400" dirty="0">
                <a:solidFill>
                  <a:prstClr val="black"/>
                </a:solidFill>
              </a:endParaRPr>
            </a:p>
          </p:txBody>
        </p:sp>
        <p:pic>
          <p:nvPicPr>
            <p:cNvPr id="20" name="Picture 2" descr="https://tse3.mm.bing.net/th?id=OIP.vd0aB0ksJlHSYmBntdWgAAHaEd&amp;pid=Api&amp;P=0&amp;w=283&amp;h=17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7068" y="4564341"/>
              <a:ext cx="3795937" cy="22936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1" name="مجموعة 20"/>
          <p:cNvGrpSpPr/>
          <p:nvPr/>
        </p:nvGrpSpPr>
        <p:grpSpPr>
          <a:xfrm>
            <a:off x="3653981" y="5081071"/>
            <a:ext cx="2342418" cy="1733388"/>
            <a:chOff x="5703114" y="1124744"/>
            <a:chExt cx="3430906" cy="3675488"/>
          </a:xfrm>
        </p:grpSpPr>
        <p:sp>
          <p:nvSpPr>
            <p:cNvPr id="22" name="مستطيل 21"/>
            <p:cNvSpPr/>
            <p:nvPr/>
          </p:nvSpPr>
          <p:spPr>
            <a:xfrm>
              <a:off x="5703114" y="1124744"/>
              <a:ext cx="3430906" cy="3998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r-IQ" sz="1400" dirty="0" err="1">
                  <a:solidFill>
                    <a:prstClr val="black"/>
                  </a:solidFill>
                  <a:latin typeface="Times New Roman"/>
                  <a:ea typeface="Calibri"/>
                </a:rPr>
                <a:t>او</a:t>
              </a:r>
              <a:r>
                <a:rPr lang="ar-IQ" sz="1400" dirty="0">
                  <a:solidFill>
                    <a:prstClr val="black"/>
                  </a:solidFill>
                  <a:latin typeface="Times New Roman"/>
                  <a:ea typeface="Calibri"/>
                </a:rPr>
                <a:t> خياشيم شرجية كما في حوريات الرعاش الصغير</a:t>
              </a:r>
              <a:endParaRPr lang="en-US" sz="1400" b="1" dirty="0">
                <a:solidFill>
                  <a:prstClr val="black"/>
                </a:solidFill>
              </a:endParaRPr>
            </a:p>
          </p:txBody>
        </p:sp>
        <p:pic>
          <p:nvPicPr>
            <p:cNvPr id="23" name="صورة 22"/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39675" y="1787157"/>
              <a:ext cx="2347595" cy="3013075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4286868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4318"/>
    </mc:Choice>
    <mc:Fallback>
      <p:transition spd="slow" advTm="1743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95536" y="1164704"/>
            <a:ext cx="8433154" cy="248032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b="1" dirty="0">
                <a:ea typeface="Calibri"/>
                <a:cs typeface="Times New Roman"/>
              </a:rPr>
              <a:t>/</a:t>
            </a:r>
            <a:r>
              <a:rPr lang="en-US" sz="2000" b="1" dirty="0" smtClean="0">
                <a:ea typeface="Calibri"/>
                <a:cs typeface="Times New Roman"/>
              </a:rPr>
              <a:t>2</a:t>
            </a:r>
            <a:r>
              <a:rPr lang="ar-IQ" sz="2000" b="1" dirty="0" smtClean="0">
                <a:ea typeface="Calibri"/>
                <a:cs typeface="Times New Roman"/>
              </a:rPr>
              <a:t>الزوائد </a:t>
            </a:r>
            <a:r>
              <a:rPr lang="ar-IQ" sz="2000" b="1" dirty="0">
                <a:ea typeface="Calibri"/>
                <a:cs typeface="Times New Roman"/>
              </a:rPr>
              <a:t>البطنية في الحشرات عديمة </a:t>
            </a:r>
            <a:r>
              <a:rPr lang="ar-IQ" sz="2000" b="1" dirty="0" err="1">
                <a:ea typeface="Calibri"/>
                <a:cs typeface="Times New Roman"/>
              </a:rPr>
              <a:t>الاجنحة</a:t>
            </a:r>
            <a:r>
              <a:rPr lang="ar-IQ" sz="2000" b="1" dirty="0">
                <a:ea typeface="Calibri"/>
                <a:cs typeface="Times New Roman"/>
              </a:rPr>
              <a:t> (</a:t>
            </a:r>
            <a:r>
              <a:rPr lang="en-US" sz="2000" b="1" dirty="0" err="1">
                <a:latin typeface="Times New Roman"/>
                <a:ea typeface="Calibri"/>
              </a:rPr>
              <a:t>Aptergota</a:t>
            </a:r>
            <a:r>
              <a:rPr lang="ar-IQ" sz="2000" b="1" dirty="0" smtClean="0">
                <a:latin typeface="Times New Roman"/>
                <a:ea typeface="Calibri"/>
              </a:rPr>
              <a:t>):</a:t>
            </a:r>
            <a:endParaRPr lang="en-US" sz="2000" b="1" dirty="0" smtClean="0">
              <a:latin typeface="Times New Roman"/>
              <a:ea typeface="Calibri"/>
            </a:endParaRPr>
          </a:p>
          <a:p>
            <a:pPr>
              <a:buFont typeface="Wingdings" pitchFamily="2" charset="2"/>
              <a:buChar char="v"/>
            </a:pPr>
            <a:r>
              <a:rPr lang="en-US" sz="2000" b="1" dirty="0">
                <a:latin typeface="Times New Roman"/>
                <a:ea typeface="Calibri"/>
              </a:rPr>
              <a:t>Median caudal filament </a:t>
            </a:r>
            <a:r>
              <a:rPr lang="ar-IQ" sz="2000" b="1" dirty="0" smtClean="0">
                <a:latin typeface="Times New Roman"/>
                <a:ea typeface="Calibri"/>
              </a:rPr>
              <a:t> الخيط الذنبي الوسطي </a:t>
            </a:r>
            <a:r>
              <a:rPr lang="ar-IQ" sz="2000" dirty="0" smtClean="0">
                <a:latin typeface="Times New Roman"/>
                <a:ea typeface="Calibri"/>
              </a:rPr>
              <a:t>كما في </a:t>
            </a:r>
            <a:r>
              <a:rPr lang="ar-IQ" sz="2000" dirty="0">
                <a:latin typeface="Times New Roman"/>
                <a:ea typeface="Calibri"/>
              </a:rPr>
              <a:t>السمك الفضي </a:t>
            </a:r>
            <a:r>
              <a:rPr lang="ar-IQ" sz="2000" dirty="0" smtClean="0">
                <a:latin typeface="Times New Roman"/>
                <a:ea typeface="Calibri"/>
              </a:rPr>
              <a:t>في </a:t>
            </a:r>
            <a:r>
              <a:rPr lang="ar-IQ" sz="2000" dirty="0">
                <a:latin typeface="Times New Roman"/>
                <a:ea typeface="Calibri"/>
              </a:rPr>
              <a:t>ذات الذنب الشعري </a:t>
            </a:r>
            <a:r>
              <a:rPr lang="en-US" sz="2000" dirty="0" err="1">
                <a:latin typeface="Times New Roman"/>
                <a:ea typeface="Calibri"/>
              </a:rPr>
              <a:t>Thysanura</a:t>
            </a:r>
            <a:r>
              <a:rPr lang="en-US" sz="2000" dirty="0">
                <a:latin typeface="Times New Roman"/>
                <a:ea typeface="Calibri"/>
              </a:rPr>
              <a:t> </a:t>
            </a:r>
            <a:endParaRPr lang="en-US" sz="2000" dirty="0" smtClean="0">
              <a:latin typeface="Times New Roman"/>
              <a:ea typeface="Calibri"/>
            </a:endParaRPr>
          </a:p>
          <a:p>
            <a:pPr>
              <a:buFont typeface="Wingdings" pitchFamily="2" charset="2"/>
              <a:buChar char="v"/>
            </a:pPr>
            <a:r>
              <a:rPr lang="ar-SA" sz="2000" dirty="0" smtClean="0">
                <a:latin typeface="Times New Roman"/>
              </a:rPr>
              <a:t>وتتحور الزوائد البطنية في بعض الحشرات العديمة الاجنحة التي تنتمي لرتبة الحشرات </a:t>
            </a:r>
            <a:r>
              <a:rPr lang="ar-IQ" sz="2000" dirty="0" smtClean="0">
                <a:latin typeface="Times New Roman"/>
              </a:rPr>
              <a:t>ذات </a:t>
            </a:r>
            <a:r>
              <a:rPr lang="ar-IQ" sz="2000" dirty="0">
                <a:latin typeface="Times New Roman"/>
              </a:rPr>
              <a:t>الذنب القافز </a:t>
            </a:r>
            <a:r>
              <a:rPr lang="en-US" sz="2000" dirty="0" err="1">
                <a:latin typeface="Times New Roman"/>
              </a:rPr>
              <a:t>Collembola</a:t>
            </a:r>
            <a:r>
              <a:rPr lang="en-US" sz="2000" dirty="0">
                <a:latin typeface="Times New Roman"/>
              </a:rPr>
              <a:t> </a:t>
            </a:r>
            <a:r>
              <a:rPr lang="ar-IQ" sz="2000" dirty="0" smtClean="0">
                <a:latin typeface="Times New Roman"/>
              </a:rPr>
              <a:t> </a:t>
            </a:r>
            <a:r>
              <a:rPr lang="ar-SA" sz="2000" dirty="0" smtClean="0">
                <a:latin typeface="Times New Roman"/>
              </a:rPr>
              <a:t> الى أعضاء مختلفة التركيب  ، منها الزائدة الانبوبية </a:t>
            </a:r>
            <a:r>
              <a:rPr lang="en-US" sz="2000" dirty="0" err="1" smtClean="0">
                <a:latin typeface="Times New Roman"/>
              </a:rPr>
              <a:t>collophore</a:t>
            </a:r>
            <a:r>
              <a:rPr lang="ar-SA" sz="2000" dirty="0" smtClean="0">
                <a:latin typeface="Times New Roman"/>
              </a:rPr>
              <a:t> التي تمتد اسفل </a:t>
            </a:r>
            <a:r>
              <a:rPr lang="ar-SA" sz="2000" dirty="0" err="1" smtClean="0">
                <a:latin typeface="Times New Roman"/>
              </a:rPr>
              <a:t>استرنة</a:t>
            </a:r>
            <a:r>
              <a:rPr lang="ar-SA" sz="2000" dirty="0" smtClean="0">
                <a:latin typeface="Times New Roman"/>
              </a:rPr>
              <a:t> الحلقة البطنية الأولى تسمى الانبوبة  اللاصقة بسبب افرازها مادة لزجة  وزائدة القابض </a:t>
            </a:r>
            <a:r>
              <a:rPr lang="en-US" sz="2000" dirty="0" smtClean="0">
                <a:latin typeface="Times New Roman"/>
              </a:rPr>
              <a:t>retinaculum</a:t>
            </a:r>
            <a:r>
              <a:rPr lang="ar-SA" sz="2000" dirty="0" smtClean="0">
                <a:latin typeface="Times New Roman"/>
              </a:rPr>
              <a:t> التي تمتد من </a:t>
            </a:r>
            <a:r>
              <a:rPr lang="ar-SA" sz="2000" dirty="0" err="1" smtClean="0">
                <a:latin typeface="Times New Roman"/>
              </a:rPr>
              <a:t>استرنة</a:t>
            </a:r>
            <a:r>
              <a:rPr lang="ar-SA" sz="2000" dirty="0" smtClean="0">
                <a:latin typeface="Times New Roman"/>
              </a:rPr>
              <a:t> الحلقة البطنية الثالثة كما يمتد من نهاية </a:t>
            </a:r>
            <a:r>
              <a:rPr lang="ar-SA" sz="2000" dirty="0" err="1" smtClean="0">
                <a:latin typeface="Times New Roman"/>
              </a:rPr>
              <a:t>الاسترنة</a:t>
            </a:r>
            <a:r>
              <a:rPr lang="ar-SA" sz="2000" dirty="0" smtClean="0">
                <a:latin typeface="Times New Roman"/>
              </a:rPr>
              <a:t> الحلقة البطنية الرابعة زائدة ذات نهاية متشعبة تسمى النابض </a:t>
            </a:r>
            <a:r>
              <a:rPr lang="en-US" sz="2000" dirty="0" err="1" smtClean="0">
                <a:latin typeface="Times New Roman"/>
              </a:rPr>
              <a:t>furcula</a:t>
            </a:r>
            <a:r>
              <a:rPr lang="ar-SA" sz="2000" dirty="0" smtClean="0">
                <a:latin typeface="Times New Roman"/>
              </a:rPr>
              <a:t> .</a:t>
            </a:r>
            <a:endParaRPr lang="en-US" sz="2000" dirty="0"/>
          </a:p>
        </p:txBody>
      </p:sp>
      <p:grpSp>
        <p:nvGrpSpPr>
          <p:cNvPr id="4" name="مجموعة 3"/>
          <p:cNvGrpSpPr/>
          <p:nvPr/>
        </p:nvGrpSpPr>
        <p:grpSpPr>
          <a:xfrm>
            <a:off x="179512" y="3617813"/>
            <a:ext cx="3126176" cy="2979539"/>
            <a:chOff x="-836660" y="3252217"/>
            <a:chExt cx="4074893" cy="3605783"/>
          </a:xfrm>
        </p:grpSpPr>
        <p:sp>
          <p:nvSpPr>
            <p:cNvPr id="5" name="مستطيل 4"/>
            <p:cNvSpPr/>
            <p:nvPr/>
          </p:nvSpPr>
          <p:spPr>
            <a:xfrm>
              <a:off x="-836660" y="3252217"/>
              <a:ext cx="4074893" cy="44695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r-IQ" b="1" dirty="0" smtClean="0">
                  <a:solidFill>
                    <a:prstClr val="black"/>
                  </a:solidFill>
                  <a:latin typeface="Times New Roman"/>
                  <a:ea typeface="Calibri"/>
                </a:rPr>
                <a:t>الخيط الذنبي الوسطي في </a:t>
              </a:r>
              <a:r>
                <a:rPr lang="ar-IQ" b="1" dirty="0">
                  <a:solidFill>
                    <a:prstClr val="black"/>
                  </a:solidFill>
                  <a:latin typeface="Times New Roman"/>
                  <a:ea typeface="Calibri"/>
                </a:rPr>
                <a:t>السمك الفضي</a:t>
              </a:r>
              <a:endParaRPr lang="en-US" b="1" dirty="0">
                <a:solidFill>
                  <a:prstClr val="black"/>
                </a:solidFill>
              </a:endParaRPr>
            </a:p>
          </p:txBody>
        </p:sp>
        <p:pic>
          <p:nvPicPr>
            <p:cNvPr id="6" name="صورة 5"/>
            <p:cNvPicPr/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343" y="3693795"/>
              <a:ext cx="2257425" cy="3164205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grpSp>
        <p:nvGrpSpPr>
          <p:cNvPr id="8" name="مجموعة 7"/>
          <p:cNvGrpSpPr/>
          <p:nvPr/>
        </p:nvGrpSpPr>
        <p:grpSpPr>
          <a:xfrm>
            <a:off x="2915816" y="3734759"/>
            <a:ext cx="5959040" cy="3006609"/>
            <a:chOff x="2482333" y="3244334"/>
            <a:chExt cx="5959040" cy="3006609"/>
          </a:xfrm>
        </p:grpSpPr>
        <p:pic>
          <p:nvPicPr>
            <p:cNvPr id="7170" name="Picture 2" descr="https://bugwoodcloud.org/bugwoodwiki/thumb/Collembola.jpg/350px-Collembola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2333" y="3799222"/>
              <a:ext cx="5959040" cy="2451721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مستطيل 6"/>
            <p:cNvSpPr/>
            <p:nvPr/>
          </p:nvSpPr>
          <p:spPr>
            <a:xfrm>
              <a:off x="3931440" y="3244334"/>
              <a:ext cx="126188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err="1">
                  <a:solidFill>
                    <a:prstClr val="black"/>
                  </a:solidFill>
                </a:rPr>
                <a:t>Collembola</a:t>
              </a:r>
              <a:endParaRPr lang="en-US" b="1" dirty="0">
                <a:solidFill>
                  <a:prstClr val="black"/>
                </a:solidFill>
              </a:endParaRPr>
            </a:p>
          </p:txBody>
        </p:sp>
      </p:grpSp>
      <p:sp>
        <p:nvSpPr>
          <p:cNvPr id="10" name="عنوان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ar-IQ" sz="2800" b="1" dirty="0"/>
              <a:t>زوائد البطن </a:t>
            </a:r>
            <a:r>
              <a:rPr lang="en-US" sz="2800" b="1" dirty="0"/>
              <a:t>Abdominal appendages</a:t>
            </a:r>
            <a:br>
              <a:rPr lang="en-US" sz="2800" b="1" dirty="0"/>
            </a:br>
            <a:r>
              <a:rPr lang="en-US" sz="2800" b="1" dirty="0" smtClean="0"/>
              <a:t>/A  </a:t>
            </a:r>
            <a:r>
              <a:rPr lang="ar-IQ" sz="2800" b="1" dirty="0"/>
              <a:t>الزوائد </a:t>
            </a:r>
            <a:r>
              <a:rPr lang="ar-IQ" sz="2800" b="1" dirty="0" err="1"/>
              <a:t>اللاتناسلية</a:t>
            </a:r>
            <a:r>
              <a:rPr lang="ar-IQ" sz="2800" b="1" dirty="0"/>
              <a:t> </a:t>
            </a:r>
            <a:r>
              <a:rPr lang="en-US" sz="2800" b="1" dirty="0"/>
              <a:t>Non reproductive </a:t>
            </a:r>
            <a:r>
              <a:rPr lang="en-US" sz="2800" b="1" dirty="0" smtClean="0"/>
              <a:t>appendages</a:t>
            </a:r>
            <a:r>
              <a:rPr lang="ar-IQ" sz="2800" b="1" dirty="0"/>
              <a:t/>
            </a:r>
            <a:br>
              <a:rPr lang="ar-IQ" sz="2800" b="1" dirty="0"/>
            </a:br>
            <a:endParaRPr lang="en-US" sz="28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071151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8574"/>
    </mc:Choice>
    <mc:Fallback>
      <p:transition spd="slow" advTm="1485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490662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ar-IQ" b="1" dirty="0" smtClean="0"/>
              <a:t>منطقة </a:t>
            </a:r>
            <a:r>
              <a:rPr lang="ar-IQ" b="1" dirty="0"/>
              <a:t>العنق </a:t>
            </a:r>
            <a:r>
              <a:rPr lang="en-US" b="1" dirty="0"/>
              <a:t>Cervix or Neck</a:t>
            </a:r>
            <a:r>
              <a:rPr lang="ar-IQ" b="1" dirty="0"/>
              <a:t/>
            </a:r>
            <a:br>
              <a:rPr lang="ar-IQ" b="1" dirty="0"/>
            </a:br>
            <a:endParaRPr lang="en-US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1052735"/>
            <a:ext cx="8974832" cy="133655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ar-IQ" sz="2000" dirty="0">
                <a:ea typeface="Calibri"/>
                <a:cs typeface="Times New Roman"/>
              </a:rPr>
              <a:t>العنق هو المنطقة الغشائية التي توجد بين الرأس والصدر </a:t>
            </a:r>
            <a:r>
              <a:rPr lang="ar-IQ" sz="2000" dirty="0" err="1">
                <a:ea typeface="Calibri"/>
                <a:cs typeface="Times New Roman"/>
              </a:rPr>
              <a:t>الامامي</a:t>
            </a:r>
            <a:r>
              <a:rPr lang="ar-IQ" sz="2000" dirty="0">
                <a:ea typeface="Calibri"/>
                <a:cs typeface="Times New Roman"/>
              </a:rPr>
              <a:t> وكانت تعتبر قديماً من حلقات  الجسم سميت </a:t>
            </a:r>
            <a:r>
              <a:rPr lang="en-US" sz="2000" dirty="0" err="1">
                <a:latin typeface="Times New Roman"/>
                <a:ea typeface="Calibri"/>
              </a:rPr>
              <a:t>Microthorax</a:t>
            </a:r>
            <a:r>
              <a:rPr lang="en-US" sz="2000" dirty="0">
                <a:latin typeface="Times New Roman"/>
                <a:ea typeface="Calibri"/>
              </a:rPr>
              <a:t> </a:t>
            </a:r>
            <a:r>
              <a:rPr lang="ar-IQ" sz="2000" dirty="0">
                <a:latin typeface="Times New Roman"/>
                <a:ea typeface="Calibri"/>
              </a:rPr>
              <a:t> </a:t>
            </a:r>
            <a:r>
              <a:rPr lang="ar-IQ" sz="2000" dirty="0" err="1">
                <a:latin typeface="Times New Roman"/>
                <a:ea typeface="Calibri"/>
              </a:rPr>
              <a:t>الى</a:t>
            </a:r>
            <a:r>
              <a:rPr lang="ar-IQ" sz="2000" dirty="0">
                <a:latin typeface="Times New Roman"/>
                <a:ea typeface="Calibri"/>
              </a:rPr>
              <a:t> </a:t>
            </a:r>
            <a:r>
              <a:rPr lang="ar-IQ" sz="2000" dirty="0" err="1">
                <a:latin typeface="Times New Roman"/>
                <a:ea typeface="Calibri"/>
              </a:rPr>
              <a:t>ان</a:t>
            </a:r>
            <a:r>
              <a:rPr lang="ar-IQ" sz="2000" dirty="0">
                <a:latin typeface="Times New Roman"/>
                <a:ea typeface="Calibri"/>
              </a:rPr>
              <a:t> اثبت العالم </a:t>
            </a:r>
            <a:r>
              <a:rPr lang="en-US" sz="2000" dirty="0">
                <a:latin typeface="Times New Roman"/>
                <a:ea typeface="Calibri"/>
              </a:rPr>
              <a:t>Snodgrass</a:t>
            </a:r>
            <a:r>
              <a:rPr lang="ar-IQ" sz="2000" dirty="0">
                <a:latin typeface="Times New Roman"/>
                <a:ea typeface="Calibri"/>
              </a:rPr>
              <a:t> 1932 بالفحص الجنيني انها مجرد التحام الجزء الخلفي الغشائي من عقلة الشفة السفلى مع الجزء الامامي من </a:t>
            </a:r>
            <a:r>
              <a:rPr lang="ar-IQ" sz="2000" dirty="0" smtClean="0">
                <a:latin typeface="Times New Roman"/>
                <a:ea typeface="Calibri"/>
              </a:rPr>
              <a:t>الصدر</a:t>
            </a:r>
            <a:r>
              <a:rPr lang="ar-SA" sz="2000" dirty="0" smtClean="0">
                <a:latin typeface="Times New Roman"/>
                <a:ea typeface="Calibri"/>
              </a:rPr>
              <a:t> كي تصبح موضع اتصال لين  عند</a:t>
            </a:r>
            <a:r>
              <a:rPr lang="ar-IQ" sz="2000" dirty="0" smtClean="0">
                <a:latin typeface="Times New Roman"/>
                <a:ea typeface="Calibri"/>
              </a:rPr>
              <a:t>ه</a:t>
            </a:r>
            <a:r>
              <a:rPr lang="ar-IQ" sz="2000" dirty="0">
                <a:latin typeface="Times New Roman"/>
                <a:ea typeface="Calibri"/>
              </a:rPr>
              <a:t> </a:t>
            </a:r>
            <a:r>
              <a:rPr lang="ar-SA" sz="2000" dirty="0" smtClean="0">
                <a:latin typeface="Times New Roman"/>
                <a:ea typeface="Calibri"/>
              </a:rPr>
              <a:t>يمكن للراس ان يتحرك على مقدمة الصدر الامامي في جميع الاتجاهات</a:t>
            </a:r>
            <a:r>
              <a:rPr lang="ar-IQ" sz="2000" dirty="0" smtClean="0">
                <a:latin typeface="Times New Roman"/>
                <a:ea typeface="Calibri"/>
              </a:rPr>
              <a:t>. </a:t>
            </a:r>
            <a:r>
              <a:rPr lang="ar-IQ" sz="2000" dirty="0">
                <a:latin typeface="Times New Roman"/>
                <a:ea typeface="Calibri"/>
              </a:rPr>
              <a:t>يوجد في الرقبة صفائح العنق </a:t>
            </a:r>
            <a:r>
              <a:rPr lang="en-US" sz="2000" dirty="0">
                <a:latin typeface="Times New Roman"/>
                <a:ea typeface="Calibri"/>
              </a:rPr>
              <a:t>cervical plates</a:t>
            </a:r>
            <a:r>
              <a:rPr lang="ar-IQ" sz="2000" dirty="0">
                <a:latin typeface="Times New Roman"/>
                <a:ea typeface="Calibri"/>
              </a:rPr>
              <a:t> التي لها اهمية في حركة  الرأس  وهي اكثر وضوحاً في الحشرات الاولية من </a:t>
            </a:r>
            <a:r>
              <a:rPr lang="ar-SA" sz="2000" dirty="0" smtClean="0">
                <a:latin typeface="Times New Roman"/>
                <a:ea typeface="Calibri"/>
              </a:rPr>
              <a:t>المتطورة </a:t>
            </a:r>
            <a:r>
              <a:rPr lang="ar-IQ" sz="2000" dirty="0" smtClean="0">
                <a:latin typeface="Times New Roman"/>
                <a:ea typeface="Calibri"/>
              </a:rPr>
              <a:t>وهي </a:t>
            </a:r>
            <a:r>
              <a:rPr lang="ar-IQ" sz="2000" dirty="0">
                <a:latin typeface="Times New Roman"/>
                <a:ea typeface="Calibri"/>
              </a:rPr>
              <a:t>زوج  من الصفائح الظهرية </a:t>
            </a:r>
            <a:r>
              <a:rPr lang="en-US" sz="2000" dirty="0">
                <a:latin typeface="Times New Roman"/>
                <a:ea typeface="Calibri"/>
              </a:rPr>
              <a:t>dorsal cervical plates</a:t>
            </a:r>
            <a:r>
              <a:rPr lang="ar-IQ" sz="2000" dirty="0">
                <a:latin typeface="Times New Roman"/>
                <a:ea typeface="Calibri"/>
              </a:rPr>
              <a:t> وزوج من الصفائح الجانبية </a:t>
            </a:r>
            <a:r>
              <a:rPr lang="en-US" sz="2000" dirty="0">
                <a:latin typeface="Times New Roman"/>
                <a:ea typeface="Calibri"/>
              </a:rPr>
              <a:t>lateral cervical plates</a:t>
            </a:r>
            <a:r>
              <a:rPr lang="ar-IQ" sz="2000" dirty="0">
                <a:latin typeface="Times New Roman"/>
                <a:ea typeface="Calibri"/>
              </a:rPr>
              <a:t> </a:t>
            </a:r>
            <a:r>
              <a:rPr lang="ar-IQ" sz="2000" dirty="0" smtClean="0">
                <a:latin typeface="Times New Roman"/>
                <a:ea typeface="Calibri"/>
              </a:rPr>
              <a:t>وز</a:t>
            </a:r>
            <a:r>
              <a:rPr lang="ar-SA" sz="2000" dirty="0" smtClean="0">
                <a:latin typeface="Times New Roman"/>
                <a:ea typeface="Calibri"/>
              </a:rPr>
              <a:t>و</a:t>
            </a:r>
            <a:r>
              <a:rPr lang="ar-IQ" sz="2000" dirty="0" smtClean="0">
                <a:latin typeface="Times New Roman"/>
                <a:ea typeface="Calibri"/>
              </a:rPr>
              <a:t>ج </a:t>
            </a:r>
            <a:r>
              <a:rPr lang="ar-IQ" sz="2000" dirty="0">
                <a:latin typeface="Times New Roman"/>
                <a:ea typeface="Calibri"/>
              </a:rPr>
              <a:t>بطني </a:t>
            </a:r>
            <a:r>
              <a:rPr lang="en-US" sz="2000" dirty="0">
                <a:latin typeface="Times New Roman"/>
                <a:ea typeface="Calibri"/>
              </a:rPr>
              <a:t>ventral cervical plates</a:t>
            </a:r>
            <a:endParaRPr lang="en-US" sz="2000" dirty="0" smtClean="0"/>
          </a:p>
        </p:txBody>
      </p:sp>
      <p:pic>
        <p:nvPicPr>
          <p:cNvPr id="6" name="صورة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389287"/>
            <a:ext cx="5912306" cy="44687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5" name="رابط مستقيم 4"/>
          <p:cNvCxnSpPr/>
          <p:nvPr/>
        </p:nvCxnSpPr>
        <p:spPr>
          <a:xfrm>
            <a:off x="5724128" y="4797152"/>
            <a:ext cx="108012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9133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7641"/>
    </mc:Choice>
    <mc:Fallback xmlns="">
      <p:transition spd="slow" advTm="237641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1196752"/>
            <a:ext cx="8318500" cy="792088"/>
          </a:xfrm>
        </p:spPr>
        <p:txBody>
          <a:bodyPr>
            <a:noAutofit/>
          </a:bodyPr>
          <a:lstStyle/>
          <a:p>
            <a:pPr marL="0" lv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2400" b="1" dirty="0" smtClean="0">
                <a:ea typeface="Calibri"/>
                <a:cs typeface="Times New Roman"/>
              </a:rPr>
              <a:t>3</a:t>
            </a:r>
            <a:r>
              <a:rPr lang="ar-IQ" sz="2400" b="1" dirty="0" smtClean="0">
                <a:ea typeface="Calibri"/>
                <a:cs typeface="Times New Roman"/>
              </a:rPr>
              <a:t>/ زوائد </a:t>
            </a:r>
            <a:r>
              <a:rPr lang="ar-IQ" sz="2400" b="1" dirty="0">
                <a:ea typeface="Calibri"/>
                <a:cs typeface="Times New Roman"/>
              </a:rPr>
              <a:t>البطن في الحشرات المجنحة </a:t>
            </a:r>
            <a:r>
              <a:rPr lang="ar-IQ" sz="2400" b="1" dirty="0" smtClean="0">
                <a:ea typeface="Calibri"/>
                <a:cs typeface="Times New Roman"/>
              </a:rPr>
              <a:t> </a:t>
            </a:r>
            <a:r>
              <a:rPr lang="ar-IQ" sz="2400" b="1" dirty="0" err="1" smtClean="0">
                <a:ea typeface="Calibri"/>
                <a:cs typeface="Times New Roman"/>
              </a:rPr>
              <a:t>للاطوار</a:t>
            </a:r>
            <a:r>
              <a:rPr lang="ar-IQ" sz="2400" b="1" dirty="0" smtClean="0">
                <a:ea typeface="Calibri"/>
                <a:cs typeface="Times New Roman"/>
              </a:rPr>
              <a:t> غير الكاملة                                              </a:t>
            </a:r>
            <a:r>
              <a:rPr lang="en-US" sz="2400" b="1" dirty="0" smtClean="0">
                <a:latin typeface="Times New Roman"/>
                <a:ea typeface="Calibri"/>
                <a:cs typeface="Arial"/>
              </a:rPr>
              <a:t>:</a:t>
            </a:r>
            <a:r>
              <a:rPr lang="en-US" sz="2400" b="1" dirty="0">
                <a:latin typeface="Times New Roman"/>
                <a:ea typeface="Calibri"/>
                <a:cs typeface="Arial"/>
              </a:rPr>
              <a:t>Appendages of immature </a:t>
            </a:r>
            <a:r>
              <a:rPr lang="en-US" sz="2400" b="1" dirty="0" err="1">
                <a:latin typeface="Times New Roman"/>
                <a:ea typeface="Calibri"/>
                <a:cs typeface="Arial"/>
              </a:rPr>
              <a:t>pterygote</a:t>
            </a:r>
            <a:r>
              <a:rPr lang="en-US" sz="2400" b="1" dirty="0">
                <a:latin typeface="Times New Roman"/>
                <a:ea typeface="Calibri"/>
                <a:cs typeface="Arial"/>
              </a:rPr>
              <a:t> </a:t>
            </a:r>
            <a:r>
              <a:rPr lang="en-US" sz="2400" b="1" dirty="0" smtClean="0">
                <a:latin typeface="Times New Roman"/>
                <a:ea typeface="Calibri"/>
                <a:cs typeface="Arial"/>
              </a:rPr>
              <a:t>insects</a:t>
            </a:r>
            <a:endParaRPr lang="ar-IQ" sz="2400" dirty="0" smtClean="0">
              <a:ea typeface="Calibri"/>
              <a:cs typeface="Times New Roman"/>
            </a:endParaRPr>
          </a:p>
        </p:txBody>
      </p:sp>
      <p:sp>
        <p:nvSpPr>
          <p:cNvPr id="4" name="عنوان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ar-IQ" sz="2800" b="1" dirty="0"/>
              <a:t>زوائد البطن </a:t>
            </a:r>
            <a:r>
              <a:rPr lang="en-US" sz="2800" b="1" dirty="0"/>
              <a:t>Abdominal appendages</a:t>
            </a:r>
            <a:br>
              <a:rPr lang="en-US" sz="2800" b="1" dirty="0"/>
            </a:br>
            <a:r>
              <a:rPr lang="en-US" sz="2800" b="1" dirty="0" smtClean="0"/>
              <a:t>/A  </a:t>
            </a:r>
            <a:r>
              <a:rPr lang="ar-IQ" sz="2800" b="1" dirty="0"/>
              <a:t>الزوائد </a:t>
            </a:r>
            <a:r>
              <a:rPr lang="ar-IQ" sz="2800" b="1" dirty="0" err="1"/>
              <a:t>اللاتناسلية</a:t>
            </a:r>
            <a:r>
              <a:rPr lang="ar-IQ" sz="2800" b="1" dirty="0"/>
              <a:t> </a:t>
            </a:r>
            <a:r>
              <a:rPr lang="en-US" sz="2800" b="1" dirty="0"/>
              <a:t>Non reproductive </a:t>
            </a:r>
            <a:r>
              <a:rPr lang="en-US" sz="2800" b="1" dirty="0" smtClean="0"/>
              <a:t>appendages</a:t>
            </a:r>
            <a:r>
              <a:rPr lang="ar-IQ" sz="2800" b="1" dirty="0"/>
              <a:t/>
            </a:r>
            <a:br>
              <a:rPr lang="ar-IQ" sz="2800" b="1" dirty="0"/>
            </a:br>
            <a:endParaRPr lang="en-US" sz="2800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2955" y="3210724"/>
            <a:ext cx="3212009" cy="3394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صورة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445855"/>
            <a:ext cx="3941445" cy="29241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مستطيل 1"/>
          <p:cNvSpPr/>
          <p:nvPr/>
        </p:nvSpPr>
        <p:spPr>
          <a:xfrm>
            <a:off x="4499991" y="2204864"/>
            <a:ext cx="426497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ar-IQ" sz="2000" dirty="0">
                <a:solidFill>
                  <a:prstClr val="black"/>
                </a:solidFill>
                <a:ea typeface="Calibri"/>
                <a:cs typeface="Times New Roman"/>
              </a:rPr>
              <a:t> ففي </a:t>
            </a:r>
            <a:r>
              <a:rPr lang="ar-IQ" sz="2000" b="1" dirty="0">
                <a:solidFill>
                  <a:prstClr val="black"/>
                </a:solidFill>
                <a:ea typeface="Calibri"/>
                <a:cs typeface="Times New Roman"/>
              </a:rPr>
              <a:t>حوريات ذباب مايو </a:t>
            </a:r>
            <a:r>
              <a:rPr lang="ar-IQ" sz="2000" dirty="0">
                <a:solidFill>
                  <a:prstClr val="black"/>
                </a:solidFill>
                <a:ea typeface="Calibri"/>
                <a:cs typeface="Times New Roman"/>
              </a:rPr>
              <a:t>تبقى الزوائد البطنية في صورة خياشيم على حلقات البطن السبعة </a:t>
            </a:r>
            <a:r>
              <a:rPr lang="ar-IQ" sz="2000" dirty="0" err="1">
                <a:solidFill>
                  <a:prstClr val="black"/>
                </a:solidFill>
                <a:ea typeface="Calibri"/>
                <a:cs typeface="Times New Roman"/>
              </a:rPr>
              <a:t>الاولى</a:t>
            </a:r>
            <a:endParaRPr lang="ar-IQ" sz="20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-30210" y="2331937"/>
            <a:ext cx="422317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ar-IQ" sz="2000" dirty="0">
                <a:solidFill>
                  <a:prstClr val="black"/>
                </a:solidFill>
                <a:ea typeface="Calibri"/>
                <a:cs typeface="Times New Roman"/>
              </a:rPr>
              <a:t>وفي يرقات حشرات حرشفية </a:t>
            </a:r>
            <a:r>
              <a:rPr lang="ar-IQ" sz="2000" dirty="0" err="1">
                <a:solidFill>
                  <a:prstClr val="black"/>
                </a:solidFill>
                <a:ea typeface="Calibri"/>
                <a:cs typeface="Times New Roman"/>
              </a:rPr>
              <a:t>الاجنحة</a:t>
            </a:r>
            <a:r>
              <a:rPr lang="ar-IQ" sz="2000" dirty="0">
                <a:solidFill>
                  <a:prstClr val="black"/>
                </a:solidFill>
                <a:ea typeface="Calibri"/>
                <a:cs typeface="Times New Roman"/>
              </a:rPr>
              <a:t> تبقى الزوائد على الحلقات 3,4,5,6,10 بصورة ارجل كاذبة </a:t>
            </a:r>
            <a:r>
              <a:rPr lang="en-US" sz="2000" dirty="0" err="1">
                <a:solidFill>
                  <a:prstClr val="black"/>
                </a:solidFill>
                <a:latin typeface="Times New Roman"/>
                <a:ea typeface="Calibri"/>
              </a:rPr>
              <a:t>prolegs</a:t>
            </a:r>
            <a:endParaRPr lang="en-US" sz="2000" dirty="0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453272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4164"/>
    </mc:Choice>
    <mc:Fallback>
      <p:transition spd="slow" advTm="641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0" y="274638"/>
            <a:ext cx="8676456" cy="1143000"/>
          </a:xfrm>
        </p:spPr>
        <p:txBody>
          <a:bodyPr>
            <a:noAutofit/>
          </a:bodyPr>
          <a:lstStyle/>
          <a:p>
            <a:pPr marL="342900" lvl="0" indent="-342900" algn="r">
              <a:lnSpc>
                <a:spcPct val="115000"/>
              </a:lnSpc>
              <a:spcAft>
                <a:spcPts val="1000"/>
              </a:spcAft>
              <a:buFont typeface="+mj-lt"/>
              <a:buAutoNum type="alphaUcPeriod" startAt="2"/>
            </a:pPr>
            <a:r>
              <a:rPr lang="ar-IQ" sz="3200" b="1" dirty="0">
                <a:ea typeface="Calibri"/>
              </a:rPr>
              <a:t>الزوائد التناسلية  </a:t>
            </a:r>
            <a:r>
              <a:rPr lang="en-US" sz="3200" b="1" dirty="0">
                <a:latin typeface="Times New Roman"/>
                <a:ea typeface="Calibri"/>
                <a:cs typeface="Arial"/>
              </a:rPr>
              <a:t>reproductive appendages</a:t>
            </a:r>
            <a:r>
              <a:rPr lang="en-US" sz="2800" dirty="0">
                <a:ea typeface="Calibri"/>
                <a:cs typeface="Arial"/>
              </a:rPr>
              <a:t/>
            </a:r>
            <a:br>
              <a:rPr lang="en-US" sz="2800" dirty="0">
                <a:ea typeface="Calibri"/>
                <a:cs typeface="Arial"/>
              </a:rPr>
            </a:br>
            <a:endParaRPr lang="en-US" sz="32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952128"/>
            <a:ext cx="8229600" cy="20448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>
                <a:ea typeface="Calibri"/>
                <a:cs typeface="Times New Roman"/>
              </a:rPr>
              <a:t>,</a:t>
            </a:r>
            <a:r>
              <a:rPr lang="ar-SA" sz="2000" dirty="0" smtClean="0">
                <a:ea typeface="Calibri"/>
                <a:cs typeface="Times New Roman"/>
              </a:rPr>
              <a:t>ويطلق على هذه الزوائد ب أعضاء التناسل الخارجية ، التي تتصل</a:t>
            </a:r>
            <a:r>
              <a:rPr lang="ar-IQ" sz="2000" dirty="0" smtClean="0">
                <a:ea typeface="Calibri"/>
                <a:cs typeface="Times New Roman"/>
              </a:rPr>
              <a:t> </a:t>
            </a:r>
            <a:r>
              <a:rPr lang="ar-SA" sz="2000" dirty="0" smtClean="0">
                <a:ea typeface="Calibri"/>
                <a:cs typeface="Times New Roman"/>
              </a:rPr>
              <a:t>ب</a:t>
            </a:r>
            <a:r>
              <a:rPr lang="ar-IQ" sz="2000" dirty="0" smtClean="0">
                <a:ea typeface="Calibri"/>
                <a:cs typeface="Times New Roman"/>
              </a:rPr>
              <a:t>الحلقة </a:t>
            </a:r>
            <a:r>
              <a:rPr lang="ar-IQ" sz="2000" dirty="0">
                <a:ea typeface="Calibri"/>
                <a:cs typeface="Times New Roman"/>
              </a:rPr>
              <a:t>البطنية 8 و 9 في الانثى و 9 فقط بالذكر </a:t>
            </a:r>
            <a:r>
              <a:rPr lang="ar-SA" sz="2000" dirty="0" err="1" smtClean="0">
                <a:ea typeface="Calibri"/>
                <a:cs typeface="Times New Roman"/>
              </a:rPr>
              <a:t>لل</a:t>
            </a:r>
            <a:r>
              <a:rPr lang="ar-IQ" sz="2000" dirty="0" smtClean="0">
                <a:ea typeface="Calibri"/>
                <a:cs typeface="Times New Roman"/>
              </a:rPr>
              <a:t>حشرات </a:t>
            </a:r>
            <a:r>
              <a:rPr lang="ar-IQ" sz="2000" dirty="0">
                <a:ea typeface="Calibri"/>
                <a:cs typeface="Times New Roman"/>
              </a:rPr>
              <a:t>الكاملة </a:t>
            </a:r>
            <a:r>
              <a:rPr lang="ar-SA" sz="2000" dirty="0" smtClean="0">
                <a:ea typeface="Calibri"/>
                <a:cs typeface="Times New Roman"/>
              </a:rPr>
              <a:t>، يتركب كل منها في الحلقات التناسلية من زوائد تناسلية </a:t>
            </a:r>
            <a:r>
              <a:rPr lang="en-US" sz="2000" dirty="0" err="1" smtClean="0">
                <a:ea typeface="Calibri"/>
                <a:cs typeface="Times New Roman"/>
              </a:rPr>
              <a:t>gonopod</a:t>
            </a:r>
            <a:r>
              <a:rPr lang="en-US" sz="2000" dirty="0" smtClean="0">
                <a:ea typeface="Calibri"/>
                <a:cs typeface="Times New Roman"/>
              </a:rPr>
              <a:t> </a:t>
            </a:r>
            <a:r>
              <a:rPr lang="ar-IQ" sz="2000" dirty="0" smtClean="0">
                <a:latin typeface="Times New Roman"/>
                <a:ea typeface="Calibri"/>
              </a:rPr>
              <a:t>و</a:t>
            </a:r>
            <a:r>
              <a:rPr lang="ar-SA" sz="2000" dirty="0" smtClean="0">
                <a:latin typeface="Times New Roman"/>
                <a:ea typeface="Calibri"/>
              </a:rPr>
              <a:t>التي </a:t>
            </a:r>
            <a:r>
              <a:rPr lang="ar-IQ" sz="2000" dirty="0" smtClean="0">
                <a:latin typeface="Times New Roman"/>
                <a:ea typeface="Calibri"/>
              </a:rPr>
              <a:t>تتركب </a:t>
            </a:r>
            <a:r>
              <a:rPr lang="ar-IQ" sz="2000" dirty="0">
                <a:latin typeface="Times New Roman"/>
                <a:ea typeface="Calibri"/>
              </a:rPr>
              <a:t>من الصفائح القاعدية او </a:t>
            </a:r>
            <a:r>
              <a:rPr lang="ar-IQ" sz="2000" dirty="0" err="1">
                <a:latin typeface="Times New Roman"/>
                <a:ea typeface="Calibri"/>
              </a:rPr>
              <a:t>الحريقفات</a:t>
            </a:r>
            <a:r>
              <a:rPr lang="ar-IQ" sz="2000" dirty="0">
                <a:latin typeface="Times New Roman"/>
                <a:ea typeface="Calibri"/>
              </a:rPr>
              <a:t> </a:t>
            </a:r>
            <a:r>
              <a:rPr lang="en-US" sz="2000" dirty="0" err="1">
                <a:latin typeface="Times New Roman"/>
                <a:ea typeface="Calibri"/>
              </a:rPr>
              <a:t>coxites</a:t>
            </a:r>
            <a:r>
              <a:rPr lang="ar-IQ" sz="2000" dirty="0">
                <a:latin typeface="Times New Roman"/>
                <a:ea typeface="Calibri"/>
              </a:rPr>
              <a:t> يخرج من حافتيها الخارجيتين زوج من </a:t>
            </a:r>
            <a:r>
              <a:rPr lang="ar-IQ" sz="2000" dirty="0" err="1">
                <a:latin typeface="Times New Roman"/>
                <a:ea typeface="Calibri"/>
              </a:rPr>
              <a:t>الاقلام</a:t>
            </a:r>
            <a:r>
              <a:rPr lang="ar-IQ" sz="2000" dirty="0">
                <a:latin typeface="Times New Roman"/>
                <a:ea typeface="Calibri"/>
              </a:rPr>
              <a:t> </a:t>
            </a:r>
            <a:r>
              <a:rPr lang="en-US" sz="2000" dirty="0">
                <a:latin typeface="Times New Roman"/>
                <a:ea typeface="Calibri"/>
              </a:rPr>
              <a:t>styli</a:t>
            </a:r>
            <a:r>
              <a:rPr lang="ar-IQ" sz="2000" dirty="0">
                <a:latin typeface="Times New Roman"/>
                <a:ea typeface="Calibri"/>
              </a:rPr>
              <a:t> كما ينمو من وسطها زوج من الزوائد الطويلة تعرف بالنتوءات التناسلية </a:t>
            </a:r>
            <a:r>
              <a:rPr lang="en-US" sz="2000" dirty="0" err="1" smtClean="0">
                <a:latin typeface="Times New Roman"/>
                <a:ea typeface="Calibri"/>
              </a:rPr>
              <a:t>gonapophysis</a:t>
            </a:r>
            <a:r>
              <a:rPr lang="ar-IQ" sz="2000" dirty="0" smtClean="0">
                <a:latin typeface="Times New Roman"/>
                <a:ea typeface="Calibri"/>
              </a:rPr>
              <a:t> </a:t>
            </a:r>
            <a:r>
              <a:rPr lang="ar-IQ" sz="2000" dirty="0">
                <a:latin typeface="Times New Roman"/>
                <a:ea typeface="Calibri"/>
              </a:rPr>
              <a:t>وتشترك هذه الزوائد في تكوين اعضاء التناسل الخارجية </a:t>
            </a:r>
            <a:r>
              <a:rPr lang="en-US" sz="2000" dirty="0">
                <a:latin typeface="Times New Roman"/>
                <a:ea typeface="Calibri"/>
              </a:rPr>
              <a:t>external genitalia</a:t>
            </a:r>
            <a:r>
              <a:rPr lang="ar-IQ" sz="2000" dirty="0">
                <a:latin typeface="Times New Roman"/>
                <a:ea typeface="Calibri"/>
              </a:rPr>
              <a:t> متمثلة بالة وضع البيض </a:t>
            </a:r>
            <a:r>
              <a:rPr lang="en-US" sz="2000" b="1" dirty="0">
                <a:latin typeface="Times New Roman"/>
                <a:ea typeface="Calibri"/>
              </a:rPr>
              <a:t>ovipositor</a:t>
            </a:r>
            <a:r>
              <a:rPr lang="en-US" sz="2000" dirty="0">
                <a:latin typeface="Times New Roman"/>
                <a:ea typeface="Calibri"/>
              </a:rPr>
              <a:t> </a:t>
            </a:r>
            <a:r>
              <a:rPr lang="ar-IQ" sz="2000" dirty="0">
                <a:latin typeface="Times New Roman"/>
                <a:ea typeface="Calibri"/>
              </a:rPr>
              <a:t> في </a:t>
            </a:r>
            <a:r>
              <a:rPr lang="ar-IQ" sz="2000" dirty="0" err="1">
                <a:latin typeface="Times New Roman"/>
                <a:ea typeface="Calibri"/>
              </a:rPr>
              <a:t>الانثى</a:t>
            </a:r>
            <a:r>
              <a:rPr lang="ar-IQ" sz="2000" dirty="0">
                <a:latin typeface="Times New Roman"/>
                <a:ea typeface="Calibri"/>
              </a:rPr>
              <a:t> والة السفاد </a:t>
            </a:r>
            <a:r>
              <a:rPr lang="en-US" sz="2000" dirty="0">
                <a:latin typeface="Times New Roman"/>
                <a:ea typeface="Calibri"/>
              </a:rPr>
              <a:t>male genitalia </a:t>
            </a:r>
            <a:r>
              <a:rPr lang="ar-IQ" sz="2000" dirty="0">
                <a:latin typeface="Times New Roman"/>
                <a:ea typeface="Calibri"/>
              </a:rPr>
              <a:t> في الذكر.</a:t>
            </a:r>
            <a:endParaRPr lang="en-US" sz="20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140968"/>
            <a:ext cx="1385014" cy="1662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5134614"/>
            <a:ext cx="1872208" cy="1602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1312" y="3397305"/>
            <a:ext cx="6501875" cy="3474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976982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778"/>
    </mc:Choice>
    <mc:Fallback>
      <p:transition spd="slow" advTm="1507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ar-IQ" dirty="0">
                <a:solidFill>
                  <a:srgbClr val="212529"/>
                </a:solidFill>
                <a:latin typeface="bein"/>
              </a:rPr>
              <a:t>‌-الزوائد التناسلية في الأنثى: هي عبارة عن آلة وضع البيض </a:t>
            </a:r>
            <a:r>
              <a:rPr lang="ar-IQ" dirty="0" smtClean="0">
                <a:solidFill>
                  <a:srgbClr val="212529"/>
                </a:solidFill>
                <a:latin typeface="bein"/>
              </a:rPr>
              <a:t>ويختلف حجمها </a:t>
            </a:r>
            <a:r>
              <a:rPr lang="ar-IQ" dirty="0">
                <a:solidFill>
                  <a:srgbClr val="212529"/>
                </a:solidFill>
                <a:latin typeface="bein"/>
              </a:rPr>
              <a:t>فقد تكون طويلة كما في النطاطات </a:t>
            </a:r>
            <a:r>
              <a:rPr lang="ar-IQ" dirty="0" err="1">
                <a:solidFill>
                  <a:srgbClr val="212529"/>
                </a:solidFill>
                <a:latin typeface="bein"/>
              </a:rPr>
              <a:t>او</a:t>
            </a:r>
            <a:r>
              <a:rPr lang="ar-IQ" dirty="0">
                <a:solidFill>
                  <a:srgbClr val="212529"/>
                </a:solidFill>
                <a:latin typeface="bein"/>
              </a:rPr>
              <a:t> قصيرة كما في الصراصر </a:t>
            </a:r>
            <a:r>
              <a:rPr lang="ar-IQ" dirty="0" err="1" smtClean="0">
                <a:solidFill>
                  <a:srgbClr val="212529"/>
                </a:solidFill>
                <a:latin typeface="bein"/>
              </a:rPr>
              <a:t>وايضا</a:t>
            </a:r>
            <a:r>
              <a:rPr lang="ar-IQ" dirty="0" smtClean="0">
                <a:solidFill>
                  <a:srgbClr val="212529"/>
                </a:solidFill>
                <a:latin typeface="bein"/>
              </a:rPr>
              <a:t> شكلها </a:t>
            </a:r>
            <a:r>
              <a:rPr lang="ar-IQ" dirty="0">
                <a:solidFill>
                  <a:srgbClr val="212529"/>
                </a:solidFill>
                <a:latin typeface="bein"/>
              </a:rPr>
              <a:t>باختلاف نوع الحشرة </a:t>
            </a:r>
            <a:r>
              <a:rPr lang="ar-IQ" dirty="0" smtClean="0">
                <a:solidFill>
                  <a:srgbClr val="212529"/>
                </a:solidFill>
                <a:latin typeface="bein"/>
              </a:rPr>
              <a:t>فمثلاً</a:t>
            </a:r>
            <a:r>
              <a:rPr lang="ar-IQ" dirty="0">
                <a:solidFill>
                  <a:srgbClr val="212529"/>
                </a:solidFill>
                <a:latin typeface="bein"/>
              </a:rPr>
              <a:t>:</a:t>
            </a:r>
            <a:r>
              <a:rPr lang="ar-IQ" dirty="0"/>
              <a:t/>
            </a:r>
            <a:br>
              <a:rPr lang="ar-IQ" dirty="0"/>
            </a:br>
            <a:r>
              <a:rPr lang="ar-IQ" dirty="0">
                <a:solidFill>
                  <a:srgbClr val="212529"/>
                </a:solidFill>
                <a:latin typeface="bein"/>
              </a:rPr>
              <a:t>1-لا توجد آلة لوضع البيض في الحشرات الأولية </a:t>
            </a:r>
            <a:r>
              <a:rPr lang="ar-IQ" dirty="0" smtClean="0">
                <a:solidFill>
                  <a:srgbClr val="212529"/>
                </a:solidFill>
                <a:latin typeface="bein"/>
              </a:rPr>
              <a:t>والقمل </a:t>
            </a:r>
            <a:r>
              <a:rPr lang="ar-IQ" dirty="0" err="1" smtClean="0">
                <a:solidFill>
                  <a:srgbClr val="212529"/>
                </a:solidFill>
                <a:latin typeface="bein"/>
              </a:rPr>
              <a:t>والرعاشات</a:t>
            </a:r>
            <a:r>
              <a:rPr lang="ar-IQ" dirty="0" smtClean="0">
                <a:solidFill>
                  <a:srgbClr val="212529"/>
                </a:solidFill>
                <a:latin typeface="bein"/>
              </a:rPr>
              <a:t> , </a:t>
            </a:r>
            <a:r>
              <a:rPr lang="ar-IQ" dirty="0">
                <a:solidFill>
                  <a:srgbClr val="212529"/>
                </a:solidFill>
                <a:latin typeface="bein"/>
              </a:rPr>
              <a:t>حيث تؤدي الفتحة التناسلية إلى الخارج </a:t>
            </a:r>
            <a:r>
              <a:rPr lang="ar-IQ" dirty="0" smtClean="0">
                <a:solidFill>
                  <a:srgbClr val="212529"/>
                </a:solidFill>
                <a:latin typeface="bein"/>
              </a:rPr>
              <a:t>مباشرة</a:t>
            </a:r>
            <a:r>
              <a:rPr lang="ar-IQ" dirty="0"/>
              <a:t/>
            </a:r>
            <a:br>
              <a:rPr lang="ar-IQ" dirty="0"/>
            </a:br>
            <a:r>
              <a:rPr lang="ar-IQ" dirty="0">
                <a:solidFill>
                  <a:srgbClr val="212529"/>
                </a:solidFill>
                <a:latin typeface="bein"/>
              </a:rPr>
              <a:t>2-وفي الفراشات وآبي الدقيق لا توجد أيضاً آلة وضع بيض حيث تتداخل الحلقات البطنية وتصبح </a:t>
            </a:r>
            <a:r>
              <a:rPr lang="ar-IQ" dirty="0" err="1">
                <a:solidFill>
                  <a:srgbClr val="212529"/>
                </a:solidFill>
                <a:latin typeface="bein"/>
              </a:rPr>
              <a:t>تلسكوبية</a:t>
            </a:r>
            <a:r>
              <a:rPr lang="ar-IQ" dirty="0">
                <a:solidFill>
                  <a:srgbClr val="212529"/>
                </a:solidFill>
                <a:latin typeface="bein"/>
              </a:rPr>
              <a:t> تمتد إلى الخارج عند وضع البيض.</a:t>
            </a:r>
            <a:r>
              <a:rPr lang="ar-IQ" dirty="0"/>
              <a:t/>
            </a:r>
            <a:br>
              <a:rPr lang="ar-IQ" dirty="0"/>
            </a:br>
            <a:r>
              <a:rPr lang="ar-IQ" dirty="0">
                <a:solidFill>
                  <a:srgbClr val="212529"/>
                </a:solidFill>
                <a:latin typeface="bein"/>
              </a:rPr>
              <a:t>3-في حشرات رتبة مستقيمة الأجنحة فأنه يوجد في نهاية البطن ثلاثة أزواج من الصمامات وعندما تنطبق هذه الصمامات فإنها تكون آلة وضع البيض.</a:t>
            </a:r>
            <a:r>
              <a:rPr lang="ar-IQ" dirty="0"/>
              <a:t/>
            </a:r>
            <a:br>
              <a:rPr lang="ar-IQ" dirty="0"/>
            </a:br>
            <a:r>
              <a:rPr lang="ar-IQ" dirty="0">
                <a:solidFill>
                  <a:srgbClr val="212529"/>
                </a:solidFill>
                <a:latin typeface="bein"/>
              </a:rPr>
              <a:t>4-في حشرات رتبة نصفية الأجنحة فان آلة وضع البيض تتكون من زوجين من الصمامات يخرجان من الحلقتين البطنيتين 8 و9 .</a:t>
            </a:r>
            <a:r>
              <a:rPr lang="ar-IQ" dirty="0"/>
              <a:t/>
            </a:r>
            <a:br>
              <a:rPr lang="ar-IQ" dirty="0"/>
            </a:br>
            <a:r>
              <a:rPr lang="ar-IQ" dirty="0">
                <a:solidFill>
                  <a:srgbClr val="212529"/>
                </a:solidFill>
                <a:latin typeface="bein"/>
              </a:rPr>
              <a:t>5-في رتبة </a:t>
            </a:r>
            <a:r>
              <a:rPr lang="ar-IQ" dirty="0" err="1">
                <a:solidFill>
                  <a:srgbClr val="212529"/>
                </a:solidFill>
                <a:latin typeface="bein"/>
              </a:rPr>
              <a:t>غمدية</a:t>
            </a:r>
            <a:r>
              <a:rPr lang="ar-IQ" dirty="0">
                <a:solidFill>
                  <a:srgbClr val="212529"/>
                </a:solidFill>
                <a:latin typeface="bein"/>
              </a:rPr>
              <a:t> الأجنحة فأن آلة وضع البيض تتكون من الزوائد التي توجد على </a:t>
            </a:r>
            <a:r>
              <a:rPr lang="ar-IQ" dirty="0" err="1">
                <a:solidFill>
                  <a:srgbClr val="212529"/>
                </a:solidFill>
                <a:latin typeface="bein"/>
              </a:rPr>
              <a:t>استرنات</a:t>
            </a:r>
            <a:r>
              <a:rPr lang="ar-IQ" dirty="0">
                <a:solidFill>
                  <a:srgbClr val="212529"/>
                </a:solidFill>
                <a:latin typeface="bein"/>
              </a:rPr>
              <a:t> الحلقتين البطنيتين 8 و 9 .</a:t>
            </a:r>
            <a:r>
              <a:rPr lang="ar-IQ" dirty="0"/>
              <a:t/>
            </a:r>
            <a:br>
              <a:rPr lang="ar-IQ" dirty="0"/>
            </a:br>
            <a:r>
              <a:rPr lang="ar-IQ" dirty="0">
                <a:solidFill>
                  <a:srgbClr val="212529"/>
                </a:solidFill>
                <a:latin typeface="bein"/>
              </a:rPr>
              <a:t>6-في حشرات رتبة غشائية الأجنحة إما أن تكون آلة وضع البيض مكونة من ثلاثة أزواج من الصمامات , أو تتحور لتكون آلة للسع كما في شغالات نحل العسل والزنابير.</a:t>
            </a:r>
            <a:endParaRPr lang="en-US" dirty="0"/>
          </a:p>
        </p:txBody>
      </p:sp>
      <p:sp>
        <p:nvSpPr>
          <p:cNvPr id="4" name="عنوان 1"/>
          <p:cNvSpPr txBox="1">
            <a:spLocks/>
          </p:cNvSpPr>
          <p:nvPr/>
        </p:nvSpPr>
        <p:spPr>
          <a:xfrm>
            <a:off x="0" y="274638"/>
            <a:ext cx="8676456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r">
              <a:lnSpc>
                <a:spcPct val="115000"/>
              </a:lnSpc>
              <a:spcAft>
                <a:spcPts val="1000"/>
              </a:spcAft>
              <a:buFont typeface="+mj-lt"/>
              <a:buAutoNum type="alphaUcPeriod" startAt="2"/>
            </a:pPr>
            <a:r>
              <a:rPr lang="ar-IQ" sz="3200" b="1" dirty="0" smtClean="0">
                <a:solidFill>
                  <a:prstClr val="black"/>
                </a:solidFill>
                <a:ea typeface="Calibri"/>
              </a:rPr>
              <a:t>الزوائد التناسلية  </a:t>
            </a:r>
            <a:r>
              <a:rPr lang="en-US" sz="3200" b="1" dirty="0" smtClean="0">
                <a:solidFill>
                  <a:prstClr val="black"/>
                </a:solidFill>
                <a:latin typeface="Times New Roman"/>
                <a:ea typeface="Calibri"/>
                <a:cs typeface="Arial"/>
              </a:rPr>
              <a:t>reproductive appendages</a:t>
            </a:r>
            <a:r>
              <a:rPr lang="en-US" sz="2800" dirty="0" smtClean="0">
                <a:solidFill>
                  <a:prstClr val="black"/>
                </a:solidFill>
                <a:ea typeface="Calibri"/>
                <a:cs typeface="Arial"/>
              </a:rPr>
              <a:t/>
            </a:r>
            <a:br>
              <a:rPr lang="en-US" sz="2800" dirty="0" smtClean="0">
                <a:solidFill>
                  <a:prstClr val="black"/>
                </a:solidFill>
                <a:ea typeface="Calibri"/>
                <a:cs typeface="Arial"/>
              </a:rPr>
            </a:br>
            <a:r>
              <a:rPr lang="ar-IQ" sz="3200" b="1" dirty="0" err="1">
                <a:solidFill>
                  <a:prstClr val="black"/>
                </a:solidFill>
                <a:ea typeface="Calibri"/>
              </a:rPr>
              <a:t>الة</a:t>
            </a:r>
            <a:r>
              <a:rPr lang="ar-IQ" sz="3200" b="1" dirty="0">
                <a:solidFill>
                  <a:prstClr val="black"/>
                </a:solidFill>
                <a:ea typeface="Calibri"/>
              </a:rPr>
              <a:t> وضع البيض</a:t>
            </a:r>
            <a:r>
              <a:rPr lang="ar-IQ" sz="3200" dirty="0">
                <a:solidFill>
                  <a:prstClr val="black"/>
                </a:solidFill>
                <a:ea typeface="Calibri"/>
              </a:rPr>
              <a:t> </a:t>
            </a:r>
            <a:r>
              <a:rPr lang="en-US" sz="3200" b="1" dirty="0">
                <a:solidFill>
                  <a:prstClr val="black"/>
                </a:solidFill>
                <a:latin typeface="Times New Roman"/>
                <a:ea typeface="Calibri"/>
              </a:rPr>
              <a:t>Ovipositor</a:t>
            </a:r>
            <a:endParaRPr lang="en-US" sz="3200" dirty="0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120503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1422"/>
    </mc:Choice>
    <mc:Fallback>
      <p:transition spd="slow" advTm="1014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007393" y="1114863"/>
            <a:ext cx="7136607" cy="1234017"/>
          </a:xfrm>
        </p:spPr>
        <p:txBody>
          <a:bodyPr>
            <a:normAutofit/>
          </a:bodyPr>
          <a:lstStyle/>
          <a:p>
            <a:pPr marL="0" lv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ar-IQ" sz="1800" dirty="0">
                <a:ea typeface="Calibri"/>
                <a:cs typeface="Times New Roman"/>
              </a:rPr>
              <a:t>وعموما </a:t>
            </a:r>
            <a:r>
              <a:rPr lang="ar-IQ" sz="1800" dirty="0" smtClean="0">
                <a:ea typeface="Calibri"/>
                <a:cs typeface="Times New Roman"/>
              </a:rPr>
              <a:t>فان </a:t>
            </a:r>
            <a:r>
              <a:rPr lang="ar-IQ" sz="1800" dirty="0" err="1" smtClean="0">
                <a:ea typeface="Calibri"/>
                <a:cs typeface="Times New Roman"/>
              </a:rPr>
              <a:t>الة</a:t>
            </a:r>
            <a:r>
              <a:rPr lang="ar-IQ" sz="1800" dirty="0" smtClean="0">
                <a:ea typeface="Calibri"/>
                <a:cs typeface="Times New Roman"/>
              </a:rPr>
              <a:t> وضع البيض </a:t>
            </a:r>
            <a:r>
              <a:rPr lang="ar-IQ" sz="1800" dirty="0">
                <a:ea typeface="Calibri"/>
                <a:cs typeface="Times New Roman"/>
              </a:rPr>
              <a:t>تتركب من ثلاث </a:t>
            </a:r>
            <a:r>
              <a:rPr lang="ar-IQ" sz="1800" dirty="0" err="1">
                <a:ea typeface="Calibri"/>
                <a:cs typeface="Times New Roman"/>
              </a:rPr>
              <a:t>ازواج</a:t>
            </a:r>
            <a:r>
              <a:rPr lang="ar-IQ" sz="1800" dirty="0">
                <a:ea typeface="Calibri"/>
                <a:cs typeface="Times New Roman"/>
              </a:rPr>
              <a:t> من الصمامات </a:t>
            </a:r>
            <a:r>
              <a:rPr lang="en-US" sz="1800" dirty="0" err="1">
                <a:latin typeface="Times New Roman"/>
                <a:ea typeface="Calibri"/>
                <a:cs typeface="Arial"/>
              </a:rPr>
              <a:t>valvulae</a:t>
            </a:r>
            <a:r>
              <a:rPr lang="ar-IQ" sz="1800" dirty="0">
                <a:ea typeface="Calibri"/>
                <a:cs typeface="Times New Roman"/>
              </a:rPr>
              <a:t> ( تمثل النتوءات التناسلية </a:t>
            </a:r>
            <a:r>
              <a:rPr lang="en-US" sz="1800" dirty="0" err="1">
                <a:latin typeface="Times New Roman"/>
                <a:ea typeface="Calibri"/>
                <a:cs typeface="Arial"/>
              </a:rPr>
              <a:t>gonapophyses</a:t>
            </a:r>
            <a:r>
              <a:rPr lang="ar-IQ" sz="1800" dirty="0">
                <a:ea typeface="Calibri"/>
                <a:cs typeface="Times New Roman"/>
              </a:rPr>
              <a:t> في الزائدة التناسلية ) وتحمل زوج من الصفائح القاعدية تعرف بحاملات الصمامات </a:t>
            </a:r>
            <a:r>
              <a:rPr lang="en-US" sz="1800" b="1" dirty="0" err="1">
                <a:latin typeface="Times New Roman"/>
                <a:ea typeface="Calibri"/>
                <a:cs typeface="Arial"/>
              </a:rPr>
              <a:t>valvifer</a:t>
            </a:r>
            <a:r>
              <a:rPr lang="ar-IQ" sz="1800" dirty="0">
                <a:ea typeface="Calibri"/>
                <a:cs typeface="Times New Roman"/>
              </a:rPr>
              <a:t> (تمثل </a:t>
            </a:r>
            <a:r>
              <a:rPr lang="ar-IQ" sz="1800" dirty="0" err="1">
                <a:ea typeface="Calibri"/>
                <a:cs typeface="Times New Roman"/>
              </a:rPr>
              <a:t>حريقفات</a:t>
            </a:r>
            <a:r>
              <a:rPr lang="ar-IQ" sz="1800" dirty="0">
                <a:ea typeface="Calibri"/>
                <a:cs typeface="Times New Roman"/>
              </a:rPr>
              <a:t> </a:t>
            </a:r>
            <a:r>
              <a:rPr lang="en-US" sz="1800" dirty="0" err="1">
                <a:latin typeface="Times New Roman"/>
                <a:ea typeface="Calibri"/>
                <a:cs typeface="Arial"/>
              </a:rPr>
              <a:t>coxites</a:t>
            </a:r>
            <a:r>
              <a:rPr lang="en-US" sz="1800" dirty="0">
                <a:latin typeface="Times New Roman"/>
                <a:ea typeface="Calibri"/>
                <a:cs typeface="Arial"/>
              </a:rPr>
              <a:t> </a:t>
            </a:r>
            <a:r>
              <a:rPr lang="ar-IQ" sz="1800" dirty="0">
                <a:latin typeface="Times New Roman"/>
                <a:ea typeface="Calibri"/>
              </a:rPr>
              <a:t>الزائدة التناسلية) </a:t>
            </a:r>
            <a:r>
              <a:rPr lang="ar-IQ" sz="1800" dirty="0" smtClean="0">
                <a:latin typeface="Times New Roman"/>
                <a:ea typeface="Calibri"/>
              </a:rPr>
              <a:t>والصمامات هي </a:t>
            </a:r>
            <a:endParaRPr lang="en-US" sz="1600" dirty="0">
              <a:ea typeface="Calibri"/>
              <a:cs typeface="Arial"/>
            </a:endParaRPr>
          </a:p>
        </p:txBody>
      </p:sp>
      <p:sp>
        <p:nvSpPr>
          <p:cNvPr id="4" name="عنوان 1"/>
          <p:cNvSpPr txBox="1">
            <a:spLocks noGrp="1"/>
          </p:cNvSpPr>
          <p:nvPr>
            <p:ph type="title"/>
          </p:nvPr>
        </p:nvSpPr>
        <p:spPr>
          <a:xfrm>
            <a:off x="662880" y="1166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r">
              <a:lnSpc>
                <a:spcPct val="115000"/>
              </a:lnSpc>
              <a:spcAft>
                <a:spcPts val="1000"/>
              </a:spcAft>
              <a:buFont typeface="+mj-lt"/>
              <a:buAutoNum type="alphaUcPeriod" startAt="2"/>
            </a:pPr>
            <a:r>
              <a:rPr lang="ar-IQ" sz="2800" b="1" dirty="0" smtClean="0">
                <a:ea typeface="Calibri"/>
              </a:rPr>
              <a:t>الزوائد التناسلية  </a:t>
            </a:r>
            <a:r>
              <a:rPr lang="en-US" sz="2800" b="1" dirty="0" smtClean="0">
                <a:latin typeface="Times New Roman"/>
                <a:ea typeface="Calibri"/>
                <a:cs typeface="Arial"/>
              </a:rPr>
              <a:t>reproductive appendages</a:t>
            </a:r>
            <a:r>
              <a:rPr lang="en-US" sz="2400" dirty="0" smtClean="0">
                <a:ea typeface="Calibri"/>
                <a:cs typeface="Arial"/>
              </a:rPr>
              <a:t/>
            </a:r>
            <a:br>
              <a:rPr lang="en-US" sz="2400" dirty="0" smtClean="0">
                <a:ea typeface="Calibri"/>
                <a:cs typeface="Arial"/>
              </a:rPr>
            </a:br>
            <a:r>
              <a:rPr lang="ar-IQ" sz="2800" b="1" dirty="0" err="1">
                <a:ea typeface="Calibri"/>
              </a:rPr>
              <a:t>الة</a:t>
            </a:r>
            <a:r>
              <a:rPr lang="ar-IQ" sz="2800" b="1" dirty="0">
                <a:ea typeface="Calibri"/>
              </a:rPr>
              <a:t> وضع البيض</a:t>
            </a:r>
            <a:r>
              <a:rPr lang="ar-IQ" sz="2800" dirty="0">
                <a:ea typeface="Calibri"/>
              </a:rPr>
              <a:t> </a:t>
            </a:r>
            <a:r>
              <a:rPr lang="en-US" sz="2800" b="1" dirty="0">
                <a:latin typeface="Times New Roman"/>
                <a:ea typeface="Calibri"/>
              </a:rPr>
              <a:t>Ovipositor</a:t>
            </a:r>
            <a:endParaRPr lang="en-US" sz="28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97" y="20717"/>
            <a:ext cx="2057400" cy="231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صورة 5" descr="Image result for ovipositor valve of long grasshopper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3" y="4581128"/>
            <a:ext cx="3320691" cy="22495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مستطيل 4"/>
          <p:cNvSpPr/>
          <p:nvPr/>
        </p:nvSpPr>
        <p:spPr>
          <a:xfrm>
            <a:off x="791072" y="2276872"/>
            <a:ext cx="8352928" cy="33337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15000"/>
              </a:lnSpc>
              <a:spcBef>
                <a:spcPct val="20000"/>
              </a:spcBef>
              <a:spcAft>
                <a:spcPts val="1000"/>
              </a:spcAft>
              <a:buFont typeface="Times New Roman"/>
              <a:buChar char="-"/>
            </a:pPr>
            <a:r>
              <a:rPr lang="ar-IQ" dirty="0">
                <a:solidFill>
                  <a:prstClr val="black"/>
                </a:solidFill>
                <a:ea typeface="Calibri"/>
                <a:cs typeface="Times New Roman"/>
              </a:rPr>
              <a:t>زوج من الصمامات البطنية </a:t>
            </a:r>
            <a:r>
              <a:rPr lang="ar-IQ" dirty="0" err="1">
                <a:solidFill>
                  <a:prstClr val="black"/>
                </a:solidFill>
                <a:ea typeface="Calibri"/>
                <a:cs typeface="Times New Roman"/>
              </a:rPr>
              <a:t>او</a:t>
            </a:r>
            <a:r>
              <a:rPr lang="ar-IQ" dirty="0">
                <a:solidFill>
                  <a:prstClr val="black"/>
                </a:solidFill>
                <a:ea typeface="Calibri"/>
                <a:cs typeface="Times New Roman"/>
              </a:rPr>
              <a:t> </a:t>
            </a:r>
            <a:r>
              <a:rPr lang="ar-IQ" dirty="0" err="1">
                <a:solidFill>
                  <a:prstClr val="black"/>
                </a:solidFill>
                <a:ea typeface="Calibri"/>
                <a:cs typeface="Times New Roman"/>
              </a:rPr>
              <a:t>الامامية</a:t>
            </a:r>
            <a:r>
              <a:rPr lang="ar-IQ" dirty="0">
                <a:solidFill>
                  <a:prstClr val="black"/>
                </a:solidFill>
                <a:ea typeface="Calibri"/>
                <a:cs typeface="Times New Roman"/>
              </a:rPr>
              <a:t> </a:t>
            </a:r>
            <a:r>
              <a:rPr lang="en-US" dirty="0">
                <a:solidFill>
                  <a:prstClr val="black"/>
                </a:solidFill>
                <a:latin typeface="Times New Roman"/>
                <a:ea typeface="Calibri"/>
                <a:cs typeface="Arial"/>
              </a:rPr>
              <a:t>ventral or anterior </a:t>
            </a:r>
            <a:r>
              <a:rPr lang="en-US" dirty="0" err="1">
                <a:solidFill>
                  <a:prstClr val="black"/>
                </a:solidFill>
                <a:latin typeface="Times New Roman"/>
                <a:ea typeface="Calibri"/>
                <a:cs typeface="Arial"/>
              </a:rPr>
              <a:t>valvulae</a:t>
            </a:r>
            <a:r>
              <a:rPr lang="ar-IQ" dirty="0">
                <a:solidFill>
                  <a:prstClr val="black"/>
                </a:solidFill>
                <a:ea typeface="Calibri"/>
                <a:cs typeface="Times New Roman"/>
              </a:rPr>
              <a:t> وهي تمثل النتوءات التناسلية الحلقة </a:t>
            </a:r>
            <a:r>
              <a:rPr lang="ar-IQ" dirty="0" smtClean="0">
                <a:solidFill>
                  <a:prstClr val="black"/>
                </a:solidFill>
                <a:ea typeface="Calibri"/>
                <a:cs typeface="Times New Roman"/>
              </a:rPr>
              <a:t>الثامنة </a:t>
            </a:r>
          </a:p>
          <a:p>
            <a:pPr marL="342900" indent="-342900">
              <a:lnSpc>
                <a:spcPct val="115000"/>
              </a:lnSpc>
              <a:spcBef>
                <a:spcPct val="20000"/>
              </a:spcBef>
              <a:spcAft>
                <a:spcPts val="1000"/>
              </a:spcAft>
              <a:buFont typeface="Times New Roman"/>
              <a:buChar char="-"/>
            </a:pPr>
            <a:r>
              <a:rPr lang="ar-IQ" dirty="0" smtClean="0">
                <a:solidFill>
                  <a:prstClr val="black"/>
                </a:solidFill>
                <a:ea typeface="Calibri"/>
                <a:cs typeface="Times New Roman"/>
              </a:rPr>
              <a:t>زوج </a:t>
            </a:r>
            <a:r>
              <a:rPr lang="ar-IQ" dirty="0">
                <a:solidFill>
                  <a:prstClr val="black"/>
                </a:solidFill>
                <a:ea typeface="Calibri"/>
                <a:cs typeface="Times New Roman"/>
              </a:rPr>
              <a:t>من الصمامات الداخلية </a:t>
            </a:r>
            <a:r>
              <a:rPr lang="ar-IQ" dirty="0" err="1">
                <a:solidFill>
                  <a:prstClr val="black"/>
                </a:solidFill>
                <a:ea typeface="Calibri"/>
                <a:cs typeface="Times New Roman"/>
              </a:rPr>
              <a:t>او</a:t>
            </a:r>
            <a:r>
              <a:rPr lang="ar-IQ" dirty="0">
                <a:solidFill>
                  <a:prstClr val="black"/>
                </a:solidFill>
                <a:ea typeface="Calibri"/>
                <a:cs typeface="Times New Roman"/>
              </a:rPr>
              <a:t> الخلفية </a:t>
            </a:r>
            <a:r>
              <a:rPr lang="en-US" dirty="0">
                <a:solidFill>
                  <a:prstClr val="black"/>
                </a:solidFill>
                <a:latin typeface="Times New Roman"/>
                <a:ea typeface="Calibri"/>
                <a:cs typeface="Arial"/>
              </a:rPr>
              <a:t>inner or posterior </a:t>
            </a:r>
            <a:r>
              <a:rPr lang="en-US" dirty="0" err="1">
                <a:solidFill>
                  <a:prstClr val="black"/>
                </a:solidFill>
                <a:latin typeface="Times New Roman"/>
                <a:ea typeface="Calibri"/>
                <a:cs typeface="Arial"/>
              </a:rPr>
              <a:t>valvulae</a:t>
            </a:r>
            <a:r>
              <a:rPr lang="en-US" dirty="0">
                <a:solidFill>
                  <a:prstClr val="black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ar-IQ" dirty="0">
                <a:solidFill>
                  <a:prstClr val="black"/>
                </a:solidFill>
                <a:latin typeface="Times New Roman"/>
                <a:ea typeface="Calibri"/>
              </a:rPr>
              <a:t>وهي تمثل النتوءات التناسلية الحلقة التاسعة</a:t>
            </a:r>
            <a:endParaRPr lang="en-US" sz="1600" dirty="0">
              <a:solidFill>
                <a:prstClr val="black"/>
              </a:solidFill>
              <a:ea typeface="Calibri"/>
              <a:cs typeface="Arial"/>
            </a:endParaRPr>
          </a:p>
          <a:p>
            <a:pPr marL="342900" indent="-342900">
              <a:lnSpc>
                <a:spcPct val="115000"/>
              </a:lnSpc>
              <a:spcBef>
                <a:spcPct val="20000"/>
              </a:spcBef>
              <a:spcAft>
                <a:spcPts val="1000"/>
              </a:spcAft>
              <a:buFont typeface="Times New Roman"/>
              <a:buChar char="-"/>
            </a:pPr>
            <a:r>
              <a:rPr lang="ar-IQ" dirty="0">
                <a:solidFill>
                  <a:prstClr val="black"/>
                </a:solidFill>
                <a:ea typeface="Calibri"/>
                <a:cs typeface="Times New Roman"/>
              </a:rPr>
              <a:t>زوج من الصمامات العلوية </a:t>
            </a:r>
            <a:r>
              <a:rPr lang="ar-IQ" dirty="0" err="1">
                <a:solidFill>
                  <a:prstClr val="black"/>
                </a:solidFill>
                <a:ea typeface="Calibri"/>
                <a:cs typeface="Times New Roman"/>
              </a:rPr>
              <a:t>او</a:t>
            </a:r>
            <a:r>
              <a:rPr lang="ar-IQ" dirty="0">
                <a:solidFill>
                  <a:prstClr val="black"/>
                </a:solidFill>
                <a:ea typeface="Calibri"/>
                <a:cs typeface="Times New Roman"/>
              </a:rPr>
              <a:t> الجانبية </a:t>
            </a:r>
            <a:r>
              <a:rPr lang="en-US" dirty="0">
                <a:solidFill>
                  <a:prstClr val="black"/>
                </a:solidFill>
                <a:latin typeface="Times New Roman"/>
                <a:ea typeface="Calibri"/>
                <a:cs typeface="Arial"/>
              </a:rPr>
              <a:t>dorsal or lateral </a:t>
            </a:r>
            <a:r>
              <a:rPr lang="en-US" dirty="0" err="1">
                <a:solidFill>
                  <a:prstClr val="black"/>
                </a:solidFill>
                <a:latin typeface="Times New Roman"/>
                <a:ea typeface="Calibri"/>
                <a:cs typeface="Arial"/>
              </a:rPr>
              <a:t>valvulae</a:t>
            </a:r>
            <a:r>
              <a:rPr lang="en-US" dirty="0">
                <a:solidFill>
                  <a:prstClr val="black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ar-IQ" dirty="0">
                <a:solidFill>
                  <a:prstClr val="black"/>
                </a:solidFill>
                <a:latin typeface="Times New Roman"/>
                <a:ea typeface="Calibri"/>
              </a:rPr>
              <a:t>وهي تمثل استطالة </a:t>
            </a:r>
            <a:r>
              <a:rPr lang="ar-IQ" dirty="0" err="1">
                <a:solidFill>
                  <a:prstClr val="black"/>
                </a:solidFill>
                <a:latin typeface="Times New Roman"/>
                <a:ea typeface="Calibri"/>
              </a:rPr>
              <a:t>حريقفات</a:t>
            </a:r>
            <a:r>
              <a:rPr lang="ar-IQ" dirty="0">
                <a:solidFill>
                  <a:prstClr val="black"/>
                </a:solidFill>
                <a:latin typeface="Times New Roman"/>
                <a:ea typeface="Calibri"/>
              </a:rPr>
              <a:t> الحلقة </a:t>
            </a:r>
            <a:r>
              <a:rPr lang="ar-IQ" dirty="0" smtClean="0">
                <a:solidFill>
                  <a:prstClr val="black"/>
                </a:solidFill>
                <a:latin typeface="Times New Roman"/>
                <a:ea typeface="Calibri"/>
              </a:rPr>
              <a:t>التاسعة </a:t>
            </a:r>
            <a:endParaRPr lang="ar-IQ" sz="1600" dirty="0" smtClean="0">
              <a:solidFill>
                <a:prstClr val="black"/>
              </a:solidFill>
              <a:ea typeface="Calibri"/>
            </a:endParaRPr>
          </a:p>
          <a:p>
            <a:pPr marL="342900" indent="-342900">
              <a:lnSpc>
                <a:spcPct val="115000"/>
              </a:lnSpc>
              <a:spcBef>
                <a:spcPct val="20000"/>
              </a:spcBef>
              <a:spcAft>
                <a:spcPts val="1000"/>
              </a:spcAft>
              <a:buFont typeface="Times New Roman"/>
              <a:buChar char="-"/>
            </a:pPr>
            <a:r>
              <a:rPr lang="ar-IQ" dirty="0" err="1" smtClean="0">
                <a:solidFill>
                  <a:prstClr val="black"/>
                </a:solidFill>
                <a:ea typeface="Calibri"/>
                <a:cs typeface="Times New Roman"/>
              </a:rPr>
              <a:t>اما</a:t>
            </a:r>
            <a:r>
              <a:rPr lang="ar-IQ" dirty="0" smtClean="0">
                <a:solidFill>
                  <a:prstClr val="black"/>
                </a:solidFill>
                <a:ea typeface="Calibri"/>
                <a:cs typeface="Times New Roman"/>
              </a:rPr>
              <a:t> </a:t>
            </a:r>
            <a:r>
              <a:rPr lang="ar-IQ" dirty="0" err="1">
                <a:solidFill>
                  <a:prstClr val="black"/>
                </a:solidFill>
                <a:ea typeface="Calibri"/>
                <a:cs typeface="Times New Roman"/>
              </a:rPr>
              <a:t>الاقلام</a:t>
            </a:r>
            <a:r>
              <a:rPr lang="ar-IQ" dirty="0">
                <a:solidFill>
                  <a:prstClr val="black"/>
                </a:solidFill>
                <a:ea typeface="Calibri"/>
                <a:cs typeface="Times New Roman"/>
              </a:rPr>
              <a:t> </a:t>
            </a:r>
            <a:r>
              <a:rPr lang="en-US" dirty="0">
                <a:solidFill>
                  <a:prstClr val="black"/>
                </a:solidFill>
                <a:latin typeface="Times New Roman"/>
                <a:ea typeface="Calibri"/>
                <a:cs typeface="Arial"/>
              </a:rPr>
              <a:t>styli </a:t>
            </a:r>
            <a:r>
              <a:rPr lang="ar-IQ" dirty="0">
                <a:solidFill>
                  <a:prstClr val="black"/>
                </a:solidFill>
                <a:ea typeface="Calibri"/>
                <a:cs typeface="Times New Roman"/>
              </a:rPr>
              <a:t> الموجودة في الزائدة التناسلية </a:t>
            </a:r>
            <a:r>
              <a:rPr lang="ar-IQ" dirty="0" err="1">
                <a:solidFill>
                  <a:prstClr val="black"/>
                </a:solidFill>
                <a:ea typeface="Calibri"/>
                <a:cs typeface="Times New Roman"/>
              </a:rPr>
              <a:t>فانها</a:t>
            </a:r>
            <a:r>
              <a:rPr lang="ar-IQ" dirty="0">
                <a:solidFill>
                  <a:prstClr val="black"/>
                </a:solidFill>
                <a:ea typeface="Calibri"/>
                <a:cs typeface="Times New Roman"/>
              </a:rPr>
              <a:t> تختفي تماما</a:t>
            </a:r>
            <a:endParaRPr lang="en-US" sz="1600" dirty="0">
              <a:solidFill>
                <a:prstClr val="black"/>
              </a:solidFill>
              <a:ea typeface="Calibri"/>
              <a:cs typeface="Arial"/>
            </a:endParaRPr>
          </a:p>
          <a:p>
            <a:pPr>
              <a:spcBef>
                <a:spcPct val="20000"/>
              </a:spcBef>
            </a:pPr>
            <a:endParaRPr lang="en-US" dirty="0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989328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4146"/>
    </mc:Choice>
    <mc:Fallback>
      <p:transition spd="slow" advTm="941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1340768"/>
            <a:ext cx="8902824" cy="3024336"/>
          </a:xfrm>
        </p:spPr>
        <p:txBody>
          <a:bodyPr>
            <a:norm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ar-IQ" sz="2000" b="1" dirty="0" err="1">
                <a:ea typeface="Calibri"/>
                <a:cs typeface="Times New Roman"/>
              </a:rPr>
              <a:t>الة</a:t>
            </a:r>
            <a:r>
              <a:rPr lang="ar-IQ" sz="2000" b="1" dirty="0">
                <a:ea typeface="Calibri"/>
                <a:cs typeface="Times New Roman"/>
              </a:rPr>
              <a:t> السفاد </a:t>
            </a:r>
            <a:r>
              <a:rPr lang="en-US" sz="2000" b="1" dirty="0">
                <a:latin typeface="Times New Roman"/>
                <a:ea typeface="Calibri"/>
                <a:cs typeface="Arial"/>
              </a:rPr>
              <a:t>male genitalia</a:t>
            </a:r>
            <a:r>
              <a:rPr lang="ar-IQ" sz="2000" b="1" dirty="0">
                <a:ea typeface="Calibri"/>
                <a:cs typeface="Times New Roman"/>
              </a:rPr>
              <a:t> : </a:t>
            </a:r>
            <a:r>
              <a:rPr lang="ar-IQ" sz="2000" dirty="0" smtClean="0">
                <a:ea typeface="Calibri"/>
                <a:cs typeface="Times New Roman"/>
              </a:rPr>
              <a:t>وتشمل </a:t>
            </a:r>
            <a:r>
              <a:rPr lang="ar-IQ" sz="2000" dirty="0" err="1" smtClean="0">
                <a:ea typeface="Calibri"/>
                <a:cs typeface="Times New Roman"/>
              </a:rPr>
              <a:t>الة</a:t>
            </a:r>
            <a:r>
              <a:rPr lang="ar-IQ" sz="2000" dirty="0" smtClean="0">
                <a:ea typeface="Calibri"/>
                <a:cs typeface="Times New Roman"/>
              </a:rPr>
              <a:t> السفاد التامة التكوين زوج من المقابض </a:t>
            </a:r>
            <a:r>
              <a:rPr lang="en-US" sz="2000" dirty="0" smtClean="0">
                <a:latin typeface="Times New Roman"/>
                <a:ea typeface="Calibri"/>
                <a:cs typeface="Arial"/>
              </a:rPr>
              <a:t>claspers</a:t>
            </a:r>
            <a:r>
              <a:rPr lang="ar-IQ" sz="2000" dirty="0" smtClean="0">
                <a:ea typeface="Calibri"/>
                <a:cs typeface="Times New Roman"/>
              </a:rPr>
              <a:t> ت</a:t>
            </a:r>
            <a:r>
              <a:rPr lang="ar-SA" sz="2000" dirty="0" smtClean="0">
                <a:ea typeface="Calibri"/>
                <a:cs typeface="Times New Roman"/>
              </a:rPr>
              <a:t>نشا كل قابض من التحام القلم مع </a:t>
            </a:r>
            <a:r>
              <a:rPr lang="ar-SA" sz="2000" dirty="0" err="1" smtClean="0">
                <a:ea typeface="Calibri"/>
                <a:cs typeface="Times New Roman"/>
              </a:rPr>
              <a:t>الحريقفة</a:t>
            </a:r>
            <a:r>
              <a:rPr lang="ar-SA" sz="2000" dirty="0" smtClean="0">
                <a:ea typeface="Calibri"/>
                <a:cs typeface="Times New Roman"/>
              </a:rPr>
              <a:t> </a:t>
            </a:r>
            <a:r>
              <a:rPr lang="en-US" sz="2000" dirty="0" err="1" smtClean="0">
                <a:ea typeface="Calibri"/>
                <a:cs typeface="Times New Roman"/>
              </a:rPr>
              <a:t>coxite</a:t>
            </a:r>
            <a:r>
              <a:rPr lang="ar-IQ" sz="2000" dirty="0" smtClean="0">
                <a:ea typeface="Calibri"/>
                <a:cs typeface="Times New Roman"/>
              </a:rPr>
              <a:t> في الزائدة التناسلية </a:t>
            </a:r>
            <a:r>
              <a:rPr lang="ar-SA" sz="2000" dirty="0">
                <a:ea typeface="Calibri"/>
                <a:cs typeface="Times New Roman"/>
              </a:rPr>
              <a:t>،</a:t>
            </a:r>
            <a:r>
              <a:rPr lang="ar-IQ" sz="2000" dirty="0" smtClean="0">
                <a:ea typeface="Calibri"/>
                <a:cs typeface="Times New Roman"/>
              </a:rPr>
              <a:t>ويستعملها الذكر في مسك الانثى</a:t>
            </a:r>
            <a:r>
              <a:rPr lang="ar-IQ" sz="2000" b="1" dirty="0" smtClean="0">
                <a:ea typeface="Calibri"/>
                <a:cs typeface="Times New Roman"/>
              </a:rPr>
              <a:t> . </a:t>
            </a:r>
            <a:r>
              <a:rPr lang="ar-IQ" sz="2000" dirty="0" smtClean="0">
                <a:ea typeface="Calibri"/>
                <a:cs typeface="Times New Roman"/>
              </a:rPr>
              <a:t>اما</a:t>
            </a:r>
            <a:r>
              <a:rPr lang="ar-IQ" sz="2000" b="1" dirty="0" smtClean="0">
                <a:ea typeface="Calibri"/>
                <a:cs typeface="Times New Roman"/>
              </a:rPr>
              <a:t> </a:t>
            </a:r>
            <a:r>
              <a:rPr lang="ar-IQ" sz="2000" dirty="0" smtClean="0">
                <a:ea typeface="Calibri"/>
                <a:cs typeface="Times New Roman"/>
              </a:rPr>
              <a:t>النتوءات</a:t>
            </a:r>
            <a:r>
              <a:rPr lang="ar-IQ" sz="2000" b="1" dirty="0" smtClean="0">
                <a:ea typeface="Calibri"/>
                <a:cs typeface="Times New Roman"/>
              </a:rPr>
              <a:t> </a:t>
            </a:r>
            <a:r>
              <a:rPr lang="en-US" sz="2000" b="1" dirty="0" smtClean="0">
                <a:ea typeface="Calibri"/>
                <a:cs typeface="Times New Roman"/>
              </a:rPr>
              <a:t>vesicles</a:t>
            </a:r>
            <a:r>
              <a:rPr lang="ar-IQ" sz="2000" dirty="0" smtClean="0">
                <a:ea typeface="Calibri"/>
                <a:cs typeface="Times New Roman"/>
              </a:rPr>
              <a:t>فتوجد في جميع الحشرات عدا رتبتي </a:t>
            </a:r>
            <a:r>
              <a:rPr lang="en-US" sz="2000" dirty="0" err="1" smtClean="0">
                <a:latin typeface="Times New Roman"/>
                <a:ea typeface="Calibri"/>
                <a:cs typeface="Arial"/>
              </a:rPr>
              <a:t>Collembola</a:t>
            </a:r>
            <a:r>
              <a:rPr lang="en-US" sz="2000" dirty="0" smtClean="0">
                <a:latin typeface="Times New Roman"/>
                <a:ea typeface="Calibri"/>
                <a:cs typeface="Arial"/>
              </a:rPr>
              <a:t> </a:t>
            </a:r>
            <a:r>
              <a:rPr lang="ar-IQ" sz="2000" dirty="0" smtClean="0">
                <a:ea typeface="Calibri"/>
                <a:cs typeface="Times New Roman"/>
              </a:rPr>
              <a:t> ورتبة </a:t>
            </a:r>
            <a:r>
              <a:rPr lang="en-US" sz="2000" dirty="0" err="1" smtClean="0">
                <a:latin typeface="Times New Roman"/>
                <a:ea typeface="Calibri"/>
                <a:cs typeface="Arial"/>
              </a:rPr>
              <a:t>Plecoptera</a:t>
            </a:r>
            <a:r>
              <a:rPr lang="ar-IQ" sz="2000" dirty="0" smtClean="0">
                <a:ea typeface="Calibri"/>
                <a:cs typeface="Times New Roman"/>
              </a:rPr>
              <a:t> , وهي عادة تنقسم طوليا </a:t>
            </a:r>
            <a:r>
              <a:rPr lang="ar-IQ" sz="2000" dirty="0" err="1" smtClean="0">
                <a:ea typeface="Calibri"/>
                <a:cs typeface="Times New Roman"/>
              </a:rPr>
              <a:t>الى</a:t>
            </a:r>
            <a:r>
              <a:rPr lang="ar-IQ" sz="2000" dirty="0" smtClean="0">
                <a:ea typeface="Calibri"/>
                <a:cs typeface="Times New Roman"/>
              </a:rPr>
              <a:t> زوجين من الفصوص , الزوج الداخلي يكون القضيب </a:t>
            </a:r>
            <a:r>
              <a:rPr lang="en-US" sz="2000" dirty="0" smtClean="0">
                <a:latin typeface="Times New Roman"/>
                <a:ea typeface="Calibri"/>
                <a:cs typeface="Arial"/>
              </a:rPr>
              <a:t>penis</a:t>
            </a:r>
            <a:r>
              <a:rPr lang="ar-IQ" sz="2000" dirty="0" smtClean="0">
                <a:ea typeface="Calibri"/>
                <a:cs typeface="Times New Roman"/>
              </a:rPr>
              <a:t> </a:t>
            </a:r>
            <a:r>
              <a:rPr lang="ar-IQ" sz="2000" dirty="0" err="1" smtClean="0">
                <a:ea typeface="Calibri"/>
                <a:cs typeface="Times New Roman"/>
              </a:rPr>
              <a:t>اما</a:t>
            </a:r>
            <a:r>
              <a:rPr lang="ar-IQ" sz="2000" dirty="0" smtClean="0">
                <a:ea typeface="Calibri"/>
                <a:cs typeface="Times New Roman"/>
              </a:rPr>
              <a:t> الزوج الخارجي فيكون غلاف القضيب </a:t>
            </a:r>
            <a:r>
              <a:rPr lang="en-US" sz="2000" dirty="0" err="1" smtClean="0">
                <a:latin typeface="Times New Roman"/>
                <a:ea typeface="Calibri"/>
                <a:cs typeface="Arial"/>
              </a:rPr>
              <a:t>parameres</a:t>
            </a:r>
            <a:r>
              <a:rPr lang="ar-IQ" sz="2000" dirty="0" smtClean="0">
                <a:ea typeface="Calibri"/>
                <a:cs typeface="Times New Roman"/>
              </a:rPr>
              <a:t> وتعرف هذين الزوجين بعضو التلقيح </a:t>
            </a:r>
            <a:r>
              <a:rPr lang="en-US" sz="2000" dirty="0" err="1" smtClean="0">
                <a:latin typeface="Times New Roman"/>
                <a:ea typeface="Calibri"/>
                <a:cs typeface="Arial"/>
              </a:rPr>
              <a:t>Aedeagus</a:t>
            </a:r>
            <a:r>
              <a:rPr lang="ar-IQ" sz="2000" dirty="0" smtClean="0">
                <a:ea typeface="Calibri"/>
                <a:cs typeface="Times New Roman"/>
              </a:rPr>
              <a:t> وتعرف الفتحة التي توجد في طرف القضيب بال </a:t>
            </a:r>
            <a:r>
              <a:rPr lang="en-US" sz="2000" dirty="0" err="1" smtClean="0">
                <a:latin typeface="Times New Roman"/>
                <a:ea typeface="Calibri"/>
                <a:cs typeface="Arial"/>
              </a:rPr>
              <a:t>phallotreme</a:t>
            </a:r>
            <a:r>
              <a:rPr lang="ar-IQ" sz="2000" dirty="0" smtClean="0">
                <a:ea typeface="Calibri"/>
                <a:cs typeface="Times New Roman"/>
              </a:rPr>
              <a:t> </a:t>
            </a:r>
            <a:r>
              <a:rPr lang="ar-IQ" sz="2000" dirty="0" err="1" smtClean="0">
                <a:ea typeface="Calibri"/>
                <a:cs typeface="Times New Roman"/>
              </a:rPr>
              <a:t>اما</a:t>
            </a:r>
            <a:r>
              <a:rPr lang="ar-IQ" sz="2000" dirty="0" smtClean="0">
                <a:ea typeface="Calibri"/>
                <a:cs typeface="Times New Roman"/>
              </a:rPr>
              <a:t> الفتحة التناسلية </a:t>
            </a:r>
            <a:r>
              <a:rPr lang="en-US" sz="2000" dirty="0" err="1" smtClean="0">
                <a:latin typeface="Times New Roman"/>
                <a:ea typeface="Calibri"/>
                <a:cs typeface="Arial"/>
              </a:rPr>
              <a:t>gonopore</a:t>
            </a:r>
            <a:r>
              <a:rPr lang="ar-IQ" sz="2000" dirty="0" smtClean="0">
                <a:ea typeface="Calibri"/>
                <a:cs typeface="Times New Roman"/>
              </a:rPr>
              <a:t> فتوجد في نهاية القناة القاذفة  . وتختلف </a:t>
            </a:r>
            <a:r>
              <a:rPr lang="ar-IQ" sz="2000" dirty="0" err="1" smtClean="0">
                <a:ea typeface="Calibri"/>
                <a:cs typeface="Times New Roman"/>
              </a:rPr>
              <a:t>الة</a:t>
            </a:r>
            <a:r>
              <a:rPr lang="ar-IQ" sz="2000" dirty="0" smtClean="0">
                <a:ea typeface="Calibri"/>
                <a:cs typeface="Times New Roman"/>
              </a:rPr>
              <a:t> السفاد في ذكور </a:t>
            </a:r>
            <a:r>
              <a:rPr lang="ar-IQ" sz="2000" dirty="0" err="1" smtClean="0">
                <a:ea typeface="Calibri"/>
                <a:cs typeface="Times New Roman"/>
              </a:rPr>
              <a:t>الرعاشات</a:t>
            </a:r>
            <a:r>
              <a:rPr lang="ar-IQ" sz="2000" dirty="0" smtClean="0">
                <a:ea typeface="Calibri"/>
                <a:cs typeface="Times New Roman"/>
              </a:rPr>
              <a:t> حيث يكون القضيب </a:t>
            </a:r>
            <a:r>
              <a:rPr lang="en-US" sz="2000" dirty="0" smtClean="0">
                <a:latin typeface="Times New Roman"/>
                <a:ea typeface="Calibri"/>
                <a:cs typeface="Arial"/>
              </a:rPr>
              <a:t>penis</a:t>
            </a:r>
            <a:r>
              <a:rPr lang="ar-IQ" sz="2000" dirty="0" smtClean="0">
                <a:ea typeface="Calibri"/>
                <a:cs typeface="Times New Roman"/>
              </a:rPr>
              <a:t> في </a:t>
            </a:r>
            <a:r>
              <a:rPr lang="ar-IQ" sz="2000" dirty="0" err="1" smtClean="0">
                <a:ea typeface="Calibri"/>
                <a:cs typeface="Times New Roman"/>
              </a:rPr>
              <a:t>استرنة</a:t>
            </a:r>
            <a:r>
              <a:rPr lang="ar-IQ" sz="2000" dirty="0" smtClean="0">
                <a:ea typeface="Calibri"/>
                <a:cs typeface="Times New Roman"/>
              </a:rPr>
              <a:t> الحلقة البطنية الثالثة بينما تكون </a:t>
            </a:r>
            <a:r>
              <a:rPr lang="ar-IQ" sz="2000" dirty="0" err="1" smtClean="0">
                <a:ea typeface="Calibri"/>
                <a:cs typeface="Times New Roman"/>
              </a:rPr>
              <a:t>الاعضاء</a:t>
            </a:r>
            <a:r>
              <a:rPr lang="ar-IQ" sz="2000" dirty="0" smtClean="0">
                <a:ea typeface="Calibri"/>
                <a:cs typeface="Times New Roman"/>
              </a:rPr>
              <a:t> القابضة </a:t>
            </a:r>
            <a:r>
              <a:rPr lang="en-US" sz="2000" dirty="0" smtClean="0">
                <a:latin typeface="Times New Roman"/>
                <a:ea typeface="Calibri"/>
                <a:cs typeface="Arial"/>
              </a:rPr>
              <a:t>claspers</a:t>
            </a:r>
            <a:r>
              <a:rPr lang="ar-IQ" sz="2000" dirty="0" smtClean="0">
                <a:ea typeface="Calibri"/>
                <a:cs typeface="Times New Roman"/>
              </a:rPr>
              <a:t> في نهاية الحلقة العاشرة.</a:t>
            </a:r>
            <a:endParaRPr lang="en-US" sz="1800" dirty="0">
              <a:ea typeface="Calibri"/>
              <a:cs typeface="Arial"/>
            </a:endParaRP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عنوان 1"/>
          <p:cNvSpPr txBox="1">
            <a:spLocks noGrp="1"/>
          </p:cNvSpPr>
          <p:nvPr>
            <p:ph type="title"/>
          </p:nvPr>
        </p:nvSpPr>
        <p:spPr>
          <a:xfrm>
            <a:off x="-180528" y="274638"/>
            <a:ext cx="9073008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r">
              <a:lnSpc>
                <a:spcPct val="115000"/>
              </a:lnSpc>
              <a:spcAft>
                <a:spcPts val="1000"/>
              </a:spcAft>
              <a:buFont typeface="+mj-lt"/>
              <a:buAutoNum type="alphaUcPeriod" startAt="2"/>
            </a:pPr>
            <a:r>
              <a:rPr lang="ar-IQ" sz="2800" b="1" dirty="0" smtClean="0">
                <a:ea typeface="Calibri"/>
              </a:rPr>
              <a:t>الزوائد التناسلية  </a:t>
            </a:r>
            <a:r>
              <a:rPr lang="en-US" sz="2800" b="1" dirty="0" smtClean="0">
                <a:latin typeface="Times New Roman"/>
                <a:ea typeface="Calibri"/>
                <a:cs typeface="Arial"/>
              </a:rPr>
              <a:t>reproductive appendages</a:t>
            </a:r>
            <a:r>
              <a:rPr lang="en-US" sz="2400" dirty="0" smtClean="0">
                <a:ea typeface="Calibri"/>
                <a:cs typeface="Arial"/>
              </a:rPr>
              <a:t/>
            </a:r>
            <a:br>
              <a:rPr lang="en-US" sz="2400" dirty="0" smtClean="0">
                <a:ea typeface="Calibri"/>
                <a:cs typeface="Arial"/>
              </a:rPr>
            </a:br>
            <a:r>
              <a:rPr lang="ar-IQ" sz="2800" b="1" dirty="0" err="1" smtClean="0">
                <a:ea typeface="Calibri"/>
              </a:rPr>
              <a:t>الة</a:t>
            </a:r>
            <a:r>
              <a:rPr lang="ar-IQ" sz="2800" b="1" dirty="0" smtClean="0">
                <a:ea typeface="Calibri"/>
              </a:rPr>
              <a:t> السفاد  </a:t>
            </a:r>
            <a:r>
              <a:rPr lang="en-US" sz="2800" b="1" dirty="0">
                <a:latin typeface="Times New Roman"/>
                <a:ea typeface="Calibri"/>
              </a:rPr>
              <a:t>male genitalia </a:t>
            </a:r>
            <a:endParaRPr lang="en-US" sz="28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221088"/>
            <a:ext cx="2895600" cy="23812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970098"/>
            <a:ext cx="2722811" cy="26322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42619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1914"/>
    </mc:Choice>
    <mc:Fallback>
      <p:transition spd="slow" advTm="81914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79512" y="908720"/>
            <a:ext cx="8784976" cy="1080120"/>
          </a:xfrm>
        </p:spPr>
        <p:txBody>
          <a:bodyPr>
            <a:normAutofit/>
          </a:bodyPr>
          <a:lstStyle/>
          <a:p>
            <a:pPr algn="just"/>
            <a:r>
              <a:rPr lang="ar-IQ" sz="2000" b="1" dirty="0">
                <a:latin typeface="rasol"/>
              </a:rPr>
              <a:t>في معظم الحشرات يخرج من كل حلقة صدرية زوج من الأرجل ولا ينطبق هذا على اليرقات </a:t>
            </a:r>
            <a:r>
              <a:rPr lang="ar-IQ" sz="2000" b="1" dirty="0" smtClean="0">
                <a:latin typeface="rasol"/>
              </a:rPr>
              <a:t>رتبة </a:t>
            </a:r>
            <a:r>
              <a:rPr lang="ar-IQ" sz="2000" b="1" dirty="0">
                <a:latin typeface="rasol"/>
              </a:rPr>
              <a:t>ثنائية الأجنحة ويرقات غشائية الأجنحة وبعض يرقات </a:t>
            </a:r>
            <a:r>
              <a:rPr lang="ar-IQ" sz="2000" b="1" dirty="0" err="1">
                <a:latin typeface="rasol"/>
              </a:rPr>
              <a:t>غمدية</a:t>
            </a:r>
            <a:r>
              <a:rPr lang="ar-IQ" sz="2000" b="1" dirty="0">
                <a:latin typeface="rasol"/>
              </a:rPr>
              <a:t> الأجنحة </a:t>
            </a:r>
            <a:r>
              <a:rPr lang="ar-IQ" sz="2000" b="1" dirty="0" smtClean="0">
                <a:latin typeface="rasol"/>
              </a:rPr>
              <a:t>وعدد </a:t>
            </a:r>
            <a:r>
              <a:rPr lang="ar-IQ" sz="2000" b="1" dirty="0">
                <a:latin typeface="rasol"/>
              </a:rPr>
              <a:t>قليل من الحشرات الكاملة كما في </a:t>
            </a:r>
            <a:r>
              <a:rPr lang="ar-IQ" sz="2000" b="1" dirty="0" err="1">
                <a:latin typeface="rasol"/>
              </a:rPr>
              <a:t>اناث</a:t>
            </a:r>
            <a:r>
              <a:rPr lang="ar-IQ" sz="2000" b="1" dirty="0">
                <a:latin typeface="rasol"/>
              </a:rPr>
              <a:t> الحشرات القشرية التي تكون عديمة الأرجل </a:t>
            </a:r>
            <a:endParaRPr lang="ar-IQ" sz="2000" b="1" dirty="0" smtClean="0">
              <a:latin typeface="rasol"/>
            </a:endParaRPr>
          </a:p>
          <a:p>
            <a:pPr algn="just"/>
            <a:endParaRPr lang="en-US" sz="20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8102" y="2060848"/>
            <a:ext cx="4191991" cy="1723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مربع نص 8"/>
          <p:cNvSpPr txBox="1"/>
          <p:nvPr/>
        </p:nvSpPr>
        <p:spPr>
          <a:xfrm>
            <a:off x="683568" y="260648"/>
            <a:ext cx="79364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IQ" sz="2800" b="1" dirty="0"/>
              <a:t>الصدر </a:t>
            </a:r>
            <a:r>
              <a:rPr lang="en-US" sz="2800" b="1" dirty="0"/>
              <a:t>The Thorax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5004048" y="3933056"/>
            <a:ext cx="41044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IQ" b="1" dirty="0"/>
              <a:t>فضلا عن ذلك فان للحشرات المجنحة زوج من الأجنحة على الحلقة الصدرية الوسطى وزوج آخر على الحلقة الصدرية الخلفية وتعرف هاتان الحلقتان باسم الصدر المجنح 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-73024" y="3573016"/>
            <a:ext cx="51490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IQ" b="1" dirty="0"/>
              <a:t>أما </a:t>
            </a:r>
            <a:r>
              <a:rPr lang="ar-IQ" b="1" dirty="0" smtClean="0"/>
              <a:t>عندم وجود </a:t>
            </a:r>
            <a:r>
              <a:rPr lang="ar-IQ" b="1" dirty="0" err="1" smtClean="0"/>
              <a:t>الاجنحة</a:t>
            </a:r>
            <a:r>
              <a:rPr lang="ar-IQ" b="1" dirty="0" smtClean="0"/>
              <a:t> </a:t>
            </a:r>
            <a:r>
              <a:rPr lang="ar-IQ" b="1" dirty="0"/>
              <a:t>فهناك حالتين </a:t>
            </a:r>
            <a:r>
              <a:rPr lang="ar-IQ" b="1" dirty="0" err="1"/>
              <a:t>الاولى</a:t>
            </a:r>
            <a:r>
              <a:rPr lang="ar-IQ" b="1" dirty="0"/>
              <a:t> يعتبر اختفاء </a:t>
            </a:r>
            <a:r>
              <a:rPr lang="ar-IQ" b="1" dirty="0" err="1"/>
              <a:t>الاجنحة</a:t>
            </a:r>
            <a:r>
              <a:rPr lang="ar-IQ" b="1" dirty="0"/>
              <a:t> صفة وراثية كما في الحشرات عديمة </a:t>
            </a:r>
            <a:r>
              <a:rPr lang="ar-IQ" b="1" dirty="0" err="1"/>
              <a:t>الاجنحة</a:t>
            </a:r>
            <a:r>
              <a:rPr lang="ar-IQ" b="1" dirty="0"/>
              <a:t> </a:t>
            </a:r>
            <a:r>
              <a:rPr lang="ar-IQ" b="1" dirty="0" smtClean="0"/>
              <a:t> (</a:t>
            </a:r>
            <a:r>
              <a:rPr lang="en-US" b="1" dirty="0" err="1"/>
              <a:t>Apterygota</a:t>
            </a:r>
            <a:r>
              <a:rPr lang="en-US" b="1" dirty="0"/>
              <a:t> </a:t>
            </a:r>
            <a:r>
              <a:rPr lang="ar-IQ" b="1" dirty="0" smtClean="0"/>
              <a:t>) مثل السمك الفضي </a:t>
            </a:r>
            <a:r>
              <a:rPr lang="ar-IQ" b="1" dirty="0" err="1" smtClean="0"/>
              <a:t>والاخرى</a:t>
            </a:r>
            <a:r>
              <a:rPr lang="ar-IQ" b="1" dirty="0" smtClean="0"/>
              <a:t> </a:t>
            </a:r>
            <a:r>
              <a:rPr lang="ar-IQ" b="1" dirty="0"/>
              <a:t>يعتبر فيها افتقاد </a:t>
            </a:r>
            <a:r>
              <a:rPr lang="ar-IQ" b="1" dirty="0" err="1"/>
              <a:t>الاجنحة</a:t>
            </a:r>
            <a:r>
              <a:rPr lang="ar-IQ" b="1" dirty="0"/>
              <a:t> صفة مكتسبة </a:t>
            </a:r>
            <a:r>
              <a:rPr lang="ar-IQ" b="1" dirty="0" err="1"/>
              <a:t>او</a:t>
            </a:r>
            <a:r>
              <a:rPr lang="ar-IQ" b="1" dirty="0"/>
              <a:t> صفة ثانوية لملائمة الظروف البيئية كما في </a:t>
            </a:r>
            <a:r>
              <a:rPr lang="ar-IQ" b="1" dirty="0" smtClean="0"/>
              <a:t>البراغيث </a:t>
            </a:r>
            <a:r>
              <a:rPr lang="ar-IQ" b="1" dirty="0"/>
              <a:t>والقمل</a:t>
            </a:r>
          </a:p>
        </p:txBody>
      </p:sp>
      <p:pic>
        <p:nvPicPr>
          <p:cNvPr id="3081" name="Picture 9" descr="Dragonflies of Manitob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174" y="5115393"/>
            <a:ext cx="3214282" cy="162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مجموعة 9"/>
          <p:cNvGrpSpPr/>
          <p:nvPr/>
        </p:nvGrpSpPr>
        <p:grpSpPr>
          <a:xfrm>
            <a:off x="323527" y="5013176"/>
            <a:ext cx="1137101" cy="1851384"/>
            <a:chOff x="323528" y="4698655"/>
            <a:chExt cx="1137100" cy="2165905"/>
          </a:xfrm>
        </p:grpSpPr>
        <p:pic>
          <p:nvPicPr>
            <p:cNvPr id="3089" name="Picture 17" descr="قمل الرأس.. حشرة غذاؤها دم الإنسان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190875" y="5213058"/>
              <a:ext cx="2165905" cy="1137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مستطيل 7"/>
            <p:cNvSpPr/>
            <p:nvPr/>
          </p:nvSpPr>
          <p:spPr>
            <a:xfrm>
              <a:off x="427723" y="6460706"/>
              <a:ext cx="56457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r-IQ" b="1" dirty="0" smtClean="0"/>
                <a:t>القمل</a:t>
              </a:r>
              <a:endParaRPr lang="ar-IQ" b="1" dirty="0"/>
            </a:p>
          </p:txBody>
        </p:sp>
      </p:grpSp>
      <p:grpSp>
        <p:nvGrpSpPr>
          <p:cNvPr id="12" name="مجموعة 11"/>
          <p:cNvGrpSpPr/>
          <p:nvPr/>
        </p:nvGrpSpPr>
        <p:grpSpPr>
          <a:xfrm>
            <a:off x="1967568" y="5880021"/>
            <a:ext cx="2591682" cy="950017"/>
            <a:chOff x="1967568" y="5880021"/>
            <a:chExt cx="2591682" cy="950017"/>
          </a:xfrm>
        </p:grpSpPr>
        <p:pic>
          <p:nvPicPr>
            <p:cNvPr id="3087" name="Picture 15" descr="كيف أقضي على البراغيث - موضوع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4214" y="5880021"/>
              <a:ext cx="1995036" cy="9500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مستطيل 10"/>
            <p:cNvSpPr/>
            <p:nvPr/>
          </p:nvSpPr>
          <p:spPr>
            <a:xfrm>
              <a:off x="1967568" y="6383197"/>
              <a:ext cx="83869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r-IQ" b="1" dirty="0" smtClean="0"/>
                <a:t>البراغيث</a:t>
              </a:r>
              <a:endParaRPr lang="en-US" dirty="0"/>
            </a:p>
          </p:txBody>
        </p:sp>
      </p:grpSp>
      <p:grpSp>
        <p:nvGrpSpPr>
          <p:cNvPr id="14" name="مجموعة 13"/>
          <p:cNvGrpSpPr/>
          <p:nvPr/>
        </p:nvGrpSpPr>
        <p:grpSpPr>
          <a:xfrm>
            <a:off x="1776811" y="4720752"/>
            <a:ext cx="2944779" cy="1167786"/>
            <a:chOff x="1776811" y="4720752"/>
            <a:chExt cx="2944779" cy="1167786"/>
          </a:xfrm>
        </p:grpSpPr>
        <p:pic>
          <p:nvPicPr>
            <p:cNvPr id="3091" name="Picture 19" descr="حشرة السمك الفضي Thermobia domestica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5240" y="4720752"/>
              <a:ext cx="1756350" cy="11677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مستطيل 12"/>
            <p:cNvSpPr/>
            <p:nvPr/>
          </p:nvSpPr>
          <p:spPr>
            <a:xfrm>
              <a:off x="1776811" y="5161553"/>
              <a:ext cx="126989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r-IQ" b="1" dirty="0"/>
                <a:t>السمك الفضي </a:t>
              </a:r>
              <a:endParaRPr lang="en-US" dirty="0"/>
            </a:p>
          </p:txBody>
        </p:sp>
      </p:grpSp>
      <p:grpSp>
        <p:nvGrpSpPr>
          <p:cNvPr id="16" name="مجموعة 15"/>
          <p:cNvGrpSpPr/>
          <p:nvPr/>
        </p:nvGrpSpPr>
        <p:grpSpPr>
          <a:xfrm>
            <a:off x="2615098" y="1916832"/>
            <a:ext cx="2161168" cy="1584176"/>
            <a:chOff x="2615098" y="1916832"/>
            <a:chExt cx="2161168" cy="1584176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0966" y="1916832"/>
              <a:ext cx="1825050" cy="12947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مستطيل 14"/>
            <p:cNvSpPr/>
            <p:nvPr/>
          </p:nvSpPr>
          <p:spPr>
            <a:xfrm>
              <a:off x="2615098" y="3131676"/>
              <a:ext cx="216116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r-IQ" b="1" dirty="0" smtClean="0">
                  <a:latin typeface="rasol"/>
                </a:rPr>
                <a:t>يرقات </a:t>
              </a:r>
              <a:r>
                <a:rPr lang="ar-IQ" b="1" dirty="0">
                  <a:latin typeface="rasol"/>
                </a:rPr>
                <a:t>رتبة ثنائية الأجنحة </a:t>
              </a:r>
              <a:endParaRPr lang="en-US" dirty="0"/>
            </a:p>
          </p:txBody>
        </p:sp>
      </p:grpSp>
      <p:grpSp>
        <p:nvGrpSpPr>
          <p:cNvPr id="18" name="مجموعة 17"/>
          <p:cNvGrpSpPr/>
          <p:nvPr/>
        </p:nvGrpSpPr>
        <p:grpSpPr>
          <a:xfrm>
            <a:off x="448562" y="1844824"/>
            <a:ext cx="1963198" cy="1495276"/>
            <a:chOff x="448562" y="1844824"/>
            <a:chExt cx="1963198" cy="1495276"/>
          </a:xfrm>
        </p:grpSpPr>
        <p:pic>
          <p:nvPicPr>
            <p:cNvPr id="3079" name="Picture 7" descr="Scale Insects and Mealybugs, Superfamily Coccoidea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1844824"/>
              <a:ext cx="1944216" cy="14581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مستطيل 16"/>
            <p:cNvSpPr/>
            <p:nvPr/>
          </p:nvSpPr>
          <p:spPr>
            <a:xfrm>
              <a:off x="448562" y="2970768"/>
              <a:ext cx="193835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r-IQ" b="1" dirty="0" err="1">
                  <a:solidFill>
                    <a:schemeClr val="bg1"/>
                  </a:solidFill>
                  <a:latin typeface="rasol"/>
                </a:rPr>
                <a:t>اناث</a:t>
              </a:r>
              <a:r>
                <a:rPr lang="ar-IQ" b="1" dirty="0">
                  <a:solidFill>
                    <a:schemeClr val="bg1"/>
                  </a:solidFill>
                  <a:latin typeface="rasol"/>
                </a:rPr>
                <a:t> الحشرات القشرية 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609319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053"/>
    </mc:Choice>
    <mc:Fallback xmlns="">
      <p:transition spd="slow" advTm="1100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23528" y="-171400"/>
            <a:ext cx="8686800" cy="720080"/>
          </a:xfrm>
        </p:spPr>
        <p:txBody>
          <a:bodyPr>
            <a:noAutofit/>
          </a:bodyPr>
          <a:lstStyle/>
          <a:p>
            <a:r>
              <a:rPr lang="ar-IQ" sz="2400" b="1" dirty="0"/>
              <a:t>الصفيحات </a:t>
            </a:r>
            <a:r>
              <a:rPr lang="ar-IQ" sz="2400" b="1" dirty="0" smtClean="0"/>
              <a:t>لحلقات </a:t>
            </a:r>
            <a:r>
              <a:rPr lang="ar-IQ" sz="2400" b="1" dirty="0"/>
              <a:t>الصدر </a:t>
            </a:r>
            <a:r>
              <a:rPr lang="en-US" sz="2400" b="1" dirty="0" err="1"/>
              <a:t>Sclerites</a:t>
            </a:r>
            <a:r>
              <a:rPr lang="en-US" sz="2400" b="1" dirty="0"/>
              <a:t> of thoracic segment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404664"/>
            <a:ext cx="9036496" cy="10081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ar-IQ" sz="1600" b="1" dirty="0"/>
              <a:t>يتركب الجدار الخارجي لكل حلقة من حلقات الصدر من ثلاث مناطق رئيسية هي صفيحة </a:t>
            </a:r>
            <a:r>
              <a:rPr lang="ar-IQ" sz="1600" b="1" dirty="0" err="1"/>
              <a:t>متقرنة</a:t>
            </a:r>
            <a:r>
              <a:rPr lang="ar-IQ" sz="1600" b="1" dirty="0"/>
              <a:t> ظهرية  </a:t>
            </a:r>
            <a:r>
              <a:rPr lang="en-US" sz="1600" b="1" dirty="0" err="1"/>
              <a:t>Tergum</a:t>
            </a:r>
            <a:r>
              <a:rPr lang="en-US" sz="1600" b="1" dirty="0"/>
              <a:t> </a:t>
            </a:r>
            <a:r>
              <a:rPr lang="ar-IQ" sz="1600" b="1" dirty="0" smtClean="0"/>
              <a:t> والجمع </a:t>
            </a:r>
            <a:r>
              <a:rPr lang="en-US" sz="1600" b="1" dirty="0" err="1"/>
              <a:t>Terga</a:t>
            </a:r>
            <a:r>
              <a:rPr lang="en-US" sz="1600" b="1" dirty="0"/>
              <a:t>  </a:t>
            </a:r>
            <a:r>
              <a:rPr lang="ar-IQ" sz="1600" b="1" dirty="0" smtClean="0"/>
              <a:t> وتدعى </a:t>
            </a:r>
            <a:r>
              <a:rPr lang="ar-IQ" sz="1600" b="1" dirty="0"/>
              <a:t>في منطقة الصدر بال </a:t>
            </a:r>
            <a:r>
              <a:rPr lang="ar-IQ" sz="1600" b="1" dirty="0" smtClean="0"/>
              <a:t> </a:t>
            </a:r>
            <a:r>
              <a:rPr lang="en-US" sz="1600" b="1" dirty="0" smtClean="0"/>
              <a:t>notum </a:t>
            </a:r>
            <a:r>
              <a:rPr lang="ar-IQ" sz="1600" b="1" dirty="0" smtClean="0"/>
              <a:t> وجمعها </a:t>
            </a:r>
            <a:r>
              <a:rPr lang="en-US" sz="1600" b="1" dirty="0"/>
              <a:t>nota </a:t>
            </a:r>
            <a:r>
              <a:rPr lang="ar-IQ" sz="1600" b="1" dirty="0" smtClean="0"/>
              <a:t> وصفيحة </a:t>
            </a:r>
            <a:r>
              <a:rPr lang="ar-IQ" sz="1600" b="1" dirty="0" err="1"/>
              <a:t>متقرنة</a:t>
            </a:r>
            <a:r>
              <a:rPr lang="ar-IQ" sz="1600" b="1" dirty="0"/>
              <a:t> بطنية هي </a:t>
            </a:r>
            <a:r>
              <a:rPr lang="ar-IQ" sz="1600" b="1" dirty="0" smtClean="0"/>
              <a:t> </a:t>
            </a:r>
            <a:r>
              <a:rPr lang="en-US" sz="1600" b="1" dirty="0" smtClean="0"/>
              <a:t>Sternum </a:t>
            </a:r>
            <a:r>
              <a:rPr lang="ar-IQ" sz="1600" b="1" dirty="0" smtClean="0"/>
              <a:t> والجمع </a:t>
            </a:r>
            <a:r>
              <a:rPr lang="en-US" sz="1600" b="1" dirty="0"/>
              <a:t>Sterna </a:t>
            </a:r>
            <a:r>
              <a:rPr lang="ar-IQ" sz="1600" b="1" dirty="0" smtClean="0"/>
              <a:t> ومنطقة </a:t>
            </a:r>
            <a:r>
              <a:rPr lang="ar-IQ" sz="1600" b="1" dirty="0"/>
              <a:t>جانبية تدعى بال </a:t>
            </a:r>
            <a:r>
              <a:rPr lang="ar-IQ" sz="1600" b="1" dirty="0" smtClean="0"/>
              <a:t> </a:t>
            </a:r>
            <a:r>
              <a:rPr lang="en-US" sz="1600" b="1" dirty="0" err="1" smtClean="0"/>
              <a:t>Pleuron</a:t>
            </a:r>
            <a:r>
              <a:rPr lang="en-US" sz="1600" b="1" dirty="0" smtClean="0"/>
              <a:t>  </a:t>
            </a:r>
            <a:r>
              <a:rPr lang="ar-IQ" sz="1600" b="1" dirty="0" smtClean="0"/>
              <a:t> والجمع </a:t>
            </a:r>
            <a:r>
              <a:rPr lang="en-US" sz="1600" b="1" dirty="0"/>
              <a:t>Pleura </a:t>
            </a:r>
            <a:r>
              <a:rPr lang="ar-IQ" sz="1600" b="1" dirty="0" smtClean="0"/>
              <a:t> توصل </a:t>
            </a:r>
            <a:r>
              <a:rPr lang="ar-IQ" sz="1600" b="1" dirty="0"/>
              <a:t>الصفيحة الظهرية بالبطنية</a:t>
            </a:r>
            <a:endParaRPr lang="en-US" sz="1600" b="1" dirty="0"/>
          </a:p>
        </p:txBody>
      </p:sp>
      <p:pic>
        <p:nvPicPr>
          <p:cNvPr id="4" name="صورة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80928"/>
            <a:ext cx="4355976" cy="39604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مستطيل 7"/>
          <p:cNvSpPr/>
          <p:nvPr/>
        </p:nvSpPr>
        <p:spPr>
          <a:xfrm>
            <a:off x="4499992" y="2781503"/>
            <a:ext cx="459671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IQ" sz="1600" b="1" dirty="0" smtClean="0"/>
              <a:t>أما </a:t>
            </a:r>
            <a:r>
              <a:rPr lang="ar-IQ" sz="1600" b="1" dirty="0"/>
              <a:t>ترج الحلقتين الصدريتين الوسطى والخلفية فتكونان </a:t>
            </a:r>
            <a:r>
              <a:rPr lang="ar-IQ" sz="1600" b="1" dirty="0" smtClean="0"/>
              <a:t> صغيرتين </a:t>
            </a:r>
            <a:r>
              <a:rPr lang="ar-IQ" sz="1600" b="1" dirty="0"/>
              <a:t>نسبيا في الحشرات عديمة </a:t>
            </a:r>
            <a:r>
              <a:rPr lang="ar-IQ" sz="1600" b="1" dirty="0" err="1"/>
              <a:t>الاجنحة</a:t>
            </a:r>
            <a:r>
              <a:rPr lang="ar-IQ" sz="1600" b="1" dirty="0"/>
              <a:t> وفي اليرقات ولكن في الحشرات المجنحة فانهما يصبحان متحورتين لاتصال الأجنحة </a:t>
            </a:r>
            <a:r>
              <a:rPr lang="ar-IQ" sz="1600" b="1" dirty="0" smtClean="0"/>
              <a:t>بهما</a:t>
            </a:r>
          </a:p>
          <a:p>
            <a:r>
              <a:rPr lang="ar-IQ" sz="1600" b="1" dirty="0"/>
              <a:t>ت</a:t>
            </a:r>
            <a:r>
              <a:rPr lang="ar-IQ" sz="1600" b="1" dirty="0" smtClean="0"/>
              <a:t>قسم </a:t>
            </a:r>
            <a:r>
              <a:rPr lang="ar-IQ" sz="1600" b="1" dirty="0"/>
              <a:t>كل من الصفيحة الظهرية الثانية والثالثة في الحشرات المجنحة </a:t>
            </a:r>
            <a:r>
              <a:rPr lang="ar-IQ" sz="1600" b="1" dirty="0" err="1"/>
              <a:t>الى</a:t>
            </a:r>
            <a:r>
              <a:rPr lang="ar-IQ" sz="1600" b="1" dirty="0"/>
              <a:t> منطقة </a:t>
            </a:r>
            <a:r>
              <a:rPr lang="ar-IQ" sz="1600" b="1" dirty="0" err="1"/>
              <a:t>امامية</a:t>
            </a:r>
            <a:r>
              <a:rPr lang="ar-IQ" sz="1600" b="1" dirty="0"/>
              <a:t> هي الصفيحة الجناحية الظهرية </a:t>
            </a:r>
            <a:r>
              <a:rPr lang="en-US" sz="1600" b="1" dirty="0" err="1"/>
              <a:t>alinotum</a:t>
            </a:r>
            <a:r>
              <a:rPr lang="en-US" sz="1600" b="1" dirty="0"/>
              <a:t> </a:t>
            </a:r>
            <a:r>
              <a:rPr lang="ar-IQ" sz="1600" b="1" dirty="0" smtClean="0"/>
              <a:t> والتي </a:t>
            </a:r>
            <a:r>
              <a:rPr lang="ar-IQ" sz="1600" b="1" dirty="0"/>
              <a:t>تتصل بها </a:t>
            </a:r>
            <a:r>
              <a:rPr lang="ar-IQ" sz="1600" b="1" dirty="0" err="1"/>
              <a:t>الاجنحة</a:t>
            </a:r>
            <a:r>
              <a:rPr lang="ar-IQ" sz="1600" b="1" dirty="0"/>
              <a:t> والى منطقة خلفية هي مؤخرة الصفيحة الظهرية </a:t>
            </a:r>
            <a:r>
              <a:rPr lang="en-US" sz="1600" b="1" dirty="0" err="1"/>
              <a:t>postnotum</a:t>
            </a:r>
            <a:r>
              <a:rPr lang="en-US" sz="1600" b="1" dirty="0"/>
              <a:t> </a:t>
            </a:r>
            <a:r>
              <a:rPr lang="ar-IQ" sz="1600" b="1" dirty="0" smtClean="0"/>
              <a:t> لا </a:t>
            </a:r>
            <a:r>
              <a:rPr lang="ar-IQ" sz="1600" b="1" dirty="0"/>
              <a:t>علاقة لها </a:t>
            </a:r>
            <a:r>
              <a:rPr lang="ar-IQ" sz="1600" b="1" dirty="0" err="1"/>
              <a:t>بالاجنحة</a:t>
            </a:r>
            <a:r>
              <a:rPr lang="ar-IQ" sz="1600" b="1" dirty="0"/>
              <a:t> </a:t>
            </a:r>
          </a:p>
          <a:p>
            <a:r>
              <a:rPr lang="ar-IQ" sz="1600" b="1" dirty="0" err="1"/>
              <a:t>ان</a:t>
            </a:r>
            <a:r>
              <a:rPr lang="ar-IQ" sz="1600" b="1" dirty="0"/>
              <a:t> الصفيحة </a:t>
            </a:r>
            <a:r>
              <a:rPr lang="ar-IQ" sz="1600" b="1" dirty="0" err="1"/>
              <a:t>الامامية</a:t>
            </a:r>
            <a:r>
              <a:rPr lang="ar-IQ" sz="1600" b="1" dirty="0"/>
              <a:t> (الصفيحة الجناحية </a:t>
            </a:r>
            <a:r>
              <a:rPr lang="ar-IQ" sz="1600" b="1" dirty="0" smtClean="0"/>
              <a:t>الظهرية</a:t>
            </a:r>
            <a:r>
              <a:rPr lang="en-US" sz="1600" b="1" dirty="0"/>
              <a:t> </a:t>
            </a:r>
            <a:r>
              <a:rPr lang="en-US" sz="1600" b="1" dirty="0" err="1" smtClean="0"/>
              <a:t>alinotum</a:t>
            </a:r>
            <a:r>
              <a:rPr lang="en-US" sz="1600" b="1" dirty="0" smtClean="0"/>
              <a:t> </a:t>
            </a:r>
            <a:r>
              <a:rPr lang="ar-IQ" sz="1600" b="1" dirty="0" smtClean="0"/>
              <a:t>) </a:t>
            </a:r>
            <a:r>
              <a:rPr lang="ar-IQ" sz="1600" b="1" dirty="0"/>
              <a:t>تقسم </a:t>
            </a:r>
            <a:r>
              <a:rPr lang="ar-IQ" sz="1600" b="1" dirty="0" err="1"/>
              <a:t>الى</a:t>
            </a:r>
            <a:r>
              <a:rPr lang="ar-IQ" sz="1600" b="1" dirty="0"/>
              <a:t> ثلاث مناطق هي </a:t>
            </a:r>
          </a:p>
          <a:p>
            <a:r>
              <a:rPr lang="en-US" sz="1600" b="1" dirty="0" smtClean="0"/>
              <a:t>a)</a:t>
            </a:r>
            <a:r>
              <a:rPr lang="ar-IQ" sz="1600" b="1" dirty="0" smtClean="0"/>
              <a:t> جزء </a:t>
            </a:r>
            <a:r>
              <a:rPr lang="ar-IQ" sz="1600" b="1" dirty="0" err="1"/>
              <a:t>امامي</a:t>
            </a:r>
            <a:r>
              <a:rPr lang="ar-IQ" sz="1600" b="1" dirty="0"/>
              <a:t> يدعى مقدمة الدرع </a:t>
            </a:r>
            <a:r>
              <a:rPr lang="en-US" sz="1600" b="1" dirty="0" err="1"/>
              <a:t>prescutum</a:t>
            </a:r>
            <a:endParaRPr lang="en-US" sz="1600" b="1" dirty="0"/>
          </a:p>
          <a:p>
            <a:r>
              <a:rPr lang="en-US" sz="1600" b="1" dirty="0" smtClean="0"/>
              <a:t>b)</a:t>
            </a:r>
            <a:r>
              <a:rPr lang="ar-IQ" sz="1600" b="1" dirty="0" smtClean="0"/>
              <a:t> جزء </a:t>
            </a:r>
            <a:r>
              <a:rPr lang="ar-IQ" sz="1600" b="1" dirty="0"/>
              <a:t>وسطي يدعى الدرع </a:t>
            </a:r>
            <a:r>
              <a:rPr lang="en-US" sz="1600" b="1" dirty="0" err="1"/>
              <a:t>scutum</a:t>
            </a:r>
            <a:endParaRPr lang="en-US" sz="1600" b="1" dirty="0"/>
          </a:p>
          <a:p>
            <a:r>
              <a:rPr lang="en-US" sz="1600" b="1" dirty="0" smtClean="0"/>
              <a:t>c)</a:t>
            </a:r>
            <a:r>
              <a:rPr lang="ar-IQ" sz="1600" b="1" dirty="0" smtClean="0"/>
              <a:t> جزء </a:t>
            </a:r>
            <a:r>
              <a:rPr lang="ar-IQ" sz="1600" b="1" dirty="0"/>
              <a:t>خلفي يدعى </a:t>
            </a:r>
            <a:r>
              <a:rPr lang="ar-IQ" sz="1600" b="1" dirty="0" err="1"/>
              <a:t>بالدريع</a:t>
            </a:r>
            <a:r>
              <a:rPr lang="ar-IQ" sz="1600" b="1" dirty="0"/>
              <a:t> </a:t>
            </a:r>
            <a:r>
              <a:rPr lang="en-US" sz="1600" b="1" dirty="0" err="1"/>
              <a:t>scutellum</a:t>
            </a:r>
            <a:endParaRPr lang="en-US" sz="1600" b="1" dirty="0"/>
          </a:p>
          <a:p>
            <a:r>
              <a:rPr lang="ar-SA" sz="1600" b="1" dirty="0" smtClean="0"/>
              <a:t>تنبعج الحافة الامامية ل</a:t>
            </a:r>
            <a:r>
              <a:rPr lang="ar-IQ" sz="1600" b="1" dirty="0" smtClean="0"/>
              <a:t>مقدمة </a:t>
            </a:r>
            <a:r>
              <a:rPr lang="ar-IQ" sz="1600" b="1" dirty="0"/>
              <a:t>الصفيحة الظهرية الامامية الى الداخل </a:t>
            </a:r>
            <a:r>
              <a:rPr lang="ar-SA" sz="1600" b="1" dirty="0" smtClean="0"/>
              <a:t>لتكون هيكل </a:t>
            </a:r>
            <a:r>
              <a:rPr lang="ar-SA" sz="1600" b="1" dirty="0" err="1" smtClean="0"/>
              <a:t>الترجة</a:t>
            </a:r>
            <a:r>
              <a:rPr lang="ar-SA" sz="1600" b="1" dirty="0" smtClean="0"/>
              <a:t> الداخلي </a:t>
            </a:r>
            <a:r>
              <a:rPr lang="ar-IQ" sz="1600" b="1" dirty="0" smtClean="0"/>
              <a:t> </a:t>
            </a:r>
            <a:r>
              <a:rPr lang="en-US" sz="1600" b="1" dirty="0" err="1" smtClean="0"/>
              <a:t>phragma</a:t>
            </a:r>
            <a:r>
              <a:rPr lang="en-US" sz="1600" b="1" dirty="0" smtClean="0"/>
              <a:t>  </a:t>
            </a:r>
            <a:r>
              <a:rPr lang="ar-SA" sz="1600" b="1" dirty="0" smtClean="0"/>
              <a:t>الذي تتصل </a:t>
            </a:r>
            <a:r>
              <a:rPr lang="ar-SA" sz="1600" b="1" dirty="0" err="1" smtClean="0"/>
              <a:t>بة</a:t>
            </a:r>
            <a:r>
              <a:rPr lang="ar-SA" sz="1600" b="1" dirty="0" smtClean="0"/>
              <a:t> العضلات الطولية الظهرية  وقد يوجد هيكل داخلي خلفي </a:t>
            </a:r>
            <a:r>
              <a:rPr lang="ar-SA" sz="1600" b="1" dirty="0" err="1" smtClean="0"/>
              <a:t>للترجة</a:t>
            </a:r>
            <a:r>
              <a:rPr lang="ar-SA" sz="1600" b="1" dirty="0" smtClean="0"/>
              <a:t> </a:t>
            </a:r>
            <a:r>
              <a:rPr lang="en-US" sz="1600" b="1" dirty="0" err="1" smtClean="0"/>
              <a:t>postphragma</a:t>
            </a:r>
            <a:r>
              <a:rPr lang="ar-SA" sz="1600" b="1" dirty="0" smtClean="0"/>
              <a:t>يقوم بنفس العمل </a:t>
            </a:r>
            <a:r>
              <a:rPr lang="ar-IQ" sz="1600" b="1" dirty="0" smtClean="0"/>
              <a:t>.</a:t>
            </a:r>
            <a:endParaRPr lang="ar-IQ" sz="1600" b="1" dirty="0"/>
          </a:p>
        </p:txBody>
      </p:sp>
      <p:cxnSp>
        <p:nvCxnSpPr>
          <p:cNvPr id="10" name="رابط كسهم مستقيم 9"/>
          <p:cNvCxnSpPr/>
          <p:nvPr/>
        </p:nvCxnSpPr>
        <p:spPr>
          <a:xfrm>
            <a:off x="1215246" y="2780928"/>
            <a:ext cx="396044" cy="26784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رابط كسهم مستقيم 11"/>
          <p:cNvCxnSpPr/>
          <p:nvPr/>
        </p:nvCxnSpPr>
        <p:spPr>
          <a:xfrm>
            <a:off x="2400728" y="2816931"/>
            <a:ext cx="281315" cy="19584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رابط كسهم مستقيم 13"/>
          <p:cNvCxnSpPr/>
          <p:nvPr/>
        </p:nvCxnSpPr>
        <p:spPr>
          <a:xfrm>
            <a:off x="773578" y="3140968"/>
            <a:ext cx="702078" cy="31362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رابط كسهم مستقيم 15"/>
          <p:cNvCxnSpPr/>
          <p:nvPr/>
        </p:nvCxnSpPr>
        <p:spPr>
          <a:xfrm>
            <a:off x="1691680" y="3573016"/>
            <a:ext cx="216024" cy="21602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رابط كسهم مستقيم 17"/>
          <p:cNvCxnSpPr/>
          <p:nvPr/>
        </p:nvCxnSpPr>
        <p:spPr>
          <a:xfrm>
            <a:off x="1947131" y="3198503"/>
            <a:ext cx="281315" cy="2880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رابط كسهم مستقيم 19"/>
          <p:cNvCxnSpPr/>
          <p:nvPr/>
        </p:nvCxnSpPr>
        <p:spPr>
          <a:xfrm flipV="1">
            <a:off x="395536" y="4122514"/>
            <a:ext cx="144016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رابط كسهم مستقيم 21"/>
          <p:cNvCxnSpPr/>
          <p:nvPr/>
        </p:nvCxnSpPr>
        <p:spPr>
          <a:xfrm flipV="1">
            <a:off x="3491880" y="4607693"/>
            <a:ext cx="144016" cy="30690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5124" name="Picture 4" descr="Discover Life mobi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628800"/>
            <a:ext cx="1957189" cy="1048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صورة 14" descr="Image result for insect tergum and sternum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7131" y="1175590"/>
            <a:ext cx="1776841" cy="9572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مستطيل 8"/>
          <p:cNvSpPr/>
          <p:nvPr/>
        </p:nvSpPr>
        <p:spPr>
          <a:xfrm>
            <a:off x="4044667" y="1313473"/>
            <a:ext cx="499182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IQ" sz="1600" b="1" dirty="0"/>
              <a:t>الظهر </a:t>
            </a:r>
            <a:r>
              <a:rPr lang="ar-IQ" sz="1600" b="1" dirty="0" err="1"/>
              <a:t>واقسامه</a:t>
            </a:r>
            <a:r>
              <a:rPr lang="ar-IQ" sz="1600" b="1" dirty="0"/>
              <a:t> </a:t>
            </a:r>
            <a:r>
              <a:rPr lang="en-US" sz="1600" b="1" dirty="0" err="1"/>
              <a:t>Tergum</a:t>
            </a:r>
            <a:r>
              <a:rPr lang="en-US" sz="1600" b="1" dirty="0"/>
              <a:t>  </a:t>
            </a:r>
            <a:r>
              <a:rPr lang="ar-IQ" sz="1600" b="1" dirty="0" smtClean="0"/>
              <a:t> تعرف </a:t>
            </a:r>
            <a:r>
              <a:rPr lang="ar-IQ" sz="1600" b="1" dirty="0" err="1"/>
              <a:t>ترجة</a:t>
            </a:r>
            <a:r>
              <a:rPr lang="ar-IQ" sz="1600" b="1" dirty="0"/>
              <a:t> الحلقة الصدرية الأمامية باسم </a:t>
            </a:r>
            <a:r>
              <a:rPr lang="ar-IQ" sz="1600" b="1" dirty="0" smtClean="0"/>
              <a:t>(</a:t>
            </a:r>
            <a:r>
              <a:rPr lang="en-US" sz="1600" b="1" dirty="0" err="1" smtClean="0"/>
              <a:t>Pronotum</a:t>
            </a:r>
            <a:r>
              <a:rPr lang="en-US" sz="1600" b="1" dirty="0" smtClean="0"/>
              <a:t> </a:t>
            </a:r>
            <a:r>
              <a:rPr lang="ar-IQ" sz="1600" b="1" dirty="0" smtClean="0"/>
              <a:t>) الصفيحة </a:t>
            </a:r>
            <a:r>
              <a:rPr lang="ar-IQ" sz="1600" b="1" dirty="0"/>
              <a:t>الظهرية الأمامية وتكون  صغيرة لأنها تستخدم فقط في ارتباط عضلات الرجل ولكنها في الحشرات التابعة ًغالبا لرتبتي الصراصر وفرس النبي </a:t>
            </a:r>
            <a:r>
              <a:rPr lang="ar-IQ" sz="1600" b="1" dirty="0" err="1"/>
              <a:t>وغمدية</a:t>
            </a:r>
            <a:r>
              <a:rPr lang="ar-IQ" sz="1600" b="1" dirty="0"/>
              <a:t> الأجنحة تظهر على هيئة صفيحة كبيرة تعمل على الحماية الجزئية لحلقتي الصدر المجنح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24201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7686"/>
    </mc:Choice>
    <mc:Fallback xmlns="">
      <p:transition spd="slow" advTm="3676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1"/>
          <p:cNvSpPr txBox="1">
            <a:spLocks/>
          </p:cNvSpPr>
          <p:nvPr/>
        </p:nvSpPr>
        <p:spPr>
          <a:xfrm>
            <a:off x="323528" y="-27384"/>
            <a:ext cx="86868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IQ" sz="3200" b="1" smtClean="0"/>
              <a:t>الصفيحات حلقات الصدر </a:t>
            </a:r>
            <a:r>
              <a:rPr lang="en-US" sz="3200" b="1" smtClean="0"/>
              <a:t>Sclerites of thoracic segment</a:t>
            </a:r>
            <a:endParaRPr lang="en-US" sz="3200" b="1" dirty="0"/>
          </a:p>
        </p:txBody>
      </p:sp>
      <p:pic>
        <p:nvPicPr>
          <p:cNvPr id="5" name="صورة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476" y="1412775"/>
            <a:ext cx="5364088" cy="46005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8" name="رابط كسهم مستقيم 7"/>
          <p:cNvCxnSpPr/>
          <p:nvPr/>
        </p:nvCxnSpPr>
        <p:spPr>
          <a:xfrm>
            <a:off x="2051720" y="4869160"/>
            <a:ext cx="576064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مستطيل 8"/>
          <p:cNvSpPr/>
          <p:nvPr/>
        </p:nvSpPr>
        <p:spPr>
          <a:xfrm>
            <a:off x="5724128" y="1618505"/>
            <a:ext cx="3286200" cy="48536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8480" indent="-179705">
              <a:lnSpc>
                <a:spcPct val="115000"/>
              </a:lnSpc>
              <a:spcAft>
                <a:spcPts val="1000"/>
              </a:spcAft>
            </a:pPr>
            <a:r>
              <a:rPr lang="ar-IQ" b="1" dirty="0">
                <a:ea typeface="Calibri"/>
                <a:cs typeface="Times New Roman"/>
              </a:rPr>
              <a:t>الصفيحة البطنية (القص)</a:t>
            </a:r>
            <a:endParaRPr lang="en-US" sz="1600" dirty="0">
              <a:ea typeface="Calibri"/>
              <a:cs typeface="Arial"/>
            </a:endParaRPr>
          </a:p>
          <a:p>
            <a:pPr marL="538480" indent="-179705">
              <a:lnSpc>
                <a:spcPct val="115000"/>
              </a:lnSpc>
              <a:spcAft>
                <a:spcPts val="1000"/>
              </a:spcAft>
            </a:pPr>
            <a:r>
              <a:rPr lang="ar-IQ" dirty="0">
                <a:ea typeface="Calibri"/>
                <a:cs typeface="Times New Roman"/>
              </a:rPr>
              <a:t> تتصل هذه الصفيحة  من </a:t>
            </a:r>
            <a:r>
              <a:rPr lang="ar-IQ" dirty="0" err="1">
                <a:ea typeface="Calibri"/>
                <a:cs typeface="Times New Roman"/>
              </a:rPr>
              <a:t>الامام</a:t>
            </a:r>
            <a:r>
              <a:rPr lang="ar-IQ" dirty="0">
                <a:ea typeface="Calibri"/>
                <a:cs typeface="Times New Roman"/>
              </a:rPr>
              <a:t> والخلف بالصفيحتين الجانبيتين كي تكون على كل جانب تجويفاً تستقر فيه قاعدة الرجل ( </a:t>
            </a:r>
            <a:r>
              <a:rPr lang="en-US" dirty="0">
                <a:latin typeface="Times New Roman"/>
                <a:ea typeface="Calibri"/>
                <a:cs typeface="Arial"/>
              </a:rPr>
              <a:t>(</a:t>
            </a:r>
            <a:r>
              <a:rPr lang="en-US" dirty="0" err="1">
                <a:latin typeface="Times New Roman"/>
                <a:ea typeface="Calibri"/>
                <a:cs typeface="Arial"/>
              </a:rPr>
              <a:t>coxa</a:t>
            </a:r>
            <a:r>
              <a:rPr lang="ar-IQ" dirty="0">
                <a:ea typeface="Calibri"/>
                <a:cs typeface="Times New Roman"/>
              </a:rPr>
              <a:t> تتكون الصفيحة البطنية من جزيئين</a:t>
            </a:r>
            <a:endParaRPr lang="en-US" sz="1600" dirty="0">
              <a:ea typeface="Calibri"/>
              <a:cs typeface="Arial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lphaLcParenR"/>
            </a:pPr>
            <a:r>
              <a:rPr lang="ar-IQ" dirty="0">
                <a:ea typeface="Calibri"/>
                <a:cs typeface="Times New Roman"/>
              </a:rPr>
              <a:t>الجزء </a:t>
            </a:r>
            <a:r>
              <a:rPr lang="ar-IQ" dirty="0" err="1">
                <a:ea typeface="Calibri"/>
                <a:cs typeface="Times New Roman"/>
              </a:rPr>
              <a:t>الامامي</a:t>
            </a:r>
            <a:r>
              <a:rPr lang="ar-IQ" dirty="0">
                <a:ea typeface="Calibri"/>
                <a:cs typeface="Times New Roman"/>
              </a:rPr>
              <a:t> هي الصفيحة الرئيسية البطنية </a:t>
            </a:r>
            <a:r>
              <a:rPr lang="en-US" dirty="0" err="1">
                <a:latin typeface="Times New Roman"/>
                <a:ea typeface="Calibri"/>
                <a:cs typeface="Arial"/>
              </a:rPr>
              <a:t>Eusternum</a:t>
            </a:r>
            <a:r>
              <a:rPr lang="ar-IQ" dirty="0">
                <a:ea typeface="Calibri"/>
                <a:cs typeface="Times New Roman"/>
              </a:rPr>
              <a:t> (الذي ينقسم في الحشرات المجنحة </a:t>
            </a:r>
            <a:r>
              <a:rPr lang="ar-IQ" dirty="0" err="1">
                <a:ea typeface="Calibri"/>
                <a:cs typeface="Times New Roman"/>
              </a:rPr>
              <a:t>الى</a:t>
            </a:r>
            <a:r>
              <a:rPr lang="ar-IQ" dirty="0">
                <a:ea typeface="Calibri"/>
                <a:cs typeface="Times New Roman"/>
              </a:rPr>
              <a:t> 3 مناطق عي مقدمة القص </a:t>
            </a:r>
            <a:r>
              <a:rPr lang="en-US" dirty="0" err="1">
                <a:latin typeface="Times New Roman"/>
                <a:ea typeface="Calibri"/>
                <a:cs typeface="Arial"/>
              </a:rPr>
              <a:t>presternum</a:t>
            </a:r>
            <a:r>
              <a:rPr lang="ar-IQ" dirty="0">
                <a:ea typeface="Calibri"/>
                <a:cs typeface="Times New Roman"/>
              </a:rPr>
              <a:t> ومنطقة وسطية </a:t>
            </a:r>
            <a:r>
              <a:rPr lang="en-US" dirty="0" err="1">
                <a:latin typeface="Times New Roman"/>
                <a:ea typeface="Calibri"/>
                <a:cs typeface="Arial"/>
              </a:rPr>
              <a:t>basisternum</a:t>
            </a:r>
            <a:r>
              <a:rPr lang="ar-IQ" dirty="0">
                <a:ea typeface="Calibri"/>
                <a:cs typeface="Times New Roman"/>
              </a:rPr>
              <a:t> وخلفية القصيص </a:t>
            </a:r>
            <a:r>
              <a:rPr lang="en-US" dirty="0" err="1">
                <a:latin typeface="Times New Roman"/>
                <a:ea typeface="Calibri"/>
                <a:cs typeface="Arial"/>
              </a:rPr>
              <a:t>sternellum</a:t>
            </a:r>
            <a:r>
              <a:rPr lang="ar-IQ" dirty="0">
                <a:ea typeface="Calibri"/>
                <a:cs typeface="Times New Roman"/>
              </a:rPr>
              <a:t> ) </a:t>
            </a:r>
            <a:endParaRPr lang="en-US" sz="1600" dirty="0">
              <a:ea typeface="Calibri"/>
              <a:cs typeface="Arial"/>
            </a:endParaRPr>
          </a:p>
          <a:p>
            <a:r>
              <a:rPr lang="ar-IQ" dirty="0">
                <a:ea typeface="Calibri"/>
                <a:cs typeface="Times New Roman"/>
              </a:rPr>
              <a:t> </a:t>
            </a:r>
            <a:r>
              <a:rPr lang="en-US" dirty="0" smtClean="0">
                <a:ea typeface="Calibri"/>
                <a:cs typeface="Times New Roman"/>
              </a:rPr>
              <a:t>b) </a:t>
            </a:r>
            <a:r>
              <a:rPr lang="ar-IQ" dirty="0" smtClean="0">
                <a:ea typeface="Calibri"/>
                <a:cs typeface="Times New Roman"/>
              </a:rPr>
              <a:t> ) ومن </a:t>
            </a:r>
            <a:r>
              <a:rPr lang="ar-IQ" dirty="0">
                <a:ea typeface="Calibri"/>
                <a:cs typeface="Times New Roman"/>
              </a:rPr>
              <a:t>جزء خلفي يدعى بال </a:t>
            </a:r>
            <a:r>
              <a:rPr lang="en-US" dirty="0" err="1">
                <a:latin typeface="Times New Roman"/>
                <a:ea typeface="Calibri"/>
              </a:rPr>
              <a:t>spinasternum</a:t>
            </a:r>
            <a:endParaRPr lang="en-US" dirty="0"/>
          </a:p>
        </p:txBody>
      </p:sp>
      <p:cxnSp>
        <p:nvCxnSpPr>
          <p:cNvPr id="11" name="رابط كسهم مستقيم 10"/>
          <p:cNvCxnSpPr/>
          <p:nvPr/>
        </p:nvCxnSpPr>
        <p:spPr>
          <a:xfrm flipV="1">
            <a:off x="1835696" y="6013351"/>
            <a:ext cx="360040" cy="29596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رابط كسهم مستقيم 12"/>
          <p:cNvCxnSpPr/>
          <p:nvPr/>
        </p:nvCxnSpPr>
        <p:spPr>
          <a:xfrm flipV="1">
            <a:off x="2970076" y="6013351"/>
            <a:ext cx="449796" cy="45879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رابط كسهم مستقيم 14"/>
          <p:cNvCxnSpPr/>
          <p:nvPr/>
        </p:nvCxnSpPr>
        <p:spPr>
          <a:xfrm flipV="1">
            <a:off x="1043608" y="5301208"/>
            <a:ext cx="432048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رابط كسهم مستقيم 16"/>
          <p:cNvCxnSpPr/>
          <p:nvPr/>
        </p:nvCxnSpPr>
        <p:spPr>
          <a:xfrm flipV="1">
            <a:off x="1619672" y="5481228"/>
            <a:ext cx="576064" cy="2520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رابط كسهم مستقيم 18"/>
          <p:cNvCxnSpPr/>
          <p:nvPr/>
        </p:nvCxnSpPr>
        <p:spPr>
          <a:xfrm flipV="1">
            <a:off x="2627784" y="5661248"/>
            <a:ext cx="363736" cy="14401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898136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4444"/>
    </mc:Choice>
    <mc:Fallback xmlns="">
      <p:transition spd="slow" advTm="844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وان 1"/>
          <p:cNvSpPr txBox="1">
            <a:spLocks/>
          </p:cNvSpPr>
          <p:nvPr/>
        </p:nvSpPr>
        <p:spPr>
          <a:xfrm>
            <a:off x="323528" y="-27384"/>
            <a:ext cx="86868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IQ" sz="3200" b="1" smtClean="0"/>
              <a:t>الصفيحات حلقات الصدر </a:t>
            </a:r>
            <a:r>
              <a:rPr lang="en-US" sz="3200" b="1" smtClean="0"/>
              <a:t>Sclerites of thoracic segment</a:t>
            </a:r>
            <a:endParaRPr lang="en-US" sz="3200" b="1" dirty="0"/>
          </a:p>
        </p:txBody>
      </p:sp>
      <p:pic>
        <p:nvPicPr>
          <p:cNvPr id="6" name="صورة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800"/>
            <a:ext cx="5364088" cy="46005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مستطيل 6"/>
          <p:cNvSpPr/>
          <p:nvPr/>
        </p:nvSpPr>
        <p:spPr>
          <a:xfrm>
            <a:off x="5436096" y="980728"/>
            <a:ext cx="341987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IQ" b="1" dirty="0"/>
              <a:t>الصفيحة الجانبية </a:t>
            </a:r>
            <a:r>
              <a:rPr lang="en-US" b="1" dirty="0" err="1"/>
              <a:t>pleuron</a:t>
            </a:r>
            <a:r>
              <a:rPr lang="ar-IQ" b="1" dirty="0"/>
              <a:t> في الحشرات المجنحة </a:t>
            </a:r>
            <a:endParaRPr lang="en-US" dirty="0"/>
          </a:p>
          <a:p>
            <a:r>
              <a:rPr lang="ar-IQ" dirty="0"/>
              <a:t>تتوسع الصفيحة الجانبية في الحلقات الصدرية التي تحمل </a:t>
            </a:r>
            <a:r>
              <a:rPr lang="ar-IQ" dirty="0" err="1"/>
              <a:t>اجنحة</a:t>
            </a:r>
            <a:r>
              <a:rPr lang="ar-IQ" dirty="0"/>
              <a:t> ويمتد منها نتوء سفلي يدعى نتوء الحرقفة </a:t>
            </a:r>
            <a:r>
              <a:rPr lang="en-US" dirty="0" smtClean="0"/>
              <a:t>pleural </a:t>
            </a:r>
            <a:r>
              <a:rPr lang="en-US" dirty="0" err="1" smtClean="0"/>
              <a:t>coxal</a:t>
            </a:r>
            <a:r>
              <a:rPr lang="en-US" dirty="0" smtClean="0"/>
              <a:t> </a:t>
            </a:r>
            <a:r>
              <a:rPr lang="en-US" dirty="0"/>
              <a:t>process</a:t>
            </a:r>
            <a:r>
              <a:rPr lang="ar-IQ" dirty="0"/>
              <a:t> والذي يتمفصل عليه رجل الحشرة ويمتد نتوء ظهري يدعى </a:t>
            </a:r>
            <a:r>
              <a:rPr lang="ar-IQ" dirty="0" smtClean="0"/>
              <a:t>نتوءان </a:t>
            </a:r>
            <a:r>
              <a:rPr lang="ar-IQ" dirty="0"/>
              <a:t>الجناح الظهري </a:t>
            </a:r>
            <a:r>
              <a:rPr lang="en-US" dirty="0"/>
              <a:t> dorsal wing process</a:t>
            </a:r>
            <a:r>
              <a:rPr lang="ar-IQ" dirty="0"/>
              <a:t> يتمفصل عليه الجناح </a:t>
            </a:r>
            <a:r>
              <a:rPr lang="ar-IQ" dirty="0" smtClean="0"/>
              <a:t> (</a:t>
            </a:r>
            <a:r>
              <a:rPr lang="ar-IQ" dirty="0" err="1" smtClean="0"/>
              <a:t>امامي</a:t>
            </a:r>
            <a:r>
              <a:rPr lang="ar-IQ" dirty="0" smtClean="0"/>
              <a:t> وخلفي). </a:t>
            </a:r>
            <a:r>
              <a:rPr lang="ar-IQ" dirty="0"/>
              <a:t>تتكون الصفيحة الجانبية من </a:t>
            </a:r>
            <a:r>
              <a:rPr lang="ar-IQ" dirty="0" err="1"/>
              <a:t>جزئين</a:t>
            </a:r>
            <a:r>
              <a:rPr lang="ar-IQ" dirty="0"/>
              <a:t> يدعى الجزء </a:t>
            </a:r>
            <a:r>
              <a:rPr lang="ar-IQ" dirty="0" err="1"/>
              <a:t>الامامي</a:t>
            </a:r>
            <a:r>
              <a:rPr lang="ar-IQ" dirty="0"/>
              <a:t> فوق الصفيحة البطنية </a:t>
            </a:r>
            <a:r>
              <a:rPr lang="en-US" dirty="0" err="1"/>
              <a:t>episternum</a:t>
            </a:r>
            <a:r>
              <a:rPr lang="ar-IQ" dirty="0"/>
              <a:t> ويدعى الجزء الخلفي فوق حرقفة الرجل </a:t>
            </a:r>
            <a:r>
              <a:rPr lang="en-US" dirty="0" err="1"/>
              <a:t>epimeron</a:t>
            </a:r>
            <a:r>
              <a:rPr lang="ar-IQ" dirty="0"/>
              <a:t> ويفصل بينهما الدرز الجانبي </a:t>
            </a:r>
            <a:r>
              <a:rPr lang="ar-IQ" dirty="0" smtClean="0"/>
              <a:t> </a:t>
            </a:r>
            <a:r>
              <a:rPr lang="en-US" dirty="0" smtClean="0"/>
              <a:t>pleural </a:t>
            </a:r>
            <a:r>
              <a:rPr lang="en-US" dirty="0"/>
              <a:t>suture </a:t>
            </a:r>
            <a:r>
              <a:rPr lang="ar-IQ" dirty="0"/>
              <a:t>ويمتد هذا الدرز من اعلى تجويف الحرقفة </a:t>
            </a:r>
            <a:r>
              <a:rPr lang="ar-IQ" dirty="0" err="1"/>
              <a:t>الى</a:t>
            </a:r>
            <a:r>
              <a:rPr lang="ar-IQ" dirty="0"/>
              <a:t> النتوء الجناحي وبشكل مائل.</a:t>
            </a:r>
            <a:endParaRPr lang="en-US" dirty="0"/>
          </a:p>
        </p:txBody>
      </p:sp>
      <p:cxnSp>
        <p:nvCxnSpPr>
          <p:cNvPr id="9" name="رابط كسهم مستقيم 8"/>
          <p:cNvCxnSpPr/>
          <p:nvPr/>
        </p:nvCxnSpPr>
        <p:spPr>
          <a:xfrm>
            <a:off x="971600" y="3861048"/>
            <a:ext cx="72008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رابط كسهم مستقيم 10"/>
          <p:cNvCxnSpPr/>
          <p:nvPr/>
        </p:nvCxnSpPr>
        <p:spPr>
          <a:xfrm flipH="1">
            <a:off x="2843808" y="4238311"/>
            <a:ext cx="936104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رابط كسهم مستقيم 12"/>
          <p:cNvCxnSpPr/>
          <p:nvPr/>
        </p:nvCxnSpPr>
        <p:spPr>
          <a:xfrm>
            <a:off x="1259632" y="4105549"/>
            <a:ext cx="1224136" cy="6803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رابط كسهم مستقيم 13"/>
          <p:cNvCxnSpPr/>
          <p:nvPr/>
        </p:nvCxnSpPr>
        <p:spPr>
          <a:xfrm flipH="1">
            <a:off x="2682044" y="2996952"/>
            <a:ext cx="1097868" cy="18339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رابط كسهم مستقيم 14"/>
          <p:cNvCxnSpPr/>
          <p:nvPr/>
        </p:nvCxnSpPr>
        <p:spPr>
          <a:xfrm flipH="1">
            <a:off x="2528156" y="4653136"/>
            <a:ext cx="936104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رابط كسهم مستقيم 15"/>
          <p:cNvCxnSpPr/>
          <p:nvPr/>
        </p:nvCxnSpPr>
        <p:spPr>
          <a:xfrm>
            <a:off x="1365378" y="2708920"/>
            <a:ext cx="614334" cy="47142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10214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863"/>
    </mc:Choice>
    <mc:Fallback xmlns="">
      <p:transition spd="slow" advTm="758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Autofit/>
          </a:bodyPr>
          <a:lstStyle/>
          <a:p>
            <a:r>
              <a:rPr lang="ar-IQ" sz="3200" b="1" dirty="0" smtClean="0"/>
              <a:t>ملحقات الصدر</a:t>
            </a:r>
            <a:br>
              <a:rPr lang="ar-IQ" sz="3200" b="1" dirty="0" smtClean="0"/>
            </a:br>
            <a:r>
              <a:rPr lang="ar-IQ" sz="3200" b="1" dirty="0" err="1" smtClean="0"/>
              <a:t>الارجل</a:t>
            </a:r>
            <a:endParaRPr lang="en-US" sz="3200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ar-IQ" sz="2000" dirty="0"/>
              <a:t> تمتلك جميع الحشرات باستثناء اليرقات عديمة </a:t>
            </a:r>
            <a:r>
              <a:rPr lang="ar-IQ" sz="2000" dirty="0" err="1"/>
              <a:t>الارجل</a:t>
            </a:r>
            <a:r>
              <a:rPr lang="ar-IQ" sz="2000" dirty="0"/>
              <a:t> وقليل من الحشرات الكاملة ثلاثة </a:t>
            </a:r>
            <a:r>
              <a:rPr lang="ar-IQ" sz="2000" dirty="0" err="1"/>
              <a:t>ازواج</a:t>
            </a:r>
            <a:r>
              <a:rPr lang="ar-IQ" sz="2000" dirty="0"/>
              <a:t> من </a:t>
            </a:r>
            <a:r>
              <a:rPr lang="ar-IQ" sz="2000" dirty="0" err="1"/>
              <a:t>الارجل</a:t>
            </a:r>
            <a:r>
              <a:rPr lang="ar-IQ" sz="2000" dirty="0"/>
              <a:t> زوج واحد على كل حلقة صدرية. من الناحية النموذجية تتكون الرجل من ستة حلقات </a:t>
            </a:r>
            <a:r>
              <a:rPr lang="ar-IQ" sz="2000" dirty="0" err="1"/>
              <a:t>اساسية</a:t>
            </a:r>
            <a:r>
              <a:rPr lang="ar-IQ" sz="2000" dirty="0"/>
              <a:t> تتمفصل الواحدة مع </a:t>
            </a:r>
            <a:r>
              <a:rPr lang="ar-IQ" sz="2000" dirty="0" err="1"/>
              <a:t>الاخرى</a:t>
            </a:r>
            <a:r>
              <a:rPr lang="ar-IQ" sz="2000" dirty="0"/>
              <a:t> بنتوءات مفصلية </a:t>
            </a:r>
            <a:r>
              <a:rPr lang="ar-IQ" sz="2000" dirty="0" err="1"/>
              <a:t>احادية</a:t>
            </a:r>
            <a:r>
              <a:rPr lang="ar-IQ" sz="2000" dirty="0"/>
              <a:t> </a:t>
            </a:r>
            <a:r>
              <a:rPr lang="ar-IQ" sz="2000" dirty="0" err="1"/>
              <a:t>او</a:t>
            </a:r>
            <a:r>
              <a:rPr lang="ar-IQ" sz="2000" dirty="0"/>
              <a:t> ثنائية و تتكون </a:t>
            </a:r>
            <a:r>
              <a:rPr lang="ar-IQ" sz="2000" dirty="0" err="1"/>
              <a:t>الارجل</a:t>
            </a:r>
            <a:r>
              <a:rPr lang="ar-IQ" sz="2000" dirty="0"/>
              <a:t> من </a:t>
            </a:r>
            <a:endParaRPr lang="ar-IQ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ar-IQ" sz="2000" dirty="0" smtClean="0"/>
              <a:t>الحرقفة (</a:t>
            </a:r>
            <a:r>
              <a:rPr lang="en-US" sz="2000" dirty="0" err="1"/>
              <a:t>coxa</a:t>
            </a:r>
            <a:r>
              <a:rPr lang="ar-IQ" sz="2000" dirty="0" smtClean="0"/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ar-IQ" sz="2000" dirty="0" smtClean="0"/>
              <a:t>المدور (</a:t>
            </a:r>
            <a:r>
              <a:rPr lang="en-US" sz="2000" dirty="0" smtClean="0"/>
              <a:t>Trochanter</a:t>
            </a:r>
            <a:r>
              <a:rPr lang="ar-IQ" sz="2000" dirty="0" smtClean="0"/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ar-IQ" sz="2000" dirty="0" smtClean="0"/>
              <a:t>الفخذ (</a:t>
            </a:r>
            <a:r>
              <a:rPr lang="en-US" sz="2000" dirty="0" smtClean="0"/>
              <a:t>Femur</a:t>
            </a:r>
            <a:r>
              <a:rPr lang="ar-IQ" sz="2000" dirty="0" smtClean="0"/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ar-IQ" sz="2000" dirty="0" smtClean="0"/>
              <a:t>الساق (</a:t>
            </a:r>
            <a:r>
              <a:rPr lang="en-US" sz="2000" dirty="0" smtClean="0"/>
              <a:t>Tibia</a:t>
            </a:r>
            <a:r>
              <a:rPr lang="ar-IQ" sz="2000" dirty="0" smtClean="0"/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ar-IQ" sz="2000" dirty="0" smtClean="0"/>
              <a:t>الرسغ (</a:t>
            </a:r>
            <a:r>
              <a:rPr lang="en-US" sz="2000" dirty="0"/>
              <a:t>Tarsus</a:t>
            </a:r>
            <a:r>
              <a:rPr lang="ar-IQ" sz="2000" dirty="0" smtClean="0"/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ar-IQ" sz="2000" dirty="0" smtClean="0"/>
              <a:t>مقدم الرسغ (</a:t>
            </a:r>
            <a:r>
              <a:rPr lang="en-US" sz="2000" dirty="0" err="1"/>
              <a:t>Pretarsus</a:t>
            </a:r>
            <a:r>
              <a:rPr lang="ar-IQ" sz="2000" dirty="0" smtClean="0"/>
              <a:t>)</a:t>
            </a:r>
            <a:endParaRPr lang="en-US" sz="2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976" y="2564904"/>
            <a:ext cx="3636802" cy="4141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68527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663"/>
    </mc:Choice>
    <mc:Fallback xmlns="">
      <p:transition spd="slow" advTm="626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139952" y="-27383"/>
            <a:ext cx="4896545" cy="936103"/>
          </a:xfrm>
        </p:spPr>
        <p:txBody>
          <a:bodyPr>
            <a:no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ar-IQ" sz="2800" b="1" dirty="0">
                <a:solidFill>
                  <a:prstClr val="black"/>
                </a:solidFill>
              </a:rPr>
              <a:t>الحرقفة (</a:t>
            </a:r>
            <a:r>
              <a:rPr lang="en-US" sz="2800" b="1" dirty="0" err="1">
                <a:solidFill>
                  <a:prstClr val="black"/>
                </a:solidFill>
              </a:rPr>
              <a:t>coxa</a:t>
            </a:r>
            <a:r>
              <a:rPr lang="ar-IQ" sz="2800" b="1" dirty="0">
                <a:solidFill>
                  <a:prstClr val="black"/>
                </a:solidFill>
              </a:rPr>
              <a:t>)</a:t>
            </a:r>
          </a:p>
          <a:p>
            <a:pPr marL="0" indent="0">
              <a:buNone/>
            </a:pPr>
            <a:r>
              <a:rPr lang="ar-IQ" sz="1800" dirty="0"/>
              <a:t>تكون الحرقفة عادة على هيئة مخروط </a:t>
            </a:r>
            <a:r>
              <a:rPr lang="ar-IQ" sz="1800" dirty="0" smtClean="0"/>
              <a:t>عريض الطرف</a:t>
            </a:r>
          </a:p>
          <a:p>
            <a:pPr marL="0" lvl="0" indent="0">
              <a:lnSpc>
                <a:spcPct val="115000"/>
              </a:lnSpc>
              <a:spcAft>
                <a:spcPts val="1000"/>
              </a:spcAft>
              <a:buNone/>
            </a:pPr>
            <a:endParaRPr lang="en-US" sz="18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47" y="127828"/>
            <a:ext cx="1028133" cy="1170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33" name="رابط كسهم مستقيم 1032"/>
          <p:cNvCxnSpPr/>
          <p:nvPr/>
        </p:nvCxnSpPr>
        <p:spPr>
          <a:xfrm>
            <a:off x="159491" y="151487"/>
            <a:ext cx="504056" cy="22111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مستطيل 4"/>
          <p:cNvSpPr/>
          <p:nvPr/>
        </p:nvSpPr>
        <p:spPr>
          <a:xfrm>
            <a:off x="4644008" y="908720"/>
            <a:ext cx="4355976" cy="2357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Bef>
                <a:spcPct val="20000"/>
              </a:spcBef>
              <a:spcAft>
                <a:spcPts val="1000"/>
              </a:spcAft>
            </a:pPr>
            <a:r>
              <a:rPr lang="ar-IQ" sz="1600" dirty="0">
                <a:solidFill>
                  <a:prstClr val="black"/>
                </a:solidFill>
                <a:ea typeface="Calibri"/>
                <a:cs typeface="Times New Roman"/>
              </a:rPr>
              <a:t>ويوجد عند الحافة القاعدية  للحرقفة درز يعرف بالدرز القاعدي الحرقفي </a:t>
            </a:r>
            <a:r>
              <a:rPr lang="en-US" sz="1600" dirty="0" err="1">
                <a:solidFill>
                  <a:prstClr val="black"/>
                </a:solidFill>
                <a:latin typeface="Times New Roman"/>
                <a:ea typeface="Calibri"/>
                <a:cs typeface="Arial"/>
              </a:rPr>
              <a:t>Basi</a:t>
            </a:r>
            <a:r>
              <a:rPr lang="en-US" sz="1600" dirty="0">
                <a:solidFill>
                  <a:prstClr val="black"/>
                </a:solidFill>
                <a:latin typeface="Times New Roman"/>
                <a:ea typeface="Calibri"/>
                <a:cs typeface="Arial"/>
              </a:rPr>
              <a:t>-costal suture</a:t>
            </a:r>
            <a:r>
              <a:rPr lang="ar-IQ" sz="1600" dirty="0">
                <a:solidFill>
                  <a:prstClr val="black"/>
                </a:solidFill>
                <a:ea typeface="Calibri"/>
                <a:cs typeface="Times New Roman"/>
              </a:rPr>
              <a:t> يغور </a:t>
            </a:r>
            <a:r>
              <a:rPr lang="ar-IQ" sz="1600" dirty="0" err="1">
                <a:solidFill>
                  <a:prstClr val="black"/>
                </a:solidFill>
                <a:ea typeface="Calibri"/>
                <a:cs typeface="Times New Roman"/>
              </a:rPr>
              <a:t>الى</a:t>
            </a:r>
            <a:r>
              <a:rPr lang="ar-IQ" sz="1600" dirty="0">
                <a:solidFill>
                  <a:prstClr val="black"/>
                </a:solidFill>
                <a:ea typeface="Calibri"/>
                <a:cs typeface="Times New Roman"/>
              </a:rPr>
              <a:t> الداخل ليكون حافة تعرف </a:t>
            </a:r>
            <a:r>
              <a:rPr lang="en-US" sz="1600" dirty="0" err="1">
                <a:solidFill>
                  <a:prstClr val="black"/>
                </a:solidFill>
                <a:latin typeface="Times New Roman"/>
                <a:ea typeface="Calibri"/>
                <a:cs typeface="Arial"/>
              </a:rPr>
              <a:t>Basicostal</a:t>
            </a:r>
            <a:r>
              <a:rPr lang="en-US" sz="1600" dirty="0">
                <a:solidFill>
                  <a:prstClr val="black"/>
                </a:solidFill>
                <a:latin typeface="Times New Roman"/>
                <a:ea typeface="Calibri"/>
                <a:cs typeface="Arial"/>
              </a:rPr>
              <a:t> ridge</a:t>
            </a:r>
            <a:r>
              <a:rPr lang="ar-IQ" sz="1600" dirty="0">
                <a:solidFill>
                  <a:prstClr val="black"/>
                </a:solidFill>
                <a:ea typeface="Calibri"/>
                <a:cs typeface="Times New Roman"/>
              </a:rPr>
              <a:t> تعمل على تقوية الجزء القاعدي من الحرقفة  وكذلك كمواقع لاتصال العضلات ويعرف الجزء الذي يعلوه بالحرقفة القاعدية </a:t>
            </a:r>
            <a:r>
              <a:rPr lang="en-US" sz="1600" dirty="0" err="1">
                <a:solidFill>
                  <a:prstClr val="black"/>
                </a:solidFill>
                <a:latin typeface="Times New Roman"/>
                <a:ea typeface="Calibri"/>
                <a:cs typeface="Arial"/>
              </a:rPr>
              <a:t>Basicoxite</a:t>
            </a:r>
            <a:r>
              <a:rPr lang="ar-IQ" sz="1600" dirty="0">
                <a:solidFill>
                  <a:prstClr val="black"/>
                </a:solidFill>
                <a:ea typeface="Calibri"/>
                <a:cs typeface="Times New Roman"/>
              </a:rPr>
              <a:t>. كما يوجد درز </a:t>
            </a:r>
            <a:r>
              <a:rPr lang="ar-IQ" sz="1600" dirty="0" err="1">
                <a:solidFill>
                  <a:prstClr val="black"/>
                </a:solidFill>
                <a:ea typeface="Calibri"/>
                <a:cs typeface="Times New Roman"/>
              </a:rPr>
              <a:t>اخر</a:t>
            </a:r>
            <a:r>
              <a:rPr lang="ar-IQ" sz="1600" dirty="0">
                <a:solidFill>
                  <a:prstClr val="black"/>
                </a:solidFill>
                <a:ea typeface="Calibri"/>
                <a:cs typeface="Times New Roman"/>
              </a:rPr>
              <a:t> هو الدرز القاعدي </a:t>
            </a:r>
            <a:r>
              <a:rPr lang="en-US" sz="1600" dirty="0">
                <a:solidFill>
                  <a:prstClr val="black"/>
                </a:solidFill>
                <a:latin typeface="Times New Roman"/>
                <a:ea typeface="Calibri"/>
                <a:cs typeface="Arial"/>
              </a:rPr>
              <a:t>costal suture</a:t>
            </a:r>
            <a:r>
              <a:rPr lang="ar-IQ" sz="1600" dirty="0">
                <a:solidFill>
                  <a:prstClr val="black"/>
                </a:solidFill>
                <a:ea typeface="Calibri"/>
                <a:cs typeface="Times New Roman"/>
              </a:rPr>
              <a:t> يفصل الحرقفة </a:t>
            </a:r>
            <a:r>
              <a:rPr lang="ar-IQ" sz="1600" dirty="0" err="1">
                <a:solidFill>
                  <a:prstClr val="black"/>
                </a:solidFill>
                <a:ea typeface="Calibri"/>
                <a:cs typeface="Times New Roman"/>
              </a:rPr>
              <a:t>الى</a:t>
            </a:r>
            <a:r>
              <a:rPr lang="ar-IQ" sz="1600" dirty="0">
                <a:solidFill>
                  <a:prstClr val="black"/>
                </a:solidFill>
                <a:ea typeface="Calibri"/>
                <a:cs typeface="Times New Roman"/>
              </a:rPr>
              <a:t> صفيحتين </a:t>
            </a:r>
            <a:r>
              <a:rPr lang="ar-IQ" sz="1600" dirty="0" err="1">
                <a:solidFill>
                  <a:prstClr val="black"/>
                </a:solidFill>
                <a:ea typeface="Calibri"/>
                <a:cs typeface="Times New Roman"/>
              </a:rPr>
              <a:t>امامية</a:t>
            </a:r>
            <a:r>
              <a:rPr lang="ar-IQ" sz="1600" dirty="0">
                <a:solidFill>
                  <a:prstClr val="black"/>
                </a:solidFill>
                <a:ea typeface="Calibri"/>
                <a:cs typeface="Times New Roman"/>
              </a:rPr>
              <a:t> هي الحرقفة الحقيقية </a:t>
            </a:r>
            <a:r>
              <a:rPr lang="en-US" sz="1600" dirty="0" err="1">
                <a:solidFill>
                  <a:prstClr val="black"/>
                </a:solidFill>
                <a:latin typeface="Times New Roman"/>
                <a:ea typeface="Calibri"/>
                <a:cs typeface="Arial"/>
              </a:rPr>
              <a:t>Eucoxa</a:t>
            </a:r>
            <a:r>
              <a:rPr lang="ar-IQ" sz="1600" dirty="0">
                <a:solidFill>
                  <a:prstClr val="black"/>
                </a:solidFill>
                <a:ea typeface="Calibri"/>
                <a:cs typeface="Times New Roman"/>
              </a:rPr>
              <a:t> وخلفية </a:t>
            </a:r>
            <a:r>
              <a:rPr lang="en-US" sz="1600" dirty="0" err="1">
                <a:solidFill>
                  <a:prstClr val="black"/>
                </a:solidFill>
                <a:latin typeface="Times New Roman"/>
                <a:ea typeface="Calibri"/>
                <a:cs typeface="Arial"/>
              </a:rPr>
              <a:t>Meron</a:t>
            </a:r>
            <a:r>
              <a:rPr lang="ar-IQ" sz="1600" dirty="0">
                <a:solidFill>
                  <a:prstClr val="black"/>
                </a:solidFill>
                <a:ea typeface="Calibri"/>
                <a:cs typeface="Times New Roman"/>
              </a:rPr>
              <a:t> وتكون بشكل فص كبير في الصراصر والنمل </a:t>
            </a:r>
            <a:r>
              <a:rPr lang="ar-IQ" sz="1600" dirty="0" err="1">
                <a:solidFill>
                  <a:prstClr val="black"/>
                </a:solidFill>
                <a:ea typeface="Calibri"/>
                <a:cs typeface="Times New Roman"/>
              </a:rPr>
              <a:t>الابيض</a:t>
            </a:r>
            <a:r>
              <a:rPr lang="ar-IQ" sz="1600" dirty="0">
                <a:solidFill>
                  <a:prstClr val="black"/>
                </a:solidFill>
                <a:ea typeface="Calibri"/>
                <a:cs typeface="Times New Roman"/>
              </a:rPr>
              <a:t> وحرشفية </a:t>
            </a:r>
            <a:r>
              <a:rPr lang="ar-IQ" sz="1600" dirty="0" err="1">
                <a:solidFill>
                  <a:prstClr val="black"/>
                </a:solidFill>
                <a:ea typeface="Calibri"/>
                <a:cs typeface="Times New Roman"/>
              </a:rPr>
              <a:t>الاجنحة</a:t>
            </a:r>
            <a:endParaRPr lang="ar-IQ" sz="16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19" y="4339545"/>
            <a:ext cx="5779049" cy="23888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09" y="1412776"/>
            <a:ext cx="4532591" cy="29003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16" name="رابط كسهم مستقيم 15"/>
          <p:cNvCxnSpPr/>
          <p:nvPr/>
        </p:nvCxnSpPr>
        <p:spPr>
          <a:xfrm flipH="1" flipV="1">
            <a:off x="1657048" y="2483730"/>
            <a:ext cx="360040" cy="22043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رابط كسهم مستقيم 21"/>
          <p:cNvCxnSpPr/>
          <p:nvPr/>
        </p:nvCxnSpPr>
        <p:spPr>
          <a:xfrm flipV="1">
            <a:off x="2710468" y="2470136"/>
            <a:ext cx="375241" cy="23402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رابط كسهم مستقيم 25"/>
          <p:cNvCxnSpPr/>
          <p:nvPr/>
        </p:nvCxnSpPr>
        <p:spPr>
          <a:xfrm flipH="1">
            <a:off x="1547664" y="1844824"/>
            <a:ext cx="342038" cy="35069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رابط كسهم مستقيم 28"/>
          <p:cNvCxnSpPr/>
          <p:nvPr/>
        </p:nvCxnSpPr>
        <p:spPr>
          <a:xfrm flipH="1">
            <a:off x="1727684" y="2470136"/>
            <a:ext cx="324036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4" name="رابط كسهم مستقيم 1023"/>
          <p:cNvCxnSpPr/>
          <p:nvPr/>
        </p:nvCxnSpPr>
        <p:spPr>
          <a:xfrm>
            <a:off x="601549" y="3140968"/>
            <a:ext cx="442059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9" name="رابط كسهم مستقيم 1028"/>
          <p:cNvCxnSpPr/>
          <p:nvPr/>
        </p:nvCxnSpPr>
        <p:spPr>
          <a:xfrm flipV="1">
            <a:off x="2879812" y="3068960"/>
            <a:ext cx="360040" cy="43204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رابط كسهم مستقيم 27"/>
          <p:cNvCxnSpPr/>
          <p:nvPr/>
        </p:nvCxnSpPr>
        <p:spPr>
          <a:xfrm flipH="1">
            <a:off x="3648701" y="2704164"/>
            <a:ext cx="603684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مستطيل 1"/>
          <p:cNvSpPr/>
          <p:nvPr/>
        </p:nvSpPr>
        <p:spPr>
          <a:xfrm>
            <a:off x="6084168" y="3284984"/>
            <a:ext cx="291581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IQ" dirty="0" smtClean="0"/>
              <a:t>تتمفصل الحرقفة من </a:t>
            </a:r>
            <a:r>
              <a:rPr lang="ar-IQ" dirty="0"/>
              <a:t>الناحية القاعدية بجدار </a:t>
            </a:r>
            <a:r>
              <a:rPr lang="ar-IQ" dirty="0" smtClean="0"/>
              <a:t>الصدر بثلاث طرق</a:t>
            </a:r>
          </a:p>
          <a:p>
            <a:pPr marL="342900" indent="-342900">
              <a:buFont typeface="+mj-lt"/>
              <a:buAutoNum type="alphaLcParenR"/>
            </a:pPr>
            <a:r>
              <a:rPr lang="ar-IQ" dirty="0" smtClean="0"/>
              <a:t>قد </a:t>
            </a:r>
            <a:r>
              <a:rPr lang="ar-IQ" dirty="0"/>
              <a:t>يوجد تمفصل واحد </a:t>
            </a:r>
            <a:r>
              <a:rPr lang="ar-IQ" dirty="0" err="1"/>
              <a:t>بالبلورا</a:t>
            </a:r>
            <a:r>
              <a:rPr lang="ar-IQ" dirty="0"/>
              <a:t> </a:t>
            </a:r>
            <a:r>
              <a:rPr lang="ar-IQ" dirty="0" smtClean="0"/>
              <a:t> من خلال (</a:t>
            </a:r>
            <a:r>
              <a:rPr lang="en-US" dirty="0" smtClean="0"/>
              <a:t>pleural articulation</a:t>
            </a:r>
            <a:r>
              <a:rPr lang="ar-IQ" dirty="0" smtClean="0"/>
              <a:t>) والتي </a:t>
            </a:r>
            <a:r>
              <a:rPr lang="ar-IQ" dirty="0"/>
              <a:t>فيها تكون حركة الحرقفة حرة </a:t>
            </a:r>
            <a:endParaRPr lang="ar-IQ" dirty="0" smtClean="0"/>
          </a:p>
          <a:p>
            <a:pPr marL="342900" indent="-342900">
              <a:buFont typeface="+mj-lt"/>
              <a:buAutoNum type="alphaLcParenR"/>
            </a:pPr>
            <a:r>
              <a:rPr lang="ar-IQ" dirty="0" smtClean="0"/>
              <a:t>واحيانا من خلال صفيحة تسمى </a:t>
            </a:r>
            <a:r>
              <a:rPr lang="en-US" dirty="0" err="1" smtClean="0"/>
              <a:t>trochantin</a:t>
            </a:r>
            <a:r>
              <a:rPr lang="ar-IQ" dirty="0"/>
              <a:t> </a:t>
            </a:r>
            <a:r>
              <a:rPr lang="ar-IQ" dirty="0" smtClean="0"/>
              <a:t>وهي حركة مقيدة بعض </a:t>
            </a:r>
            <a:r>
              <a:rPr lang="ar-IQ" dirty="0" err="1" smtClean="0"/>
              <a:t>الشئ</a:t>
            </a:r>
            <a:r>
              <a:rPr lang="ar-IQ" dirty="0" smtClean="0"/>
              <a:t> </a:t>
            </a:r>
          </a:p>
          <a:p>
            <a:pPr marL="342900" indent="-342900">
              <a:buFont typeface="+mj-lt"/>
              <a:buAutoNum type="alphaLcParenR"/>
            </a:pPr>
            <a:r>
              <a:rPr lang="ar-IQ" dirty="0" err="1" smtClean="0"/>
              <a:t>او</a:t>
            </a:r>
            <a:r>
              <a:rPr lang="ar-IQ" dirty="0" smtClean="0"/>
              <a:t> من خلال </a:t>
            </a:r>
            <a:r>
              <a:rPr lang="ar-IQ" dirty="0" err="1" smtClean="0"/>
              <a:t>نتؤين</a:t>
            </a:r>
            <a:r>
              <a:rPr lang="ar-IQ" dirty="0" smtClean="0"/>
              <a:t> هما نتوء </a:t>
            </a:r>
            <a:r>
              <a:rPr lang="ar-IQ" dirty="0" err="1" smtClean="0"/>
              <a:t>بالبلورا</a:t>
            </a:r>
            <a:r>
              <a:rPr lang="ar-IQ" dirty="0" smtClean="0"/>
              <a:t> (</a:t>
            </a:r>
            <a:r>
              <a:rPr lang="en-US" dirty="0"/>
              <a:t>pleural articulation</a:t>
            </a:r>
            <a:r>
              <a:rPr lang="ar-IQ" dirty="0" smtClean="0"/>
              <a:t>)</a:t>
            </a:r>
            <a:r>
              <a:rPr lang="en-US" dirty="0" smtClean="0"/>
              <a:t> </a:t>
            </a:r>
            <a:r>
              <a:rPr lang="ar-IQ" dirty="0" err="1" smtClean="0"/>
              <a:t>والاخر</a:t>
            </a:r>
            <a:r>
              <a:rPr lang="ar-IQ" dirty="0" smtClean="0"/>
              <a:t> </a:t>
            </a:r>
            <a:r>
              <a:rPr lang="ar-IQ" dirty="0" err="1" smtClean="0"/>
              <a:t>واخر</a:t>
            </a:r>
            <a:r>
              <a:rPr lang="ar-IQ" dirty="0" smtClean="0"/>
              <a:t> بطني (</a:t>
            </a:r>
            <a:r>
              <a:rPr lang="en-US" dirty="0" smtClean="0"/>
              <a:t>sternal articulation</a:t>
            </a:r>
            <a:r>
              <a:rPr lang="ar-IQ" dirty="0" smtClean="0"/>
              <a:t>)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4950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6632"/>
    </mc:Choice>
    <mc:Fallback xmlns="">
      <p:transition spd="slow" advTm="1666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07504" y="188640"/>
            <a:ext cx="8733656" cy="936104"/>
          </a:xfrm>
        </p:spPr>
        <p:txBody>
          <a:bodyPr>
            <a:normAutofit/>
          </a:bodyPr>
          <a:lstStyle/>
          <a:p>
            <a:pPr marL="0" lv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ar-IQ" sz="1800" dirty="0" smtClean="0">
                <a:solidFill>
                  <a:prstClr val="black"/>
                </a:solidFill>
                <a:ea typeface="Calibri"/>
                <a:cs typeface="Times New Roman"/>
              </a:rPr>
              <a:t>2- </a:t>
            </a:r>
            <a:r>
              <a:rPr lang="ar-IQ" sz="1800" b="1" dirty="0" smtClean="0">
                <a:solidFill>
                  <a:prstClr val="black"/>
                </a:solidFill>
                <a:ea typeface="Calibri"/>
                <a:cs typeface="Times New Roman"/>
              </a:rPr>
              <a:t>المدور</a:t>
            </a:r>
            <a:r>
              <a:rPr lang="ar-IQ" sz="1800" dirty="0" smtClean="0">
                <a:solidFill>
                  <a:prstClr val="black"/>
                </a:solidFill>
                <a:ea typeface="Calibri"/>
                <a:cs typeface="Times New Roman"/>
              </a:rPr>
              <a:t> </a:t>
            </a:r>
            <a:r>
              <a:rPr lang="en-US" sz="1800" b="1" dirty="0" smtClean="0">
                <a:solidFill>
                  <a:prstClr val="black"/>
                </a:solidFill>
                <a:latin typeface="Times New Roman"/>
                <a:ea typeface="Calibri"/>
                <a:cs typeface="Arial"/>
              </a:rPr>
              <a:t>Trochanter</a:t>
            </a:r>
            <a:r>
              <a:rPr lang="ar-IQ" sz="1800" dirty="0" smtClean="0">
                <a:solidFill>
                  <a:prstClr val="black"/>
                </a:solidFill>
                <a:ea typeface="Calibri"/>
              </a:rPr>
              <a:t> فهو حلقة صغيرة له تمفصل ثنائي النتوءات مع الحرقفة لذلك يمكنه </a:t>
            </a:r>
            <a:r>
              <a:rPr lang="ar-IQ" sz="1800" dirty="0" err="1" smtClean="0">
                <a:solidFill>
                  <a:prstClr val="black"/>
                </a:solidFill>
                <a:ea typeface="Calibri"/>
              </a:rPr>
              <a:t>ان</a:t>
            </a:r>
            <a:r>
              <a:rPr lang="ar-IQ" sz="1800" dirty="0" smtClean="0">
                <a:solidFill>
                  <a:prstClr val="black"/>
                </a:solidFill>
                <a:ea typeface="Calibri"/>
              </a:rPr>
              <a:t> يتحرك حركة عمودية فقط وثابتا بالفخذ . وفي </a:t>
            </a:r>
            <a:r>
              <a:rPr lang="ar-IQ" sz="1800" dirty="0" err="1" smtClean="0">
                <a:solidFill>
                  <a:prstClr val="black"/>
                </a:solidFill>
                <a:ea typeface="Calibri"/>
              </a:rPr>
              <a:t>الرعاشات</a:t>
            </a:r>
            <a:r>
              <a:rPr lang="ar-IQ" sz="1800" dirty="0" smtClean="0">
                <a:solidFill>
                  <a:prstClr val="black"/>
                </a:solidFill>
                <a:ea typeface="Calibri"/>
              </a:rPr>
              <a:t> يوجد مدورين والحقيقة </a:t>
            </a:r>
            <a:r>
              <a:rPr lang="ar-IQ" sz="1800" dirty="0" err="1" smtClean="0">
                <a:solidFill>
                  <a:prstClr val="black"/>
                </a:solidFill>
                <a:ea typeface="Calibri"/>
              </a:rPr>
              <a:t>ان</a:t>
            </a:r>
            <a:r>
              <a:rPr lang="ar-IQ" sz="1800" dirty="0" smtClean="0">
                <a:solidFill>
                  <a:prstClr val="black"/>
                </a:solidFill>
                <a:ea typeface="Calibri"/>
              </a:rPr>
              <a:t> المدور الثاني الظاهر يكون جزءا  من الفخذ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41" y="3716101"/>
            <a:ext cx="2656877" cy="3025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658319"/>
            <a:ext cx="5076825" cy="286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رابط كسهم مستقيم 5"/>
          <p:cNvCxnSpPr/>
          <p:nvPr/>
        </p:nvCxnSpPr>
        <p:spPr>
          <a:xfrm flipH="1">
            <a:off x="1115616" y="4154403"/>
            <a:ext cx="216024" cy="50405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رابط كسهم مستقيم 7"/>
          <p:cNvCxnSpPr/>
          <p:nvPr/>
        </p:nvCxnSpPr>
        <p:spPr>
          <a:xfrm flipV="1">
            <a:off x="1547664" y="4533128"/>
            <a:ext cx="72008" cy="36004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رابط كسهم مستقيم 9"/>
          <p:cNvCxnSpPr/>
          <p:nvPr/>
        </p:nvCxnSpPr>
        <p:spPr>
          <a:xfrm flipH="1">
            <a:off x="6444208" y="4941168"/>
            <a:ext cx="216024" cy="36004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رابط كسهم مستقيم 8"/>
          <p:cNvCxnSpPr/>
          <p:nvPr/>
        </p:nvCxnSpPr>
        <p:spPr>
          <a:xfrm flipH="1">
            <a:off x="2155838" y="4897947"/>
            <a:ext cx="360040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مستطيل 10"/>
          <p:cNvSpPr/>
          <p:nvPr/>
        </p:nvSpPr>
        <p:spPr>
          <a:xfrm>
            <a:off x="251520" y="1199672"/>
            <a:ext cx="8640960" cy="1020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Bef>
                <a:spcPct val="20000"/>
              </a:spcBef>
              <a:spcAft>
                <a:spcPts val="1000"/>
              </a:spcAft>
            </a:pPr>
            <a:r>
              <a:rPr lang="ar-IQ" dirty="0">
                <a:solidFill>
                  <a:prstClr val="black"/>
                </a:solidFill>
                <a:ea typeface="Calibri"/>
              </a:rPr>
              <a:t>3- </a:t>
            </a:r>
            <a:r>
              <a:rPr lang="ar-IQ" b="1" dirty="0">
                <a:solidFill>
                  <a:prstClr val="black"/>
                </a:solidFill>
                <a:ea typeface="Calibri"/>
                <a:cs typeface="Times New Roman"/>
              </a:rPr>
              <a:t>الفخذ</a:t>
            </a:r>
            <a:r>
              <a:rPr lang="ar-IQ" dirty="0">
                <a:solidFill>
                  <a:prstClr val="black"/>
                </a:solidFill>
                <a:ea typeface="Calibri"/>
                <a:cs typeface="Times New Roman"/>
              </a:rPr>
              <a:t> </a:t>
            </a:r>
            <a:r>
              <a:rPr lang="en-US" b="1" dirty="0">
                <a:solidFill>
                  <a:prstClr val="black"/>
                </a:solidFill>
                <a:latin typeface="Times New Roman"/>
                <a:ea typeface="Calibri"/>
              </a:rPr>
              <a:t>Femur</a:t>
            </a:r>
            <a:r>
              <a:rPr lang="ar-IQ" dirty="0">
                <a:solidFill>
                  <a:prstClr val="black"/>
                </a:solidFill>
                <a:latin typeface="Times New Roman"/>
                <a:ea typeface="Calibri"/>
              </a:rPr>
              <a:t>  اكبر واقوى وامتن جزء من </a:t>
            </a:r>
            <a:r>
              <a:rPr lang="ar-IQ" dirty="0" err="1">
                <a:solidFill>
                  <a:prstClr val="black"/>
                </a:solidFill>
                <a:latin typeface="Times New Roman"/>
                <a:ea typeface="Calibri"/>
              </a:rPr>
              <a:t>اجزاء</a:t>
            </a:r>
            <a:r>
              <a:rPr lang="ar-IQ" dirty="0">
                <a:solidFill>
                  <a:prstClr val="black"/>
                </a:solidFill>
                <a:latin typeface="Times New Roman"/>
                <a:ea typeface="Calibri"/>
              </a:rPr>
              <a:t> الرجل ويكون مثبت تقريبا في المدور وفي هذه الحالة لا توجد عضلات لتحركه ولكن في بعض ً </a:t>
            </a:r>
            <a:r>
              <a:rPr lang="ar-IQ" dirty="0" err="1">
                <a:solidFill>
                  <a:prstClr val="black"/>
                </a:solidFill>
                <a:latin typeface="Times New Roman"/>
                <a:ea typeface="Calibri"/>
              </a:rPr>
              <a:t>الاحيان</a:t>
            </a:r>
            <a:r>
              <a:rPr lang="ar-IQ" dirty="0">
                <a:solidFill>
                  <a:prstClr val="black"/>
                </a:solidFill>
                <a:latin typeface="Times New Roman"/>
                <a:ea typeface="Calibri"/>
              </a:rPr>
              <a:t> توجد عضلة واحدة متصلة بالمدور يكون لها القدرة على </a:t>
            </a:r>
            <a:r>
              <a:rPr lang="ar-IQ" dirty="0" err="1">
                <a:solidFill>
                  <a:prstClr val="black"/>
                </a:solidFill>
                <a:latin typeface="Times New Roman"/>
                <a:ea typeface="Calibri"/>
              </a:rPr>
              <a:t>انتاج</a:t>
            </a:r>
            <a:r>
              <a:rPr lang="ar-IQ" dirty="0">
                <a:solidFill>
                  <a:prstClr val="black"/>
                </a:solidFill>
                <a:latin typeface="Times New Roman"/>
                <a:ea typeface="Calibri"/>
              </a:rPr>
              <a:t> حركة خلفية بسيطة </a:t>
            </a:r>
            <a:r>
              <a:rPr lang="ar-IQ" dirty="0" err="1">
                <a:solidFill>
                  <a:prstClr val="black"/>
                </a:solidFill>
                <a:latin typeface="Times New Roman"/>
                <a:ea typeface="Calibri"/>
              </a:rPr>
              <a:t>او</a:t>
            </a:r>
            <a:r>
              <a:rPr lang="ar-IQ" dirty="0">
                <a:solidFill>
                  <a:prstClr val="black"/>
                </a:solidFill>
                <a:latin typeface="Times New Roman"/>
                <a:ea typeface="Calibri"/>
              </a:rPr>
              <a:t> انكماش بسيط </a:t>
            </a:r>
            <a:r>
              <a:rPr lang="ar-IQ" dirty="0" smtClean="0">
                <a:solidFill>
                  <a:prstClr val="black"/>
                </a:solidFill>
                <a:latin typeface="Times New Roman"/>
                <a:ea typeface="Calibri"/>
              </a:rPr>
              <a:t>للفخذ </a:t>
            </a:r>
            <a:endParaRPr lang="ar-IQ" dirty="0">
              <a:solidFill>
                <a:prstClr val="black"/>
              </a:solidFill>
              <a:latin typeface="Times New Roman"/>
              <a:ea typeface="Calibri"/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251520" y="2274838"/>
            <a:ext cx="8640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>
              <a:spcBef>
                <a:spcPct val="20000"/>
              </a:spcBef>
              <a:buFont typeface="+mj-lt"/>
              <a:buAutoNum type="arabicPeriod" startAt="4"/>
            </a:pPr>
            <a:r>
              <a:rPr lang="ar-IQ" b="1" dirty="0">
                <a:solidFill>
                  <a:prstClr val="black"/>
                </a:solidFill>
              </a:rPr>
              <a:t>الساق</a:t>
            </a:r>
            <a:r>
              <a:rPr lang="ar-IQ" dirty="0">
                <a:solidFill>
                  <a:prstClr val="black"/>
                </a:solidFill>
              </a:rPr>
              <a:t> </a:t>
            </a:r>
            <a:r>
              <a:rPr lang="en-US" b="1" dirty="0">
                <a:solidFill>
                  <a:prstClr val="black"/>
                </a:solidFill>
              </a:rPr>
              <a:t>Tibia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ar-IQ" dirty="0">
                <a:solidFill>
                  <a:prstClr val="black"/>
                </a:solidFill>
              </a:rPr>
              <a:t> وهي </a:t>
            </a:r>
            <a:r>
              <a:rPr lang="ar-IQ" dirty="0" err="1">
                <a:solidFill>
                  <a:prstClr val="black"/>
                </a:solidFill>
              </a:rPr>
              <a:t>اطول</a:t>
            </a:r>
            <a:r>
              <a:rPr lang="ar-IQ" dirty="0">
                <a:solidFill>
                  <a:prstClr val="black"/>
                </a:solidFill>
              </a:rPr>
              <a:t> عقلة ويتمفصل مع الفخذ برباط ذو </a:t>
            </a:r>
            <a:r>
              <a:rPr lang="ar-IQ" dirty="0" err="1">
                <a:solidFill>
                  <a:prstClr val="black"/>
                </a:solidFill>
              </a:rPr>
              <a:t>نتؤين</a:t>
            </a:r>
            <a:r>
              <a:rPr lang="ar-IQ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dicondylic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ar-IQ" dirty="0">
                <a:solidFill>
                  <a:prstClr val="black"/>
                </a:solidFill>
              </a:rPr>
              <a:t> لذلك تكون حركته رأسية مع الفخذ  يحمل الساق عند طرفه </a:t>
            </a:r>
            <a:r>
              <a:rPr lang="ar-IQ" dirty="0" err="1">
                <a:solidFill>
                  <a:prstClr val="black"/>
                </a:solidFill>
              </a:rPr>
              <a:t>الامامي</a:t>
            </a:r>
            <a:r>
              <a:rPr lang="ar-IQ" dirty="0">
                <a:solidFill>
                  <a:prstClr val="black"/>
                </a:solidFill>
              </a:rPr>
              <a:t> مهماز </a:t>
            </a:r>
            <a:r>
              <a:rPr lang="ar-IQ" dirty="0" err="1">
                <a:solidFill>
                  <a:prstClr val="black"/>
                </a:solidFill>
              </a:rPr>
              <a:t>او</a:t>
            </a:r>
            <a:r>
              <a:rPr lang="ar-IQ" dirty="0">
                <a:solidFill>
                  <a:prstClr val="black"/>
                </a:solidFill>
              </a:rPr>
              <a:t> اكثر تعرف </a:t>
            </a:r>
            <a:r>
              <a:rPr lang="ar-IQ" dirty="0" err="1">
                <a:solidFill>
                  <a:prstClr val="black"/>
                </a:solidFill>
              </a:rPr>
              <a:t>بمهاميز</a:t>
            </a:r>
            <a:r>
              <a:rPr lang="ar-IQ" dirty="0">
                <a:solidFill>
                  <a:prstClr val="black"/>
                </a:solidFill>
              </a:rPr>
              <a:t> الساق</a:t>
            </a:r>
            <a:r>
              <a:rPr lang="en-US" dirty="0" err="1">
                <a:solidFill>
                  <a:prstClr val="black"/>
                </a:solidFill>
              </a:rPr>
              <a:t>tibial</a:t>
            </a:r>
            <a:r>
              <a:rPr lang="en-US" dirty="0">
                <a:solidFill>
                  <a:prstClr val="black"/>
                </a:solidFill>
              </a:rPr>
              <a:t> spurs </a:t>
            </a:r>
            <a:r>
              <a:rPr lang="ar-IQ" dirty="0">
                <a:solidFill>
                  <a:prstClr val="black"/>
                </a:solidFill>
              </a:rPr>
              <a:t> وفي كثير من غشائية </a:t>
            </a:r>
            <a:r>
              <a:rPr lang="ar-IQ" dirty="0" err="1">
                <a:solidFill>
                  <a:prstClr val="black"/>
                </a:solidFill>
              </a:rPr>
              <a:t>الاجنحة</a:t>
            </a:r>
            <a:r>
              <a:rPr lang="ar-IQ" dirty="0">
                <a:solidFill>
                  <a:prstClr val="black"/>
                </a:solidFill>
              </a:rPr>
              <a:t> ينحني المهماز الطرفي </a:t>
            </a:r>
            <a:r>
              <a:rPr lang="ar-IQ" dirty="0" err="1">
                <a:solidFill>
                  <a:prstClr val="black"/>
                </a:solidFill>
              </a:rPr>
              <a:t>امام</a:t>
            </a:r>
            <a:r>
              <a:rPr lang="ar-IQ" dirty="0">
                <a:solidFill>
                  <a:prstClr val="black"/>
                </a:solidFill>
              </a:rPr>
              <a:t> حفرة مبطنة بشعيرات في عقلة الرسغ </a:t>
            </a:r>
            <a:r>
              <a:rPr lang="ar-IQ" dirty="0" err="1">
                <a:solidFill>
                  <a:prstClr val="black"/>
                </a:solidFill>
              </a:rPr>
              <a:t>الاولى</a:t>
            </a:r>
            <a:r>
              <a:rPr lang="ar-IQ" dirty="0">
                <a:solidFill>
                  <a:prstClr val="black"/>
                </a:solidFill>
              </a:rPr>
              <a:t> ويمرر قرن الاستشعار بينهما لتنظيفه كما في نحل العسل.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38481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67"/>
    </mc:Choice>
    <mc:Fallback xmlns="">
      <p:transition spd="slow" advTm="45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1" grpId="0"/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24.4|13.5|7.1|26|8.1|15.3|12.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9.9|7.7|3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6.4|26|19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1.6|5.6|21.1|3.4|27.5|4.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0.7|11.5|12.1|9.4|1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8.5|1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1|10.9|10.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5.1|33.5|3.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7.2|23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5|67.8|76.4|77.1|19.4|16.6|6.4|2.4|13.6|5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2.5|33.3|3.3|8|2.3|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.8|12.8|6.9|8.7|4.5|6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9|31.3|3.8|2.1|2|1.8|2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5|2.2|11.5|15.4|1.1|8.5|11.5|17|8.2|7.4|1.5|14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23|10.1|7.1|7.3|12|4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6.1|31.7|14.5"/>
</p:tagLst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33274</TotalTime>
  <Words>2742</Words>
  <Application>Microsoft Office PowerPoint</Application>
  <PresentationFormat>On-screen Show (4:3)</PresentationFormat>
  <Paragraphs>118</Paragraphs>
  <Slides>24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bein</vt:lpstr>
      <vt:lpstr>Calibri</vt:lpstr>
      <vt:lpstr>rasol</vt:lpstr>
      <vt:lpstr>Times New Roman</vt:lpstr>
      <vt:lpstr>Wingdings</vt:lpstr>
      <vt:lpstr>سمة Office</vt:lpstr>
      <vt:lpstr> المظهر الخارجي للحشرات  منطقة العنق Cervix or Neck والصدر Thorax والبطن Abdomen  </vt:lpstr>
      <vt:lpstr>منطقة العنق Cervix or Neck </vt:lpstr>
      <vt:lpstr>PowerPoint Presentation</vt:lpstr>
      <vt:lpstr>الصفيحات لحلقات الصدر Sclerites of thoracic segment</vt:lpstr>
      <vt:lpstr>PowerPoint Presentation</vt:lpstr>
      <vt:lpstr>PowerPoint Presentation</vt:lpstr>
      <vt:lpstr>ملحقات الصدر الارجل</vt:lpstr>
      <vt:lpstr>PowerPoint Presentation</vt:lpstr>
      <vt:lpstr>PowerPoint Presentation</vt:lpstr>
      <vt:lpstr>PowerPoint Presentation</vt:lpstr>
      <vt:lpstr>الاجنحة    Wings </vt:lpstr>
      <vt:lpstr>PowerPoint Presentation</vt:lpstr>
      <vt:lpstr>نمو الاجنحة Development of wings</vt:lpstr>
      <vt:lpstr>رابعاً: منطقة البطن The Abdomen  </vt:lpstr>
      <vt:lpstr>PowerPoint Presentation</vt:lpstr>
      <vt:lpstr>رابعاً: منطقة البطن The Abdomen  </vt:lpstr>
      <vt:lpstr>تقسيم حلقات البطن </vt:lpstr>
      <vt:lpstr>زوائد البطن Abdominal appendages A  الزوائد اللاتناسلية Non reproductive appendages </vt:lpstr>
      <vt:lpstr>زوائد البطن Abdominal appendages /A  الزوائد اللاتناسلية Non reproductive appendages </vt:lpstr>
      <vt:lpstr>زوائد البطن Abdominal appendages /A  الزوائد اللاتناسلية Non reproductive appendages </vt:lpstr>
      <vt:lpstr>الزوائد التناسلية  reproductive appendages </vt:lpstr>
      <vt:lpstr>PowerPoint Presentation</vt:lpstr>
      <vt:lpstr>الزوائد التناسلية  reproductive appendages الة وضع البيض Ovipositor</vt:lpstr>
      <vt:lpstr>الزوائد التناسلية  reproductive appendages الة السفاد  male genitalia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Circulatory system in insects</dc:title>
  <dc:creator>hello</dc:creator>
  <cp:lastModifiedBy>ASUS</cp:lastModifiedBy>
  <cp:revision>369</cp:revision>
  <dcterms:created xsi:type="dcterms:W3CDTF">2015-12-12T07:07:56Z</dcterms:created>
  <dcterms:modified xsi:type="dcterms:W3CDTF">2022-05-14T07:26:22Z</dcterms:modified>
</cp:coreProperties>
</file>