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88" r:id="rId2"/>
    <p:sldId id="290" r:id="rId3"/>
    <p:sldId id="291" r:id="rId4"/>
    <p:sldId id="305" r:id="rId5"/>
    <p:sldId id="295" r:id="rId6"/>
    <p:sldId id="301" r:id="rId7"/>
    <p:sldId id="302" r:id="rId8"/>
    <p:sldId id="303" r:id="rId9"/>
    <p:sldId id="309" r:id="rId10"/>
    <p:sldId id="306" r:id="rId11"/>
    <p:sldId id="310" r:id="rId12"/>
    <p:sldId id="313" r:id="rId13"/>
    <p:sldId id="308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38" autoAdjust="0"/>
    <p:restoredTop sz="94434" autoAdjust="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E6059F-0014-4F8F-85CE-09CF515AC13E}" type="datetimeFigureOut">
              <a:rPr lang="ar-SA" smtClean="0"/>
              <a:t>02/04/1445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C3E87ED-51FC-46C4-9B27-2A5B89EB67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702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02/04/1445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02/04/1445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02/04/1445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02/04/1445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02/04/1445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02/04/1445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02/04/1445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02/04/1445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02/04/1445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02/04/1445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02/04/1445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02/04/1445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72792" y="495096"/>
            <a:ext cx="3867160" cy="14401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ar-IQ" sz="1800" dirty="0" err="1">
                <a:ea typeface="Calibri"/>
                <a:cs typeface="Times New Roman"/>
              </a:rPr>
              <a:t>ان</a:t>
            </a:r>
            <a:r>
              <a:rPr lang="ar-IQ" sz="1800" dirty="0">
                <a:ea typeface="Calibri"/>
                <a:cs typeface="Times New Roman"/>
              </a:rPr>
              <a:t> الباحث </a:t>
            </a:r>
            <a:r>
              <a:rPr lang="en-US" sz="1800" dirty="0" err="1">
                <a:latin typeface="Times New Roman"/>
                <a:ea typeface="Calibri"/>
              </a:rPr>
              <a:t>Audouin</a:t>
            </a:r>
            <a:r>
              <a:rPr lang="ar-IQ" sz="1800" dirty="0">
                <a:latin typeface="Times New Roman"/>
                <a:ea typeface="Calibri"/>
              </a:rPr>
              <a:t> 1824 في هو </a:t>
            </a:r>
            <a:r>
              <a:rPr lang="ar-IQ" sz="1800" dirty="0" err="1">
                <a:latin typeface="Times New Roman"/>
                <a:ea typeface="Calibri"/>
              </a:rPr>
              <a:t>اول</a:t>
            </a:r>
            <a:r>
              <a:rPr lang="ar-IQ" sz="1800" dirty="0">
                <a:latin typeface="Times New Roman"/>
                <a:ea typeface="Calibri"/>
              </a:rPr>
              <a:t> من اثبت </a:t>
            </a:r>
            <a:r>
              <a:rPr lang="ar-IQ" sz="1800" dirty="0" err="1">
                <a:latin typeface="Times New Roman"/>
                <a:ea typeface="Calibri"/>
              </a:rPr>
              <a:t>ان</a:t>
            </a:r>
            <a:r>
              <a:rPr lang="ar-IQ" sz="1800" dirty="0">
                <a:latin typeface="Times New Roman"/>
                <a:ea typeface="Calibri"/>
              </a:rPr>
              <a:t> الصدر في الحشرات يتكون من ثلاث عقل هي الصدر </a:t>
            </a:r>
            <a:r>
              <a:rPr lang="ar-IQ" sz="1800" dirty="0" err="1">
                <a:latin typeface="Times New Roman"/>
                <a:ea typeface="Calibri"/>
              </a:rPr>
              <a:t>الامامي</a:t>
            </a:r>
            <a:r>
              <a:rPr lang="ar-IQ" sz="1800" dirty="0">
                <a:latin typeface="Times New Roman"/>
                <a:ea typeface="Calibri"/>
              </a:rPr>
              <a:t> </a:t>
            </a:r>
            <a:r>
              <a:rPr lang="en-US" sz="1800" b="1" dirty="0" err="1">
                <a:latin typeface="Times New Roman"/>
                <a:ea typeface="Calibri"/>
              </a:rPr>
              <a:t>Prothorax</a:t>
            </a:r>
            <a:r>
              <a:rPr lang="ar-IQ" sz="1800" dirty="0">
                <a:latin typeface="Times New Roman"/>
                <a:ea typeface="Calibri"/>
              </a:rPr>
              <a:t> والصدر الوسطي </a:t>
            </a:r>
            <a:r>
              <a:rPr lang="en-US" sz="1800" b="1" dirty="0" err="1">
                <a:latin typeface="Times New Roman"/>
                <a:ea typeface="Calibri"/>
              </a:rPr>
              <a:t>Mesothorax</a:t>
            </a:r>
            <a:r>
              <a:rPr lang="ar-IQ" sz="1800" dirty="0">
                <a:latin typeface="Times New Roman"/>
                <a:ea typeface="Calibri"/>
              </a:rPr>
              <a:t> والصدر الخلفي </a:t>
            </a:r>
            <a:r>
              <a:rPr lang="en-US" sz="1800" b="1" dirty="0" err="1">
                <a:latin typeface="Times New Roman"/>
                <a:ea typeface="Calibri"/>
              </a:rPr>
              <a:t>Metathorax</a:t>
            </a:r>
            <a:r>
              <a:rPr lang="en-US" sz="1800" dirty="0">
                <a:latin typeface="Times New Roman"/>
                <a:ea typeface="Calibri"/>
              </a:rPr>
              <a:t> </a:t>
            </a:r>
            <a:r>
              <a:rPr lang="ar-IQ" sz="1800" dirty="0" smtClean="0">
                <a:latin typeface="Times New Roman"/>
                <a:ea typeface="Calibri"/>
              </a:rPr>
              <a:t> ونظراً </a:t>
            </a:r>
            <a:r>
              <a:rPr lang="ar-IQ" sz="1800" dirty="0" err="1">
                <a:latin typeface="Times New Roman"/>
                <a:ea typeface="Calibri"/>
              </a:rPr>
              <a:t>ان</a:t>
            </a:r>
            <a:r>
              <a:rPr lang="ar-IQ" sz="1800" dirty="0">
                <a:latin typeface="Times New Roman"/>
                <a:ea typeface="Calibri"/>
              </a:rPr>
              <a:t> الصدر يحمل </a:t>
            </a:r>
            <a:r>
              <a:rPr lang="ar-IQ" sz="1800" dirty="0" err="1">
                <a:latin typeface="Times New Roman"/>
                <a:ea typeface="Calibri"/>
              </a:rPr>
              <a:t>الارجل</a:t>
            </a:r>
            <a:r>
              <a:rPr lang="ar-IQ" sz="1800" dirty="0">
                <a:latin typeface="Times New Roman"/>
                <a:ea typeface="Calibri"/>
              </a:rPr>
              <a:t> </a:t>
            </a:r>
            <a:r>
              <a:rPr lang="ar-IQ" sz="1800" dirty="0" err="1" smtClean="0">
                <a:latin typeface="Times New Roman"/>
                <a:ea typeface="Calibri"/>
              </a:rPr>
              <a:t>والاجنحة</a:t>
            </a:r>
            <a:r>
              <a:rPr lang="ar-IQ" sz="1800" dirty="0">
                <a:latin typeface="Times New Roman"/>
                <a:ea typeface="Calibri"/>
              </a:rPr>
              <a:t> </a:t>
            </a:r>
            <a:r>
              <a:rPr lang="ar-IQ" sz="1800" dirty="0" smtClean="0">
                <a:latin typeface="Times New Roman"/>
                <a:ea typeface="Calibri"/>
              </a:rPr>
              <a:t>فالصدر هو </a:t>
            </a:r>
            <a:r>
              <a:rPr lang="ar-IQ" sz="1800" dirty="0">
                <a:latin typeface="Times New Roman"/>
                <a:ea typeface="Calibri"/>
              </a:rPr>
              <a:t>المركز الحركي للحشرة الكاملة لذلك يمتلئ تجويفه بالعضلات </a:t>
            </a:r>
            <a:r>
              <a:rPr lang="ar-IQ" sz="1800" dirty="0" smtClean="0">
                <a:latin typeface="Times New Roman"/>
                <a:ea typeface="Calibri"/>
              </a:rPr>
              <a:t>المحركة</a:t>
            </a:r>
            <a:endParaRPr lang="ar-IQ" sz="1800" b="1" dirty="0">
              <a:latin typeface="rasol"/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683568" y="260648"/>
            <a:ext cx="7936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2800" b="1" dirty="0"/>
              <a:t>الصدر </a:t>
            </a:r>
            <a:r>
              <a:rPr lang="en-US" sz="2800" b="1" dirty="0"/>
              <a:t>The Thorax</a:t>
            </a:r>
          </a:p>
        </p:txBody>
      </p:sp>
      <p:sp>
        <p:nvSpPr>
          <p:cNvPr id="2" name="AutoShape 2" descr="gloss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77072"/>
            <a:ext cx="5992506" cy="234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006588"/>
            <a:ext cx="3935135" cy="27285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67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13"/>
    </mc:Choice>
    <mc:Fallback xmlns="">
      <p:transition spd="slow" advTm="87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Moulting</a:t>
            </a:r>
            <a:r>
              <a:rPr lang="en-US" sz="4000" b="1" dirty="0">
                <a:solidFill>
                  <a:srgbClr val="FF0000"/>
                </a:solidFill>
              </a:rPr>
              <a:t> or </a:t>
            </a:r>
            <a:r>
              <a:rPr lang="en-US" sz="4000" b="1" dirty="0" err="1">
                <a:solidFill>
                  <a:srgbClr val="FF0000"/>
                </a:solidFill>
              </a:rPr>
              <a:t>Ecdysis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ar-IQ" sz="4000" b="1" dirty="0">
                <a:solidFill>
                  <a:srgbClr val="FF0000"/>
                </a:solidFill>
              </a:rPr>
              <a:t>الانسلاخ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09674"/>
            <a:ext cx="8229600" cy="517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6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7" y="3428992"/>
            <a:ext cx="26" cy="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2703" y="548680"/>
            <a:ext cx="767856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2400" b="1" dirty="0" smtClean="0">
                <a:cs typeface="+mj-cs"/>
              </a:rPr>
              <a:t>ج- تبدأ خلايا البشرة في افراز سائل الانسلاخ </a:t>
            </a:r>
            <a:r>
              <a:rPr lang="en-US" sz="2400" b="1" dirty="0" err="1" smtClean="0">
                <a:cs typeface="+mj-cs"/>
              </a:rPr>
              <a:t>Moulting</a:t>
            </a:r>
            <a:r>
              <a:rPr lang="en-US" sz="2400" b="1" dirty="0" smtClean="0">
                <a:cs typeface="+mj-cs"/>
              </a:rPr>
              <a:t> fluid</a:t>
            </a:r>
            <a:r>
              <a:rPr lang="ar-IQ" sz="2400" b="1" dirty="0" smtClean="0">
                <a:cs typeface="+mj-cs"/>
              </a:rPr>
              <a:t> والذي يحتوي على كل من انزيمات </a:t>
            </a:r>
            <a:r>
              <a:rPr lang="en-US" sz="2400" b="1" dirty="0" err="1" smtClean="0">
                <a:cs typeface="+mj-cs"/>
              </a:rPr>
              <a:t>Chitinase</a:t>
            </a:r>
            <a:r>
              <a:rPr lang="ar-IQ" sz="2400" b="1" dirty="0" smtClean="0">
                <a:cs typeface="+mj-cs"/>
              </a:rPr>
              <a:t> و </a:t>
            </a:r>
            <a:r>
              <a:rPr lang="en-US" sz="2400" b="1" dirty="0" smtClean="0">
                <a:cs typeface="+mj-cs"/>
              </a:rPr>
              <a:t>Proteinase</a:t>
            </a:r>
            <a:r>
              <a:rPr lang="ar-IQ" sz="2400" b="1" dirty="0" smtClean="0">
                <a:cs typeface="+mj-cs"/>
              </a:rPr>
              <a:t> في الفراغ المتكون هذه الانزيمات تقوم بهظم الكايتين والبروتين في الكيوتكل القديم</a:t>
            </a:r>
          </a:p>
          <a:p>
            <a:r>
              <a:rPr lang="ar-IQ" sz="2400" b="1" dirty="0" smtClean="0">
                <a:cs typeface="+mj-cs"/>
              </a:rPr>
              <a:t>4- تبدأ خلايا البشرة في افراز اول طبقات الكيوتكل الجديد وهو </a:t>
            </a:r>
            <a:r>
              <a:rPr lang="en-US" sz="2400" b="1" dirty="0" err="1" smtClean="0">
                <a:cs typeface="+mj-cs"/>
              </a:rPr>
              <a:t>Cuticuline</a:t>
            </a:r>
            <a:r>
              <a:rPr lang="ar-IQ" sz="2400" b="1" dirty="0" smtClean="0">
                <a:cs typeface="+mj-cs"/>
              </a:rPr>
              <a:t> من الكيوتكل السطحي وهي الطبقة التي لا تتأثر بانزيمات سائل الانسلاخ وتحمي الطبقات الجديدة من الكيوتكل من الهظم </a:t>
            </a:r>
          </a:p>
          <a:p>
            <a:r>
              <a:rPr lang="ar-IQ" sz="2400" b="1" dirty="0" smtClean="0">
                <a:cs typeface="+mj-cs"/>
              </a:rPr>
              <a:t>5- يعاد امتصاص يعاد امتصاص سائل الانسلاخ في خلايا البشرة  بما يحتويه </a:t>
            </a:r>
            <a:r>
              <a:rPr lang="ar-IQ" sz="2400" b="1" dirty="0">
                <a:cs typeface="+mj-cs"/>
              </a:rPr>
              <a:t>من الكايتين والبروتين ليعاد استخدامهما في تكوين الهيكل </a:t>
            </a:r>
            <a:r>
              <a:rPr lang="ar-IQ" sz="2400" b="1" dirty="0" smtClean="0">
                <a:cs typeface="+mj-cs"/>
              </a:rPr>
              <a:t>الجديد</a:t>
            </a:r>
          </a:p>
          <a:p>
            <a:r>
              <a:rPr lang="ar-IQ" sz="2400" b="1" dirty="0">
                <a:cs typeface="+mj-cs"/>
              </a:rPr>
              <a:t>6- وطريقة خروج الحشرة من جليدها القديم تاركه تتلخص في انها تقبض بطنها في تتابع مستمر </a:t>
            </a:r>
            <a:r>
              <a:rPr lang="ar-IQ" sz="2400" b="1" dirty="0" smtClean="0">
                <a:cs typeface="+mj-cs"/>
              </a:rPr>
              <a:t>ثم تدفع </a:t>
            </a:r>
            <a:r>
              <a:rPr lang="ar-IQ" sz="2400" b="1" dirty="0">
                <a:cs typeface="+mj-cs"/>
              </a:rPr>
              <a:t>بمعظم سوائل جسمها شطر الراس والصدر منها ويساعدها عادة في هذه العملية ابتلاع مقدار </a:t>
            </a:r>
            <a:r>
              <a:rPr lang="ar-IQ" sz="2400" b="1" dirty="0" smtClean="0">
                <a:cs typeface="+mj-cs"/>
              </a:rPr>
              <a:t>من الهواء </a:t>
            </a:r>
            <a:r>
              <a:rPr lang="ar-IQ" sz="2400" b="1" dirty="0">
                <a:cs typeface="+mj-cs"/>
              </a:rPr>
              <a:t>والماء </a:t>
            </a:r>
            <a:r>
              <a:rPr lang="ar-IQ" sz="2400" b="1" dirty="0" smtClean="0">
                <a:cs typeface="+mj-cs"/>
              </a:rPr>
              <a:t>في الحشرات </a:t>
            </a:r>
            <a:r>
              <a:rPr lang="ar-IQ" sz="2400" b="1" dirty="0">
                <a:cs typeface="+mj-cs"/>
              </a:rPr>
              <a:t>المائية وحصيلة ذلك جميعه هو حدوث ضغط من الداخل ينشق امامه </a:t>
            </a:r>
            <a:r>
              <a:rPr lang="ar-IQ" sz="2400" b="1" dirty="0" smtClean="0">
                <a:cs typeface="+mj-cs"/>
              </a:rPr>
              <a:t>الجليد علي </a:t>
            </a:r>
            <a:r>
              <a:rPr lang="ar-IQ" sz="2400" b="1" dirty="0">
                <a:cs typeface="+mj-cs"/>
              </a:rPr>
              <a:t>طول خط الانسلاخ في </a:t>
            </a:r>
            <a:r>
              <a:rPr lang="ar-IQ" sz="2400" b="1" dirty="0" smtClean="0">
                <a:cs typeface="+mj-cs"/>
              </a:rPr>
              <a:t>الراس (بشكل </a:t>
            </a:r>
            <a:r>
              <a:rPr lang="en-US" sz="2400" b="1" dirty="0" smtClean="0">
                <a:cs typeface="+mj-cs"/>
              </a:rPr>
              <a:t>Y</a:t>
            </a:r>
            <a:r>
              <a:rPr lang="ar-IQ" sz="2400" b="1" dirty="0" smtClean="0">
                <a:cs typeface="+mj-cs"/>
              </a:rPr>
              <a:t>) والصدر (بشكل </a:t>
            </a:r>
            <a:r>
              <a:rPr lang="en-US" sz="2400" b="1" dirty="0" smtClean="0">
                <a:cs typeface="+mj-cs"/>
              </a:rPr>
              <a:t>T</a:t>
            </a:r>
            <a:r>
              <a:rPr lang="ar-IQ" sz="2400" b="1" dirty="0" smtClean="0">
                <a:cs typeface="+mj-cs"/>
              </a:rPr>
              <a:t> ) </a:t>
            </a:r>
            <a:r>
              <a:rPr lang="ar-IQ" sz="2400" b="1" dirty="0">
                <a:cs typeface="+mj-cs"/>
              </a:rPr>
              <a:t>ثم تسحب الحشرة نفسها </a:t>
            </a:r>
            <a:r>
              <a:rPr lang="ar-IQ" sz="2400" b="1" dirty="0" smtClean="0">
                <a:cs typeface="+mj-cs"/>
              </a:rPr>
              <a:t>للخارج</a:t>
            </a:r>
          </a:p>
          <a:p>
            <a:r>
              <a:rPr lang="ar-IQ" sz="2400" b="1" dirty="0">
                <a:cs typeface="+mj-cs"/>
              </a:rPr>
              <a:t>عندما تتخلص الحشرة من الجليد القديم يكون لونها ابيض وجلدها لين وبمجرد تعرض الجلد للضوء والهواء يأخذ الجليد لونا داكا ويتصلب بالتدريج حتى يأخذ اللون الطبيعي للحشرة</a:t>
            </a:r>
            <a:endParaRPr lang="en-US" sz="2400" b="1" dirty="0" smtClean="0">
              <a:cs typeface="+mj-cs"/>
            </a:endParaRPr>
          </a:p>
          <a:p>
            <a:endParaRPr lang="en-US" sz="2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3549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116632"/>
            <a:ext cx="7992888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274639"/>
            <a:ext cx="6984777" cy="63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1080120"/>
          </a:xfrm>
        </p:spPr>
        <p:txBody>
          <a:bodyPr>
            <a:normAutofit/>
          </a:bodyPr>
          <a:lstStyle/>
          <a:p>
            <a:pPr algn="just"/>
            <a:r>
              <a:rPr lang="ar-IQ" sz="2000" b="1" dirty="0">
                <a:latin typeface="rasol"/>
              </a:rPr>
              <a:t>في معظم الحشرات يخرج من كل حلقة صدرية زوج من الأرجل ولا ينطبق هذا على اليرقات </a:t>
            </a:r>
            <a:r>
              <a:rPr lang="ar-IQ" sz="2000" b="1" dirty="0" smtClean="0">
                <a:latin typeface="rasol"/>
              </a:rPr>
              <a:t>رتبة </a:t>
            </a:r>
            <a:r>
              <a:rPr lang="ar-IQ" sz="2000" b="1" dirty="0">
                <a:latin typeface="rasol"/>
              </a:rPr>
              <a:t>ثنائية الأجنحة ويرقات غشائية الأجنحة وبعض يرقات </a:t>
            </a:r>
            <a:r>
              <a:rPr lang="ar-IQ" sz="2000" b="1" dirty="0" err="1">
                <a:latin typeface="rasol"/>
              </a:rPr>
              <a:t>غمدية</a:t>
            </a:r>
            <a:r>
              <a:rPr lang="ar-IQ" sz="2000" b="1" dirty="0">
                <a:latin typeface="rasol"/>
              </a:rPr>
              <a:t> الأجنحة </a:t>
            </a:r>
            <a:r>
              <a:rPr lang="ar-IQ" sz="2000" b="1" dirty="0" smtClean="0">
                <a:latin typeface="rasol"/>
              </a:rPr>
              <a:t>وعدد </a:t>
            </a:r>
            <a:r>
              <a:rPr lang="ar-IQ" sz="2000" b="1" dirty="0">
                <a:latin typeface="rasol"/>
              </a:rPr>
              <a:t>قليل من الحشرات الكاملة كما في </a:t>
            </a:r>
            <a:r>
              <a:rPr lang="ar-IQ" sz="2000" b="1" dirty="0" err="1">
                <a:latin typeface="rasol"/>
              </a:rPr>
              <a:t>اناث</a:t>
            </a:r>
            <a:r>
              <a:rPr lang="ar-IQ" sz="2000" b="1" dirty="0">
                <a:latin typeface="rasol"/>
              </a:rPr>
              <a:t> الحشرات القشرية التي تكون عديمة الأرجل </a:t>
            </a:r>
            <a:endParaRPr lang="ar-IQ" sz="2000" b="1" dirty="0" smtClean="0">
              <a:latin typeface="rasol"/>
            </a:endParaRPr>
          </a:p>
          <a:p>
            <a:pPr algn="just"/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02" y="2060848"/>
            <a:ext cx="4191991" cy="172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ربع نص 8"/>
          <p:cNvSpPr txBox="1"/>
          <p:nvPr/>
        </p:nvSpPr>
        <p:spPr>
          <a:xfrm>
            <a:off x="683568" y="260648"/>
            <a:ext cx="7936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2800" b="1" dirty="0"/>
              <a:t>الصدر </a:t>
            </a:r>
            <a:r>
              <a:rPr lang="en-US" sz="2800" b="1" dirty="0"/>
              <a:t>The Thorax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004048" y="3933056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/>
              <a:t>فضلا عن ذلك فان للحشرات المجنحة زوج من الأجنحة على الحلقة الصدرية الوسطى وزوج آخر على الحلقة الصدرية الخلفية وتعرف هاتان الحلقتان باسم الصدر المجنح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-73024" y="3573016"/>
            <a:ext cx="5149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/>
              <a:t>أما </a:t>
            </a:r>
            <a:r>
              <a:rPr lang="ar-IQ" b="1" dirty="0" smtClean="0"/>
              <a:t>عندم وجود </a:t>
            </a:r>
            <a:r>
              <a:rPr lang="ar-IQ" b="1" dirty="0" err="1" smtClean="0"/>
              <a:t>الاجنحة</a:t>
            </a:r>
            <a:r>
              <a:rPr lang="ar-IQ" b="1" dirty="0" smtClean="0"/>
              <a:t> </a:t>
            </a:r>
            <a:r>
              <a:rPr lang="ar-IQ" b="1" dirty="0"/>
              <a:t>فهناك حالتين </a:t>
            </a:r>
            <a:r>
              <a:rPr lang="ar-IQ" b="1" dirty="0" err="1"/>
              <a:t>الاولى</a:t>
            </a:r>
            <a:r>
              <a:rPr lang="ar-IQ" b="1" dirty="0"/>
              <a:t> يعتبر اختفاء </a:t>
            </a:r>
            <a:r>
              <a:rPr lang="ar-IQ" b="1" dirty="0" err="1"/>
              <a:t>الاجنحة</a:t>
            </a:r>
            <a:r>
              <a:rPr lang="ar-IQ" b="1" dirty="0"/>
              <a:t> صفة وراثية كما في الحشرات عديمة </a:t>
            </a:r>
            <a:r>
              <a:rPr lang="ar-IQ" b="1" dirty="0" err="1"/>
              <a:t>الاجنحة</a:t>
            </a:r>
            <a:r>
              <a:rPr lang="ar-IQ" b="1" dirty="0"/>
              <a:t> </a:t>
            </a:r>
            <a:r>
              <a:rPr lang="ar-IQ" b="1" dirty="0" smtClean="0"/>
              <a:t> (</a:t>
            </a:r>
            <a:r>
              <a:rPr lang="en-US" b="1" dirty="0" err="1"/>
              <a:t>Apterygota</a:t>
            </a:r>
            <a:r>
              <a:rPr lang="en-US" b="1" dirty="0"/>
              <a:t> </a:t>
            </a:r>
            <a:r>
              <a:rPr lang="ar-IQ" b="1" dirty="0" smtClean="0"/>
              <a:t>) مثل السمك الفضي </a:t>
            </a:r>
            <a:r>
              <a:rPr lang="ar-IQ" b="1" dirty="0" err="1" smtClean="0"/>
              <a:t>والاخرى</a:t>
            </a:r>
            <a:r>
              <a:rPr lang="ar-IQ" b="1" dirty="0" smtClean="0"/>
              <a:t> </a:t>
            </a:r>
            <a:r>
              <a:rPr lang="ar-IQ" b="1" dirty="0"/>
              <a:t>يعتبر فيها افتقاد </a:t>
            </a:r>
            <a:r>
              <a:rPr lang="ar-IQ" b="1" dirty="0" err="1"/>
              <a:t>الاجنحة</a:t>
            </a:r>
            <a:r>
              <a:rPr lang="ar-IQ" b="1" dirty="0"/>
              <a:t> صفة مكتسبة </a:t>
            </a:r>
            <a:r>
              <a:rPr lang="ar-IQ" b="1" dirty="0" err="1"/>
              <a:t>او</a:t>
            </a:r>
            <a:r>
              <a:rPr lang="ar-IQ" b="1" dirty="0"/>
              <a:t> صفة ثانوية لملائمة الظروف البيئية كما في </a:t>
            </a:r>
            <a:r>
              <a:rPr lang="ar-IQ" b="1" dirty="0" smtClean="0"/>
              <a:t>البراغيث </a:t>
            </a:r>
            <a:r>
              <a:rPr lang="ar-IQ" b="1" dirty="0"/>
              <a:t>والقمل</a:t>
            </a:r>
          </a:p>
        </p:txBody>
      </p:sp>
      <p:pic>
        <p:nvPicPr>
          <p:cNvPr id="3081" name="Picture 9" descr="Dragonflies of Manito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74" y="5115393"/>
            <a:ext cx="3214282" cy="1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مجموعة 9"/>
          <p:cNvGrpSpPr/>
          <p:nvPr/>
        </p:nvGrpSpPr>
        <p:grpSpPr>
          <a:xfrm>
            <a:off x="323527" y="5013176"/>
            <a:ext cx="1137101" cy="1851384"/>
            <a:chOff x="323528" y="4698655"/>
            <a:chExt cx="1137100" cy="2165905"/>
          </a:xfrm>
        </p:grpSpPr>
        <p:pic>
          <p:nvPicPr>
            <p:cNvPr id="3089" name="Picture 17" descr="قمل الرأس.. حشرة غذاؤها دم الإنسان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90875" y="5213058"/>
              <a:ext cx="2165905" cy="113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مستطيل 7"/>
            <p:cNvSpPr/>
            <p:nvPr/>
          </p:nvSpPr>
          <p:spPr>
            <a:xfrm>
              <a:off x="427723" y="6460706"/>
              <a:ext cx="5645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IQ" b="1" dirty="0" smtClean="0"/>
                <a:t>القمل</a:t>
              </a:r>
              <a:endParaRPr lang="ar-IQ" b="1" dirty="0"/>
            </a:p>
          </p:txBody>
        </p:sp>
      </p:grpSp>
      <p:grpSp>
        <p:nvGrpSpPr>
          <p:cNvPr id="12" name="مجموعة 11"/>
          <p:cNvGrpSpPr/>
          <p:nvPr/>
        </p:nvGrpSpPr>
        <p:grpSpPr>
          <a:xfrm>
            <a:off x="1967568" y="5880021"/>
            <a:ext cx="2591682" cy="950017"/>
            <a:chOff x="1967568" y="5880021"/>
            <a:chExt cx="2591682" cy="950017"/>
          </a:xfrm>
        </p:grpSpPr>
        <p:pic>
          <p:nvPicPr>
            <p:cNvPr id="3087" name="Picture 15" descr="كيف أقضي على البراغيث - موضوع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214" y="5880021"/>
              <a:ext cx="1995036" cy="950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مستطيل 10"/>
            <p:cNvSpPr/>
            <p:nvPr/>
          </p:nvSpPr>
          <p:spPr>
            <a:xfrm>
              <a:off x="1967568" y="6383197"/>
              <a:ext cx="8386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IQ" b="1" dirty="0" smtClean="0"/>
                <a:t>البراغيث</a:t>
              </a:r>
              <a:endParaRPr lang="en-US" dirty="0"/>
            </a:p>
          </p:txBody>
        </p:sp>
      </p:grpSp>
      <p:grpSp>
        <p:nvGrpSpPr>
          <p:cNvPr id="14" name="مجموعة 13"/>
          <p:cNvGrpSpPr/>
          <p:nvPr/>
        </p:nvGrpSpPr>
        <p:grpSpPr>
          <a:xfrm>
            <a:off x="1776811" y="4720752"/>
            <a:ext cx="2944779" cy="1167786"/>
            <a:chOff x="1776811" y="4720752"/>
            <a:chExt cx="2944779" cy="1167786"/>
          </a:xfrm>
        </p:grpSpPr>
        <p:pic>
          <p:nvPicPr>
            <p:cNvPr id="3091" name="Picture 19" descr="حشرة السمك الفضي Thermobia domestic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240" y="4720752"/>
              <a:ext cx="1756350" cy="1167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مستطيل 12"/>
            <p:cNvSpPr/>
            <p:nvPr/>
          </p:nvSpPr>
          <p:spPr>
            <a:xfrm>
              <a:off x="1776811" y="5161553"/>
              <a:ext cx="12698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IQ" b="1" dirty="0"/>
                <a:t>السمك الفضي </a:t>
              </a:r>
              <a:endParaRPr lang="en-US" dirty="0"/>
            </a:p>
          </p:txBody>
        </p:sp>
      </p:grpSp>
      <p:grpSp>
        <p:nvGrpSpPr>
          <p:cNvPr id="16" name="مجموعة 15"/>
          <p:cNvGrpSpPr/>
          <p:nvPr/>
        </p:nvGrpSpPr>
        <p:grpSpPr>
          <a:xfrm>
            <a:off x="2615098" y="1916832"/>
            <a:ext cx="2161168" cy="1584176"/>
            <a:chOff x="2615098" y="1916832"/>
            <a:chExt cx="2161168" cy="158417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966" y="1916832"/>
              <a:ext cx="1825050" cy="1294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مستطيل 14"/>
            <p:cNvSpPr/>
            <p:nvPr/>
          </p:nvSpPr>
          <p:spPr>
            <a:xfrm>
              <a:off x="2615098" y="3131676"/>
              <a:ext cx="21611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IQ" b="1" dirty="0" smtClean="0">
                  <a:latin typeface="rasol"/>
                </a:rPr>
                <a:t>يرقات </a:t>
              </a:r>
              <a:r>
                <a:rPr lang="ar-IQ" b="1" dirty="0">
                  <a:latin typeface="rasol"/>
                </a:rPr>
                <a:t>رتبة ثنائية الأجنحة </a:t>
              </a:r>
              <a:endParaRPr lang="en-US" dirty="0"/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448562" y="1844824"/>
            <a:ext cx="1963198" cy="1495276"/>
            <a:chOff x="448562" y="1844824"/>
            <a:chExt cx="1963198" cy="1495276"/>
          </a:xfrm>
        </p:grpSpPr>
        <p:pic>
          <p:nvPicPr>
            <p:cNvPr id="3079" name="Picture 7" descr="Scale Insects and Mealybugs, Superfamily Coccoide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844824"/>
              <a:ext cx="1944216" cy="1458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مستطيل 16"/>
            <p:cNvSpPr/>
            <p:nvPr/>
          </p:nvSpPr>
          <p:spPr>
            <a:xfrm>
              <a:off x="448562" y="2970768"/>
              <a:ext cx="19383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IQ" b="1" dirty="0" err="1">
                  <a:solidFill>
                    <a:schemeClr val="bg1"/>
                  </a:solidFill>
                  <a:latin typeface="rasol"/>
                </a:rPr>
                <a:t>اناث</a:t>
              </a:r>
              <a:r>
                <a:rPr lang="ar-IQ" b="1" dirty="0">
                  <a:solidFill>
                    <a:schemeClr val="bg1"/>
                  </a:solidFill>
                  <a:latin typeface="rasol"/>
                </a:rPr>
                <a:t> الحشرات القشرية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0931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53"/>
    </mc:Choice>
    <mc:Fallback xmlns="">
      <p:transition spd="slow" advTm="110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5641776" y="1052736"/>
            <a:ext cx="325070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1800" b="1" dirty="0" smtClean="0"/>
              <a:t>تتساوى </a:t>
            </a:r>
            <a:r>
              <a:rPr lang="ar-IQ" sz="1800" b="1" dirty="0"/>
              <a:t>حلقات الصدر في الحشرات </a:t>
            </a:r>
            <a:r>
              <a:rPr lang="ar-IQ" sz="1800" b="1" dirty="0" err="1"/>
              <a:t>الاولية</a:t>
            </a:r>
            <a:r>
              <a:rPr lang="ar-IQ" sz="1800" b="1" dirty="0"/>
              <a:t> </a:t>
            </a:r>
            <a:r>
              <a:rPr lang="ar-IQ" sz="1800" b="1" dirty="0" smtClean="0"/>
              <a:t> مثل </a:t>
            </a:r>
            <a:r>
              <a:rPr lang="ar-IQ" sz="1800" b="1" dirty="0"/>
              <a:t>السمك الفضي</a:t>
            </a:r>
          </a:p>
          <a:p>
            <a:pPr marL="0" indent="0">
              <a:buNone/>
            </a:pPr>
            <a:endParaRPr lang="ar-IQ" sz="1800" b="1" dirty="0"/>
          </a:p>
          <a:p>
            <a:endParaRPr lang="en-US" sz="18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683568" y="260648"/>
            <a:ext cx="7936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2800" b="1" dirty="0" smtClean="0"/>
              <a:t>حجم حلقات الصدر</a:t>
            </a:r>
            <a:endParaRPr lang="en-US" sz="2800" b="1" dirty="0"/>
          </a:p>
        </p:txBody>
      </p:sp>
      <p:grpSp>
        <p:nvGrpSpPr>
          <p:cNvPr id="6" name="مجموعة 5"/>
          <p:cNvGrpSpPr/>
          <p:nvPr/>
        </p:nvGrpSpPr>
        <p:grpSpPr>
          <a:xfrm>
            <a:off x="5967872" y="1850745"/>
            <a:ext cx="2944779" cy="1167786"/>
            <a:chOff x="1776811" y="4720752"/>
            <a:chExt cx="2944779" cy="1167786"/>
          </a:xfrm>
        </p:grpSpPr>
        <p:pic>
          <p:nvPicPr>
            <p:cNvPr id="7" name="Picture 19" descr="حشرة السمك الفضي Thermobia domestic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240" y="4720752"/>
              <a:ext cx="1756350" cy="1167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مستطيل 7"/>
            <p:cNvSpPr/>
            <p:nvPr/>
          </p:nvSpPr>
          <p:spPr>
            <a:xfrm>
              <a:off x="1776811" y="5161553"/>
              <a:ext cx="12698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IQ" b="1" dirty="0"/>
                <a:t>السمك الفضي </a:t>
              </a:r>
              <a:endParaRPr lang="en-US" dirty="0"/>
            </a:p>
          </p:txBody>
        </p:sp>
      </p:grpSp>
      <p:sp>
        <p:nvSpPr>
          <p:cNvPr id="9" name="مستطيل 8"/>
          <p:cNvSpPr/>
          <p:nvPr/>
        </p:nvSpPr>
        <p:spPr>
          <a:xfrm>
            <a:off x="323528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r-IQ" b="1" dirty="0"/>
              <a:t>تتساوى الحلقة الثانية والثالثة عندما يتساوى الزوجان </a:t>
            </a:r>
            <a:r>
              <a:rPr lang="ar-IQ" b="1" dirty="0" err="1"/>
              <a:t>الامامي</a:t>
            </a:r>
            <a:r>
              <a:rPr lang="ar-IQ" b="1" dirty="0"/>
              <a:t> والخلفي من </a:t>
            </a:r>
            <a:r>
              <a:rPr lang="ar-IQ" b="1" dirty="0" err="1"/>
              <a:t>الاجنحة</a:t>
            </a:r>
            <a:r>
              <a:rPr lang="ar-IQ" b="1" dirty="0"/>
              <a:t> كما في النمل </a:t>
            </a:r>
            <a:r>
              <a:rPr lang="ar-IQ" b="1" dirty="0" err="1"/>
              <a:t>الابيض</a:t>
            </a:r>
            <a:r>
              <a:rPr lang="ar-IQ" b="1" dirty="0"/>
              <a:t> والرعاش</a:t>
            </a:r>
            <a:endParaRPr lang="en-US" b="1" dirty="0"/>
          </a:p>
        </p:txBody>
      </p:sp>
      <p:sp>
        <p:nvSpPr>
          <p:cNvPr id="10" name="مستطيل 9"/>
          <p:cNvSpPr/>
          <p:nvPr/>
        </p:nvSpPr>
        <p:spPr>
          <a:xfrm>
            <a:off x="4360152" y="31414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r-IQ" b="1" dirty="0"/>
              <a:t>اما في غشائية </a:t>
            </a:r>
            <a:r>
              <a:rPr lang="ar-IQ" b="1" dirty="0" smtClean="0"/>
              <a:t>الاجنحة </a:t>
            </a:r>
            <a:r>
              <a:rPr lang="ar-SA" b="1" dirty="0" smtClean="0"/>
              <a:t> مثل </a:t>
            </a:r>
            <a:r>
              <a:rPr lang="ar-IQ" b="1" dirty="0" smtClean="0"/>
              <a:t>النحل والنمل </a:t>
            </a:r>
            <a:r>
              <a:rPr lang="ar-IQ" b="1" dirty="0"/>
              <a:t>حيث الزوج الامامي اكبر من الخلفي فان الصدر الاوسط اكبر من الصدر </a:t>
            </a:r>
            <a:r>
              <a:rPr lang="ar-IQ" b="1" dirty="0" smtClean="0"/>
              <a:t>الخلفي</a:t>
            </a:r>
            <a:endParaRPr lang="en-US" b="1" dirty="0"/>
          </a:p>
        </p:txBody>
      </p:sp>
      <p:grpSp>
        <p:nvGrpSpPr>
          <p:cNvPr id="14" name="مجموعة 13"/>
          <p:cNvGrpSpPr/>
          <p:nvPr/>
        </p:nvGrpSpPr>
        <p:grpSpPr>
          <a:xfrm>
            <a:off x="1126385" y="1052736"/>
            <a:ext cx="2222376" cy="1438217"/>
            <a:chOff x="467544" y="2399613"/>
            <a:chExt cx="4876800" cy="3657600"/>
          </a:xfrm>
        </p:grpSpPr>
        <p:pic>
          <p:nvPicPr>
            <p:cNvPr id="4098" name="Picture 2" descr="Wild Lebanon - Powered by A Rocha Leban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399613"/>
              <a:ext cx="4876800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مستطيل 12"/>
            <p:cNvSpPr/>
            <p:nvPr/>
          </p:nvSpPr>
          <p:spPr>
            <a:xfrm>
              <a:off x="4119353" y="5594047"/>
              <a:ext cx="7761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IQ" b="1" dirty="0"/>
                <a:t>ا</a:t>
              </a:r>
              <a:r>
                <a:rPr lang="ar-IQ" b="1" dirty="0" smtClean="0"/>
                <a:t>لرعاش</a:t>
              </a:r>
              <a:endParaRPr lang="en-US" b="1" dirty="0"/>
            </a:p>
          </p:txBody>
        </p:sp>
      </p:grpSp>
      <p:grpSp>
        <p:nvGrpSpPr>
          <p:cNvPr id="16" name="مجموعة 15"/>
          <p:cNvGrpSpPr/>
          <p:nvPr/>
        </p:nvGrpSpPr>
        <p:grpSpPr>
          <a:xfrm>
            <a:off x="5268339" y="4018084"/>
            <a:ext cx="2847975" cy="1609726"/>
            <a:chOff x="5268339" y="4018084"/>
            <a:chExt cx="2847975" cy="1609726"/>
          </a:xfrm>
        </p:grpSpPr>
        <p:pic>
          <p:nvPicPr>
            <p:cNvPr id="4100" name="Picture 4" descr="Carpenter Ants Vs Termites What Is The Difference Knockout Termite ...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339" y="4018084"/>
              <a:ext cx="2847975" cy="1609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مستطيل 14"/>
            <p:cNvSpPr/>
            <p:nvPr/>
          </p:nvSpPr>
          <p:spPr>
            <a:xfrm>
              <a:off x="5635088" y="5119979"/>
              <a:ext cx="6158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IQ" b="1" dirty="0" smtClean="0"/>
                <a:t>النمل </a:t>
              </a:r>
              <a:endParaRPr lang="en-US" dirty="0"/>
            </a:p>
          </p:txBody>
        </p:sp>
      </p:grpSp>
      <p:sp>
        <p:nvSpPr>
          <p:cNvPr id="22" name="مستطيل 21"/>
          <p:cNvSpPr/>
          <p:nvPr/>
        </p:nvSpPr>
        <p:spPr>
          <a:xfrm>
            <a:off x="79771" y="3209769"/>
            <a:ext cx="44202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r-IQ" b="1" dirty="0"/>
              <a:t>اما في </a:t>
            </a:r>
            <a:r>
              <a:rPr lang="ar-IQ" b="1" dirty="0" smtClean="0"/>
              <a:t>رتبة ثنائية الاجنحة </a:t>
            </a:r>
            <a:r>
              <a:rPr lang="ar-SA" b="1" dirty="0" smtClean="0"/>
              <a:t> مثل </a:t>
            </a:r>
            <a:r>
              <a:rPr lang="ar-IQ" b="1" dirty="0" smtClean="0"/>
              <a:t>الذباب والبعوض فان </a:t>
            </a:r>
            <a:r>
              <a:rPr lang="ar-IQ" b="1" dirty="0"/>
              <a:t>الصدر الاوسط اكبر من الصدر </a:t>
            </a:r>
            <a:r>
              <a:rPr lang="ar-IQ" b="1" dirty="0" smtClean="0"/>
              <a:t>الخلفي  </a:t>
            </a:r>
            <a:r>
              <a:rPr lang="ar-IQ" b="1" dirty="0" err="1" smtClean="0"/>
              <a:t>لانه</a:t>
            </a:r>
            <a:r>
              <a:rPr lang="ar-IQ" b="1" dirty="0" smtClean="0"/>
              <a:t> يحمل الزوج </a:t>
            </a:r>
            <a:r>
              <a:rPr lang="ar-IQ" b="1" dirty="0" err="1" smtClean="0"/>
              <a:t>الامامي</a:t>
            </a:r>
            <a:r>
              <a:rPr lang="ar-IQ" b="1" dirty="0" smtClean="0"/>
              <a:t> من </a:t>
            </a:r>
            <a:r>
              <a:rPr lang="ar-IQ" b="1" dirty="0" err="1" smtClean="0"/>
              <a:t>الاجنحة</a:t>
            </a:r>
            <a:r>
              <a:rPr lang="ar-IQ" b="1" dirty="0" smtClean="0"/>
              <a:t> وتحور الزوج الثاني من </a:t>
            </a:r>
            <a:r>
              <a:rPr lang="ar-IQ" b="1" dirty="0" err="1" smtClean="0"/>
              <a:t>الاجنحة</a:t>
            </a:r>
            <a:r>
              <a:rPr lang="ar-IQ" b="1" dirty="0" smtClean="0"/>
              <a:t> </a:t>
            </a:r>
            <a:r>
              <a:rPr lang="ar-IQ" b="1" dirty="0" err="1" smtClean="0"/>
              <a:t>الى</a:t>
            </a:r>
            <a:r>
              <a:rPr lang="ar-IQ" b="1" dirty="0" smtClean="0"/>
              <a:t> دبوس التوازن (</a:t>
            </a:r>
            <a:r>
              <a:rPr lang="en-US" b="1" dirty="0" smtClean="0"/>
              <a:t>halters</a:t>
            </a:r>
            <a:r>
              <a:rPr lang="ar-IQ" b="1" dirty="0" smtClean="0"/>
              <a:t>)</a:t>
            </a:r>
            <a:endParaRPr lang="en-US" b="1" dirty="0"/>
          </a:p>
        </p:txBody>
      </p:sp>
      <p:pic>
        <p:nvPicPr>
          <p:cNvPr id="1028" name="Picture 4" descr="Slid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" y="4603485"/>
            <a:ext cx="25812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8625" y="4793202"/>
            <a:ext cx="2369133" cy="15021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86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739"/>
    </mc:Choice>
    <mc:Fallback xmlns="">
      <p:transition spd="slow" advTm="150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  <p:bldP spid="1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338936" y="6346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r-IQ" b="1" dirty="0" smtClean="0"/>
              <a:t>قد </a:t>
            </a:r>
            <a:r>
              <a:rPr lang="ar-IQ" b="1" dirty="0"/>
              <a:t>تندمج مقدمة الحلقة البطنية </a:t>
            </a:r>
            <a:r>
              <a:rPr lang="ar-IQ" b="1" dirty="0" err="1"/>
              <a:t>الاولى</a:t>
            </a:r>
            <a:r>
              <a:rPr lang="ar-IQ" b="1" dirty="0"/>
              <a:t> مع الصدر كما في الجراد </a:t>
            </a:r>
            <a:endParaRPr lang="en-US" b="1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755576" y="1406544"/>
            <a:ext cx="3846735" cy="2231035"/>
            <a:chOff x="82410" y="3603102"/>
            <a:chExt cx="3846735" cy="2231035"/>
          </a:xfrm>
        </p:grpSpPr>
        <p:pic>
          <p:nvPicPr>
            <p:cNvPr id="6" name="Picture 6" descr="Grasshopper: (Facts + Diet + Habitat) - Science4Fu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30" y="3603102"/>
              <a:ext cx="3397515" cy="2231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مستطيل 6"/>
            <p:cNvSpPr/>
            <p:nvPr/>
          </p:nvSpPr>
          <p:spPr>
            <a:xfrm>
              <a:off x="82410" y="4377455"/>
              <a:ext cx="9893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ar-IQ" b="1" dirty="0"/>
                <a:t>الجراد </a:t>
              </a:r>
              <a:endParaRPr lang="en-US" b="1" dirty="0"/>
            </a:p>
          </p:txBody>
        </p:sp>
      </p:grpSp>
      <p:sp>
        <p:nvSpPr>
          <p:cNvPr id="8" name="مستطيل 7"/>
          <p:cNvSpPr/>
          <p:nvPr/>
        </p:nvSpPr>
        <p:spPr>
          <a:xfrm>
            <a:off x="107504" y="4005064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r-IQ" b="1" dirty="0" err="1"/>
              <a:t>او</a:t>
            </a:r>
            <a:r>
              <a:rPr lang="ar-IQ" b="1" dirty="0"/>
              <a:t> تندمج الحلقة البطنية </a:t>
            </a:r>
            <a:r>
              <a:rPr lang="ar-IQ" b="1" dirty="0" err="1"/>
              <a:t>الاولى</a:t>
            </a:r>
            <a:r>
              <a:rPr lang="ar-IQ" b="1" dirty="0"/>
              <a:t> </a:t>
            </a:r>
            <a:r>
              <a:rPr lang="ar-IQ" b="1" dirty="0" err="1"/>
              <a:t>باكملها</a:t>
            </a:r>
            <a:r>
              <a:rPr lang="ar-IQ" b="1" dirty="0"/>
              <a:t> مع الصدر كما في الحشرات غشائية </a:t>
            </a:r>
            <a:r>
              <a:rPr lang="ar-IQ" b="1" dirty="0" err="1"/>
              <a:t>الاجنحة</a:t>
            </a:r>
            <a:r>
              <a:rPr lang="ar-IQ" b="1" dirty="0"/>
              <a:t> لتكون الخصر </a:t>
            </a:r>
            <a:r>
              <a:rPr lang="en-US" b="1" dirty="0" err="1" smtClean="0"/>
              <a:t>Propodium</a:t>
            </a:r>
            <a:r>
              <a:rPr lang="ar-IQ" b="1" dirty="0" smtClean="0"/>
              <a:t> مثل النمل</a:t>
            </a:r>
            <a:endParaRPr lang="en-US" b="1" dirty="0"/>
          </a:p>
        </p:txBody>
      </p:sp>
      <p:pic>
        <p:nvPicPr>
          <p:cNvPr id="9" name="Picture 8" descr="Katharina Swobo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694" y="5071015"/>
            <a:ext cx="1969718" cy="11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839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29"/>
    </mc:Choice>
    <mc:Fallback xmlns="">
      <p:transition spd="slow" advTm="27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ar-IQ" sz="3200" b="1" dirty="0" smtClean="0"/>
              <a:t>ملحقات الصدر</a:t>
            </a:r>
            <a:br>
              <a:rPr lang="ar-IQ" sz="3200" b="1" dirty="0" smtClean="0"/>
            </a:br>
            <a:r>
              <a:rPr lang="ar-IQ" sz="3200" b="1" dirty="0" err="1" smtClean="0"/>
              <a:t>الارجل</a:t>
            </a:r>
            <a:endParaRPr lang="en-US" sz="3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IQ" sz="2000" dirty="0"/>
              <a:t> تمتلك جميع الحشرات باستثناء اليرقات عديمة </a:t>
            </a:r>
            <a:r>
              <a:rPr lang="ar-IQ" sz="2000" dirty="0" err="1"/>
              <a:t>الارجل</a:t>
            </a:r>
            <a:r>
              <a:rPr lang="ar-IQ" sz="2000" dirty="0"/>
              <a:t> وقليل من الحشرات الكاملة ثلاثة </a:t>
            </a:r>
            <a:r>
              <a:rPr lang="ar-IQ" sz="2000" dirty="0" err="1"/>
              <a:t>ازواج</a:t>
            </a:r>
            <a:r>
              <a:rPr lang="ar-IQ" sz="2000" dirty="0"/>
              <a:t> من </a:t>
            </a:r>
            <a:r>
              <a:rPr lang="ar-IQ" sz="2000" dirty="0" err="1"/>
              <a:t>الارجل</a:t>
            </a:r>
            <a:r>
              <a:rPr lang="ar-IQ" sz="2000" dirty="0"/>
              <a:t> زوج واحد على كل حلقة صدرية. من الناحية النموذجية تتكون الرجل من ستة حلقات </a:t>
            </a:r>
            <a:r>
              <a:rPr lang="ar-IQ" sz="2000" dirty="0" err="1"/>
              <a:t>اساسية</a:t>
            </a:r>
            <a:r>
              <a:rPr lang="ar-IQ" sz="2000" dirty="0"/>
              <a:t> تتمفصل الواحدة مع </a:t>
            </a:r>
            <a:r>
              <a:rPr lang="ar-IQ" sz="2000" dirty="0" err="1"/>
              <a:t>الاخرى</a:t>
            </a:r>
            <a:r>
              <a:rPr lang="ar-IQ" sz="2000" dirty="0"/>
              <a:t> بنتوءات مفصلية </a:t>
            </a:r>
            <a:r>
              <a:rPr lang="ar-IQ" sz="2000" dirty="0" err="1"/>
              <a:t>احادية</a:t>
            </a:r>
            <a:r>
              <a:rPr lang="ar-IQ" sz="2000" dirty="0"/>
              <a:t> </a:t>
            </a:r>
            <a:r>
              <a:rPr lang="ar-IQ" sz="2000" dirty="0" err="1"/>
              <a:t>او</a:t>
            </a:r>
            <a:r>
              <a:rPr lang="ar-IQ" sz="2000" dirty="0"/>
              <a:t> ثنائية و تتكون </a:t>
            </a:r>
            <a:r>
              <a:rPr lang="ar-IQ" sz="2000" dirty="0" err="1"/>
              <a:t>الارجل</a:t>
            </a:r>
            <a:r>
              <a:rPr lang="ar-IQ" sz="2000" dirty="0"/>
              <a:t> من </a:t>
            </a:r>
            <a:endParaRPr lang="ar-IQ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ar-IQ" sz="2000" dirty="0" smtClean="0"/>
              <a:t>الحرقفة (</a:t>
            </a:r>
            <a:r>
              <a:rPr lang="en-US" sz="2000" dirty="0" err="1"/>
              <a:t>coxa</a:t>
            </a:r>
            <a:r>
              <a:rPr lang="ar-IQ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ar-IQ" sz="2000" dirty="0" smtClean="0"/>
              <a:t>المدور (</a:t>
            </a:r>
            <a:r>
              <a:rPr lang="en-US" sz="2000" dirty="0" smtClean="0"/>
              <a:t>Trochanter</a:t>
            </a:r>
            <a:r>
              <a:rPr lang="ar-IQ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ar-IQ" sz="2000" dirty="0" smtClean="0"/>
              <a:t>الفخذ (</a:t>
            </a:r>
            <a:r>
              <a:rPr lang="en-US" sz="2000" dirty="0" smtClean="0"/>
              <a:t>Femur</a:t>
            </a:r>
            <a:r>
              <a:rPr lang="ar-IQ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ar-IQ" sz="2000" dirty="0" smtClean="0"/>
              <a:t>الساق (</a:t>
            </a:r>
            <a:r>
              <a:rPr lang="en-US" sz="2000" dirty="0" smtClean="0"/>
              <a:t>Tibia</a:t>
            </a:r>
            <a:r>
              <a:rPr lang="ar-IQ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ar-IQ" sz="2000" dirty="0" smtClean="0"/>
              <a:t>الرسغ (</a:t>
            </a:r>
            <a:r>
              <a:rPr lang="en-US" sz="2000" dirty="0"/>
              <a:t>Tarsus</a:t>
            </a:r>
            <a:r>
              <a:rPr lang="ar-IQ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ar-IQ" sz="2000" dirty="0" smtClean="0"/>
              <a:t>مقدم الرسغ (</a:t>
            </a:r>
            <a:r>
              <a:rPr lang="en-US" sz="2000" dirty="0" err="1"/>
              <a:t>Pretarsus</a:t>
            </a:r>
            <a:r>
              <a:rPr lang="ar-IQ" sz="2000" dirty="0" smtClean="0"/>
              <a:t>)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976" y="2564904"/>
            <a:ext cx="3636802" cy="4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852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63"/>
    </mc:Choice>
    <mc:Fallback xmlns="">
      <p:transition spd="slow" advTm="62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IQ" sz="3200" b="1" dirty="0" err="1">
                <a:ea typeface="Calibri"/>
              </a:rPr>
              <a:t>الاجنحة</a:t>
            </a:r>
            <a:r>
              <a:rPr lang="ar-IQ" sz="2800" dirty="0">
                <a:ea typeface="Calibri"/>
              </a:rPr>
              <a:t>    </a:t>
            </a:r>
            <a:r>
              <a:rPr lang="en-US" sz="2800" dirty="0">
                <a:latin typeface="Times New Roman"/>
                <a:ea typeface="Calibri"/>
                <a:cs typeface="Arial"/>
              </a:rPr>
              <a:t>Wings</a:t>
            </a:r>
            <a:r>
              <a:rPr lang="en-US" sz="2000" dirty="0">
                <a:ea typeface="Calibri"/>
                <a:cs typeface="Arial"/>
              </a:rPr>
              <a:t/>
            </a:r>
            <a:br>
              <a:rPr lang="en-US" sz="2000" dirty="0">
                <a:ea typeface="Calibri"/>
                <a:cs typeface="Arial"/>
              </a:rPr>
            </a:br>
            <a:endParaRPr lang="en-US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548681"/>
            <a:ext cx="9036496" cy="2232248"/>
          </a:xfrm>
        </p:spPr>
        <p:txBody>
          <a:bodyPr>
            <a:noAutofit/>
          </a:bodyPr>
          <a:lstStyle/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sz="1600" b="1" dirty="0" err="1" smtClean="0">
                <a:ea typeface="Calibri"/>
                <a:cs typeface="Times New Roman"/>
              </a:rPr>
              <a:t>الاجنحة</a:t>
            </a:r>
            <a:r>
              <a:rPr lang="ar-IQ" sz="1600" dirty="0" smtClean="0">
                <a:ea typeface="Calibri"/>
                <a:cs typeface="Times New Roman"/>
              </a:rPr>
              <a:t> هي عبارة عن امتدادات لجدار الجسم الواقعة من الناحية الظهرية الجانبية للحلقتين الصدريتين الثانية والثالثة وهذه الامتدادات ذات شكل يشبه الصفيحة الخارجية ممتدة من الجدار الخارجي وتتكون من غشاء علوي </a:t>
            </a:r>
            <a:r>
              <a:rPr lang="ar-IQ" sz="1600" dirty="0" err="1" smtClean="0">
                <a:ea typeface="Calibri"/>
                <a:cs typeface="Times New Roman"/>
              </a:rPr>
              <a:t>واخر</a:t>
            </a:r>
            <a:r>
              <a:rPr lang="ar-IQ" sz="1600" dirty="0" smtClean="0">
                <a:ea typeface="Calibri"/>
                <a:cs typeface="Times New Roman"/>
              </a:rPr>
              <a:t> سفلي بينهما عروق </a:t>
            </a:r>
            <a:r>
              <a:rPr lang="en-US" sz="1600" dirty="0" smtClean="0">
                <a:latin typeface="Times New Roman"/>
                <a:ea typeface="Calibri"/>
                <a:cs typeface="Arial"/>
              </a:rPr>
              <a:t>veins </a:t>
            </a:r>
            <a:r>
              <a:rPr lang="ar-IQ" sz="1600" dirty="0" smtClean="0">
                <a:ea typeface="Calibri"/>
                <a:cs typeface="Times New Roman"/>
              </a:rPr>
              <a:t> </a:t>
            </a:r>
            <a:r>
              <a:rPr lang="ar-IQ" sz="1600" dirty="0">
                <a:ea typeface="Calibri"/>
                <a:cs typeface="Times New Roman"/>
              </a:rPr>
              <a:t>. يعد شكل الجناح من أهم الصفات التي يعتمد عليها في تصنيف الحشرات فعلى أساس </a:t>
            </a:r>
            <a:r>
              <a:rPr lang="ar-IQ" sz="1600" dirty="0" smtClean="0">
                <a:ea typeface="Calibri"/>
                <a:cs typeface="Times New Roman"/>
              </a:rPr>
              <a:t>نوع </a:t>
            </a:r>
            <a:r>
              <a:rPr lang="ar-IQ" sz="1600" dirty="0">
                <a:ea typeface="Calibri"/>
                <a:cs typeface="Times New Roman"/>
              </a:rPr>
              <a:t>الأجنحة وضعت الحشرات في رتب مختلفة  </a:t>
            </a:r>
            <a:r>
              <a:rPr lang="ar-IQ" sz="1600" dirty="0" smtClean="0">
                <a:ea typeface="Calibri"/>
                <a:cs typeface="Times New Roman"/>
              </a:rPr>
              <a:t>مثلا </a:t>
            </a:r>
            <a:r>
              <a:rPr lang="ar-IQ" sz="1600" dirty="0">
                <a:ea typeface="Calibri"/>
                <a:cs typeface="Times New Roman"/>
              </a:rPr>
              <a:t>رتبة جلدية الأجنحة </a:t>
            </a:r>
            <a:r>
              <a:rPr lang="ar-IQ" sz="1600" dirty="0" smtClean="0">
                <a:ea typeface="Calibri"/>
                <a:cs typeface="Times New Roman"/>
              </a:rPr>
              <a:t>(</a:t>
            </a:r>
            <a:r>
              <a:rPr lang="en-US" sz="1600" dirty="0" err="1" smtClean="0">
                <a:ea typeface="Calibri"/>
                <a:cs typeface="Times New Roman"/>
              </a:rPr>
              <a:t>Dermaptera</a:t>
            </a:r>
            <a:r>
              <a:rPr lang="ar-IQ" sz="1600" dirty="0" smtClean="0">
                <a:ea typeface="Calibri"/>
                <a:cs typeface="Times New Roman"/>
              </a:rPr>
              <a:t>) مثل </a:t>
            </a:r>
            <a:r>
              <a:rPr lang="ar-IQ" sz="1600" dirty="0" err="1" smtClean="0">
                <a:ea typeface="Calibri"/>
                <a:cs typeface="Times New Roman"/>
              </a:rPr>
              <a:t>ابرة</a:t>
            </a:r>
            <a:r>
              <a:rPr lang="ar-IQ" sz="1600" dirty="0" smtClean="0">
                <a:ea typeface="Calibri"/>
                <a:cs typeface="Times New Roman"/>
              </a:rPr>
              <a:t> العجوز تكون </a:t>
            </a:r>
            <a:r>
              <a:rPr lang="ar-IQ" sz="1600" dirty="0">
                <a:ea typeface="Calibri"/>
                <a:cs typeface="Times New Roman"/>
              </a:rPr>
              <a:t>الحشرات التابعة لها ذات أجنحة </a:t>
            </a:r>
            <a:r>
              <a:rPr lang="ar-IQ" sz="1600" dirty="0" smtClean="0">
                <a:ea typeface="Calibri"/>
                <a:cs typeface="Times New Roman"/>
              </a:rPr>
              <a:t>جلدية والحشرات </a:t>
            </a:r>
            <a:r>
              <a:rPr lang="ar-IQ" sz="1600" dirty="0">
                <a:ea typeface="Calibri"/>
                <a:cs typeface="Times New Roman"/>
              </a:rPr>
              <a:t>ذات الأجنحة </a:t>
            </a:r>
            <a:r>
              <a:rPr lang="ar-IQ" sz="1600" dirty="0" smtClean="0">
                <a:ea typeface="Calibri"/>
                <a:cs typeface="Times New Roman"/>
              </a:rPr>
              <a:t>ًالصلبة </a:t>
            </a:r>
            <a:r>
              <a:rPr lang="ar-IQ" sz="1600" dirty="0" err="1">
                <a:ea typeface="Calibri"/>
                <a:cs typeface="Times New Roman"/>
              </a:rPr>
              <a:t>الغمدية</a:t>
            </a:r>
            <a:r>
              <a:rPr lang="ar-IQ" sz="1600" dirty="0">
                <a:ea typeface="Calibri"/>
                <a:cs typeface="Times New Roman"/>
              </a:rPr>
              <a:t> وضعت في رتبة </a:t>
            </a:r>
            <a:r>
              <a:rPr lang="ar-IQ" sz="1600" dirty="0" err="1">
                <a:ea typeface="Calibri"/>
                <a:cs typeface="Times New Roman"/>
              </a:rPr>
              <a:t>غمدية</a:t>
            </a:r>
            <a:r>
              <a:rPr lang="ar-IQ" sz="1600" dirty="0">
                <a:ea typeface="Calibri"/>
                <a:cs typeface="Times New Roman"/>
              </a:rPr>
              <a:t> الأجنحة </a:t>
            </a:r>
            <a:r>
              <a:rPr lang="ar-IQ" sz="1600" dirty="0" smtClean="0">
                <a:ea typeface="Calibri"/>
                <a:cs typeface="Times New Roman"/>
              </a:rPr>
              <a:t>(</a:t>
            </a:r>
            <a:r>
              <a:rPr lang="en-US" sz="1600" dirty="0" err="1" smtClean="0">
                <a:ea typeface="Calibri"/>
                <a:cs typeface="Times New Roman"/>
              </a:rPr>
              <a:t>Coleoptera</a:t>
            </a:r>
            <a:r>
              <a:rPr lang="ar-IQ" sz="1600" dirty="0" smtClean="0">
                <a:ea typeface="Calibri"/>
                <a:cs typeface="Times New Roman"/>
              </a:rPr>
              <a:t>) مثل الخنافس أما </a:t>
            </a:r>
            <a:r>
              <a:rPr lang="ar-IQ" sz="1600" dirty="0">
                <a:ea typeface="Calibri"/>
                <a:cs typeface="Times New Roman"/>
              </a:rPr>
              <a:t>الحشرات التي تعود لرتبة حرشفية الأجنحة </a:t>
            </a:r>
            <a:r>
              <a:rPr lang="ar-IQ" sz="1600" dirty="0" smtClean="0">
                <a:ea typeface="Calibri"/>
                <a:cs typeface="Times New Roman"/>
              </a:rPr>
              <a:t> (</a:t>
            </a:r>
            <a:r>
              <a:rPr lang="en-US" sz="1600" dirty="0" smtClean="0">
                <a:ea typeface="Calibri"/>
                <a:cs typeface="Times New Roman"/>
              </a:rPr>
              <a:t>Lepidoptera</a:t>
            </a:r>
            <a:r>
              <a:rPr lang="ar-IQ" sz="1600" dirty="0" smtClean="0">
                <a:ea typeface="Calibri"/>
                <a:cs typeface="Times New Roman"/>
              </a:rPr>
              <a:t>) مثل العث فان أجنحتها </a:t>
            </a:r>
            <a:r>
              <a:rPr lang="ar-IQ" sz="1600" dirty="0">
                <a:ea typeface="Calibri"/>
                <a:cs typeface="Times New Roman"/>
              </a:rPr>
              <a:t>مغطاة بحراشف وأما الحشرات التي لها زوج واحد من الأجنحة فقد وضعت في رتبة ثنائية </a:t>
            </a:r>
            <a:r>
              <a:rPr lang="ar-IQ" sz="1600" dirty="0" smtClean="0">
                <a:ea typeface="Calibri"/>
                <a:cs typeface="Times New Roman"/>
              </a:rPr>
              <a:t>الأجنحة (</a:t>
            </a:r>
            <a:r>
              <a:rPr lang="en-US" sz="1600" dirty="0" err="1" smtClean="0">
                <a:ea typeface="Calibri"/>
                <a:cs typeface="Times New Roman"/>
              </a:rPr>
              <a:t>Diptera</a:t>
            </a:r>
            <a:r>
              <a:rPr lang="ar-IQ" sz="1600" dirty="0" smtClean="0">
                <a:ea typeface="Calibri"/>
                <a:cs typeface="Times New Roman"/>
              </a:rPr>
              <a:t>) مثل البعوض والذباب ورتبة نصفية </a:t>
            </a:r>
            <a:r>
              <a:rPr lang="ar-IQ" sz="1600" dirty="0" err="1" smtClean="0">
                <a:ea typeface="Calibri"/>
                <a:cs typeface="Times New Roman"/>
              </a:rPr>
              <a:t>الاجنحة</a:t>
            </a:r>
            <a:r>
              <a:rPr lang="ar-IQ" sz="1600" dirty="0" smtClean="0">
                <a:ea typeface="Calibri"/>
                <a:cs typeface="Times New Roman"/>
              </a:rPr>
              <a:t> (</a:t>
            </a:r>
            <a:r>
              <a:rPr lang="en-US" sz="1600" dirty="0" err="1" smtClean="0">
                <a:ea typeface="Calibri"/>
                <a:cs typeface="Times New Roman"/>
              </a:rPr>
              <a:t>Hemiptera</a:t>
            </a:r>
            <a:r>
              <a:rPr lang="ar-IQ" sz="1600" dirty="0" smtClean="0">
                <a:ea typeface="Calibri"/>
                <a:cs typeface="Times New Roman"/>
              </a:rPr>
              <a:t>) مثل البق فان الزوج </a:t>
            </a:r>
            <a:r>
              <a:rPr lang="ar-IQ" sz="1600" dirty="0" err="1" smtClean="0">
                <a:ea typeface="Calibri"/>
                <a:cs typeface="Times New Roman"/>
              </a:rPr>
              <a:t>الاول</a:t>
            </a:r>
            <a:r>
              <a:rPr lang="ar-IQ" sz="1600" dirty="0" smtClean="0">
                <a:ea typeface="Calibri"/>
                <a:cs typeface="Times New Roman"/>
              </a:rPr>
              <a:t> نصفه غمدي والنصف </a:t>
            </a:r>
            <a:r>
              <a:rPr lang="ar-IQ" sz="1600" dirty="0" err="1" smtClean="0">
                <a:ea typeface="Calibri"/>
                <a:cs typeface="Times New Roman"/>
              </a:rPr>
              <a:t>الاخر</a:t>
            </a:r>
            <a:r>
              <a:rPr lang="ar-IQ" sz="1600" dirty="0" smtClean="0">
                <a:ea typeface="Calibri"/>
                <a:cs typeface="Times New Roman"/>
              </a:rPr>
              <a:t> غشائي ورتبة غشائية </a:t>
            </a:r>
            <a:r>
              <a:rPr lang="ar-IQ" sz="1600" dirty="0" err="1" smtClean="0">
                <a:ea typeface="Calibri"/>
                <a:cs typeface="Times New Roman"/>
              </a:rPr>
              <a:t>الاجنحة</a:t>
            </a:r>
            <a:r>
              <a:rPr lang="ar-IQ" sz="1600" dirty="0" smtClean="0">
                <a:ea typeface="Calibri"/>
                <a:cs typeface="Times New Roman"/>
              </a:rPr>
              <a:t> (</a:t>
            </a:r>
            <a:r>
              <a:rPr lang="en-US" sz="1600" dirty="0" smtClean="0">
                <a:ea typeface="Calibri"/>
                <a:cs typeface="Times New Roman"/>
              </a:rPr>
              <a:t>Hymenoptera</a:t>
            </a:r>
            <a:r>
              <a:rPr lang="ar-IQ" sz="1600" dirty="0" smtClean="0">
                <a:ea typeface="Calibri"/>
                <a:cs typeface="Times New Roman"/>
              </a:rPr>
              <a:t>) مثل النحل والنمل فان </a:t>
            </a:r>
            <a:r>
              <a:rPr lang="ar-IQ" sz="1600" dirty="0" err="1" smtClean="0">
                <a:ea typeface="Calibri"/>
                <a:cs typeface="Times New Roman"/>
              </a:rPr>
              <a:t>اجنحتها</a:t>
            </a:r>
            <a:r>
              <a:rPr lang="ar-IQ" sz="1600" dirty="0" smtClean="0">
                <a:ea typeface="Calibri"/>
                <a:cs typeface="Times New Roman"/>
              </a:rPr>
              <a:t> غشائية ورتبة شبكية </a:t>
            </a:r>
            <a:r>
              <a:rPr lang="ar-IQ" sz="1600" dirty="0" err="1" smtClean="0">
                <a:ea typeface="Calibri"/>
                <a:cs typeface="Times New Roman"/>
              </a:rPr>
              <a:t>الاجنحة</a:t>
            </a:r>
            <a:r>
              <a:rPr lang="ar-IQ" sz="1600" dirty="0" smtClean="0">
                <a:ea typeface="Calibri"/>
                <a:cs typeface="Times New Roman"/>
              </a:rPr>
              <a:t> (</a:t>
            </a:r>
            <a:r>
              <a:rPr lang="en-US" sz="1600" dirty="0" err="1" smtClean="0">
                <a:ea typeface="Calibri"/>
                <a:cs typeface="Times New Roman"/>
              </a:rPr>
              <a:t>Neuroptera</a:t>
            </a:r>
            <a:r>
              <a:rPr lang="ar-IQ" sz="1600" dirty="0" smtClean="0">
                <a:ea typeface="Calibri"/>
                <a:cs typeface="Times New Roman"/>
              </a:rPr>
              <a:t>) مثل </a:t>
            </a:r>
            <a:r>
              <a:rPr lang="ar-IQ" sz="1600" dirty="0" err="1" smtClean="0">
                <a:ea typeface="Calibri"/>
                <a:cs typeface="Times New Roman"/>
              </a:rPr>
              <a:t>اسد</a:t>
            </a:r>
            <a:r>
              <a:rPr lang="ar-IQ" sz="1600" dirty="0" smtClean="0">
                <a:ea typeface="Calibri"/>
                <a:cs typeface="Times New Roman"/>
              </a:rPr>
              <a:t> المن </a:t>
            </a:r>
            <a:r>
              <a:rPr lang="ar-IQ" sz="1600" dirty="0" err="1" smtClean="0">
                <a:ea typeface="Calibri"/>
                <a:cs typeface="Times New Roman"/>
              </a:rPr>
              <a:t>واسد</a:t>
            </a:r>
            <a:r>
              <a:rPr lang="ar-IQ" sz="1600" dirty="0" smtClean="0">
                <a:ea typeface="Calibri"/>
                <a:cs typeface="Times New Roman"/>
              </a:rPr>
              <a:t> النمل لكثرة العروق المستعرضة. </a:t>
            </a:r>
            <a:endParaRPr lang="en-US" sz="1600" dirty="0" smtClean="0">
              <a:ea typeface="Calibri"/>
              <a:cs typeface="Arial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ar-IQ" sz="1600" dirty="0" smtClean="0">
                <a:ea typeface="Calibri"/>
                <a:cs typeface="Times New Roman"/>
              </a:rPr>
              <a:t>شكل الجناح : ويكون مثلث وله ثلاث حافات</a:t>
            </a:r>
            <a:endParaRPr lang="en-US" sz="1600" dirty="0" smtClean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ar-IQ" sz="1600" dirty="0" smtClean="0">
                <a:ea typeface="Calibri"/>
                <a:cs typeface="Times New Roman"/>
              </a:rPr>
              <a:t>حافة أمامية </a:t>
            </a:r>
            <a:r>
              <a:rPr lang="ar-IQ" sz="1600" dirty="0" err="1" smtClean="0">
                <a:ea typeface="Calibri"/>
                <a:cs typeface="Times New Roman"/>
              </a:rPr>
              <a:t>او</a:t>
            </a:r>
            <a:r>
              <a:rPr lang="ar-IQ" sz="1600" dirty="0" smtClean="0">
                <a:ea typeface="Calibri"/>
                <a:cs typeface="Times New Roman"/>
              </a:rPr>
              <a:t> ضلعية </a:t>
            </a:r>
            <a:r>
              <a:rPr lang="en-US" sz="1600" dirty="0" smtClean="0">
                <a:latin typeface="Times New Roman"/>
                <a:ea typeface="Calibri"/>
                <a:cs typeface="Arial"/>
              </a:rPr>
              <a:t>Anterior or costal margin</a:t>
            </a:r>
            <a:endParaRPr lang="en-US" sz="1600" dirty="0" smtClean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ar-IQ" sz="1600" dirty="0" smtClean="0">
                <a:ea typeface="Calibri"/>
                <a:cs typeface="Times New Roman"/>
              </a:rPr>
              <a:t>حافة خارجية </a:t>
            </a:r>
            <a:r>
              <a:rPr lang="ar-IQ" sz="1600" dirty="0" err="1" smtClean="0">
                <a:ea typeface="Calibri"/>
                <a:cs typeface="Times New Roman"/>
              </a:rPr>
              <a:t>او</a:t>
            </a:r>
            <a:r>
              <a:rPr lang="ar-IQ" sz="1600" dirty="0" smtClean="0">
                <a:ea typeface="Calibri"/>
                <a:cs typeface="Times New Roman"/>
              </a:rPr>
              <a:t> </a:t>
            </a:r>
            <a:r>
              <a:rPr lang="ar-IQ" sz="1600" dirty="0" err="1" smtClean="0">
                <a:ea typeface="Calibri"/>
                <a:cs typeface="Times New Roman"/>
              </a:rPr>
              <a:t>قمية</a:t>
            </a:r>
            <a:r>
              <a:rPr lang="ar-IQ" sz="1600" dirty="0" smtClean="0">
                <a:ea typeface="Calibri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ea typeface="Calibri"/>
                <a:cs typeface="Arial"/>
              </a:rPr>
              <a:t>Outer or apical margin</a:t>
            </a:r>
            <a:endParaRPr lang="en-US" sz="1600" dirty="0" smtClean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ar-IQ" sz="1600" dirty="0" smtClean="0">
                <a:ea typeface="Calibri"/>
                <a:cs typeface="Times New Roman"/>
              </a:rPr>
              <a:t>حافة خلفية </a:t>
            </a:r>
            <a:r>
              <a:rPr lang="ar-IQ" sz="1600" dirty="0" err="1" smtClean="0">
                <a:ea typeface="Calibri"/>
                <a:cs typeface="Times New Roman"/>
              </a:rPr>
              <a:t>او</a:t>
            </a:r>
            <a:r>
              <a:rPr lang="ar-IQ" sz="1600" dirty="0" smtClean="0">
                <a:ea typeface="Calibri"/>
                <a:cs typeface="Times New Roman"/>
              </a:rPr>
              <a:t> شرجية </a:t>
            </a:r>
            <a:r>
              <a:rPr lang="en-US" sz="1600" dirty="0" smtClean="0">
                <a:latin typeface="Times New Roman"/>
                <a:ea typeface="Calibri"/>
                <a:cs typeface="Arial"/>
              </a:rPr>
              <a:t>Posterior or anal margin</a:t>
            </a:r>
            <a:endParaRPr lang="en-US" sz="1600" dirty="0" smtClean="0">
              <a:ea typeface="Calibri"/>
              <a:cs typeface="Arial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ar-IQ" sz="1600" dirty="0" smtClean="0">
                <a:ea typeface="Calibri"/>
                <a:cs typeface="Times New Roman"/>
              </a:rPr>
              <a:t>وللجناح ثلاث زوايا هي :</a:t>
            </a:r>
            <a:endParaRPr lang="en-US" sz="1600" dirty="0" smtClean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ar-IQ" sz="1600" dirty="0" smtClean="0">
                <a:ea typeface="Calibri"/>
                <a:cs typeface="Times New Roman"/>
              </a:rPr>
              <a:t>زاوية أمامية   : وهي عند قاعدة الحافة الأمام</a:t>
            </a:r>
            <a:r>
              <a:rPr lang="ar-SA" sz="1600" dirty="0">
                <a:ea typeface="Calibri"/>
                <a:cs typeface="Times New Roman"/>
              </a:rPr>
              <a:t>ي</a:t>
            </a:r>
            <a:r>
              <a:rPr lang="en-US" sz="1600" dirty="0" smtClean="0">
                <a:ea typeface="Calibri"/>
                <a:cs typeface="Times New Roman"/>
              </a:rPr>
              <a:t> humeral angle</a:t>
            </a:r>
            <a:endParaRPr lang="en-US" sz="1600" dirty="0" smtClean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ar-IQ" sz="1600" dirty="0" smtClean="0">
                <a:ea typeface="Calibri"/>
                <a:cs typeface="Times New Roman"/>
              </a:rPr>
              <a:t>زاوية خارجية : وهي الزاوية المحصورة بين الحافة الأمامية والخارجية</a:t>
            </a:r>
            <a:r>
              <a:rPr lang="en-US" sz="1600" dirty="0" smtClean="0">
                <a:ea typeface="Calibri"/>
                <a:cs typeface="Times New Roman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ea typeface="Calibri"/>
                <a:cs typeface="Times New Roman"/>
              </a:rPr>
              <a:t>apical angle</a:t>
            </a:r>
            <a:r>
              <a:rPr lang="en-US" sz="1600" dirty="0" smtClean="0">
                <a:ea typeface="Calibri"/>
                <a:cs typeface="Times New Roman"/>
              </a:rPr>
              <a:t> </a:t>
            </a:r>
            <a:endParaRPr lang="en-US" sz="1600" dirty="0" smtClean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ar-IQ" sz="1600" dirty="0" smtClean="0">
                <a:ea typeface="Calibri"/>
                <a:cs typeface="Times New Roman"/>
              </a:rPr>
              <a:t>زاوية خلفية    : وهي الزاوية المحصورة بين الحافة الخارجية والخلفية</a:t>
            </a:r>
            <a:r>
              <a:rPr lang="en-US" sz="1600" dirty="0" err="1" smtClean="0">
                <a:ea typeface="Calibri"/>
                <a:cs typeface="Times New Roman"/>
              </a:rPr>
              <a:t>anangle</a:t>
            </a:r>
            <a:endParaRPr lang="en-US" sz="1600" dirty="0"/>
          </a:p>
        </p:txBody>
      </p:sp>
      <p:pic>
        <p:nvPicPr>
          <p:cNvPr id="5122" name="Picture 2" descr="Insect wing diagram--reg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2699792" cy="226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c/c2/Motion_of_Insectwing.gif/220px-Motion_of_Insectw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5" y="2780928"/>
            <a:ext cx="20955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5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926"/>
    </mc:Choice>
    <mc:Fallback xmlns="">
      <p:transition spd="slow" advTm="20892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2376263"/>
          </a:xfrm>
        </p:spPr>
        <p:txBody>
          <a:bodyPr>
            <a:normAutofit fontScale="55000" lnSpcReduction="20000"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ar-IQ" b="1" dirty="0" err="1">
                <a:ea typeface="Calibri"/>
                <a:cs typeface="Times New Roman"/>
              </a:rPr>
              <a:t>التمفصل</a:t>
            </a:r>
            <a:r>
              <a:rPr lang="ar-IQ" b="1" dirty="0">
                <a:ea typeface="Calibri"/>
                <a:cs typeface="Times New Roman"/>
              </a:rPr>
              <a:t> القاعدي للجناح </a:t>
            </a:r>
            <a:r>
              <a:rPr lang="en-US" b="1" dirty="0">
                <a:latin typeface="Times New Roman"/>
                <a:ea typeface="Calibri"/>
                <a:cs typeface="Arial"/>
              </a:rPr>
              <a:t>Basal articular of wings</a:t>
            </a:r>
            <a:endParaRPr lang="en-US" sz="2800" dirty="0">
              <a:ea typeface="Calibri"/>
              <a:cs typeface="Arial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dirty="0">
                <a:ea typeface="Calibri"/>
                <a:cs typeface="Times New Roman"/>
              </a:rPr>
              <a:t>يشتبك كل جناح بجسم الحشرة عن طريق مساحة غشائية تحتوي على مجموعة من الصفائح </a:t>
            </a:r>
            <a:r>
              <a:rPr lang="ar-IQ" dirty="0" err="1">
                <a:ea typeface="Calibri"/>
                <a:cs typeface="Times New Roman"/>
              </a:rPr>
              <a:t>التمفصلية</a:t>
            </a:r>
            <a:r>
              <a:rPr lang="ar-IQ" dirty="0">
                <a:ea typeface="Calibri"/>
                <a:cs typeface="Times New Roman"/>
              </a:rPr>
              <a:t> </a:t>
            </a:r>
            <a:r>
              <a:rPr lang="en-US" dirty="0">
                <a:latin typeface="Times New Roman"/>
                <a:ea typeface="Calibri"/>
                <a:cs typeface="Arial"/>
              </a:rPr>
              <a:t>articular </a:t>
            </a:r>
            <a:r>
              <a:rPr lang="en-US" dirty="0" err="1">
                <a:latin typeface="Times New Roman"/>
                <a:ea typeface="Calibri"/>
                <a:cs typeface="Arial"/>
              </a:rPr>
              <a:t>sclerites</a:t>
            </a:r>
            <a:r>
              <a:rPr lang="ar-IQ" dirty="0">
                <a:ea typeface="Calibri"/>
                <a:cs typeface="Times New Roman"/>
              </a:rPr>
              <a:t> تساعد على حركة الجناح على الصدر وهي تتمفصل بدورها </a:t>
            </a:r>
            <a:r>
              <a:rPr lang="ar-IQ" dirty="0" err="1">
                <a:ea typeface="Calibri"/>
                <a:cs typeface="Times New Roman"/>
              </a:rPr>
              <a:t>بنتوئين</a:t>
            </a:r>
            <a:r>
              <a:rPr lang="ar-IQ" dirty="0">
                <a:ea typeface="Calibri"/>
                <a:cs typeface="Times New Roman"/>
              </a:rPr>
              <a:t> من </a:t>
            </a:r>
            <a:r>
              <a:rPr lang="ar-IQ" dirty="0" err="1">
                <a:ea typeface="Calibri"/>
                <a:cs typeface="Times New Roman"/>
              </a:rPr>
              <a:t>ترجة</a:t>
            </a:r>
            <a:r>
              <a:rPr lang="ar-IQ" dirty="0">
                <a:ea typeface="Calibri"/>
                <a:cs typeface="Times New Roman"/>
              </a:rPr>
              <a:t> الحلقة الصدرية الخاصة بها وهي النتوء الترجي الجناحي </a:t>
            </a:r>
            <a:r>
              <a:rPr lang="ar-IQ" dirty="0" err="1">
                <a:ea typeface="Calibri"/>
                <a:cs typeface="Times New Roman"/>
              </a:rPr>
              <a:t>الامامي</a:t>
            </a:r>
            <a:r>
              <a:rPr lang="ar-IQ" dirty="0">
                <a:ea typeface="Calibri"/>
                <a:cs typeface="Times New Roman"/>
              </a:rPr>
              <a:t> </a:t>
            </a:r>
            <a:r>
              <a:rPr lang="en-US" dirty="0">
                <a:latin typeface="Times New Roman"/>
                <a:ea typeface="Calibri"/>
                <a:cs typeface="Arial"/>
              </a:rPr>
              <a:t>anterior </a:t>
            </a:r>
            <a:r>
              <a:rPr lang="en-US" dirty="0" err="1">
                <a:latin typeface="Times New Roman"/>
                <a:ea typeface="Calibri"/>
                <a:cs typeface="Arial"/>
              </a:rPr>
              <a:t>notal</a:t>
            </a:r>
            <a:r>
              <a:rPr lang="en-US" dirty="0">
                <a:latin typeface="Times New Roman"/>
                <a:ea typeface="Calibri"/>
                <a:cs typeface="Arial"/>
              </a:rPr>
              <a:t> wing process </a:t>
            </a:r>
            <a:r>
              <a:rPr lang="ar-IQ" dirty="0" smtClean="0">
                <a:latin typeface="Times New Roman"/>
                <a:ea typeface="Calibri"/>
                <a:cs typeface="Arial"/>
              </a:rPr>
              <a:t> </a:t>
            </a:r>
            <a:r>
              <a:rPr lang="ar-IQ" dirty="0" smtClean="0">
                <a:latin typeface="Times New Roman"/>
                <a:ea typeface="Calibri"/>
              </a:rPr>
              <a:t>النتوء </a:t>
            </a:r>
            <a:r>
              <a:rPr lang="ar-IQ" dirty="0">
                <a:latin typeface="Times New Roman"/>
                <a:ea typeface="Calibri"/>
              </a:rPr>
              <a:t>الترجي الجناحي الخلفي </a:t>
            </a:r>
            <a:r>
              <a:rPr lang="en-US" dirty="0">
                <a:latin typeface="Times New Roman"/>
                <a:ea typeface="Calibri"/>
                <a:cs typeface="Arial"/>
              </a:rPr>
              <a:t>posterior </a:t>
            </a:r>
            <a:r>
              <a:rPr lang="en-US" dirty="0" err="1">
                <a:latin typeface="Times New Roman"/>
                <a:ea typeface="Calibri"/>
                <a:cs typeface="Arial"/>
              </a:rPr>
              <a:t>notal</a:t>
            </a:r>
            <a:r>
              <a:rPr lang="en-US" dirty="0">
                <a:latin typeface="Times New Roman"/>
                <a:ea typeface="Calibri"/>
                <a:cs typeface="Arial"/>
              </a:rPr>
              <a:t> wing process</a:t>
            </a:r>
            <a:r>
              <a:rPr lang="ar-IQ" dirty="0">
                <a:ea typeface="Calibri"/>
                <a:cs typeface="Times New Roman"/>
              </a:rPr>
              <a:t> كما تتصل من اسفل بنتوء يمتد من </a:t>
            </a:r>
            <a:r>
              <a:rPr lang="ar-IQ" dirty="0" err="1">
                <a:ea typeface="Calibri"/>
                <a:cs typeface="Times New Roman"/>
              </a:rPr>
              <a:t>البلورا</a:t>
            </a:r>
            <a:r>
              <a:rPr lang="ar-IQ" dirty="0">
                <a:ea typeface="Calibri"/>
                <a:cs typeface="Times New Roman"/>
              </a:rPr>
              <a:t> وهو النتوء البلوري الجناحي </a:t>
            </a:r>
            <a:r>
              <a:rPr lang="en-US" b="1" dirty="0">
                <a:latin typeface="Times New Roman"/>
                <a:ea typeface="Calibri"/>
                <a:cs typeface="Arial"/>
              </a:rPr>
              <a:t>pleural wing process</a:t>
            </a:r>
            <a:r>
              <a:rPr lang="ar-IQ" b="1" dirty="0">
                <a:ea typeface="Calibri"/>
                <a:cs typeface="Times New Roman"/>
              </a:rPr>
              <a:t> </a:t>
            </a:r>
            <a:r>
              <a:rPr lang="ar-IQ" dirty="0">
                <a:ea typeface="Calibri"/>
                <a:cs typeface="Times New Roman"/>
              </a:rPr>
              <a:t>. وفي كثير من </a:t>
            </a:r>
            <a:r>
              <a:rPr lang="ar-IQ" dirty="0" err="1">
                <a:ea typeface="Calibri"/>
                <a:cs typeface="Times New Roman"/>
              </a:rPr>
              <a:t>الاجنحة</a:t>
            </a:r>
            <a:r>
              <a:rPr lang="ar-IQ" dirty="0">
                <a:ea typeface="Calibri"/>
                <a:cs typeface="Times New Roman"/>
              </a:rPr>
              <a:t> تصبح للحافة الخلفية للجناح شكل حبل </a:t>
            </a:r>
            <a:r>
              <a:rPr lang="ar-IQ" dirty="0" err="1">
                <a:ea typeface="Calibri"/>
                <a:cs typeface="Times New Roman"/>
              </a:rPr>
              <a:t>اجوف</a:t>
            </a:r>
            <a:r>
              <a:rPr lang="ar-IQ" dirty="0">
                <a:ea typeface="Calibri"/>
                <a:cs typeface="Times New Roman"/>
              </a:rPr>
              <a:t> هو الحبل </a:t>
            </a:r>
            <a:r>
              <a:rPr lang="ar-IQ" dirty="0" err="1">
                <a:ea typeface="Calibri"/>
                <a:cs typeface="Times New Roman"/>
              </a:rPr>
              <a:t>الابطي</a:t>
            </a:r>
            <a:r>
              <a:rPr lang="en-US" dirty="0">
                <a:latin typeface="Times New Roman"/>
                <a:ea typeface="Calibri"/>
                <a:cs typeface="Arial"/>
              </a:rPr>
              <a:t>cord  axillary</a:t>
            </a:r>
            <a:r>
              <a:rPr lang="ar-IQ" dirty="0">
                <a:ea typeface="Calibri"/>
                <a:cs typeface="Times New Roman"/>
              </a:rPr>
              <a:t> الذي يرتبط بالحافة الخارجية الجانبية </a:t>
            </a:r>
            <a:r>
              <a:rPr lang="ar-IQ" dirty="0" err="1">
                <a:ea typeface="Calibri"/>
                <a:cs typeface="Times New Roman"/>
              </a:rPr>
              <a:t>للترجة</a:t>
            </a:r>
            <a:r>
              <a:rPr lang="ar-IQ" dirty="0">
                <a:ea typeface="Calibri"/>
                <a:cs typeface="Times New Roman"/>
              </a:rPr>
              <a:t> وهو يعمل على تقوية الحافة الخلفية للجناح </a:t>
            </a:r>
            <a:r>
              <a:rPr lang="ar-IQ" dirty="0" smtClean="0">
                <a:ea typeface="Calibri"/>
                <a:cs typeface="Times New Roman"/>
              </a:rPr>
              <a:t>و </a:t>
            </a:r>
            <a:r>
              <a:rPr lang="ar-IQ" dirty="0">
                <a:ea typeface="Calibri"/>
                <a:cs typeface="Times New Roman"/>
              </a:rPr>
              <a:t>كقناة لرجوع الدم من الاجنحة الى الصدر</a:t>
            </a:r>
            <a:r>
              <a:rPr lang="ar-IQ" dirty="0" smtClean="0">
                <a:ea typeface="Calibri"/>
                <a:cs typeface="Times New Roman"/>
              </a:rPr>
              <a:t>.</a:t>
            </a:r>
            <a:endParaRPr lang="en-US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457200" y="490662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IQ" sz="4000" b="1" dirty="0" err="1" smtClean="0">
                <a:ea typeface="Calibri"/>
              </a:rPr>
              <a:t>الاجنحة</a:t>
            </a:r>
            <a:r>
              <a:rPr lang="ar-IQ" sz="3600" dirty="0" smtClean="0">
                <a:ea typeface="Calibri"/>
              </a:rPr>
              <a:t>    </a:t>
            </a:r>
            <a:r>
              <a:rPr lang="en-US" sz="3600" dirty="0" smtClean="0">
                <a:latin typeface="Times New Roman"/>
                <a:ea typeface="Calibri"/>
                <a:cs typeface="Arial"/>
              </a:rPr>
              <a:t>Wings</a:t>
            </a:r>
            <a:r>
              <a:rPr lang="en-US" sz="2800" dirty="0" smtClean="0">
                <a:ea typeface="Calibri"/>
                <a:cs typeface="Arial"/>
              </a:rPr>
              <a:t/>
            </a:r>
            <a:br>
              <a:rPr lang="en-US" sz="2800" dirty="0" smtClean="0">
                <a:ea typeface="Calibri"/>
                <a:cs typeface="Arial"/>
              </a:rPr>
            </a:b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90507"/>
            <a:ext cx="4259681" cy="2347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6" y="3284984"/>
            <a:ext cx="4572000" cy="2724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5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355"/>
    </mc:Choice>
    <mc:Fallback xmlns="">
      <p:transition spd="slow" advTm="13035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ar-IQ" sz="3600" b="1" dirty="0">
                <a:ea typeface="Calibri"/>
              </a:rPr>
              <a:t>نمو </a:t>
            </a:r>
            <a:r>
              <a:rPr lang="ar-IQ" sz="3600" b="1" dirty="0" err="1">
                <a:ea typeface="Calibri"/>
              </a:rPr>
              <a:t>الاجنحة</a:t>
            </a:r>
            <a:r>
              <a:rPr lang="ar-IQ" sz="3600" b="1" dirty="0">
                <a:ea typeface="Calibri"/>
              </a:rPr>
              <a:t> </a:t>
            </a:r>
            <a:r>
              <a:rPr lang="en-US" sz="3600" b="1" dirty="0">
                <a:latin typeface="Times New Roman"/>
                <a:ea typeface="Calibri"/>
              </a:rPr>
              <a:t>Development of wings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53680" y="980728"/>
            <a:ext cx="6710808" cy="576064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IQ" sz="1600" dirty="0" err="1">
                <a:ea typeface="Calibri"/>
                <a:cs typeface="Times New Roman"/>
              </a:rPr>
              <a:t>الاجنحة</a:t>
            </a:r>
            <a:r>
              <a:rPr lang="ar-IQ" sz="1600" dirty="0">
                <a:ea typeface="Calibri"/>
                <a:cs typeface="Times New Roman"/>
              </a:rPr>
              <a:t> عبارة عن امتدادات رقيقة من جدار الجسم تدعمها مجموعة من </a:t>
            </a:r>
            <a:r>
              <a:rPr lang="ar-IQ" sz="1600" dirty="0" err="1">
                <a:ea typeface="Calibri"/>
                <a:cs typeface="Times New Roman"/>
              </a:rPr>
              <a:t>الانابيب</a:t>
            </a:r>
            <a:r>
              <a:rPr lang="ar-IQ" sz="1600" dirty="0">
                <a:ea typeface="Calibri"/>
                <a:cs typeface="Times New Roman"/>
              </a:rPr>
              <a:t> الجوفاء هي العروق </a:t>
            </a:r>
            <a:r>
              <a:rPr lang="en-US" sz="1600" dirty="0">
                <a:latin typeface="Times New Roman"/>
                <a:ea typeface="Calibri"/>
                <a:cs typeface="Arial"/>
              </a:rPr>
              <a:t>veins</a:t>
            </a:r>
            <a:r>
              <a:rPr lang="ar-IQ" sz="1600" dirty="0">
                <a:ea typeface="Calibri"/>
                <a:cs typeface="Times New Roman"/>
              </a:rPr>
              <a:t> ونمو الجناح الوظيفي </a:t>
            </a:r>
            <a:r>
              <a:rPr lang="en-US" sz="1600" dirty="0">
                <a:latin typeface="Times New Roman"/>
                <a:ea typeface="Calibri"/>
                <a:cs typeface="Arial"/>
              </a:rPr>
              <a:t>functional wing</a:t>
            </a:r>
            <a:r>
              <a:rPr lang="ar-IQ" sz="1600" dirty="0">
                <a:ea typeface="Calibri"/>
                <a:cs typeface="Times New Roman"/>
              </a:rPr>
              <a:t> يكون في </a:t>
            </a:r>
            <a:r>
              <a:rPr lang="ar-IQ" sz="1600" dirty="0" err="1">
                <a:ea typeface="Calibri"/>
                <a:cs typeface="Times New Roman"/>
              </a:rPr>
              <a:t>الاطوار</a:t>
            </a:r>
            <a:r>
              <a:rPr lang="ar-IQ" sz="1600" dirty="0">
                <a:ea typeface="Calibri"/>
                <a:cs typeface="Times New Roman"/>
              </a:rPr>
              <a:t> الكاملة  فقط بالرغم من </a:t>
            </a:r>
            <a:r>
              <a:rPr lang="ar-IQ" sz="1600" dirty="0" err="1">
                <a:ea typeface="Calibri"/>
                <a:cs typeface="Times New Roman"/>
              </a:rPr>
              <a:t>ان</a:t>
            </a:r>
            <a:r>
              <a:rPr lang="ar-IQ" sz="1600" dirty="0">
                <a:ea typeface="Calibri"/>
                <a:cs typeface="Times New Roman"/>
              </a:rPr>
              <a:t> النمو المبكر يبدأ منذ </a:t>
            </a:r>
            <a:r>
              <a:rPr lang="ar-IQ" sz="1600" dirty="0" err="1">
                <a:ea typeface="Calibri"/>
                <a:cs typeface="Times New Roman"/>
              </a:rPr>
              <a:t>الاطوار</a:t>
            </a:r>
            <a:r>
              <a:rPr lang="ar-IQ" sz="1600" dirty="0">
                <a:ea typeface="Calibri"/>
                <a:cs typeface="Times New Roman"/>
              </a:rPr>
              <a:t> اليرقية وتقسم الحشرات المجنحة تبعا </a:t>
            </a:r>
            <a:r>
              <a:rPr lang="ar-IQ" sz="1600" dirty="0" err="1">
                <a:ea typeface="Calibri"/>
                <a:cs typeface="Times New Roman"/>
              </a:rPr>
              <a:t>الى</a:t>
            </a:r>
            <a:r>
              <a:rPr lang="ar-IQ" sz="1600" dirty="0">
                <a:ea typeface="Calibri"/>
                <a:cs typeface="Times New Roman"/>
              </a:rPr>
              <a:t> لنشأة </a:t>
            </a:r>
            <a:r>
              <a:rPr lang="ar-IQ" sz="1600" dirty="0" err="1">
                <a:ea typeface="Calibri"/>
                <a:cs typeface="Times New Roman"/>
              </a:rPr>
              <a:t>الاجنحة</a:t>
            </a:r>
            <a:r>
              <a:rPr lang="ar-IQ" sz="1600" dirty="0">
                <a:ea typeface="Calibri"/>
                <a:cs typeface="Times New Roman"/>
              </a:rPr>
              <a:t> </a:t>
            </a:r>
            <a:r>
              <a:rPr lang="ar-IQ" sz="1600" dirty="0" err="1">
                <a:ea typeface="Calibri"/>
                <a:cs typeface="Times New Roman"/>
              </a:rPr>
              <a:t>الى</a:t>
            </a:r>
            <a:r>
              <a:rPr lang="ar-IQ" sz="1600" dirty="0">
                <a:ea typeface="Calibri"/>
                <a:cs typeface="Times New Roman"/>
              </a:rPr>
              <a:t> قسمين</a:t>
            </a:r>
            <a:endParaRPr lang="en-US" sz="1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IQ" sz="1600" dirty="0">
                <a:ea typeface="Calibri"/>
                <a:cs typeface="Times New Roman"/>
              </a:rPr>
              <a:t>- قسم الحشرات خارجية الأجنحة وتشمل الحشرات ناقصة التحول </a:t>
            </a:r>
            <a:r>
              <a:rPr lang="en-US" sz="1600" dirty="0" err="1">
                <a:latin typeface="Times New Roman"/>
                <a:ea typeface="Calibri"/>
                <a:cs typeface="Arial"/>
              </a:rPr>
              <a:t>Hemimetaola</a:t>
            </a:r>
            <a:endParaRPr lang="en-US" sz="1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IQ" sz="1600" dirty="0">
                <a:ea typeface="Calibri"/>
                <a:cs typeface="Times New Roman"/>
              </a:rPr>
              <a:t>- قسم الحشرات داخلية الأجنحة وتشمل الحشرات كاملة التحول</a:t>
            </a:r>
            <a:r>
              <a:rPr lang="en-US" sz="1600" dirty="0" err="1">
                <a:latin typeface="Times New Roman"/>
                <a:ea typeface="Calibri"/>
                <a:cs typeface="Arial"/>
              </a:rPr>
              <a:t>Holometabola</a:t>
            </a:r>
            <a:endParaRPr lang="en-US" sz="1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IQ" sz="1600" dirty="0">
                <a:ea typeface="Calibri"/>
                <a:cs typeface="Times New Roman"/>
              </a:rPr>
              <a:t>ففي الحشرات ناقصة التطور تنشأ </a:t>
            </a:r>
            <a:r>
              <a:rPr lang="ar-IQ" sz="1600" dirty="0" err="1">
                <a:ea typeface="Calibri"/>
                <a:cs typeface="Times New Roman"/>
              </a:rPr>
              <a:t>الاجنحة</a:t>
            </a:r>
            <a:r>
              <a:rPr lang="ar-IQ" sz="1600" dirty="0">
                <a:ea typeface="Calibri"/>
                <a:cs typeface="Times New Roman"/>
              </a:rPr>
              <a:t> كامتدادات جانبية خارجية مع جدار </a:t>
            </a:r>
            <a:r>
              <a:rPr lang="ar-IQ" sz="1600" dirty="0" err="1">
                <a:ea typeface="Calibri"/>
                <a:cs typeface="Times New Roman"/>
              </a:rPr>
              <a:t>الترجة</a:t>
            </a:r>
            <a:r>
              <a:rPr lang="ar-IQ" sz="1600" dirty="0">
                <a:ea typeface="Calibri"/>
                <a:cs typeface="Times New Roman"/>
              </a:rPr>
              <a:t> لكل من الصدريين الوسطي والخلفي لطور الحورية </a:t>
            </a:r>
            <a:r>
              <a:rPr lang="en-US" sz="1600" dirty="0">
                <a:latin typeface="Times New Roman"/>
                <a:ea typeface="Calibri"/>
                <a:cs typeface="Arial"/>
              </a:rPr>
              <a:t>nymph</a:t>
            </a:r>
            <a:r>
              <a:rPr lang="ar-IQ" sz="1600" dirty="0">
                <a:ea typeface="Calibri"/>
                <a:cs typeface="Times New Roman"/>
              </a:rPr>
              <a:t> ويمتد داخلها فروع القصبات الهوائية ولا يعتري هذه الامتدادات </a:t>
            </a:r>
            <a:r>
              <a:rPr lang="ar-IQ" sz="1600" dirty="0" err="1">
                <a:ea typeface="Calibri"/>
                <a:cs typeface="Times New Roman"/>
              </a:rPr>
              <a:t>اي</a:t>
            </a:r>
            <a:r>
              <a:rPr lang="ar-IQ" sz="1600" dirty="0">
                <a:ea typeface="Calibri"/>
                <a:cs typeface="Times New Roman"/>
              </a:rPr>
              <a:t> تغيير </a:t>
            </a:r>
            <a:r>
              <a:rPr lang="ar-IQ" sz="1600" dirty="0" err="1">
                <a:ea typeface="Calibri"/>
                <a:cs typeface="Times New Roman"/>
              </a:rPr>
              <a:t>اثناء</a:t>
            </a:r>
            <a:r>
              <a:rPr lang="ar-IQ" sz="1600" dirty="0">
                <a:ea typeface="Calibri"/>
                <a:cs typeface="Times New Roman"/>
              </a:rPr>
              <a:t> تطور الحورية اكثر من نموها التدريجي </a:t>
            </a:r>
            <a:r>
              <a:rPr lang="ar-IQ" sz="1600" dirty="0" err="1">
                <a:ea typeface="Calibri"/>
                <a:cs typeface="Times New Roman"/>
              </a:rPr>
              <a:t>اثناء</a:t>
            </a:r>
            <a:r>
              <a:rPr lang="ar-IQ" sz="1600" dirty="0">
                <a:ea typeface="Calibri"/>
                <a:cs typeface="Times New Roman"/>
              </a:rPr>
              <a:t> كل انسلاخ</a:t>
            </a:r>
            <a:endParaRPr lang="en-US" sz="1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IQ" sz="1600" dirty="0">
                <a:ea typeface="Calibri"/>
                <a:cs typeface="Times New Roman"/>
              </a:rPr>
              <a:t>أما في الحشرات ذات التطور التام فتنشأ </a:t>
            </a:r>
            <a:r>
              <a:rPr lang="ar-IQ" sz="1600" dirty="0" err="1">
                <a:ea typeface="Calibri"/>
                <a:cs typeface="Times New Roman"/>
              </a:rPr>
              <a:t>الاجنحة</a:t>
            </a:r>
            <a:r>
              <a:rPr lang="ar-IQ" sz="1600" dirty="0">
                <a:ea typeface="Calibri"/>
                <a:cs typeface="Times New Roman"/>
              </a:rPr>
              <a:t> مبكرا في طور اليرقة على شكل براعم داخلية </a:t>
            </a:r>
            <a:r>
              <a:rPr lang="en-US" sz="1600" dirty="0" err="1">
                <a:latin typeface="Times New Roman"/>
                <a:ea typeface="Calibri"/>
                <a:cs typeface="Arial"/>
              </a:rPr>
              <a:t>imaginal</a:t>
            </a:r>
            <a:r>
              <a:rPr lang="en-US" sz="1600" dirty="0">
                <a:latin typeface="Times New Roman"/>
                <a:ea typeface="Calibri"/>
                <a:cs typeface="Arial"/>
              </a:rPr>
              <a:t> buds</a:t>
            </a:r>
            <a:r>
              <a:rPr lang="ar-IQ" sz="1600" dirty="0">
                <a:ea typeface="Calibri"/>
                <a:cs typeface="Times New Roman"/>
              </a:rPr>
              <a:t> من خلايا البشرة </a:t>
            </a:r>
            <a:r>
              <a:rPr lang="en-US" sz="1600" dirty="0">
                <a:latin typeface="Times New Roman"/>
                <a:ea typeface="Calibri"/>
                <a:cs typeface="Arial"/>
              </a:rPr>
              <a:t>epidermis</a:t>
            </a:r>
            <a:r>
              <a:rPr lang="ar-IQ" sz="1600" dirty="0">
                <a:ea typeface="Calibri"/>
                <a:cs typeface="Times New Roman"/>
              </a:rPr>
              <a:t> بجوار احدى القصبات الهوائية الرئيسية ثم تنمو هذه البراعم وتتضخم في جانب منه </a:t>
            </a:r>
            <a:r>
              <a:rPr lang="ar-IQ" sz="1600" dirty="0" err="1">
                <a:ea typeface="Calibri"/>
                <a:cs typeface="Times New Roman"/>
              </a:rPr>
              <a:t>وتنغمد</a:t>
            </a:r>
            <a:r>
              <a:rPr lang="ar-IQ" sz="1600" dirty="0">
                <a:ea typeface="Calibri"/>
                <a:cs typeface="Times New Roman"/>
              </a:rPr>
              <a:t> نحو الداخل مكونة جيوبا </a:t>
            </a:r>
            <a:r>
              <a:rPr lang="ar-IQ" sz="1600" dirty="0" err="1">
                <a:ea typeface="Calibri"/>
                <a:cs typeface="Times New Roman"/>
              </a:rPr>
              <a:t>او</a:t>
            </a:r>
            <a:r>
              <a:rPr lang="ar-IQ" sz="1600" dirty="0">
                <a:ea typeface="Calibri"/>
                <a:cs typeface="Times New Roman"/>
              </a:rPr>
              <a:t> </a:t>
            </a:r>
            <a:r>
              <a:rPr lang="ar-IQ" sz="1600" dirty="0" err="1">
                <a:ea typeface="Calibri"/>
                <a:cs typeface="Times New Roman"/>
              </a:rPr>
              <a:t>اكياسا</a:t>
            </a:r>
            <a:r>
              <a:rPr lang="ar-IQ" sz="1600" dirty="0">
                <a:ea typeface="Calibri"/>
                <a:cs typeface="Times New Roman"/>
              </a:rPr>
              <a:t> هي </a:t>
            </a:r>
            <a:r>
              <a:rPr lang="en-US" sz="1600" dirty="0" err="1">
                <a:latin typeface="Times New Roman"/>
                <a:ea typeface="Calibri"/>
                <a:cs typeface="Arial"/>
              </a:rPr>
              <a:t>peripodial</a:t>
            </a:r>
            <a:r>
              <a:rPr lang="en-US" sz="1600" dirty="0">
                <a:latin typeface="Times New Roman"/>
                <a:ea typeface="Calibri"/>
                <a:cs typeface="Arial"/>
              </a:rPr>
              <a:t> cavities</a:t>
            </a:r>
            <a:r>
              <a:rPr lang="ar-IQ" sz="1600" dirty="0">
                <a:ea typeface="Calibri"/>
                <a:cs typeface="Times New Roman"/>
              </a:rPr>
              <a:t> تحتفظ حوافها بالاتصال الرقيق مع البشرة الداخلية وتتدلى هذه </a:t>
            </a:r>
            <a:r>
              <a:rPr lang="ar-IQ" sz="1600" dirty="0" err="1">
                <a:ea typeface="Calibri"/>
                <a:cs typeface="Times New Roman"/>
              </a:rPr>
              <a:t>الاكياس</a:t>
            </a:r>
            <a:r>
              <a:rPr lang="ar-IQ" sz="1600" dirty="0">
                <a:ea typeface="Calibri"/>
                <a:cs typeface="Times New Roman"/>
              </a:rPr>
              <a:t> داخل الجلد اليرقي ولا تظهر خارج الجسم </a:t>
            </a:r>
            <a:r>
              <a:rPr lang="ar-IQ" sz="1600" dirty="0" err="1">
                <a:ea typeface="Calibri"/>
                <a:cs typeface="Times New Roman"/>
              </a:rPr>
              <a:t>الا</a:t>
            </a:r>
            <a:r>
              <a:rPr lang="ar-IQ" sz="1600" dirty="0">
                <a:ea typeface="Calibri"/>
                <a:cs typeface="Times New Roman"/>
              </a:rPr>
              <a:t> في طور العذراء حيث تبدو منكمشة ثم تنفرد عند خروج الحشرة الكاملة بعد نصف ساعة تقريبا نتيجة </a:t>
            </a:r>
            <a:r>
              <a:rPr lang="ar-IQ" sz="1600" dirty="0" err="1">
                <a:ea typeface="Calibri"/>
                <a:cs typeface="Times New Roman"/>
              </a:rPr>
              <a:t>لاندافاع</a:t>
            </a:r>
            <a:r>
              <a:rPr lang="ar-IQ" sz="1600" dirty="0">
                <a:ea typeface="Calibri"/>
                <a:cs typeface="Times New Roman"/>
              </a:rPr>
              <a:t> الدم فيها.</a:t>
            </a:r>
            <a:endParaRPr lang="en-US" sz="1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IQ" sz="1600" dirty="0" err="1">
                <a:ea typeface="Calibri"/>
                <a:cs typeface="Times New Roman"/>
              </a:rPr>
              <a:t>اما</a:t>
            </a:r>
            <a:r>
              <a:rPr lang="ar-IQ" sz="1600" dirty="0">
                <a:ea typeface="Calibri"/>
                <a:cs typeface="Times New Roman"/>
              </a:rPr>
              <a:t> من حيث دخول القصبات في براعم </a:t>
            </a:r>
            <a:r>
              <a:rPr lang="ar-IQ" sz="1600" dirty="0" err="1">
                <a:ea typeface="Calibri"/>
                <a:cs typeface="Times New Roman"/>
              </a:rPr>
              <a:t>الاجنحة</a:t>
            </a:r>
            <a:r>
              <a:rPr lang="ar-IQ" sz="1600" dirty="0">
                <a:ea typeface="Calibri"/>
                <a:cs typeface="Times New Roman"/>
              </a:rPr>
              <a:t> فهي لا تدخل عادة </a:t>
            </a:r>
            <a:r>
              <a:rPr lang="ar-IQ" sz="1600" dirty="0" err="1">
                <a:ea typeface="Calibri"/>
                <a:cs typeface="Times New Roman"/>
              </a:rPr>
              <a:t>الا</a:t>
            </a:r>
            <a:r>
              <a:rPr lang="ar-IQ" sz="1600" dirty="0">
                <a:ea typeface="Calibri"/>
                <a:cs typeface="Times New Roman"/>
              </a:rPr>
              <a:t> في </a:t>
            </a:r>
            <a:r>
              <a:rPr lang="ar-IQ" sz="1600" dirty="0" err="1">
                <a:ea typeface="Calibri"/>
                <a:cs typeface="Times New Roman"/>
              </a:rPr>
              <a:t>الاطوار</a:t>
            </a:r>
            <a:r>
              <a:rPr lang="ar-IQ" sz="1600" dirty="0">
                <a:ea typeface="Calibri"/>
                <a:cs typeface="Times New Roman"/>
              </a:rPr>
              <a:t> </a:t>
            </a:r>
            <a:r>
              <a:rPr lang="ar-IQ" sz="1600" dirty="0" err="1">
                <a:ea typeface="Calibri"/>
                <a:cs typeface="Times New Roman"/>
              </a:rPr>
              <a:t>الاخيرة</a:t>
            </a:r>
            <a:r>
              <a:rPr lang="ar-IQ" sz="1600" dirty="0">
                <a:ea typeface="Calibri"/>
                <a:cs typeface="Times New Roman"/>
              </a:rPr>
              <a:t> من تكوينها وليس من البداية كما هو الحال في الحشرات ناقصة التطور</a:t>
            </a:r>
            <a:r>
              <a:rPr lang="ar-IQ" sz="1600" dirty="0" smtClean="0">
                <a:ea typeface="Calibri"/>
                <a:cs typeface="Times New Roman"/>
              </a:rPr>
              <a:t>.</a:t>
            </a:r>
            <a:endParaRPr lang="en-US" sz="1600" dirty="0"/>
          </a:p>
        </p:txBody>
      </p:sp>
      <p:pic>
        <p:nvPicPr>
          <p:cNvPr id="7170" name="Picture 2" descr="[tmp4311_thumb3.jp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8" y="3068960"/>
            <a:ext cx="23622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est: Invertebrate Zoology Exam 4 | Quiz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97" y="1794010"/>
            <a:ext cx="2260995" cy="12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17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879"/>
    </mc:Choice>
    <mc:Fallback xmlns="">
      <p:transition spd="slow" advTm="19087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908720"/>
            <a:ext cx="8928992" cy="521744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ar-IQ" dirty="0" smtClean="0">
                <a:cs typeface="+mj-cs"/>
              </a:rPr>
              <a:t>الانسلاخ هو </a:t>
            </a:r>
            <a:r>
              <a:rPr lang="ar-IQ" dirty="0">
                <a:cs typeface="+mj-cs"/>
              </a:rPr>
              <a:t>العملية التي من خاللها تقوم الحشرات باستبدال الهيكل الخارجي حتى تتمكن من النمو.</a:t>
            </a:r>
          </a:p>
          <a:p>
            <a:r>
              <a:rPr lang="ar-IQ" dirty="0" smtClean="0">
                <a:cs typeface="+mj-cs"/>
              </a:rPr>
              <a:t> االانسلاخ هي </a:t>
            </a:r>
            <a:r>
              <a:rPr lang="ar-IQ" dirty="0">
                <a:cs typeface="+mj-cs"/>
              </a:rPr>
              <a:t>عملية فيسيولوجية معقدة تنطوي على تنسيق </a:t>
            </a:r>
            <a:r>
              <a:rPr lang="ar-IQ" dirty="0" smtClean="0">
                <a:cs typeface="+mj-cs"/>
              </a:rPr>
              <a:t>هرموني</a:t>
            </a:r>
          </a:p>
          <a:p>
            <a:pPr marL="0" indent="0">
              <a:buNone/>
            </a:pPr>
            <a:r>
              <a:rPr lang="ar-IQ" dirty="0" smtClean="0">
                <a:cs typeface="+mj-cs"/>
              </a:rPr>
              <a:t>1- هرمون </a:t>
            </a:r>
            <a:r>
              <a:rPr lang="ar-IQ" dirty="0">
                <a:cs typeface="+mj-cs"/>
              </a:rPr>
              <a:t>الحداثة </a:t>
            </a:r>
            <a:r>
              <a:rPr lang="en-US" dirty="0">
                <a:cs typeface="+mj-cs"/>
              </a:rPr>
              <a:t>Juvenile hormone</a:t>
            </a:r>
            <a:r>
              <a:rPr lang="ar-IQ" dirty="0">
                <a:cs typeface="+mj-cs"/>
              </a:rPr>
              <a:t>) </a:t>
            </a:r>
            <a:r>
              <a:rPr lang="ar-IQ" dirty="0" smtClean="0">
                <a:cs typeface="+mj-cs"/>
              </a:rPr>
              <a:t>يفرز من غدة   </a:t>
            </a:r>
            <a:r>
              <a:rPr lang="en-US" dirty="0" smtClean="0">
                <a:cs typeface="+mj-cs"/>
              </a:rPr>
              <a:t>Corpora </a:t>
            </a:r>
            <a:r>
              <a:rPr lang="en-US" dirty="0" err="1">
                <a:cs typeface="+mj-cs"/>
              </a:rPr>
              <a:t>allata</a:t>
            </a:r>
            <a:r>
              <a:rPr lang="en-US" dirty="0">
                <a:cs typeface="+mj-cs"/>
              </a:rPr>
              <a:t> </a:t>
            </a:r>
            <a:r>
              <a:rPr lang="ar-IQ" dirty="0" smtClean="0">
                <a:cs typeface="+mj-cs"/>
              </a:rPr>
              <a:t> والتي تفع في الجزء الخلفي من الرأس ووظيفة هذا الهرمون والذي يعرف هرمون الشباب المحافظة على صفات الفرد غير الكامل (يرقة او حورية) حيث يمنع هرمون الانسلاخ من اتمام وظيفته</a:t>
            </a:r>
          </a:p>
          <a:p>
            <a:pPr marL="0" indent="0">
              <a:buNone/>
            </a:pPr>
            <a:r>
              <a:rPr lang="ar-IQ" dirty="0" smtClean="0">
                <a:cs typeface="+mj-cs"/>
              </a:rPr>
              <a:t> 2- هرمون الانسلاخ (</a:t>
            </a:r>
            <a:r>
              <a:rPr lang="en-US" dirty="0" err="1">
                <a:cs typeface="+mj-cs"/>
              </a:rPr>
              <a:t>Moulting</a:t>
            </a:r>
            <a:r>
              <a:rPr lang="en-US" dirty="0">
                <a:cs typeface="+mj-cs"/>
              </a:rPr>
              <a:t> hormone (</a:t>
            </a:r>
            <a:r>
              <a:rPr lang="en-US" dirty="0" err="1">
                <a:cs typeface="+mj-cs"/>
              </a:rPr>
              <a:t>Ecdysteriods</a:t>
            </a:r>
            <a:r>
              <a:rPr lang="en-US" dirty="0">
                <a:cs typeface="+mj-cs"/>
              </a:rPr>
              <a:t>)</a:t>
            </a:r>
            <a:r>
              <a:rPr lang="ar-IQ" dirty="0" smtClean="0">
                <a:cs typeface="+mj-cs"/>
              </a:rPr>
              <a:t>) يفرز من غدة الصدر الامامي (</a:t>
            </a:r>
            <a:r>
              <a:rPr lang="en-US" dirty="0">
                <a:cs typeface="+mj-cs"/>
              </a:rPr>
              <a:t>Prothoracic gland</a:t>
            </a:r>
            <a:r>
              <a:rPr lang="ar-IQ" dirty="0" smtClean="0">
                <a:cs typeface="+mj-cs"/>
              </a:rPr>
              <a:t>) تحت تاثير هرمون المخ (</a:t>
            </a:r>
            <a:r>
              <a:rPr lang="en-US" dirty="0" err="1">
                <a:cs typeface="+mj-cs"/>
              </a:rPr>
              <a:t>Ecdysiotropin</a:t>
            </a:r>
            <a:r>
              <a:rPr lang="ar-IQ" dirty="0" smtClean="0">
                <a:cs typeface="+mj-cs"/>
              </a:rPr>
              <a:t>) الذي ينبه من خلال وجبة غذاء او منبه عصبي </a:t>
            </a:r>
          </a:p>
          <a:p>
            <a:pPr marL="0" indent="0">
              <a:buNone/>
            </a:pPr>
            <a:r>
              <a:rPr lang="ar-IQ" dirty="0" smtClean="0">
                <a:cs typeface="+mj-cs"/>
              </a:rPr>
              <a:t> </a:t>
            </a:r>
            <a:r>
              <a:rPr lang="ar-IQ" dirty="0">
                <a:cs typeface="+mj-cs"/>
              </a:rPr>
              <a:t>يعتبر </a:t>
            </a:r>
            <a:r>
              <a:rPr lang="ar-IQ" dirty="0" smtClean="0">
                <a:cs typeface="+mj-cs"/>
              </a:rPr>
              <a:t>الانسلاخ </a:t>
            </a:r>
            <a:r>
              <a:rPr lang="ar-IQ" dirty="0" smtClean="0">
                <a:cs typeface="+mj-cs"/>
              </a:rPr>
              <a:t>عملية </a:t>
            </a:r>
            <a:r>
              <a:rPr lang="ar-IQ" dirty="0" smtClean="0">
                <a:cs typeface="+mj-cs"/>
              </a:rPr>
              <a:t>أساسية للنمو </a:t>
            </a:r>
            <a:r>
              <a:rPr lang="ar-IQ" dirty="0">
                <a:cs typeface="+mj-cs"/>
              </a:rPr>
              <a:t>في شعبة </a:t>
            </a:r>
            <a:r>
              <a:rPr lang="ar-IQ" dirty="0" smtClean="0">
                <a:cs typeface="+mj-cs"/>
              </a:rPr>
              <a:t>مفصلية الارجل </a:t>
            </a:r>
            <a:r>
              <a:rPr lang="ar-IQ" dirty="0">
                <a:cs typeface="+mj-cs"/>
              </a:rPr>
              <a:t>وذلك للتغلب على </a:t>
            </a:r>
            <a:r>
              <a:rPr lang="ar-IQ" dirty="0" smtClean="0">
                <a:cs typeface="+mj-cs"/>
              </a:rPr>
              <a:t>صلابة </a:t>
            </a:r>
            <a:r>
              <a:rPr lang="ar-IQ" dirty="0">
                <a:cs typeface="+mj-cs"/>
              </a:rPr>
              <a:t>الهيكل الخارجي للجسم.</a:t>
            </a:r>
          </a:p>
          <a:p>
            <a:r>
              <a:rPr lang="ar-IQ" dirty="0" smtClean="0">
                <a:cs typeface="+mj-cs"/>
              </a:rPr>
              <a:t> </a:t>
            </a:r>
            <a:r>
              <a:rPr lang="ar-IQ" dirty="0">
                <a:cs typeface="+mj-cs"/>
              </a:rPr>
              <a:t>تنمو الحشرة الصغيرة فيزداد حجمها ولكن </a:t>
            </a:r>
            <a:r>
              <a:rPr lang="ar-IQ">
                <a:cs typeface="+mj-cs"/>
              </a:rPr>
              <a:t>الكيوتكل </a:t>
            </a:r>
            <a:r>
              <a:rPr lang="ar-IQ" smtClean="0">
                <a:cs typeface="+mj-cs"/>
              </a:rPr>
              <a:t>لا</a:t>
            </a:r>
            <a:r>
              <a:rPr lang="ar-IQ" smtClean="0">
                <a:cs typeface="+mj-cs"/>
              </a:rPr>
              <a:t> </a:t>
            </a:r>
            <a:r>
              <a:rPr lang="ar-IQ" dirty="0">
                <a:cs typeface="+mj-cs"/>
              </a:rPr>
              <a:t>يسمح بالتمدد؛ </a:t>
            </a:r>
            <a:r>
              <a:rPr lang="ar-IQ" dirty="0" smtClean="0">
                <a:cs typeface="+mj-cs"/>
              </a:rPr>
              <a:t>لانه  </a:t>
            </a:r>
            <a:r>
              <a:rPr lang="ar-IQ" dirty="0">
                <a:cs typeface="+mj-cs"/>
              </a:rPr>
              <a:t>غير مرن ولذلك </a:t>
            </a:r>
            <a:r>
              <a:rPr lang="ar-IQ" dirty="0" smtClean="0">
                <a:cs typeface="+mj-cs"/>
              </a:rPr>
              <a:t>لا </a:t>
            </a:r>
            <a:r>
              <a:rPr lang="ar-IQ">
                <a:cs typeface="+mj-cs"/>
              </a:rPr>
              <a:t>بد </a:t>
            </a:r>
            <a:r>
              <a:rPr lang="ar-IQ" smtClean="0">
                <a:cs typeface="+mj-cs"/>
              </a:rPr>
              <a:t>ان </a:t>
            </a:r>
            <a:r>
              <a:rPr lang="ar-IQ" dirty="0" smtClean="0">
                <a:cs typeface="+mj-cs"/>
              </a:rPr>
              <a:t>تنساخ الحشرة </a:t>
            </a:r>
            <a:r>
              <a:rPr lang="ar-IQ" dirty="0">
                <a:cs typeface="+mj-cs"/>
              </a:rPr>
              <a:t>دورياً لرمي الكيوتكل القديم واكتساب آخر أكبر منه.</a:t>
            </a:r>
          </a:p>
          <a:p>
            <a:r>
              <a:rPr lang="ar-IQ" dirty="0" smtClean="0">
                <a:cs typeface="+mj-cs"/>
              </a:rPr>
              <a:t> </a:t>
            </a:r>
            <a:r>
              <a:rPr lang="ar-IQ" dirty="0">
                <a:cs typeface="+mj-cs"/>
              </a:rPr>
              <a:t>يختلف عدد </a:t>
            </a:r>
            <a:r>
              <a:rPr lang="ar-IQ" dirty="0" smtClean="0">
                <a:cs typeface="+mj-cs"/>
              </a:rPr>
              <a:t>الانسلاخات </a:t>
            </a:r>
            <a:r>
              <a:rPr lang="ar-IQ" dirty="0">
                <a:cs typeface="+mj-cs"/>
              </a:rPr>
              <a:t>بحسب نوع الحشرة فهو أحد مميزاتها وتكون الحشرة </a:t>
            </a:r>
            <a:r>
              <a:rPr lang="ar-IQ" dirty="0" smtClean="0">
                <a:cs typeface="+mj-cs"/>
              </a:rPr>
              <a:t>بالطور(</a:t>
            </a:r>
            <a:r>
              <a:rPr lang="en-US" dirty="0" smtClean="0">
                <a:cs typeface="+mj-cs"/>
              </a:rPr>
              <a:t>stage</a:t>
            </a:r>
            <a:r>
              <a:rPr lang="ar-IQ" dirty="0" smtClean="0">
                <a:cs typeface="+mj-cs"/>
              </a:rPr>
              <a:t>) الاول </a:t>
            </a:r>
            <a:r>
              <a:rPr lang="ar-IQ" dirty="0">
                <a:cs typeface="+mj-cs"/>
              </a:rPr>
              <a:t>عند </a:t>
            </a:r>
            <a:r>
              <a:rPr lang="ar-IQ" dirty="0" smtClean="0">
                <a:cs typeface="+mj-cs"/>
              </a:rPr>
              <a:t>الانسلاخ الاول (اي </a:t>
            </a:r>
            <a:r>
              <a:rPr lang="ar-IQ" dirty="0">
                <a:cs typeface="+mj-cs"/>
              </a:rPr>
              <a:t>بين فقس البيضة </a:t>
            </a:r>
            <a:r>
              <a:rPr lang="ar-IQ" dirty="0" smtClean="0">
                <a:cs typeface="+mj-cs"/>
              </a:rPr>
              <a:t>والانسلاخ الاول) ، </a:t>
            </a:r>
            <a:r>
              <a:rPr lang="ar-IQ" dirty="0">
                <a:cs typeface="+mj-cs"/>
              </a:rPr>
              <a:t>والطور الثاني يكون بين </a:t>
            </a:r>
            <a:r>
              <a:rPr lang="ar-IQ" dirty="0" smtClean="0">
                <a:cs typeface="+mj-cs"/>
              </a:rPr>
              <a:t>الانسلاخ الاول والانسلاخ الثاني وهكذا. مثال طور اليرقة , طور العذراء</a:t>
            </a:r>
            <a:endParaRPr lang="ar-IQ" dirty="0">
              <a:cs typeface="+mj-cs"/>
            </a:endParaRPr>
          </a:p>
          <a:p>
            <a:r>
              <a:rPr lang="ar-IQ" dirty="0" smtClean="0">
                <a:cs typeface="+mj-cs"/>
              </a:rPr>
              <a:t>الجليد </a:t>
            </a:r>
            <a:r>
              <a:rPr lang="ar-IQ" dirty="0">
                <a:cs typeface="+mj-cs"/>
              </a:rPr>
              <a:t>يأخذ بعض الوقت ليتصلب مرة أخرى.</a:t>
            </a:r>
          </a:p>
          <a:p>
            <a:r>
              <a:rPr lang="ar-IQ" dirty="0" smtClean="0">
                <a:cs typeface="+mj-cs"/>
              </a:rPr>
              <a:t> </a:t>
            </a:r>
            <a:r>
              <a:rPr lang="ar-IQ" dirty="0">
                <a:cs typeface="+mj-cs"/>
              </a:rPr>
              <a:t>يحدث </a:t>
            </a:r>
            <a:r>
              <a:rPr lang="ar-IQ" dirty="0" smtClean="0">
                <a:cs typeface="+mj-cs"/>
              </a:rPr>
              <a:t>الانسلاخ </a:t>
            </a:r>
            <a:r>
              <a:rPr lang="ar-IQ" dirty="0">
                <a:cs typeface="+mj-cs"/>
              </a:rPr>
              <a:t>في كل الحشرات </a:t>
            </a:r>
            <a:r>
              <a:rPr lang="ar-IQ" dirty="0" smtClean="0">
                <a:cs typeface="+mj-cs"/>
              </a:rPr>
              <a:t>خلال </a:t>
            </a:r>
            <a:r>
              <a:rPr lang="ar-IQ" dirty="0">
                <a:cs typeface="+mj-cs"/>
              </a:rPr>
              <a:t>فترات نموها أي </a:t>
            </a:r>
            <a:r>
              <a:rPr lang="ar-IQ" dirty="0" smtClean="0">
                <a:cs typeface="+mj-cs"/>
              </a:rPr>
              <a:t>خلال </a:t>
            </a:r>
            <a:r>
              <a:rPr lang="ar-IQ" dirty="0">
                <a:cs typeface="+mj-cs"/>
              </a:rPr>
              <a:t>االطوار </a:t>
            </a:r>
            <a:r>
              <a:rPr lang="ar-IQ" dirty="0" smtClean="0">
                <a:cs typeface="+mj-cs"/>
              </a:rPr>
              <a:t>غير </a:t>
            </a:r>
            <a:r>
              <a:rPr lang="ar-IQ" dirty="0">
                <a:cs typeface="+mj-cs"/>
              </a:rPr>
              <a:t>الكاملة عدا رتبة ذبابة </a:t>
            </a:r>
            <a:r>
              <a:rPr lang="ar-IQ" dirty="0" smtClean="0">
                <a:cs typeface="+mj-cs"/>
              </a:rPr>
              <a:t>مايو(</a:t>
            </a:r>
            <a:r>
              <a:rPr lang="en-US" dirty="0">
                <a:cs typeface="+mj-cs"/>
              </a:rPr>
              <a:t>Ephemeroptera</a:t>
            </a:r>
            <a:r>
              <a:rPr lang="ar-IQ" dirty="0" smtClean="0">
                <a:cs typeface="+mj-cs"/>
              </a:rPr>
              <a:t>) التي تنسلخ مرة اخرى </a:t>
            </a:r>
            <a:r>
              <a:rPr lang="ar-IQ" dirty="0">
                <a:cs typeface="+mj-cs"/>
              </a:rPr>
              <a:t>بعد ظهور </a:t>
            </a:r>
            <a:r>
              <a:rPr lang="ar-IQ" dirty="0" smtClean="0">
                <a:cs typeface="+mj-cs"/>
              </a:rPr>
              <a:t>الاجنحة </a:t>
            </a:r>
            <a:r>
              <a:rPr lang="ar-IQ" dirty="0">
                <a:cs typeface="+mj-cs"/>
              </a:rPr>
              <a:t>الكاملة للحشرة وسمي هذا </a:t>
            </a:r>
            <a:r>
              <a:rPr lang="ar-IQ" dirty="0" smtClean="0">
                <a:cs typeface="+mj-cs"/>
              </a:rPr>
              <a:t>الدور </a:t>
            </a:r>
            <a:r>
              <a:rPr lang="en-US" dirty="0" err="1" smtClean="0">
                <a:cs typeface="+mj-cs"/>
              </a:rPr>
              <a:t>Subimago</a:t>
            </a:r>
            <a:endParaRPr lang="en-US" dirty="0"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FF0000"/>
                </a:solidFill>
              </a:rPr>
              <a:t>Moulting</a:t>
            </a:r>
            <a:r>
              <a:rPr lang="en-US" sz="4000" b="1" dirty="0" smtClean="0">
                <a:solidFill>
                  <a:srgbClr val="FF0000"/>
                </a:solidFill>
              </a:rPr>
              <a:t> or </a:t>
            </a:r>
            <a:r>
              <a:rPr lang="en-US" sz="4000" b="1" dirty="0" err="1" smtClean="0">
                <a:solidFill>
                  <a:srgbClr val="FF0000"/>
                </a:solidFill>
              </a:rPr>
              <a:t>Ecdysis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ar-IQ" sz="4000" b="1" dirty="0" smtClean="0">
                <a:solidFill>
                  <a:srgbClr val="FF0000"/>
                </a:solidFill>
              </a:rPr>
              <a:t>الانسلاخ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2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4.4|13.5|7.1|26|8.1|15.3|1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35.3|39.7|2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6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31.3|3.8|2.1|2|1.8|2.2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34695</TotalTime>
  <Words>1354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rasol</vt:lpstr>
      <vt:lpstr>Times New Roman</vt:lpstr>
      <vt:lpstr>سمة Office</vt:lpstr>
      <vt:lpstr>PowerPoint Presentation</vt:lpstr>
      <vt:lpstr>PowerPoint Presentation</vt:lpstr>
      <vt:lpstr>PowerPoint Presentation</vt:lpstr>
      <vt:lpstr>PowerPoint Presentation</vt:lpstr>
      <vt:lpstr>ملحقات الصدر الارجل</vt:lpstr>
      <vt:lpstr>الاجنحة    Wings </vt:lpstr>
      <vt:lpstr>PowerPoint Presentation</vt:lpstr>
      <vt:lpstr>نمو الاجنحة Development of wings</vt:lpstr>
      <vt:lpstr>PowerPoint Presentation</vt:lpstr>
      <vt:lpstr>Moulting or Ecdysis الانسلاخ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Circulatory system in insects</dc:title>
  <dc:creator>hello</dc:creator>
  <cp:lastModifiedBy>ASUS</cp:lastModifiedBy>
  <cp:revision>385</cp:revision>
  <dcterms:created xsi:type="dcterms:W3CDTF">2015-12-12T07:07:56Z</dcterms:created>
  <dcterms:modified xsi:type="dcterms:W3CDTF">2023-10-16T15:09:18Z</dcterms:modified>
</cp:coreProperties>
</file>