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97" r:id="rId2"/>
    <p:sldId id="298" r:id="rId3"/>
    <p:sldId id="299" r:id="rId4"/>
    <p:sldId id="257" r:id="rId5"/>
    <p:sldId id="300" r:id="rId6"/>
    <p:sldId id="303" r:id="rId7"/>
    <p:sldId id="258" r:id="rId8"/>
    <p:sldId id="304" r:id="rId9"/>
    <p:sldId id="306" r:id="rId10"/>
    <p:sldId id="260" r:id="rId11"/>
    <p:sldId id="261" r:id="rId12"/>
    <p:sldId id="262" r:id="rId13"/>
    <p:sldId id="293" r:id="rId14"/>
    <p:sldId id="305" r:id="rId15"/>
    <p:sldId id="263" r:id="rId16"/>
    <p:sldId id="290" r:id="rId17"/>
    <p:sldId id="264" r:id="rId18"/>
    <p:sldId id="307" r:id="rId19"/>
    <p:sldId id="266" r:id="rId20"/>
    <p:sldId id="265" r:id="rId21"/>
    <p:sldId id="269" r:id="rId22"/>
    <p:sldId id="270" r:id="rId23"/>
    <p:sldId id="272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810" y="-19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Rounded Rectangle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10/28/2022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Rounded Rectangle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s://library.med.utah.edu/WebPath/CINJHTML/CINJ041.html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914400" y="3200400"/>
            <a:ext cx="6781800" cy="1600200"/>
          </a:xfrm>
        </p:spPr>
        <p:txBody>
          <a:bodyPr>
            <a:normAutofit fontScale="92500"/>
          </a:bodyPr>
          <a:lstStyle/>
          <a:p>
            <a:r>
              <a:rPr lang="en-US" b="1" dirty="0" smtClean="0">
                <a:solidFill>
                  <a:schemeClr val="tx1"/>
                </a:solidFill>
              </a:rPr>
              <a:t>Department of pathology and forensic medicine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Al </a:t>
            </a:r>
            <a:r>
              <a:rPr lang="en-US" b="1" dirty="0" err="1" smtClean="0">
                <a:solidFill>
                  <a:schemeClr val="tx1"/>
                </a:solidFill>
              </a:rPr>
              <a:t>kindy</a:t>
            </a:r>
            <a:r>
              <a:rPr lang="en-US" b="1" dirty="0" smtClean="0">
                <a:solidFill>
                  <a:schemeClr val="tx1"/>
                </a:solidFill>
              </a:rPr>
              <a:t> college of medicine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University of Baghdad 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Cell injury</a:t>
            </a:r>
            <a:br>
              <a:rPr lang="en-US" dirty="0" smtClean="0"/>
            </a:br>
            <a:r>
              <a:rPr lang="en-US" dirty="0" smtClean="0"/>
              <a:t>practical aspects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9319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8202090" cy="995082"/>
          </a:xfrm>
        </p:spPr>
        <p:txBody>
          <a:bodyPr>
            <a:noAutofit/>
          </a:bodyPr>
          <a:lstStyle/>
          <a:p>
            <a:r>
              <a:rPr lang="en-US" sz="4800" dirty="0" smtClean="0"/>
              <a:t>Metaplasia </a:t>
            </a:r>
            <a:r>
              <a:rPr lang="en-US" sz="1800" dirty="0" smtClean="0"/>
              <a:t>one </a:t>
            </a:r>
            <a:r>
              <a:rPr lang="en-US" sz="1800" dirty="0"/>
              <a:t>adult cell type (epithelial or mesenchymal) is replaced by another adult cell </a:t>
            </a:r>
            <a:r>
              <a:rPr lang="en-US" sz="2000" dirty="0"/>
              <a:t>type</a:t>
            </a:r>
            <a:endParaRPr lang="ar-IQ" sz="2000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676400"/>
            <a:ext cx="6858000" cy="385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581400" y="5943600"/>
            <a:ext cx="5105400" cy="76200"/>
          </a:xfrm>
        </p:spPr>
        <p:txBody>
          <a:bodyPr>
            <a:normAutofit fontScale="25000" lnSpcReduction="20000"/>
          </a:bodyPr>
          <a:lstStyle/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766482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Necrosis </a:t>
            </a:r>
            <a:r>
              <a:rPr lang="en-US" sz="2800" dirty="0" smtClean="0">
                <a:solidFill>
                  <a:schemeClr val="tx1"/>
                </a:solidFill>
              </a:rPr>
              <a:t>( coagulative necrosis)</a:t>
            </a:r>
            <a:endParaRPr lang="ar-IQ" sz="2800" dirty="0">
              <a:solidFill>
                <a:schemeClr val="tx1"/>
              </a:solidFill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2209800"/>
            <a:ext cx="4038600" cy="2652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09600" y="1600200"/>
            <a:ext cx="3383875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b="1" dirty="0" smtClean="0"/>
              <a:t>Normal myocardium, microscopic</a:t>
            </a:r>
            <a:endParaRPr lang="ar-IQ" dirty="0"/>
          </a:p>
        </p:txBody>
      </p:sp>
      <p:sp>
        <p:nvSpPr>
          <p:cNvPr id="8" name="TextBox 7"/>
          <p:cNvSpPr txBox="1"/>
          <p:nvPr/>
        </p:nvSpPr>
        <p:spPr>
          <a:xfrm>
            <a:off x="4572000" y="1600200"/>
            <a:ext cx="457200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 smtClean="0"/>
              <a:t>Myocardial infarction, microscopic</a:t>
            </a:r>
            <a:endParaRPr lang="ar-IQ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2209800"/>
            <a:ext cx="4060969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4684959" y="5029200"/>
            <a:ext cx="4459041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 smtClean="0"/>
              <a:t>The myocardial fibers are beginning</a:t>
            </a:r>
          </a:p>
          <a:p>
            <a:r>
              <a:rPr lang="en-US" dirty="0" smtClean="0"/>
              <a:t>to lose cross-striations, and the nuclei are not</a:t>
            </a:r>
          </a:p>
          <a:p>
            <a:r>
              <a:rPr lang="en-US" dirty="0" smtClean="0"/>
              <a:t>visible in most of the </a:t>
            </a:r>
            <a:r>
              <a:rPr lang="en-US" dirty="0" err="1" smtClean="0"/>
              <a:t>myocytes</a:t>
            </a:r>
            <a:r>
              <a:rPr lang="en-US" dirty="0" smtClean="0"/>
              <a:t>.</a:t>
            </a:r>
            <a:endParaRPr lang="ar-IQ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8659290" cy="766482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Necrosis of brain (</a:t>
            </a:r>
            <a:r>
              <a:rPr lang="en-US" sz="3200" dirty="0" smtClean="0">
                <a:solidFill>
                  <a:schemeClr val="tx1"/>
                </a:solidFill>
              </a:rPr>
              <a:t>liquefactive Type)</a:t>
            </a:r>
            <a:endParaRPr lang="ar-IQ" sz="3200" dirty="0">
              <a:solidFill>
                <a:schemeClr val="tx1"/>
              </a:solidFill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6800" y="2286000"/>
            <a:ext cx="3789403" cy="2482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953000" y="5029200"/>
            <a:ext cx="3429000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 smtClean="0"/>
              <a:t>This section shows </a:t>
            </a:r>
            <a:r>
              <a:rPr lang="en-US" dirty="0" err="1" smtClean="0"/>
              <a:t>liquefactive</a:t>
            </a:r>
            <a:r>
              <a:rPr lang="en-US" dirty="0" smtClean="0"/>
              <a:t> necrosis with</a:t>
            </a:r>
          </a:p>
          <a:p>
            <a:r>
              <a:rPr lang="en-US" dirty="0" smtClean="0"/>
              <a:t>beginning formation of cystic spaces</a:t>
            </a:r>
            <a:endParaRPr lang="ar-IQ" dirty="0"/>
          </a:p>
        </p:txBody>
      </p:sp>
      <p:sp>
        <p:nvSpPr>
          <p:cNvPr id="6" name="TextBox 5"/>
          <p:cNvSpPr txBox="1"/>
          <p:nvPr/>
        </p:nvSpPr>
        <p:spPr>
          <a:xfrm>
            <a:off x="4572000" y="1905000"/>
            <a:ext cx="3618894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 smtClean="0"/>
              <a:t>Cerebral infarction, gross</a:t>
            </a:r>
            <a:endParaRPr lang="ar-IQ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2286000"/>
            <a:ext cx="3738608" cy="2461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143000" y="1752600"/>
            <a:ext cx="2052292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b="1" dirty="0" smtClean="0"/>
              <a:t>Normal brain, gross</a:t>
            </a:r>
            <a:endParaRPr lang="ar-IQ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Caseous necrosis </a:t>
            </a:r>
            <a:r>
              <a:rPr lang="en-US" sz="2000" dirty="0" smtClean="0">
                <a:solidFill>
                  <a:schemeClr val="tx1"/>
                </a:solidFill>
              </a:rPr>
              <a:t>cheese like material</a:t>
            </a: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1219200" y="1828800"/>
            <a:ext cx="6477000" cy="3886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261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04800"/>
            <a:ext cx="4800600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3200400"/>
            <a:ext cx="4800600" cy="3251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036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219200"/>
            <a:ext cx="8153400" cy="3954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838200" y="533400"/>
            <a:ext cx="685800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b="1" dirty="0" smtClean="0"/>
              <a:t>Caseous necrosis of tuberculosis </a:t>
            </a:r>
            <a:endParaRPr lang="ar-IQ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533400" y="5410200"/>
            <a:ext cx="800100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 smtClean="0"/>
              <a:t>There is a zone of caseation (star) </a:t>
            </a:r>
            <a:r>
              <a:rPr lang="en-US" i="1" dirty="0" smtClean="0"/>
              <a:t>with a surrounding rim of </a:t>
            </a:r>
            <a:r>
              <a:rPr lang="en-US" dirty="0" smtClean="0"/>
              <a:t>epithelioid macrophages (arrow head), giant cells (red arrow) and</a:t>
            </a:r>
            <a:r>
              <a:rPr lang="en-US" i="1" dirty="0" smtClean="0"/>
              <a:t> lymphocytes.</a:t>
            </a:r>
            <a:endParaRPr lang="ar-IQ" dirty="0"/>
          </a:p>
        </p:txBody>
      </p:sp>
      <p:sp>
        <p:nvSpPr>
          <p:cNvPr id="3" name="5-Point Star 2"/>
          <p:cNvSpPr/>
          <p:nvPr/>
        </p:nvSpPr>
        <p:spPr>
          <a:xfrm>
            <a:off x="1143000" y="3657600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own Arrow 6"/>
          <p:cNvSpPr/>
          <p:nvPr/>
        </p:nvSpPr>
        <p:spPr>
          <a:xfrm>
            <a:off x="4876800" y="1155046"/>
            <a:ext cx="484632" cy="97840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Isosceles Triangle 9"/>
          <p:cNvSpPr/>
          <p:nvPr/>
        </p:nvSpPr>
        <p:spPr>
          <a:xfrm rot="7670219">
            <a:off x="2210278" y="1457721"/>
            <a:ext cx="447441" cy="618621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8506890" cy="1071282"/>
          </a:xfrm>
        </p:spPr>
        <p:txBody>
          <a:bodyPr/>
          <a:lstStyle/>
          <a:p>
            <a:r>
              <a:rPr lang="en-US" dirty="0" smtClean="0"/>
              <a:t>Granuloma: </a:t>
            </a:r>
            <a:r>
              <a:rPr lang="en-US" sz="2800" dirty="0" smtClean="0">
                <a:solidFill>
                  <a:schemeClr val="tx1"/>
                </a:solidFill>
              </a:rPr>
              <a:t>collection of </a:t>
            </a:r>
            <a:r>
              <a:rPr lang="en-US" sz="2800" dirty="0" err="1" smtClean="0">
                <a:solidFill>
                  <a:schemeClr val="tx1"/>
                </a:solidFill>
              </a:rPr>
              <a:t>epitheliod</a:t>
            </a:r>
            <a:r>
              <a:rPr lang="en-US" sz="2800" dirty="0" smtClean="0">
                <a:solidFill>
                  <a:schemeClr val="tx1"/>
                </a:solidFill>
              </a:rPr>
              <a:t> cells </a:t>
            </a: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1764506" y="1447800"/>
            <a:ext cx="6072187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361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614082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Fat </a:t>
            </a:r>
            <a:r>
              <a:rPr lang="en-US" b="1" dirty="0" smtClean="0">
                <a:solidFill>
                  <a:schemeClr val="tx1"/>
                </a:solidFill>
              </a:rPr>
              <a:t>necrosis</a:t>
            </a:r>
            <a:endParaRPr lang="ar-IQ" dirty="0">
              <a:solidFill>
                <a:schemeClr val="tx1"/>
              </a:solidFill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658135" y="1066800"/>
            <a:ext cx="5458825" cy="399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343400" y="5105400"/>
            <a:ext cx="419100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 smtClean="0"/>
              <a:t>Section shows some lipid-laden macrophages are seen among the necrotic adipocytes .</a:t>
            </a:r>
            <a:endParaRPr lang="ar-IQ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497" y="2971800"/>
            <a:ext cx="3628639" cy="3730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40613"/>
            <a:ext cx="6934200" cy="5374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lowchart: Sequential Access Storage 3"/>
          <p:cNvSpPr/>
          <p:nvPr/>
        </p:nvSpPr>
        <p:spPr>
          <a:xfrm>
            <a:off x="2971800" y="5715000"/>
            <a:ext cx="3276600" cy="914400"/>
          </a:xfrm>
          <a:prstGeom prst="flowChartMagneticTap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Gangrenous 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931579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3399" y="5562600"/>
            <a:ext cx="8382001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 smtClean="0"/>
              <a:t>liver biopsy showing an apoptotic hepatocyte characterized by </a:t>
            </a:r>
            <a:r>
              <a:rPr lang="en-US" dirty="0" err="1" smtClean="0"/>
              <a:t>hypereosinophilic</a:t>
            </a:r>
            <a:r>
              <a:rPr lang="en-US" dirty="0" smtClean="0"/>
              <a:t> cytoplasm and chromatin condensation .</a:t>
            </a:r>
            <a:endParaRPr lang="ar-IQ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3567" y="1260507"/>
            <a:ext cx="7924800" cy="385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52400" y="152400"/>
            <a:ext cx="769620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000" b="1" dirty="0" err="1" smtClean="0"/>
              <a:t>Hepatocyte</a:t>
            </a:r>
            <a:r>
              <a:rPr lang="en-US" sz="4000" b="1" dirty="0" smtClean="0"/>
              <a:t> apoptosis</a:t>
            </a:r>
            <a:endParaRPr lang="ar-IQ" sz="40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447800"/>
            <a:ext cx="4925635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350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4710" y="152400"/>
            <a:ext cx="7055380" cy="7620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Fatty change in liver</a:t>
            </a:r>
            <a:endParaRPr lang="ar-IQ" dirty="0">
              <a:solidFill>
                <a:schemeClr val="tx1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512332"/>
            <a:ext cx="4014758" cy="3638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953000" y="1143000"/>
            <a:ext cx="3633758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 smtClean="0"/>
              <a:t>Hepatic steatosis, </a:t>
            </a:r>
            <a:endParaRPr lang="ar-IQ" dirty="0"/>
          </a:p>
        </p:txBody>
      </p:sp>
      <p:sp>
        <p:nvSpPr>
          <p:cNvPr id="6" name="TextBox 5"/>
          <p:cNvSpPr txBox="1"/>
          <p:nvPr/>
        </p:nvSpPr>
        <p:spPr>
          <a:xfrm>
            <a:off x="1066800" y="5562600"/>
            <a:ext cx="7614237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 smtClean="0"/>
              <a:t>Many </a:t>
            </a:r>
            <a:r>
              <a:rPr lang="en-US" dirty="0" err="1" smtClean="0"/>
              <a:t>hepatocytes</a:t>
            </a:r>
            <a:r>
              <a:rPr lang="en-US" dirty="0" smtClean="0"/>
              <a:t> have cytoplasm filled with</a:t>
            </a:r>
          </a:p>
          <a:p>
            <a:r>
              <a:rPr lang="en-US" dirty="0" smtClean="0"/>
              <a:t>large, clear lipid droplets.</a:t>
            </a:r>
            <a:endParaRPr lang="ar-IQ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512333"/>
            <a:ext cx="3999319" cy="3593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447800" y="1143000"/>
            <a:ext cx="190500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 smtClean="0"/>
              <a:t>Normal liver</a:t>
            </a:r>
            <a:endParaRPr lang="ar-IQ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685800"/>
            <a:ext cx="7055380" cy="690282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Anthracosis</a:t>
            </a:r>
            <a:r>
              <a:rPr lang="en-US" b="1" dirty="0"/>
              <a:t> </a:t>
            </a:r>
            <a:r>
              <a:rPr lang="ar-IQ" b="1" dirty="0"/>
              <a:t/>
            </a:r>
            <a:br>
              <a:rPr lang="ar-IQ" b="1" dirty="0"/>
            </a:br>
            <a:endParaRPr lang="ar-IQ" dirty="0"/>
          </a:p>
        </p:txBody>
      </p:sp>
      <p:sp>
        <p:nvSpPr>
          <p:cNvPr id="6" name="TextBox 5"/>
          <p:cNvSpPr txBox="1"/>
          <p:nvPr/>
        </p:nvSpPr>
        <p:spPr>
          <a:xfrm>
            <a:off x="4100511" y="5823466"/>
            <a:ext cx="4889934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 smtClean="0"/>
              <a:t>Section shows black carbon pigment in the macrophage</a:t>
            </a:r>
            <a:endParaRPr lang="ar-IQ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859971"/>
            <a:ext cx="3567111" cy="4812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343400" y="1447800"/>
            <a:ext cx="4343400" cy="45720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838200"/>
            <a:ext cx="417195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8200"/>
            <a:ext cx="7287690" cy="618607"/>
          </a:xfrm>
        </p:spPr>
        <p:txBody>
          <a:bodyPr>
            <a:normAutofit fontScale="90000"/>
          </a:bodyPr>
          <a:lstStyle/>
          <a:p>
            <a:r>
              <a:rPr lang="en-US" sz="2400" b="1" u="sng" dirty="0">
                <a:solidFill>
                  <a:schemeClr val="tx1"/>
                </a:solidFill>
                <a:hlinkClick r:id="rId2"/>
              </a:rPr>
              <a:t>Hemosiderin in pulmonary macrophages, microscopic</a:t>
            </a:r>
            <a:r>
              <a:rPr lang="en-US" b="1" dirty="0">
                <a:solidFill>
                  <a:srgbClr val="FFFF00"/>
                </a:solidFill>
              </a:rPr>
              <a:t/>
            </a:r>
            <a:br>
              <a:rPr lang="en-US" b="1" dirty="0">
                <a:solidFill>
                  <a:srgbClr val="FFFF00"/>
                </a:solidFill>
              </a:rPr>
            </a:b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609600" y="1137305"/>
            <a:ext cx="7516290" cy="4117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2909636"/>
              </p:ext>
            </p:extLst>
          </p:nvPr>
        </p:nvGraphicFramePr>
        <p:xfrm>
          <a:off x="609600" y="5562600"/>
          <a:ext cx="7744890" cy="731520"/>
        </p:xfrm>
        <a:graphic>
          <a:graphicData uri="http://schemas.openxmlformats.org/drawingml/2006/table">
            <a:tbl>
              <a:tblPr/>
              <a:tblGrid>
                <a:gridCol w="774489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The </a:t>
                      </a:r>
                      <a:r>
                        <a:rPr lang="en-US" b="0" u="none" strike="noStrike" dirty="0" smtClean="0">
                          <a:solidFill>
                            <a:schemeClr val="tx1"/>
                          </a:solidFill>
                        </a:rPr>
                        <a:t>brown coarsely granular </a:t>
                      </a:r>
                      <a:r>
                        <a:rPr lang="en-US" b="0" u="none" strike="noStrike" dirty="0">
                          <a:solidFill>
                            <a:schemeClr val="tx1"/>
                          </a:solidFill>
                        </a:rPr>
                        <a:t>material</a:t>
                      </a:r>
                      <a:r>
                        <a:rPr lang="en-US" dirty="0"/>
                        <a:t> in macrophages in this alveolus is </a:t>
                      </a:r>
                      <a:r>
                        <a:rPr lang="en-US" dirty="0" err="1"/>
                        <a:t>hemosiderin</a:t>
                      </a:r>
                      <a:r>
                        <a:rPr lang="en-US" dirty="0"/>
                        <a:t> that </a:t>
                      </a:r>
                      <a:r>
                        <a:rPr lang="en-US" dirty="0" smtClean="0"/>
                        <a:t>has been accumulated .</a:t>
                      </a:r>
                      <a:r>
                        <a:rPr lang="en-US" dirty="0"/>
                        <a:t> 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IQ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ar-IQ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ar-IQ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Down Arrow 2"/>
          <p:cNvSpPr/>
          <p:nvPr/>
        </p:nvSpPr>
        <p:spPr>
          <a:xfrm rot="5400000">
            <a:off x="6397522" y="2510075"/>
            <a:ext cx="768556" cy="1371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1447800"/>
            <a:ext cx="6248400" cy="386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3200400" y="762000"/>
            <a:ext cx="3856825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2800" b="1" dirty="0" smtClean="0"/>
              <a:t>Dystrophic calcification</a:t>
            </a:r>
            <a:endParaRPr lang="ar-IQ" sz="2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447800" y="5562600"/>
            <a:ext cx="762000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 smtClean="0"/>
              <a:t>Section shows extracellular basophilic deposits (arrow) in the connective tissue </a:t>
            </a:r>
            <a:endParaRPr lang="ar-IQ" dirty="0"/>
          </a:p>
        </p:txBody>
      </p:sp>
      <p:sp>
        <p:nvSpPr>
          <p:cNvPr id="2" name="Down Arrow 1"/>
          <p:cNvSpPr/>
          <p:nvPr/>
        </p:nvSpPr>
        <p:spPr>
          <a:xfrm rot="4680802">
            <a:off x="5010946" y="4237894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Hypertrophy</a:t>
            </a:r>
            <a:r>
              <a:rPr lang="en-US" dirty="0"/>
              <a:t> increase the size of cells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447799"/>
            <a:ext cx="3313986" cy="2208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429000"/>
            <a:ext cx="7239000" cy="346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373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8125890" cy="766482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Hypertrophy</a:t>
            </a:r>
            <a:r>
              <a:rPr lang="en-US" dirty="0"/>
              <a:t> </a:t>
            </a:r>
            <a:r>
              <a:rPr lang="en-US" sz="2400" dirty="0" smtClean="0"/>
              <a:t>increase the </a:t>
            </a:r>
            <a:r>
              <a:rPr lang="en-US" sz="2400" dirty="0"/>
              <a:t>size of cells </a:t>
            </a:r>
            <a:r>
              <a:rPr lang="ar-IQ" sz="2400" b="1" dirty="0"/>
              <a:t/>
            </a:r>
            <a:br>
              <a:rPr lang="ar-IQ" sz="2400" b="1" dirty="0"/>
            </a:br>
            <a:endParaRPr lang="en-US" sz="2400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827088" y="2246531"/>
            <a:ext cx="7783512" cy="2935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0" y="5565365"/>
            <a:ext cx="8258175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800" dirty="0" smtClean="0"/>
              <a:t>The size of myocardial fibers increase in response to an increased workload, leading to marked thickening of the LV</a:t>
            </a:r>
            <a:endParaRPr lang="ar-IQ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914400" y="1600200"/>
            <a:ext cx="3950762" cy="738664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2400" b="1" dirty="0" smtClean="0"/>
              <a:t>Left ventricular hypertrophy</a:t>
            </a:r>
            <a:endParaRPr lang="ar-IQ" sz="2400" b="1" dirty="0"/>
          </a:p>
          <a:p>
            <a:endParaRPr lang="ar-IQ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5943600" y="1600200"/>
            <a:ext cx="2006447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2400" b="1" dirty="0" smtClean="0"/>
              <a:t>Normal heart </a:t>
            </a:r>
            <a:endParaRPr lang="ar-IQ" sz="24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Hyperplasia</a:t>
            </a:r>
            <a:r>
              <a:rPr lang="en-US" dirty="0"/>
              <a:t> increase in cell number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5688" y="1873250"/>
            <a:ext cx="4543425" cy="311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1813" y="1447801"/>
            <a:ext cx="1995487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447801"/>
            <a:ext cx="1995488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6187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Hyperplasia</a:t>
            </a:r>
            <a:r>
              <a:rPr lang="en-US" dirty="0"/>
              <a:t> increase in cell number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3657600"/>
            <a:ext cx="7772400" cy="2362200"/>
          </a:xfrm>
        </p:spPr>
        <p:txBody>
          <a:bodyPr/>
          <a:lstStyle/>
          <a:p>
            <a:r>
              <a:rPr lang="en-US" dirty="0"/>
              <a:t>A. Normal breast duct is shown. </a:t>
            </a:r>
            <a:endParaRPr lang="en-US" dirty="0" smtClean="0"/>
          </a:p>
          <a:p>
            <a:r>
              <a:rPr lang="en-US" dirty="0" smtClean="0"/>
              <a:t>B</a:t>
            </a:r>
            <a:r>
              <a:rPr lang="en-US" dirty="0"/>
              <a:t>. An overgrowth of normal cells may develop in the breast duct (hyperplasia).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357797"/>
            <a:ext cx="4191000" cy="241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0304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766482"/>
          </a:xfrm>
        </p:spPr>
        <p:txBody>
          <a:bodyPr/>
          <a:lstStyle/>
          <a:p>
            <a:endParaRPr lang="ar-IQ" sz="20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0400" y="2473652"/>
            <a:ext cx="3838575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49735" y="2514600"/>
            <a:ext cx="3429000" cy="25689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685800" y="1706435"/>
            <a:ext cx="311767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 smtClean="0"/>
              <a:t>Normal duct of breast</a:t>
            </a:r>
            <a:endParaRPr lang="ar-IQ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192197" y="1567935"/>
            <a:ext cx="294407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 err="1" smtClean="0"/>
              <a:t>Ductal</a:t>
            </a:r>
            <a:r>
              <a:rPr lang="en-US" b="1" dirty="0" smtClean="0"/>
              <a:t> Hyperplasia of Breast </a:t>
            </a:r>
          </a:p>
          <a:p>
            <a:endParaRPr lang="ar-IQ" dirty="0"/>
          </a:p>
        </p:txBody>
      </p:sp>
      <p:sp>
        <p:nvSpPr>
          <p:cNvPr id="8" name="TextBox 7"/>
          <p:cNvSpPr txBox="1"/>
          <p:nvPr/>
        </p:nvSpPr>
        <p:spPr>
          <a:xfrm>
            <a:off x="4876800" y="5083502"/>
            <a:ext cx="365760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 smtClean="0"/>
              <a:t>The entire lumen is filled up by the proliferating </a:t>
            </a:r>
            <a:r>
              <a:rPr lang="en-US" dirty="0" err="1" smtClean="0"/>
              <a:t>ductal</a:t>
            </a:r>
            <a:r>
              <a:rPr lang="en-US" dirty="0" smtClean="0"/>
              <a:t> epithelial cells.</a:t>
            </a:r>
            <a:endParaRPr lang="ar-IQ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52399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Atrophy Shrinkage in the size of the cell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686" y="1295399"/>
            <a:ext cx="5864225" cy="2593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898900"/>
            <a:ext cx="6553200" cy="295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8905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8600"/>
            <a:ext cx="8077200" cy="5997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lowchart: Sequential Access Storage 3"/>
          <p:cNvSpPr/>
          <p:nvPr/>
        </p:nvSpPr>
        <p:spPr>
          <a:xfrm>
            <a:off x="3200400" y="6226408"/>
            <a:ext cx="2667000" cy="533400"/>
          </a:xfrm>
          <a:prstGeom prst="flowChartMagneticTap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Atrophy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414195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quity">
  <a:themeElements>
    <a:clrScheme name="Equity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Equity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1251</TotalTime>
  <Words>319</Words>
  <Application>Microsoft Office PowerPoint</Application>
  <PresentationFormat>On-screen Show (4:3)</PresentationFormat>
  <Paragraphs>51</Paragraphs>
  <Slides>23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Equity</vt:lpstr>
      <vt:lpstr>Cell injury practical aspects</vt:lpstr>
      <vt:lpstr>PowerPoint Presentation</vt:lpstr>
      <vt:lpstr>Hypertrophy increase the size of cells </vt:lpstr>
      <vt:lpstr>Hypertrophy increase the size of cells  </vt:lpstr>
      <vt:lpstr>Hyperplasia increase in cell number </vt:lpstr>
      <vt:lpstr>Hyperplasia increase in cell number </vt:lpstr>
      <vt:lpstr>PowerPoint Presentation</vt:lpstr>
      <vt:lpstr>Atrophy Shrinkage in the size of the cell </vt:lpstr>
      <vt:lpstr>PowerPoint Presentation</vt:lpstr>
      <vt:lpstr>Metaplasia one adult cell type (epithelial or mesenchymal) is replaced by another adult cell type</vt:lpstr>
      <vt:lpstr>Necrosis ( coagulative necrosis)</vt:lpstr>
      <vt:lpstr>Necrosis of brain (liquefactive Type)</vt:lpstr>
      <vt:lpstr>Caseous necrosis cheese like material</vt:lpstr>
      <vt:lpstr>PowerPoint Presentation</vt:lpstr>
      <vt:lpstr>PowerPoint Presentation</vt:lpstr>
      <vt:lpstr>Granuloma: collection of epitheliod cells </vt:lpstr>
      <vt:lpstr>Fat necrosis</vt:lpstr>
      <vt:lpstr>PowerPoint Presentation</vt:lpstr>
      <vt:lpstr>PowerPoint Presentation</vt:lpstr>
      <vt:lpstr>Fatty change in liver</vt:lpstr>
      <vt:lpstr> Anthracosis  </vt:lpstr>
      <vt:lpstr>Hemosiderin in pulmonary macrophages, microscopic 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HP</dc:creator>
  <cp:lastModifiedBy>Dr. Alaa Kasim</cp:lastModifiedBy>
  <cp:revision>80</cp:revision>
  <dcterms:created xsi:type="dcterms:W3CDTF">2006-08-16T00:00:00Z</dcterms:created>
  <dcterms:modified xsi:type="dcterms:W3CDTF">2022-10-28T16:17:28Z</dcterms:modified>
</cp:coreProperties>
</file>