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CC00FF"/>
    <a:srgbClr val="CC66FF"/>
    <a:srgbClr val="669900"/>
    <a:srgbClr val="66FF99"/>
    <a:srgbClr val="33CCCC"/>
    <a:srgbClr val="00CC99"/>
    <a:srgbClr val="00CC00"/>
    <a:srgbClr val="00FF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solidFill>
            <a:srgbClr val="00CC99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ounded Rectangle 3"/>
          <p:cNvSpPr/>
          <p:nvPr/>
        </p:nvSpPr>
        <p:spPr>
          <a:xfrm>
            <a:off x="2514600" y="60960"/>
            <a:ext cx="4419600" cy="762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Computer  components </a:t>
            </a:r>
            <a:endParaRPr lang="ar-EG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914400"/>
            <a:ext cx="484632" cy="978408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6" name="Left-Right Arrow 5"/>
          <p:cNvSpPr/>
          <p:nvPr/>
        </p:nvSpPr>
        <p:spPr>
          <a:xfrm>
            <a:off x="3733800" y="1937004"/>
            <a:ext cx="1752600" cy="484632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8" name="Rounded Rectangle 7"/>
          <p:cNvSpPr/>
          <p:nvPr/>
        </p:nvSpPr>
        <p:spPr>
          <a:xfrm>
            <a:off x="6096000" y="1752600"/>
            <a:ext cx="2118360" cy="914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Hardware</a:t>
            </a:r>
            <a:endParaRPr lang="ar-EG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90600" y="1761744"/>
            <a:ext cx="2133600" cy="9144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Software</a:t>
            </a:r>
            <a:endParaRPr lang="ar-EG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743200"/>
            <a:ext cx="8991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43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/>
          <a:lstStyle/>
          <a:p>
            <a:endParaRPr lang="ar-E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9916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0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CC99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>
            <a:off x="3505200" y="87086"/>
            <a:ext cx="2362200" cy="7511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Hardware</a:t>
            </a:r>
            <a:endParaRPr lang="ar-EG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" y="919843"/>
            <a:ext cx="2971800" cy="609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1 - Input devices</a:t>
            </a:r>
            <a:endParaRPr lang="ar-EG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600200"/>
            <a:ext cx="8915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  هي الأجهزة التي تستخدم لإدخال مختلف أنواع البيانات إلى الحاسوب ومن أهمها : </a:t>
            </a:r>
            <a:endParaRPr lang="ar-EG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52400" y="2667000"/>
            <a:ext cx="2667000" cy="685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A - Keyboard</a:t>
            </a:r>
            <a:endParaRPr lang="ar-EG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86200" y="3352800"/>
            <a:ext cx="5181600" cy="533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هي وسيلة الإدخال الأساسية في الحاسوب </a:t>
            </a:r>
            <a:endParaRPr lang="ar-EG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00400" y="3962400"/>
            <a:ext cx="5867400" cy="685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إدخال البيانات بشكل حروف وأرقام وتنفيذ الأوامر</a:t>
            </a:r>
            <a:r>
              <a:rPr lang="ar-EG" dirty="0" smtClean="0"/>
              <a:t> </a:t>
            </a:r>
            <a:endParaRPr lang="ar-EG" dirty="0"/>
          </a:p>
        </p:txBody>
      </p:sp>
      <p:sp>
        <p:nvSpPr>
          <p:cNvPr id="10" name="Rectangle 9"/>
          <p:cNvSpPr/>
          <p:nvPr/>
        </p:nvSpPr>
        <p:spPr>
          <a:xfrm>
            <a:off x="1447800" y="4724400"/>
            <a:ext cx="76200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ar-EG" sz="2800" b="1" dirty="0" smtClean="0">
                <a:solidFill>
                  <a:schemeClr val="accent2">
                    <a:lumMod val="75000"/>
                  </a:schemeClr>
                </a:solidFill>
              </a:rPr>
              <a:t>مفاتيح مرتبة مثل الآلة الكاتبة وفق المعايير القياسية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QWERTY</a:t>
            </a:r>
            <a:endParaRPr lang="ar-EG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34000"/>
            <a:ext cx="8991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23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CC00"/>
          </a:solidFill>
        </p:spPr>
        <p:txBody>
          <a:bodyPr/>
          <a:lstStyle/>
          <a:p>
            <a:endParaRPr lang="ar-EG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9600" y="76200"/>
            <a:ext cx="134874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93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FFCC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ounded Rectangle 3"/>
          <p:cNvSpPr/>
          <p:nvPr/>
        </p:nvSpPr>
        <p:spPr>
          <a:xfrm>
            <a:off x="2743200" y="76200"/>
            <a:ext cx="3733800" cy="609600"/>
          </a:xfrm>
          <a:prstGeom prst="roundRect">
            <a:avLst/>
          </a:prstGeom>
          <a:solidFill>
            <a:srgbClr val="66BA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200" b="1" dirty="0" smtClean="0"/>
              <a:t>أقسام لوحة المفاتيح</a:t>
            </a:r>
            <a:endParaRPr lang="ar-EG" sz="32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9154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13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33CCCC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76200"/>
            <a:ext cx="2590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</a:rPr>
              <a:t>B – Mouse </a:t>
            </a:r>
            <a:endParaRPr lang="ar-EG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762000"/>
            <a:ext cx="8229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EG" sz="2800" b="1" dirty="0" smtClean="0"/>
              <a:t>تحويل حركات اليد إلى إشارات يستطيع الحاسوب فهمها والتعامل معها </a:t>
            </a:r>
            <a:endParaRPr lang="ar-EG" sz="2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991600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59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CC99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>
            <a:off x="5867400" y="76200"/>
            <a:ext cx="3200400" cy="685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3200" b="1" dirty="0" smtClean="0"/>
              <a:t>أنواع الماوس</a:t>
            </a:r>
            <a:r>
              <a:rPr lang="ar-EG" dirty="0" smtClean="0"/>
              <a:t> </a:t>
            </a:r>
            <a:endParaRPr lang="ar-E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199"/>
            <a:ext cx="8915400" cy="312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9" y="3962400"/>
            <a:ext cx="8915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55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339933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2514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 smtClean="0"/>
              <a:t>C - Trackball</a:t>
            </a:r>
            <a:endParaRPr lang="ar-EG" sz="32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4800600" y="685800"/>
            <a:ext cx="4267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/>
              <a:t>من أجهزة الإدخال يستخدم للتأشير</a:t>
            </a:r>
            <a:r>
              <a:rPr lang="ar-EG" dirty="0" smtClean="0"/>
              <a:t> </a:t>
            </a:r>
            <a:endParaRPr lang="ar-E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038600"/>
            <a:ext cx="8991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6" y="1295400"/>
            <a:ext cx="897742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33CCCC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76200"/>
            <a:ext cx="2590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 smtClean="0"/>
              <a:t>D - Touchpad</a:t>
            </a:r>
            <a:endParaRPr lang="ar-EG" sz="28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3581400" y="685800"/>
            <a:ext cx="54864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/>
              <a:t>سطح حساس للمس يستخدم بدلا من الماوس </a:t>
            </a:r>
            <a:endParaRPr lang="ar-EG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800"/>
            <a:ext cx="8991600" cy="822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3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66FF99"/>
          </a:solidFill>
        </p:spPr>
        <p:txBody>
          <a:bodyPr/>
          <a:lstStyle/>
          <a:p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3124200" cy="533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E – Touch screen </a:t>
            </a:r>
            <a:endParaRPr lang="ar-EG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685800"/>
            <a:ext cx="6248400" cy="5316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EG" sz="2800" b="1" dirty="0" smtClean="0">
                <a:solidFill>
                  <a:srgbClr val="FF0000"/>
                </a:solidFill>
              </a:rPr>
              <a:t>لمس الإصبع للشاشة بشكل مباشر أو عن طريق القلم</a:t>
            </a:r>
            <a:endParaRPr lang="ar-EG" sz="28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2" y="1295400"/>
            <a:ext cx="8935278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2" y="4038600"/>
            <a:ext cx="8935278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9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66990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76200"/>
            <a:ext cx="3505200" cy="838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F – Optical Scanner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" y="914400"/>
            <a:ext cx="8915400" cy="1066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EG" sz="2800" b="1" dirty="0" smtClean="0">
                <a:solidFill>
                  <a:schemeClr val="accent4">
                    <a:lumMod val="50000"/>
                  </a:schemeClr>
                </a:solidFill>
              </a:rPr>
              <a:t>يحول الرسوم والصور والمستندات المطبوعة والمكتوبة إلى معلومات رقمية يستخدمها الحاسوب 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6" y="2057400"/>
            <a:ext cx="8998424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64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CC66FF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152400"/>
            <a:ext cx="3657600" cy="5715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 – Digital Camera</a:t>
            </a:r>
            <a:endParaRPr lang="en-US" sz="32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800100"/>
            <a:ext cx="7010400" cy="6477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إدخال البيانات المرئية من صور وفيديوهات إلى الحاسوب 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991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28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CC00FF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76200"/>
            <a:ext cx="2895600" cy="762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</a:rPr>
              <a:t>H – Light pen 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1600" y="914400"/>
            <a:ext cx="7696200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accent4">
                    <a:lumMod val="50000"/>
                  </a:schemeClr>
                </a:solidFill>
              </a:rPr>
              <a:t>التأشير والرسم على شاشة العرض وفي قراءة العلامات المشفرة 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05000"/>
            <a:ext cx="8991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12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23622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</a:rPr>
              <a:t>I - Joystick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990600"/>
            <a:ext cx="8915400" cy="1219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EG" sz="2800" b="1" dirty="0" smtClean="0">
                <a:solidFill>
                  <a:schemeClr val="accent6">
                    <a:lumMod val="50000"/>
                  </a:schemeClr>
                </a:solidFill>
              </a:rPr>
              <a:t>عصا للتحكم في ألعاب الفيديو ، يمكن تحريكه في جميع الإتجاهات ، كما يستخدم في قمرة قيادة الطائرة والتحكم في الرافعات والشاحنات 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200"/>
            <a:ext cx="89154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68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76200"/>
            <a:ext cx="2971800" cy="6096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J – Microphone </a:t>
            </a:r>
            <a:endParaRPr lang="en-US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3886200" y="762000"/>
            <a:ext cx="5181600" cy="6096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dirty="0" smtClean="0"/>
              <a:t>إ</a:t>
            </a:r>
            <a:r>
              <a:rPr lang="ar-EG" sz="2800" b="1" dirty="0" smtClean="0"/>
              <a:t>دخال الإشارات الصوتية إلى الحاسوب </a:t>
            </a:r>
            <a:endParaRPr lang="en-US" sz="28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62100"/>
            <a:ext cx="89154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6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44196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339933"/>
                </a:solidFill>
              </a:rPr>
              <a:t>K – Optical Mark Reader </a:t>
            </a:r>
          </a:p>
          <a:p>
            <a:pPr algn="ctr"/>
            <a:r>
              <a:rPr lang="en-US" sz="3200" b="1" dirty="0" smtClean="0">
                <a:solidFill>
                  <a:srgbClr val="339933"/>
                </a:solidFill>
              </a:rPr>
              <a:t>Code Bar Reader </a:t>
            </a:r>
            <a:endParaRPr lang="en-US" sz="3200" b="1" dirty="0">
              <a:solidFill>
                <a:srgbClr val="339933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0" y="1295400"/>
            <a:ext cx="40386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rgbClr val="339933"/>
                </a:solidFill>
              </a:rPr>
              <a:t>قراءة الهويات والبصمات </a:t>
            </a:r>
          </a:p>
          <a:p>
            <a:pPr algn="ctr"/>
            <a:r>
              <a:rPr lang="ar-EG" sz="2800" b="1" dirty="0" smtClean="0">
                <a:solidFill>
                  <a:srgbClr val="339933"/>
                </a:solidFill>
              </a:rPr>
              <a:t>قراءة معلومات عن المنتجات </a:t>
            </a:r>
            <a:r>
              <a:rPr lang="ar-EG" dirty="0" smtClean="0"/>
              <a:t>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628900"/>
            <a:ext cx="8991600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110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" y="76200"/>
            <a:ext cx="3505200" cy="838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</a:rPr>
              <a:t>2 – Output devices</a:t>
            </a:r>
            <a:endParaRPr lang="en-US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990600"/>
            <a:ext cx="7010400" cy="838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bg2">
                    <a:lumMod val="25000"/>
                  </a:schemeClr>
                </a:solidFill>
              </a:rPr>
              <a:t>إظهار المعلومات الناتجة من الحاسوب بشكل واضح</a:t>
            </a:r>
            <a:r>
              <a:rPr lang="ar-EG" dirty="0" smtClean="0"/>
              <a:t>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6200" y="1943100"/>
            <a:ext cx="6096000" cy="5715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A – Monitor ( Standard Output device )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6200" y="2590800"/>
            <a:ext cx="8991600" cy="9906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EG" sz="2800" b="1" dirty="0" smtClean="0">
                <a:solidFill>
                  <a:schemeClr val="bg2">
                    <a:lumMod val="25000"/>
                  </a:schemeClr>
                </a:solidFill>
              </a:rPr>
              <a:t>إظهار البيانات أو المعلومات بصورة مرئية ، مثل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CRT</a:t>
            </a:r>
            <a:r>
              <a:rPr lang="ar-EG" sz="2800" b="1" dirty="0" smtClean="0">
                <a:solidFill>
                  <a:schemeClr val="bg2">
                    <a:lumMod val="25000"/>
                  </a:schemeClr>
                </a:solidFill>
              </a:rPr>
              <a:t> و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LCD</a:t>
            </a:r>
            <a:r>
              <a:rPr lang="ar-EG" sz="2800" b="1" dirty="0" smtClean="0">
                <a:solidFill>
                  <a:schemeClr val="bg2">
                    <a:lumMod val="25000"/>
                  </a:schemeClr>
                </a:solidFill>
              </a:rPr>
              <a:t> و شاشة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</a:rPr>
              <a:t>Plasma </a:t>
            </a:r>
            <a:endParaRPr lang="en-US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33800"/>
            <a:ext cx="89916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52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2819400" cy="762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>
                    <a:lumMod val="50000"/>
                  </a:schemeClr>
                </a:solidFill>
              </a:rPr>
              <a:t>B - Speakers</a:t>
            </a:r>
            <a:endParaRPr lang="en-US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0" y="914400"/>
            <a:ext cx="3886200" cy="762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EG" sz="2800" b="1" dirty="0" smtClean="0"/>
              <a:t>إخراج البيانات بهيئة مسموعة </a:t>
            </a:r>
            <a:endParaRPr lang="en-US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600"/>
            <a:ext cx="8991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17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76200"/>
            <a:ext cx="3886200" cy="12954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 – Video Projector </a:t>
            </a:r>
          </a:p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Smart Board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1447800"/>
            <a:ext cx="4495800" cy="10668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إخراج المعلومات على شاشة أكبر </a:t>
            </a:r>
          </a:p>
          <a:p>
            <a:pPr algn="ctr"/>
            <a:r>
              <a:rPr lang="ar-EG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شاشة يمكن الكتابة عليها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5400" y="2590800"/>
            <a:ext cx="14173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0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0" y="1143000"/>
            <a:ext cx="13258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" y="76200"/>
            <a:ext cx="2133600" cy="990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D - Printer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76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243</Words>
  <Application>Microsoft Office PowerPoint</Application>
  <PresentationFormat>On-screen Show (4:3)</PresentationFormat>
  <Paragraphs>45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</dc:creator>
  <cp:lastModifiedBy>M</cp:lastModifiedBy>
  <cp:revision>37</cp:revision>
  <dcterms:created xsi:type="dcterms:W3CDTF">2006-08-16T00:00:00Z</dcterms:created>
  <dcterms:modified xsi:type="dcterms:W3CDTF">2017-12-20T19:07:39Z</dcterms:modified>
</cp:coreProperties>
</file>