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4" r:id="rId1"/>
  </p:sldMasterIdLst>
  <p:sldIdLst>
    <p:sldId id="256" r:id="rId2"/>
    <p:sldId id="257" r:id="rId3"/>
    <p:sldId id="268" r:id="rId4"/>
    <p:sldId id="258" r:id="rId5"/>
    <p:sldId id="259" r:id="rId6"/>
    <p:sldId id="260" r:id="rId7"/>
    <p:sldId id="261" r:id="rId8"/>
    <p:sldId id="262" r:id="rId9"/>
    <p:sldId id="263" r:id="rId10"/>
    <p:sldId id="267" r:id="rId11"/>
    <p:sldId id="264" r:id="rId12"/>
    <p:sldId id="265" r:id="rId13"/>
    <p:sldId id="266" r:id="rId14"/>
    <p:sldId id="269"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9966FF"/>
    <a:srgbClr val="CCFF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46" d="100"/>
          <a:sy n="46" d="100"/>
        </p:scale>
        <p:origin x="-2076" y="-5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8A98933E-288F-441E-85BA-7F55940B6CE0}" type="datetimeFigureOut">
              <a:rPr lang="ar-SA" smtClean="0"/>
              <a:t>17/03/1446</a:t>
            </a:fld>
            <a:endParaRPr lang="ar-SA"/>
          </a:p>
        </p:txBody>
      </p:sp>
      <p:sp>
        <p:nvSpPr>
          <p:cNvPr id="5" name="Footer Placeholder 4"/>
          <p:cNvSpPr>
            <a:spLocks noGrp="1"/>
          </p:cNvSpPr>
          <p:nvPr>
            <p:ph type="ftr" sz="quarter" idx="11"/>
          </p:nvPr>
        </p:nvSpPr>
        <p:spPr>
          <a:xfrm>
            <a:off x="812805" y="6272785"/>
            <a:ext cx="4745736" cy="365125"/>
          </a:xfrm>
        </p:spPr>
        <p:txBody>
          <a:bodyPr/>
          <a:lstStyle/>
          <a:p>
            <a:endParaRPr lang="ar-SA"/>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0086A8EA-9447-43E2-A869-20697856DB89}" type="slidenum">
              <a:rPr lang="ar-SA" smtClean="0"/>
              <a:t>‹#›</a:t>
            </a:fld>
            <a:endParaRPr lang="ar-SA"/>
          </a:p>
        </p:txBody>
      </p:sp>
    </p:spTree>
    <p:extLst>
      <p:ext uri="{BB962C8B-B14F-4D97-AF65-F5344CB8AC3E}">
        <p14:creationId xmlns:p14="http://schemas.microsoft.com/office/powerpoint/2010/main" val="3949745672"/>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A98933E-288F-441E-85BA-7F55940B6CE0}" type="datetimeFigureOut">
              <a:rPr lang="ar-SA" smtClean="0"/>
              <a:t>17/03/1446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086A8EA-9447-43E2-A869-20697856DB89}" type="slidenum">
              <a:rPr lang="ar-SA" smtClean="0"/>
              <a:t>‹#›</a:t>
            </a:fld>
            <a:endParaRPr lang="ar-SA"/>
          </a:p>
        </p:txBody>
      </p:sp>
    </p:spTree>
    <p:extLst>
      <p:ext uri="{BB962C8B-B14F-4D97-AF65-F5344CB8AC3E}">
        <p14:creationId xmlns:p14="http://schemas.microsoft.com/office/powerpoint/2010/main" val="338571860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A98933E-288F-441E-85BA-7F55940B6CE0}" type="datetimeFigureOut">
              <a:rPr lang="ar-SA" smtClean="0"/>
              <a:t>17/03/1446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086A8EA-9447-43E2-A869-20697856DB89}" type="slidenum">
              <a:rPr lang="ar-SA" smtClean="0"/>
              <a:t>‹#›</a:t>
            </a:fld>
            <a:endParaRPr lang="ar-SA"/>
          </a:p>
        </p:txBody>
      </p:sp>
    </p:spTree>
    <p:extLst>
      <p:ext uri="{BB962C8B-B14F-4D97-AF65-F5344CB8AC3E}">
        <p14:creationId xmlns:p14="http://schemas.microsoft.com/office/powerpoint/2010/main" val="352126899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A98933E-288F-441E-85BA-7F55940B6CE0}" type="datetimeFigureOut">
              <a:rPr lang="ar-SA" smtClean="0"/>
              <a:t>17/03/1446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086A8EA-9447-43E2-A869-20697856DB89}" type="slidenum">
              <a:rPr lang="ar-SA" smtClean="0"/>
              <a:t>‹#›</a:t>
            </a:fld>
            <a:endParaRPr lang="ar-SA"/>
          </a:p>
        </p:txBody>
      </p:sp>
    </p:spTree>
    <p:extLst>
      <p:ext uri="{BB962C8B-B14F-4D97-AF65-F5344CB8AC3E}">
        <p14:creationId xmlns:p14="http://schemas.microsoft.com/office/powerpoint/2010/main" val="3912297611"/>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8A98933E-288F-441E-85BA-7F55940B6CE0}" type="datetimeFigureOut">
              <a:rPr lang="ar-SA" smtClean="0"/>
              <a:t>17/03/1446</a:t>
            </a:fld>
            <a:endParaRPr lang="ar-SA"/>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ar-SA"/>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0086A8EA-9447-43E2-A869-20697856DB89}" type="slidenum">
              <a:rPr lang="ar-SA" smtClean="0"/>
              <a:t>‹#›</a:t>
            </a:fld>
            <a:endParaRPr lang="ar-SA"/>
          </a:p>
        </p:txBody>
      </p:sp>
    </p:spTree>
    <p:extLst>
      <p:ext uri="{BB962C8B-B14F-4D97-AF65-F5344CB8AC3E}">
        <p14:creationId xmlns:p14="http://schemas.microsoft.com/office/powerpoint/2010/main" val="23311810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A98933E-288F-441E-85BA-7F55940B6CE0}" type="datetimeFigureOut">
              <a:rPr lang="ar-SA" smtClean="0"/>
              <a:t>17/03/1446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086A8EA-9447-43E2-A869-20697856DB89}" type="slidenum">
              <a:rPr lang="ar-SA" smtClean="0"/>
              <a:t>‹#›</a:t>
            </a:fld>
            <a:endParaRPr lang="ar-SA"/>
          </a:p>
        </p:txBody>
      </p:sp>
    </p:spTree>
    <p:extLst>
      <p:ext uri="{BB962C8B-B14F-4D97-AF65-F5344CB8AC3E}">
        <p14:creationId xmlns:p14="http://schemas.microsoft.com/office/powerpoint/2010/main" val="214686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A98933E-288F-441E-85BA-7F55940B6CE0}" type="datetimeFigureOut">
              <a:rPr lang="ar-SA" smtClean="0"/>
              <a:t>17/03/1446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086A8EA-9447-43E2-A869-20697856DB89}" type="slidenum">
              <a:rPr lang="ar-SA" smtClean="0"/>
              <a:t>‹#›</a:t>
            </a:fld>
            <a:endParaRPr lang="ar-SA"/>
          </a:p>
        </p:txBody>
      </p:sp>
    </p:spTree>
    <p:extLst>
      <p:ext uri="{BB962C8B-B14F-4D97-AF65-F5344CB8AC3E}">
        <p14:creationId xmlns:p14="http://schemas.microsoft.com/office/powerpoint/2010/main" val="327890173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8A98933E-288F-441E-85BA-7F55940B6CE0}" type="datetimeFigureOut">
              <a:rPr lang="ar-SA" smtClean="0"/>
              <a:t>17/03/1446</a:t>
            </a:fld>
            <a:endParaRPr lang="ar-SA"/>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ar-SA"/>
          </a:p>
        </p:txBody>
      </p:sp>
      <p:sp>
        <p:nvSpPr>
          <p:cNvPr id="5" name="Slide Number Placeholder 4"/>
          <p:cNvSpPr>
            <a:spLocks noGrp="1"/>
          </p:cNvSpPr>
          <p:nvPr>
            <p:ph type="sldNum" sz="quarter" idx="12"/>
          </p:nvPr>
        </p:nvSpPr>
        <p:spPr/>
        <p:txBody>
          <a:bodyPr/>
          <a:lstStyle/>
          <a:p>
            <a:fld id="{0086A8EA-9447-43E2-A869-20697856DB89}" type="slidenum">
              <a:rPr lang="ar-SA" smtClean="0"/>
              <a:t>‹#›</a:t>
            </a:fld>
            <a:endParaRPr lang="ar-SA"/>
          </a:p>
        </p:txBody>
      </p:sp>
    </p:spTree>
    <p:extLst>
      <p:ext uri="{BB962C8B-B14F-4D97-AF65-F5344CB8AC3E}">
        <p14:creationId xmlns:p14="http://schemas.microsoft.com/office/powerpoint/2010/main" val="188975841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8933E-288F-441E-85BA-7F55940B6CE0}" type="datetimeFigureOut">
              <a:rPr lang="ar-SA" smtClean="0"/>
              <a:t>17/03/1446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086A8EA-9447-43E2-A869-20697856DB89}" type="slidenum">
              <a:rPr lang="ar-SA" smtClean="0"/>
              <a:t>‹#›</a:t>
            </a:fld>
            <a:endParaRPr lang="ar-SA"/>
          </a:p>
        </p:txBody>
      </p:sp>
    </p:spTree>
    <p:extLst>
      <p:ext uri="{BB962C8B-B14F-4D97-AF65-F5344CB8AC3E}">
        <p14:creationId xmlns:p14="http://schemas.microsoft.com/office/powerpoint/2010/main" val="997014115"/>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8A98933E-288F-441E-85BA-7F55940B6CE0}" type="datetimeFigureOut">
              <a:rPr lang="ar-SA" smtClean="0"/>
              <a:t>17/03/1446</a:t>
            </a:fld>
            <a:endParaRPr lang="ar-SA"/>
          </a:p>
        </p:txBody>
      </p:sp>
      <p:sp>
        <p:nvSpPr>
          <p:cNvPr id="10" name="Footer Placeholder 9"/>
          <p:cNvSpPr>
            <a:spLocks noGrp="1"/>
          </p:cNvSpPr>
          <p:nvPr>
            <p:ph type="ftr" sz="quarter" idx="11"/>
          </p:nvPr>
        </p:nvSpPr>
        <p:spPr/>
        <p:txBody>
          <a:bodyPr/>
          <a:lstStyle/>
          <a:p>
            <a:endParaRPr lang="ar-SA"/>
          </a:p>
        </p:txBody>
      </p:sp>
      <p:sp>
        <p:nvSpPr>
          <p:cNvPr id="11" name="Slide Number Placeholder 10"/>
          <p:cNvSpPr>
            <a:spLocks noGrp="1"/>
          </p:cNvSpPr>
          <p:nvPr>
            <p:ph type="sldNum" sz="quarter" idx="12"/>
          </p:nvPr>
        </p:nvSpPr>
        <p:spPr/>
        <p:txBody>
          <a:bodyPr/>
          <a:lstStyle/>
          <a:p>
            <a:fld id="{0086A8EA-9447-43E2-A869-20697856DB89}" type="slidenum">
              <a:rPr lang="ar-SA" smtClean="0"/>
              <a:t>‹#›</a:t>
            </a:fld>
            <a:endParaRPr lang="ar-SA"/>
          </a:p>
        </p:txBody>
      </p:sp>
    </p:spTree>
    <p:extLst>
      <p:ext uri="{BB962C8B-B14F-4D97-AF65-F5344CB8AC3E}">
        <p14:creationId xmlns:p14="http://schemas.microsoft.com/office/powerpoint/2010/main" val="488709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8A98933E-288F-441E-85BA-7F55940B6CE0}" type="datetimeFigureOut">
              <a:rPr lang="ar-SA" smtClean="0"/>
              <a:t>17/03/1446</a:t>
            </a:fld>
            <a:endParaRPr lang="ar-SA"/>
          </a:p>
        </p:txBody>
      </p:sp>
      <p:sp>
        <p:nvSpPr>
          <p:cNvPr id="10" name="Slide Number Placeholder 9"/>
          <p:cNvSpPr>
            <a:spLocks noGrp="1"/>
          </p:cNvSpPr>
          <p:nvPr>
            <p:ph type="sldNum" sz="quarter" idx="12"/>
          </p:nvPr>
        </p:nvSpPr>
        <p:spPr/>
        <p:txBody>
          <a:bodyPr/>
          <a:lstStyle/>
          <a:p>
            <a:fld id="{0086A8EA-9447-43E2-A869-20697856DB89}" type="slidenum">
              <a:rPr lang="ar-SA" smtClean="0"/>
              <a:t>‹#›</a:t>
            </a:fld>
            <a:endParaRPr lang="ar-SA"/>
          </a:p>
        </p:txBody>
      </p:sp>
    </p:spTree>
    <p:extLst>
      <p:ext uri="{BB962C8B-B14F-4D97-AF65-F5344CB8AC3E}">
        <p14:creationId xmlns:p14="http://schemas.microsoft.com/office/powerpoint/2010/main" val="58612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A98933E-288F-441E-85BA-7F55940B6CE0}" type="datetimeFigureOut">
              <a:rPr lang="ar-SA" smtClean="0"/>
              <a:t>17/03/1446</a:t>
            </a:fld>
            <a:endParaRPr lang="ar-SA"/>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ar-SA"/>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0086A8EA-9447-43E2-A869-20697856DB89}" type="slidenum">
              <a:rPr lang="ar-SA" smtClean="0"/>
              <a:t>‹#›</a:t>
            </a:fld>
            <a:endParaRPr lang="ar-SA"/>
          </a:p>
        </p:txBody>
      </p:sp>
    </p:spTree>
    <p:extLst>
      <p:ext uri="{BB962C8B-B14F-4D97-AF65-F5344CB8AC3E}">
        <p14:creationId xmlns:p14="http://schemas.microsoft.com/office/powerpoint/2010/main" val="333348593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spd="slow">
    <p:wipe dir="r"/>
  </p:transition>
  <p:txStyles>
    <p:titleStyle>
      <a:lvl1pPr algn="l" defTabSz="914400" rtl="1"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1556792"/>
            <a:ext cx="8062912" cy="2160240"/>
          </a:xfrm>
        </p:spPr>
        <p:txBody>
          <a:bodyPr>
            <a:normAutofit fontScale="90000"/>
          </a:bodyPr>
          <a:lstStyle/>
          <a:p>
            <a:pPr marL="0" algn="ctr" fontAlgn="base">
              <a:lnSpc>
                <a:spcPct val="115000"/>
              </a:lnSpc>
              <a:spcBef>
                <a:spcPts val="0"/>
              </a:spcBef>
              <a:spcAft>
                <a:spcPts val="750"/>
              </a:spcAft>
            </a:pPr>
            <a:r>
              <a:rPr lang="ar-IQ" sz="6700" b="1" dirty="0">
                <a:effectLst/>
                <a:latin typeface="Calibri"/>
                <a:ea typeface="Calibri"/>
                <a:cs typeface="PT Bold Broken" panose="02010400000000000000" pitchFamily="2" charset="-78"/>
              </a:rPr>
              <a:t>العصف الذهني</a:t>
            </a:r>
            <a:br>
              <a:rPr lang="ar-IQ" sz="6700" b="1" dirty="0">
                <a:effectLst/>
                <a:latin typeface="Calibri"/>
                <a:ea typeface="Calibri"/>
                <a:cs typeface="PT Bold Broken" panose="02010400000000000000" pitchFamily="2" charset="-78"/>
              </a:rPr>
            </a:br>
            <a:r>
              <a:rPr lang="ar-IQ" sz="6700" b="1" dirty="0">
                <a:effectLst/>
                <a:latin typeface="Calibri"/>
                <a:ea typeface="Calibri"/>
                <a:cs typeface="PT Bold Broken" panose="02010400000000000000" pitchFamily="2" charset="-78"/>
              </a:rPr>
              <a:t> ودوره في المواقف التعليمية</a:t>
            </a:r>
            <a:endParaRPr lang="ar-SA" dirty="0"/>
          </a:p>
        </p:txBody>
      </p:sp>
      <p:sp>
        <p:nvSpPr>
          <p:cNvPr id="5" name="مربع نص 4">
            <a:extLst>
              <a:ext uri="{FF2B5EF4-FFF2-40B4-BE49-F238E27FC236}">
                <a16:creationId xmlns:a16="http://schemas.microsoft.com/office/drawing/2014/main" xmlns="" id="{FEEA618F-9E92-6520-B9F7-09B37757F4E0}"/>
              </a:ext>
            </a:extLst>
          </p:cNvPr>
          <p:cNvSpPr txBox="1"/>
          <p:nvPr/>
        </p:nvSpPr>
        <p:spPr>
          <a:xfrm>
            <a:off x="321544" y="4966414"/>
            <a:ext cx="8424936" cy="1384995"/>
          </a:xfrm>
          <a:prstGeom prst="rect">
            <a:avLst/>
          </a:prstGeom>
          <a:noFill/>
        </p:spPr>
        <p:txBody>
          <a:bodyPr wrap="square" rtlCol="1">
            <a:spAutoFit/>
          </a:bodyPr>
          <a:lstStyle/>
          <a:p>
            <a:pPr algn="ctr">
              <a:lnSpc>
                <a:spcPct val="150000"/>
              </a:lnSpc>
            </a:pPr>
            <a:r>
              <a:rPr lang="ar-IQ" sz="2800" b="1" dirty="0" smtClean="0">
                <a:latin typeface="Calibri"/>
                <a:ea typeface="Calibri"/>
                <a:cs typeface="AdvertisingBold" pitchFamily="2" charset="-78"/>
              </a:rPr>
              <a:t>اعداد</a:t>
            </a:r>
            <a:r>
              <a:rPr lang="ar-IQ" sz="2800" b="1" dirty="0">
                <a:solidFill>
                  <a:schemeClr val="tx1"/>
                </a:solidFill>
                <a:effectLst/>
                <a:latin typeface="Calibri"/>
                <a:ea typeface="Calibri"/>
                <a:cs typeface="AdvertisingBold" pitchFamily="2" charset="-78"/>
              </a:rPr>
              <a:t/>
            </a:r>
            <a:br>
              <a:rPr lang="ar-IQ" sz="2800" b="1" dirty="0">
                <a:solidFill>
                  <a:schemeClr val="tx1"/>
                </a:solidFill>
                <a:effectLst/>
                <a:latin typeface="Calibri"/>
                <a:ea typeface="Calibri"/>
                <a:cs typeface="AdvertisingBold" pitchFamily="2" charset="-78"/>
              </a:rPr>
            </a:br>
            <a:r>
              <a:rPr lang="ar-IQ" sz="2800" b="1" dirty="0">
                <a:solidFill>
                  <a:schemeClr val="tx1"/>
                </a:solidFill>
                <a:effectLst/>
                <a:latin typeface="Calibri"/>
                <a:ea typeface="Calibri"/>
                <a:cs typeface="AdvertisingBold" pitchFamily="2" charset="-78"/>
              </a:rPr>
              <a:t>ا.د نجلاء عباس </a:t>
            </a:r>
            <a:r>
              <a:rPr lang="ar-IQ" sz="2800" b="1" dirty="0" smtClean="0">
                <a:solidFill>
                  <a:schemeClr val="tx1"/>
                </a:solidFill>
                <a:effectLst/>
                <a:latin typeface="Calibri"/>
                <a:ea typeface="Calibri"/>
                <a:cs typeface="AdvertisingBold" pitchFamily="2" charset="-78"/>
              </a:rPr>
              <a:t>الزهيري</a:t>
            </a:r>
            <a:endParaRPr lang="ar-IQ" sz="2800" b="1" dirty="0">
              <a:solidFill>
                <a:schemeClr val="tx1"/>
              </a:solidFill>
              <a:effectLst/>
              <a:latin typeface="Calibri"/>
              <a:ea typeface="Calibri"/>
              <a:cs typeface="AdvertisingBold" pitchFamily="2" charset="-78"/>
            </a:endParaRPr>
          </a:p>
        </p:txBody>
      </p:sp>
      <p:pic>
        <p:nvPicPr>
          <p:cNvPr id="9" name="صورة 8">
            <a:extLst>
              <a:ext uri="{FF2B5EF4-FFF2-40B4-BE49-F238E27FC236}">
                <a16:creationId xmlns:a16="http://schemas.microsoft.com/office/drawing/2014/main" xmlns="" id="{79163BC3-EF2D-06A8-0983-2C1430B40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44" y="217719"/>
            <a:ext cx="2398500" cy="2678146"/>
          </a:xfrm>
          <a:prstGeom prst="rect">
            <a:avLst/>
          </a:prstGeom>
        </p:spPr>
      </p:pic>
    </p:spTree>
    <p:extLst>
      <p:ext uri="{BB962C8B-B14F-4D97-AF65-F5344CB8AC3E}">
        <p14:creationId xmlns:p14="http://schemas.microsoft.com/office/powerpoint/2010/main" val="360968022"/>
      </p:ext>
    </p:extLst>
  </p:cSld>
  <p:clrMapOvr>
    <a:masterClrMapping/>
  </p:clrMapOvr>
  <mc:AlternateContent xmlns:mc="http://schemas.openxmlformats.org/markup-compatibility/2006" xmlns:p14="http://schemas.microsoft.com/office/powerpoint/2010/main">
    <mc:Choice Requires="p14">
      <p:transition spd="slow" p14:dur="3900" advClick="0">
        <p14:glitter dir="r"/>
        <p:sndAc>
          <p:stSnd>
            <p:snd r:embed="rId2" name="chimes.wav"/>
          </p:stSnd>
        </p:sndAc>
      </p:transition>
    </mc:Choice>
    <mc:Fallback xmlns="">
      <p:transition spd="slow" advClick="0">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80">
                                          <p:stCondLst>
                                            <p:cond delay="0"/>
                                          </p:stCondLst>
                                        </p:cTn>
                                        <p:tgtEl>
                                          <p:spTgt spid="9"/>
                                        </p:tgtEl>
                                      </p:cBhvr>
                                    </p:animEffect>
                                    <p:anim calcmode="lin" valueType="num">
                                      <p:cBhvr>
                                        <p:cTn id="1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2" dur="26">
                                          <p:stCondLst>
                                            <p:cond delay="650"/>
                                          </p:stCondLst>
                                        </p:cTn>
                                        <p:tgtEl>
                                          <p:spTgt spid="9"/>
                                        </p:tgtEl>
                                      </p:cBhvr>
                                      <p:to x="100000" y="60000"/>
                                    </p:animScale>
                                    <p:animScale>
                                      <p:cBhvr>
                                        <p:cTn id="23" dur="166" decel="50000">
                                          <p:stCondLst>
                                            <p:cond delay="676"/>
                                          </p:stCondLst>
                                        </p:cTn>
                                        <p:tgtEl>
                                          <p:spTgt spid="9"/>
                                        </p:tgtEl>
                                      </p:cBhvr>
                                      <p:to x="100000" y="100000"/>
                                    </p:animScale>
                                    <p:animScale>
                                      <p:cBhvr>
                                        <p:cTn id="24" dur="26">
                                          <p:stCondLst>
                                            <p:cond delay="1312"/>
                                          </p:stCondLst>
                                        </p:cTn>
                                        <p:tgtEl>
                                          <p:spTgt spid="9"/>
                                        </p:tgtEl>
                                      </p:cBhvr>
                                      <p:to x="100000" y="80000"/>
                                    </p:animScale>
                                    <p:animScale>
                                      <p:cBhvr>
                                        <p:cTn id="25" dur="166" decel="50000">
                                          <p:stCondLst>
                                            <p:cond delay="1338"/>
                                          </p:stCondLst>
                                        </p:cTn>
                                        <p:tgtEl>
                                          <p:spTgt spid="9"/>
                                        </p:tgtEl>
                                      </p:cBhvr>
                                      <p:to x="100000" y="100000"/>
                                    </p:animScale>
                                    <p:animScale>
                                      <p:cBhvr>
                                        <p:cTn id="26" dur="26">
                                          <p:stCondLst>
                                            <p:cond delay="1642"/>
                                          </p:stCondLst>
                                        </p:cTn>
                                        <p:tgtEl>
                                          <p:spTgt spid="9"/>
                                        </p:tgtEl>
                                      </p:cBhvr>
                                      <p:to x="100000" y="90000"/>
                                    </p:animScale>
                                    <p:animScale>
                                      <p:cBhvr>
                                        <p:cTn id="27" dur="166" decel="50000">
                                          <p:stCondLst>
                                            <p:cond delay="1668"/>
                                          </p:stCondLst>
                                        </p:cTn>
                                        <p:tgtEl>
                                          <p:spTgt spid="9"/>
                                        </p:tgtEl>
                                      </p:cBhvr>
                                      <p:to x="100000" y="100000"/>
                                    </p:animScale>
                                    <p:animScale>
                                      <p:cBhvr>
                                        <p:cTn id="28" dur="26">
                                          <p:stCondLst>
                                            <p:cond delay="1808"/>
                                          </p:stCondLst>
                                        </p:cTn>
                                        <p:tgtEl>
                                          <p:spTgt spid="9"/>
                                        </p:tgtEl>
                                      </p:cBhvr>
                                      <p:to x="100000" y="95000"/>
                                    </p:animScale>
                                    <p:animScale>
                                      <p:cBhvr>
                                        <p:cTn id="2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42000">
              <a:schemeClr val="bg1"/>
            </a:gs>
            <a:gs pos="100000">
              <a:srgbClr val="00B0F0"/>
            </a:gs>
          </a:gsLst>
          <a:path path="circle">
            <a:fillToRect l="100000" b="100000"/>
          </a:path>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412776"/>
            <a:ext cx="8229600" cy="5328592"/>
          </a:xfrm>
        </p:spPr>
        <p:txBody>
          <a:bodyPr>
            <a:normAutofit fontScale="92500"/>
          </a:bodyPr>
          <a:lstStyle/>
          <a:p>
            <a:pPr marL="0" indent="0" algn="just">
              <a:lnSpc>
                <a:spcPct val="115000"/>
              </a:lnSpc>
              <a:spcBef>
                <a:spcPts val="0"/>
              </a:spcBef>
              <a:buNone/>
            </a:pPr>
            <a:endParaRPr lang="en-US" sz="1600" dirty="0">
              <a:latin typeface="ae_AlMohanad" panose="02060603050605020204" pitchFamily="18" charset="-78"/>
              <a:ea typeface="Calibri"/>
              <a:cs typeface="ae_AlMohanad" panose="02060603050605020204" pitchFamily="18" charset="-78"/>
            </a:endParaRPr>
          </a:p>
          <a:p>
            <a:pPr marL="0" indent="0" algn="just">
              <a:lnSpc>
                <a:spcPct val="115000"/>
              </a:lnSpc>
              <a:spcBef>
                <a:spcPts val="0"/>
              </a:spcBef>
              <a:buNone/>
            </a:pPr>
            <a:r>
              <a:rPr lang="ar-IQ" sz="2400" b="1" dirty="0">
                <a:solidFill>
                  <a:srgbClr val="FF0000"/>
                </a:solidFill>
                <a:latin typeface="ae_AlMohanad" panose="02060603050605020204" pitchFamily="18" charset="-78"/>
                <a:ea typeface="Calibri"/>
                <a:cs typeface="ae_AlMohanad" panose="02060603050605020204" pitchFamily="18" charset="-78"/>
              </a:rPr>
              <a:t>5</a:t>
            </a:r>
            <a:r>
              <a:rPr lang="ar-SA" sz="2400" b="1" dirty="0">
                <a:solidFill>
                  <a:srgbClr val="FF0000"/>
                </a:solidFill>
                <a:latin typeface="ae_AlMohanad" panose="02060603050605020204" pitchFamily="18" charset="-78"/>
                <a:ea typeface="Calibri"/>
                <a:cs typeface="ae_AlMohanad" panose="02060603050605020204" pitchFamily="18" charset="-78"/>
              </a:rPr>
              <a:t>-تحديد اغرب فكرة :</a:t>
            </a:r>
            <a:endParaRPr lang="en-US" sz="2400" b="1" dirty="0">
              <a:solidFill>
                <a:srgbClr val="FF0000"/>
              </a:solidFill>
              <a:latin typeface="ae_AlMohanad" panose="02060603050605020204" pitchFamily="18" charset="-78"/>
              <a:ea typeface="Calibri"/>
              <a:cs typeface="ae_AlMohanad" panose="02060603050605020204" pitchFamily="18" charset="-78"/>
            </a:endParaRPr>
          </a:p>
          <a:p>
            <a:pPr marL="0" indent="0" algn="just">
              <a:lnSpc>
                <a:spcPct val="115000"/>
              </a:lnSpc>
              <a:spcBef>
                <a:spcPts val="0"/>
              </a:spcBef>
              <a:buNone/>
            </a:pPr>
            <a:r>
              <a:rPr lang="en-US" sz="1600" dirty="0">
                <a:solidFill>
                  <a:srgbClr val="FF0000"/>
                </a:solidFill>
                <a:latin typeface="ae_AlMohanad" panose="02060603050605020204" pitchFamily="18" charset="-78"/>
                <a:ea typeface="Calibri"/>
                <a:cs typeface="ae_AlMohanad" panose="02060603050605020204" pitchFamily="18" charset="-78"/>
              </a:rPr>
              <a:t> </a:t>
            </a:r>
            <a:r>
              <a:rPr lang="ar-SA" sz="2400" dirty="0">
                <a:latin typeface="ae_AlMohanad" panose="02060603050605020204" pitchFamily="18" charset="-78"/>
                <a:ea typeface="Calibri"/>
                <a:cs typeface="ae_AlMohanad" panose="02060603050605020204" pitchFamily="18" charset="-78"/>
              </a:rPr>
              <a:t>وهي اختيار اغرب الأفكار  المطروحة وأكثرها بعداً على الأفكار الواردة على الموضوع  ويطلب منهم إن يفكروا  كيف يمكن تحويل هذه الأفكار إلى فكرة عملية مفيدة وعند انتهاء الجلسة يشكر القائد  الطلاب  على مساهمتهم المفيدة .</a:t>
            </a:r>
            <a:endParaRPr lang="ar-IQ" sz="2400" dirty="0">
              <a:latin typeface="ae_AlMohanad" panose="02060603050605020204" pitchFamily="18" charset="-78"/>
              <a:ea typeface="Calibri"/>
              <a:cs typeface="ae_AlMohanad" panose="02060603050605020204" pitchFamily="18" charset="-78"/>
            </a:endParaRPr>
          </a:p>
          <a:p>
            <a:pPr marL="0" indent="0" algn="just">
              <a:lnSpc>
                <a:spcPct val="115000"/>
              </a:lnSpc>
              <a:spcBef>
                <a:spcPts val="0"/>
              </a:spcBef>
              <a:buNone/>
            </a:pPr>
            <a:endParaRPr lang="ar-IQ" sz="2400" dirty="0">
              <a:latin typeface="ae_AlMohanad" panose="02060603050605020204" pitchFamily="18" charset="-78"/>
              <a:ea typeface="Calibri"/>
              <a:cs typeface="ae_AlMohanad" panose="02060603050605020204" pitchFamily="18" charset="-78"/>
            </a:endParaRPr>
          </a:p>
          <a:p>
            <a:pPr marL="0" indent="0" algn="just">
              <a:lnSpc>
                <a:spcPct val="115000"/>
              </a:lnSpc>
              <a:spcBef>
                <a:spcPts val="0"/>
              </a:spcBef>
              <a:buNone/>
            </a:pPr>
            <a:endParaRPr lang="ar-IQ" sz="2400" dirty="0">
              <a:latin typeface="ae_AlMohanad" panose="02060603050605020204" pitchFamily="18" charset="-78"/>
              <a:ea typeface="Calibri"/>
              <a:cs typeface="ae_AlMohanad" panose="02060603050605020204" pitchFamily="18" charset="-78"/>
            </a:endParaRPr>
          </a:p>
          <a:p>
            <a:pPr marL="0" indent="0" algn="just">
              <a:lnSpc>
                <a:spcPct val="115000"/>
              </a:lnSpc>
              <a:spcBef>
                <a:spcPts val="0"/>
              </a:spcBef>
              <a:buNone/>
            </a:pPr>
            <a:endParaRPr lang="ar-IQ" sz="2400" dirty="0">
              <a:latin typeface="ae_AlMohanad" panose="02060603050605020204" pitchFamily="18" charset="-78"/>
              <a:ea typeface="Calibri"/>
              <a:cs typeface="ae_AlMohanad" panose="02060603050605020204" pitchFamily="18" charset="-78"/>
            </a:endParaRPr>
          </a:p>
          <a:p>
            <a:pPr marL="0" indent="0" algn="just">
              <a:lnSpc>
                <a:spcPct val="115000"/>
              </a:lnSpc>
              <a:spcBef>
                <a:spcPts val="0"/>
              </a:spcBef>
              <a:buNone/>
            </a:pPr>
            <a:endParaRPr lang="en-US" sz="1600" dirty="0">
              <a:latin typeface="ae_AlMohanad" panose="02060603050605020204" pitchFamily="18" charset="-78"/>
              <a:ea typeface="Calibri"/>
              <a:cs typeface="ae_AlMohanad" panose="02060603050605020204" pitchFamily="18" charset="-78"/>
            </a:endParaRPr>
          </a:p>
          <a:p>
            <a:pPr marL="0" indent="0" algn="just">
              <a:lnSpc>
                <a:spcPct val="115000"/>
              </a:lnSpc>
              <a:spcBef>
                <a:spcPts val="0"/>
              </a:spcBef>
              <a:buNone/>
            </a:pPr>
            <a:r>
              <a:rPr lang="ar-IQ" sz="2400" b="1" dirty="0">
                <a:solidFill>
                  <a:srgbClr val="FF0000"/>
                </a:solidFill>
                <a:latin typeface="ae_AlMohanad" panose="02060603050605020204" pitchFamily="18" charset="-78"/>
                <a:ea typeface="Calibri"/>
                <a:cs typeface="ae_AlMohanad" panose="02060603050605020204" pitchFamily="18" charset="-78"/>
              </a:rPr>
              <a:t>6</a:t>
            </a:r>
            <a:r>
              <a:rPr lang="ar-SA" sz="2400" b="1" dirty="0">
                <a:solidFill>
                  <a:srgbClr val="FF0000"/>
                </a:solidFill>
                <a:latin typeface="ae_AlMohanad" panose="02060603050605020204" pitchFamily="18" charset="-78"/>
                <a:ea typeface="Calibri"/>
                <a:cs typeface="ae_AlMohanad" panose="02060603050605020204" pitchFamily="18" charset="-78"/>
              </a:rPr>
              <a:t>-جلسة التقييم </a:t>
            </a:r>
            <a:r>
              <a:rPr lang="ar-IQ" sz="2400" b="1" dirty="0">
                <a:solidFill>
                  <a:srgbClr val="FF0000"/>
                </a:solidFill>
                <a:latin typeface="ae_AlMohanad" panose="02060603050605020204" pitchFamily="18" charset="-78"/>
                <a:ea typeface="Calibri"/>
                <a:cs typeface="ae_AlMohanad" panose="02060603050605020204" pitchFamily="18" charset="-78"/>
              </a:rPr>
              <a:t>:</a:t>
            </a:r>
            <a:endParaRPr lang="en-US" sz="1600" dirty="0">
              <a:solidFill>
                <a:srgbClr val="FF0000"/>
              </a:solidFill>
              <a:latin typeface="ae_AlMohanad" panose="02060603050605020204" pitchFamily="18" charset="-78"/>
              <a:ea typeface="Calibri"/>
              <a:cs typeface="ae_AlMohanad" panose="02060603050605020204" pitchFamily="18" charset="-78"/>
            </a:endParaRPr>
          </a:p>
          <a:p>
            <a:pPr marL="0" indent="0" algn="just">
              <a:lnSpc>
                <a:spcPct val="115000"/>
              </a:lnSpc>
              <a:spcBef>
                <a:spcPts val="0"/>
              </a:spcBef>
              <a:buNone/>
            </a:pPr>
            <a:r>
              <a:rPr lang="en-US" sz="1600" dirty="0">
                <a:latin typeface="ae_AlMohanad" panose="02060603050605020204" pitchFamily="18" charset="-78"/>
                <a:ea typeface="Calibri"/>
                <a:cs typeface="ae_AlMohanad" panose="02060603050605020204" pitchFamily="18" charset="-78"/>
              </a:rPr>
              <a:t>          </a:t>
            </a:r>
            <a:r>
              <a:rPr lang="ar-SA" sz="2400" dirty="0">
                <a:latin typeface="ae_AlMohanad" panose="02060603050605020204" pitchFamily="18" charset="-78"/>
                <a:ea typeface="Calibri"/>
                <a:cs typeface="ae_AlMohanad" panose="02060603050605020204" pitchFamily="18" charset="-78"/>
              </a:rPr>
              <a:t>الهدف منها هو تقييم الأفكار  وتحديد ما يمكن أخذه منها ، وفي بعض الأحيان تكون الأفكار الجيدة بارزة وواضحة للغاية  ولكن في الغالب  تكون الأفكار  الجيدة دفينة  يصعب تحديدها  وعملية التقييم تحتاج نوعاً من التفكير الإبداعي الذي يبدأ بعشرات الأفكار  ويلخصها حتى تصل  إلى القلة الجيدة .</a:t>
            </a:r>
            <a:endParaRPr lang="en-US" sz="1600" dirty="0">
              <a:latin typeface="ae_AlMohanad" panose="02060603050605020204" pitchFamily="18" charset="-78"/>
              <a:ea typeface="Calibri"/>
              <a:cs typeface="ae_AlMohanad" panose="02060603050605020204" pitchFamily="18" charset="-78"/>
            </a:endParaRPr>
          </a:p>
          <a:p>
            <a:pPr lvl="0" algn="just">
              <a:buClr>
                <a:srgbClr val="FF388C"/>
              </a:buClr>
            </a:pPr>
            <a:endParaRPr lang="ar-SA" sz="2400" dirty="0">
              <a:solidFill>
                <a:prstClr val="white"/>
              </a:solidFill>
              <a:latin typeface="ae_AlMohanad" panose="02060603050605020204" pitchFamily="18" charset="-78"/>
              <a:cs typeface="ae_AlMohanad" panose="02060603050605020204" pitchFamily="18" charset="-78"/>
            </a:endParaRPr>
          </a:p>
          <a:p>
            <a:pPr algn="just"/>
            <a:endParaRPr lang="ar-SA" sz="2400" dirty="0">
              <a:latin typeface="ae_AlMohanad" panose="02060603050605020204" pitchFamily="18" charset="-78"/>
              <a:cs typeface="ae_AlMohanad" panose="02060603050605020204" pitchFamily="18" charset="-78"/>
            </a:endParaRPr>
          </a:p>
        </p:txBody>
      </p:sp>
      <p:pic>
        <p:nvPicPr>
          <p:cNvPr id="4" name="صورة 3">
            <a:extLst>
              <a:ext uri="{FF2B5EF4-FFF2-40B4-BE49-F238E27FC236}">
                <a16:creationId xmlns:a16="http://schemas.microsoft.com/office/drawing/2014/main" xmlns="" id="{D764DD86-E65C-F6A0-E6EF-1349572E3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52" y="146520"/>
            <a:ext cx="2357722" cy="2357722"/>
          </a:xfrm>
          <a:prstGeom prst="rect">
            <a:avLst/>
          </a:prstGeom>
        </p:spPr>
      </p:pic>
      <p:pic>
        <p:nvPicPr>
          <p:cNvPr id="6" name="صورة 5">
            <a:extLst>
              <a:ext uri="{FF2B5EF4-FFF2-40B4-BE49-F238E27FC236}">
                <a16:creationId xmlns:a16="http://schemas.microsoft.com/office/drawing/2014/main" xmlns="" id="{BCFE3F76-C8BF-FD8F-823A-DA5D37EE39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273" y="2996952"/>
            <a:ext cx="2503041" cy="2022714"/>
          </a:xfrm>
          <a:prstGeom prst="rect">
            <a:avLst/>
          </a:prstGeom>
        </p:spPr>
      </p:pic>
    </p:spTree>
    <p:extLst>
      <p:ext uri="{BB962C8B-B14F-4D97-AF65-F5344CB8AC3E}">
        <p14:creationId xmlns:p14="http://schemas.microsoft.com/office/powerpoint/2010/main" val="3402497522"/>
      </p:ext>
    </p:extLst>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00"/>
                                        <p:tgtEl>
                                          <p:spTgt spid="3">
                                            <p:txEl>
                                              <p:pRg st="2" end="2"/>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wipe(down)">
                                      <p:cBhvr>
                                        <p:cTn id="15" dur="500"/>
                                        <p:tgtEl>
                                          <p:spTgt spid="3">
                                            <p:txEl>
                                              <p:pRg st="7" end="7"/>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wipe(down)">
                                      <p:cBhvr>
                                        <p:cTn id="19" dur="500"/>
                                        <p:tgtEl>
                                          <p:spTgt spid="3">
                                            <p:txEl>
                                              <p:pRg st="8" end="8"/>
                                            </p:txEl>
                                          </p:spTgt>
                                        </p:tgtEl>
                                      </p:cBhvr>
                                    </p:animEffect>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4"/>
                                        </p:tgtEl>
                                      </p:cBhvr>
                                    </p:animEffect>
                                    <p:animScale>
                                      <p:cBhvr>
                                        <p:cTn id="23" dur="250" autoRev="1" fill="hold"/>
                                        <p:tgtEl>
                                          <p:spTgt spid="4"/>
                                        </p:tgtEl>
                                      </p:cBhvr>
                                      <p:by x="105000" y="105000"/>
                                    </p:animScale>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42000">
              <a:schemeClr val="bg1"/>
            </a:gs>
            <a:gs pos="100000">
              <a:srgbClr val="FF99CC"/>
            </a:gs>
          </a:gsLst>
          <a:path path="circle">
            <a:fillToRect l="100000" b="100000"/>
          </a:path>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6264696"/>
          </a:xfrm>
        </p:spPr>
        <p:txBody>
          <a:bodyPr>
            <a:normAutofit fontScale="70000" lnSpcReduction="20000"/>
          </a:bodyPr>
          <a:lstStyle/>
          <a:p>
            <a:pPr marL="53975" indent="0">
              <a:lnSpc>
                <a:spcPct val="120000"/>
              </a:lnSpc>
              <a:spcBef>
                <a:spcPts val="0"/>
              </a:spcBef>
              <a:buNone/>
            </a:pPr>
            <a:r>
              <a:rPr lang="ar-SA" sz="3600" b="1" dirty="0">
                <a:solidFill>
                  <a:schemeClr val="accent2">
                    <a:lumMod val="60000"/>
                    <a:lumOff val="40000"/>
                  </a:schemeClr>
                </a:solidFill>
                <a:latin typeface="ae_AlMohanad" panose="02060603050605020204" pitchFamily="18" charset="-78"/>
                <a:ea typeface="Times New Roman"/>
                <a:cs typeface="AdvertisingBold" pitchFamily="2" charset="-78"/>
              </a:rPr>
              <a:t>عناصر مهمة لإنجاح العصف الذهني</a:t>
            </a:r>
            <a:endParaRPr lang="en-US" sz="2800" b="1" dirty="0">
              <a:solidFill>
                <a:schemeClr val="accent2">
                  <a:lumMod val="60000"/>
                  <a:lumOff val="40000"/>
                </a:schemeClr>
              </a:solidFill>
              <a:latin typeface="ae_AlMohanad" panose="02060603050605020204" pitchFamily="18" charset="-78"/>
              <a:ea typeface="Times New Roman"/>
              <a:cs typeface="AdvertisingBold" pitchFamily="2" charset="-78"/>
            </a:endParaRPr>
          </a:p>
          <a:p>
            <a:pPr marL="53975" indent="0" algn="just">
              <a:lnSpc>
                <a:spcPct val="120000"/>
              </a:lnSpc>
              <a:spcBef>
                <a:spcPts val="0"/>
              </a:spcBef>
              <a:buNone/>
            </a:pPr>
            <a:r>
              <a:rPr lang="ar-SA" sz="3200" dirty="0">
                <a:latin typeface="ae_AlMohanad" panose="02060603050605020204" pitchFamily="18" charset="-78"/>
                <a:ea typeface="Times New Roman"/>
                <a:cs typeface="ae_AlMohanad" panose="02060603050605020204" pitchFamily="18" charset="-78"/>
              </a:rPr>
              <a:t> </a:t>
            </a:r>
            <a:r>
              <a:rPr lang="ar-SA" sz="3400" b="1" dirty="0">
                <a:latin typeface="ae_AlMohanad" panose="02060603050605020204" pitchFamily="18" charset="-78"/>
                <a:ea typeface="Times New Roman"/>
                <a:cs typeface="ae_AlMohanad" panose="02060603050605020204" pitchFamily="18" charset="-78"/>
              </a:rPr>
              <a:t>1-وضوح المشكلة موضوع البحث لدى المشاركين ورئيس الجلسة قبل بدء الجلسة.</a:t>
            </a:r>
            <a:endParaRPr lang="en-US" sz="3400" b="1" dirty="0">
              <a:latin typeface="ae_AlMohanad" panose="02060603050605020204" pitchFamily="18" charset="-78"/>
              <a:ea typeface="Times New Roman"/>
              <a:cs typeface="ae_AlMohanad" panose="02060603050605020204" pitchFamily="18" charset="-78"/>
            </a:endParaRPr>
          </a:p>
          <a:p>
            <a:pPr marL="53975" indent="0" algn="just">
              <a:lnSpc>
                <a:spcPct val="120000"/>
              </a:lnSpc>
              <a:spcBef>
                <a:spcPts val="0"/>
              </a:spcBef>
              <a:buNone/>
            </a:pPr>
            <a:r>
              <a:rPr lang="ar-SA" sz="3400" b="1" dirty="0">
                <a:latin typeface="ae_AlMohanad" panose="02060603050605020204" pitchFamily="18" charset="-78"/>
                <a:ea typeface="Times New Roman"/>
                <a:cs typeface="ae_AlMohanad" panose="02060603050605020204" pitchFamily="18" charset="-78"/>
              </a:rPr>
              <a:t>2-وضوح مبادئ العمل وقواعده ويتقيد الجميع بها إذ يأخذ كل مشارك دوره في طرح الأفكار من غير تعليق أو تجريح من أحد .</a:t>
            </a:r>
            <a:endParaRPr lang="en-US" sz="3400" b="1" dirty="0">
              <a:latin typeface="ae_AlMohanad" panose="02060603050605020204" pitchFamily="18" charset="-78"/>
              <a:ea typeface="Times New Roman"/>
              <a:cs typeface="ae_AlMohanad" panose="02060603050605020204" pitchFamily="18" charset="-78"/>
            </a:endParaRPr>
          </a:p>
          <a:p>
            <a:pPr marL="53975" indent="0" algn="just">
              <a:lnSpc>
                <a:spcPct val="120000"/>
              </a:lnSpc>
              <a:spcBef>
                <a:spcPts val="0"/>
              </a:spcBef>
              <a:spcAft>
                <a:spcPts val="1000"/>
              </a:spcAft>
              <a:buNone/>
            </a:pPr>
            <a:r>
              <a:rPr lang="ar-SA" sz="3400" b="1" dirty="0">
                <a:latin typeface="ae_AlMohanad" panose="02060603050605020204" pitchFamily="18" charset="-78"/>
                <a:ea typeface="Calibri"/>
                <a:cs typeface="ae_AlMohanad" panose="02060603050605020204" pitchFamily="18" charset="-78"/>
              </a:rPr>
              <a:t>3-خبرة المدرس أو رئيس الجلسة وجديته واقتناعه بقيمة أسلوب العصف الذهني وفاعليته في التدريس .</a:t>
            </a:r>
            <a:endParaRPr lang="en-US" sz="2300" b="1" dirty="0">
              <a:latin typeface="ae_AlMohanad" panose="02060603050605020204" pitchFamily="18" charset="-78"/>
              <a:ea typeface="Calibri"/>
              <a:cs typeface="ae_AlMohanad" panose="02060603050605020204" pitchFamily="18" charset="-78"/>
            </a:endParaRPr>
          </a:p>
          <a:p>
            <a:pPr marL="53975" indent="0">
              <a:lnSpc>
                <a:spcPct val="120000"/>
              </a:lnSpc>
              <a:spcBef>
                <a:spcPts val="0"/>
              </a:spcBef>
              <a:buNone/>
            </a:pPr>
            <a:r>
              <a:rPr lang="ar-SA" sz="3600" b="1" dirty="0">
                <a:solidFill>
                  <a:schemeClr val="accent2">
                    <a:lumMod val="60000"/>
                    <a:lumOff val="40000"/>
                  </a:schemeClr>
                </a:solidFill>
                <a:latin typeface="ae_AlMohanad" panose="02060603050605020204" pitchFamily="18" charset="-78"/>
                <a:ea typeface="Times New Roman"/>
                <a:cs typeface="AdvertisingBold" pitchFamily="2" charset="-78"/>
              </a:rPr>
              <a:t>الصيغة المثلى لجلسة العصف الذهني </a:t>
            </a:r>
            <a:endParaRPr lang="en-US" sz="2800" b="1" dirty="0">
              <a:solidFill>
                <a:schemeClr val="accent2">
                  <a:lumMod val="60000"/>
                  <a:lumOff val="40000"/>
                </a:schemeClr>
              </a:solidFill>
              <a:latin typeface="ae_AlMohanad" panose="02060603050605020204" pitchFamily="18" charset="-78"/>
              <a:ea typeface="Times New Roman"/>
              <a:cs typeface="AdvertisingBold" pitchFamily="2" charset="-78"/>
            </a:endParaRPr>
          </a:p>
          <a:p>
            <a:pPr marL="53975" indent="0" algn="justLow">
              <a:lnSpc>
                <a:spcPct val="120000"/>
              </a:lnSpc>
              <a:spcBef>
                <a:spcPts val="300"/>
              </a:spcBef>
              <a:spcAft>
                <a:spcPts val="300"/>
              </a:spcAft>
              <a:buNone/>
            </a:pPr>
            <a:r>
              <a:rPr lang="ar-SA" sz="3400" b="1" dirty="0">
                <a:latin typeface="ae_AlMohanad" panose="02060603050605020204" pitchFamily="18" charset="-78"/>
                <a:ea typeface="Calibri"/>
                <a:cs typeface="ae_AlMohanad" panose="02060603050605020204" pitchFamily="18" charset="-78"/>
              </a:rPr>
              <a:t>وتشمل الجوانب الآتية : -</a:t>
            </a:r>
            <a:endParaRPr lang="en-US" sz="2300" b="1" dirty="0">
              <a:latin typeface="ae_AlMohanad" panose="02060603050605020204" pitchFamily="18" charset="-78"/>
              <a:ea typeface="Calibri"/>
              <a:cs typeface="ae_AlMohanad" panose="02060603050605020204" pitchFamily="18" charset="-78"/>
            </a:endParaRPr>
          </a:p>
          <a:p>
            <a:pPr marL="53975" indent="0" algn="justLow">
              <a:lnSpc>
                <a:spcPct val="120000"/>
              </a:lnSpc>
              <a:spcBef>
                <a:spcPts val="300"/>
              </a:spcBef>
              <a:spcAft>
                <a:spcPts val="300"/>
              </a:spcAft>
              <a:buNone/>
            </a:pPr>
            <a:r>
              <a:rPr lang="ar-SA" sz="3400" b="1" dirty="0">
                <a:latin typeface="ae_AlMohanad" panose="02060603050605020204" pitchFamily="18" charset="-78"/>
                <a:ea typeface="Calibri"/>
                <a:cs typeface="ae_AlMohanad" panose="02060603050605020204" pitchFamily="18" charset="-78"/>
              </a:rPr>
              <a:t>أ-إدارة الجلسة في بداية الجلسة يقدم رئيس الجلسة توضيحا لطريقة العمل ، ويؤكد على الالتزام بالضوابط الآتية . </a:t>
            </a:r>
            <a:endParaRPr lang="en-US" sz="2300" b="1" dirty="0">
              <a:latin typeface="ae_AlMohanad" panose="02060603050605020204" pitchFamily="18" charset="-78"/>
              <a:ea typeface="Calibri"/>
              <a:cs typeface="ae_AlMohanad" panose="02060603050605020204" pitchFamily="18" charset="-78"/>
            </a:endParaRPr>
          </a:p>
          <a:p>
            <a:pPr marL="53975" indent="0" algn="justLow">
              <a:lnSpc>
                <a:spcPct val="120000"/>
              </a:lnSpc>
              <a:spcBef>
                <a:spcPts val="300"/>
              </a:spcBef>
              <a:spcAft>
                <a:spcPts val="300"/>
              </a:spcAft>
              <a:buNone/>
            </a:pPr>
            <a:r>
              <a:rPr lang="ar-SA" sz="3400" b="1" dirty="0">
                <a:latin typeface="ae_AlMohanad" panose="02060603050605020204" pitchFamily="18" charset="-78"/>
                <a:ea typeface="Calibri"/>
                <a:cs typeface="ae_AlMohanad" panose="02060603050605020204" pitchFamily="18" charset="-78"/>
              </a:rPr>
              <a:t>1-تجنب النقد بصورة مطلقة . </a:t>
            </a:r>
            <a:endParaRPr lang="en-US" sz="2300" b="1" dirty="0">
              <a:latin typeface="ae_AlMohanad" panose="02060603050605020204" pitchFamily="18" charset="-78"/>
              <a:ea typeface="Calibri"/>
              <a:cs typeface="ae_AlMohanad" panose="02060603050605020204" pitchFamily="18" charset="-78"/>
            </a:endParaRPr>
          </a:p>
          <a:p>
            <a:pPr marL="53975" indent="0" algn="justLow">
              <a:lnSpc>
                <a:spcPct val="120000"/>
              </a:lnSpc>
              <a:spcBef>
                <a:spcPts val="300"/>
              </a:spcBef>
              <a:spcAft>
                <a:spcPts val="300"/>
              </a:spcAft>
              <a:buNone/>
            </a:pPr>
            <a:r>
              <a:rPr lang="ar-SA" sz="3400" b="1" dirty="0">
                <a:latin typeface="ae_AlMohanad" panose="02060603050605020204" pitchFamily="18" charset="-78"/>
                <a:ea typeface="Calibri"/>
                <a:cs typeface="ae_AlMohanad" panose="02060603050605020204" pitchFamily="18" charset="-78"/>
              </a:rPr>
              <a:t>2-تقبل أية فكرة مهما كانت وكيفما كانت . </a:t>
            </a:r>
            <a:endParaRPr lang="en-US" sz="2300" b="1" dirty="0">
              <a:latin typeface="ae_AlMohanad" panose="02060603050605020204" pitchFamily="18" charset="-78"/>
              <a:ea typeface="Calibri"/>
              <a:cs typeface="ae_AlMohanad" panose="02060603050605020204" pitchFamily="18" charset="-78"/>
            </a:endParaRPr>
          </a:p>
          <a:p>
            <a:pPr marL="53975" indent="0" algn="justLow">
              <a:lnSpc>
                <a:spcPct val="120000"/>
              </a:lnSpc>
              <a:spcBef>
                <a:spcPts val="300"/>
              </a:spcBef>
              <a:spcAft>
                <a:spcPts val="300"/>
              </a:spcAft>
              <a:buNone/>
            </a:pPr>
            <a:r>
              <a:rPr lang="ar-SA" sz="3400" b="1" dirty="0">
                <a:latin typeface="ae_AlMohanad" panose="02060603050605020204" pitchFamily="18" charset="-78"/>
                <a:ea typeface="Calibri"/>
                <a:cs typeface="ae_AlMohanad" panose="02060603050605020204" pitchFamily="18" charset="-78"/>
              </a:rPr>
              <a:t>3-التأكيد على إنتاج اكبر قدر ممكن من الأفكار . </a:t>
            </a:r>
            <a:endParaRPr lang="en-US" sz="2300" b="1" dirty="0">
              <a:latin typeface="ae_AlMohanad" panose="02060603050605020204" pitchFamily="18" charset="-78"/>
              <a:ea typeface="Calibri"/>
              <a:cs typeface="ae_AlMohanad" panose="02060603050605020204" pitchFamily="18" charset="-78"/>
            </a:endParaRPr>
          </a:p>
          <a:p>
            <a:pPr marL="53975" indent="0" algn="justLow">
              <a:lnSpc>
                <a:spcPct val="120000"/>
              </a:lnSpc>
              <a:spcBef>
                <a:spcPts val="300"/>
              </a:spcBef>
              <a:spcAft>
                <a:spcPts val="300"/>
              </a:spcAft>
              <a:buNone/>
            </a:pPr>
            <a:r>
              <a:rPr lang="ar-SA" sz="3400" b="1" dirty="0">
                <a:latin typeface="ae_AlMohanad" panose="02060603050605020204" pitchFamily="18" charset="-78"/>
                <a:ea typeface="Calibri"/>
                <a:cs typeface="ae_AlMohanad" panose="02060603050605020204" pitchFamily="18" charset="-78"/>
              </a:rPr>
              <a:t>4-التأكيد على الانتباه ومتابعة أفكار الطلبة الآخرين.</a:t>
            </a:r>
            <a:endParaRPr lang="en-US" sz="2300" b="1" dirty="0">
              <a:latin typeface="ae_AlMohanad" panose="02060603050605020204" pitchFamily="18" charset="-78"/>
              <a:ea typeface="Calibri"/>
              <a:cs typeface="ae_AlMohanad" panose="02060603050605020204" pitchFamily="18" charset="-78"/>
            </a:endParaRPr>
          </a:p>
          <a:p>
            <a:pPr marL="64008" indent="0">
              <a:lnSpc>
                <a:spcPct val="120000"/>
              </a:lnSpc>
              <a:buNone/>
            </a:pPr>
            <a:endParaRPr lang="ar-SA" dirty="0">
              <a:latin typeface="ae_AlMohanad" panose="02060603050605020204" pitchFamily="18" charset="-78"/>
              <a:cs typeface="ae_AlMohanad" panose="02060603050605020204" pitchFamily="18" charset="-78"/>
            </a:endParaRPr>
          </a:p>
        </p:txBody>
      </p:sp>
      <p:pic>
        <p:nvPicPr>
          <p:cNvPr id="4" name="صورة 3">
            <a:extLst>
              <a:ext uri="{FF2B5EF4-FFF2-40B4-BE49-F238E27FC236}">
                <a16:creationId xmlns:a16="http://schemas.microsoft.com/office/drawing/2014/main" xmlns="" id="{9CA4716A-D171-98DE-C5F0-302B6ABF0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148775"/>
            <a:ext cx="2088232" cy="2700133"/>
          </a:xfrm>
          <a:prstGeom prst="rect">
            <a:avLst/>
          </a:prstGeom>
        </p:spPr>
      </p:pic>
    </p:spTree>
    <p:extLst>
      <p:ext uri="{BB962C8B-B14F-4D97-AF65-F5344CB8AC3E}">
        <p14:creationId xmlns:p14="http://schemas.microsoft.com/office/powerpoint/2010/main" val="3000399453"/>
      </p:ext>
    </p:extLst>
  </p:cSld>
  <p:clrMapOvr>
    <a:masterClrMapping/>
  </p:clrMapOvr>
  <p:transition spd="med">
    <p:pull dir="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750"/>
                                        <p:tgtEl>
                                          <p:spTgt spid="3">
                                            <p:txEl>
                                              <p:pRg st="0" end="0"/>
                                            </p:txEl>
                                          </p:spTgt>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750"/>
                                        <p:tgtEl>
                                          <p:spTgt spid="3">
                                            <p:txEl>
                                              <p:pRg st="1" end="1"/>
                                            </p:txEl>
                                          </p:spTgt>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750"/>
                                        <p:tgtEl>
                                          <p:spTgt spid="3">
                                            <p:txEl>
                                              <p:pRg st="2" end="2"/>
                                            </p:txEl>
                                          </p:spTgt>
                                        </p:tgtEl>
                                      </p:cBhvr>
                                    </p:animEffect>
                                  </p:childTnLst>
                                </p:cTn>
                              </p:par>
                            </p:childTnLst>
                          </p:cTn>
                        </p:par>
                        <p:par>
                          <p:cTn id="16" fill="hold">
                            <p:stCondLst>
                              <p:cond delay="2250"/>
                            </p:stCondLst>
                            <p:childTnLst>
                              <p:par>
                                <p:cTn id="17" presetID="21"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750"/>
                                        <p:tgtEl>
                                          <p:spTgt spid="3">
                                            <p:txEl>
                                              <p:pRg st="3" end="3"/>
                                            </p:txEl>
                                          </p:spTgt>
                                        </p:tgtEl>
                                      </p:cBhvr>
                                    </p:animEffect>
                                  </p:childTnLst>
                                </p:cTn>
                              </p:par>
                            </p:childTnLst>
                          </p:cTn>
                        </p:par>
                        <p:par>
                          <p:cTn id="20" fill="hold">
                            <p:stCondLst>
                              <p:cond delay="3000"/>
                            </p:stCondLst>
                            <p:childTnLst>
                              <p:par>
                                <p:cTn id="21" presetID="21"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750"/>
                                        <p:tgtEl>
                                          <p:spTgt spid="3">
                                            <p:txEl>
                                              <p:pRg st="4" end="4"/>
                                            </p:txEl>
                                          </p:spTgt>
                                        </p:tgtEl>
                                      </p:cBhvr>
                                    </p:animEffect>
                                  </p:childTnLst>
                                </p:cTn>
                              </p:par>
                            </p:childTnLst>
                          </p:cTn>
                        </p:par>
                        <p:par>
                          <p:cTn id="24" fill="hold">
                            <p:stCondLst>
                              <p:cond delay="3750"/>
                            </p:stCondLst>
                            <p:childTnLst>
                              <p:par>
                                <p:cTn id="25" presetID="21"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750"/>
                                        <p:tgtEl>
                                          <p:spTgt spid="3">
                                            <p:txEl>
                                              <p:pRg st="5" end="5"/>
                                            </p:txEl>
                                          </p:spTgt>
                                        </p:tgtEl>
                                      </p:cBhvr>
                                    </p:animEffect>
                                  </p:childTnLst>
                                </p:cTn>
                              </p:par>
                            </p:childTnLst>
                          </p:cTn>
                        </p:par>
                        <p:par>
                          <p:cTn id="28" fill="hold">
                            <p:stCondLst>
                              <p:cond delay="4500"/>
                            </p:stCondLst>
                            <p:childTnLst>
                              <p:par>
                                <p:cTn id="29" presetID="21"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heel(1)">
                                      <p:cBhvr>
                                        <p:cTn id="31" dur="750"/>
                                        <p:tgtEl>
                                          <p:spTgt spid="3">
                                            <p:txEl>
                                              <p:pRg st="6" end="6"/>
                                            </p:txEl>
                                          </p:spTgt>
                                        </p:tgtEl>
                                      </p:cBhvr>
                                    </p:animEffect>
                                  </p:childTnLst>
                                </p:cTn>
                              </p:par>
                            </p:childTnLst>
                          </p:cTn>
                        </p:par>
                        <p:par>
                          <p:cTn id="32" fill="hold">
                            <p:stCondLst>
                              <p:cond delay="5250"/>
                            </p:stCondLst>
                            <p:childTnLst>
                              <p:par>
                                <p:cTn id="33" presetID="21" presetClass="entr" presetSubtype="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heel(1)">
                                      <p:cBhvr>
                                        <p:cTn id="35" dur="750"/>
                                        <p:tgtEl>
                                          <p:spTgt spid="3">
                                            <p:txEl>
                                              <p:pRg st="7" end="7"/>
                                            </p:txEl>
                                          </p:spTgt>
                                        </p:tgtEl>
                                      </p:cBhvr>
                                    </p:animEffect>
                                  </p:childTnLst>
                                </p:cTn>
                              </p:par>
                            </p:childTnLst>
                          </p:cTn>
                        </p:par>
                        <p:par>
                          <p:cTn id="36" fill="hold">
                            <p:stCondLst>
                              <p:cond delay="6000"/>
                            </p:stCondLst>
                            <p:childTnLst>
                              <p:par>
                                <p:cTn id="37" presetID="21" presetClass="entr" presetSubtype="1"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heel(1)">
                                      <p:cBhvr>
                                        <p:cTn id="39" dur="750"/>
                                        <p:tgtEl>
                                          <p:spTgt spid="3">
                                            <p:txEl>
                                              <p:pRg st="8" end="8"/>
                                            </p:txEl>
                                          </p:spTgt>
                                        </p:tgtEl>
                                      </p:cBhvr>
                                    </p:animEffect>
                                  </p:childTnLst>
                                </p:cTn>
                              </p:par>
                            </p:childTnLst>
                          </p:cTn>
                        </p:par>
                        <p:par>
                          <p:cTn id="40" fill="hold">
                            <p:stCondLst>
                              <p:cond delay="6750"/>
                            </p:stCondLst>
                            <p:childTnLst>
                              <p:par>
                                <p:cTn id="41" presetID="21" presetClass="entr" presetSubtype="1"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heel(1)">
                                      <p:cBhvr>
                                        <p:cTn id="43" dur="750"/>
                                        <p:tgtEl>
                                          <p:spTgt spid="3">
                                            <p:txEl>
                                              <p:pRg st="9" end="9"/>
                                            </p:txEl>
                                          </p:spTgt>
                                        </p:tgtEl>
                                      </p:cBhvr>
                                    </p:animEffect>
                                  </p:childTnLst>
                                </p:cTn>
                              </p:par>
                            </p:childTnLst>
                          </p:cTn>
                        </p:par>
                        <p:par>
                          <p:cTn id="44" fill="hold">
                            <p:stCondLst>
                              <p:cond delay="7500"/>
                            </p:stCondLst>
                            <p:childTnLst>
                              <p:par>
                                <p:cTn id="45" presetID="21" presetClass="entr" presetSubtype="1"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heel(1)">
                                      <p:cBhvr>
                                        <p:cTn id="47" dur="750"/>
                                        <p:tgtEl>
                                          <p:spTgt spid="3">
                                            <p:txEl>
                                              <p:pRg st="10" end="10"/>
                                            </p:txEl>
                                          </p:spTgt>
                                        </p:tgtEl>
                                      </p:cBhvr>
                                    </p:animEffect>
                                  </p:childTnLst>
                                </p:cTn>
                              </p:par>
                            </p:childTnLst>
                          </p:cTn>
                        </p:par>
                        <p:par>
                          <p:cTn id="48" fill="hold">
                            <p:stCondLst>
                              <p:cond delay="8250"/>
                            </p:stCondLst>
                            <p:childTnLst>
                              <p:par>
                                <p:cTn id="49" presetID="2" presetClass="entr" presetSubtype="8"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0-#ppt_w/2"/>
                                          </p:val>
                                        </p:tav>
                                        <p:tav tm="100000">
                                          <p:val>
                                            <p:strVal val="#ppt_x"/>
                                          </p:val>
                                        </p:tav>
                                      </p:tavLst>
                                    </p:anim>
                                    <p:anim calcmode="lin" valueType="num">
                                      <p:cBhvr additive="base">
                                        <p:cTn id="5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2000">
              <a:schemeClr val="bg1"/>
            </a:gs>
            <a:gs pos="100000">
              <a:srgbClr val="9966FF"/>
            </a:gs>
          </a:gsLst>
          <a:path path="circle">
            <a:fillToRect l="100000" b="100000"/>
          </a:path>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84976" cy="6408712"/>
          </a:xfrm>
          <a:noFill/>
        </p:spPr>
        <p:txBody>
          <a:bodyPr>
            <a:normAutofit fontScale="85000" lnSpcReduction="10000"/>
          </a:bodyPr>
          <a:lstStyle/>
          <a:p>
            <a:pPr marL="0" indent="0" algn="justLow">
              <a:lnSpc>
                <a:spcPct val="115000"/>
              </a:lnSpc>
              <a:spcBef>
                <a:spcPts val="300"/>
              </a:spcBef>
              <a:spcAft>
                <a:spcPts val="300"/>
              </a:spcAft>
              <a:buNone/>
            </a:pPr>
            <a:r>
              <a:rPr lang="ar-SA" sz="3200" b="1" dirty="0">
                <a:solidFill>
                  <a:schemeClr val="accent2">
                    <a:lumMod val="60000"/>
                    <a:lumOff val="40000"/>
                  </a:schemeClr>
                </a:solidFill>
                <a:latin typeface="ae_AlMohanad" panose="02060603050605020204" pitchFamily="18" charset="-78"/>
                <a:ea typeface="Calibri"/>
                <a:cs typeface="AdvertisingBold" pitchFamily="2" charset="-78"/>
              </a:rPr>
              <a:t>ب-مدير الجلسة : </a:t>
            </a:r>
            <a:endParaRPr lang="en-US" sz="2000" dirty="0">
              <a:solidFill>
                <a:schemeClr val="accent2">
                  <a:lumMod val="60000"/>
                  <a:lumOff val="40000"/>
                </a:schemeClr>
              </a:solidFill>
              <a:latin typeface="ae_AlMohanad" panose="02060603050605020204" pitchFamily="18" charset="-78"/>
              <a:ea typeface="Calibri"/>
              <a:cs typeface="AdvertisingBold" pitchFamily="2" charset="-78"/>
            </a:endParaRPr>
          </a:p>
          <a:p>
            <a:pPr marL="0" indent="0" algn="justLow">
              <a:lnSpc>
                <a:spcPct val="115000"/>
              </a:lnSpc>
              <a:spcBef>
                <a:spcPts val="300"/>
              </a:spcBef>
              <a:spcAft>
                <a:spcPts val="300"/>
              </a:spcAft>
              <a:buNone/>
            </a:pPr>
            <a:r>
              <a:rPr lang="ar-IQ" sz="3200" dirty="0">
                <a:latin typeface="ae_AlMohanad" panose="02060603050605020204" pitchFamily="18" charset="-78"/>
                <a:ea typeface="Calibri"/>
                <a:cs typeface="ae_AlMohanad" panose="02060603050605020204" pitchFamily="18" charset="-78"/>
              </a:rPr>
              <a:t>    </a:t>
            </a:r>
            <a:r>
              <a:rPr lang="ar-SA" sz="3200" dirty="0">
                <a:latin typeface="ae_AlMohanad" panose="02060603050605020204" pitchFamily="18" charset="-78"/>
                <a:ea typeface="Calibri"/>
                <a:cs typeface="ae_AlMohanad" panose="02060603050605020204" pitchFamily="18" charset="-78"/>
              </a:rPr>
              <a:t>يدير الجلسة احد الأشخاص ، ويتم اختياره من بين المشاركين ، ويدعى بمدير الجلسة أو رئيسها ، كما يتم اختيار أمينا لسر الجلسة </a:t>
            </a:r>
            <a:r>
              <a:rPr lang="ar-IQ" sz="2000" dirty="0">
                <a:latin typeface="ae_AlMohanad" panose="02060603050605020204" pitchFamily="18" charset="-78"/>
                <a:ea typeface="Calibri"/>
                <a:cs typeface="ae_AlMohanad" panose="02060603050605020204" pitchFamily="18" charset="-78"/>
              </a:rPr>
              <a:t>و</a:t>
            </a:r>
            <a:r>
              <a:rPr lang="ar-SA" sz="3200" dirty="0">
                <a:latin typeface="ae_AlMohanad" panose="02060603050605020204" pitchFamily="18" charset="-78"/>
                <a:ea typeface="Calibri"/>
                <a:cs typeface="ae_AlMohanad" panose="02060603050605020204" pitchFamily="18" charset="-78"/>
              </a:rPr>
              <a:t>يفضل ان يكون المدرس هو المسؤول عن إدارة جلسة العصف الذهني ، لكي يقوم بطرح المشكلة وتوضيحها </a:t>
            </a:r>
            <a:endParaRPr lang="en-US" sz="2000" dirty="0">
              <a:latin typeface="ae_AlMohanad" panose="02060603050605020204" pitchFamily="18" charset="-78"/>
              <a:ea typeface="Calibri"/>
              <a:cs typeface="ae_AlMohanad" panose="02060603050605020204" pitchFamily="18" charset="-78"/>
            </a:endParaRPr>
          </a:p>
          <a:p>
            <a:pPr marL="0" indent="0" algn="justLow">
              <a:lnSpc>
                <a:spcPct val="115000"/>
              </a:lnSpc>
              <a:spcBef>
                <a:spcPts val="300"/>
              </a:spcBef>
              <a:spcAft>
                <a:spcPts val="300"/>
              </a:spcAft>
              <a:buNone/>
            </a:pPr>
            <a:r>
              <a:rPr lang="ar-SA" sz="2800" b="1" dirty="0">
                <a:solidFill>
                  <a:schemeClr val="accent2">
                    <a:lumMod val="60000"/>
                    <a:lumOff val="40000"/>
                  </a:schemeClr>
                </a:solidFill>
                <a:latin typeface="ae_AlMohanad" panose="02060603050605020204" pitchFamily="18" charset="-78"/>
                <a:ea typeface="Calibri"/>
                <a:cs typeface="AdvertisingBold" pitchFamily="2" charset="-78"/>
              </a:rPr>
              <a:t>وهنالك عدد من الشروط التي يجب توفرها في مدير الجلسة وهي : </a:t>
            </a:r>
            <a:endParaRPr lang="en-US" sz="1900" dirty="0">
              <a:solidFill>
                <a:schemeClr val="accent2">
                  <a:lumMod val="60000"/>
                  <a:lumOff val="40000"/>
                </a:schemeClr>
              </a:solidFill>
              <a:latin typeface="ae_AlMohanad" panose="02060603050605020204" pitchFamily="18" charset="-78"/>
              <a:ea typeface="Calibri"/>
              <a:cs typeface="AdvertisingBold" pitchFamily="2" charset="-78"/>
            </a:endParaRPr>
          </a:p>
          <a:p>
            <a:pPr marL="0" indent="0" algn="justLow">
              <a:lnSpc>
                <a:spcPct val="115000"/>
              </a:lnSpc>
              <a:spcBef>
                <a:spcPts val="300"/>
              </a:spcBef>
              <a:spcAft>
                <a:spcPts val="300"/>
              </a:spcAft>
              <a:buNone/>
            </a:pPr>
            <a:r>
              <a:rPr lang="ar-SA" sz="3200" dirty="0">
                <a:latin typeface="ae_AlMohanad" panose="02060603050605020204" pitchFamily="18" charset="-78"/>
                <a:ea typeface="Calibri"/>
                <a:cs typeface="ae_AlMohanad" panose="02060603050605020204" pitchFamily="18" charset="-78"/>
              </a:rPr>
              <a:t>1- له القدرة على الابتكار . </a:t>
            </a:r>
            <a:endParaRPr lang="en-US" sz="2000" dirty="0">
              <a:latin typeface="ae_AlMohanad" panose="02060603050605020204" pitchFamily="18" charset="-78"/>
              <a:ea typeface="Calibri"/>
              <a:cs typeface="ae_AlMohanad" panose="02060603050605020204" pitchFamily="18" charset="-78"/>
            </a:endParaRPr>
          </a:p>
          <a:p>
            <a:pPr marL="0" indent="0" algn="justLow">
              <a:lnSpc>
                <a:spcPct val="115000"/>
              </a:lnSpc>
              <a:spcBef>
                <a:spcPts val="300"/>
              </a:spcBef>
              <a:spcAft>
                <a:spcPts val="300"/>
              </a:spcAft>
              <a:buNone/>
            </a:pPr>
            <a:r>
              <a:rPr lang="ar-SA" sz="3200" dirty="0">
                <a:latin typeface="ae_AlMohanad" panose="02060603050605020204" pitchFamily="18" charset="-78"/>
                <a:ea typeface="Calibri"/>
                <a:cs typeface="ae_AlMohanad" panose="02060603050605020204" pitchFamily="18" charset="-78"/>
              </a:rPr>
              <a:t>2- أن يكون قادرا على تهيئة الجو المناسب لإجراء الجلسة . </a:t>
            </a:r>
            <a:endParaRPr lang="en-US" sz="2000" dirty="0">
              <a:latin typeface="ae_AlMohanad" panose="02060603050605020204" pitchFamily="18" charset="-78"/>
              <a:ea typeface="Calibri"/>
              <a:cs typeface="ae_AlMohanad" panose="02060603050605020204" pitchFamily="18" charset="-78"/>
            </a:endParaRPr>
          </a:p>
          <a:p>
            <a:pPr marL="0" indent="0" algn="justLow">
              <a:lnSpc>
                <a:spcPct val="115000"/>
              </a:lnSpc>
              <a:spcBef>
                <a:spcPts val="300"/>
              </a:spcBef>
              <a:spcAft>
                <a:spcPts val="300"/>
              </a:spcAft>
              <a:buNone/>
            </a:pPr>
            <a:r>
              <a:rPr lang="ar-SA" sz="3200" dirty="0">
                <a:latin typeface="ae_AlMohanad" panose="02060603050605020204" pitchFamily="18" charset="-78"/>
                <a:ea typeface="Calibri"/>
                <a:cs typeface="ae_AlMohanad" panose="02060603050605020204" pitchFamily="18" charset="-78"/>
              </a:rPr>
              <a:t>3- أن يكون ملما بموضوع الجلسة .</a:t>
            </a:r>
            <a:endParaRPr lang="en-US" sz="2000" dirty="0">
              <a:latin typeface="ae_AlMohanad" panose="02060603050605020204" pitchFamily="18" charset="-78"/>
              <a:ea typeface="Calibri"/>
              <a:cs typeface="ae_AlMohanad" panose="02060603050605020204" pitchFamily="18" charset="-78"/>
            </a:endParaRPr>
          </a:p>
          <a:p>
            <a:pPr marL="0" indent="0" algn="justLow">
              <a:lnSpc>
                <a:spcPct val="115000"/>
              </a:lnSpc>
              <a:spcBef>
                <a:spcPts val="300"/>
              </a:spcBef>
              <a:spcAft>
                <a:spcPts val="300"/>
              </a:spcAft>
              <a:buNone/>
            </a:pPr>
            <a:r>
              <a:rPr lang="ar-SA" sz="3200" dirty="0">
                <a:latin typeface="ae_AlMohanad" panose="02060603050605020204" pitchFamily="18" charset="-78"/>
                <a:ea typeface="Calibri"/>
                <a:cs typeface="ae_AlMohanad" panose="02060603050605020204" pitchFamily="18" charset="-78"/>
              </a:rPr>
              <a:t>4-له القدرة على إثارة الأفكار  . </a:t>
            </a:r>
            <a:endParaRPr lang="en-US" sz="2000" dirty="0">
              <a:latin typeface="ae_AlMohanad" panose="02060603050605020204" pitchFamily="18" charset="-78"/>
              <a:ea typeface="Calibri"/>
              <a:cs typeface="ae_AlMohanad" panose="02060603050605020204" pitchFamily="18" charset="-78"/>
            </a:endParaRPr>
          </a:p>
          <a:p>
            <a:pPr marL="0" indent="0" algn="justLow">
              <a:lnSpc>
                <a:spcPct val="115000"/>
              </a:lnSpc>
              <a:spcBef>
                <a:spcPts val="300"/>
              </a:spcBef>
              <a:spcAft>
                <a:spcPts val="300"/>
              </a:spcAft>
              <a:buNone/>
            </a:pPr>
            <a:r>
              <a:rPr lang="ar-SA" sz="3200" dirty="0">
                <a:latin typeface="ae_AlMohanad" panose="02060603050605020204" pitchFamily="18" charset="-78"/>
                <a:ea typeface="Calibri"/>
                <a:cs typeface="ae_AlMohanad" panose="02060603050605020204" pitchFamily="18" charset="-78"/>
              </a:rPr>
              <a:t>5- يمتلك خزينا من المعلومات حول المشكلة الجاري مناقشتها . </a:t>
            </a:r>
            <a:endParaRPr lang="en-US" sz="2000" dirty="0">
              <a:latin typeface="ae_AlMohanad" panose="02060603050605020204" pitchFamily="18" charset="-78"/>
              <a:ea typeface="Calibri"/>
              <a:cs typeface="ae_AlMohanad" panose="02060603050605020204" pitchFamily="18" charset="-78"/>
            </a:endParaRPr>
          </a:p>
          <a:p>
            <a:pPr marL="0" indent="0" algn="justLow">
              <a:lnSpc>
                <a:spcPct val="115000"/>
              </a:lnSpc>
              <a:spcBef>
                <a:spcPts val="300"/>
              </a:spcBef>
              <a:spcAft>
                <a:spcPts val="300"/>
              </a:spcAft>
              <a:buNone/>
            </a:pPr>
            <a:r>
              <a:rPr lang="ar-SA" sz="3200" dirty="0">
                <a:latin typeface="ae_AlMohanad" panose="02060603050605020204" pitchFamily="18" charset="-78"/>
                <a:ea typeface="Calibri"/>
                <a:cs typeface="ae_AlMohanad" panose="02060603050605020204" pitchFamily="18" charset="-78"/>
              </a:rPr>
              <a:t>6- يسهم في تدفق الأفكار عندما يبطئ تدفقها .</a:t>
            </a:r>
            <a:endParaRPr lang="en-US" sz="2000" dirty="0">
              <a:latin typeface="ae_AlMohanad" panose="02060603050605020204" pitchFamily="18" charset="-78"/>
              <a:ea typeface="Calibri"/>
              <a:cs typeface="ae_AlMohanad" panose="02060603050605020204" pitchFamily="18" charset="-78"/>
            </a:endParaRPr>
          </a:p>
        </p:txBody>
      </p:sp>
    </p:spTree>
    <p:extLst>
      <p:ext uri="{BB962C8B-B14F-4D97-AF65-F5344CB8AC3E}">
        <p14:creationId xmlns:p14="http://schemas.microsoft.com/office/powerpoint/2010/main" val="3438945493"/>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 calcmode="lin" valueType="num">
                                      <p:cBhvr>
                                        <p:cTn id="9" dur="500" fill="hold"/>
                                        <p:tgtEl>
                                          <p:spTgt spid="3">
                                            <p:bg/>
                                          </p:spTgt>
                                        </p:tgtEl>
                                        <p:attrNameLst>
                                          <p:attrName>style.rotation</p:attrName>
                                        </p:attrNameLst>
                                      </p:cBhvr>
                                      <p:tavLst>
                                        <p:tav tm="0">
                                          <p:val>
                                            <p:fltVal val="90"/>
                                          </p:val>
                                        </p:tav>
                                        <p:tav tm="100000">
                                          <p:val>
                                            <p:fltVal val="0"/>
                                          </p:val>
                                        </p:tav>
                                      </p:tavLst>
                                    </p:anim>
                                    <p:animEffect transition="in" filter="fade">
                                      <p:cBhvr>
                                        <p:cTn id="10" dur="500"/>
                                        <p:tgtEl>
                                          <p:spTgt spid="3">
                                            <p:bg/>
                                          </p:spTgt>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500"/>
                                        <p:tgtEl>
                                          <p:spTgt spid="3">
                                            <p:txEl>
                                              <p:pRg st="0" end="0"/>
                                            </p:txEl>
                                          </p:spTgt>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500"/>
                                        <p:tgtEl>
                                          <p:spTgt spid="3">
                                            <p:txEl>
                                              <p:pRg st="1" end="1"/>
                                            </p:txEl>
                                          </p:spTgt>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500"/>
                                        <p:tgtEl>
                                          <p:spTgt spid="3">
                                            <p:txEl>
                                              <p:pRg st="2" end="2"/>
                                            </p:txEl>
                                          </p:spTgt>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5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500"/>
                                        <p:tgtEl>
                                          <p:spTgt spid="3">
                                            <p:txEl>
                                              <p:pRg st="3" end="3"/>
                                            </p:txEl>
                                          </p:spTgt>
                                        </p:tgtEl>
                                      </p:cBhvr>
                                    </p:animEffect>
                                  </p:childTnLst>
                                </p:cTn>
                              </p:par>
                            </p:childTnLst>
                          </p:cTn>
                        </p:par>
                        <p:par>
                          <p:cTn id="39" fill="hold">
                            <p:stCondLst>
                              <p:cond delay="2500"/>
                            </p:stCondLst>
                            <p:childTnLst>
                              <p:par>
                                <p:cTn id="40" presetID="31" presetClass="entr" presetSubtype="0"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5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5" dur="500"/>
                                        <p:tgtEl>
                                          <p:spTgt spid="3">
                                            <p:txEl>
                                              <p:pRg st="4" end="4"/>
                                            </p:txEl>
                                          </p:spTgt>
                                        </p:tgtEl>
                                      </p:cBhvr>
                                    </p:animEffect>
                                  </p:childTnLst>
                                </p:cTn>
                              </p:par>
                            </p:childTnLst>
                          </p:cTn>
                        </p:par>
                        <p:par>
                          <p:cTn id="46" fill="hold">
                            <p:stCondLst>
                              <p:cond delay="3000"/>
                            </p:stCondLst>
                            <p:childTnLst>
                              <p:par>
                                <p:cTn id="47" presetID="31" presetClass="entr" presetSubtype="0"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5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2" dur="500"/>
                                        <p:tgtEl>
                                          <p:spTgt spid="3">
                                            <p:txEl>
                                              <p:pRg st="5" end="5"/>
                                            </p:txEl>
                                          </p:spTgt>
                                        </p:tgtEl>
                                      </p:cBhvr>
                                    </p:animEffect>
                                  </p:childTnLst>
                                </p:cTn>
                              </p:par>
                            </p:childTnLst>
                          </p:cTn>
                        </p:par>
                        <p:par>
                          <p:cTn id="53" fill="hold">
                            <p:stCondLst>
                              <p:cond delay="3500"/>
                            </p:stCondLst>
                            <p:childTnLst>
                              <p:par>
                                <p:cTn id="54" presetID="31" presetClass="entr" presetSubtype="0"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8" dur="5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9" dur="500"/>
                                        <p:tgtEl>
                                          <p:spTgt spid="3">
                                            <p:txEl>
                                              <p:pRg st="6" end="6"/>
                                            </p:txEl>
                                          </p:spTgt>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500"/>
                                        <p:tgtEl>
                                          <p:spTgt spid="3">
                                            <p:txEl>
                                              <p:pRg st="7" end="7"/>
                                            </p:txEl>
                                          </p:spTgt>
                                        </p:tgtEl>
                                      </p:cBhvr>
                                    </p:animEffect>
                                  </p:childTnLst>
                                </p:cTn>
                              </p:par>
                            </p:childTnLst>
                          </p:cTn>
                        </p:par>
                        <p:par>
                          <p:cTn id="67" fill="hold">
                            <p:stCondLst>
                              <p:cond delay="4500"/>
                            </p:stCondLst>
                            <p:childTnLst>
                              <p:par>
                                <p:cTn id="68" presetID="31" presetClass="entr" presetSubtype="0" fill="hold" grpId="0" nodeType="after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2" dur="5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2000">
              <a:schemeClr val="bg1"/>
            </a:gs>
            <a:gs pos="100000">
              <a:schemeClr val="accent6">
                <a:lumMod val="60000"/>
                <a:lumOff val="4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260648"/>
            <a:ext cx="8928992" cy="6408712"/>
          </a:xfrm>
        </p:spPr>
        <p:txBody>
          <a:bodyPr>
            <a:normAutofit/>
          </a:bodyPr>
          <a:lstStyle/>
          <a:p>
            <a:pPr marL="0" indent="0" algn="justLow">
              <a:lnSpc>
                <a:spcPct val="115000"/>
              </a:lnSpc>
              <a:spcBef>
                <a:spcPts val="300"/>
              </a:spcBef>
              <a:spcAft>
                <a:spcPts val="300"/>
              </a:spcAft>
              <a:buNone/>
            </a:pPr>
            <a:r>
              <a:rPr lang="ar-SA" sz="2800" b="1" dirty="0">
                <a:solidFill>
                  <a:srgbClr val="FF0000"/>
                </a:solidFill>
                <a:latin typeface="ae_AlMohanad" panose="02060603050605020204" pitchFamily="18" charset="-78"/>
                <a:ea typeface="Calibri"/>
                <a:cs typeface="ae_AlMohanad" panose="02060603050605020204" pitchFamily="18" charset="-78"/>
              </a:rPr>
              <a:t>جـ-عدد الأشخاص الذين يشتركون في الجلسة : </a:t>
            </a:r>
            <a:endParaRPr lang="en-US" sz="1800" dirty="0">
              <a:solidFill>
                <a:srgbClr val="FF0000"/>
              </a:solidFill>
              <a:latin typeface="ae_AlMohanad" panose="02060603050605020204" pitchFamily="18" charset="-78"/>
              <a:ea typeface="Calibri"/>
              <a:cs typeface="ae_AlMohanad" panose="02060603050605020204" pitchFamily="18" charset="-78"/>
            </a:endParaRPr>
          </a:p>
          <a:p>
            <a:pPr marL="0" indent="0" algn="justLow">
              <a:lnSpc>
                <a:spcPct val="115000"/>
              </a:lnSpc>
              <a:spcBef>
                <a:spcPts val="300"/>
              </a:spcBef>
              <a:spcAft>
                <a:spcPts val="300"/>
              </a:spcAft>
              <a:buNone/>
            </a:pPr>
            <a:r>
              <a:rPr lang="ar-IQ" sz="2800" dirty="0">
                <a:latin typeface="ae_AlMohanad" panose="02060603050605020204" pitchFamily="18" charset="-78"/>
                <a:ea typeface="Calibri"/>
                <a:cs typeface="ae_AlMohanad" panose="02060603050605020204" pitchFamily="18" charset="-78"/>
              </a:rPr>
              <a:t>     </a:t>
            </a:r>
            <a:r>
              <a:rPr lang="ar-SA" sz="2800" dirty="0">
                <a:latin typeface="ae_AlMohanad" panose="02060603050605020204" pitchFamily="18" charset="-78"/>
                <a:ea typeface="Calibri"/>
                <a:cs typeface="ae_AlMohanad" panose="02060603050605020204" pitchFamily="18" charset="-78"/>
              </a:rPr>
              <a:t>يفضل أن يتراوح عدد المشاركين في الجلسة ما بين ( </a:t>
            </a:r>
            <a:r>
              <a:rPr lang="en-US" sz="2800" dirty="0">
                <a:latin typeface="ae_AlMohanad" panose="02060603050605020204" pitchFamily="18" charset="-78"/>
                <a:ea typeface="Calibri"/>
                <a:cs typeface="ae_AlMohanad" panose="02060603050605020204" pitchFamily="18" charset="-78"/>
              </a:rPr>
              <a:t>6</a:t>
            </a:r>
            <a:r>
              <a:rPr lang="ar-SA" sz="2800" dirty="0">
                <a:latin typeface="ae_AlMohanad" panose="02060603050605020204" pitchFamily="18" charset="-78"/>
                <a:ea typeface="Calibri"/>
                <a:cs typeface="ae_AlMohanad" panose="02060603050605020204" pitchFamily="18" charset="-78"/>
              </a:rPr>
              <a:t>-</a:t>
            </a:r>
            <a:r>
              <a:rPr lang="en-US" sz="2800" dirty="0">
                <a:latin typeface="ae_AlMohanad" panose="02060603050605020204" pitchFamily="18" charset="-78"/>
                <a:ea typeface="Calibri"/>
                <a:cs typeface="ae_AlMohanad" panose="02060603050605020204" pitchFamily="18" charset="-78"/>
              </a:rPr>
              <a:t>12</a:t>
            </a:r>
            <a:r>
              <a:rPr lang="ar-SA" sz="2800" dirty="0">
                <a:latin typeface="ae_AlMohanad" panose="02060603050605020204" pitchFamily="18" charset="-78"/>
                <a:ea typeface="Calibri"/>
                <a:cs typeface="ae_AlMohanad" panose="02060603050605020204" pitchFamily="18" charset="-78"/>
              </a:rPr>
              <a:t> ) شخصا كحد أدنى، و( </a:t>
            </a:r>
            <a:r>
              <a:rPr lang="en-US" sz="2800" dirty="0">
                <a:latin typeface="ae_AlMohanad" panose="02060603050605020204" pitchFamily="18" charset="-78"/>
                <a:ea typeface="Calibri"/>
                <a:cs typeface="ae_AlMohanad" panose="02060603050605020204" pitchFamily="18" charset="-78"/>
              </a:rPr>
              <a:t>20</a:t>
            </a:r>
            <a:r>
              <a:rPr lang="ar-SA" sz="2800" dirty="0">
                <a:latin typeface="ae_AlMohanad" panose="02060603050605020204" pitchFamily="18" charset="-78"/>
                <a:ea typeface="Calibri"/>
                <a:cs typeface="ae_AlMohanad" panose="02060603050605020204" pitchFamily="18" charset="-78"/>
              </a:rPr>
              <a:t> ) شخصا كحد أقصى ، لأنه إذا قل العدد عن ( </a:t>
            </a:r>
            <a:r>
              <a:rPr lang="en-US" sz="2800" dirty="0">
                <a:latin typeface="ae_AlMohanad" panose="02060603050605020204" pitchFamily="18" charset="-78"/>
                <a:ea typeface="Calibri"/>
                <a:cs typeface="ae_AlMohanad" panose="02060603050605020204" pitchFamily="18" charset="-78"/>
              </a:rPr>
              <a:t>6</a:t>
            </a:r>
            <a:r>
              <a:rPr lang="ar-SA" sz="2800" dirty="0">
                <a:latin typeface="ae_AlMohanad" panose="02060603050605020204" pitchFamily="18" charset="-78"/>
                <a:ea typeface="Calibri"/>
                <a:cs typeface="ae_AlMohanad" panose="02060603050605020204" pitchFamily="18" charset="-78"/>
              </a:rPr>
              <a:t> ) أشخاص فانه يعوق تدفق الأفـكار لأن كلٌ منهم سوف ينتظر الآخر ، وإذا زاد العدد عن( </a:t>
            </a:r>
            <a:r>
              <a:rPr lang="en-US" sz="2800" dirty="0">
                <a:latin typeface="ae_AlMohanad" panose="02060603050605020204" pitchFamily="18" charset="-78"/>
                <a:ea typeface="Calibri"/>
                <a:cs typeface="ae_AlMohanad" panose="02060603050605020204" pitchFamily="18" charset="-78"/>
              </a:rPr>
              <a:t>20</a:t>
            </a:r>
            <a:r>
              <a:rPr lang="ar-SA" sz="2800" dirty="0">
                <a:latin typeface="ae_AlMohanad" panose="02060603050605020204" pitchFamily="18" charset="-78"/>
                <a:ea typeface="Calibri"/>
                <a:cs typeface="ae_AlMohanad" panose="02060603050605020204" pitchFamily="18" charset="-78"/>
              </a:rPr>
              <a:t> ) شخصا فان ذلك سيحول دون تولد الأفكار وذلك لأن الأشخاص الأكثر حياء لن يفصحوا عن أفكارهم</a:t>
            </a:r>
            <a:r>
              <a:rPr lang="ar-SA" sz="2800" baseline="30000" dirty="0">
                <a:latin typeface="ae_AlMohanad" panose="02060603050605020204" pitchFamily="18" charset="-78"/>
                <a:ea typeface="Calibri"/>
                <a:cs typeface="ae_AlMohanad" panose="02060603050605020204" pitchFamily="18" charset="-78"/>
              </a:rPr>
              <a:t> </a:t>
            </a:r>
            <a:r>
              <a:rPr lang="ar-SA" sz="2800" dirty="0">
                <a:latin typeface="ae_AlMohanad" panose="02060603050605020204" pitchFamily="18" charset="-78"/>
                <a:ea typeface="Calibri"/>
                <a:cs typeface="ae_AlMohanad" panose="02060603050605020204" pitchFamily="18" charset="-78"/>
              </a:rPr>
              <a:t>.</a:t>
            </a:r>
            <a:endParaRPr lang="en-US" sz="1800" dirty="0">
              <a:latin typeface="ae_AlMohanad" panose="02060603050605020204" pitchFamily="18" charset="-78"/>
              <a:ea typeface="Calibri"/>
              <a:cs typeface="ae_AlMohanad" panose="02060603050605020204" pitchFamily="18" charset="-78"/>
            </a:endParaRPr>
          </a:p>
          <a:p>
            <a:pPr marL="0" indent="0">
              <a:lnSpc>
                <a:spcPct val="115000"/>
              </a:lnSpc>
              <a:spcBef>
                <a:spcPts val="1000"/>
              </a:spcBef>
              <a:buNone/>
            </a:pPr>
            <a:r>
              <a:rPr lang="ar-SA" sz="2800" b="1" dirty="0">
                <a:solidFill>
                  <a:srgbClr val="FF0000"/>
                </a:solidFill>
                <a:latin typeface="ae_AlMohanad" panose="02060603050605020204" pitchFamily="18" charset="-78"/>
                <a:ea typeface="Times New Roman"/>
                <a:cs typeface="ae_AlMohanad" panose="02060603050605020204" pitchFamily="18" charset="-78"/>
              </a:rPr>
              <a:t>د-الوقت الأمثل لجلسة العصف الذهني :</a:t>
            </a:r>
            <a:r>
              <a:rPr lang="ar-SA" sz="2800" b="1" i="1" dirty="0">
                <a:solidFill>
                  <a:srgbClr val="FF0000"/>
                </a:solidFill>
                <a:latin typeface="ae_AlMohanad" panose="02060603050605020204" pitchFamily="18" charset="-78"/>
                <a:ea typeface="Times New Roman"/>
                <a:cs typeface="ae_AlMohanad" panose="02060603050605020204" pitchFamily="18" charset="-78"/>
              </a:rPr>
              <a:t> -</a:t>
            </a:r>
            <a:endParaRPr lang="en-US" sz="2400" b="1" dirty="0">
              <a:solidFill>
                <a:srgbClr val="FF0000"/>
              </a:solidFill>
              <a:latin typeface="ae_AlMohanad" panose="02060603050605020204" pitchFamily="18" charset="-78"/>
              <a:ea typeface="Times New Roman"/>
              <a:cs typeface="ae_AlMohanad" panose="02060603050605020204" pitchFamily="18" charset="-78"/>
            </a:endParaRPr>
          </a:p>
          <a:p>
            <a:pPr marL="0" indent="0" algn="justLow">
              <a:lnSpc>
                <a:spcPct val="115000"/>
              </a:lnSpc>
              <a:spcBef>
                <a:spcPts val="300"/>
              </a:spcBef>
              <a:spcAft>
                <a:spcPts val="300"/>
              </a:spcAft>
              <a:buNone/>
            </a:pPr>
            <a:r>
              <a:rPr lang="ar-IQ" sz="2800" dirty="0">
                <a:latin typeface="ae_AlMohanad" panose="02060603050605020204" pitchFamily="18" charset="-78"/>
                <a:ea typeface="Calibri"/>
                <a:cs typeface="ae_AlMohanad" panose="02060603050605020204" pitchFamily="18" charset="-78"/>
              </a:rPr>
              <a:t>     </a:t>
            </a:r>
            <a:r>
              <a:rPr lang="ar-SA" sz="2800" dirty="0">
                <a:latin typeface="ae_AlMohanad" panose="02060603050605020204" pitchFamily="18" charset="-78"/>
                <a:ea typeface="Calibri"/>
                <a:cs typeface="ae_AlMohanad" panose="02060603050605020204" pitchFamily="18" charset="-78"/>
              </a:rPr>
              <a:t>إن جلسة العصف الذهني قد تستغرق زمنا يتراوح ما بين </a:t>
            </a:r>
            <a:br>
              <a:rPr lang="ar-SA" sz="2800" dirty="0">
                <a:latin typeface="ae_AlMohanad" panose="02060603050605020204" pitchFamily="18" charset="-78"/>
                <a:ea typeface="Calibri"/>
                <a:cs typeface="ae_AlMohanad" panose="02060603050605020204" pitchFamily="18" charset="-78"/>
              </a:rPr>
            </a:br>
            <a:r>
              <a:rPr lang="ar-SA" sz="2800" dirty="0">
                <a:latin typeface="ae_AlMohanad" panose="02060603050605020204" pitchFamily="18" charset="-78"/>
                <a:ea typeface="Calibri"/>
                <a:cs typeface="ae_AlMohanad" panose="02060603050605020204" pitchFamily="18" charset="-78"/>
              </a:rPr>
              <a:t>( </a:t>
            </a:r>
            <a:r>
              <a:rPr lang="en-US" sz="2800" dirty="0">
                <a:latin typeface="ae_AlMohanad" panose="02060603050605020204" pitchFamily="18" charset="-78"/>
                <a:ea typeface="Calibri"/>
                <a:cs typeface="ae_AlMohanad" panose="02060603050605020204" pitchFamily="18" charset="-78"/>
              </a:rPr>
              <a:t>60-15</a:t>
            </a:r>
            <a:r>
              <a:rPr lang="ar-SA" sz="2800" dirty="0">
                <a:latin typeface="ae_AlMohanad" panose="02060603050605020204" pitchFamily="18" charset="-78"/>
                <a:ea typeface="Calibri"/>
                <a:cs typeface="ae_AlMohanad" panose="02060603050605020204" pitchFamily="18" charset="-78"/>
              </a:rPr>
              <a:t> ) دقيقة وبمتوسط ( </a:t>
            </a:r>
            <a:r>
              <a:rPr lang="en-US" sz="2800" dirty="0">
                <a:latin typeface="ae_AlMohanad" panose="02060603050605020204" pitchFamily="18" charset="-78"/>
                <a:ea typeface="Calibri"/>
                <a:cs typeface="ae_AlMohanad" panose="02060603050605020204" pitchFamily="18" charset="-78"/>
              </a:rPr>
              <a:t>30</a:t>
            </a:r>
            <a:r>
              <a:rPr lang="ar-SA" sz="2800" dirty="0">
                <a:latin typeface="ae_AlMohanad" panose="02060603050605020204" pitchFamily="18" charset="-78"/>
                <a:ea typeface="Calibri"/>
                <a:cs typeface="ae_AlMohanad" panose="02060603050605020204" pitchFamily="18" charset="-78"/>
              </a:rPr>
              <a:t> ) دقيقة. أما الوقت الأمثل لإجراء الجلسة فيكون عند الصباح </a:t>
            </a:r>
            <a:endParaRPr lang="en-US" sz="1800" dirty="0">
              <a:latin typeface="ae_AlMohanad" panose="02060603050605020204" pitchFamily="18" charset="-78"/>
              <a:ea typeface="Calibri"/>
              <a:cs typeface="ae_AlMohanad" panose="02060603050605020204" pitchFamily="18" charset="-78"/>
            </a:endParaRPr>
          </a:p>
          <a:p>
            <a:pPr marL="0" indent="0" algn="justLow">
              <a:lnSpc>
                <a:spcPct val="150000"/>
              </a:lnSpc>
              <a:buNone/>
            </a:pPr>
            <a:r>
              <a:rPr lang="ar-SA" sz="1800" dirty="0">
                <a:latin typeface="ae_AlMohanad" panose="02060603050605020204" pitchFamily="18" charset="-78"/>
                <a:ea typeface="Times New Roman"/>
                <a:cs typeface="ae_AlMohanad" panose="02060603050605020204" pitchFamily="18" charset="-78"/>
              </a:rPr>
              <a:t> </a:t>
            </a:r>
            <a:endParaRPr lang="en-US" sz="1800" dirty="0">
              <a:latin typeface="ae_AlMohanad" panose="02060603050605020204" pitchFamily="18" charset="-78"/>
              <a:ea typeface="Calibri"/>
              <a:cs typeface="ae_AlMohanad" panose="02060603050605020204" pitchFamily="18" charset="-78"/>
            </a:endParaRPr>
          </a:p>
          <a:p>
            <a:endParaRPr lang="ar-SA" dirty="0">
              <a:latin typeface="ae_AlMohanad" panose="02060603050605020204" pitchFamily="18" charset="-78"/>
              <a:cs typeface="ae_AlMohanad" panose="02060603050605020204" pitchFamily="18" charset="-78"/>
            </a:endParaRPr>
          </a:p>
        </p:txBody>
      </p:sp>
    </p:spTree>
    <p:extLst>
      <p:ext uri="{BB962C8B-B14F-4D97-AF65-F5344CB8AC3E}">
        <p14:creationId xmlns:p14="http://schemas.microsoft.com/office/powerpoint/2010/main" val="1215820881"/>
      </p:ext>
    </p:extLst>
  </p:cSld>
  <p:clrMapOvr>
    <a:masterClrMapping/>
  </p:clrMapOvr>
  <p:transition spd="slow">
    <p:cover dir="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6266168"/>
          </a:xfrm>
        </p:spPr>
        <p:txBody>
          <a:bodyPr>
            <a:normAutofit fontScale="70000" lnSpcReduction="20000"/>
          </a:bodyPr>
          <a:lstStyle/>
          <a:p>
            <a:pPr marL="0" indent="0" algn="justLow">
              <a:lnSpc>
                <a:spcPct val="115000"/>
              </a:lnSpc>
              <a:spcBef>
                <a:spcPts val="300"/>
              </a:spcBef>
              <a:spcAft>
                <a:spcPts val="300"/>
              </a:spcAft>
              <a:buNone/>
            </a:pPr>
            <a:r>
              <a:rPr lang="ar-SA" sz="3600" b="1" dirty="0">
                <a:solidFill>
                  <a:srgbClr val="FFFF00"/>
                </a:solidFill>
                <a:latin typeface="ae_AlMohanad" panose="02060603050605020204" pitchFamily="18" charset="-78"/>
                <a:ea typeface="Calibri"/>
                <a:cs typeface="ae_AlMohanad" panose="02060603050605020204" pitchFamily="18" charset="-78"/>
              </a:rPr>
              <a:t>هـ-أسلوب عرض الأفكار في جلسة العصف الذهني : -</a:t>
            </a:r>
            <a:endParaRPr lang="en-US" sz="2400" dirty="0">
              <a:solidFill>
                <a:srgbClr val="FFFF00"/>
              </a:solidFill>
              <a:latin typeface="ae_AlMohanad" panose="02060603050605020204" pitchFamily="18" charset="-78"/>
              <a:ea typeface="Calibri"/>
              <a:cs typeface="ae_AlMohanad" panose="02060603050605020204" pitchFamily="18" charset="-78"/>
            </a:endParaRPr>
          </a:p>
          <a:p>
            <a:pPr marL="0" indent="0" algn="justLow">
              <a:lnSpc>
                <a:spcPct val="115000"/>
              </a:lnSpc>
              <a:spcBef>
                <a:spcPts val="300"/>
              </a:spcBef>
              <a:spcAft>
                <a:spcPts val="300"/>
              </a:spcAft>
              <a:buNone/>
            </a:pPr>
            <a:r>
              <a:rPr lang="ar-IQ" sz="3600" dirty="0">
                <a:latin typeface="ae_AlMohanad" panose="02060603050605020204" pitchFamily="18" charset="-78"/>
                <a:ea typeface="Calibri"/>
                <a:cs typeface="ae_AlMohanad" panose="02060603050605020204" pitchFamily="18" charset="-78"/>
              </a:rPr>
              <a:t>    </a:t>
            </a:r>
            <a:r>
              <a:rPr lang="ar-SA" sz="3600" dirty="0">
                <a:solidFill>
                  <a:schemeClr val="bg1"/>
                </a:solidFill>
                <a:latin typeface="ae_AlMohanad" panose="02060603050605020204" pitchFamily="18" charset="-78"/>
                <a:ea typeface="Calibri"/>
                <a:cs typeface="ae_AlMohanad" panose="02060603050605020204" pitchFamily="18" charset="-78"/>
              </a:rPr>
              <a:t>لكي تحقق جلسة العصف الذهني أهدافها وهي توليد الأفكار لابد من توفر بعض الشروط ، ففي البداية يقوم رئيس الجلسة بافتتاحها ، ثم يقوم بعرض المشكلة ، وبعد العرض يذكَر المشاركين بقواعد جلسته العصف الذهني ، حيث يقول لهم  والآن تذكروا أننا نريد كثيرا من الأفكار ، وكلما كانت تلك الأفكار غريبة وغير واقعية يكون أفضل ، احذروا من أن ينتقد أحدكم فكرة الآخر أو يقوم بتقييمها . </a:t>
            </a:r>
            <a:endParaRPr lang="ar-IQ" sz="3600" dirty="0">
              <a:solidFill>
                <a:schemeClr val="bg1"/>
              </a:solidFill>
              <a:latin typeface="ae_AlMohanad" panose="02060603050605020204" pitchFamily="18" charset="-78"/>
              <a:ea typeface="Calibri"/>
              <a:cs typeface="ae_AlMohanad" panose="02060603050605020204" pitchFamily="18" charset="-78"/>
            </a:endParaRPr>
          </a:p>
          <a:p>
            <a:pPr marL="0" indent="0" algn="justLow">
              <a:lnSpc>
                <a:spcPct val="115000"/>
              </a:lnSpc>
              <a:spcBef>
                <a:spcPts val="300"/>
              </a:spcBef>
              <a:spcAft>
                <a:spcPts val="300"/>
              </a:spcAft>
              <a:buNone/>
            </a:pPr>
            <a:endParaRPr lang="en-US" sz="2400" dirty="0">
              <a:latin typeface="ae_AlMohanad" panose="02060603050605020204" pitchFamily="18" charset="-78"/>
              <a:ea typeface="Calibri"/>
              <a:cs typeface="ae_AlMohanad" panose="02060603050605020204" pitchFamily="18" charset="-78"/>
            </a:endParaRPr>
          </a:p>
          <a:p>
            <a:pPr marL="0" indent="0" algn="justLow">
              <a:lnSpc>
                <a:spcPct val="115000"/>
              </a:lnSpc>
              <a:spcBef>
                <a:spcPts val="300"/>
              </a:spcBef>
              <a:spcAft>
                <a:spcPts val="300"/>
              </a:spcAft>
              <a:buNone/>
            </a:pPr>
            <a:r>
              <a:rPr lang="ar-SA" sz="3600" b="1" dirty="0">
                <a:solidFill>
                  <a:srgbClr val="FFFF00"/>
                </a:solidFill>
                <a:latin typeface="ae_AlMohanad" panose="02060603050605020204" pitchFamily="18" charset="-78"/>
                <a:ea typeface="Calibri"/>
                <a:cs typeface="ae_AlMohanad" panose="02060603050605020204" pitchFamily="18" charset="-78"/>
              </a:rPr>
              <a:t>و-تقويم الأفكار : </a:t>
            </a:r>
            <a:endParaRPr lang="en-US" sz="2400" dirty="0">
              <a:solidFill>
                <a:srgbClr val="FFFF00"/>
              </a:solidFill>
              <a:latin typeface="ae_AlMohanad" panose="02060603050605020204" pitchFamily="18" charset="-78"/>
              <a:ea typeface="Calibri"/>
              <a:cs typeface="ae_AlMohanad" panose="02060603050605020204" pitchFamily="18" charset="-78"/>
            </a:endParaRPr>
          </a:p>
          <a:p>
            <a:pPr marL="0" indent="0" algn="justLow">
              <a:lnSpc>
                <a:spcPct val="115000"/>
              </a:lnSpc>
              <a:spcBef>
                <a:spcPts val="300"/>
              </a:spcBef>
              <a:spcAft>
                <a:spcPts val="300"/>
              </a:spcAft>
              <a:buNone/>
            </a:pPr>
            <a:r>
              <a:rPr lang="ar-IQ" sz="3600" dirty="0">
                <a:latin typeface="ae_AlMohanad" panose="02060603050605020204" pitchFamily="18" charset="-78"/>
                <a:ea typeface="Calibri"/>
                <a:cs typeface="ae_AlMohanad" panose="02060603050605020204" pitchFamily="18" charset="-78"/>
              </a:rPr>
              <a:t>    </a:t>
            </a:r>
            <a:r>
              <a:rPr lang="ar-SA" sz="3600" dirty="0">
                <a:solidFill>
                  <a:schemeClr val="bg1"/>
                </a:solidFill>
                <a:latin typeface="ae_AlMohanad" panose="02060603050605020204" pitchFamily="18" charset="-78"/>
                <a:ea typeface="Calibri"/>
                <a:cs typeface="ae_AlMohanad" panose="02060603050605020204" pitchFamily="18" charset="-78"/>
              </a:rPr>
              <a:t>تتصف جلسات العصف الذهني بأنها تؤدي إلى توليد عدد كبير من الأفكار حول المشكلة المعروضة ، ويجري تقويم تلك الأفكار في ضوء مجموعة من المعايير منها (الأصالة , الفائدة , قابلية التطبيق)</a:t>
            </a:r>
            <a:r>
              <a:rPr lang="ar-IQ" sz="3600" dirty="0">
                <a:solidFill>
                  <a:schemeClr val="bg1"/>
                </a:solidFill>
                <a:latin typeface="ae_AlMohanad" panose="02060603050605020204" pitchFamily="18" charset="-78"/>
                <a:ea typeface="Calibri"/>
                <a:cs typeface="ae_AlMohanad" panose="02060603050605020204" pitchFamily="18" charset="-78"/>
              </a:rPr>
              <a:t>.</a:t>
            </a:r>
            <a:endParaRPr lang="en-US" sz="2400" dirty="0">
              <a:solidFill>
                <a:schemeClr val="bg1"/>
              </a:solidFill>
              <a:latin typeface="ae_AlMohanad" panose="02060603050605020204" pitchFamily="18" charset="-78"/>
              <a:ea typeface="Calibri"/>
              <a:cs typeface="ae_AlMohanad" panose="02060603050605020204" pitchFamily="18" charset="-78"/>
            </a:endParaRPr>
          </a:p>
          <a:p>
            <a:pPr marL="0" indent="0" algn="justLow">
              <a:lnSpc>
                <a:spcPct val="115000"/>
              </a:lnSpc>
              <a:spcBef>
                <a:spcPts val="300"/>
              </a:spcBef>
              <a:spcAft>
                <a:spcPts val="300"/>
              </a:spcAft>
              <a:buNone/>
            </a:pPr>
            <a:r>
              <a:rPr lang="ar-IQ" sz="3600" dirty="0">
                <a:solidFill>
                  <a:schemeClr val="bg1"/>
                </a:solidFill>
                <a:latin typeface="ae_AlMohanad" panose="02060603050605020204" pitchFamily="18" charset="-78"/>
                <a:ea typeface="Calibri"/>
                <a:cs typeface="ae_AlMohanad" panose="02060603050605020204" pitchFamily="18" charset="-78"/>
              </a:rPr>
              <a:t>   </a:t>
            </a:r>
            <a:r>
              <a:rPr lang="ar-SA" sz="3600" dirty="0">
                <a:solidFill>
                  <a:schemeClr val="bg1"/>
                </a:solidFill>
                <a:latin typeface="ae_AlMohanad" panose="02060603050605020204" pitchFamily="18" charset="-78"/>
                <a:ea typeface="Calibri"/>
                <a:cs typeface="ae_AlMohanad" panose="02060603050605020204" pitchFamily="18" charset="-78"/>
              </a:rPr>
              <a:t>ويتم تصنيف الأفكار وفقا لهذه المعايير إلى : -</a:t>
            </a:r>
            <a:endParaRPr lang="en-US" sz="2400" dirty="0">
              <a:solidFill>
                <a:schemeClr val="bg1"/>
              </a:solidFill>
              <a:latin typeface="ae_AlMohanad" panose="02060603050605020204" pitchFamily="18" charset="-78"/>
              <a:ea typeface="Calibri"/>
              <a:cs typeface="ae_AlMohanad" panose="02060603050605020204" pitchFamily="18" charset="-78"/>
            </a:endParaRPr>
          </a:p>
          <a:p>
            <a:pPr marL="0" indent="0" algn="justLow">
              <a:lnSpc>
                <a:spcPct val="115000"/>
              </a:lnSpc>
              <a:spcBef>
                <a:spcPts val="300"/>
              </a:spcBef>
              <a:spcAft>
                <a:spcPts val="300"/>
              </a:spcAft>
              <a:buNone/>
            </a:pPr>
            <a:r>
              <a:rPr lang="ar-SA" sz="3600" dirty="0">
                <a:solidFill>
                  <a:schemeClr val="bg1"/>
                </a:solidFill>
                <a:latin typeface="ae_AlMohanad" panose="02060603050605020204" pitchFamily="18" charset="-78"/>
                <a:ea typeface="Calibri"/>
                <a:cs typeface="ae_AlMohanad" panose="02060603050605020204" pitchFamily="18" charset="-78"/>
              </a:rPr>
              <a:t>1-أفكار أصيلة ومفيدة وقابلة للتطبيق . </a:t>
            </a:r>
            <a:endParaRPr lang="en-US" sz="2400" dirty="0">
              <a:solidFill>
                <a:schemeClr val="bg1"/>
              </a:solidFill>
              <a:latin typeface="ae_AlMohanad" panose="02060603050605020204" pitchFamily="18" charset="-78"/>
              <a:ea typeface="Calibri"/>
              <a:cs typeface="ae_AlMohanad" panose="02060603050605020204" pitchFamily="18" charset="-78"/>
            </a:endParaRPr>
          </a:p>
          <a:p>
            <a:pPr marL="0" indent="0" algn="justLow">
              <a:lnSpc>
                <a:spcPct val="115000"/>
              </a:lnSpc>
              <a:spcBef>
                <a:spcPts val="300"/>
              </a:spcBef>
              <a:spcAft>
                <a:spcPts val="300"/>
              </a:spcAft>
              <a:buNone/>
            </a:pPr>
            <a:r>
              <a:rPr lang="ar-SA" sz="3600" dirty="0">
                <a:solidFill>
                  <a:schemeClr val="bg1"/>
                </a:solidFill>
                <a:latin typeface="ae_AlMohanad" panose="02060603050605020204" pitchFamily="18" charset="-78"/>
                <a:ea typeface="Calibri"/>
                <a:cs typeface="ae_AlMohanad" panose="02060603050605020204" pitchFamily="18" charset="-78"/>
              </a:rPr>
              <a:t>2-أفكار مفيدة ولكنها غير قابلة للتطبيق . </a:t>
            </a:r>
            <a:endParaRPr lang="en-US" sz="2400" dirty="0">
              <a:solidFill>
                <a:schemeClr val="bg1"/>
              </a:solidFill>
              <a:latin typeface="ae_AlMohanad" panose="02060603050605020204" pitchFamily="18" charset="-78"/>
              <a:ea typeface="Calibri"/>
              <a:cs typeface="ae_AlMohanad" panose="02060603050605020204" pitchFamily="18" charset="-78"/>
            </a:endParaRPr>
          </a:p>
          <a:p>
            <a:pPr marL="342900" lvl="0" indent="-342900" algn="justLow">
              <a:lnSpc>
                <a:spcPct val="90000"/>
              </a:lnSpc>
              <a:buSzPts val="1400"/>
              <a:buFont typeface="Wingdings"/>
              <a:buChar char=""/>
              <a:tabLst>
                <a:tab pos="457200" algn="l"/>
              </a:tabLst>
            </a:pPr>
            <a:endParaRPr lang="en-US" sz="2800" dirty="0">
              <a:latin typeface="Times New Roman"/>
              <a:ea typeface="Times New Roman"/>
            </a:endParaRPr>
          </a:p>
        </p:txBody>
      </p:sp>
    </p:spTree>
    <p:extLst>
      <p:ext uri="{BB962C8B-B14F-4D97-AF65-F5344CB8AC3E}">
        <p14:creationId xmlns:p14="http://schemas.microsoft.com/office/powerpoint/2010/main" val="285761715"/>
      </p:ext>
    </p:extLst>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up)">
                                      <p:cBhvr>
                                        <p:cTn id="23" dur="500"/>
                                        <p:tgtEl>
                                          <p:spTgt spid="3">
                                            <p:txEl>
                                              <p:pRg st="5" end="5"/>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up)">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100000">
              <a:srgbClr val="FF99CC"/>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762112"/>
          </a:xfrm>
        </p:spPr>
        <p:txBody>
          <a:bodyPr>
            <a:noAutofit/>
          </a:bodyPr>
          <a:lstStyle/>
          <a:p>
            <a:pPr marL="0" indent="0" algn="just">
              <a:lnSpc>
                <a:spcPct val="100000"/>
              </a:lnSpc>
              <a:spcBef>
                <a:spcPts val="0"/>
              </a:spcBef>
              <a:spcAft>
                <a:spcPts val="600"/>
              </a:spcAft>
              <a:buNone/>
            </a:pPr>
            <a:r>
              <a:rPr lang="ar-EG" sz="2400" b="1" dirty="0">
                <a:solidFill>
                  <a:schemeClr val="accent1">
                    <a:lumMod val="75000"/>
                  </a:schemeClr>
                </a:solidFill>
                <a:latin typeface="ae_AlMohanad" panose="02060603050605020204" pitchFamily="18" charset="-78"/>
                <a:ea typeface="Calibri"/>
                <a:cs typeface="ae_AlMohanad" panose="02060603050605020204" pitchFamily="18" charset="-78"/>
              </a:rPr>
              <a:t>دور المعلم في إستراتيجية العصف الذهني </a:t>
            </a:r>
            <a:endParaRPr lang="ar-IQ" sz="2400" b="1" dirty="0">
              <a:solidFill>
                <a:schemeClr val="accent1">
                  <a:lumMod val="75000"/>
                </a:schemeClr>
              </a:solidFill>
              <a:latin typeface="ae_AlMohanad" panose="02060603050605020204" pitchFamily="18" charset="-78"/>
              <a:ea typeface="Calibri"/>
              <a:cs typeface="ae_AlMohanad" panose="02060603050605020204" pitchFamily="18" charset="-78"/>
            </a:endParaRPr>
          </a:p>
          <a:p>
            <a:pPr marL="0" indent="0" algn="just">
              <a:lnSpc>
                <a:spcPct val="100000"/>
              </a:lnSpc>
              <a:spcBef>
                <a:spcPts val="0"/>
              </a:spcBef>
              <a:spcAft>
                <a:spcPts val="600"/>
              </a:spcAft>
              <a:buNone/>
            </a:pPr>
            <a:r>
              <a:rPr lang="ar-SA" sz="2400" dirty="0">
                <a:latin typeface="ae_AlMohanad" panose="02060603050605020204" pitchFamily="18" charset="-78"/>
                <a:ea typeface="Calibri"/>
                <a:cs typeface="ae_AlMohanad" panose="02060603050605020204" pitchFamily="18" charset="-78"/>
              </a:rPr>
              <a:t>1-يوضح الأهداف في بداية الجلسة وموضوع النقاش والمشكلة</a:t>
            </a:r>
            <a:r>
              <a:rPr lang="en-US" sz="2400" dirty="0">
                <a:latin typeface="ae_AlMohanad" panose="02060603050605020204" pitchFamily="18" charset="-78"/>
                <a:ea typeface="Calibri"/>
                <a:cs typeface="ae_AlMohanad" panose="02060603050605020204" pitchFamily="18" charset="-78"/>
              </a:rPr>
              <a:t> .</a:t>
            </a:r>
          </a:p>
          <a:p>
            <a:pPr marL="0" indent="0" algn="just">
              <a:lnSpc>
                <a:spcPct val="100000"/>
              </a:lnSpc>
              <a:spcBef>
                <a:spcPts val="0"/>
              </a:spcBef>
              <a:spcAft>
                <a:spcPts val="600"/>
              </a:spcAft>
              <a:buNone/>
            </a:pPr>
            <a:r>
              <a:rPr lang="ar-IQ" sz="2400" dirty="0">
                <a:latin typeface="ae_AlMohanad" panose="02060603050605020204" pitchFamily="18" charset="-78"/>
                <a:ea typeface="Calibri"/>
                <a:cs typeface="ae_AlMohanad" panose="02060603050605020204" pitchFamily="18" charset="-78"/>
              </a:rPr>
              <a:t>2</a:t>
            </a:r>
            <a:r>
              <a:rPr lang="ar-SA" sz="2400" dirty="0">
                <a:latin typeface="ae_AlMohanad" panose="02060603050605020204" pitchFamily="18" charset="-78"/>
                <a:ea typeface="Calibri"/>
                <a:cs typeface="ae_AlMohanad" panose="02060603050605020204" pitchFamily="18" charset="-78"/>
              </a:rPr>
              <a:t>- يوضح قواعد جلسة العصف</a:t>
            </a:r>
            <a:r>
              <a:rPr lang="en-US" sz="2400" dirty="0">
                <a:latin typeface="ae_AlMohanad" panose="02060603050605020204" pitchFamily="18" charset="-78"/>
                <a:ea typeface="Calibri"/>
                <a:cs typeface="ae_AlMohanad" panose="02060603050605020204" pitchFamily="18" charset="-78"/>
              </a:rPr>
              <a:t> .</a:t>
            </a:r>
          </a:p>
          <a:p>
            <a:pPr marL="0" indent="0" algn="just">
              <a:lnSpc>
                <a:spcPct val="100000"/>
              </a:lnSpc>
              <a:spcBef>
                <a:spcPts val="0"/>
              </a:spcBef>
              <a:spcAft>
                <a:spcPts val="600"/>
              </a:spcAft>
              <a:buNone/>
            </a:pPr>
            <a:r>
              <a:rPr lang="ar-IQ" sz="2400" dirty="0">
                <a:latin typeface="ae_AlMohanad" panose="02060603050605020204" pitchFamily="18" charset="-78"/>
                <a:ea typeface="Calibri"/>
                <a:cs typeface="ae_AlMohanad" panose="02060603050605020204" pitchFamily="18" charset="-78"/>
              </a:rPr>
              <a:t>3- </a:t>
            </a:r>
            <a:r>
              <a:rPr lang="ar-SA" sz="2400" dirty="0">
                <a:latin typeface="ae_AlMohanad" panose="02060603050605020204" pitchFamily="18" charset="-78"/>
                <a:ea typeface="Calibri"/>
                <a:cs typeface="ae_AlMohanad" panose="02060603050605020204" pitchFamily="18" charset="-78"/>
              </a:rPr>
              <a:t>يحفز أعضاء المجموعة للمشاركة في النقاش وإبداء أراءهم في موضوع النقاش </a:t>
            </a:r>
            <a:endParaRPr lang="en-US" sz="2400" dirty="0">
              <a:latin typeface="ae_AlMohanad" panose="02060603050605020204" pitchFamily="18" charset="-78"/>
              <a:ea typeface="Calibri"/>
              <a:cs typeface="ae_AlMohanad" panose="02060603050605020204" pitchFamily="18" charset="-78"/>
            </a:endParaRPr>
          </a:p>
          <a:p>
            <a:pPr marL="0" indent="0" algn="just">
              <a:lnSpc>
                <a:spcPct val="100000"/>
              </a:lnSpc>
              <a:spcBef>
                <a:spcPts val="0"/>
              </a:spcBef>
              <a:spcAft>
                <a:spcPts val="600"/>
              </a:spcAft>
              <a:buNone/>
            </a:pPr>
            <a:r>
              <a:rPr lang="ar-SA" sz="2400" dirty="0">
                <a:latin typeface="ae_AlMohanad" panose="02060603050605020204" pitchFamily="18" charset="-78"/>
                <a:ea typeface="Calibri"/>
                <a:cs typeface="ae_AlMohanad" panose="02060603050605020204" pitchFamily="18" charset="-78"/>
              </a:rPr>
              <a:t>4- تسجيل جميع الأفكار و الآراء حتى ولو كانت خاطئة</a:t>
            </a:r>
            <a:r>
              <a:rPr lang="en-US" sz="2400" dirty="0">
                <a:latin typeface="ae_AlMohanad" panose="02060603050605020204" pitchFamily="18" charset="-78"/>
                <a:ea typeface="Calibri"/>
                <a:cs typeface="ae_AlMohanad" panose="02060603050605020204" pitchFamily="18" charset="-78"/>
              </a:rPr>
              <a:t> .</a:t>
            </a:r>
          </a:p>
          <a:p>
            <a:pPr marL="0" indent="0" algn="just">
              <a:lnSpc>
                <a:spcPct val="100000"/>
              </a:lnSpc>
              <a:spcBef>
                <a:spcPts val="0"/>
              </a:spcBef>
              <a:spcAft>
                <a:spcPts val="600"/>
              </a:spcAft>
              <a:buNone/>
            </a:pPr>
            <a:r>
              <a:rPr lang="ar-SA" sz="2400" dirty="0">
                <a:latin typeface="ae_AlMohanad" panose="02060603050605020204" pitchFamily="18" charset="-78"/>
                <a:ea typeface="Calibri"/>
                <a:cs typeface="ae_AlMohanad" panose="02060603050605020204" pitchFamily="18" charset="-78"/>
              </a:rPr>
              <a:t>5- يساعد على توليد الأفكار بطرح أسئلة تستثير أفكارهم</a:t>
            </a:r>
            <a:r>
              <a:rPr lang="en-US" sz="2400" dirty="0">
                <a:latin typeface="ae_AlMohanad" panose="02060603050605020204" pitchFamily="18" charset="-78"/>
                <a:ea typeface="Calibri"/>
                <a:cs typeface="ae_AlMohanad" panose="02060603050605020204" pitchFamily="18" charset="-78"/>
              </a:rPr>
              <a:t> .</a:t>
            </a:r>
          </a:p>
          <a:p>
            <a:pPr marL="0" indent="0" algn="just">
              <a:lnSpc>
                <a:spcPct val="100000"/>
              </a:lnSpc>
              <a:spcBef>
                <a:spcPts val="0"/>
              </a:spcBef>
              <a:spcAft>
                <a:spcPts val="600"/>
              </a:spcAft>
              <a:buNone/>
            </a:pPr>
            <a:r>
              <a:rPr lang="ar-SA" sz="2400" dirty="0">
                <a:latin typeface="ae_AlMohanad" panose="02060603050605020204" pitchFamily="18" charset="-78"/>
                <a:ea typeface="Calibri"/>
                <a:cs typeface="ae_AlMohanad" panose="02060603050605020204" pitchFamily="18" charset="-78"/>
              </a:rPr>
              <a:t>6- يعرف الأفراد بكم الأفكار التي أدلوا بها</a:t>
            </a:r>
            <a:r>
              <a:rPr lang="en-US" sz="2400" dirty="0">
                <a:latin typeface="ae_AlMohanad" panose="02060603050605020204" pitchFamily="18" charset="-78"/>
                <a:ea typeface="Calibri"/>
                <a:cs typeface="ae_AlMohanad" panose="02060603050605020204" pitchFamily="18" charset="-78"/>
              </a:rPr>
              <a:t> .</a:t>
            </a:r>
          </a:p>
          <a:p>
            <a:pPr marL="0" indent="0" algn="just">
              <a:lnSpc>
                <a:spcPct val="100000"/>
              </a:lnSpc>
              <a:spcBef>
                <a:spcPts val="0"/>
              </a:spcBef>
              <a:spcAft>
                <a:spcPts val="600"/>
              </a:spcAft>
              <a:buNone/>
            </a:pPr>
            <a:r>
              <a:rPr lang="ar-SA" sz="2400" dirty="0">
                <a:latin typeface="ae_AlMohanad" panose="02060603050605020204" pitchFamily="18" charset="-78"/>
                <a:ea typeface="Calibri"/>
                <a:cs typeface="ae_AlMohanad" panose="02060603050605020204" pitchFamily="18" charset="-78"/>
              </a:rPr>
              <a:t>7-أن يكون مستمعا جيدا</a:t>
            </a:r>
            <a:r>
              <a:rPr lang="en-US" sz="2400" dirty="0">
                <a:latin typeface="ae_AlMohanad" panose="02060603050605020204" pitchFamily="18" charset="-78"/>
                <a:ea typeface="Calibri"/>
                <a:cs typeface="ae_AlMohanad" panose="02060603050605020204" pitchFamily="18" charset="-78"/>
              </a:rPr>
              <a:t> .</a:t>
            </a:r>
          </a:p>
          <a:p>
            <a:pPr marL="0" indent="0" algn="just">
              <a:lnSpc>
                <a:spcPct val="100000"/>
              </a:lnSpc>
              <a:spcBef>
                <a:spcPts val="0"/>
              </a:spcBef>
              <a:spcAft>
                <a:spcPts val="600"/>
              </a:spcAft>
              <a:buNone/>
            </a:pPr>
            <a:r>
              <a:rPr lang="ar-SA" sz="2400" dirty="0">
                <a:latin typeface="ae_AlMohanad" panose="02060603050605020204" pitchFamily="18" charset="-78"/>
                <a:ea typeface="Calibri"/>
                <a:cs typeface="ae_AlMohanad" panose="02060603050605020204" pitchFamily="18" charset="-78"/>
              </a:rPr>
              <a:t>8- لا يطلب تفسير الآراء والأفكار التي أدلوا بها</a:t>
            </a:r>
            <a:r>
              <a:rPr lang="en-US" sz="2400" dirty="0">
                <a:latin typeface="ae_AlMohanad" panose="02060603050605020204" pitchFamily="18" charset="-78"/>
                <a:ea typeface="Calibri"/>
                <a:cs typeface="ae_AlMohanad" panose="02060603050605020204" pitchFamily="18" charset="-78"/>
              </a:rPr>
              <a:t> .</a:t>
            </a:r>
          </a:p>
          <a:p>
            <a:pPr marL="0" indent="0" algn="just">
              <a:lnSpc>
                <a:spcPct val="100000"/>
              </a:lnSpc>
              <a:spcBef>
                <a:spcPts val="0"/>
              </a:spcBef>
              <a:spcAft>
                <a:spcPts val="600"/>
              </a:spcAft>
              <a:buNone/>
            </a:pPr>
            <a:r>
              <a:rPr lang="ar-SA" sz="2400" dirty="0">
                <a:latin typeface="ae_AlMohanad" panose="02060603050605020204" pitchFamily="18" charset="-78"/>
                <a:ea typeface="Calibri"/>
                <a:cs typeface="ae_AlMohanad" panose="02060603050605020204" pitchFamily="18" charset="-78"/>
              </a:rPr>
              <a:t>9- يقوم بمعالجة الأفكار فيجمع ويدمج الأفكار المتماثلة ويستبعد الأفكار الضعيفة</a:t>
            </a:r>
            <a:endParaRPr lang="en-US" sz="2400" dirty="0">
              <a:latin typeface="ae_AlMohanad" panose="02060603050605020204" pitchFamily="18" charset="-78"/>
              <a:ea typeface="Calibri"/>
              <a:cs typeface="ae_AlMohanad" panose="02060603050605020204" pitchFamily="18" charset="-78"/>
            </a:endParaRPr>
          </a:p>
          <a:p>
            <a:pPr indent="0">
              <a:lnSpc>
                <a:spcPct val="100000"/>
              </a:lnSpc>
              <a:spcBef>
                <a:spcPts val="0"/>
              </a:spcBef>
              <a:spcAft>
                <a:spcPts val="600"/>
              </a:spcAft>
              <a:buNone/>
            </a:pPr>
            <a:endParaRPr lang="ar-SA" sz="2400" dirty="0">
              <a:latin typeface="ae_AlMohanad" panose="02060603050605020204" pitchFamily="18" charset="-78"/>
              <a:cs typeface="ae_AlMohanad" panose="02060603050605020204" pitchFamily="18" charset="-78"/>
            </a:endParaRPr>
          </a:p>
        </p:txBody>
      </p:sp>
    </p:spTree>
    <p:extLst>
      <p:ext uri="{BB962C8B-B14F-4D97-AF65-F5344CB8AC3E}">
        <p14:creationId xmlns:p14="http://schemas.microsoft.com/office/powerpoint/2010/main" val="1793904755"/>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himes.wav"/>
          </p:stSnd>
        </p:sndAc>
      </p:transition>
    </mc:Choice>
    <mc:Fallback xmlns="">
      <p:transition spd="med">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71000">
              <a:schemeClr val="accent2">
                <a:lumMod val="40000"/>
                <a:lumOff val="60000"/>
              </a:schemeClr>
            </a:gs>
            <a:gs pos="100000">
              <a:srgbClr val="00B0F0"/>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834120"/>
          </a:xfrm>
        </p:spPr>
        <p:txBody>
          <a:bodyPr>
            <a:noAutofit/>
          </a:bodyPr>
          <a:lstStyle/>
          <a:p>
            <a:pPr marL="0" indent="0" algn="justLow">
              <a:lnSpc>
                <a:spcPct val="115000"/>
              </a:lnSpc>
              <a:spcBef>
                <a:spcPts val="0"/>
              </a:spcBef>
              <a:spcAft>
                <a:spcPts val="1000"/>
              </a:spcAft>
              <a:buNone/>
            </a:pPr>
            <a:r>
              <a:rPr lang="ar-IQ" sz="1600" dirty="0">
                <a:solidFill>
                  <a:schemeClr val="accent1">
                    <a:lumMod val="75000"/>
                  </a:schemeClr>
                </a:solidFill>
                <a:latin typeface="ae_AlMohanad" panose="02060603050605020204" pitchFamily="18" charset="-78"/>
                <a:ea typeface="Calibri"/>
                <a:cs typeface="AdvertisingBold" pitchFamily="2" charset="-78"/>
              </a:rPr>
              <a:t>مزايا اسلوب العصف الذهني : </a:t>
            </a:r>
            <a:endParaRPr lang="en-US" sz="1600" dirty="0">
              <a:solidFill>
                <a:schemeClr val="accent1">
                  <a:lumMod val="75000"/>
                </a:schemeClr>
              </a:solidFill>
              <a:latin typeface="ae_AlMohanad" panose="02060603050605020204" pitchFamily="18" charset="-78"/>
              <a:ea typeface="Calibri"/>
              <a:cs typeface="AdvertisingBold" pitchFamily="2" charset="-78"/>
            </a:endParaRPr>
          </a:p>
          <a:p>
            <a:pPr marL="342900" indent="-342900" algn="justLow">
              <a:lnSpc>
                <a:spcPct val="115000"/>
              </a:lnSpc>
              <a:spcBef>
                <a:spcPts val="0"/>
              </a:spcBef>
              <a:buFont typeface="+mj-lt"/>
              <a:buAutoNum type="arabicPeriod"/>
              <a:tabLst>
                <a:tab pos="504825" algn="l"/>
              </a:tabLst>
            </a:pPr>
            <a:r>
              <a:rPr lang="ar-IQ" sz="1600" dirty="0">
                <a:latin typeface="ae_AlMohanad" panose="02060603050605020204" pitchFamily="18" charset="-78"/>
                <a:ea typeface="Calibri"/>
                <a:cs typeface="ae_AlMohanad" panose="02060603050605020204" pitchFamily="18" charset="-78"/>
              </a:rPr>
              <a:t>يساعد في الاقلال من الخمول الفكري للطلبة . </a:t>
            </a:r>
            <a:endParaRPr lang="en-US" sz="1600" dirty="0">
              <a:latin typeface="ae_AlMohanad" panose="02060603050605020204" pitchFamily="18" charset="-78"/>
              <a:ea typeface="Calibri"/>
              <a:cs typeface="ae_AlMohanad" panose="02060603050605020204" pitchFamily="18" charset="-78"/>
            </a:endParaRPr>
          </a:p>
          <a:p>
            <a:pPr marL="342900" indent="-342900" algn="justLow">
              <a:lnSpc>
                <a:spcPct val="115000"/>
              </a:lnSpc>
              <a:spcBef>
                <a:spcPts val="0"/>
              </a:spcBef>
              <a:buFont typeface="+mj-lt"/>
              <a:buAutoNum type="arabicPeriod"/>
              <a:tabLst>
                <a:tab pos="504825" algn="l"/>
              </a:tabLst>
            </a:pPr>
            <a:r>
              <a:rPr lang="ar-IQ" sz="1600" dirty="0">
                <a:latin typeface="ae_AlMohanad" panose="02060603050605020204" pitchFamily="18" charset="-78"/>
                <a:ea typeface="Calibri"/>
                <a:cs typeface="ae_AlMohanad" panose="02060603050605020204" pitchFamily="18" charset="-78"/>
              </a:rPr>
              <a:t>يساهم في مرونة العملية التعليمية وتولد الحماسة للطلبة واشعارهم بذواتهم وبقيمة افكارهم . </a:t>
            </a:r>
            <a:endParaRPr lang="en-US" sz="1600" dirty="0">
              <a:latin typeface="ae_AlMohanad" panose="02060603050605020204" pitchFamily="18" charset="-78"/>
              <a:ea typeface="Calibri"/>
              <a:cs typeface="ae_AlMohanad" panose="02060603050605020204" pitchFamily="18" charset="-78"/>
            </a:endParaRPr>
          </a:p>
          <a:p>
            <a:pPr marL="342900" indent="-342900" algn="justLow">
              <a:lnSpc>
                <a:spcPct val="115000"/>
              </a:lnSpc>
              <a:spcBef>
                <a:spcPts val="0"/>
              </a:spcBef>
              <a:buFont typeface="+mj-lt"/>
              <a:buAutoNum type="arabicPeriod"/>
              <a:tabLst>
                <a:tab pos="504825" algn="l"/>
              </a:tabLst>
            </a:pPr>
            <a:r>
              <a:rPr lang="ar-IQ" sz="1600" dirty="0">
                <a:latin typeface="ae_AlMohanad" panose="02060603050605020204" pitchFamily="18" charset="-78"/>
                <a:ea typeface="Calibri"/>
                <a:cs typeface="ae_AlMohanad" panose="02060603050605020204" pitchFamily="18" charset="-78"/>
              </a:rPr>
              <a:t>يشجع الطالبات جميعهن على المشاركة في الدرس ، لان قواعده تحمي المشاركات من النقد.</a:t>
            </a:r>
            <a:endParaRPr lang="en-US" sz="1600" dirty="0">
              <a:latin typeface="ae_AlMohanad" panose="02060603050605020204" pitchFamily="18" charset="-78"/>
              <a:ea typeface="Calibri"/>
              <a:cs typeface="ae_AlMohanad" panose="02060603050605020204" pitchFamily="18" charset="-78"/>
            </a:endParaRPr>
          </a:p>
          <a:p>
            <a:pPr marL="342900" indent="-342900" algn="justLow">
              <a:lnSpc>
                <a:spcPct val="115000"/>
              </a:lnSpc>
              <a:spcBef>
                <a:spcPts val="0"/>
              </a:spcBef>
              <a:buFont typeface="+mj-lt"/>
              <a:buAutoNum type="arabicPeriod"/>
              <a:tabLst>
                <a:tab pos="504825" algn="l"/>
              </a:tabLst>
            </a:pPr>
            <a:r>
              <a:rPr lang="ar-IQ" sz="1600" dirty="0">
                <a:latin typeface="ae_AlMohanad" panose="02060603050605020204" pitchFamily="18" charset="-78"/>
                <a:ea typeface="Calibri"/>
                <a:cs typeface="ae_AlMohanad" panose="02060603050605020204" pitchFamily="18" charset="-78"/>
              </a:rPr>
              <a:t>تبني الثقة وتشجع الصراحة والانفتاح الذهني والاستعداد للتخيل والابداع . </a:t>
            </a:r>
            <a:endParaRPr lang="en-US" sz="1600" dirty="0">
              <a:latin typeface="ae_AlMohanad" panose="02060603050605020204" pitchFamily="18" charset="-78"/>
              <a:ea typeface="Calibri"/>
              <a:cs typeface="ae_AlMohanad" panose="02060603050605020204" pitchFamily="18" charset="-78"/>
            </a:endParaRPr>
          </a:p>
          <a:p>
            <a:pPr marL="342900" indent="-342900" algn="justLow">
              <a:lnSpc>
                <a:spcPct val="115000"/>
              </a:lnSpc>
              <a:spcBef>
                <a:spcPts val="0"/>
              </a:spcBef>
              <a:buFont typeface="+mj-lt"/>
              <a:buAutoNum type="arabicPeriod"/>
              <a:tabLst>
                <a:tab pos="504825" algn="l"/>
              </a:tabLst>
            </a:pPr>
            <a:r>
              <a:rPr lang="ar-IQ" sz="1600" dirty="0">
                <a:latin typeface="ae_AlMohanad" panose="02060603050605020204" pitchFamily="18" charset="-78"/>
                <a:ea typeface="Calibri"/>
                <a:cs typeface="ae_AlMohanad" panose="02060603050605020204" pitchFamily="18" charset="-78"/>
              </a:rPr>
              <a:t>تظهر وجهات نظر عديدة ومختلفة قائمة على ردود فعل عاطفية وعقلية تجاه مشكلة معينة ، مما يكثر من البدائل المناسبة لحل اية مشكلة . </a:t>
            </a:r>
            <a:endParaRPr lang="en-US" sz="1600" dirty="0">
              <a:latin typeface="ae_AlMohanad" panose="02060603050605020204" pitchFamily="18" charset="-78"/>
              <a:ea typeface="Calibri"/>
              <a:cs typeface="ae_AlMohanad" panose="02060603050605020204" pitchFamily="18" charset="-78"/>
            </a:endParaRPr>
          </a:p>
          <a:p>
            <a:pPr marL="342900" indent="-342900" algn="justLow">
              <a:lnSpc>
                <a:spcPct val="115000"/>
              </a:lnSpc>
              <a:spcBef>
                <a:spcPts val="0"/>
              </a:spcBef>
              <a:buFont typeface="+mj-lt"/>
              <a:buAutoNum type="arabicPeriod"/>
              <a:tabLst>
                <a:tab pos="504825" algn="l"/>
              </a:tabLst>
            </a:pPr>
            <a:r>
              <a:rPr lang="ar-IQ" sz="1600" dirty="0">
                <a:latin typeface="ae_AlMohanad" panose="02060603050605020204" pitchFamily="18" charset="-78"/>
                <a:ea typeface="Calibri"/>
                <a:cs typeface="ae_AlMohanad" panose="02060603050605020204" pitchFamily="18" charset="-78"/>
              </a:rPr>
              <a:t>تقدم للطالبات وسيلة للتركيز على مدى الإحساس لموضوع المشكلة ، مما يسرع في الوصول الى الحل </a:t>
            </a:r>
          </a:p>
          <a:p>
            <a:pPr marL="342900" indent="-342900" algn="justLow">
              <a:lnSpc>
                <a:spcPct val="115000"/>
              </a:lnSpc>
              <a:spcBef>
                <a:spcPts val="0"/>
              </a:spcBef>
              <a:buFont typeface="+mj-lt"/>
              <a:buAutoNum type="arabicPeriod"/>
              <a:tabLst>
                <a:tab pos="504825" algn="l"/>
              </a:tabLst>
            </a:pPr>
            <a:r>
              <a:rPr lang="ar-IQ" sz="1600" dirty="0">
                <a:latin typeface="ae_AlMohanad" panose="02060603050605020204" pitchFamily="18" charset="-78"/>
                <a:ea typeface="Calibri"/>
                <a:cs typeface="ae_AlMohanad" panose="02060603050605020204" pitchFamily="18" charset="-78"/>
              </a:rPr>
              <a:t>يصلح العصف الذهني للتطبيق في كل مجالات الحياة بصفة عامة ، وفي مجال التدريس بصفة خاصة </a:t>
            </a:r>
            <a:r>
              <a:rPr lang="ar-IQ" sz="1600" dirty="0" err="1">
                <a:latin typeface="ae_AlMohanad" panose="02060603050605020204" pitchFamily="18" charset="-78"/>
                <a:ea typeface="Calibri"/>
                <a:cs typeface="ae_AlMohanad" panose="02060603050605020204" pitchFamily="18" charset="-78"/>
              </a:rPr>
              <a:t>لانه</a:t>
            </a:r>
            <a:r>
              <a:rPr lang="ar-IQ" sz="1600" dirty="0">
                <a:latin typeface="ae_AlMohanad" panose="02060603050605020204" pitchFamily="18" charset="-78"/>
                <a:ea typeface="Calibri"/>
                <a:cs typeface="ae_AlMohanad" panose="02060603050605020204" pitchFamily="18" charset="-78"/>
              </a:rPr>
              <a:t> ما من مجال الا ويحتاج للتفكير ، كما انه ينمي التفكير الابداعي ( الابتكار)</a:t>
            </a:r>
            <a:endParaRPr lang="en-US" sz="1600" dirty="0">
              <a:latin typeface="ae_AlMohanad" panose="02060603050605020204" pitchFamily="18" charset="-78"/>
              <a:ea typeface="Calibri"/>
              <a:cs typeface="ae_AlMohanad" panose="02060603050605020204" pitchFamily="18" charset="-78"/>
            </a:endParaRPr>
          </a:p>
          <a:p>
            <a:pPr marL="342900" indent="-342900" algn="justLow">
              <a:lnSpc>
                <a:spcPct val="115000"/>
              </a:lnSpc>
              <a:spcBef>
                <a:spcPts val="0"/>
              </a:spcBef>
              <a:buFont typeface="+mj-lt"/>
              <a:buAutoNum type="arabicPeriod"/>
              <a:tabLst>
                <a:tab pos="504825" algn="l"/>
              </a:tabLst>
            </a:pPr>
            <a:r>
              <a:rPr lang="ar-IQ" sz="1600" dirty="0">
                <a:latin typeface="ae_AlMohanad" panose="02060603050605020204" pitchFamily="18" charset="-78"/>
                <a:ea typeface="Calibri"/>
                <a:cs typeface="ae_AlMohanad" panose="02060603050605020204" pitchFamily="18" charset="-78"/>
              </a:rPr>
              <a:t>سهل التطبيق فلا يحتاج الى وقت طويل من قبل المعلمين في التدريب عليه . </a:t>
            </a:r>
            <a:endParaRPr lang="en-US" sz="1600" dirty="0">
              <a:latin typeface="ae_AlMohanad" panose="02060603050605020204" pitchFamily="18" charset="-78"/>
              <a:ea typeface="Calibri"/>
              <a:cs typeface="ae_AlMohanad" panose="02060603050605020204" pitchFamily="18" charset="-78"/>
            </a:endParaRPr>
          </a:p>
          <a:p>
            <a:pPr marL="342900" indent="-342900" algn="justLow">
              <a:lnSpc>
                <a:spcPct val="115000"/>
              </a:lnSpc>
              <a:spcBef>
                <a:spcPts val="0"/>
              </a:spcBef>
              <a:buFont typeface="+mj-lt"/>
              <a:buAutoNum type="arabicPeriod"/>
              <a:tabLst>
                <a:tab pos="504825" algn="l"/>
              </a:tabLst>
            </a:pPr>
            <a:r>
              <a:rPr lang="ar-IQ" sz="1600" dirty="0">
                <a:latin typeface="ae_AlMohanad" panose="02060603050605020204" pitchFamily="18" charset="-78"/>
                <a:ea typeface="Calibri"/>
                <a:cs typeface="ae_AlMohanad" panose="02060603050605020204" pitchFamily="18" charset="-78"/>
              </a:rPr>
              <a:t>اقتصادي في تكاليفه فضلاً عن تميزه بمناخ التسلية وتنمية عادات التفكير المفيدة .</a:t>
            </a:r>
            <a:endParaRPr lang="en-US" sz="1600" dirty="0">
              <a:latin typeface="ae_AlMohanad" panose="02060603050605020204" pitchFamily="18" charset="-78"/>
              <a:ea typeface="Calibri"/>
              <a:cs typeface="ae_AlMohanad" panose="02060603050605020204" pitchFamily="18" charset="-78"/>
            </a:endParaRPr>
          </a:p>
          <a:p>
            <a:pPr marL="342900" indent="-342900" algn="justLow">
              <a:lnSpc>
                <a:spcPct val="115000"/>
              </a:lnSpc>
              <a:spcBef>
                <a:spcPts val="0"/>
              </a:spcBef>
              <a:buFont typeface="+mj-lt"/>
              <a:buAutoNum type="arabicPeriod"/>
              <a:tabLst>
                <a:tab pos="504825" algn="l"/>
              </a:tabLst>
            </a:pPr>
            <a:r>
              <a:rPr lang="ar-IQ" sz="1600" dirty="0">
                <a:latin typeface="ae_AlMohanad" panose="02060603050605020204" pitchFamily="18" charset="-78"/>
                <a:ea typeface="Calibri"/>
                <a:cs typeface="ae_AlMohanad" panose="02060603050605020204" pitchFamily="18" charset="-78"/>
              </a:rPr>
              <a:t>يسهم العصف الذهني في تنمية التفكير الابداعي وحل المشكلات لدى الطلاب . </a:t>
            </a:r>
            <a:endParaRPr lang="en-US" sz="1600" dirty="0">
              <a:latin typeface="ae_AlMohanad" panose="02060603050605020204" pitchFamily="18" charset="-78"/>
              <a:ea typeface="Calibri"/>
              <a:cs typeface="ae_AlMohanad" panose="02060603050605020204" pitchFamily="18" charset="-78"/>
            </a:endParaRPr>
          </a:p>
          <a:p>
            <a:pPr marL="342900" indent="-342900" algn="justLow">
              <a:lnSpc>
                <a:spcPct val="115000"/>
              </a:lnSpc>
              <a:spcBef>
                <a:spcPts val="0"/>
              </a:spcBef>
              <a:buFont typeface="+mj-lt"/>
              <a:buAutoNum type="arabicPeriod"/>
              <a:tabLst>
                <a:tab pos="504825" algn="l"/>
              </a:tabLst>
            </a:pPr>
            <a:r>
              <a:rPr lang="ar-IQ" sz="1600" dirty="0">
                <a:latin typeface="ae_AlMohanad" panose="02060603050605020204" pitchFamily="18" charset="-78"/>
                <a:ea typeface="Calibri"/>
                <a:cs typeface="ae_AlMohanad" panose="02060603050605020204" pitchFamily="18" charset="-78"/>
              </a:rPr>
              <a:t>يشجع على التفاعل مع الجماعة ، ويزيد من التنافس الفردي والجماعي .  </a:t>
            </a:r>
            <a:endParaRPr lang="en-US" sz="1600" dirty="0">
              <a:latin typeface="ae_AlMohanad" panose="02060603050605020204" pitchFamily="18" charset="-78"/>
              <a:ea typeface="Calibri"/>
              <a:cs typeface="ae_AlMohanad" panose="02060603050605020204" pitchFamily="18" charset="-78"/>
            </a:endParaRPr>
          </a:p>
          <a:p>
            <a:pPr marL="342900" indent="-342900" algn="justLow">
              <a:lnSpc>
                <a:spcPct val="115000"/>
              </a:lnSpc>
              <a:spcBef>
                <a:spcPts val="0"/>
              </a:spcBef>
              <a:buFont typeface="+mj-lt"/>
              <a:buAutoNum type="arabicPeriod"/>
              <a:tabLst>
                <a:tab pos="504825" algn="l"/>
              </a:tabLst>
            </a:pPr>
            <a:r>
              <a:rPr lang="ar-IQ" sz="1600" dirty="0">
                <a:latin typeface="ae_AlMohanad" panose="02060603050605020204" pitchFamily="18" charset="-78"/>
                <a:ea typeface="Calibri"/>
                <a:cs typeface="ae_AlMohanad" panose="02060603050605020204" pitchFamily="18" charset="-78"/>
              </a:rPr>
              <a:t>يعد احد الأسباب التي تؤكد عليها الاتجاهات الحديثة ، وخاصة عندما يستخدم مع مواد دراسية ذات طبيعة صعبة ، ولا تلقى ترحيباً جيدا من الطلاب .</a:t>
            </a:r>
            <a:endParaRPr lang="en-US" sz="1600" dirty="0">
              <a:latin typeface="ae_AlMohanad" panose="02060603050605020204" pitchFamily="18" charset="-78"/>
              <a:ea typeface="Calibri"/>
              <a:cs typeface="ae_AlMohanad" panose="02060603050605020204" pitchFamily="18" charset="-78"/>
            </a:endParaRPr>
          </a:p>
          <a:p>
            <a:pPr marL="342900" indent="-342900">
              <a:buFont typeface="+mj-lt"/>
              <a:buAutoNum type="arabicPeriod"/>
            </a:pPr>
            <a:r>
              <a:rPr lang="ar-IQ" sz="1600" dirty="0">
                <a:latin typeface="ae_AlMohanad" panose="02060603050605020204" pitchFamily="18" charset="-78"/>
                <a:ea typeface="Calibri"/>
                <a:cs typeface="ae_AlMohanad" panose="02060603050605020204" pitchFamily="18" charset="-78"/>
              </a:rPr>
              <a:t>يساعد في ايجاد حلول لبعض المشكلات النفسية عند بعض الطلاب منها (الخجل ، والخوف من المشاركة ومن الخطأ امام الاخرين ) . </a:t>
            </a:r>
            <a:endParaRPr lang="ar-SA" sz="1600" dirty="0">
              <a:latin typeface="ae_AlMohanad" panose="02060603050605020204" pitchFamily="18" charset="-78"/>
              <a:ea typeface="Calibri"/>
              <a:cs typeface="ae_AlMohanad" panose="02060603050605020204" pitchFamily="18" charset="-78"/>
            </a:endParaRPr>
          </a:p>
        </p:txBody>
      </p:sp>
    </p:spTree>
    <p:extLst>
      <p:ext uri="{BB962C8B-B14F-4D97-AF65-F5344CB8AC3E}">
        <p14:creationId xmlns:p14="http://schemas.microsoft.com/office/powerpoint/2010/main" val="1339002056"/>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750"/>
                                        <p:tgtEl>
                                          <p:spTgt spid="3">
                                            <p:txEl>
                                              <p:pRg st="0" end="0"/>
                                            </p:txEl>
                                          </p:spTgt>
                                        </p:tgtEl>
                                      </p:cBhvr>
                                    </p:animEffect>
                                  </p:childTnLst>
                                </p:cTn>
                              </p:par>
                            </p:childTnLst>
                          </p:cTn>
                        </p:par>
                        <p:par>
                          <p:cTn id="8" fill="hold">
                            <p:stCondLst>
                              <p:cond delay="750"/>
                            </p:stCondLst>
                            <p:childTnLst>
                              <p:par>
                                <p:cTn id="9" presetID="13"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plus(in)">
                                      <p:cBhvr>
                                        <p:cTn id="11" dur="750"/>
                                        <p:tgtEl>
                                          <p:spTgt spid="3">
                                            <p:txEl>
                                              <p:pRg st="1" end="1"/>
                                            </p:txEl>
                                          </p:spTgt>
                                        </p:tgtEl>
                                      </p:cBhvr>
                                    </p:animEffect>
                                  </p:childTnLst>
                                </p:cTn>
                              </p:par>
                            </p:childTnLst>
                          </p:cTn>
                        </p:par>
                        <p:par>
                          <p:cTn id="12" fill="hold">
                            <p:stCondLst>
                              <p:cond delay="1500"/>
                            </p:stCondLst>
                            <p:childTnLst>
                              <p:par>
                                <p:cTn id="13" presetID="13"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plus(in)">
                                      <p:cBhvr>
                                        <p:cTn id="15" dur="750"/>
                                        <p:tgtEl>
                                          <p:spTgt spid="3">
                                            <p:txEl>
                                              <p:pRg st="2" end="2"/>
                                            </p:txEl>
                                          </p:spTgt>
                                        </p:tgtEl>
                                      </p:cBhvr>
                                    </p:animEffect>
                                  </p:childTnLst>
                                </p:cTn>
                              </p:par>
                            </p:childTnLst>
                          </p:cTn>
                        </p:par>
                        <p:par>
                          <p:cTn id="16" fill="hold">
                            <p:stCondLst>
                              <p:cond delay="2250"/>
                            </p:stCondLst>
                            <p:childTnLst>
                              <p:par>
                                <p:cTn id="17" presetID="13"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plus(in)">
                                      <p:cBhvr>
                                        <p:cTn id="19" dur="750"/>
                                        <p:tgtEl>
                                          <p:spTgt spid="3">
                                            <p:txEl>
                                              <p:pRg st="3" end="3"/>
                                            </p:txEl>
                                          </p:spTgt>
                                        </p:tgtEl>
                                      </p:cBhvr>
                                    </p:animEffect>
                                  </p:childTnLst>
                                </p:cTn>
                              </p:par>
                            </p:childTnLst>
                          </p:cTn>
                        </p:par>
                        <p:par>
                          <p:cTn id="20" fill="hold">
                            <p:stCondLst>
                              <p:cond delay="3000"/>
                            </p:stCondLst>
                            <p:childTnLst>
                              <p:par>
                                <p:cTn id="21" presetID="13"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plus(in)">
                                      <p:cBhvr>
                                        <p:cTn id="23" dur="750"/>
                                        <p:tgtEl>
                                          <p:spTgt spid="3">
                                            <p:txEl>
                                              <p:pRg st="4" end="4"/>
                                            </p:txEl>
                                          </p:spTgt>
                                        </p:tgtEl>
                                      </p:cBhvr>
                                    </p:animEffect>
                                  </p:childTnLst>
                                </p:cTn>
                              </p:par>
                            </p:childTnLst>
                          </p:cTn>
                        </p:par>
                        <p:par>
                          <p:cTn id="24" fill="hold">
                            <p:stCondLst>
                              <p:cond delay="3750"/>
                            </p:stCondLst>
                            <p:childTnLst>
                              <p:par>
                                <p:cTn id="25" presetID="13" presetClass="entr" presetSubtype="16"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plus(in)">
                                      <p:cBhvr>
                                        <p:cTn id="27" dur="750"/>
                                        <p:tgtEl>
                                          <p:spTgt spid="3">
                                            <p:txEl>
                                              <p:pRg st="5" end="5"/>
                                            </p:txEl>
                                          </p:spTgt>
                                        </p:tgtEl>
                                      </p:cBhvr>
                                    </p:animEffect>
                                  </p:childTnLst>
                                </p:cTn>
                              </p:par>
                            </p:childTnLst>
                          </p:cTn>
                        </p:par>
                        <p:par>
                          <p:cTn id="28" fill="hold">
                            <p:stCondLst>
                              <p:cond delay="4500"/>
                            </p:stCondLst>
                            <p:childTnLst>
                              <p:par>
                                <p:cTn id="29" presetID="13" presetClass="entr" presetSubtype="16"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plus(in)">
                                      <p:cBhvr>
                                        <p:cTn id="31" dur="750"/>
                                        <p:tgtEl>
                                          <p:spTgt spid="3">
                                            <p:txEl>
                                              <p:pRg st="6" end="6"/>
                                            </p:txEl>
                                          </p:spTgt>
                                        </p:tgtEl>
                                      </p:cBhvr>
                                    </p:animEffect>
                                  </p:childTnLst>
                                </p:cTn>
                              </p:par>
                            </p:childTnLst>
                          </p:cTn>
                        </p:par>
                        <p:par>
                          <p:cTn id="32" fill="hold">
                            <p:stCondLst>
                              <p:cond delay="5250"/>
                            </p:stCondLst>
                            <p:childTnLst>
                              <p:par>
                                <p:cTn id="33" presetID="13" presetClass="entr" presetSubtype="16"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plus(in)">
                                      <p:cBhvr>
                                        <p:cTn id="35" dur="750"/>
                                        <p:tgtEl>
                                          <p:spTgt spid="3">
                                            <p:txEl>
                                              <p:pRg st="7" end="7"/>
                                            </p:txEl>
                                          </p:spTgt>
                                        </p:tgtEl>
                                      </p:cBhvr>
                                    </p:animEffect>
                                  </p:childTnLst>
                                </p:cTn>
                              </p:par>
                            </p:childTnLst>
                          </p:cTn>
                        </p:par>
                        <p:par>
                          <p:cTn id="36" fill="hold">
                            <p:stCondLst>
                              <p:cond delay="6000"/>
                            </p:stCondLst>
                            <p:childTnLst>
                              <p:par>
                                <p:cTn id="37" presetID="13" presetClass="entr" presetSubtype="16"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plus(in)">
                                      <p:cBhvr>
                                        <p:cTn id="39" dur="750"/>
                                        <p:tgtEl>
                                          <p:spTgt spid="3">
                                            <p:txEl>
                                              <p:pRg st="8" end="8"/>
                                            </p:txEl>
                                          </p:spTgt>
                                        </p:tgtEl>
                                      </p:cBhvr>
                                    </p:animEffect>
                                  </p:childTnLst>
                                </p:cTn>
                              </p:par>
                            </p:childTnLst>
                          </p:cTn>
                        </p:par>
                        <p:par>
                          <p:cTn id="40" fill="hold">
                            <p:stCondLst>
                              <p:cond delay="6750"/>
                            </p:stCondLst>
                            <p:childTnLst>
                              <p:par>
                                <p:cTn id="41" presetID="13" presetClass="entr" presetSubtype="16"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plus(in)">
                                      <p:cBhvr>
                                        <p:cTn id="43" dur="750"/>
                                        <p:tgtEl>
                                          <p:spTgt spid="3">
                                            <p:txEl>
                                              <p:pRg st="9" end="9"/>
                                            </p:txEl>
                                          </p:spTgt>
                                        </p:tgtEl>
                                      </p:cBhvr>
                                    </p:animEffect>
                                  </p:childTnLst>
                                </p:cTn>
                              </p:par>
                            </p:childTnLst>
                          </p:cTn>
                        </p:par>
                        <p:par>
                          <p:cTn id="44" fill="hold">
                            <p:stCondLst>
                              <p:cond delay="7500"/>
                            </p:stCondLst>
                            <p:childTnLst>
                              <p:par>
                                <p:cTn id="45" presetID="13" presetClass="entr" presetSubtype="16"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plus(in)">
                                      <p:cBhvr>
                                        <p:cTn id="47" dur="750"/>
                                        <p:tgtEl>
                                          <p:spTgt spid="3">
                                            <p:txEl>
                                              <p:pRg st="10" end="10"/>
                                            </p:txEl>
                                          </p:spTgt>
                                        </p:tgtEl>
                                      </p:cBhvr>
                                    </p:animEffect>
                                  </p:childTnLst>
                                </p:cTn>
                              </p:par>
                            </p:childTnLst>
                          </p:cTn>
                        </p:par>
                        <p:par>
                          <p:cTn id="48" fill="hold">
                            <p:stCondLst>
                              <p:cond delay="8250"/>
                            </p:stCondLst>
                            <p:childTnLst>
                              <p:par>
                                <p:cTn id="49" presetID="13" presetClass="entr" presetSubtype="16"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plus(in)">
                                      <p:cBhvr>
                                        <p:cTn id="51" dur="750"/>
                                        <p:tgtEl>
                                          <p:spTgt spid="3">
                                            <p:txEl>
                                              <p:pRg st="11" end="11"/>
                                            </p:txEl>
                                          </p:spTgt>
                                        </p:tgtEl>
                                      </p:cBhvr>
                                    </p:animEffect>
                                  </p:childTnLst>
                                </p:cTn>
                              </p:par>
                            </p:childTnLst>
                          </p:cTn>
                        </p:par>
                        <p:par>
                          <p:cTn id="52" fill="hold">
                            <p:stCondLst>
                              <p:cond delay="9000"/>
                            </p:stCondLst>
                            <p:childTnLst>
                              <p:par>
                                <p:cTn id="53" presetID="13" presetClass="entr" presetSubtype="16" fill="hold" grpId="0"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plus(in)">
                                      <p:cBhvr>
                                        <p:cTn id="55" dur="750"/>
                                        <p:tgtEl>
                                          <p:spTgt spid="3">
                                            <p:txEl>
                                              <p:pRg st="12" end="12"/>
                                            </p:txEl>
                                          </p:spTgt>
                                        </p:tgtEl>
                                      </p:cBhvr>
                                    </p:animEffect>
                                  </p:childTnLst>
                                </p:cTn>
                              </p:par>
                            </p:childTnLst>
                          </p:cTn>
                        </p:par>
                        <p:par>
                          <p:cTn id="56" fill="hold">
                            <p:stCondLst>
                              <p:cond delay="9750"/>
                            </p:stCondLst>
                            <p:childTnLst>
                              <p:par>
                                <p:cTn id="57" presetID="13" presetClass="entr" presetSubtype="16" fill="hold" grpId="0" nodeType="after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plus(in)">
                                      <p:cBhvr>
                                        <p:cTn id="59" dur="75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1000">
              <a:srgbClr val="FFFF00"/>
            </a:gs>
            <a:gs pos="100000">
              <a:srgbClr val="00B0F0"/>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762112"/>
          </a:xfrm>
        </p:spPr>
        <p:txBody>
          <a:bodyPr>
            <a:normAutofit fontScale="77500" lnSpcReduction="20000"/>
          </a:bodyPr>
          <a:lstStyle/>
          <a:p>
            <a:pPr marL="0" algn="justLow">
              <a:lnSpc>
                <a:spcPct val="115000"/>
              </a:lnSpc>
              <a:spcBef>
                <a:spcPts val="0"/>
              </a:spcBef>
              <a:spcAft>
                <a:spcPts val="1000"/>
              </a:spcAft>
            </a:pPr>
            <a:r>
              <a:rPr lang="ar-IQ" sz="4100" b="1" dirty="0">
                <a:solidFill>
                  <a:srgbClr val="0070C0"/>
                </a:solidFill>
                <a:latin typeface="ae_AlMohanad" panose="02060603050605020204" pitchFamily="18" charset="-78"/>
                <a:ea typeface="Calibri"/>
                <a:cs typeface="ae_AlMohanad" panose="02060603050605020204" pitchFamily="18" charset="-78"/>
              </a:rPr>
              <a:t>معوقات أسلوب العصف الذهني : </a:t>
            </a:r>
            <a:endParaRPr lang="en-US" sz="3100" dirty="0">
              <a:solidFill>
                <a:srgbClr val="0070C0"/>
              </a:solidFill>
              <a:latin typeface="ae_AlMohanad" panose="02060603050605020204" pitchFamily="18" charset="-78"/>
              <a:ea typeface="Calibri"/>
              <a:cs typeface="ae_AlMohanad" panose="02060603050605020204" pitchFamily="18" charset="-78"/>
            </a:endParaRPr>
          </a:p>
          <a:p>
            <a:pPr marL="0" indent="0" algn="justLow">
              <a:lnSpc>
                <a:spcPct val="115000"/>
              </a:lnSpc>
              <a:spcBef>
                <a:spcPts val="0"/>
              </a:spcBef>
              <a:spcAft>
                <a:spcPts val="1000"/>
              </a:spcAft>
              <a:buNone/>
            </a:pPr>
            <a:r>
              <a:rPr lang="ar-IQ" sz="3200" dirty="0">
                <a:latin typeface="ae_AlMohanad" panose="02060603050605020204" pitchFamily="18" charset="-78"/>
                <a:ea typeface="Calibri"/>
                <a:cs typeface="ae_AlMohanad" panose="02060603050605020204" pitchFamily="18" charset="-78"/>
              </a:rPr>
              <a:t>   وفيما يلي جملة من عوائق التفكير التي تقود الى أسباب شخصية واجتماعية أهمها:</a:t>
            </a:r>
            <a:endParaRPr lang="en-US" sz="2400" dirty="0">
              <a:latin typeface="ae_AlMohanad" panose="02060603050605020204" pitchFamily="18" charset="-78"/>
              <a:ea typeface="Calibri"/>
              <a:cs typeface="ae_AlMohanad" panose="02060603050605020204" pitchFamily="18" charset="-78"/>
            </a:endParaRPr>
          </a:p>
          <a:p>
            <a:pPr marL="342900" lvl="0" indent="-342900" algn="justLow">
              <a:lnSpc>
                <a:spcPct val="115000"/>
              </a:lnSpc>
              <a:spcBef>
                <a:spcPts val="0"/>
              </a:spcBef>
              <a:buFont typeface="+mj-lt"/>
              <a:buAutoNum type="arabicPeriod"/>
              <a:tabLst>
                <a:tab pos="514350" algn="l"/>
              </a:tabLst>
            </a:pPr>
            <a:r>
              <a:rPr lang="ar-IQ" sz="3200" dirty="0">
                <a:latin typeface="ae_AlMohanad" panose="02060603050605020204" pitchFamily="18" charset="-78"/>
                <a:ea typeface="Calibri"/>
                <a:cs typeface="ae_AlMohanad" panose="02060603050605020204" pitchFamily="18" charset="-78"/>
              </a:rPr>
              <a:t>عوائق إدراكية تتمثل بتبني الإنسان لطريقة واحدة بالتفكير والنظر إلى الأشياء من جانب واحد فقط . </a:t>
            </a:r>
            <a:endParaRPr lang="en-US" sz="2400" dirty="0">
              <a:latin typeface="ae_AlMohanad" panose="02060603050605020204" pitchFamily="18" charset="-78"/>
              <a:ea typeface="Calibri"/>
              <a:cs typeface="ae_AlMohanad" panose="02060603050605020204" pitchFamily="18" charset="-78"/>
            </a:endParaRPr>
          </a:p>
          <a:p>
            <a:pPr marL="342900" lvl="0" indent="-342900" algn="justLow">
              <a:lnSpc>
                <a:spcPct val="115000"/>
              </a:lnSpc>
              <a:spcBef>
                <a:spcPts val="0"/>
              </a:spcBef>
              <a:buFont typeface="+mj-lt"/>
              <a:buAutoNum type="arabicPeriod"/>
              <a:tabLst>
                <a:tab pos="514350" algn="l"/>
              </a:tabLst>
            </a:pPr>
            <a:r>
              <a:rPr lang="ar-IQ" sz="3200" dirty="0">
                <a:latin typeface="ae_AlMohanad" panose="02060603050605020204" pitchFamily="18" charset="-78"/>
                <a:ea typeface="Calibri"/>
                <a:cs typeface="ae_AlMohanad" panose="02060603050605020204" pitchFamily="18" charset="-78"/>
              </a:rPr>
              <a:t>عوائق نفسية وتتمثل في الخوف من الفشل او الضغط الناتج عن العمل الزائد . </a:t>
            </a:r>
            <a:endParaRPr lang="en-US" sz="2400" dirty="0">
              <a:latin typeface="ae_AlMohanad" panose="02060603050605020204" pitchFamily="18" charset="-78"/>
              <a:ea typeface="Calibri"/>
              <a:cs typeface="ae_AlMohanad" panose="02060603050605020204" pitchFamily="18" charset="-78"/>
            </a:endParaRPr>
          </a:p>
          <a:p>
            <a:pPr marL="342900" lvl="0" indent="-342900" algn="justLow">
              <a:lnSpc>
                <a:spcPct val="115000"/>
              </a:lnSpc>
              <a:spcBef>
                <a:spcPts val="0"/>
              </a:spcBef>
              <a:buFont typeface="+mj-lt"/>
              <a:buAutoNum type="arabicPeriod"/>
              <a:tabLst>
                <a:tab pos="514350" algn="l"/>
              </a:tabLst>
            </a:pPr>
            <a:r>
              <a:rPr lang="ar-IQ" sz="3200" dirty="0">
                <a:latin typeface="ae_AlMohanad" panose="02060603050605020204" pitchFamily="18" charset="-78"/>
                <a:ea typeface="Calibri"/>
                <a:cs typeface="ae_AlMohanad" panose="02060603050605020204" pitchFamily="18" charset="-78"/>
              </a:rPr>
              <a:t>عوائق تتعلق بشعور الإنسان بضرورة التوافق مع الآخرين والإحساس بالملكية الفردية والسيطرة على العمل . </a:t>
            </a:r>
            <a:endParaRPr lang="en-US" sz="2400" dirty="0">
              <a:latin typeface="ae_AlMohanad" panose="02060603050605020204" pitchFamily="18" charset="-78"/>
              <a:ea typeface="Calibri"/>
              <a:cs typeface="ae_AlMohanad" panose="02060603050605020204" pitchFamily="18" charset="-78"/>
            </a:endParaRPr>
          </a:p>
          <a:p>
            <a:pPr marL="342900" lvl="0" indent="-342900" algn="justLow">
              <a:lnSpc>
                <a:spcPct val="115000"/>
              </a:lnSpc>
              <a:spcBef>
                <a:spcPts val="0"/>
              </a:spcBef>
              <a:buFont typeface="+mj-lt"/>
              <a:buAutoNum type="arabicPeriod"/>
              <a:tabLst>
                <a:tab pos="514350" algn="l"/>
              </a:tabLst>
            </a:pPr>
            <a:r>
              <a:rPr lang="ar-IQ" sz="3200" dirty="0">
                <a:latin typeface="ae_AlMohanad" panose="02060603050605020204" pitchFamily="18" charset="-78"/>
                <a:ea typeface="Calibri"/>
                <a:cs typeface="ae_AlMohanad" panose="02060603050605020204" pitchFamily="18" charset="-78"/>
              </a:rPr>
              <a:t>عوائق تتعلق بالتسليم الأعمى للافتراضات وقلة المصادر والمعلومات . </a:t>
            </a:r>
            <a:endParaRPr lang="en-US" sz="2400" dirty="0">
              <a:latin typeface="ae_AlMohanad" panose="02060603050605020204" pitchFamily="18" charset="-78"/>
              <a:ea typeface="Calibri"/>
              <a:cs typeface="ae_AlMohanad" panose="02060603050605020204" pitchFamily="18" charset="-78"/>
            </a:endParaRPr>
          </a:p>
          <a:p>
            <a:pPr marL="342900" lvl="0" indent="-342900" algn="justLow">
              <a:lnSpc>
                <a:spcPct val="115000"/>
              </a:lnSpc>
              <a:spcBef>
                <a:spcPts val="0"/>
              </a:spcBef>
              <a:buFont typeface="+mj-lt"/>
              <a:buAutoNum type="arabicPeriod"/>
              <a:tabLst>
                <a:tab pos="514350" algn="l"/>
              </a:tabLst>
            </a:pPr>
            <a:r>
              <a:rPr lang="ar-IQ" sz="3200" dirty="0">
                <a:latin typeface="ae_AlMohanad" panose="02060603050605020204" pitchFamily="18" charset="-78"/>
                <a:ea typeface="Calibri"/>
                <a:cs typeface="ae_AlMohanad" panose="02060603050605020204" pitchFamily="18" charset="-78"/>
              </a:rPr>
              <a:t>عوائق تتعلق بالتشريع في الحكم على الأفكار الجديدة والغريبة .</a:t>
            </a:r>
          </a:p>
          <a:p>
            <a:pPr marL="342900" lvl="0" indent="-342900" algn="justLow">
              <a:lnSpc>
                <a:spcPct val="115000"/>
              </a:lnSpc>
              <a:spcBef>
                <a:spcPts val="0"/>
              </a:spcBef>
              <a:buFont typeface="+mj-lt"/>
              <a:buAutoNum type="arabicPeriod"/>
              <a:tabLst>
                <a:tab pos="514350" algn="l"/>
              </a:tabLst>
            </a:pPr>
            <a:r>
              <a:rPr lang="ar-IQ" sz="3200" dirty="0">
                <a:latin typeface="ae_AlMohanad" panose="02060603050605020204" pitchFamily="18" charset="-78"/>
                <a:ea typeface="Calibri"/>
                <a:cs typeface="ae_AlMohanad" panose="02060603050605020204" pitchFamily="18" charset="-78"/>
              </a:rPr>
              <a:t>الخوف من الفشل . </a:t>
            </a:r>
            <a:endParaRPr lang="en-US" sz="2400" dirty="0">
              <a:latin typeface="ae_AlMohanad" panose="02060603050605020204" pitchFamily="18" charset="-78"/>
              <a:ea typeface="Calibri"/>
              <a:cs typeface="ae_AlMohanad" panose="02060603050605020204" pitchFamily="18" charset="-78"/>
            </a:endParaRPr>
          </a:p>
        </p:txBody>
      </p:sp>
    </p:spTree>
    <p:extLst>
      <p:ext uri="{BB962C8B-B14F-4D97-AF65-F5344CB8AC3E}">
        <p14:creationId xmlns:p14="http://schemas.microsoft.com/office/powerpoint/2010/main" val="771777415"/>
      </p:ext>
    </p:extLst>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500"/>
                                        <p:tgtEl>
                                          <p:spTgt spid="3">
                                            <p:txEl>
                                              <p:pRg st="1" end="1"/>
                                            </p:txEl>
                                          </p:spTgt>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trips(downLeft)">
                                      <p:cBhvr>
                                        <p:cTn id="19" dur="500"/>
                                        <p:tgtEl>
                                          <p:spTgt spid="3">
                                            <p:txEl>
                                              <p:pRg st="3" end="3"/>
                                            </p:txEl>
                                          </p:spTgt>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Left)">
                                      <p:cBhvr>
                                        <p:cTn id="23" dur="500"/>
                                        <p:tgtEl>
                                          <p:spTgt spid="3">
                                            <p:txEl>
                                              <p:pRg st="4" end="4"/>
                                            </p:txEl>
                                          </p:spTgt>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Left)">
                                      <p:cBhvr>
                                        <p:cTn id="27" dur="500"/>
                                        <p:tgtEl>
                                          <p:spTgt spid="3">
                                            <p:txEl>
                                              <p:pRg st="5" end="5"/>
                                            </p:txEl>
                                          </p:spTgt>
                                        </p:tgtEl>
                                      </p:cBhvr>
                                    </p:animEffect>
                                  </p:childTnLst>
                                </p:cTn>
                              </p:par>
                            </p:childTnLst>
                          </p:cTn>
                        </p:par>
                        <p:par>
                          <p:cTn id="28" fill="hold">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trips(downLeft)">
                                      <p:cBhvr>
                                        <p:cTn id="31" dur="500"/>
                                        <p:tgtEl>
                                          <p:spTgt spid="3">
                                            <p:txEl>
                                              <p:pRg st="6" end="6"/>
                                            </p:txEl>
                                          </p:spTgt>
                                        </p:tgtEl>
                                      </p:cBhvr>
                                    </p:animEffect>
                                  </p:childTnLst>
                                </p:cTn>
                              </p:par>
                            </p:childTnLst>
                          </p:cTn>
                        </p:par>
                        <p:par>
                          <p:cTn id="32" fill="hold">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strips(downLeft)">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33000">
              <a:schemeClr val="tx2">
                <a:lumMod val="40000"/>
                <a:lumOff val="60000"/>
              </a:schemeClr>
            </a:gs>
            <a:gs pos="53000">
              <a:schemeClr val="accent4">
                <a:lumMod val="40000"/>
                <a:lumOff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267494"/>
            <a:ext cx="7571184" cy="857250"/>
          </a:xfrm>
        </p:spPr>
        <p:txBody>
          <a:bodyPr>
            <a:noAutofit/>
          </a:bodyPr>
          <a:lstStyle/>
          <a:p>
            <a:pPr algn="r"/>
            <a:r>
              <a:rPr lang="ar-IQ" sz="2400" b="1" dirty="0">
                <a:solidFill>
                  <a:srgbClr val="0070C0"/>
                </a:solidFill>
                <a:effectLst/>
                <a:ea typeface="Calibri"/>
                <a:cs typeface="AdvertisingBold" pitchFamily="2" charset="-78"/>
              </a:rPr>
              <a:t>تطبيق اسلوب العصف الذهني في التربية الرياضية </a:t>
            </a:r>
            <a:endParaRPr lang="ar-SA" sz="2400" dirty="0">
              <a:solidFill>
                <a:srgbClr val="0070C0"/>
              </a:solidFill>
              <a:cs typeface="AdvertisingBold" pitchFamily="2" charset="-78"/>
            </a:endParaRPr>
          </a:p>
        </p:txBody>
      </p:sp>
      <p:sp>
        <p:nvSpPr>
          <p:cNvPr id="3" name="عنصر نائب للمحتوى 2"/>
          <p:cNvSpPr>
            <a:spLocks noGrp="1"/>
          </p:cNvSpPr>
          <p:nvPr>
            <p:ph idx="1"/>
          </p:nvPr>
        </p:nvSpPr>
        <p:spPr>
          <a:xfrm>
            <a:off x="457200" y="1124744"/>
            <a:ext cx="8229600" cy="5330064"/>
          </a:xfrm>
        </p:spPr>
        <p:txBody>
          <a:bodyPr>
            <a:normAutofit/>
          </a:bodyPr>
          <a:lstStyle/>
          <a:p>
            <a:pPr algn="just"/>
            <a:r>
              <a:rPr lang="ar-IQ" sz="2400" dirty="0">
                <a:latin typeface="ae_AlMohanad" panose="02060603050605020204" pitchFamily="18" charset="-78"/>
                <a:ea typeface="Calibri"/>
                <a:cs typeface="ae_AlMohanad" panose="02060603050605020204" pitchFamily="18" charset="-78"/>
              </a:rPr>
              <a:t>العصف الذهني اسلوب تدريسي يمكن ان يستخدم للتعليم والتدريب مبدأه ان يترك للطلبة حرية التفكير في ايجاد حلول للموضوع المطروح والذي هو عبارة عن مشكلة تحتاج الى حل غير تقليدي يناسب ظروف هذه المجموعة ويمكن استخدام هذا الاسلوب مع الطلبة الصغار في مرحلة رياض الاطفال عن طريق الالعاب الصغيرة وبالإمكان استخدامه في جميع المراحل الدراسية الاخرى اذا اراد المدرس ان يولد كما كبيراً من الافكار لإداء المهارات اثناء اللعب بطريقة مختلفة وجديدة ويتم هذا من خلال جلسة قصيرة لمجموعة من الطلبة وتترك لهم الحرية في ابداء آراؤهم في الموضوع المطروح . </a:t>
            </a:r>
            <a:endParaRPr lang="ar-SA" sz="1600" dirty="0">
              <a:latin typeface="ae_AlMohanad" panose="02060603050605020204" pitchFamily="18" charset="-78"/>
              <a:cs typeface="ae_AlMohanad" panose="02060603050605020204" pitchFamily="18" charset="-78"/>
            </a:endParaRPr>
          </a:p>
        </p:txBody>
      </p:sp>
      <p:pic>
        <p:nvPicPr>
          <p:cNvPr id="5" name="صورة 4">
            <a:extLst>
              <a:ext uri="{FF2B5EF4-FFF2-40B4-BE49-F238E27FC236}">
                <a16:creationId xmlns:a16="http://schemas.microsoft.com/office/drawing/2014/main" xmlns="" id="{258AFEC6-3980-B0A1-0FF6-61D9342C1C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3861048"/>
            <a:ext cx="2996952" cy="2996952"/>
          </a:xfrm>
          <a:prstGeom prst="rect">
            <a:avLst/>
          </a:prstGeom>
        </p:spPr>
      </p:pic>
    </p:spTree>
    <p:extLst>
      <p:ext uri="{BB962C8B-B14F-4D97-AF65-F5344CB8AC3E}">
        <p14:creationId xmlns:p14="http://schemas.microsoft.com/office/powerpoint/2010/main" val="3024858058"/>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himes.wav"/>
          </p:stSnd>
        </p:sndAc>
      </p:transition>
    </mc:Choice>
    <mc:Fallback xmlns="">
      <p:transition spd="slow">
        <p:checker/>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1000"/>
                                        <p:tgtEl>
                                          <p:spTgt spid="2"/>
                                        </p:tgtEl>
                                      </p:cBhvr>
                                    </p:animEffect>
                                  </p:childTnLst>
                                </p:cTn>
                              </p:par>
                            </p:childTnLst>
                          </p:cTn>
                        </p:par>
                        <p:par>
                          <p:cTn id="12" fill="hold">
                            <p:stCondLst>
                              <p:cond delay="3000"/>
                            </p:stCondLst>
                            <p:childTnLst>
                              <p:par>
                                <p:cTn id="13" presetID="47"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33000">
              <a:srgbClr val="CCFFFF"/>
            </a:gs>
            <a:gs pos="84000">
              <a:schemeClr val="accent4">
                <a:lumMod val="40000"/>
                <a:lumOff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332656"/>
            <a:ext cx="8229600" cy="5762112"/>
          </a:xfrm>
        </p:spPr>
        <p:txBody>
          <a:bodyPr>
            <a:normAutofit fontScale="70000" lnSpcReduction="20000"/>
          </a:bodyPr>
          <a:lstStyle/>
          <a:p>
            <a:pPr algn="just"/>
            <a:r>
              <a:rPr lang="ar-IQ" sz="3200" dirty="0">
                <a:latin typeface="ae_AlMohanad" panose="02060603050605020204" pitchFamily="18" charset="-78"/>
                <a:ea typeface="Calibri"/>
                <a:cs typeface="ae_AlMohanad" panose="02060603050605020204" pitchFamily="18" charset="-78"/>
              </a:rPr>
              <a:t> ويفضل ان يختار الطلبة في بداية الجلسة رئيسا لهم يدير الحوار ويتابع اداء المجموعة ويكون قادراً على خلق الجو المناسب للحوار اثارة الافكار وتقديم المعلومات ويتسم بالفكاهة كما يفضل ان يقوم احد الطلبة في المجموعة بتسجيل كلما يعرض في الجلسة دون ذكر اسماء ويسمى ( مقرر الجلسة ) .</a:t>
            </a:r>
          </a:p>
          <a:p>
            <a:pPr algn="just"/>
            <a:r>
              <a:rPr lang="ar-IQ" sz="3200" dirty="0">
                <a:latin typeface="ae_AlMohanad" panose="02060603050605020204" pitchFamily="18" charset="-78"/>
                <a:ea typeface="Calibri"/>
                <a:cs typeface="ae_AlMohanad" panose="02060603050605020204" pitchFamily="18" charset="-78"/>
              </a:rPr>
              <a:t> وهناك شيء مهمم يجب التأكيد عليه وتنبيه الطلبة من عدم الوقوع فيه وهو الخوف من النقد لأنه يضعف او يوقف القدرة على التفكير الابداعي واسلوب العصف من الاساليب التي تمنح فرصة للطالب ان يكون محور العملية التعليمية وهذا مهم جدا في عملية التدريس حيث انه كلما زادت مشاركة الطلبة في الدرس تزداد فرصتهم بالتعلم وهذا الاسلوب يهيئ بيئة تعليمية تساعد على المساهمة الايجابية لتعلم افضل حيث ستعمل المجموعة بإشراف رئيس لها يتم اختياره من بين طلبة المجموعة يقودهم لاقتراح اكبر عدد من الافكار المتنوعة وبشكل عفوي تلقائي حر وفي مناخ مفتوح غير نقدي لا يحد من اطلاق هذه الافكار التي تجلب حلولاً لمشكلة معينة مختاراً سلفاً .</a:t>
            </a:r>
          </a:p>
          <a:p>
            <a:pPr algn="just"/>
            <a:r>
              <a:rPr lang="ar-IQ" sz="3200" dirty="0">
                <a:latin typeface="ae_AlMohanad" panose="02060603050605020204" pitchFamily="18" charset="-78"/>
                <a:ea typeface="Calibri"/>
                <a:cs typeface="ae_AlMohanad" panose="02060603050605020204" pitchFamily="18" charset="-78"/>
              </a:rPr>
              <a:t> حيث تجلس هذه المجموعة لتحديد المشكلة ثم التفكير بحلها ويتم كتابة جملة الافكار التي تتعلق بالمشكلة في ورقة او لوحة تكون على مرأى من جميع افراد المجموعة ، ثم اختيار الانسب منها عن طريق غربلتها واختيار ما يناسبنا وهذا الاسلوب يجعلنا نرفض القوالب الجاهزة من الحلول للمشاكل المماثلة </a:t>
            </a:r>
            <a:r>
              <a:rPr lang="ar-IQ" sz="3200" dirty="0" err="1">
                <a:latin typeface="ae_AlMohanad" panose="02060603050605020204" pitchFamily="18" charset="-78"/>
                <a:ea typeface="Calibri"/>
                <a:cs typeface="ae_AlMohanad" panose="02060603050605020204" pitchFamily="18" charset="-78"/>
              </a:rPr>
              <a:t>لانه</a:t>
            </a:r>
            <a:r>
              <a:rPr lang="ar-IQ" sz="3200" dirty="0">
                <a:latin typeface="ae_AlMohanad" panose="02060603050605020204" pitchFamily="18" charset="-78"/>
                <a:ea typeface="Calibri"/>
                <a:cs typeface="ae_AlMohanad" panose="02060603050605020204" pitchFamily="18" charset="-78"/>
              </a:rPr>
              <a:t> عند وضع حلول لاي مشكلة لابد من النظر الى الظروف المحيطة بها ودراستها من قبل من يشعرون بها ويمنحون عقلهم فرصة للالتفاف حولها والنظر اليها من اكثر من زاوية ثم يطوقها وتضييقها واقتحامها لوضع الحل المناسب لها كونهم الاقرب والاجدر بحل المشكلة . </a:t>
            </a:r>
            <a:endParaRPr lang="ar-SA" dirty="0">
              <a:latin typeface="ae_AlMohanad" panose="02060603050605020204" pitchFamily="18" charset="-78"/>
              <a:cs typeface="ae_AlMohanad" panose="02060603050605020204" pitchFamily="18" charset="-78"/>
            </a:endParaRPr>
          </a:p>
        </p:txBody>
      </p:sp>
    </p:spTree>
    <p:extLst>
      <p:ext uri="{BB962C8B-B14F-4D97-AF65-F5344CB8AC3E}">
        <p14:creationId xmlns:p14="http://schemas.microsoft.com/office/powerpoint/2010/main" val="1436784778"/>
      </p:ext>
    </p:extLst>
  </p:cSld>
  <p:clrMapOvr>
    <a:masterClrMapping/>
  </p:clrMapOvr>
  <p:transition spd="slow">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9000"/>
            <a:lum/>
            <a:extLst>
              <a:ext uri="{96DAC541-7B7A-43D3-8B79-37D633B846F1}">
                <asvg:svgBlip xmlns:asvg="http://schemas.microsoft.com/office/drawing/2016/SVG/main" xmlns="" r:embed="rId4"/>
              </a:ext>
            </a:extLst>
          </a:blip>
          <a:srcRect/>
          <a:stretch>
            <a:fillRect t="-17000" b="-17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6192688"/>
          </a:xfrm>
          <a:noFill/>
        </p:spPr>
        <p:txBody>
          <a:bodyPr>
            <a:normAutofit/>
          </a:bodyPr>
          <a:lstStyle/>
          <a:p>
            <a:pPr marL="0">
              <a:lnSpc>
                <a:spcPct val="115000"/>
              </a:lnSpc>
              <a:spcBef>
                <a:spcPts val="0"/>
              </a:spcBef>
              <a:spcAft>
                <a:spcPts val="1000"/>
              </a:spcAft>
            </a:pPr>
            <a:r>
              <a:rPr lang="ar-SA" sz="3600" b="1" dirty="0">
                <a:solidFill>
                  <a:schemeClr val="accent4">
                    <a:lumMod val="75000"/>
                  </a:schemeClr>
                </a:solidFill>
                <a:latin typeface="Calibri"/>
                <a:ea typeface="Calibri"/>
                <a:cs typeface="AdvertisingBold" pitchFamily="2" charset="-78"/>
              </a:rPr>
              <a:t>أسلوب العصف الذهني </a:t>
            </a:r>
            <a:endParaRPr lang="en-US" sz="2000" dirty="0">
              <a:solidFill>
                <a:schemeClr val="accent4">
                  <a:lumMod val="75000"/>
                </a:schemeClr>
              </a:solidFill>
              <a:latin typeface="Calibri"/>
              <a:ea typeface="Calibri"/>
              <a:cs typeface="AdvertisingBold" pitchFamily="2" charset="-78"/>
            </a:endParaRPr>
          </a:p>
          <a:p>
            <a:pPr marL="64008" indent="0" algn="just">
              <a:buNone/>
            </a:pPr>
            <a:r>
              <a:rPr lang="ar-IQ" sz="3200" b="1" dirty="0">
                <a:ea typeface="Calibri"/>
                <a:cs typeface="Simplified Arabic"/>
              </a:rPr>
              <a:t>     </a:t>
            </a:r>
            <a:r>
              <a:rPr lang="ar-IQ" sz="3200" dirty="0">
                <a:latin typeface="ae_AlMohanad" panose="02060603050605020204" pitchFamily="18" charset="-78"/>
                <a:ea typeface="Calibri"/>
                <a:cs typeface="ae_AlMohanad" panose="02060603050605020204" pitchFamily="18" charset="-78"/>
              </a:rPr>
              <a:t>نقل الباحثون العرب مصطلح (</a:t>
            </a:r>
            <a:r>
              <a:rPr lang="en-US" sz="3200" dirty="0">
                <a:latin typeface="ae_AlMohanad" panose="02060603050605020204" pitchFamily="18" charset="-78"/>
                <a:ea typeface="Calibri"/>
                <a:cs typeface="ae_AlMohanad" panose="02060603050605020204" pitchFamily="18" charset="-78"/>
              </a:rPr>
              <a:t>(Brain storming</a:t>
            </a:r>
            <a:r>
              <a:rPr lang="ar-IQ" sz="3200" dirty="0">
                <a:latin typeface="ae_AlMohanad" panose="02060603050605020204" pitchFamily="18" charset="-78"/>
                <a:ea typeface="Calibri"/>
                <a:cs typeface="ae_AlMohanad" panose="02060603050605020204" pitchFamily="18" charset="-78"/>
              </a:rPr>
              <a:t> إلى العربية بمرادفات عدة منها (القصف الذهني، العصف الذهني ، أمطار الدماغ ، تدفق الأفكار، تهيج الأفكار، تنشيط التفكير، إعمال التفكير، إثارة التفكير ، </a:t>
            </a:r>
            <a:r>
              <a:rPr lang="ar-IQ" sz="3200" dirty="0" err="1">
                <a:latin typeface="ae_AlMohanad" panose="02060603050605020204" pitchFamily="18" charset="-78"/>
                <a:ea typeface="Calibri"/>
                <a:cs typeface="ae_AlMohanad" panose="02060603050605020204" pitchFamily="18" charset="-78"/>
              </a:rPr>
              <a:t>التفاكر</a:t>
            </a:r>
            <a:r>
              <a:rPr lang="ar-IQ" sz="3200" dirty="0">
                <a:latin typeface="ae_AlMohanad" panose="02060603050605020204" pitchFamily="18" charset="-78"/>
                <a:ea typeface="Calibri"/>
                <a:cs typeface="ae_AlMohanad" panose="02060603050605020204" pitchFamily="18" charset="-78"/>
              </a:rPr>
              <a:t> ، </a:t>
            </a:r>
            <a:r>
              <a:rPr lang="ar-IQ" sz="3200" dirty="0" err="1">
                <a:latin typeface="ae_AlMohanad" panose="02060603050605020204" pitchFamily="18" charset="-78"/>
                <a:ea typeface="Calibri"/>
                <a:cs typeface="ae_AlMohanad" panose="02060603050605020204" pitchFamily="18" charset="-78"/>
              </a:rPr>
              <a:t>المفاكرة</a:t>
            </a:r>
            <a:r>
              <a:rPr lang="ar-IQ" sz="3200" dirty="0">
                <a:latin typeface="ae_AlMohanad" panose="02060603050605020204" pitchFamily="18" charset="-78"/>
                <a:ea typeface="Calibri"/>
                <a:cs typeface="ae_AlMohanad" panose="02060603050605020204" pitchFamily="18" charset="-78"/>
              </a:rPr>
              <a:t> ، توليد الأفكار) ، كما يسمى أسلوب العصف الذهني أحياناً بمسميات أُخر أهمها( التحريك الحر وحل المشكلات الإبداعي أو أطلاق الأفكار وتجاذب الأفكار)، إلا أن مصطلح العصف الذهني يعد أكثر المصطلحات استخداما وشيوعاً إذ أنه أقربها للمعنى . كون العقل يعصف بالمشكلة ويفحصها ويمحصها بهدف الوصول إلى الحلول الابتكارية المناسبة لهذه المشكلة</a:t>
            </a:r>
            <a:r>
              <a:rPr lang="ar-SA" dirty="0">
                <a:latin typeface="ae_AlMohanad" panose="02060603050605020204" pitchFamily="18" charset="-78"/>
                <a:ea typeface="Times New Roman"/>
                <a:cs typeface="ae_AlMohanad" panose="02060603050605020204" pitchFamily="18" charset="-78"/>
              </a:rPr>
              <a:t>.</a:t>
            </a:r>
            <a:endParaRPr lang="en-US" sz="2000" dirty="0">
              <a:latin typeface="ae_AlMohanad" panose="02060603050605020204" pitchFamily="18" charset="-78"/>
              <a:ea typeface="Calibri"/>
              <a:cs typeface="ae_AlMohanad" panose="02060603050605020204" pitchFamily="18" charset="-78"/>
            </a:endParaRPr>
          </a:p>
        </p:txBody>
      </p:sp>
    </p:spTree>
    <p:extLst>
      <p:ext uri="{BB962C8B-B14F-4D97-AF65-F5344CB8AC3E}">
        <p14:creationId xmlns:p14="http://schemas.microsoft.com/office/powerpoint/2010/main" val="844604885"/>
      </p:ext>
    </p:extLst>
  </p:cSld>
  <p:clrMapOvr>
    <a:masterClrMapping/>
  </p:clrMapOvr>
  <mc:AlternateContent xmlns:mc="http://schemas.openxmlformats.org/markup-compatibility/2006" xmlns:p14="http://schemas.microsoft.com/office/powerpoint/2010/main">
    <mc:Choice Requires="p14">
      <p:transition spd="slow" p14:dur="3400">
        <p14:reveal thruBlk="1" dir="r"/>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9000"/>
            <a:lum/>
          </a:blip>
          <a:srcRect/>
          <a:stretch>
            <a:fillRect l="-6000" r="-6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52736"/>
            <a:ext cx="8229600" cy="5402072"/>
          </a:xfrm>
        </p:spPr>
        <p:txBody>
          <a:bodyPr>
            <a:normAutofit fontScale="92500" lnSpcReduction="10000"/>
          </a:bodyPr>
          <a:lstStyle/>
          <a:p>
            <a:pPr marL="0" algn="justLow">
              <a:lnSpc>
                <a:spcPct val="115000"/>
              </a:lnSpc>
              <a:spcBef>
                <a:spcPts val="0"/>
              </a:spcBef>
              <a:spcAft>
                <a:spcPts val="1000"/>
              </a:spcAft>
            </a:pPr>
            <a:r>
              <a:rPr lang="ar-IQ" sz="3200" dirty="0">
                <a:latin typeface="ae_AlMohanad" panose="02060603050605020204" pitchFamily="18" charset="-78"/>
                <a:ea typeface="Calibri"/>
                <a:cs typeface="ae_AlMohanad" panose="02060603050605020204" pitchFamily="18" charset="-78"/>
              </a:rPr>
              <a:t>اما في الوحدات التدريبية يمكن ان يستخدمه المدرب مع الفريق كله او مع لاعبي المراكز المتشابهة لحل مشكلة صادفتهم اثناء المباريات او حتى اثناء تدريبهم على المهارات باستخدامها في الدفاع والهجوم وممكن ان يستخدم اسلوب العصف الذهني مع اللاعبين لطرح افكارهم لرسم الخطة التدريبية للفوز على الفريق لان من مزايا هذا الاسلوب عند تطبيقه يجب ان يكون في الموضوعات المفتوحة التي ليس لها اجابة واحدة صحيحة وهذا يخدم مدربينا كثيراً لنجاح خططهم التكتيكية حيث يحتاج المدرب ان يكون لديه خطط بداية اثناء المباراة الواحدة لتنفيذها عند الحاجة لمباغتة الخصم ومفاجئته وخلخلة صفوفه بتطبيق ما هو غير معروف من الخطط تم تنفيذها من قبل الفريق سابقاً .</a:t>
            </a:r>
            <a:endParaRPr lang="en-US" sz="2400" dirty="0">
              <a:latin typeface="ae_AlMohanad" panose="02060603050605020204" pitchFamily="18" charset="-78"/>
              <a:ea typeface="Calibri"/>
              <a:cs typeface="ae_AlMohanad" panose="02060603050605020204" pitchFamily="18" charset="-78"/>
            </a:endParaRPr>
          </a:p>
        </p:txBody>
      </p:sp>
    </p:spTree>
    <p:extLst>
      <p:ext uri="{BB962C8B-B14F-4D97-AF65-F5344CB8AC3E}">
        <p14:creationId xmlns:p14="http://schemas.microsoft.com/office/powerpoint/2010/main" val="3457368594"/>
      </p:ext>
    </p:extLst>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916832"/>
            <a:ext cx="8229600" cy="4608512"/>
          </a:xfrm>
        </p:spPr>
        <p:txBody>
          <a:bodyPr>
            <a:normAutofit/>
          </a:bodyPr>
          <a:lstStyle/>
          <a:p>
            <a:pPr marL="53975" algn="just">
              <a:lnSpc>
                <a:spcPct val="115000"/>
              </a:lnSpc>
              <a:spcBef>
                <a:spcPts val="0"/>
              </a:spcBef>
              <a:spcAft>
                <a:spcPts val="1000"/>
              </a:spcAft>
            </a:pPr>
            <a:r>
              <a:rPr lang="ar-IQ" sz="3200" dirty="0">
                <a:latin typeface="Calibri"/>
                <a:ea typeface="Calibri"/>
                <a:cs typeface="Simplified Arabic"/>
              </a:rPr>
              <a:t> </a:t>
            </a:r>
            <a:r>
              <a:rPr lang="ar-IQ" sz="3200" dirty="0">
                <a:latin typeface="ae_AlMohanad" panose="02060603050605020204" pitchFamily="18" charset="-78"/>
                <a:ea typeface="Calibri"/>
                <a:cs typeface="ae_AlMohanad" panose="02060603050605020204" pitchFamily="18" charset="-78"/>
              </a:rPr>
              <a:t>أما عن أصل كلمة عصف ذهني (حفز أو أثارة أو إمطار) فأنها تقوم على تصور حل المشكلة على انه موقف به طرفان يتحدى أحدهما الأخر ، العقل البشري (المخ) من جانب والمشكلة التي تتطلب الحل من جانب أخر. ولابد للعقل من الالتفاف حول المشكلة والنظر إليها من جوانب عدة ، ومحاولة تطويقها واقتحامها بكل الحيل الممكنة . أما عن هذه الحيل فتتمثل في الأفكار التي تتولد بنشاط وسرعة تشبه العاصفة.</a:t>
            </a:r>
            <a:endParaRPr lang="en-US" sz="3200" dirty="0">
              <a:latin typeface="ae_AlMohanad" panose="02060603050605020204" pitchFamily="18" charset="-78"/>
              <a:ea typeface="Calibri"/>
              <a:cs typeface="ae_AlMohanad" panose="02060603050605020204" pitchFamily="18" charset="-78"/>
            </a:endParaRPr>
          </a:p>
        </p:txBody>
      </p:sp>
      <p:pic>
        <p:nvPicPr>
          <p:cNvPr id="6" name="صورة 5">
            <a:extLst>
              <a:ext uri="{FF2B5EF4-FFF2-40B4-BE49-F238E27FC236}">
                <a16:creationId xmlns:a16="http://schemas.microsoft.com/office/drawing/2014/main" xmlns="" id="{87DF07DD-2205-3AB5-88F1-9080A60CA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640"/>
            <a:ext cx="9144000" cy="1471674"/>
          </a:xfrm>
          <a:prstGeom prst="rect">
            <a:avLst/>
          </a:prstGeom>
        </p:spPr>
      </p:pic>
    </p:spTree>
    <p:extLst>
      <p:ext uri="{BB962C8B-B14F-4D97-AF65-F5344CB8AC3E}">
        <p14:creationId xmlns:p14="http://schemas.microsoft.com/office/powerpoint/2010/main" val="421075206"/>
      </p:ext>
    </p:extLst>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6120680"/>
          </a:xfrm>
        </p:spPr>
        <p:txBody>
          <a:bodyPr>
            <a:normAutofit/>
          </a:bodyPr>
          <a:lstStyle/>
          <a:p>
            <a:pPr marL="0" indent="0" algn="justLow">
              <a:lnSpc>
                <a:spcPct val="115000"/>
              </a:lnSpc>
              <a:spcBef>
                <a:spcPts val="0"/>
              </a:spcBef>
              <a:spcAft>
                <a:spcPts val="1000"/>
              </a:spcAft>
              <a:buNone/>
            </a:pPr>
            <a:r>
              <a:rPr lang="ar-IQ" sz="3200" dirty="0">
                <a:latin typeface="ae_AlMohanad" panose="02060603050605020204" pitchFamily="18" charset="-78"/>
                <a:ea typeface="Calibri"/>
                <a:cs typeface="ae_AlMohanad" panose="02060603050605020204" pitchFamily="18" charset="-78"/>
              </a:rPr>
              <a:t>     ومن الطبيعي أن تتعدد تعريفات أسلوب العصف الذهني ، وذلك لأهميته في عملية التعلم .. وهناك العديد من الدراسات والكتابات التربوية التي تناولت العصف الذهني بالتعريف ومن هذه التعاريف ما يأتي :- </a:t>
            </a:r>
            <a:endParaRPr lang="en-US" sz="3200" dirty="0">
              <a:latin typeface="ae_AlMohanad" panose="02060603050605020204" pitchFamily="18" charset="-78"/>
              <a:ea typeface="Calibri"/>
              <a:cs typeface="ae_AlMohanad" panose="02060603050605020204" pitchFamily="18" charset="-78"/>
            </a:endParaRPr>
          </a:p>
          <a:p>
            <a:r>
              <a:rPr lang="ar-IQ" sz="3200" dirty="0">
                <a:solidFill>
                  <a:schemeClr val="accent4">
                    <a:lumMod val="75000"/>
                  </a:schemeClr>
                </a:solidFill>
                <a:latin typeface="ae_AlMohanad" panose="02060603050605020204" pitchFamily="18" charset="-78"/>
                <a:ea typeface="Calibri"/>
                <a:cs typeface="ae_AlMohanad" panose="02060603050605020204" pitchFamily="18" charset="-78"/>
              </a:rPr>
              <a:t>العصف الذهني هو</a:t>
            </a:r>
            <a:r>
              <a:rPr lang="ar-IQ" sz="3200" dirty="0">
                <a:latin typeface="ae_AlMohanad" panose="02060603050605020204" pitchFamily="18" charset="-78"/>
                <a:ea typeface="Calibri"/>
                <a:cs typeface="ae_AlMohanad" panose="02060603050605020204" pitchFamily="18" charset="-78"/>
              </a:rPr>
              <a:t>: توليد وإنتاج أفكار وأراء إبداعية من الأفراد والمجموعات لحل مشكلة معينة</a:t>
            </a:r>
            <a:r>
              <a:rPr lang="ar-SA" sz="3200" dirty="0">
                <a:latin typeface="ae_AlMohanad" panose="02060603050605020204" pitchFamily="18" charset="-78"/>
                <a:ea typeface="Calibri"/>
                <a:cs typeface="ae_AlMohanad" panose="02060603050605020204" pitchFamily="18" charset="-78"/>
              </a:rPr>
              <a:t>.</a:t>
            </a:r>
            <a:r>
              <a:rPr lang="en-US" sz="3200" dirty="0">
                <a:latin typeface="ae_AlMohanad" panose="02060603050605020204" pitchFamily="18" charset="-78"/>
                <a:ea typeface="Calibri"/>
                <a:cs typeface="ae_AlMohanad" panose="02060603050605020204" pitchFamily="18" charset="-78"/>
              </a:rPr>
              <a:t> </a:t>
            </a:r>
            <a:endParaRPr lang="ar-IQ" sz="3200" dirty="0">
              <a:latin typeface="ae_AlMohanad" panose="02060603050605020204" pitchFamily="18" charset="-78"/>
              <a:ea typeface="Calibri"/>
              <a:cs typeface="ae_AlMohanad" panose="02060603050605020204" pitchFamily="18" charset="-78"/>
            </a:endParaRPr>
          </a:p>
          <a:p>
            <a:r>
              <a:rPr lang="ar-SA" sz="3200" dirty="0">
                <a:solidFill>
                  <a:schemeClr val="accent4">
                    <a:lumMod val="75000"/>
                  </a:schemeClr>
                </a:solidFill>
                <a:latin typeface="ae_AlMohanad" panose="02060603050605020204" pitchFamily="18" charset="-78"/>
                <a:ea typeface="Calibri"/>
                <a:cs typeface="ae_AlMohanad" panose="02060603050605020204" pitchFamily="18" charset="-78"/>
              </a:rPr>
              <a:t>ويعرف أيضا( أبوعلام,</a:t>
            </a:r>
            <a:r>
              <a:rPr lang="en-US" sz="3200" dirty="0">
                <a:solidFill>
                  <a:schemeClr val="accent4">
                    <a:lumMod val="75000"/>
                  </a:schemeClr>
                </a:solidFill>
                <a:latin typeface="ae_AlMohanad" panose="02060603050605020204" pitchFamily="18" charset="-78"/>
                <a:ea typeface="Calibri"/>
                <a:cs typeface="ae_AlMohanad" panose="02060603050605020204" pitchFamily="18" charset="-78"/>
              </a:rPr>
              <a:t>1989 </a:t>
            </a:r>
            <a:r>
              <a:rPr lang="ar-IQ" sz="3200" dirty="0">
                <a:solidFill>
                  <a:schemeClr val="accent4">
                    <a:lumMod val="75000"/>
                  </a:schemeClr>
                </a:solidFill>
                <a:latin typeface="ae_AlMohanad" panose="02060603050605020204" pitchFamily="18" charset="-78"/>
                <a:ea typeface="Calibri"/>
                <a:cs typeface="ae_AlMohanad" panose="02060603050605020204" pitchFamily="18" charset="-78"/>
              </a:rPr>
              <a:t>)</a:t>
            </a:r>
            <a:r>
              <a:rPr lang="ar-SA" sz="3200" dirty="0">
                <a:solidFill>
                  <a:schemeClr val="accent4">
                    <a:lumMod val="75000"/>
                  </a:schemeClr>
                </a:solidFill>
                <a:latin typeface="ae_AlMohanad" panose="02060603050605020204" pitchFamily="18" charset="-78"/>
                <a:ea typeface="Calibri"/>
                <a:cs typeface="ae_AlMohanad" panose="02060603050605020204" pitchFamily="18" charset="-78"/>
              </a:rPr>
              <a:t> </a:t>
            </a:r>
            <a:r>
              <a:rPr lang="ar-SA" sz="3200" dirty="0">
                <a:latin typeface="ae_AlMohanad" panose="02060603050605020204" pitchFamily="18" charset="-78"/>
                <a:ea typeface="Calibri"/>
                <a:cs typeface="ae_AlMohanad" panose="02060603050605020204" pitchFamily="18" charset="-78"/>
              </a:rPr>
              <a:t>على انه </a:t>
            </a:r>
            <a:r>
              <a:rPr lang="ar-IQ" sz="3200" dirty="0">
                <a:latin typeface="ae_AlMohanad" panose="02060603050605020204" pitchFamily="18" charset="-78"/>
                <a:ea typeface="Calibri"/>
                <a:cs typeface="ae_AlMohanad" panose="02060603050605020204" pitchFamily="18" charset="-78"/>
              </a:rPr>
              <a:t>:</a:t>
            </a:r>
            <a:r>
              <a:rPr lang="ar-SA" sz="3200" dirty="0">
                <a:latin typeface="ae_AlMohanad" panose="02060603050605020204" pitchFamily="18" charset="-78"/>
                <a:ea typeface="Calibri"/>
                <a:cs typeface="ae_AlMohanad" panose="02060603050605020204" pitchFamily="18" charset="-78"/>
              </a:rPr>
              <a:t>تقنية تحاول بها جماعة من الأفراد أن توجد حلولاً لمشكلة محددة ، باستعراض أو إنتاج الأفكار البديهية كلها تعاونياً عن طريق الجماعة</a:t>
            </a:r>
            <a:endParaRPr lang="en-US" sz="3200" dirty="0">
              <a:latin typeface="ae_AlMohanad" panose="02060603050605020204" pitchFamily="18" charset="-78"/>
              <a:ea typeface="Calibri"/>
              <a:cs typeface="ae_AlMohanad" panose="02060603050605020204" pitchFamily="18" charset="-78"/>
            </a:endParaRPr>
          </a:p>
        </p:txBody>
      </p:sp>
    </p:spTree>
    <p:extLst>
      <p:ext uri="{BB962C8B-B14F-4D97-AF65-F5344CB8AC3E}">
        <p14:creationId xmlns:p14="http://schemas.microsoft.com/office/powerpoint/2010/main" val="4257738792"/>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61000">
              <a:schemeClr val="bg1"/>
            </a:gs>
            <a:gs pos="100000">
              <a:srgbClr val="FFC000"/>
            </a:gs>
          </a:gsLst>
          <a:lin ang="5400000" scaled="1"/>
          <a:tileRect/>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18184" y="692696"/>
            <a:ext cx="8546304" cy="5904656"/>
          </a:xfrm>
        </p:spPr>
        <p:txBody>
          <a:bodyPr>
            <a:normAutofit fontScale="92500" lnSpcReduction="20000"/>
          </a:bodyPr>
          <a:lstStyle/>
          <a:p>
            <a:pPr marL="0">
              <a:lnSpc>
                <a:spcPct val="115000"/>
              </a:lnSpc>
              <a:spcBef>
                <a:spcPts val="0"/>
              </a:spcBef>
              <a:spcAft>
                <a:spcPts val="600"/>
              </a:spcAft>
            </a:pPr>
            <a:r>
              <a:rPr lang="ar-IQ" sz="3200" b="1" dirty="0">
                <a:solidFill>
                  <a:schemeClr val="accent2">
                    <a:lumMod val="75000"/>
                  </a:schemeClr>
                </a:solidFill>
                <a:latin typeface="ae_AlMohanad" panose="02060603050605020204" pitchFamily="18" charset="-78"/>
                <a:ea typeface="Calibri"/>
                <a:cs typeface="ae_AlMohanad" panose="02060603050605020204" pitchFamily="18" charset="-78"/>
              </a:rPr>
              <a:t>مبادئ العصف الذهني</a:t>
            </a:r>
          </a:p>
          <a:p>
            <a:pPr marL="0">
              <a:lnSpc>
                <a:spcPct val="115000"/>
              </a:lnSpc>
              <a:spcBef>
                <a:spcPts val="0"/>
              </a:spcBef>
              <a:spcAft>
                <a:spcPts val="600"/>
              </a:spcAft>
            </a:pPr>
            <a:r>
              <a:rPr lang="ar-IQ" sz="2800" b="1" dirty="0">
                <a:latin typeface="ae_AlMohanad" panose="02060603050605020204" pitchFamily="18" charset="-78"/>
                <a:ea typeface="Calibri"/>
                <a:cs typeface="ae_AlMohanad" panose="02060603050605020204" pitchFamily="18" charset="-78"/>
              </a:rPr>
              <a:t>للعصف الذهني مبادئ أساسية يمكن إيجازها بالآتي </a:t>
            </a:r>
            <a:endParaRPr lang="ar-IQ" sz="2800" b="1" baseline="30000" dirty="0">
              <a:latin typeface="ae_AlMohanad" panose="02060603050605020204" pitchFamily="18" charset="-78"/>
              <a:ea typeface="Calibri"/>
              <a:cs typeface="ae_AlMohanad" panose="02060603050605020204" pitchFamily="18" charset="-78"/>
            </a:endParaRPr>
          </a:p>
          <a:p>
            <a:pPr marL="53975" algn="justLow">
              <a:lnSpc>
                <a:spcPct val="115000"/>
              </a:lnSpc>
              <a:spcBef>
                <a:spcPts val="0"/>
              </a:spcBef>
              <a:spcAft>
                <a:spcPts val="1000"/>
              </a:spcAft>
            </a:pPr>
            <a:r>
              <a:rPr lang="ar-IQ" sz="2800" b="1" dirty="0">
                <a:solidFill>
                  <a:srgbClr val="FF0000"/>
                </a:solidFill>
                <a:latin typeface="ae_AlMohanad" panose="02060603050605020204" pitchFamily="18" charset="-78"/>
                <a:ea typeface="Calibri"/>
                <a:cs typeface="ae_AlMohanad" panose="02060603050605020204" pitchFamily="18" charset="-78"/>
              </a:rPr>
              <a:t>أولاً: إرجاء التقويم :-</a:t>
            </a:r>
            <a:endParaRPr lang="en-US" sz="1800" dirty="0">
              <a:solidFill>
                <a:srgbClr val="FF0000"/>
              </a:solidFill>
              <a:latin typeface="ae_AlMohanad" panose="02060603050605020204" pitchFamily="18" charset="-78"/>
              <a:ea typeface="Calibri"/>
              <a:cs typeface="ae_AlMohanad" panose="02060603050605020204" pitchFamily="18" charset="-78"/>
            </a:endParaRPr>
          </a:p>
          <a:p>
            <a:pPr marL="0" indent="0" algn="justLow">
              <a:lnSpc>
                <a:spcPct val="115000"/>
              </a:lnSpc>
              <a:spcBef>
                <a:spcPts val="0"/>
              </a:spcBef>
              <a:spcAft>
                <a:spcPts val="1000"/>
              </a:spcAft>
              <a:buNone/>
            </a:pPr>
            <a:r>
              <a:rPr lang="ar-IQ" sz="2800" dirty="0">
                <a:latin typeface="ae_AlMohanad" panose="02060603050605020204" pitchFamily="18" charset="-78"/>
                <a:ea typeface="Calibri"/>
                <a:cs typeface="ae_AlMohanad" panose="02060603050605020204" pitchFamily="18" charset="-78"/>
              </a:rPr>
              <a:t>     لا يجوز تقويم أي من الأفكار المتولدة أثناء أداء الطلاب ذلك لان نقد أو تقويم أي فكرة بالنسبة للطالب سوف يفقده المتابعة ويصرف انتباهه عن محاولة الوصول إلى فكرة أفضل لأن الخوف من النقد والشعور بالتوتر يعيقان التفكير الإبداعي.</a:t>
            </a:r>
          </a:p>
          <a:p>
            <a:pPr marL="0" indent="0" algn="justLow">
              <a:lnSpc>
                <a:spcPct val="115000"/>
              </a:lnSpc>
              <a:spcBef>
                <a:spcPts val="0"/>
              </a:spcBef>
              <a:spcAft>
                <a:spcPts val="1000"/>
              </a:spcAft>
              <a:buNone/>
            </a:pPr>
            <a:endParaRPr lang="ar-IQ" sz="2800" dirty="0">
              <a:latin typeface="ae_AlMohanad" panose="02060603050605020204" pitchFamily="18" charset="-78"/>
              <a:ea typeface="Calibri"/>
              <a:cs typeface="ae_AlMohanad" panose="02060603050605020204" pitchFamily="18" charset="-78"/>
            </a:endParaRPr>
          </a:p>
          <a:p>
            <a:pPr marL="53975" algn="justLow">
              <a:lnSpc>
                <a:spcPct val="115000"/>
              </a:lnSpc>
              <a:spcBef>
                <a:spcPts val="0"/>
              </a:spcBef>
              <a:spcAft>
                <a:spcPts val="1000"/>
              </a:spcAft>
            </a:pPr>
            <a:r>
              <a:rPr lang="ar-IQ" sz="2800" b="1" dirty="0">
                <a:solidFill>
                  <a:srgbClr val="FF0000"/>
                </a:solidFill>
                <a:latin typeface="ae_AlMohanad" panose="02060603050605020204" pitchFamily="18" charset="-78"/>
                <a:ea typeface="Calibri"/>
                <a:cs typeface="ae_AlMohanad" panose="02060603050605020204" pitchFamily="18" charset="-78"/>
              </a:rPr>
              <a:t>ثانياً: إطلاق حرية التفكير: </a:t>
            </a:r>
            <a:endParaRPr lang="en-US" sz="1800" dirty="0">
              <a:solidFill>
                <a:srgbClr val="FF0000"/>
              </a:solidFill>
              <a:latin typeface="ae_AlMohanad" panose="02060603050605020204" pitchFamily="18" charset="-78"/>
              <a:ea typeface="Calibri"/>
              <a:cs typeface="ae_AlMohanad" panose="02060603050605020204" pitchFamily="18" charset="-78"/>
            </a:endParaRPr>
          </a:p>
          <a:p>
            <a:pPr marL="0" indent="0" algn="justLow">
              <a:lnSpc>
                <a:spcPct val="115000"/>
              </a:lnSpc>
              <a:spcBef>
                <a:spcPts val="0"/>
              </a:spcBef>
              <a:spcAft>
                <a:spcPts val="1000"/>
              </a:spcAft>
              <a:buNone/>
            </a:pPr>
            <a:r>
              <a:rPr lang="ar-IQ" sz="2800" dirty="0">
                <a:latin typeface="ae_AlMohanad" panose="02060603050605020204" pitchFamily="18" charset="-78"/>
                <a:ea typeface="Calibri"/>
                <a:cs typeface="ae_AlMohanad" panose="02060603050605020204" pitchFamily="18" charset="-78"/>
              </a:rPr>
              <a:t>    أي التحرر مما يعيق التفكير الإبداعي للوصول إلى حالة من الاسترخاء ، وعدم التحفظ بما يزيد انطلاق القدرات الإبداعية على التخيل وتوليد الأفكار في جو لا يشوبه الحرج من النقد.</a:t>
            </a:r>
            <a:r>
              <a:rPr lang="ar-IQ" sz="2800" baseline="30000" dirty="0">
                <a:latin typeface="ae_AlMohanad" panose="02060603050605020204" pitchFamily="18" charset="-78"/>
                <a:ea typeface="Calibri"/>
                <a:cs typeface="ae_AlMohanad" panose="02060603050605020204" pitchFamily="18" charset="-78"/>
              </a:rPr>
              <a:t> </a:t>
            </a:r>
            <a:endParaRPr lang="en-US" sz="1800" dirty="0">
              <a:latin typeface="ae_AlMohanad" panose="02060603050605020204" pitchFamily="18" charset="-78"/>
              <a:ea typeface="Calibri"/>
              <a:cs typeface="ae_AlMohanad" panose="02060603050605020204" pitchFamily="18" charset="-78"/>
            </a:endParaRPr>
          </a:p>
          <a:p>
            <a:pPr marL="0" indent="0" algn="justLow">
              <a:lnSpc>
                <a:spcPct val="115000"/>
              </a:lnSpc>
              <a:spcBef>
                <a:spcPts val="0"/>
              </a:spcBef>
              <a:spcAft>
                <a:spcPts val="1000"/>
              </a:spcAft>
              <a:buNone/>
            </a:pPr>
            <a:endParaRPr lang="en-US" sz="1800" dirty="0">
              <a:latin typeface="Calibri"/>
              <a:ea typeface="Calibri"/>
              <a:cs typeface="Arial"/>
            </a:endParaRPr>
          </a:p>
        </p:txBody>
      </p:sp>
      <p:pic>
        <p:nvPicPr>
          <p:cNvPr id="4" name="صورة 3">
            <a:extLst>
              <a:ext uri="{FF2B5EF4-FFF2-40B4-BE49-F238E27FC236}">
                <a16:creationId xmlns:a16="http://schemas.microsoft.com/office/drawing/2014/main" xmlns="" id="{D7ABB4FF-510F-0709-FBD7-DCB5E8B7E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84" y="116632"/>
            <a:ext cx="2068436" cy="2191783"/>
          </a:xfrm>
          <a:prstGeom prst="rect">
            <a:avLst/>
          </a:prstGeom>
        </p:spPr>
      </p:pic>
      <p:pic>
        <p:nvPicPr>
          <p:cNvPr id="8" name="صورة 7">
            <a:extLst>
              <a:ext uri="{FF2B5EF4-FFF2-40B4-BE49-F238E27FC236}">
                <a16:creationId xmlns:a16="http://schemas.microsoft.com/office/drawing/2014/main" xmlns="" id="{CF4E558F-D3BC-6E93-EFCA-52A54C263F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376" y="3356992"/>
            <a:ext cx="3995936" cy="1995114"/>
          </a:xfrm>
          <a:prstGeom prst="rect">
            <a:avLst/>
          </a:prstGeom>
        </p:spPr>
      </p:pic>
    </p:spTree>
    <p:extLst>
      <p:ext uri="{BB962C8B-B14F-4D97-AF65-F5344CB8AC3E}">
        <p14:creationId xmlns:p14="http://schemas.microsoft.com/office/powerpoint/2010/main" val="264908178"/>
      </p:ext>
    </p:extLst>
  </p:cSld>
  <p:clrMapOvr>
    <a:overrideClrMapping bg1="lt1" tx1="dk1" bg2="lt2" tx2="dk2" accent1="accent1" accent2="accent2" accent3="accent3" accent4="accent4" accent5="accent5" accent6="accent6" hlink="hlink" folHlink="folHlink"/>
  </p:clrMapOvr>
  <p:transition spd="slow">
    <p:fad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75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750"/>
                                        <p:tgtEl>
                                          <p:spTgt spid="3">
                                            <p:txEl>
                                              <p:pRg st="0" end="0"/>
                                            </p:txEl>
                                          </p:spTgt>
                                        </p:tgtEl>
                                      </p:cBhvr>
                                    </p:animEffect>
                                  </p:childTnLst>
                                </p:cTn>
                              </p:par>
                            </p:childTnLst>
                          </p:cTn>
                        </p:par>
                        <p:par>
                          <p:cTn id="11" fill="hold">
                            <p:stCondLst>
                              <p:cond delay="750"/>
                            </p:stCondLst>
                            <p:childTnLst>
                              <p:par>
                                <p:cTn id="12" presetID="3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75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75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750"/>
                                        <p:tgtEl>
                                          <p:spTgt spid="3">
                                            <p:txEl>
                                              <p:pRg st="1" end="1"/>
                                            </p:txEl>
                                          </p:spTgt>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75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75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75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750"/>
                                        <p:tgtEl>
                                          <p:spTgt spid="3">
                                            <p:txEl>
                                              <p:pRg st="2" end="2"/>
                                            </p:txEl>
                                          </p:spTgt>
                                        </p:tgtEl>
                                      </p:cBhvr>
                                    </p:animEffect>
                                  </p:childTnLst>
                                </p:cTn>
                              </p:par>
                            </p:childTnLst>
                          </p:cTn>
                        </p:par>
                        <p:par>
                          <p:cTn id="25" fill="hold">
                            <p:stCondLst>
                              <p:cond delay="2250"/>
                            </p:stCondLst>
                            <p:childTnLst>
                              <p:par>
                                <p:cTn id="26" presetID="31"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75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75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75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750"/>
                                        <p:tgtEl>
                                          <p:spTgt spid="3">
                                            <p:txEl>
                                              <p:pRg st="3" end="3"/>
                                            </p:txEl>
                                          </p:spTgt>
                                        </p:tgtEl>
                                      </p:cBhvr>
                                    </p:animEffect>
                                  </p:childTnLst>
                                </p:cTn>
                              </p:par>
                            </p:childTnLst>
                          </p:cTn>
                        </p:par>
                        <p:par>
                          <p:cTn id="32" fill="hold">
                            <p:stCondLst>
                              <p:cond delay="3000"/>
                            </p:stCondLst>
                            <p:childTnLst>
                              <p:par>
                                <p:cTn id="33" presetID="31"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75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750" fill="hold"/>
                                        <p:tgtEl>
                                          <p:spTgt spid="3">
                                            <p:txEl>
                                              <p:pRg st="5" end="5"/>
                                            </p:txEl>
                                          </p:spTgt>
                                        </p:tgtEl>
                                        <p:attrNameLst>
                                          <p:attrName>ppt_h</p:attrName>
                                        </p:attrNameLst>
                                      </p:cBhvr>
                                      <p:tavLst>
                                        <p:tav tm="0">
                                          <p:val>
                                            <p:fltVal val="0"/>
                                          </p:val>
                                        </p:tav>
                                        <p:tav tm="100000">
                                          <p:val>
                                            <p:strVal val="#ppt_h"/>
                                          </p:val>
                                        </p:tav>
                                      </p:tavLst>
                                    </p:anim>
                                    <p:anim calcmode="lin" valueType="num">
                                      <p:cBhvr>
                                        <p:cTn id="37" dur="75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8" dur="750"/>
                                        <p:tgtEl>
                                          <p:spTgt spid="3">
                                            <p:txEl>
                                              <p:pRg st="5" end="5"/>
                                            </p:txEl>
                                          </p:spTgt>
                                        </p:tgtEl>
                                      </p:cBhvr>
                                    </p:animEffect>
                                  </p:childTnLst>
                                </p:cTn>
                              </p:par>
                            </p:childTnLst>
                          </p:cTn>
                        </p:par>
                        <p:par>
                          <p:cTn id="39" fill="hold">
                            <p:stCondLst>
                              <p:cond delay="3750"/>
                            </p:stCondLst>
                            <p:childTnLst>
                              <p:par>
                                <p:cTn id="40" presetID="31" presetClass="entr" presetSubtype="0"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75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750" fill="hold"/>
                                        <p:tgtEl>
                                          <p:spTgt spid="3">
                                            <p:txEl>
                                              <p:pRg st="6" end="6"/>
                                            </p:txEl>
                                          </p:spTgt>
                                        </p:tgtEl>
                                        <p:attrNameLst>
                                          <p:attrName>ppt_h</p:attrName>
                                        </p:attrNameLst>
                                      </p:cBhvr>
                                      <p:tavLst>
                                        <p:tav tm="0">
                                          <p:val>
                                            <p:fltVal val="0"/>
                                          </p:val>
                                        </p:tav>
                                        <p:tav tm="100000">
                                          <p:val>
                                            <p:strVal val="#ppt_h"/>
                                          </p:val>
                                        </p:tav>
                                      </p:tavLst>
                                    </p:anim>
                                    <p:anim calcmode="lin" valueType="num">
                                      <p:cBhvr>
                                        <p:cTn id="44" dur="75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5" dur="750"/>
                                        <p:tgtEl>
                                          <p:spTgt spid="3">
                                            <p:txEl>
                                              <p:pRg st="6" end="6"/>
                                            </p:txEl>
                                          </p:spTgt>
                                        </p:tgtEl>
                                      </p:cBhvr>
                                    </p:animEffect>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6120680"/>
          </a:xfrm>
        </p:spPr>
        <p:txBody>
          <a:bodyPr>
            <a:normAutofit fontScale="85000" lnSpcReduction="20000"/>
          </a:bodyPr>
          <a:lstStyle/>
          <a:p>
            <a:pPr marL="53975" algn="justLow">
              <a:lnSpc>
                <a:spcPct val="115000"/>
              </a:lnSpc>
              <a:spcBef>
                <a:spcPts val="0"/>
              </a:spcBef>
              <a:spcAft>
                <a:spcPts val="1000"/>
              </a:spcAft>
            </a:pPr>
            <a:r>
              <a:rPr lang="ar-IQ" sz="3200" b="1" dirty="0">
                <a:solidFill>
                  <a:schemeClr val="accent1">
                    <a:lumMod val="75000"/>
                  </a:schemeClr>
                </a:solidFill>
                <a:latin typeface="ae_AlMohanad" panose="02060603050605020204" pitchFamily="18" charset="-78"/>
                <a:ea typeface="Calibri"/>
                <a:cs typeface="ae_AlMohanad" panose="02060603050605020204" pitchFamily="18" charset="-78"/>
              </a:rPr>
              <a:t>ثالثاً: الكم قبل الكيف</a:t>
            </a:r>
            <a:r>
              <a:rPr lang="ar-IQ" sz="3200" b="1" i="1" dirty="0">
                <a:solidFill>
                  <a:schemeClr val="accent1">
                    <a:lumMod val="75000"/>
                  </a:schemeClr>
                </a:solidFill>
                <a:latin typeface="ae_AlMohanad" panose="02060603050605020204" pitchFamily="18" charset="-78"/>
                <a:ea typeface="Calibri"/>
                <a:cs typeface="ae_AlMohanad" panose="02060603050605020204" pitchFamily="18" charset="-78"/>
              </a:rPr>
              <a:t>:</a:t>
            </a:r>
            <a:endParaRPr lang="en-US" sz="2000" dirty="0">
              <a:solidFill>
                <a:schemeClr val="accent1">
                  <a:lumMod val="75000"/>
                </a:schemeClr>
              </a:solidFill>
              <a:latin typeface="ae_AlMohanad" panose="02060603050605020204" pitchFamily="18" charset="-78"/>
              <a:ea typeface="Calibri"/>
              <a:cs typeface="ae_AlMohanad" panose="02060603050605020204" pitchFamily="18" charset="-78"/>
            </a:endParaRPr>
          </a:p>
          <a:p>
            <a:pPr marL="0" indent="0" algn="justLow">
              <a:lnSpc>
                <a:spcPct val="115000"/>
              </a:lnSpc>
              <a:spcBef>
                <a:spcPts val="0"/>
              </a:spcBef>
              <a:spcAft>
                <a:spcPts val="1000"/>
              </a:spcAft>
              <a:buNone/>
            </a:pPr>
            <a:r>
              <a:rPr lang="ar-IQ" sz="3200" dirty="0">
                <a:latin typeface="ae_AlMohanad" panose="02060603050605020204" pitchFamily="18" charset="-78"/>
                <a:ea typeface="Calibri"/>
                <a:cs typeface="ae_AlMohanad" panose="02060603050605020204" pitchFamily="18" charset="-78"/>
              </a:rPr>
              <a:t>      هنا التركيز في جلسة العصف الذهني على توليد اكبر قدر ممكن من الأفكار مهما كانت جودتها ,فالأفكار المتطرفة وغير المنطقية او الغريبة مقبولة ويستند هذا المبدأ على الافتراض بان الأفكار والحلول المبدعة للمشكلات تأتي بعد عدد من الحلول غير المألوفة والأفكار الأقل أصالة. </a:t>
            </a:r>
            <a:endParaRPr lang="en-US" sz="2000" dirty="0">
              <a:latin typeface="ae_AlMohanad" panose="02060603050605020204" pitchFamily="18" charset="-78"/>
              <a:ea typeface="Calibri"/>
              <a:cs typeface="ae_AlMohanad" panose="02060603050605020204" pitchFamily="18" charset="-78"/>
            </a:endParaRPr>
          </a:p>
          <a:p>
            <a:pPr marL="53975" algn="justLow">
              <a:lnSpc>
                <a:spcPct val="115000"/>
              </a:lnSpc>
              <a:spcBef>
                <a:spcPts val="0"/>
              </a:spcBef>
              <a:spcAft>
                <a:spcPts val="1000"/>
              </a:spcAft>
            </a:pPr>
            <a:r>
              <a:rPr lang="ar-IQ" sz="3200" b="1" dirty="0">
                <a:solidFill>
                  <a:schemeClr val="accent1">
                    <a:lumMod val="75000"/>
                  </a:schemeClr>
                </a:solidFill>
                <a:latin typeface="ae_AlMohanad" panose="02060603050605020204" pitchFamily="18" charset="-78"/>
                <a:ea typeface="Calibri"/>
                <a:cs typeface="ae_AlMohanad" panose="02060603050605020204" pitchFamily="18" charset="-78"/>
              </a:rPr>
              <a:t>رابعاً: البناء على أفكار الآخرين:</a:t>
            </a:r>
            <a:endParaRPr lang="en-US" sz="2000" dirty="0">
              <a:solidFill>
                <a:schemeClr val="accent1">
                  <a:lumMod val="75000"/>
                </a:schemeClr>
              </a:solidFill>
              <a:latin typeface="ae_AlMohanad" panose="02060603050605020204" pitchFamily="18" charset="-78"/>
              <a:ea typeface="Calibri"/>
              <a:cs typeface="ae_AlMohanad" panose="02060603050605020204" pitchFamily="18" charset="-78"/>
            </a:endParaRPr>
          </a:p>
          <a:p>
            <a:pPr marL="0" indent="0" algn="just">
              <a:lnSpc>
                <a:spcPct val="115000"/>
              </a:lnSpc>
              <a:spcBef>
                <a:spcPts val="0"/>
              </a:spcBef>
              <a:spcAft>
                <a:spcPts val="1000"/>
              </a:spcAft>
              <a:buNone/>
            </a:pPr>
            <a:r>
              <a:rPr lang="ar-IQ" sz="3200" dirty="0">
                <a:latin typeface="ae_AlMohanad" panose="02060603050605020204" pitchFamily="18" charset="-78"/>
                <a:ea typeface="Calibri"/>
                <a:cs typeface="ae_AlMohanad" panose="02060603050605020204" pitchFamily="18" charset="-78"/>
              </a:rPr>
              <a:t>     أي جواز تطوير أفكار الآخرين والخروج بأفكار جديدة فالأفكار المقترحة ليست حكراً على أصحابها فهي حق مشاع لأي طالب حق تحويرها وتوليد أفكار منها. أي التركيز في مرحلة العصف الذهني على توليد أكبر قدر من الأفكار مهما كانت جودتها، فالأفكار المتطرفة وغير المنطقية أو الغريبة مقبولة ويستند هذا المبدأ على افتراض أن الأفكار والحلول المبدعة للمشكلات تأتي بعد عدد من الحلول غير المألوفة والأفكار الأقل أصالة.</a:t>
            </a:r>
            <a:endParaRPr lang="en-US" sz="2000" dirty="0">
              <a:latin typeface="ae_AlMohanad" panose="02060603050605020204" pitchFamily="18" charset="-78"/>
              <a:ea typeface="Calibri"/>
              <a:cs typeface="ae_AlMohanad" panose="02060603050605020204" pitchFamily="18" charset="-78"/>
            </a:endParaRPr>
          </a:p>
          <a:p>
            <a:pPr marL="0" indent="0" algn="justLow">
              <a:lnSpc>
                <a:spcPct val="150000"/>
              </a:lnSpc>
              <a:buNone/>
            </a:pPr>
            <a:endParaRPr lang="en-US" dirty="0">
              <a:latin typeface="ae_AlMohanad" panose="02060603050605020204" pitchFamily="18" charset="-78"/>
              <a:ea typeface="Calibri"/>
              <a:cs typeface="ae_AlMohanad" panose="02060603050605020204" pitchFamily="18" charset="-78"/>
            </a:endParaRPr>
          </a:p>
          <a:p>
            <a:endParaRPr lang="ar-SA" dirty="0">
              <a:latin typeface="ae_AlMohanad" panose="02060603050605020204" pitchFamily="18" charset="-78"/>
              <a:cs typeface="ae_AlMohanad" panose="02060603050605020204" pitchFamily="18" charset="-78"/>
            </a:endParaRPr>
          </a:p>
        </p:txBody>
      </p:sp>
    </p:spTree>
    <p:extLst>
      <p:ext uri="{BB962C8B-B14F-4D97-AF65-F5344CB8AC3E}">
        <p14:creationId xmlns:p14="http://schemas.microsoft.com/office/powerpoint/2010/main" val="2237205300"/>
      </p:ext>
    </p:extLst>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chemeClr val="bg1"/>
            </a:gs>
            <a:gs pos="100000">
              <a:srgbClr val="00B050"/>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1196752"/>
            <a:ext cx="8229600" cy="4968552"/>
          </a:xfrm>
        </p:spPr>
        <p:txBody>
          <a:bodyPr>
            <a:normAutofit/>
          </a:bodyPr>
          <a:lstStyle/>
          <a:p>
            <a:pPr marL="53975" algn="justLow">
              <a:lnSpc>
                <a:spcPct val="115000"/>
              </a:lnSpc>
              <a:spcBef>
                <a:spcPts val="0"/>
              </a:spcBef>
              <a:spcAft>
                <a:spcPts val="1000"/>
              </a:spcAft>
            </a:pPr>
            <a:r>
              <a:rPr lang="ar-SA" sz="2400" b="1" dirty="0">
                <a:solidFill>
                  <a:srgbClr val="00B050"/>
                </a:solidFill>
                <a:latin typeface="ae_AlMohanad" panose="02060603050605020204" pitchFamily="18" charset="-78"/>
                <a:ea typeface="Calibri"/>
                <a:cs typeface="ae_AlMohanad" panose="02060603050605020204" pitchFamily="18" charset="-78"/>
              </a:rPr>
              <a:t>مراحل تطبيق العصف الذهني:</a:t>
            </a:r>
            <a:r>
              <a:rPr lang="ar-SA" sz="2400" b="1" baseline="30000" dirty="0">
                <a:solidFill>
                  <a:srgbClr val="00B050"/>
                </a:solidFill>
                <a:latin typeface="ae_AlMohanad" panose="02060603050605020204" pitchFamily="18" charset="-78"/>
                <a:ea typeface="Calibri"/>
                <a:cs typeface="ae_AlMohanad" panose="02060603050605020204" pitchFamily="18" charset="-78"/>
              </a:rPr>
              <a:t> </a:t>
            </a:r>
            <a:endParaRPr lang="en-US" sz="2400" dirty="0">
              <a:solidFill>
                <a:srgbClr val="00B050"/>
              </a:solidFill>
              <a:latin typeface="ae_AlMohanad" panose="02060603050605020204" pitchFamily="18" charset="-78"/>
              <a:ea typeface="Calibri"/>
              <a:cs typeface="ae_AlMohanad" panose="02060603050605020204" pitchFamily="18" charset="-78"/>
            </a:endParaRPr>
          </a:p>
          <a:p>
            <a:pPr marL="0" indent="0" algn="justLow">
              <a:lnSpc>
                <a:spcPct val="115000"/>
              </a:lnSpc>
              <a:spcBef>
                <a:spcPts val="0"/>
              </a:spcBef>
              <a:spcAft>
                <a:spcPts val="1000"/>
              </a:spcAft>
              <a:buNone/>
            </a:pPr>
            <a:r>
              <a:rPr lang="ar-IQ" sz="2400" dirty="0">
                <a:latin typeface="ae_AlMohanad" panose="02060603050605020204" pitchFamily="18" charset="-78"/>
                <a:ea typeface="Calibri"/>
                <a:cs typeface="ae_AlMohanad" panose="02060603050605020204" pitchFamily="18" charset="-78"/>
              </a:rPr>
              <a:t>هناك مراحل عدة يجب أتباعها في أثناء حل المشكلة </a:t>
            </a:r>
          </a:p>
          <a:p>
            <a:pPr marL="0" indent="0" algn="justLow">
              <a:lnSpc>
                <a:spcPct val="115000"/>
              </a:lnSpc>
              <a:spcBef>
                <a:spcPts val="0"/>
              </a:spcBef>
              <a:spcAft>
                <a:spcPts val="1000"/>
              </a:spcAft>
              <a:buNone/>
            </a:pPr>
            <a:r>
              <a:rPr lang="ar-IQ" sz="2400" dirty="0">
                <a:latin typeface="ae_AlMohanad" panose="02060603050605020204" pitchFamily="18" charset="-78"/>
                <a:ea typeface="Calibri"/>
                <a:cs typeface="ae_AlMohanad" panose="02060603050605020204" pitchFamily="18" charset="-78"/>
              </a:rPr>
              <a:t>المطروحة في مراحل العصف الذهني هي:-</a:t>
            </a:r>
            <a:r>
              <a:rPr lang="ar-IQ" sz="2400" baseline="30000" dirty="0">
                <a:latin typeface="ae_AlMohanad" panose="02060603050605020204" pitchFamily="18" charset="-78"/>
                <a:ea typeface="Calibri"/>
                <a:cs typeface="ae_AlMohanad" panose="02060603050605020204" pitchFamily="18" charset="-78"/>
              </a:rPr>
              <a:t> </a:t>
            </a:r>
            <a:endParaRPr lang="en-US" sz="2400" dirty="0">
              <a:latin typeface="ae_AlMohanad" panose="02060603050605020204" pitchFamily="18" charset="-78"/>
              <a:ea typeface="Calibri"/>
              <a:cs typeface="ae_AlMohanad" panose="02060603050605020204" pitchFamily="18" charset="-78"/>
            </a:endParaRPr>
          </a:p>
          <a:p>
            <a:pPr marL="0" indent="0" algn="justLow">
              <a:lnSpc>
                <a:spcPct val="115000"/>
              </a:lnSpc>
              <a:spcBef>
                <a:spcPts val="0"/>
              </a:spcBef>
              <a:spcAft>
                <a:spcPts val="1000"/>
              </a:spcAft>
              <a:buNone/>
            </a:pPr>
            <a:r>
              <a:rPr lang="ar-IQ" sz="2400" b="1" dirty="0">
                <a:solidFill>
                  <a:srgbClr val="FF0000"/>
                </a:solidFill>
                <a:latin typeface="ae_AlMohanad" panose="02060603050605020204" pitchFamily="18" charset="-78"/>
                <a:ea typeface="Calibri"/>
                <a:cs typeface="ae_AlMohanad" panose="02060603050605020204" pitchFamily="18" charset="-78"/>
              </a:rPr>
              <a:t>1- </a:t>
            </a:r>
            <a:r>
              <a:rPr lang="ar-SA" sz="2400" b="1" dirty="0">
                <a:solidFill>
                  <a:srgbClr val="FF0000"/>
                </a:solidFill>
                <a:latin typeface="ae_AlMohanad" panose="02060603050605020204" pitchFamily="18" charset="-78"/>
                <a:ea typeface="Calibri"/>
                <a:cs typeface="ae_AlMohanad" panose="02060603050605020204" pitchFamily="18" charset="-78"/>
              </a:rPr>
              <a:t>تحديد المشكلة ومناقشتها :- </a:t>
            </a:r>
            <a:endParaRPr lang="en-US" sz="2400" dirty="0">
              <a:solidFill>
                <a:srgbClr val="FF0000"/>
              </a:solidFill>
              <a:latin typeface="ae_AlMohanad" panose="02060603050605020204" pitchFamily="18" charset="-78"/>
              <a:ea typeface="Calibri"/>
              <a:cs typeface="ae_AlMohanad" panose="02060603050605020204" pitchFamily="18" charset="-78"/>
            </a:endParaRPr>
          </a:p>
          <a:p>
            <a:pPr marL="0" indent="0" algn="justLow">
              <a:lnSpc>
                <a:spcPct val="115000"/>
              </a:lnSpc>
              <a:spcBef>
                <a:spcPts val="0"/>
              </a:spcBef>
              <a:spcAft>
                <a:spcPts val="1000"/>
              </a:spcAft>
              <a:buNone/>
            </a:pPr>
            <a:r>
              <a:rPr lang="ar-IQ" sz="2400" dirty="0">
                <a:latin typeface="ae_AlMohanad" panose="02060603050605020204" pitchFamily="18" charset="-78"/>
                <a:ea typeface="Calibri"/>
                <a:cs typeface="ae_AlMohanad" panose="02060603050605020204" pitchFamily="18" charset="-78"/>
              </a:rPr>
              <a:t>    </a:t>
            </a:r>
            <a:r>
              <a:rPr lang="ar-SA" sz="2400" dirty="0">
                <a:latin typeface="ae_AlMohanad" panose="02060603050605020204" pitchFamily="18" charset="-78"/>
                <a:ea typeface="Calibri"/>
                <a:cs typeface="ae_AlMohanad" panose="02060603050605020204" pitchFamily="18" charset="-78"/>
              </a:rPr>
              <a:t>على المعلم أن يقدم للطلاب معلومات بسيطة عن الفعالية التي سوف يتم عصف الذهن بشأنها فمثلاً هدف الوحدة التعليمية الذي  وضعه الباحث لصف يحتوي على طلاب من المرحلة الثالثة في كلية التربية الرياضية  هو تطوير مهارتي  الضرب الساحق وحائط الصد فيجب أن تعطى للطلاب بعض المعلومات عن هذه الفعالية ومعلومات عن حجم ووزن الكرة وارتفاع الشبكة  التي تمر الكره من فوقها .</a:t>
            </a:r>
            <a:endParaRPr lang="en-US" sz="2400" dirty="0">
              <a:latin typeface="ae_AlMohanad" panose="02060603050605020204" pitchFamily="18" charset="-78"/>
              <a:ea typeface="Calibri"/>
              <a:cs typeface="ae_AlMohanad" panose="02060603050605020204" pitchFamily="18" charset="-78"/>
            </a:endParaRPr>
          </a:p>
          <a:p>
            <a:endParaRPr lang="ar-SA" sz="2400" dirty="0">
              <a:latin typeface="ae_AlMohanad" panose="02060603050605020204" pitchFamily="18" charset="-78"/>
              <a:cs typeface="ae_AlMohanad" panose="02060603050605020204" pitchFamily="18" charset="-78"/>
            </a:endParaRPr>
          </a:p>
        </p:txBody>
      </p:sp>
      <p:pic>
        <p:nvPicPr>
          <p:cNvPr id="4" name="صورة 3">
            <a:extLst>
              <a:ext uri="{FF2B5EF4-FFF2-40B4-BE49-F238E27FC236}">
                <a16:creationId xmlns:a16="http://schemas.microsoft.com/office/drawing/2014/main" xmlns="" id="{FF9BF9BC-FC14-7D2D-9E17-EA364AF84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43"/>
            <a:ext cx="3028686" cy="2477453"/>
          </a:xfrm>
          <a:prstGeom prst="rect">
            <a:avLst/>
          </a:prstGeom>
        </p:spPr>
      </p:pic>
    </p:spTree>
    <p:extLst>
      <p:ext uri="{BB962C8B-B14F-4D97-AF65-F5344CB8AC3E}">
        <p14:creationId xmlns:p14="http://schemas.microsoft.com/office/powerpoint/2010/main" val="2891989594"/>
      </p:ext>
    </p:extLst>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42000">
              <a:schemeClr val="bg1"/>
            </a:gs>
            <a:gs pos="100000">
              <a:srgbClr val="FFFF00"/>
            </a:gs>
          </a:gsLst>
          <a:path path="circle">
            <a:fillToRect l="100000" b="100000"/>
          </a:path>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6336704"/>
          </a:xfrm>
        </p:spPr>
        <p:txBody>
          <a:bodyPr>
            <a:normAutofit/>
          </a:bodyPr>
          <a:lstStyle/>
          <a:p>
            <a:pPr marL="0" indent="0" algn="justLow">
              <a:lnSpc>
                <a:spcPct val="115000"/>
              </a:lnSpc>
              <a:spcBef>
                <a:spcPts val="0"/>
              </a:spcBef>
              <a:spcAft>
                <a:spcPts val="1000"/>
              </a:spcAft>
              <a:buNone/>
            </a:pPr>
            <a:r>
              <a:rPr lang="ar-IQ" sz="2600" dirty="0">
                <a:solidFill>
                  <a:srgbClr val="FF0000"/>
                </a:solidFill>
                <a:latin typeface="ae_AlMohanad" panose="02060603050605020204" pitchFamily="18" charset="-78"/>
                <a:ea typeface="Calibri"/>
                <a:cs typeface="ae_AlMohanad" panose="02060603050605020204" pitchFamily="18" charset="-78"/>
              </a:rPr>
              <a:t>2</a:t>
            </a:r>
            <a:r>
              <a:rPr lang="ar-SA" sz="2600" dirty="0">
                <a:solidFill>
                  <a:srgbClr val="FF0000"/>
                </a:solidFill>
                <a:latin typeface="ae_AlMohanad" panose="02060603050605020204" pitchFamily="18" charset="-78"/>
                <a:ea typeface="Calibri"/>
                <a:cs typeface="ae_AlMohanad" panose="02060603050605020204" pitchFamily="18" charset="-78"/>
              </a:rPr>
              <a:t>- إعادة صياغة الموضوع :-</a:t>
            </a:r>
            <a:endParaRPr lang="en-US" sz="2600" dirty="0">
              <a:solidFill>
                <a:srgbClr val="FF0000"/>
              </a:solidFill>
              <a:latin typeface="ae_AlMohanad" panose="02060603050605020204" pitchFamily="18" charset="-78"/>
              <a:ea typeface="Calibri"/>
              <a:cs typeface="ae_AlMohanad" panose="02060603050605020204" pitchFamily="18" charset="-78"/>
            </a:endParaRPr>
          </a:p>
          <a:p>
            <a:pPr marL="0" indent="0" algn="justLow">
              <a:lnSpc>
                <a:spcPct val="115000"/>
              </a:lnSpc>
              <a:spcBef>
                <a:spcPts val="0"/>
              </a:spcBef>
              <a:spcAft>
                <a:spcPts val="1000"/>
              </a:spcAft>
              <a:buNone/>
            </a:pPr>
            <a:r>
              <a:rPr lang="ar-IQ" sz="2600" dirty="0">
                <a:latin typeface="ae_AlMohanad" panose="02060603050605020204" pitchFamily="18" charset="-78"/>
                <a:ea typeface="Calibri"/>
                <a:cs typeface="ae_AlMohanad" panose="02060603050605020204" pitchFamily="18" charset="-78"/>
              </a:rPr>
              <a:t>    </a:t>
            </a:r>
            <a:r>
              <a:rPr lang="ar-SA" sz="2600" dirty="0">
                <a:latin typeface="ae_AlMohanad" panose="02060603050605020204" pitchFamily="18" charset="-78"/>
                <a:ea typeface="Calibri"/>
                <a:cs typeface="ae_AlMohanad" panose="02060603050605020204" pitchFamily="18" charset="-78"/>
              </a:rPr>
              <a:t>في هذه المرحلة يتم إعادة صياغة الموضوع  وليس اقتراح حلول  وذلك عن طريق  طرح الأسئلة المتعلقة بالموضوع  أي التفكير في كيفية تطوير المهارتين (الضرب الساحق_ حائط الصد ) ويجب كتابة هذه الأسئلة  في مكان واضح للجميع مع التذكير  بمبادئ العصف الذهني  وهي  تجنب النقد أو التقييم </a:t>
            </a:r>
            <a:endParaRPr lang="en-US" sz="2600" dirty="0">
              <a:latin typeface="ae_AlMohanad" panose="02060603050605020204" pitchFamily="18" charset="-78"/>
              <a:ea typeface="Calibri"/>
              <a:cs typeface="ae_AlMohanad" panose="02060603050605020204" pitchFamily="18" charset="-78"/>
            </a:endParaRPr>
          </a:p>
          <a:p>
            <a:pPr marL="53975" algn="justLow">
              <a:lnSpc>
                <a:spcPct val="115000"/>
              </a:lnSpc>
              <a:spcBef>
                <a:spcPts val="0"/>
              </a:spcBef>
              <a:spcAft>
                <a:spcPts val="1000"/>
              </a:spcAft>
            </a:pPr>
            <a:r>
              <a:rPr lang="ar-SA" sz="2600" dirty="0">
                <a:latin typeface="ae_AlMohanad" panose="02060603050605020204" pitchFamily="18" charset="-78"/>
                <a:ea typeface="Calibri"/>
                <a:cs typeface="ae_AlMohanad" panose="02060603050605020204" pitchFamily="18" charset="-78"/>
              </a:rPr>
              <a:t> وهذه بعض الأسئلة المتوقع أن تقدم للطلاب. </a:t>
            </a:r>
            <a:endParaRPr lang="en-US" sz="2600" dirty="0">
              <a:latin typeface="ae_AlMohanad" panose="02060603050605020204" pitchFamily="18" charset="-78"/>
              <a:ea typeface="Calibri"/>
              <a:cs typeface="ae_AlMohanad" panose="02060603050605020204" pitchFamily="18" charset="-78"/>
            </a:endParaRPr>
          </a:p>
          <a:p>
            <a:pPr marL="0" indent="0" algn="justLow">
              <a:lnSpc>
                <a:spcPct val="115000"/>
              </a:lnSpc>
              <a:spcBef>
                <a:spcPts val="0"/>
              </a:spcBef>
              <a:spcAft>
                <a:spcPts val="1000"/>
              </a:spcAft>
              <a:buNone/>
            </a:pPr>
            <a:r>
              <a:rPr lang="ar-SA" sz="2600" dirty="0">
                <a:solidFill>
                  <a:schemeClr val="accent2">
                    <a:lumMod val="75000"/>
                  </a:schemeClr>
                </a:solidFill>
                <a:latin typeface="ae_AlMohanad" panose="02060603050605020204" pitchFamily="18" charset="-78"/>
                <a:ea typeface="Calibri"/>
                <a:cs typeface="ae_AlMohanad" panose="02060603050605020204" pitchFamily="18" charset="-78"/>
              </a:rPr>
              <a:t>السؤال الأول  : طول الشخص هل يؤثر على أداء المهارتين ؟</a:t>
            </a:r>
            <a:endParaRPr lang="en-US" sz="2600" dirty="0">
              <a:solidFill>
                <a:schemeClr val="accent2">
                  <a:lumMod val="75000"/>
                </a:schemeClr>
              </a:solidFill>
              <a:latin typeface="ae_AlMohanad" panose="02060603050605020204" pitchFamily="18" charset="-78"/>
              <a:ea typeface="Calibri"/>
              <a:cs typeface="ae_AlMohanad" panose="02060603050605020204" pitchFamily="18" charset="-78"/>
            </a:endParaRPr>
          </a:p>
          <a:p>
            <a:pPr marL="0" indent="0" algn="justLow">
              <a:lnSpc>
                <a:spcPct val="115000"/>
              </a:lnSpc>
              <a:spcBef>
                <a:spcPts val="0"/>
              </a:spcBef>
              <a:spcAft>
                <a:spcPts val="1000"/>
              </a:spcAft>
              <a:buNone/>
            </a:pPr>
            <a:r>
              <a:rPr lang="ar-SA" sz="2600" dirty="0">
                <a:solidFill>
                  <a:srgbClr val="00B050"/>
                </a:solidFill>
                <a:latin typeface="ae_AlMohanad" panose="02060603050605020204" pitchFamily="18" charset="-78"/>
                <a:ea typeface="Calibri"/>
                <a:cs typeface="ae_AlMohanad" panose="02060603050605020204" pitchFamily="18" charset="-78"/>
              </a:rPr>
              <a:t>السؤال الثاني : قوة الذراعين هل تؤثر في نجاح أداء المهارتين ؟</a:t>
            </a:r>
            <a:endParaRPr lang="en-US" sz="2600" dirty="0">
              <a:solidFill>
                <a:srgbClr val="00B050"/>
              </a:solidFill>
              <a:latin typeface="ae_AlMohanad" panose="02060603050605020204" pitchFamily="18" charset="-78"/>
              <a:ea typeface="Calibri"/>
              <a:cs typeface="ae_AlMohanad" panose="02060603050605020204" pitchFamily="18" charset="-78"/>
            </a:endParaRPr>
          </a:p>
          <a:p>
            <a:pPr marL="0" indent="0" algn="justLow">
              <a:lnSpc>
                <a:spcPct val="115000"/>
              </a:lnSpc>
              <a:spcBef>
                <a:spcPts val="0"/>
              </a:spcBef>
              <a:spcAft>
                <a:spcPts val="1000"/>
              </a:spcAft>
              <a:buNone/>
            </a:pPr>
            <a:r>
              <a:rPr lang="ar-SA" sz="2600" dirty="0">
                <a:solidFill>
                  <a:srgbClr val="7030A0"/>
                </a:solidFill>
                <a:latin typeface="ae_AlMohanad" panose="02060603050605020204" pitchFamily="18" charset="-78"/>
                <a:ea typeface="Calibri"/>
                <a:cs typeface="ae_AlMohanad" panose="02060603050605020204" pitchFamily="18" charset="-78"/>
              </a:rPr>
              <a:t>السؤال الثالث : هل يؤثر القفز في نجاح اسقاط الكرة بدقة ؟</a:t>
            </a:r>
            <a:endParaRPr lang="en-US" sz="2600" dirty="0">
              <a:solidFill>
                <a:srgbClr val="7030A0"/>
              </a:solidFill>
              <a:latin typeface="ae_AlMohanad" panose="02060603050605020204" pitchFamily="18" charset="-78"/>
              <a:ea typeface="Calibri"/>
              <a:cs typeface="ae_AlMohanad" panose="02060603050605020204" pitchFamily="18" charset="-78"/>
            </a:endParaRPr>
          </a:p>
          <a:p>
            <a:pPr marL="0" indent="0" algn="justLow">
              <a:lnSpc>
                <a:spcPct val="115000"/>
              </a:lnSpc>
              <a:spcBef>
                <a:spcPts val="0"/>
              </a:spcBef>
              <a:spcAft>
                <a:spcPts val="1000"/>
              </a:spcAft>
              <a:buNone/>
            </a:pPr>
            <a:r>
              <a:rPr lang="ar-SA" sz="2600" dirty="0">
                <a:solidFill>
                  <a:srgbClr val="0070C0"/>
                </a:solidFill>
                <a:latin typeface="ae_AlMohanad" panose="02060603050605020204" pitchFamily="18" charset="-78"/>
                <a:ea typeface="Calibri"/>
                <a:cs typeface="ae_AlMohanad" panose="02060603050605020204" pitchFamily="18" charset="-78"/>
              </a:rPr>
              <a:t>السؤال الرابع : كيف تكون وضعية الأصابع ممدودة أم مفتوحة  ؟</a:t>
            </a:r>
            <a:endParaRPr lang="en-US" sz="2600" dirty="0">
              <a:solidFill>
                <a:srgbClr val="0070C0"/>
              </a:solidFill>
              <a:latin typeface="ae_AlMohanad" panose="02060603050605020204" pitchFamily="18" charset="-78"/>
              <a:ea typeface="Calibri"/>
              <a:cs typeface="ae_AlMohanad" panose="02060603050605020204" pitchFamily="18" charset="-78"/>
            </a:endParaRPr>
          </a:p>
          <a:p>
            <a:endParaRPr lang="ar-SA" dirty="0"/>
          </a:p>
        </p:txBody>
      </p:sp>
    </p:spTree>
    <p:extLst>
      <p:ext uri="{BB962C8B-B14F-4D97-AF65-F5344CB8AC3E}">
        <p14:creationId xmlns:p14="http://schemas.microsoft.com/office/powerpoint/2010/main" val="248686874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42000">
              <a:schemeClr val="bg1"/>
            </a:gs>
            <a:gs pos="100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6336704"/>
          </a:xfrm>
        </p:spPr>
        <p:txBody>
          <a:bodyPr>
            <a:normAutofit fontScale="92500" lnSpcReduction="20000"/>
          </a:bodyPr>
          <a:lstStyle/>
          <a:p>
            <a:pPr marL="0" indent="0" algn="just">
              <a:lnSpc>
                <a:spcPct val="115000"/>
              </a:lnSpc>
              <a:spcBef>
                <a:spcPts val="0"/>
              </a:spcBef>
              <a:spcAft>
                <a:spcPts val="1000"/>
              </a:spcAft>
              <a:buNone/>
            </a:pPr>
            <a:endParaRPr lang="en-US" sz="2000" dirty="0">
              <a:solidFill>
                <a:schemeClr val="accent2">
                  <a:lumMod val="60000"/>
                  <a:lumOff val="40000"/>
                </a:schemeClr>
              </a:solidFill>
              <a:latin typeface="ae_AlMohanad" panose="02060603050605020204" pitchFamily="18" charset="-78"/>
              <a:ea typeface="Calibri"/>
              <a:cs typeface="ae_AlMohanad" panose="02060603050605020204" pitchFamily="18" charset="-78"/>
            </a:endParaRPr>
          </a:p>
          <a:p>
            <a:pPr marL="0" indent="0" algn="just">
              <a:lnSpc>
                <a:spcPct val="115000"/>
              </a:lnSpc>
              <a:spcBef>
                <a:spcPts val="0"/>
              </a:spcBef>
              <a:buNone/>
            </a:pPr>
            <a:r>
              <a:rPr lang="ar-IQ" sz="3200" b="1" dirty="0">
                <a:solidFill>
                  <a:srgbClr val="FF0000"/>
                </a:solidFill>
                <a:latin typeface="ae_AlMohanad" panose="02060603050605020204" pitchFamily="18" charset="-78"/>
                <a:ea typeface="Calibri"/>
                <a:cs typeface="ae_AlMohanad" panose="02060603050605020204" pitchFamily="18" charset="-78"/>
              </a:rPr>
              <a:t>3</a:t>
            </a:r>
            <a:r>
              <a:rPr lang="ar-SA" sz="3200" b="1" dirty="0">
                <a:solidFill>
                  <a:srgbClr val="FF0000"/>
                </a:solidFill>
                <a:latin typeface="ae_AlMohanad" panose="02060603050605020204" pitchFamily="18" charset="-78"/>
                <a:ea typeface="Calibri"/>
                <a:cs typeface="ae_AlMohanad" panose="02060603050605020204" pitchFamily="18" charset="-78"/>
              </a:rPr>
              <a:t>-تهيئة  جو الإبداع  والعصف الذهني </a:t>
            </a:r>
            <a:endParaRPr lang="en-US" sz="2000" dirty="0">
              <a:solidFill>
                <a:srgbClr val="FF0000"/>
              </a:solidFill>
              <a:latin typeface="ae_AlMohanad" panose="02060603050605020204" pitchFamily="18" charset="-78"/>
              <a:ea typeface="Calibri"/>
              <a:cs typeface="ae_AlMohanad" panose="02060603050605020204" pitchFamily="18" charset="-78"/>
            </a:endParaRPr>
          </a:p>
          <a:p>
            <a:pPr marL="0" indent="0" algn="just">
              <a:lnSpc>
                <a:spcPct val="115000"/>
              </a:lnSpc>
              <a:spcBef>
                <a:spcPts val="0"/>
              </a:spcBef>
              <a:buNone/>
            </a:pPr>
            <a:r>
              <a:rPr lang="ar-IQ" sz="3200" dirty="0">
                <a:latin typeface="ae_AlMohanad" panose="02060603050605020204" pitchFamily="18" charset="-78"/>
                <a:ea typeface="Calibri"/>
                <a:cs typeface="ae_AlMohanad" panose="02060603050605020204" pitchFamily="18" charset="-78"/>
              </a:rPr>
              <a:t>    </a:t>
            </a:r>
            <a:r>
              <a:rPr lang="ar-SA" sz="3200" dirty="0">
                <a:latin typeface="ae_AlMohanad" panose="02060603050605020204" pitchFamily="18" charset="-78"/>
                <a:ea typeface="Calibri"/>
                <a:cs typeface="ae_AlMohanad" panose="02060603050605020204" pitchFamily="18" charset="-78"/>
              </a:rPr>
              <a:t>في هذه المرحلة  يتم  تهيئة جو الإبداع وتستغرق عملية التهيئة حوالي (</a:t>
            </a:r>
            <a:r>
              <a:rPr lang="en-US" sz="3200" dirty="0">
                <a:latin typeface="ae_AlMohanad" panose="02060603050605020204" pitchFamily="18" charset="-78"/>
                <a:ea typeface="Calibri"/>
                <a:cs typeface="ae_AlMohanad" panose="02060603050605020204" pitchFamily="18" charset="-78"/>
              </a:rPr>
              <a:t>5</a:t>
            </a:r>
            <a:r>
              <a:rPr lang="ar-SA" sz="3200" dirty="0">
                <a:latin typeface="ae_AlMohanad" panose="02060603050605020204" pitchFamily="18" charset="-78"/>
                <a:ea typeface="Calibri"/>
                <a:cs typeface="ae_AlMohanad" panose="02060603050605020204" pitchFamily="18" charset="-78"/>
              </a:rPr>
              <a:t>) دقائق  يتدرب فيها الطلاب في الإجابة عن سؤال أو أكثر  من الأسئلة التي تم طرحها  في المرحلة الثانية .</a:t>
            </a:r>
            <a:endParaRPr lang="en-US" sz="2000" dirty="0">
              <a:latin typeface="ae_AlMohanad" panose="02060603050605020204" pitchFamily="18" charset="-78"/>
              <a:ea typeface="Calibri"/>
              <a:cs typeface="ae_AlMohanad" panose="02060603050605020204" pitchFamily="18" charset="-78"/>
            </a:endParaRPr>
          </a:p>
          <a:p>
            <a:pPr marL="0" indent="0" algn="just">
              <a:lnSpc>
                <a:spcPct val="115000"/>
              </a:lnSpc>
              <a:spcBef>
                <a:spcPts val="0"/>
              </a:spcBef>
              <a:buNone/>
            </a:pPr>
            <a:r>
              <a:rPr lang="ar-IQ" sz="3200" b="1" dirty="0">
                <a:solidFill>
                  <a:srgbClr val="FF0000"/>
                </a:solidFill>
                <a:latin typeface="ae_AlMohanad" panose="02060603050605020204" pitchFamily="18" charset="-78"/>
                <a:ea typeface="Calibri"/>
                <a:cs typeface="ae_AlMohanad" panose="02060603050605020204" pitchFamily="18" charset="-78"/>
              </a:rPr>
              <a:t>4- </a:t>
            </a:r>
            <a:r>
              <a:rPr lang="ar-SA" sz="3200" b="1" dirty="0">
                <a:solidFill>
                  <a:srgbClr val="FF0000"/>
                </a:solidFill>
                <a:latin typeface="ae_AlMohanad" panose="02060603050605020204" pitchFamily="18" charset="-78"/>
                <a:ea typeface="Calibri"/>
                <a:cs typeface="ae_AlMohanad" panose="02060603050605020204" pitchFamily="18" charset="-78"/>
              </a:rPr>
              <a:t>العصف الذهني </a:t>
            </a:r>
            <a:endParaRPr lang="en-US" sz="2000" dirty="0">
              <a:solidFill>
                <a:srgbClr val="FF0000"/>
              </a:solidFill>
              <a:latin typeface="ae_AlMohanad" panose="02060603050605020204" pitchFamily="18" charset="-78"/>
              <a:ea typeface="Calibri"/>
              <a:cs typeface="ae_AlMohanad" panose="02060603050605020204" pitchFamily="18" charset="-78"/>
            </a:endParaRPr>
          </a:p>
          <a:p>
            <a:pPr marL="64008" indent="0" algn="just">
              <a:lnSpc>
                <a:spcPct val="110000"/>
              </a:lnSpc>
              <a:buNone/>
            </a:pPr>
            <a:r>
              <a:rPr lang="ar-IQ" sz="3000" dirty="0">
                <a:latin typeface="ae_AlMohanad" panose="02060603050605020204" pitchFamily="18" charset="-78"/>
                <a:ea typeface="Calibri"/>
                <a:cs typeface="ae_AlMohanad" panose="02060603050605020204" pitchFamily="18" charset="-78"/>
              </a:rPr>
              <a:t>    </a:t>
            </a:r>
            <a:r>
              <a:rPr lang="ar-SA" sz="3000" dirty="0">
                <a:latin typeface="ae_AlMohanad" panose="02060603050605020204" pitchFamily="18" charset="-78"/>
                <a:ea typeface="Calibri"/>
                <a:cs typeface="ae_AlMohanad" panose="02060603050605020204" pitchFamily="18" charset="-78"/>
              </a:rPr>
              <a:t>في هذه المرحلة يبدأ الطلاب بتقديم أفكارهم بحرية  أذ يقوم المدرس بكتابة الملاحظات وتدوينها بس</a:t>
            </a:r>
            <a:r>
              <a:rPr lang="ar-IQ" sz="3000" dirty="0">
                <a:latin typeface="ae_AlMohanad" panose="02060603050605020204" pitchFamily="18" charset="-78"/>
                <a:ea typeface="Calibri"/>
                <a:cs typeface="ae_AlMohanad" panose="02060603050605020204" pitchFamily="18" charset="-78"/>
              </a:rPr>
              <a:t>ـــــــــ</a:t>
            </a:r>
            <a:r>
              <a:rPr lang="ar-SA" sz="3000" dirty="0" err="1">
                <a:latin typeface="ae_AlMohanad" panose="02060603050605020204" pitchFamily="18" charset="-78"/>
                <a:ea typeface="Calibri"/>
                <a:cs typeface="ae_AlMohanad" panose="02060603050605020204" pitchFamily="18" charset="-78"/>
              </a:rPr>
              <a:t>رعة</a:t>
            </a:r>
            <a:r>
              <a:rPr lang="ar-SA" sz="3000" dirty="0">
                <a:latin typeface="ae_AlMohanad" panose="02060603050605020204" pitchFamily="18" charset="-78"/>
                <a:ea typeface="Calibri"/>
                <a:cs typeface="ae_AlMohanad" panose="02060603050605020204" pitchFamily="18" charset="-78"/>
              </a:rPr>
              <a:t> على</a:t>
            </a:r>
            <a:r>
              <a:rPr lang="ar-IQ" sz="3000" dirty="0">
                <a:latin typeface="ae_AlMohanad" panose="02060603050605020204" pitchFamily="18" charset="-78"/>
                <a:ea typeface="Calibri"/>
                <a:cs typeface="ae_AlMohanad" panose="02060603050605020204" pitchFamily="18" charset="-78"/>
              </a:rPr>
              <a:t>(</a:t>
            </a:r>
            <a:r>
              <a:rPr lang="ar-SA" sz="3000" dirty="0">
                <a:latin typeface="ae_AlMohanad" panose="02060603050605020204" pitchFamily="18" charset="-78"/>
                <a:ea typeface="Calibri"/>
                <a:cs typeface="ae_AlMohanad" panose="02060603050605020204" pitchFamily="18" charset="-78"/>
              </a:rPr>
              <a:t> سبورة أو لوحة ورقية أو سجل او حاسبة ) ووضعها في مكان بارز للجميع مع ترقيم الأفكار حسب تسلسل ورودها ، ثم يفسح المجال للطلاب إلى تأمل بالأفكار المعروضة وتوليد المزيد منها . وتعد هذه الخطوة مهمة لمرحلة العصف الذهني حيث يتم من خلالها إثارة فيض حر من الأفكار</a:t>
            </a:r>
            <a:r>
              <a:rPr lang="ar-IQ" sz="3000" dirty="0">
                <a:latin typeface="ae_AlMohanad" panose="02060603050605020204" pitchFamily="18" charset="-78"/>
                <a:ea typeface="Calibri"/>
                <a:cs typeface="ae_AlMohanad" panose="02060603050605020204" pitchFamily="18" charset="-78"/>
              </a:rPr>
              <a:t> .</a:t>
            </a:r>
            <a:endParaRPr lang="en-US" sz="1900" dirty="0">
              <a:latin typeface="ae_AlMohanad" panose="02060603050605020204" pitchFamily="18" charset="-78"/>
              <a:ea typeface="Calibri"/>
              <a:cs typeface="ae_AlMohanad" panose="02060603050605020204" pitchFamily="18" charset="-78"/>
            </a:endParaRPr>
          </a:p>
        </p:txBody>
      </p:sp>
    </p:spTree>
    <p:extLst>
      <p:ext uri="{BB962C8B-B14F-4D97-AF65-F5344CB8AC3E}">
        <p14:creationId xmlns:p14="http://schemas.microsoft.com/office/powerpoint/2010/main" val="3447391310"/>
      </p:ext>
    </p:extLst>
  </p:cSld>
  <p:clrMapOvr>
    <a:masterClrMapping/>
  </p:clrMapOvr>
  <mc:AlternateContent xmlns:mc="http://schemas.openxmlformats.org/markup-compatibility/2006" xmlns:p14="http://schemas.microsoft.com/office/powerpoint/2010/main">
    <mc:Choice Requires="p14">
      <p:transition spd="slow" p14:dur="3400">
        <p14:reveal thruBlk="1" dir="r"/>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outVertical)">
                                      <p:cBhvr>
                                        <p:cTn id="7" dur="500"/>
                                        <p:tgtEl>
                                          <p:spTgt spid="3">
                                            <p:txEl>
                                              <p:pRg st="1" end="1"/>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outVertical)">
                                      <p:cBhvr>
                                        <p:cTn id="11" dur="500"/>
                                        <p:tgtEl>
                                          <p:spTgt spid="3">
                                            <p:txEl>
                                              <p:pRg st="2" end="2"/>
                                            </p:txEl>
                                          </p:spTgt>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outVertical)">
                                      <p:cBhvr>
                                        <p:cTn id="15" dur="500"/>
                                        <p:tgtEl>
                                          <p:spTgt spid="3">
                                            <p:txEl>
                                              <p:pRg st="3" end="3"/>
                                            </p:txEl>
                                          </p:spTgt>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out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وع الخشب">
  <a:themeElements>
    <a:clrScheme name="نوع الخشب">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نوع الخشب">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نوع الخشب">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Override1.xml><?xml version="1.0" encoding="utf-8"?>
<a:themeOverride xmlns:a="http://schemas.openxmlformats.org/drawingml/2006/main">
  <a:clrScheme name="نوع الخشب">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399</TotalTime>
  <Words>2170</Words>
  <Application>Microsoft Office PowerPoint</Application>
  <PresentationFormat>عرض على الشاشة (3:4)‏</PresentationFormat>
  <Paragraphs>116</Paragraphs>
  <Slides>20</Slides>
  <Notes>0</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نوع الخشب</vt:lpstr>
      <vt:lpstr>العصف الذهني  ودوره في المواقف التعليمية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تطبيق اسلوب العصف الذهني في التربية الرياضية </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خطوات الاختبار واعداده</dc:title>
  <dc:creator>زاهد</dc:creator>
  <cp:lastModifiedBy>Maher</cp:lastModifiedBy>
  <cp:revision>13</cp:revision>
  <dcterms:created xsi:type="dcterms:W3CDTF">2015-05-26T19:36:09Z</dcterms:created>
  <dcterms:modified xsi:type="dcterms:W3CDTF">2024-09-21T00:29:15Z</dcterms:modified>
</cp:coreProperties>
</file>