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3" r:id="rId6"/>
    <p:sldId id="264" r:id="rId7"/>
    <p:sldId id="265" r:id="rId8"/>
    <p:sldId id="266" r:id="rId9"/>
    <p:sldId id="267" r:id="rId10"/>
    <p:sldId id="268" r:id="rId11"/>
    <p:sldId id="269" r:id="rId12"/>
    <p:sldId id="270" r:id="rId13"/>
    <p:sldId id="271" r:id="rId14"/>
    <p:sldId id="278" r:id="rId15"/>
    <p:sldId id="279" r:id="rId16"/>
    <p:sldId id="280" r:id="rId17"/>
    <p:sldId id="281" r:id="rId18"/>
    <p:sldId id="274"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2/19/2024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2/19/2024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2/19/2024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2/19/2024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1244601"/>
            <a:ext cx="9448800" cy="1739900"/>
          </a:xfrm>
        </p:spPr>
        <p:txBody>
          <a:bodyPr>
            <a:normAutofit fontScale="90000"/>
          </a:bodyPr>
          <a:lstStyle/>
          <a:p>
            <a:pPr algn="ctr"/>
            <a:r>
              <a:rPr lang="ar-IQ" b="1" dirty="0">
                <a:solidFill>
                  <a:schemeClr val="accent1">
                    <a:lumMod val="60000"/>
                    <a:lumOff val="4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محاضرة طرائق التدريس </a:t>
            </a:r>
            <a:r>
              <a:rPr lang="en-US" dirty="0">
                <a:solidFill>
                  <a:schemeClr val="accent1">
                    <a:lumMod val="60000"/>
                    <a:lumOff val="4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r>
            <a:br>
              <a:rPr lang="en-US" dirty="0">
                <a:solidFill>
                  <a:schemeClr val="accent1">
                    <a:lumMod val="60000"/>
                    <a:lumOff val="4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ar-IQ" b="1" dirty="0">
                <a:solidFill>
                  <a:schemeClr val="accent1">
                    <a:lumMod val="60000"/>
                    <a:lumOff val="4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التربية البدنية المدرسية</a:t>
            </a:r>
            <a:r>
              <a:rPr lang="en-US" dirty="0"/>
              <a:t/>
            </a:r>
            <a:br>
              <a:rPr lang="en-US" dirty="0"/>
            </a:br>
            <a:endParaRPr lang="ar-IQ" dirty="0"/>
          </a:p>
        </p:txBody>
      </p:sp>
      <p:sp>
        <p:nvSpPr>
          <p:cNvPr id="3" name="عنوان فرعي 2"/>
          <p:cNvSpPr>
            <a:spLocks noGrp="1"/>
          </p:cNvSpPr>
          <p:nvPr>
            <p:ph type="subTitle" idx="1"/>
          </p:nvPr>
        </p:nvSpPr>
        <p:spPr>
          <a:xfrm>
            <a:off x="1371600" y="2984500"/>
            <a:ext cx="9448800" cy="2489199"/>
          </a:xfrm>
        </p:spPr>
        <p:txBody>
          <a:bodyPr/>
          <a:lstStyle/>
          <a:p>
            <a:pPr algn="ctr"/>
            <a:endParaRPr lang="ar-IQ" dirty="0" smtClean="0">
              <a:effectLst>
                <a:outerShdw blurRad="38100" dist="38100" dir="2700000" algn="tl">
                  <a:srgbClr val="000000">
                    <a:alpha val="43137"/>
                  </a:srgbClr>
                </a:outerShdw>
              </a:effectLst>
            </a:endParaRPr>
          </a:p>
          <a:p>
            <a:pPr algn="ctr"/>
            <a:r>
              <a:rPr lang="ar-IQ" b="1" dirty="0" smtClean="0">
                <a:effectLst>
                  <a:outerShdw blurRad="38100" dist="38100" dir="2700000" algn="tl">
                    <a:srgbClr val="000000">
                      <a:alpha val="43137"/>
                    </a:srgbClr>
                  </a:outerShdw>
                </a:effectLst>
              </a:rPr>
              <a:t>اعداد </a:t>
            </a:r>
            <a:endParaRPr lang="en-US" dirty="0">
              <a:effectLst>
                <a:outerShdw blurRad="38100" dist="38100" dir="2700000" algn="tl">
                  <a:srgbClr val="000000">
                    <a:alpha val="43137"/>
                  </a:srgbClr>
                </a:outerShdw>
              </a:effectLst>
            </a:endParaRPr>
          </a:p>
          <a:p>
            <a:pPr algn="ctr"/>
            <a:r>
              <a:rPr lang="ar-IQ" b="1" dirty="0">
                <a:effectLst>
                  <a:outerShdw blurRad="38100" dist="38100" dir="2700000" algn="tl">
                    <a:srgbClr val="000000">
                      <a:alpha val="43137"/>
                    </a:srgbClr>
                  </a:outerShdw>
                </a:effectLst>
              </a:rPr>
              <a:t>أ. د نجلاء عباس </a:t>
            </a:r>
            <a:endParaRPr lang="en-US" dirty="0">
              <a:effectLst>
                <a:outerShdw blurRad="38100" dist="38100" dir="2700000" algn="tl">
                  <a:srgbClr val="000000">
                    <a:alpha val="43137"/>
                  </a:srgbClr>
                </a:outerShdw>
              </a:effectLst>
            </a:endParaRPr>
          </a:p>
          <a:p>
            <a:endParaRPr lang="ar-IQ" dirty="0"/>
          </a:p>
        </p:txBody>
      </p:sp>
    </p:spTree>
    <p:extLst>
      <p:ext uri="{BB962C8B-B14F-4D97-AF65-F5344CB8AC3E}">
        <p14:creationId xmlns:p14="http://schemas.microsoft.com/office/powerpoint/2010/main" val="153066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sp>
        <p:nvSpPr>
          <p:cNvPr id="3" name="عنصر نائب للمحتوى 2"/>
          <p:cNvSpPr>
            <a:spLocks noGrp="1"/>
          </p:cNvSpPr>
          <p:nvPr>
            <p:ph idx="1"/>
          </p:nvPr>
        </p:nvSpPr>
        <p:spPr/>
        <p:txBody>
          <a:bodyPr/>
          <a:lstStyle/>
          <a:p>
            <a:pPr marL="0" indent="0">
              <a:lnSpc>
                <a:spcPct val="150000"/>
              </a:lnSpc>
              <a:buNone/>
            </a:pPr>
            <a:r>
              <a:rPr lang="ar-SA" b="1" dirty="0"/>
              <a:t>وتتفاوت ضعف هذه الإمكانات، بشرية مادية من محافظة إلى أخرى . فهناك المحافظات </a:t>
            </a:r>
            <a:r>
              <a:rPr lang="ar-SA" b="1" dirty="0" err="1"/>
              <a:t>التى</a:t>
            </a:r>
            <a:r>
              <a:rPr lang="ar-SA" b="1" dirty="0"/>
              <a:t> يغلب عليها الطابع الريفي والزراعي وهناك المحافظات </a:t>
            </a:r>
            <a:r>
              <a:rPr lang="ar-SA" b="1" dirty="0" err="1"/>
              <a:t>التى</a:t>
            </a:r>
            <a:r>
              <a:rPr lang="ar-SA" b="1" dirty="0"/>
              <a:t> يتكون سكانها من البدو والبقية من سكان المدن. لذلك يجب علينا أن نركز على طبيعة الجانب </a:t>
            </a:r>
            <a:r>
              <a:rPr lang="ar-SA" b="1" dirty="0" err="1"/>
              <a:t>الإقليمى</a:t>
            </a:r>
            <a:r>
              <a:rPr lang="ar-SA" b="1" dirty="0"/>
              <a:t> لأن مشكلات المدن تختلف عن القرى بالرغم من اشتراك الجميع </a:t>
            </a:r>
            <a:r>
              <a:rPr lang="ar-SA" b="1" dirty="0" err="1"/>
              <a:t>فى</a:t>
            </a:r>
            <a:r>
              <a:rPr lang="ar-SA" b="1" dirty="0"/>
              <a:t> مجموعة من المشاكل الرئيسية التي تجمع</a:t>
            </a:r>
            <a:r>
              <a:rPr lang="ar-SA" b="1" i="1" dirty="0"/>
              <a:t> </a:t>
            </a:r>
            <a:r>
              <a:rPr lang="ar-SA" b="1" dirty="0"/>
              <a:t>بينها جميعاً بعضها عام وبعضها خاص بدرس التربية الرياضية بالمدارس كما أن هذه المعوقات يرتبط بعضها بالدرس مباشرة والبعض الآخر له علاقة بنظام التعليم وإمكانياته ككل</a:t>
            </a:r>
            <a:r>
              <a:rPr lang="en-US" b="1" dirty="0"/>
              <a:t> : -</a:t>
            </a:r>
            <a:endParaRPr lang="ar-IQ" b="1" dirty="0"/>
          </a:p>
        </p:txBody>
      </p:sp>
    </p:spTree>
    <p:extLst>
      <p:ext uri="{BB962C8B-B14F-4D97-AF65-F5344CB8AC3E}">
        <p14:creationId xmlns:p14="http://schemas.microsoft.com/office/powerpoint/2010/main" val="356496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sp>
        <p:nvSpPr>
          <p:cNvPr id="3" name="عنصر نائب للمحتوى 2"/>
          <p:cNvSpPr>
            <a:spLocks noGrp="1"/>
          </p:cNvSpPr>
          <p:nvPr>
            <p:ph idx="1"/>
          </p:nvPr>
        </p:nvSpPr>
        <p:spPr/>
        <p:txBody>
          <a:bodyPr>
            <a:normAutofit/>
          </a:bodyPr>
          <a:lstStyle/>
          <a:p>
            <a:pPr marL="0" indent="0">
              <a:lnSpc>
                <a:spcPct val="150000"/>
              </a:lnSpc>
              <a:buNone/>
            </a:pPr>
            <a:r>
              <a:rPr lang="ar-IQ" b="1" dirty="0"/>
              <a:t>1- كثافة الفصول : لا تسمح </a:t>
            </a:r>
            <a:r>
              <a:rPr lang="ar-IQ" b="1" dirty="0" err="1"/>
              <a:t>المبانى</a:t>
            </a:r>
            <a:r>
              <a:rPr lang="ar-IQ" b="1" dirty="0"/>
              <a:t> الموجودة بالمدرسة باستيعاب العدد المتزايد للتلاميذ وهذه الكثافة </a:t>
            </a:r>
            <a:r>
              <a:rPr lang="ar-IQ" b="1" dirty="0" err="1"/>
              <a:t>فى</a:t>
            </a:r>
            <a:r>
              <a:rPr lang="ar-IQ" b="1" dirty="0"/>
              <a:t> العدد تلقى عبئاً متزايداً على عاتق </a:t>
            </a:r>
            <a:r>
              <a:rPr lang="ar-IQ" b="1" dirty="0" smtClean="0"/>
              <a:t>مدرس التربية </a:t>
            </a:r>
            <a:r>
              <a:rPr lang="ar-IQ" b="1" dirty="0"/>
              <a:t>الرياضية كذلك على الإمكانات الرياضية الموجودة بالمدرسة</a:t>
            </a:r>
            <a:r>
              <a:rPr lang="ar-IQ" b="1" dirty="0" smtClean="0"/>
              <a:t>.</a:t>
            </a:r>
            <a:endParaRPr lang="ar-IQ" b="1" dirty="0"/>
          </a:p>
          <a:p>
            <a:pPr marL="0" indent="0">
              <a:lnSpc>
                <a:spcPct val="150000"/>
              </a:lnSpc>
              <a:buNone/>
            </a:pPr>
            <a:r>
              <a:rPr lang="ar-IQ" b="1" dirty="0"/>
              <a:t>۲ نظام الفترات : نجد أن كثير من المدارس الرسمية تطبق نظام الفترتين وينتج عن ذلك ضغط اليوم التعليمي وإعطاء الأولويات للمواد الأخرى مع إهمال المواد التربوية الهامة مثل </a:t>
            </a:r>
            <a:r>
              <a:rPr lang="ar-IQ" b="1" dirty="0" smtClean="0"/>
              <a:t>التربية الرياضية </a:t>
            </a:r>
            <a:r>
              <a:rPr lang="ar-IQ" b="1" dirty="0"/>
              <a:t>والموسيقى </a:t>
            </a:r>
            <a:r>
              <a:rPr lang="ar-IQ" b="1" dirty="0" smtClean="0"/>
              <a:t>والرسم .</a:t>
            </a:r>
          </a:p>
          <a:p>
            <a:pPr marL="0" indent="0">
              <a:lnSpc>
                <a:spcPct val="150000"/>
              </a:lnSpc>
              <a:buNone/>
            </a:pPr>
            <a:r>
              <a:rPr lang="ar-IQ" b="1" dirty="0"/>
              <a:t>3- نقص أعداد المدرسين : وهى مشكلة هامة لأن بعض خريجي كليات التربية الرياضية يتجه إلى مهن أخرى تدر عليه دخلاً أكبر. والبعض الآخر للتخلص من نظرة الآخرين (الدونية ) إلى التربية الرياضية.</a:t>
            </a:r>
          </a:p>
        </p:txBody>
      </p:sp>
    </p:spTree>
    <p:extLst>
      <p:ext uri="{BB962C8B-B14F-4D97-AF65-F5344CB8AC3E}">
        <p14:creationId xmlns:p14="http://schemas.microsoft.com/office/powerpoint/2010/main" val="418901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sp>
        <p:nvSpPr>
          <p:cNvPr id="3" name="عنصر نائب للمحتوى 2"/>
          <p:cNvSpPr>
            <a:spLocks noGrp="1"/>
          </p:cNvSpPr>
          <p:nvPr>
            <p:ph idx="1"/>
          </p:nvPr>
        </p:nvSpPr>
        <p:spPr/>
        <p:txBody>
          <a:bodyPr>
            <a:normAutofit/>
          </a:bodyPr>
          <a:lstStyle/>
          <a:p>
            <a:pPr marL="0" indent="0">
              <a:lnSpc>
                <a:spcPct val="150000"/>
              </a:lnSpc>
              <a:buNone/>
            </a:pPr>
            <a:r>
              <a:rPr lang="ar-IQ" b="1" dirty="0"/>
              <a:t>4. عجز الإمكانيات المادية بالمدارس وقلة الميزانيات التقديرية التي تقدمها إدارات التربية الرياضية في المناطق التعليمية، كذلك وبناء الفصول في احواش المدارس </a:t>
            </a:r>
            <a:r>
              <a:rPr lang="ar-IQ" b="1" dirty="0" smtClean="0"/>
              <a:t>.</a:t>
            </a:r>
            <a:endParaRPr lang="ar-IQ" b="1" dirty="0"/>
          </a:p>
          <a:p>
            <a:pPr marL="0" indent="0">
              <a:lnSpc>
                <a:spcPct val="150000"/>
              </a:lnSpc>
              <a:buNone/>
            </a:pPr>
            <a:r>
              <a:rPr lang="ar-IQ" b="1" dirty="0"/>
              <a:t>5 مشاكل مرتبطة بالحالة الصحية والغذائية للتلميذ وانخفاض المستوى الاقتصادي والصحي </a:t>
            </a:r>
            <a:r>
              <a:rPr lang="ar-IQ" b="1" dirty="0" smtClean="0"/>
              <a:t>للتلاميذ</a:t>
            </a:r>
            <a:endParaRPr lang="ar-IQ" b="1" dirty="0"/>
          </a:p>
          <a:p>
            <a:pPr marL="0" indent="0">
              <a:lnSpc>
                <a:spcPct val="150000"/>
              </a:lnSpc>
              <a:buNone/>
            </a:pPr>
            <a:r>
              <a:rPr lang="ar-IQ" b="1" dirty="0"/>
              <a:t>6- اهتمام الدولة برياضة الاتحادات الرياضية جزئياً وإهمال الرياضة المدرسية </a:t>
            </a:r>
            <a:r>
              <a:rPr lang="ar-IQ" b="1" dirty="0" smtClean="0"/>
              <a:t>.</a:t>
            </a:r>
            <a:endParaRPr lang="ar-IQ" b="1" dirty="0"/>
          </a:p>
          <a:p>
            <a:pPr marL="0" indent="0">
              <a:lnSpc>
                <a:spcPct val="150000"/>
              </a:lnSpc>
              <a:buNone/>
            </a:pPr>
            <a:r>
              <a:rPr lang="ar-IQ" b="1" dirty="0"/>
              <a:t>7- عدم وجود الوعى الرياضي بين أولياء الأمور والتركيز على اجتياز الشهادات العامة وعلى الدروس الخصوصية وإهمال التربية الرياضية والفنية</a:t>
            </a:r>
            <a:r>
              <a:rPr lang="en-US" b="1" dirty="0"/>
              <a:t/>
            </a:r>
            <a:br>
              <a:rPr lang="en-US" b="1" dirty="0"/>
            </a:br>
            <a:endParaRPr lang="ar-IQ" b="1" dirty="0"/>
          </a:p>
        </p:txBody>
      </p:sp>
    </p:spTree>
    <p:extLst>
      <p:ext uri="{BB962C8B-B14F-4D97-AF65-F5344CB8AC3E}">
        <p14:creationId xmlns:p14="http://schemas.microsoft.com/office/powerpoint/2010/main" val="410062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sp>
        <p:nvSpPr>
          <p:cNvPr id="3" name="عنصر نائب للمحتوى 2"/>
          <p:cNvSpPr>
            <a:spLocks noGrp="1"/>
          </p:cNvSpPr>
          <p:nvPr>
            <p:ph idx="1"/>
          </p:nvPr>
        </p:nvSpPr>
        <p:spPr/>
        <p:txBody>
          <a:bodyPr/>
          <a:lstStyle/>
          <a:p>
            <a:pPr marL="0" indent="0">
              <a:lnSpc>
                <a:spcPct val="150000"/>
              </a:lnSpc>
              <a:buNone/>
            </a:pPr>
            <a:r>
              <a:rPr lang="ar-SA" b="1" dirty="0"/>
              <a:t>8- عدم الاهتمام الكافي من وسائل الإعلام على الدور الذي تلعبه الرياضة </a:t>
            </a:r>
            <a:r>
              <a:rPr lang="ar-SA" b="1" dirty="0" smtClean="0"/>
              <a:t>المدرسية</a:t>
            </a:r>
            <a:endParaRPr lang="ar-SA" b="1" dirty="0"/>
          </a:p>
          <a:p>
            <a:pPr marL="0" indent="0">
              <a:lnSpc>
                <a:spcPct val="150000"/>
              </a:lnSpc>
              <a:buNone/>
            </a:pPr>
            <a:r>
              <a:rPr lang="ar-SA" b="1" dirty="0"/>
              <a:t>٩- مادة التربية الرياضية مازالت إلى الآن مادة ليس لها تأثير في مجموع الدرجات الكلى</a:t>
            </a:r>
            <a:endParaRPr lang="ar-IQ" dirty="0"/>
          </a:p>
        </p:txBody>
      </p:sp>
    </p:spTree>
    <p:extLst>
      <p:ext uri="{BB962C8B-B14F-4D97-AF65-F5344CB8AC3E}">
        <p14:creationId xmlns:p14="http://schemas.microsoft.com/office/powerpoint/2010/main" val="38703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4300" y="2193925"/>
            <a:ext cx="5683399" cy="4024313"/>
          </a:xfrm>
        </p:spPr>
      </p:pic>
    </p:spTree>
    <p:extLst>
      <p:ext uri="{BB962C8B-B14F-4D97-AF65-F5344CB8AC3E}">
        <p14:creationId xmlns:p14="http://schemas.microsoft.com/office/powerpoint/2010/main" val="179253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0496" y="2193925"/>
            <a:ext cx="5551007" cy="4024313"/>
          </a:xfrm>
        </p:spPr>
      </p:pic>
    </p:spTree>
    <p:extLst>
      <p:ext uri="{BB962C8B-B14F-4D97-AF65-F5344CB8AC3E}">
        <p14:creationId xmlns:p14="http://schemas.microsoft.com/office/powerpoint/2010/main" val="295746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734" y="2193925"/>
            <a:ext cx="6306532" cy="4024313"/>
          </a:xfrm>
        </p:spPr>
      </p:pic>
    </p:spTree>
    <p:extLst>
      <p:ext uri="{BB962C8B-B14F-4D97-AF65-F5344CB8AC3E}">
        <p14:creationId xmlns:p14="http://schemas.microsoft.com/office/powerpoint/2010/main" val="227889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أين نحن الآن</a:t>
            </a:r>
            <a:r>
              <a:rPr lang="en-US" b="1" dirty="0">
                <a:solidFill>
                  <a:schemeClr val="accent1">
                    <a:lumMod val="75000"/>
                  </a:schemeClr>
                </a:solidFill>
                <a:effectLst>
                  <a:outerShdw blurRad="38100" dist="38100" dir="2700000" algn="tl">
                    <a:srgbClr val="000000">
                      <a:alpha val="43137"/>
                    </a:srgbClr>
                  </a:outerShdw>
                </a:effectLst>
              </a:rPr>
              <a:t>:</a:t>
            </a:r>
            <a:endParaRPr lang="ar-IQ"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844529" y="752870"/>
            <a:ext cx="3835399" cy="6850857"/>
          </a:xfrm>
        </p:spPr>
      </p:pic>
    </p:spTree>
    <p:extLst>
      <p:ext uri="{BB962C8B-B14F-4D97-AF65-F5344CB8AC3E}">
        <p14:creationId xmlns:p14="http://schemas.microsoft.com/office/powerpoint/2010/main" val="149134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a:solidFill>
                  <a:schemeClr val="accent1">
                    <a:lumMod val="75000"/>
                  </a:schemeClr>
                </a:solidFill>
                <a:effectLst>
                  <a:outerShdw blurRad="38100" dist="38100" dir="2700000" algn="tl">
                    <a:srgbClr val="000000">
                      <a:alpha val="43137"/>
                    </a:srgbClr>
                  </a:outerShdw>
                </a:effectLst>
              </a:rPr>
              <a:t>الطفل المتحرك</a:t>
            </a:r>
            <a:endParaRPr lang="ar-IQ" sz="3600"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92500"/>
          </a:bodyPr>
          <a:lstStyle/>
          <a:p>
            <a:pPr marL="0" indent="0">
              <a:lnSpc>
                <a:spcPct val="150000"/>
              </a:lnSpc>
              <a:buNone/>
            </a:pPr>
            <a:r>
              <a:rPr lang="ar-SA" b="1" dirty="0"/>
              <a:t>الطفل المتحرك هم الطفل المفعم بالحركية والطاقة عليه ان يفرغ طاقته </a:t>
            </a:r>
            <a:r>
              <a:rPr lang="ar-SA" b="1" dirty="0" smtClean="0"/>
              <a:t>بالأنشطة. </a:t>
            </a:r>
            <a:endParaRPr lang="ar-SA" b="1" dirty="0"/>
          </a:p>
          <a:p>
            <a:pPr marL="0" indent="0">
              <a:lnSpc>
                <a:spcPct val="150000"/>
              </a:lnSpc>
              <a:buNone/>
            </a:pPr>
            <a:r>
              <a:rPr lang="ar-SA" b="1" dirty="0"/>
              <a:t>إن الهدف الرئيسي لنا كمدرسين في عليه تنمية الخبرة الحركية وعلينا أولاً أن نتفهم بعض الأسس التي تؤثر في العملية التعليمية </a:t>
            </a:r>
            <a:r>
              <a:rPr lang="ar-SA" b="1" dirty="0" smtClean="0"/>
              <a:t>للحركة بالنسبة </a:t>
            </a:r>
            <a:r>
              <a:rPr lang="ar-SA" b="1" dirty="0"/>
              <a:t>للأطفال خلال مراحل التعليم المختلفة </a:t>
            </a:r>
          </a:p>
          <a:p>
            <a:pPr marL="0" indent="0">
              <a:lnSpc>
                <a:spcPct val="150000"/>
              </a:lnSpc>
              <a:buNone/>
            </a:pPr>
            <a:r>
              <a:rPr lang="ar-SA" b="1" dirty="0"/>
              <a:t>وإن برنامج التربية الرياضية الناجح في المدارس </a:t>
            </a:r>
            <a:r>
              <a:rPr lang="ar-SA" b="1" dirty="0" err="1"/>
              <a:t>الإبتدائية</a:t>
            </a:r>
            <a:r>
              <a:rPr lang="ar-SA" b="1" dirty="0"/>
              <a:t> لابد أن يشتمل على كلا من عناصر التحكم الكلي للجسم بالإضافة إلى مهارات الحركة بالنسبة لكل جزء من الجسم ومن الواضح أن مهارات التحكم الكلية بالنسبة لجسم الطفل هيا الأساس في عملية تنمية مهارات الحركة بالنسبة للجسم كاملاً بالإضافة إلى القدرة على التحكم العضلي. وعندما يستطيع الأطفال التحكم في أجسامهم - فسوف تتولد لديهم الرغبة في قضاء وقت أكبر في التعليم، ونطلق على ذلك الأنشطة التنفيذية</a:t>
            </a:r>
            <a:endParaRPr lang="ar-IQ" dirty="0"/>
          </a:p>
        </p:txBody>
      </p:sp>
    </p:spTree>
    <p:extLst>
      <p:ext uri="{BB962C8B-B14F-4D97-AF65-F5344CB8AC3E}">
        <p14:creationId xmlns:p14="http://schemas.microsoft.com/office/powerpoint/2010/main" val="53092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smtClean="0">
                <a:solidFill>
                  <a:schemeClr val="accent1">
                    <a:lumMod val="75000"/>
                  </a:schemeClr>
                </a:solidFill>
                <a:effectLst>
                  <a:outerShdw blurRad="38100" dist="38100" dir="2700000" algn="tl">
                    <a:srgbClr val="000000">
                      <a:alpha val="43137"/>
                    </a:srgbClr>
                  </a:outerShdw>
                </a:effectLst>
              </a:rPr>
              <a:t>عملية اكساب المهارات :</a:t>
            </a:r>
            <a:endParaRPr lang="ar-IQ" sz="3600"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92500"/>
          </a:bodyPr>
          <a:lstStyle/>
          <a:p>
            <a:pPr marL="0" indent="0" algn="just">
              <a:lnSpc>
                <a:spcPct val="150000"/>
              </a:lnSpc>
              <a:buNone/>
            </a:pPr>
            <a:r>
              <a:rPr lang="ar-IQ" b="1" dirty="0"/>
              <a:t>وأن عملية إكساب المهارات تتزايد </a:t>
            </a:r>
            <a:r>
              <a:rPr lang="ar-IQ" b="1" dirty="0" smtClean="0"/>
              <a:t>بتزايد سن </a:t>
            </a:r>
            <a:r>
              <a:rPr lang="ar-IQ" b="1" dirty="0"/>
              <a:t>الطفل وزيادة عناصر الإدراك والإحساس بالنسبة لهم. </a:t>
            </a:r>
            <a:r>
              <a:rPr lang="ar-IQ" b="1" dirty="0" err="1"/>
              <a:t>ففى</a:t>
            </a:r>
            <a:r>
              <a:rPr lang="ar-IQ" b="1" dirty="0"/>
              <a:t> السنوات الأولى في المدارس </a:t>
            </a:r>
            <a:r>
              <a:rPr lang="ar-IQ" b="1" dirty="0" err="1" smtClean="0"/>
              <a:t>الإبتدائية</a:t>
            </a:r>
            <a:r>
              <a:rPr lang="ar-IQ" b="1" dirty="0" smtClean="0"/>
              <a:t>، فإن </a:t>
            </a:r>
            <a:r>
              <a:rPr lang="ar-IQ" b="1" dirty="0"/>
              <a:t>الأنشطة الخاصة بتنمية المهارات </a:t>
            </a:r>
            <a:r>
              <a:rPr lang="ar-IQ" b="1" dirty="0" err="1"/>
              <a:t>الكليه</a:t>
            </a:r>
            <a:r>
              <a:rPr lang="ar-IQ" b="1" dirty="0"/>
              <a:t> تتطلب من المدرس القدرة على التحكم للعمل في زيادة قدرة الأطفال على إدراك كيفية تنفيذ الحركات الأساسية بشكل سليم والعمل على زيادة قوة العضلات من خلال التمرينات الحركية في المكان وتمرينات التوازن .إن عملية تعليم مهارات جديدة لها مهمة صعبة وما نحتاجه لتعرف كيف تجرى ونمسك الكرة أو كيف</a:t>
            </a:r>
          </a:p>
          <a:p>
            <a:pPr marL="0" indent="0" algn="just">
              <a:lnSpc>
                <a:spcPct val="150000"/>
              </a:lnSpc>
              <a:buNone/>
            </a:pPr>
            <a:r>
              <a:rPr lang="ar-IQ" b="1" dirty="0"/>
              <a:t>نرمى كرة التنس - ربما تكون قد تعلمت كل ذلك وربما لا - وما نعلمه هو أنه ليس من الضروري أن</a:t>
            </a:r>
          </a:p>
          <a:p>
            <a:pPr marL="0" indent="0" algn="just">
              <a:lnSpc>
                <a:spcPct val="150000"/>
              </a:lnSpc>
              <a:buNone/>
            </a:pPr>
            <a:r>
              <a:rPr lang="ar-IQ" b="1" dirty="0"/>
              <a:t>نتعلم كل </a:t>
            </a:r>
            <a:r>
              <a:rPr lang="ar-IQ" b="1" dirty="0" err="1"/>
              <a:t>شئ</a:t>
            </a:r>
            <a:r>
              <a:rPr lang="ar-IQ" b="1" dirty="0"/>
              <a:t> أو نتعلم </a:t>
            </a:r>
            <a:r>
              <a:rPr lang="ar-IQ" b="1" dirty="0" err="1"/>
              <a:t>شئ</a:t>
            </a:r>
            <a:r>
              <a:rPr lang="ar-IQ" b="1" dirty="0"/>
              <a:t> محدد بالذات ولكن هناك ترتيبات معقدة لتنفيذ الحركات الرياضية بشكل سليم</a:t>
            </a:r>
          </a:p>
          <a:p>
            <a:pPr marL="0" indent="0" algn="just">
              <a:lnSpc>
                <a:spcPct val="150000"/>
              </a:lnSpc>
              <a:buNone/>
            </a:pPr>
            <a:r>
              <a:rPr lang="ar-IQ" b="1" dirty="0"/>
              <a:t>وهذا هو الهدف الرئيسي للعملية التعليمية في المدارس </a:t>
            </a:r>
            <a:r>
              <a:rPr lang="ar-IQ" b="1" dirty="0" err="1"/>
              <a:t>الإبتدائية</a:t>
            </a:r>
            <a:r>
              <a:rPr lang="ar-IQ" b="1" dirty="0"/>
              <a:t> .</a:t>
            </a:r>
          </a:p>
          <a:p>
            <a:pPr marL="0" indent="0" algn="just">
              <a:lnSpc>
                <a:spcPct val="150000"/>
              </a:lnSpc>
              <a:buNone/>
            </a:pPr>
            <a:endParaRPr lang="ar-IQ" b="1" dirty="0"/>
          </a:p>
        </p:txBody>
      </p:sp>
    </p:spTree>
    <p:extLst>
      <p:ext uri="{BB962C8B-B14F-4D97-AF65-F5344CB8AC3E}">
        <p14:creationId xmlns:p14="http://schemas.microsoft.com/office/powerpoint/2010/main" val="233054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ماهية التربية الرياضية المدرسية</a:t>
            </a:r>
            <a:endParaRPr lang="ar-IQ" dirty="0"/>
          </a:p>
        </p:txBody>
      </p:sp>
      <p:sp>
        <p:nvSpPr>
          <p:cNvPr id="3" name="عنصر نائب للمحتوى 2"/>
          <p:cNvSpPr>
            <a:spLocks noGrp="1"/>
          </p:cNvSpPr>
          <p:nvPr>
            <p:ph idx="1"/>
          </p:nvPr>
        </p:nvSpPr>
        <p:spPr/>
        <p:txBody>
          <a:bodyPr/>
          <a:lstStyle/>
          <a:p>
            <a:pPr>
              <a:lnSpc>
                <a:spcPct val="150000"/>
              </a:lnSpc>
            </a:pPr>
            <a:r>
              <a:rPr lang="ar-SA" b="1" dirty="0"/>
              <a:t>المقدمة</a:t>
            </a:r>
            <a:r>
              <a:rPr lang="en-US" b="1" dirty="0"/>
              <a:t>:</a:t>
            </a:r>
            <a:r>
              <a:rPr lang="en-US" dirty="0"/>
              <a:t/>
            </a:r>
            <a:br>
              <a:rPr lang="en-US" dirty="0"/>
            </a:br>
            <a:r>
              <a:rPr lang="en-US" dirty="0"/>
              <a:t/>
            </a:r>
            <a:br>
              <a:rPr lang="en-US" dirty="0"/>
            </a:br>
            <a:r>
              <a:rPr lang="ar-SA" b="1" dirty="0"/>
              <a:t>هو عبارة عن موقف يتم فيه التفاعل بين التلميذ والمدرس من خلال المتعة ويجب أن تكون الدروس ممتعة ويشعر بها التلميذ بأنه يقضى أوقاتاً سعيدة لكلا منهم المدرس - التلميذ) . وهي عملية اكتشاف قدرة الجسم وما يستطيع الجسم أن يقوم به وكيف يمكن إكسابه المهارات المختلفة وعلينا كمدرسين مسئولية أن نحبب التلاميذ في التربية الرياضية وبالتالي يتم تنمية مهارات الحركة وتتزايد لديهم المعرفة بأنواع الحركات وكيفية أداؤها بشكل سليم خلال مراحل حياتهم</a:t>
            </a:r>
            <a:endParaRPr lang="ar-IQ" b="1" dirty="0"/>
          </a:p>
        </p:txBody>
      </p:sp>
    </p:spTree>
    <p:extLst>
      <p:ext uri="{BB962C8B-B14F-4D97-AF65-F5344CB8AC3E}">
        <p14:creationId xmlns:p14="http://schemas.microsoft.com/office/powerpoint/2010/main" val="107348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smtClean="0">
                <a:solidFill>
                  <a:schemeClr val="accent1">
                    <a:lumMod val="75000"/>
                  </a:schemeClr>
                </a:solidFill>
                <a:effectLst>
                  <a:outerShdw blurRad="38100" dist="38100" dir="2700000" algn="tl">
                    <a:srgbClr val="000000">
                      <a:alpha val="43137"/>
                    </a:srgbClr>
                  </a:outerShdw>
                </a:effectLst>
              </a:rPr>
              <a:t>عملية اكساب المهارات :</a:t>
            </a:r>
            <a:endParaRPr lang="ar-IQ" sz="3600" dirty="0">
              <a:solidFill>
                <a:schemeClr val="accent1">
                  <a:lumMod val="75000"/>
                </a:schemeClr>
              </a:solidFill>
              <a:effectLst>
                <a:outerShdw blurRad="38100" dist="38100" dir="2700000" algn="tl">
                  <a:srgbClr val="000000">
                    <a:alpha val="43137"/>
                  </a:srgbClr>
                </a:outerShdw>
              </a:effectLst>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725640310"/>
              </p:ext>
            </p:extLst>
          </p:nvPr>
        </p:nvGraphicFramePr>
        <p:xfrm>
          <a:off x="3251199" y="2184400"/>
          <a:ext cx="5753100" cy="3733799"/>
        </p:xfrm>
        <a:graphic>
          <a:graphicData uri="http://schemas.openxmlformats.org/drawingml/2006/table">
            <a:tbl>
              <a:tblPr rtl="1" firstRow="1" firstCol="1" bandRow="1">
                <a:tableStyleId>{5C22544A-7EE6-4342-B048-85BDC9FD1C3A}</a:tableStyleId>
              </a:tblPr>
              <a:tblGrid>
                <a:gridCol w="1917250">
                  <a:extLst>
                    <a:ext uri="{9D8B030D-6E8A-4147-A177-3AD203B41FA5}">
                      <a16:colId xmlns:a16="http://schemas.microsoft.com/office/drawing/2014/main" val="20000"/>
                    </a:ext>
                  </a:extLst>
                </a:gridCol>
                <a:gridCol w="1917925">
                  <a:extLst>
                    <a:ext uri="{9D8B030D-6E8A-4147-A177-3AD203B41FA5}">
                      <a16:colId xmlns:a16="http://schemas.microsoft.com/office/drawing/2014/main" val="20001"/>
                    </a:ext>
                  </a:extLst>
                </a:gridCol>
                <a:gridCol w="1917925">
                  <a:extLst>
                    <a:ext uri="{9D8B030D-6E8A-4147-A177-3AD203B41FA5}">
                      <a16:colId xmlns:a16="http://schemas.microsoft.com/office/drawing/2014/main" val="20002"/>
                    </a:ext>
                  </a:extLst>
                </a:gridCol>
              </a:tblGrid>
              <a:tr h="233362">
                <a:tc>
                  <a:txBody>
                    <a:bodyPr/>
                    <a:lstStyle/>
                    <a:p>
                      <a:pPr algn="r" rtl="1">
                        <a:spcAft>
                          <a:spcPts val="0"/>
                        </a:spcAft>
                      </a:pPr>
                      <a:r>
                        <a:rPr lang="ar-SA" sz="1200">
                          <a:effectLst/>
                        </a:rPr>
                        <a:t>متخصص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معقد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اساسي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233362">
                <a:tc>
                  <a:txBody>
                    <a:bodyPr/>
                    <a:lstStyle/>
                    <a:p>
                      <a:pPr algn="r" rtl="1">
                        <a:spcAft>
                          <a:spcPts val="0"/>
                        </a:spcAft>
                      </a:pPr>
                      <a:r>
                        <a:rPr lang="ar-SA" sz="1200">
                          <a:effectLst/>
                        </a:rPr>
                        <a:t>انشطة متخصصة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انشطة اكثر تخصصاَ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انشطة عامه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100263">
                <a:tc>
                  <a:txBody>
                    <a:bodyPr/>
                    <a:lstStyle/>
                    <a:p>
                      <a:pPr algn="r" rtl="1">
                        <a:spcAft>
                          <a:spcPts val="0"/>
                        </a:spcAft>
                      </a:pPr>
                      <a:r>
                        <a:rPr lang="ar-SA" sz="1200">
                          <a:effectLst/>
                        </a:rPr>
                        <a:t>تتطلب التحكم في كل العضلات  </a:t>
                      </a:r>
                      <a:endParaRPr lang="en-US" sz="1100">
                        <a:effectLst/>
                      </a:endParaRPr>
                    </a:p>
                    <a:p>
                      <a:pPr algn="r" rtl="1">
                        <a:spcAft>
                          <a:spcPts val="0"/>
                        </a:spcAft>
                      </a:pPr>
                      <a:r>
                        <a:rPr lang="ar-SA" sz="1200">
                          <a:effectLst/>
                        </a:rPr>
                        <a:t>الوقوف على اليدين </a:t>
                      </a:r>
                      <a:endParaRPr lang="en-US" sz="1100">
                        <a:effectLst/>
                      </a:endParaRPr>
                    </a:p>
                    <a:p>
                      <a:pPr algn="r" rtl="1">
                        <a:spcAft>
                          <a:spcPts val="0"/>
                        </a:spcAft>
                      </a:pPr>
                      <a:r>
                        <a:rPr lang="ar-SA" sz="1200">
                          <a:effectLst/>
                        </a:rPr>
                        <a:t>العجلة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تتطلب التحكم في </a:t>
                      </a:r>
                      <a:endParaRPr lang="en-US" sz="1100">
                        <a:effectLst/>
                      </a:endParaRPr>
                    </a:p>
                    <a:p>
                      <a:pPr algn="r" rtl="1">
                        <a:spcAft>
                          <a:spcPts val="0"/>
                        </a:spcAft>
                      </a:pPr>
                      <a:r>
                        <a:rPr lang="ar-SA" sz="1200">
                          <a:effectLst/>
                        </a:rPr>
                        <a:t>العضلات الصغيرة </a:t>
                      </a:r>
                      <a:endParaRPr lang="en-US" sz="1100">
                        <a:effectLst/>
                      </a:endParaRPr>
                    </a:p>
                    <a:p>
                      <a:pPr algn="r" rtl="1">
                        <a:spcAft>
                          <a:spcPts val="0"/>
                        </a:spcAft>
                      </a:pPr>
                      <a:r>
                        <a:rPr lang="ar-SA" sz="1200">
                          <a:effectLst/>
                        </a:rPr>
                        <a:t>الاصابع </a:t>
                      </a:r>
                      <a:endParaRPr lang="en-US" sz="1100">
                        <a:effectLst/>
                      </a:endParaRPr>
                    </a:p>
                    <a:p>
                      <a:pPr algn="r" rtl="1">
                        <a:spcAft>
                          <a:spcPts val="0"/>
                        </a:spcAft>
                      </a:pPr>
                      <a:r>
                        <a:rPr lang="ar-SA" sz="1200">
                          <a:effectLst/>
                        </a:rPr>
                        <a:t>اليدين </a:t>
                      </a:r>
                      <a:endParaRPr lang="en-US" sz="1100">
                        <a:effectLst/>
                      </a:endParaRPr>
                    </a:p>
                    <a:p>
                      <a:pPr algn="r" rtl="1">
                        <a:spcAft>
                          <a:spcPts val="0"/>
                        </a:spcAft>
                      </a:pPr>
                      <a:r>
                        <a:rPr lang="ar-SA" sz="1200">
                          <a:effectLst/>
                        </a:rPr>
                        <a:t>السواعد</a:t>
                      </a:r>
                      <a:endParaRPr lang="en-US" sz="1100">
                        <a:effectLst/>
                      </a:endParaRPr>
                    </a:p>
                    <a:p>
                      <a:pPr algn="r" rtl="1">
                        <a:spcAft>
                          <a:spcPts val="0"/>
                        </a:spcAft>
                      </a:pPr>
                      <a:r>
                        <a:rPr lang="ar-SA" sz="1200">
                          <a:effectLst/>
                        </a:rPr>
                        <a:t>الرقبة</a:t>
                      </a:r>
                      <a:endParaRPr lang="en-US" sz="1100">
                        <a:effectLst/>
                      </a:endParaRPr>
                    </a:p>
                    <a:p>
                      <a:pPr algn="r" rtl="1">
                        <a:spcAft>
                          <a:spcPts val="0"/>
                        </a:spcAft>
                      </a:pPr>
                      <a:r>
                        <a:rPr lang="ar-SA" sz="1200">
                          <a:effectLst/>
                        </a:rPr>
                        <a:t>اصابع القدم </a:t>
                      </a:r>
                      <a:endParaRPr lang="en-US" sz="1100">
                        <a:effectLst/>
                      </a:endParaRPr>
                    </a:p>
                    <a:p>
                      <a:pPr algn="r" rtl="1">
                        <a:spcAft>
                          <a:spcPts val="0"/>
                        </a:spcAft>
                      </a:pPr>
                      <a:r>
                        <a:rPr lang="ar-SA" sz="1200">
                          <a:effectLst/>
                        </a:rPr>
                        <a:t>مفصل القدم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تتطلب التحكم في </a:t>
                      </a:r>
                      <a:endParaRPr lang="en-US" sz="1100">
                        <a:effectLst/>
                      </a:endParaRPr>
                    </a:p>
                    <a:p>
                      <a:pPr algn="r" rtl="1">
                        <a:spcAft>
                          <a:spcPts val="0"/>
                        </a:spcAft>
                      </a:pPr>
                      <a:r>
                        <a:rPr lang="ar-SA" sz="1200">
                          <a:effectLst/>
                        </a:rPr>
                        <a:t>العضلات الكبيرة </a:t>
                      </a:r>
                      <a:endParaRPr lang="en-US" sz="1100">
                        <a:effectLst/>
                      </a:endParaRPr>
                    </a:p>
                    <a:p>
                      <a:pPr algn="r" rtl="1">
                        <a:spcAft>
                          <a:spcPts val="0"/>
                        </a:spcAft>
                      </a:pPr>
                      <a:r>
                        <a:rPr lang="ar-SA" sz="1200">
                          <a:effectLst/>
                        </a:rPr>
                        <a:t>الادرع </a:t>
                      </a:r>
                      <a:endParaRPr lang="en-US" sz="1100">
                        <a:effectLst/>
                      </a:endParaRPr>
                    </a:p>
                    <a:p>
                      <a:pPr algn="r" rtl="1">
                        <a:spcAft>
                          <a:spcPts val="0"/>
                        </a:spcAft>
                      </a:pPr>
                      <a:r>
                        <a:rPr lang="ar-SA" sz="1200">
                          <a:effectLst/>
                        </a:rPr>
                        <a:t>الارجل </a:t>
                      </a:r>
                      <a:endParaRPr lang="en-US" sz="1100">
                        <a:effectLst/>
                      </a:endParaRPr>
                    </a:p>
                    <a:p>
                      <a:pPr algn="r" rtl="1">
                        <a:spcAft>
                          <a:spcPts val="0"/>
                        </a:spcAft>
                      </a:pPr>
                      <a:r>
                        <a:rPr lang="ar-SA" sz="1200">
                          <a:effectLst/>
                        </a:rPr>
                        <a:t>الجدع </a:t>
                      </a:r>
                      <a:endParaRPr lang="en-US" sz="1100">
                        <a:effectLst/>
                      </a:endParaRPr>
                    </a:p>
                    <a:p>
                      <a:pPr algn="r" rtl="1">
                        <a:spcAft>
                          <a:spcPts val="0"/>
                        </a:spcAft>
                      </a:pPr>
                      <a:r>
                        <a:rPr lang="ar-SA" sz="1200">
                          <a:effectLst/>
                        </a:rPr>
                        <a:t>الكتفين </a:t>
                      </a:r>
                      <a:endParaRPr lang="en-US" sz="1100">
                        <a:effectLst/>
                      </a:endParaRPr>
                    </a:p>
                    <a:p>
                      <a:pPr algn="r" rtl="1">
                        <a:spcAft>
                          <a:spcPts val="0"/>
                        </a:spcAft>
                      </a:pPr>
                      <a:r>
                        <a:rPr lang="ar-SA" sz="1200">
                          <a:effectLst/>
                        </a:rPr>
                        <a:t>الظهر </a:t>
                      </a:r>
                      <a:endParaRPr lang="en-US" sz="1100">
                        <a:effectLst/>
                      </a:endParaRPr>
                    </a:p>
                    <a:p>
                      <a:pPr algn="r" rtl="1">
                        <a:spcAft>
                          <a:spcPts val="0"/>
                        </a:spcAft>
                      </a:pPr>
                      <a:r>
                        <a:rPr lang="ar-SA" sz="1200">
                          <a:effectLst/>
                        </a:rPr>
                        <a:t>المعدة </a:t>
                      </a:r>
                      <a:endParaRPr lang="en-US" sz="1100">
                        <a:effectLst/>
                      </a:endParaRPr>
                    </a:p>
                    <a:p>
                      <a:pPr algn="r" rtl="1">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166812">
                <a:tc>
                  <a:txBody>
                    <a:bodyPr/>
                    <a:lstStyle/>
                    <a:p>
                      <a:pPr algn="r" rtl="1">
                        <a:spcAft>
                          <a:spcPts val="0"/>
                        </a:spcAft>
                      </a:pPr>
                      <a:r>
                        <a:rPr lang="ar-SA" sz="1200">
                          <a:effectLst/>
                        </a:rPr>
                        <a:t>انشطة تنفيديه</a:t>
                      </a:r>
                      <a:endParaRPr lang="en-US" sz="1100">
                        <a:effectLst/>
                      </a:endParaRPr>
                    </a:p>
                    <a:p>
                      <a:pPr algn="r" rtl="1">
                        <a:spcAft>
                          <a:spcPts val="0"/>
                        </a:spcAft>
                      </a:pPr>
                      <a:r>
                        <a:rPr lang="ar-SA" sz="1200">
                          <a:effectLst/>
                        </a:rPr>
                        <a:t>التحكم في كل من الجسم والادوات </a:t>
                      </a:r>
                      <a:endParaRPr lang="en-US" sz="1100">
                        <a:effectLst/>
                      </a:endParaRPr>
                    </a:p>
                    <a:p>
                      <a:pPr algn="r" rtl="1">
                        <a:spcAft>
                          <a:spcPts val="0"/>
                        </a:spcAft>
                      </a:pPr>
                      <a:r>
                        <a:rPr lang="ar-SA" sz="1200">
                          <a:effectLst/>
                        </a:rPr>
                        <a:t>تعليم الارسال في التنس </a:t>
                      </a:r>
                      <a:endParaRPr lang="en-US" sz="1100">
                        <a:effectLst/>
                      </a:endParaRPr>
                    </a:p>
                    <a:p>
                      <a:pPr algn="r" rtl="1">
                        <a:spcAft>
                          <a:spcPts val="0"/>
                        </a:spcAft>
                      </a:pPr>
                      <a:r>
                        <a:rPr lang="ar-SA" sz="1200">
                          <a:effectLst/>
                        </a:rPr>
                        <a:t>تعليم كيفية تمرير في لعبة التنس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انشطة تنفيدية تنمي التحكم في الادوات انشطة تشمل </a:t>
                      </a:r>
                      <a:endParaRPr lang="en-US" sz="1100">
                        <a:effectLst/>
                      </a:endParaRPr>
                    </a:p>
                    <a:p>
                      <a:pPr algn="r" rtl="1">
                        <a:spcAft>
                          <a:spcPts val="0"/>
                        </a:spcAft>
                      </a:pPr>
                      <a:r>
                        <a:rPr lang="ar-SA" sz="1200">
                          <a:effectLst/>
                        </a:rPr>
                        <a:t>الرمي التمرير لدحرجة القفز استلام ومسك الكرة حمل تنطيط الكرة التصويب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655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lumMod val="75000"/>
                  </a:schemeClr>
                </a:solidFill>
                <a:effectLst>
                  <a:outerShdw blurRad="38100" dist="38100" dir="2700000" algn="tl">
                    <a:srgbClr val="000000">
                      <a:alpha val="43137"/>
                    </a:srgbClr>
                  </a:outerShdw>
                </a:effectLst>
              </a:rPr>
              <a:t>عملية اكساب المهارات :</a:t>
            </a:r>
            <a:endParaRPr lang="ar-IQ" dirty="0"/>
          </a:p>
        </p:txBody>
      </p:sp>
      <p:sp>
        <p:nvSpPr>
          <p:cNvPr id="3" name="عنصر نائب للمحتوى 2"/>
          <p:cNvSpPr>
            <a:spLocks noGrp="1"/>
          </p:cNvSpPr>
          <p:nvPr>
            <p:ph idx="1"/>
          </p:nvPr>
        </p:nvSpPr>
        <p:spPr/>
        <p:txBody>
          <a:bodyPr/>
          <a:lstStyle/>
          <a:p>
            <a:pPr>
              <a:lnSpc>
                <a:spcPct val="150000"/>
              </a:lnSpc>
            </a:pPr>
            <a:r>
              <a:rPr lang="ar-SA" b="1" dirty="0"/>
              <a:t>عندما تقوم بعمل خطة للأنشطة الحركية للأطفال فلابد أن تضع في اعتبارك كلا من المهارات والبيئة وبعض </a:t>
            </a:r>
            <a:r>
              <a:rPr lang="ar-SA" b="1" dirty="0" err="1"/>
              <a:t>الإعتبارات</a:t>
            </a:r>
            <a:r>
              <a:rPr lang="ar-SA" b="1" dirty="0"/>
              <a:t> التي تعتبر هامة في هذا الشأن سنجدها في الجدول الآتي </a:t>
            </a:r>
            <a:r>
              <a:rPr lang="ar-SA" b="1" dirty="0" smtClean="0"/>
              <a:t>:</a:t>
            </a:r>
          </a:p>
          <a:p>
            <a:pPr>
              <a:lnSpc>
                <a:spcPct val="150000"/>
              </a:lnSpc>
            </a:pPr>
            <a:endParaRPr lang="en-US" b="1" dirty="0"/>
          </a:p>
        </p:txBody>
      </p:sp>
      <p:graphicFrame>
        <p:nvGraphicFramePr>
          <p:cNvPr id="4" name="جدول 3"/>
          <p:cNvGraphicFramePr>
            <a:graphicFrameLocks noGrp="1"/>
          </p:cNvGraphicFramePr>
          <p:nvPr>
            <p:extLst>
              <p:ext uri="{D42A27DB-BD31-4B8C-83A1-F6EECF244321}">
                <p14:modId xmlns:p14="http://schemas.microsoft.com/office/powerpoint/2010/main" val="1663125629"/>
              </p:ext>
            </p:extLst>
          </p:nvPr>
        </p:nvGraphicFramePr>
        <p:xfrm>
          <a:off x="3390265" y="3566001"/>
          <a:ext cx="5159278" cy="2781024"/>
        </p:xfrm>
        <a:graphic>
          <a:graphicData uri="http://schemas.openxmlformats.org/drawingml/2006/table">
            <a:tbl>
              <a:tblPr rtl="1" firstRow="1" firstCol="1" bandRow="1">
                <a:tableStyleId>{5C22544A-7EE6-4342-B048-85BDC9FD1C3A}</a:tableStyleId>
              </a:tblPr>
              <a:tblGrid>
                <a:gridCol w="1719356">
                  <a:extLst>
                    <a:ext uri="{9D8B030D-6E8A-4147-A177-3AD203B41FA5}">
                      <a16:colId xmlns:a16="http://schemas.microsoft.com/office/drawing/2014/main" val="20000"/>
                    </a:ext>
                  </a:extLst>
                </a:gridCol>
                <a:gridCol w="1719961">
                  <a:extLst>
                    <a:ext uri="{9D8B030D-6E8A-4147-A177-3AD203B41FA5}">
                      <a16:colId xmlns:a16="http://schemas.microsoft.com/office/drawing/2014/main" val="20001"/>
                    </a:ext>
                  </a:extLst>
                </a:gridCol>
                <a:gridCol w="1719961">
                  <a:extLst>
                    <a:ext uri="{9D8B030D-6E8A-4147-A177-3AD203B41FA5}">
                      <a16:colId xmlns:a16="http://schemas.microsoft.com/office/drawing/2014/main" val="20002"/>
                    </a:ext>
                  </a:extLst>
                </a:gridCol>
              </a:tblGrid>
              <a:tr h="397289">
                <a:tc>
                  <a:txBody>
                    <a:bodyPr/>
                    <a:lstStyle/>
                    <a:p>
                      <a:pPr algn="r" rtl="1">
                        <a:spcAft>
                          <a:spcPts val="0"/>
                        </a:spcAft>
                      </a:pPr>
                      <a:r>
                        <a:rPr lang="ar-SA" sz="1200">
                          <a:effectLst/>
                        </a:rPr>
                        <a:t>صعب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           سهل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المهارة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2383735">
                <a:tc>
                  <a:txBody>
                    <a:bodyPr/>
                    <a:lstStyle/>
                    <a:p>
                      <a:pPr algn="r" rtl="1">
                        <a:spcAft>
                          <a:spcPts val="0"/>
                        </a:spcAft>
                      </a:pPr>
                      <a:r>
                        <a:rPr lang="ar-SA" sz="1200">
                          <a:effectLst/>
                        </a:rPr>
                        <a:t>من خلال المبارة – مع الموسيقى – جانبي على المقعد مع الزميل – تبادل كرة التنس او كرة السلة مع الزميل على المقعد – الجري ثم تمرير كرة القدم – القفز والنزول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a:effectLst/>
                        </a:rPr>
                        <a:t>منفردا </a:t>
                      </a:r>
                      <a:endParaRPr lang="en-US" sz="1100">
                        <a:effectLst/>
                      </a:endParaRPr>
                    </a:p>
                    <a:p>
                      <a:pPr algn="r" rtl="1">
                        <a:spcAft>
                          <a:spcPts val="0"/>
                        </a:spcAft>
                      </a:pPr>
                      <a:r>
                        <a:rPr lang="ar-SA" sz="1200">
                          <a:effectLst/>
                        </a:rPr>
                        <a:t>للامام </a:t>
                      </a:r>
                      <a:endParaRPr lang="en-US" sz="1100">
                        <a:effectLst/>
                      </a:endParaRPr>
                    </a:p>
                    <a:p>
                      <a:pPr algn="r" rtl="1">
                        <a:spcAft>
                          <a:spcPts val="0"/>
                        </a:spcAft>
                      </a:pPr>
                      <a:r>
                        <a:rPr lang="ar-SA" sz="1200">
                          <a:effectLst/>
                        </a:rPr>
                        <a:t>على الارض </a:t>
                      </a:r>
                      <a:endParaRPr lang="en-US" sz="1100">
                        <a:effectLst/>
                      </a:endParaRPr>
                    </a:p>
                    <a:p>
                      <a:pPr algn="r" rtl="1">
                        <a:spcAft>
                          <a:spcPts val="0"/>
                        </a:spcAft>
                      </a:pPr>
                      <a:r>
                        <a:rPr lang="ar-SA" sz="1200">
                          <a:effectLst/>
                        </a:rPr>
                        <a:t>استخدام كرة التنس </a:t>
                      </a:r>
                      <a:endParaRPr lang="en-US" sz="1100">
                        <a:effectLst/>
                      </a:endParaRPr>
                    </a:p>
                    <a:p>
                      <a:pPr algn="r" rtl="1">
                        <a:spcAft>
                          <a:spcPts val="0"/>
                        </a:spcAft>
                      </a:pPr>
                      <a:r>
                        <a:rPr lang="ar-SA" sz="1200">
                          <a:effectLst/>
                        </a:rPr>
                        <a:t>تمرير كرة القدم – الوقوف على قدم واحدة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spcAft>
                          <a:spcPts val="0"/>
                        </a:spcAft>
                      </a:pPr>
                      <a:r>
                        <a:rPr lang="ar-SA" sz="1200" dirty="0">
                          <a:effectLst/>
                        </a:rPr>
                        <a:t>الجري –الحجل – اللف –القفز –المسك – الرمي –رمي الكرة –التوازن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390900" y="3565525"/>
            <a:ext cx="1162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406739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القدرة البدنية </a:t>
            </a:r>
            <a:endParaRPr lang="ar-IQ"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marL="0" indent="0">
              <a:lnSpc>
                <a:spcPct val="150000"/>
              </a:lnSpc>
              <a:buNone/>
            </a:pPr>
            <a:r>
              <a:rPr lang="ar-SA" b="1" dirty="0"/>
              <a:t>إن برنامج التربية الرياضية لابد وأن يشتمل على تنمية القدرات الجسمانية للأطفال من خلال التدريب على تنمية المهارات ويتم تقسيم القدرة البدنية إلى شقين هما </a:t>
            </a:r>
            <a:r>
              <a:rPr lang="en-US" b="1" dirty="0"/>
              <a:t>:</a:t>
            </a:r>
            <a:br>
              <a:rPr lang="en-US" b="1" dirty="0"/>
            </a:br>
            <a:r>
              <a:rPr lang="en-US" b="1" dirty="0"/>
              <a:t/>
            </a:r>
            <a:br>
              <a:rPr lang="en-US" b="1" dirty="0"/>
            </a:br>
            <a:r>
              <a:rPr lang="en-US" b="1" dirty="0"/>
              <a:t> </a:t>
            </a:r>
            <a:r>
              <a:rPr lang="ar-SA" b="1" dirty="0"/>
              <a:t>1-   اللياقة البدنية</a:t>
            </a:r>
            <a:r>
              <a:rPr lang="en-US" b="1" dirty="0"/>
              <a:t/>
            </a:r>
            <a:br>
              <a:rPr lang="en-US" b="1" dirty="0"/>
            </a:br>
            <a:r>
              <a:rPr lang="ar-SA" b="1" dirty="0"/>
              <a:t> 2- الإمكانيات الذاتية</a:t>
            </a:r>
            <a:r>
              <a:rPr lang="en-US" b="1" dirty="0"/>
              <a:t/>
            </a:r>
            <a:br>
              <a:rPr lang="en-US" b="1" dirty="0"/>
            </a:br>
            <a:endParaRPr lang="ar-IQ" b="1" dirty="0"/>
          </a:p>
        </p:txBody>
      </p:sp>
    </p:spTree>
    <p:extLst>
      <p:ext uri="{BB962C8B-B14F-4D97-AF65-F5344CB8AC3E}">
        <p14:creationId xmlns:p14="http://schemas.microsoft.com/office/powerpoint/2010/main" val="354215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اللياقة البدنية</a:t>
            </a:r>
            <a:endParaRPr lang="ar-IQ"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ar-SA" b="1" dirty="0"/>
              <a:t>إن أحد أهم الأهداف الخاصة بالتربية الرياضية بالنسبة للأطفال هي زيادة اللياقة لهم أو على الأقل المحافظة على مستوى اللياقة </a:t>
            </a:r>
            <a:r>
              <a:rPr lang="ar-SA" b="1" dirty="0" smtClean="0"/>
              <a:t>البدنية</a:t>
            </a:r>
            <a:r>
              <a:rPr lang="en-US" b="1" dirty="0"/>
              <a:t/>
            </a:r>
            <a:br>
              <a:rPr lang="en-US" b="1" dirty="0"/>
            </a:br>
            <a:r>
              <a:rPr lang="en-US" b="1" dirty="0"/>
              <a:t> - </a:t>
            </a:r>
            <a:r>
              <a:rPr lang="ar-SA" b="1" dirty="0"/>
              <a:t>يتأثر مستوى اللياقة البدنية بالعادات الغذائية المتوارثة والخبرة الرياضية وبالتالي فإنه يتم تحسين مستوى اللياقة البدنية من خلال الأنشطة الرياضية - ولأن مستوى اللياقة البدنية يكون عادة مستوى غير ثابت فإنه من الهام جداً أن يتم التركيز على التدريبات الخاصة باللياقة البدنية للأطفال على الأقل ثلاث مرات أسبوعياً مع إعطاء تمرينات حركية لهم بصورة مرحة وطريفة بالنسبة لهم </a:t>
            </a:r>
            <a:r>
              <a:rPr lang="ar-SA" b="1" dirty="0" err="1"/>
              <a:t>وبالتالى</a:t>
            </a:r>
            <a:r>
              <a:rPr lang="ar-SA" b="1" dirty="0"/>
              <a:t> سوف يحبون التمرينات الحركية مهما كان الشكل الذي تدرس به </a:t>
            </a:r>
            <a:r>
              <a:rPr lang="en-US" b="1" dirty="0"/>
              <a:t>.</a:t>
            </a:r>
            <a:br>
              <a:rPr lang="en-US" b="1" dirty="0"/>
            </a:br>
            <a:endParaRPr lang="ar-IQ" b="1" dirty="0"/>
          </a:p>
        </p:txBody>
      </p:sp>
    </p:spTree>
    <p:extLst>
      <p:ext uri="{BB962C8B-B14F-4D97-AF65-F5344CB8AC3E}">
        <p14:creationId xmlns:p14="http://schemas.microsoft.com/office/powerpoint/2010/main" val="278713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اللياقة البدنية</a:t>
            </a:r>
            <a:endParaRPr lang="ar-IQ"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92500" lnSpcReduction="20000"/>
          </a:bodyPr>
          <a:lstStyle/>
          <a:p>
            <a:pPr marL="0" indent="0">
              <a:lnSpc>
                <a:spcPct val="150000"/>
              </a:lnSpc>
              <a:buNone/>
            </a:pPr>
            <a:r>
              <a:rPr lang="en-US" dirty="0"/>
              <a:t> </a:t>
            </a:r>
            <a:r>
              <a:rPr lang="ar-SA" b="1" dirty="0"/>
              <a:t>في أي صف </a:t>
            </a:r>
            <a:r>
              <a:rPr lang="ar-SA" b="1" dirty="0" err="1"/>
              <a:t>دراسى</a:t>
            </a:r>
            <a:r>
              <a:rPr lang="ar-SA" b="1" dirty="0"/>
              <a:t> نجد أن هناك طفل يجرى بسرعة أكبر من زملائه في الوقت الذي يكون هناك طفل آخر هو أقوى من زملائه وبالتالي فإن لكل شخص إمكانيات وقدرات ذاتية تختلف عن الآخرين في أحد مكونات اللياقة البدنية الآتية تحمل العضلة التحمل العضلي القوه المرونة </a:t>
            </a:r>
            <a:endParaRPr lang="en-US" b="1" dirty="0"/>
          </a:p>
          <a:p>
            <a:pPr marL="0" indent="0">
              <a:lnSpc>
                <a:spcPct val="150000"/>
              </a:lnSpc>
              <a:buNone/>
            </a:pPr>
            <a:r>
              <a:rPr lang="ar-SA" b="1" dirty="0"/>
              <a:t> </a:t>
            </a:r>
            <a:endParaRPr lang="en-US" b="1" dirty="0"/>
          </a:p>
          <a:p>
            <a:pPr marL="0" indent="0">
              <a:lnSpc>
                <a:spcPct val="150000"/>
              </a:lnSpc>
              <a:buNone/>
            </a:pPr>
            <a:r>
              <a:rPr lang="en-US" b="1" dirty="0"/>
              <a:t>- </a:t>
            </a:r>
            <a:r>
              <a:rPr lang="ar-SA" b="1" dirty="0" smtClean="0"/>
              <a:t> وحتى </a:t>
            </a:r>
            <a:r>
              <a:rPr lang="ar-SA" b="1" dirty="0"/>
              <a:t>يتم المحافظة أو زيادة مستوى اللياقة البدنية يجب ممارسة تمرينات اللياقة والتدريبات الحركية لمدة عشرون دقيقة ولفترة أربعة مرات أسبوعياً على الأقل والتي ستعمل على زيادة معدل ضربات القلب </a:t>
            </a:r>
            <a:r>
              <a:rPr lang="en-US" b="1" dirty="0"/>
              <a:t/>
            </a:r>
            <a:br>
              <a:rPr lang="en-US" b="1" dirty="0"/>
            </a:br>
            <a:r>
              <a:rPr lang="en-US" b="1" dirty="0"/>
              <a:t/>
            </a:r>
            <a:br>
              <a:rPr lang="en-US" b="1" dirty="0"/>
            </a:br>
            <a:r>
              <a:rPr lang="en-US" b="1" dirty="0" smtClean="0"/>
              <a:t> - </a:t>
            </a:r>
            <a:r>
              <a:rPr lang="ar-SA" b="1" dirty="0"/>
              <a:t>إن حصة التربية الرياضية لهى من الحصص الأساسية إذا كان زيادة اللياقة البدنية أحد أهداف برنامج التربية الرياضية </a:t>
            </a:r>
            <a:r>
              <a:rPr lang="en-US" b="1" dirty="0"/>
              <a:t>.</a:t>
            </a:r>
            <a:br>
              <a:rPr lang="en-US" b="1" dirty="0"/>
            </a:br>
            <a:endParaRPr lang="en-US" b="1" dirty="0"/>
          </a:p>
        </p:txBody>
      </p:sp>
    </p:spTree>
    <p:extLst>
      <p:ext uri="{BB962C8B-B14F-4D97-AF65-F5344CB8AC3E}">
        <p14:creationId xmlns:p14="http://schemas.microsoft.com/office/powerpoint/2010/main" val="3487209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تحمل العضلة القلبية </a:t>
            </a:r>
            <a:r>
              <a:rPr lang="en-US" b="1" dirty="0">
                <a:solidFill>
                  <a:srgbClr val="C00000"/>
                </a:solidFill>
                <a:effectLst>
                  <a:outerShdw blurRad="38100" dist="38100" dir="2700000" algn="tl">
                    <a:srgbClr val="000000">
                      <a:alpha val="43137"/>
                    </a:srgbClr>
                  </a:outerShdw>
                </a:effectLst>
              </a:rPr>
              <a:t>:</a:t>
            </a:r>
            <a:endParaRPr lang="ar-IQ"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هذا المصطلح يعنى قدرة العضلة القلبية على ضخ الدم من القلب إلى العضلات حاملاً الأكسجين وذلك خلال فترة طويلة من الوقت .</a:t>
            </a:r>
            <a:endParaRPr lang="en-US" b="1" dirty="0"/>
          </a:p>
          <a:p>
            <a:pPr marL="0" indent="0">
              <a:lnSpc>
                <a:spcPct val="150000"/>
              </a:lnSpc>
              <a:buNone/>
            </a:pPr>
            <a:r>
              <a:rPr lang="ar-SA" b="1" dirty="0"/>
              <a:t> - إن أي أنشطة رياضية تستمر أكثر من ثلاث دقائق فهي بالتأكيد تزيد معدل ضربات القلب وبالتالي يستفيد الجهاز العضلي القلبي المسئول عن دفع الدم للعضلات. وهناك أمثلة على هذه الأنشطة مثل الجري والسباحة وخلال الحصة الدراسية يجب التأكيد على ضرورة عمل الإحماء لجميع الأطفال حيث يعتبر ذلك أحد أهم عناصر اللياقة البدنية ويوجد أيضاً أنشطة مرتبطة بالتمرينات المسئولة على تنمية تحمل الجهاز القلبي وخاصة التي تشتمل على الجري والقفز </a:t>
            </a:r>
            <a:r>
              <a:rPr lang="en-US" b="1" dirty="0"/>
              <a:t>.</a:t>
            </a:r>
          </a:p>
        </p:txBody>
      </p:sp>
    </p:spTree>
    <p:extLst>
      <p:ext uri="{BB962C8B-B14F-4D97-AF65-F5344CB8AC3E}">
        <p14:creationId xmlns:p14="http://schemas.microsoft.com/office/powerpoint/2010/main" val="334518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التحمل </a:t>
            </a:r>
            <a:r>
              <a:rPr lang="ar-SA" b="1" dirty="0" smtClean="0">
                <a:solidFill>
                  <a:srgbClr val="C00000"/>
                </a:solidFill>
                <a:effectLst>
                  <a:outerShdw blurRad="38100" dist="38100" dir="2700000" algn="tl">
                    <a:srgbClr val="000000">
                      <a:alpha val="43137"/>
                    </a:srgbClr>
                  </a:outerShdw>
                </a:effectLst>
              </a:rPr>
              <a:t>العضلي </a:t>
            </a:r>
            <a:endParaRPr lang="ar-IQ"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هذا المصطلح يعنى «قدرة الفرد على استخدام العضلات المختلفة بشكل سليم متناسق - لأن كل الأنشطة الرياضية غالباً ما تحتاج إلى مجهود عضلي وذلك حتى يتم تنفيذ التمرينات بشكل سليم وهناك أمثلة على ذلك مثل الوقوف على اليدين أو تدريبات العجلة أو التسلق لمكان مرتفع أو القفز مرات متتالية </a:t>
            </a:r>
            <a:r>
              <a:rPr lang="en-US" b="1" dirty="0"/>
              <a:t>.</a:t>
            </a:r>
            <a:br>
              <a:rPr lang="en-US" b="1" dirty="0"/>
            </a:br>
            <a:r>
              <a:rPr lang="en-US" b="1" dirty="0"/>
              <a:t/>
            </a:r>
            <a:br>
              <a:rPr lang="en-US" b="1" dirty="0"/>
            </a:br>
            <a:r>
              <a:rPr lang="ar-SA" b="1" dirty="0"/>
              <a:t>وكذا في أنشطة ألعاب القوى التي تشتمل على حمل ثقل على اليد وأيضاً في الكرة الطائرة تمرينات الكرة واستلامها وقذفها تحتاج إلى مجهود </a:t>
            </a:r>
            <a:r>
              <a:rPr lang="ar-SA" b="1" dirty="0" err="1"/>
              <a:t>عضلى</a:t>
            </a:r>
            <a:r>
              <a:rPr lang="ar-SA" b="1" dirty="0"/>
              <a:t> من الجزء الأعلى من </a:t>
            </a:r>
            <a:r>
              <a:rPr lang="ar-SA" b="1" dirty="0" smtClean="0"/>
              <a:t>الجسم</a:t>
            </a:r>
            <a:endParaRPr lang="en-US" b="1" dirty="0"/>
          </a:p>
        </p:txBody>
      </p:sp>
    </p:spTree>
    <p:extLst>
      <p:ext uri="{BB962C8B-B14F-4D97-AF65-F5344CB8AC3E}">
        <p14:creationId xmlns:p14="http://schemas.microsoft.com/office/powerpoint/2010/main" val="234693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القوة العضلية </a:t>
            </a:r>
            <a:endParaRPr lang="en-US"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القوة العضلية وهو ما يعنى قدرة العضلة على العمل لفترات طويلة من عشر ثوان حتى ثلاث دقائق وأيضاً ذلك يعنى أكبر قوة يتم أداؤها من خلال العضلة ومن الأمثلة على ذلك </a:t>
            </a:r>
            <a:r>
              <a:rPr lang="ar-SA" b="1" dirty="0" err="1"/>
              <a:t>الجرى</a:t>
            </a:r>
            <a:r>
              <a:rPr lang="ar-SA" b="1" dirty="0"/>
              <a:t> بسرعة لمسافة قصيرة - حمل أثقال مختلفة </a:t>
            </a:r>
            <a:r>
              <a:rPr lang="en-US" b="1" dirty="0"/>
              <a:t>.</a:t>
            </a:r>
            <a:r>
              <a:rPr lang="ar-SA" b="1" dirty="0"/>
              <a:t>وفي بعض التمرينات والمباريات وألعاب القوى فإن القدرة على القفز بسهولة لهو أمر يتطلب قوة بينما الوقوف على اليدين يتطلب قوة وتوازن وهما عنصران مهمان جداً في اللياقة .</a:t>
            </a:r>
            <a:endParaRPr lang="en-US" b="1" dirty="0"/>
          </a:p>
          <a:p>
            <a:pPr marL="0" indent="0">
              <a:lnSpc>
                <a:spcPct val="150000"/>
              </a:lnSpc>
              <a:buNone/>
            </a:pPr>
            <a:endParaRPr lang="en-US" b="1" dirty="0"/>
          </a:p>
        </p:txBody>
      </p:sp>
    </p:spTree>
    <p:extLst>
      <p:ext uri="{BB962C8B-B14F-4D97-AF65-F5344CB8AC3E}">
        <p14:creationId xmlns:p14="http://schemas.microsoft.com/office/powerpoint/2010/main" val="875090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r>
            <a:br>
              <a:rPr lang="en-US" dirty="0"/>
            </a:br>
            <a:r>
              <a:rPr lang="ar-SA" b="1" dirty="0">
                <a:solidFill>
                  <a:srgbClr val="C00000"/>
                </a:solidFill>
                <a:effectLst>
                  <a:outerShdw blurRad="38100" dist="38100" dir="2700000" algn="tl">
                    <a:srgbClr val="000000">
                      <a:alpha val="43137"/>
                    </a:srgbClr>
                  </a:outerShdw>
                </a:effectLst>
              </a:rPr>
              <a:t>المرونة</a:t>
            </a:r>
            <a:r>
              <a:rPr lang="en-US" b="1" dirty="0">
                <a:solidFill>
                  <a:srgbClr val="C00000"/>
                </a:solidFill>
                <a:effectLst>
                  <a:outerShdw blurRad="38100" dist="38100" dir="2700000" algn="tl">
                    <a:srgbClr val="000000">
                      <a:alpha val="43137"/>
                    </a:srgbClr>
                  </a:outerShdw>
                </a:effectLst>
              </a:rPr>
              <a:t>:</a:t>
            </a:r>
            <a:endParaRPr lang="en-US"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وهو ما يعنى «قوة الجسم على عمل أشكال وتمرينات باستخدام الأجزاء المختلفة من الجسم بشكل متناسق وهناك مثال واضح على ذلك فهو القدرة على لمس أصابع القدمين وهو تمرين شائع </a:t>
            </a:r>
            <a:r>
              <a:rPr lang="ar-SA" b="1" dirty="0" err="1"/>
              <a:t>فى</a:t>
            </a:r>
            <a:r>
              <a:rPr lang="ar-SA" b="1" dirty="0"/>
              <a:t> ذلك وهو ما يشير إلى المرونة في الفخذ والجزء الخلفي للجسم </a:t>
            </a:r>
            <a:r>
              <a:rPr lang="en-US" b="1" dirty="0"/>
              <a:t>.</a:t>
            </a:r>
          </a:p>
        </p:txBody>
      </p:sp>
    </p:spTree>
    <p:extLst>
      <p:ext uri="{BB962C8B-B14F-4D97-AF65-F5344CB8AC3E}">
        <p14:creationId xmlns:p14="http://schemas.microsoft.com/office/powerpoint/2010/main" val="1336454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r>
            <a:br>
              <a:rPr lang="en-US" dirty="0"/>
            </a:br>
            <a:r>
              <a:rPr lang="ar-SA" b="1" dirty="0">
                <a:solidFill>
                  <a:srgbClr val="C00000"/>
                </a:solidFill>
                <a:effectLst>
                  <a:outerShdw blurRad="38100" dist="38100" dir="2700000" algn="tl">
                    <a:srgbClr val="000000">
                      <a:alpha val="43137"/>
                    </a:srgbClr>
                  </a:outerShdw>
                </a:effectLst>
              </a:rPr>
              <a:t>المرونة</a:t>
            </a:r>
            <a:r>
              <a:rPr lang="en-US" b="1" dirty="0">
                <a:solidFill>
                  <a:srgbClr val="C00000"/>
                </a:solidFill>
                <a:effectLst>
                  <a:outerShdw blurRad="38100" dist="38100" dir="2700000" algn="tl">
                    <a:srgbClr val="000000">
                      <a:alpha val="43137"/>
                    </a:srgbClr>
                  </a:outerShdw>
                </a:effectLst>
              </a:rPr>
              <a:t>:</a:t>
            </a:r>
            <a:endParaRPr lang="en-US"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إن الأطفال عادة تكون أجسامهم مرنة ويفقد الجسم بعض مرونته أثناء عملية النمو وهناك عناصر بيئية وأيضاً نوع الأنشطة التي تمارسها حيث يؤثر كل ذلك في المرونة ومثال على ذلك فإن الطفل الذي ينمو في ظل تمرينات خاصة بالغطس أو ألعاب القوى فإن جسمه غالباً ما يتمتع بمرونة عالية أثناء عملية البلوغ والنضج وعادة ما يكون الرجال أقل مرونة لأنه غالباً ما تكون التمرينات التي يمارسونها لا تحتاج إلى درجات مرونة عالية أثناء التدريبات ويجب أن نتوقع أن التمرينات التي لا تشتمل على قدر من المرونة خلال فترة الطفولة والصبا سوف تقلل من مرونة جسم الطفل حين يكبر ومن المهم لكل مدرس أن يضع في برنامجه التدريبي بعض الأنشطة والتمرينات التي تنمى المرونة وذلك لزيادة اللياقة وتقليل الإصابات .</a:t>
            </a:r>
            <a:endParaRPr lang="en-US" b="1" dirty="0"/>
          </a:p>
        </p:txBody>
      </p:sp>
    </p:spTree>
    <p:extLst>
      <p:ext uri="{BB962C8B-B14F-4D97-AF65-F5344CB8AC3E}">
        <p14:creationId xmlns:p14="http://schemas.microsoft.com/office/powerpoint/2010/main" val="88963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marL="0" indent="0">
              <a:lnSpc>
                <a:spcPct val="150000"/>
              </a:lnSpc>
              <a:buNone/>
            </a:pPr>
            <a:r>
              <a:rPr lang="ar-IQ" b="1" dirty="0"/>
              <a:t>إن الوقت الذي </a:t>
            </a:r>
            <a:r>
              <a:rPr lang="ar-IQ" b="1" dirty="0" smtClean="0"/>
              <a:t>يتم فيه </a:t>
            </a:r>
            <a:r>
              <a:rPr lang="ar-IQ" b="1" dirty="0"/>
              <a:t>أداء أنشطة التربية الرياضية هو وقت العمل المحبب لدى التلاميذ فهم يعملون عملاً حقيقياً وليس فقط الرؤية أو </a:t>
            </a:r>
            <a:r>
              <a:rPr lang="ar-IQ" b="1" dirty="0" err="1"/>
              <a:t>الإستماع</a:t>
            </a:r>
            <a:r>
              <a:rPr lang="ar-IQ" b="1" dirty="0" smtClean="0"/>
              <a:t>.</a:t>
            </a:r>
            <a:endParaRPr lang="ar-IQ" b="1" dirty="0"/>
          </a:p>
          <a:p>
            <a:pPr marL="0" indent="0">
              <a:lnSpc>
                <a:spcPct val="150000"/>
              </a:lnSpc>
              <a:buNone/>
            </a:pPr>
            <a:r>
              <a:rPr lang="ar-IQ" b="1" dirty="0"/>
              <a:t>إن التلاميذ عادة ما يحبون الجو الممتع حولهم وخاصة الأنشطة التي تتم في الهواء الطلق والبعد عن جو الالتزام المفروض عليهم داخل جدران الفصل - أيضاً فإن استخدام بعض المعدات والأدوات المساعدة يساعد على خلق روح المنافسة أثناء أداء الحركات المطلوبة ومن خلالها يتطلع التلميذ إلى أن يقوم بأداء هذه الحركات وحده أو مع آخرين</a:t>
            </a:r>
          </a:p>
        </p:txBody>
      </p:sp>
    </p:spTree>
    <p:extLst>
      <p:ext uri="{BB962C8B-B14F-4D97-AF65-F5344CB8AC3E}">
        <p14:creationId xmlns:p14="http://schemas.microsoft.com/office/powerpoint/2010/main" val="361452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
            </a:r>
            <a:br>
              <a:rPr lang="en-US" b="1" dirty="0">
                <a:solidFill>
                  <a:srgbClr val="C00000"/>
                </a:solidFill>
                <a:effectLst>
                  <a:outerShdw blurRad="38100" dist="38100" dir="2700000" algn="tl">
                    <a:srgbClr val="000000">
                      <a:alpha val="43137"/>
                    </a:srgbClr>
                  </a:outerShdw>
                </a:effectLst>
              </a:rPr>
            </a:br>
            <a:r>
              <a:rPr lang="ar-SA" b="1" dirty="0">
                <a:solidFill>
                  <a:srgbClr val="C00000"/>
                </a:solidFill>
                <a:effectLst>
                  <a:outerShdw blurRad="38100" dist="38100" dir="2700000" algn="tl">
                    <a:srgbClr val="000000">
                      <a:alpha val="43137"/>
                    </a:srgbClr>
                  </a:outerShdw>
                </a:effectLst>
              </a:rPr>
              <a:t>الإمكانيات الذاتية</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وهي ما تعنى قدرة الفرد على تنفيذ وأداء مختلف المهام وهذا يؤثر بشكل مباشر على جودة الأداء وقدرة الفرد على المشاركة والتنفيذ بأقل مجهود وبجودة عالية وهى تشمل التناسق والقوة والتوازن والسرعة والخفة والنشاط وعلينا كمدرسين تحسين هذه القدرات للطفل من خلال الأنشطة التنافسية مثل تشجيع الأطفال على </a:t>
            </a:r>
            <a:r>
              <a:rPr lang="ar-SA" b="1" dirty="0" err="1"/>
              <a:t>الجرى</a:t>
            </a:r>
            <a:r>
              <a:rPr lang="ar-SA" b="1" dirty="0"/>
              <a:t> </a:t>
            </a:r>
            <a:r>
              <a:rPr lang="ar-SA" b="1" dirty="0" err="1"/>
              <a:t>فى</a:t>
            </a:r>
            <a:r>
              <a:rPr lang="ar-SA" b="1" dirty="0"/>
              <a:t> مساحة فارغة مع تغيير الاتجاه وسيتم ذلك من خلال استخدام الرشاقة والقوة والتناسق </a:t>
            </a:r>
            <a:r>
              <a:rPr lang="en-US" b="1" dirty="0"/>
              <a:t>.</a:t>
            </a:r>
          </a:p>
        </p:txBody>
      </p:sp>
    </p:spTree>
    <p:extLst>
      <p:ext uri="{BB962C8B-B14F-4D97-AF65-F5344CB8AC3E}">
        <p14:creationId xmlns:p14="http://schemas.microsoft.com/office/powerpoint/2010/main" val="516374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إن التربية الرياضية لها دور هام </a:t>
            </a:r>
            <a:r>
              <a:rPr lang="ar-SA" b="1" dirty="0" err="1"/>
              <a:t>فى</a:t>
            </a:r>
            <a:r>
              <a:rPr lang="ar-SA" b="1" dirty="0"/>
              <a:t> تنمية الإدراك لأنها تشتمل على التربية والقدرة على تقبل المعلومات والتي يجب أن يتم نقلها للأطفال مع إعطائهم نصائح للناحية العملية أيضاً أثناء التدريبات على أداء التمرينات الصعبة وترتيب الحركات بشكل سليم لأداء المهمة المطلوبة بجودة عالية </a:t>
            </a:r>
            <a:r>
              <a:rPr lang="en-US" b="1" dirty="0" smtClean="0"/>
              <a:t>.</a:t>
            </a:r>
            <a:endParaRPr lang="ar-SA" b="1" dirty="0" smtClean="0"/>
          </a:p>
          <a:p>
            <a:pPr marL="0" indent="0">
              <a:lnSpc>
                <a:spcPct val="150000"/>
              </a:lnSpc>
              <a:buNone/>
            </a:pPr>
            <a:r>
              <a:rPr lang="ar-SA" b="1" dirty="0"/>
              <a:t>- إن أهم أهداف التربية الرياضية بالنسبة للأطفال هو أن يتفهم الطفل أساسيات الحركة لأن هذا الفهم سيعمل على تشجيع وتحسين المهارات الجسمانية لهم </a:t>
            </a:r>
            <a:r>
              <a:rPr lang="en-US" b="1" dirty="0"/>
              <a:t>.</a:t>
            </a:r>
          </a:p>
        </p:txBody>
      </p:sp>
    </p:spTree>
    <p:extLst>
      <p:ext uri="{BB962C8B-B14F-4D97-AF65-F5344CB8AC3E}">
        <p14:creationId xmlns:p14="http://schemas.microsoft.com/office/powerpoint/2010/main" val="101689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إن برنامج اللياقة البدنية الجيد يعنى توفير الخبرة التي تشجع الطفل على أن يسأل ويحلل ويتصل بالآخرين وأن ينمى الإدراك لديه بالإضافة إلى توضيح أنواع من الثقافات الأخرى المتنوعة للعالم المحيط</a:t>
            </a:r>
            <a:r>
              <a:rPr lang="en-US" b="1" dirty="0"/>
              <a:t>,</a:t>
            </a:r>
            <a:r>
              <a:rPr lang="ar-SA" b="1" dirty="0"/>
              <a:t> وهكذا يتم جعل التربية الرياضية جزء من العملية التربوية والتي تتم بخبرة عالية </a:t>
            </a:r>
            <a:r>
              <a:rPr lang="en-US" b="1" dirty="0"/>
              <a:t>.</a:t>
            </a:r>
          </a:p>
        </p:txBody>
      </p:sp>
    </p:spTree>
    <p:extLst>
      <p:ext uri="{BB962C8B-B14F-4D97-AF65-F5344CB8AC3E}">
        <p14:creationId xmlns:p14="http://schemas.microsoft.com/office/powerpoint/2010/main" val="391640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lnSpcReduction="10000"/>
          </a:bodyPr>
          <a:lstStyle/>
          <a:p>
            <a:pPr marL="0" indent="0">
              <a:buNone/>
            </a:pPr>
            <a:r>
              <a:rPr lang="en-US" dirty="0"/>
              <a:t> </a:t>
            </a:r>
            <a:r>
              <a:rPr lang="ar-SA" b="1" dirty="0"/>
              <a:t>إن عملية إعطاء أسئلة للأطفال تساعدهم على توضيح الحقائق والأسس لتنفيذ الحركات الجديدة وهناك بعض الأمثلة منها</a:t>
            </a:r>
            <a:r>
              <a:rPr lang="en-US" b="1" dirty="0"/>
              <a:t> :</a:t>
            </a:r>
            <a:br>
              <a:rPr lang="en-US" b="1" dirty="0"/>
            </a:br>
            <a:r>
              <a:rPr lang="en-US" b="1" dirty="0"/>
              <a:t/>
            </a:r>
            <a:br>
              <a:rPr lang="en-US" b="1" dirty="0"/>
            </a:br>
            <a:r>
              <a:rPr lang="fa-IR" b="1" dirty="0"/>
              <a:t>۱</a:t>
            </a:r>
            <a:r>
              <a:rPr lang="en-US" b="1" dirty="0"/>
              <a:t> - </a:t>
            </a:r>
            <a:r>
              <a:rPr lang="ar-SA" b="1" dirty="0"/>
              <a:t>أين يجب أن تنظر إذا كنت تقوم بعملية الضغط ؟</a:t>
            </a:r>
            <a:r>
              <a:rPr lang="en-US" b="1" dirty="0"/>
              <a:t/>
            </a:r>
            <a:br>
              <a:rPr lang="en-US" b="1" dirty="0"/>
            </a:br>
            <a:r>
              <a:rPr lang="en-US" b="1" dirty="0"/>
              <a:t/>
            </a:r>
            <a:br>
              <a:rPr lang="en-US" b="1" dirty="0"/>
            </a:br>
            <a:r>
              <a:rPr lang="fa-IR" b="1" dirty="0"/>
              <a:t>۲</a:t>
            </a:r>
            <a:r>
              <a:rPr lang="en-US" b="1" dirty="0"/>
              <a:t> - </a:t>
            </a:r>
            <a:r>
              <a:rPr lang="ar-SA" b="1" dirty="0"/>
              <a:t>ما هو الطريق الذى يجب أن تنظر إليه أثناء تنفيذ الحركات ؟</a:t>
            </a:r>
            <a:r>
              <a:rPr lang="en-US" b="1" dirty="0"/>
              <a:t/>
            </a:r>
            <a:br>
              <a:rPr lang="en-US" b="1" dirty="0"/>
            </a:br>
            <a:r>
              <a:rPr lang="en-US" b="1" dirty="0"/>
              <a:t/>
            </a:r>
            <a:br>
              <a:rPr lang="en-US" b="1" dirty="0"/>
            </a:br>
            <a:r>
              <a:rPr lang="fa-IR" b="1" dirty="0"/>
              <a:t>۳ </a:t>
            </a:r>
            <a:r>
              <a:rPr lang="ar-SA" b="1" dirty="0"/>
              <a:t>- هل يمكن أن تصفق بيدك مع الموسيقى ؟</a:t>
            </a:r>
            <a:r>
              <a:rPr lang="en-US" b="1" dirty="0"/>
              <a:t/>
            </a:r>
            <a:br>
              <a:rPr lang="en-US" b="1" dirty="0"/>
            </a:br>
            <a:r>
              <a:rPr lang="en-US" b="1" dirty="0"/>
              <a:t/>
            </a:r>
            <a:br>
              <a:rPr lang="en-US" b="1" dirty="0"/>
            </a:br>
            <a:r>
              <a:rPr lang="ar-SA" b="1" dirty="0"/>
              <a:t>٤</a:t>
            </a:r>
            <a:r>
              <a:rPr lang="en-US" b="1" dirty="0"/>
              <a:t> - </a:t>
            </a:r>
            <a:r>
              <a:rPr lang="ar-SA" b="1" dirty="0"/>
              <a:t>هل يمكنك تغيير الوضع الجسماني بشكل بطئ لشرح الحركة بشكل </a:t>
            </a:r>
            <a:r>
              <a:rPr lang="ar-SA" b="1" dirty="0" err="1"/>
              <a:t>سلیم</a:t>
            </a:r>
            <a:r>
              <a:rPr lang="ar-SA" b="1" dirty="0"/>
              <a:t>؟ </a:t>
            </a:r>
            <a:endParaRPr lang="en-US" b="1" dirty="0"/>
          </a:p>
          <a:p>
            <a:pPr marL="0" indent="0">
              <a:buNone/>
            </a:pPr>
            <a:r>
              <a:rPr lang="ar-SA" b="1" dirty="0"/>
              <a:t>5 -  هل يمكنك ملاحظة اليدين عند استلام ومواضع القوة عند الاستلام وأيضاً ملاحظة القوة عند القفز </a:t>
            </a:r>
            <a:r>
              <a:rPr lang="ar-SA" b="1" dirty="0" smtClean="0"/>
              <a:t>؟</a:t>
            </a:r>
            <a:r>
              <a:rPr lang="en-US" b="1" dirty="0"/>
              <a:t/>
            </a:r>
            <a:br>
              <a:rPr lang="en-US" b="1" dirty="0"/>
            </a:br>
            <a:r>
              <a:rPr lang="en-US" b="1" dirty="0"/>
              <a:t/>
            </a:r>
            <a:br>
              <a:rPr lang="en-US" b="1" dirty="0"/>
            </a:br>
            <a:r>
              <a:rPr lang="ar-SA" b="1" dirty="0"/>
              <a:t>٦</a:t>
            </a:r>
            <a:r>
              <a:rPr lang="en-US" b="1" dirty="0"/>
              <a:t> - </a:t>
            </a:r>
            <a:r>
              <a:rPr lang="ar-SA" b="1" dirty="0"/>
              <a:t>كيف يمكن استخدام يديك عند القفز ؟ </a:t>
            </a:r>
            <a:r>
              <a:rPr lang="en-US" dirty="0"/>
              <a:t/>
            </a:r>
            <a:br>
              <a:rPr lang="en-US" dirty="0"/>
            </a:br>
            <a:endParaRPr lang="en-US" b="1" dirty="0"/>
          </a:p>
        </p:txBody>
      </p:sp>
    </p:spTree>
    <p:extLst>
      <p:ext uri="{BB962C8B-B14F-4D97-AF65-F5344CB8AC3E}">
        <p14:creationId xmlns:p14="http://schemas.microsoft.com/office/powerpoint/2010/main" val="449716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92500"/>
          </a:bodyPr>
          <a:lstStyle/>
          <a:p>
            <a:pPr marL="0" indent="0">
              <a:lnSpc>
                <a:spcPct val="150000"/>
              </a:lnSpc>
              <a:buNone/>
            </a:pPr>
            <a:r>
              <a:rPr lang="en-US" dirty="0"/>
              <a:t> </a:t>
            </a:r>
            <a:r>
              <a:rPr lang="ar-SA" b="1" dirty="0"/>
              <a:t>وهكذا فإن نطاق الإدراك يعنى أن تنفيذ الحركة بشكل جيد لهو الهدف </a:t>
            </a:r>
            <a:r>
              <a:rPr lang="ar-SA" b="1" dirty="0" err="1"/>
              <a:t>الرئيسى</a:t>
            </a:r>
            <a:r>
              <a:rPr lang="ar-SA" b="1" dirty="0"/>
              <a:t> </a:t>
            </a:r>
            <a:r>
              <a:rPr lang="ar-SA" b="1" dirty="0" err="1"/>
              <a:t>فى</a:t>
            </a:r>
            <a:r>
              <a:rPr lang="ar-SA" b="1" dirty="0"/>
              <a:t> </a:t>
            </a:r>
            <a:r>
              <a:rPr lang="ar-SA" b="1" dirty="0" err="1"/>
              <a:t>أى</a:t>
            </a:r>
            <a:r>
              <a:rPr lang="ar-SA" b="1" dirty="0"/>
              <a:t> برنامج للتربية الرياضية وهو نتيجة للابتكار والتحليل والتذكر والتركيز وإمكانية استقبال المعلومة</a:t>
            </a:r>
            <a:r>
              <a:rPr lang="en-US" b="1" dirty="0"/>
              <a:t> .</a:t>
            </a:r>
            <a:br>
              <a:rPr lang="en-US" b="1" dirty="0"/>
            </a:br>
            <a:endParaRPr lang="ar-SA" b="1" dirty="0" smtClean="0"/>
          </a:p>
          <a:p>
            <a:pPr marL="0" indent="0">
              <a:lnSpc>
                <a:spcPct val="150000"/>
              </a:lnSpc>
              <a:buNone/>
            </a:pPr>
            <a:r>
              <a:rPr lang="ar-SA" b="1" dirty="0"/>
              <a:t>لم نكن في الماضي نهتم بشعورنا وحالاتنا النفسية أثناء إلقاء المنهج </a:t>
            </a:r>
            <a:r>
              <a:rPr lang="ar-SA" b="1" dirty="0" err="1"/>
              <a:t>التعليمى</a:t>
            </a:r>
            <a:r>
              <a:rPr lang="ar-SA" b="1" dirty="0"/>
              <a:t>، أما الآن وجد القائمون على تنمية المناهج الدراسية بأن عنصر الشعور له أهمية قصوى </a:t>
            </a:r>
            <a:r>
              <a:rPr lang="ar-SA" b="1" dirty="0" err="1"/>
              <a:t>فى</a:t>
            </a:r>
            <a:r>
              <a:rPr lang="ar-SA" b="1" dirty="0"/>
              <a:t> تحسين إدراك الطفل بذاته</a:t>
            </a:r>
            <a:r>
              <a:rPr lang="en-US" b="1" dirty="0"/>
              <a:t> </a:t>
            </a:r>
            <a:r>
              <a:rPr lang="en-US" b="1" dirty="0" smtClean="0"/>
              <a:t>.</a:t>
            </a:r>
            <a:endParaRPr lang="ar-SA" b="1" dirty="0" smtClean="0"/>
          </a:p>
          <a:p>
            <a:pPr marL="0" indent="0">
              <a:lnSpc>
                <a:spcPct val="150000"/>
              </a:lnSpc>
              <a:buNone/>
            </a:pPr>
            <a:r>
              <a:rPr lang="ar-SA" b="1" dirty="0"/>
              <a:t>إن البيئة </a:t>
            </a:r>
            <a:r>
              <a:rPr lang="ar-SA" b="1" dirty="0" err="1"/>
              <a:t>التى</a:t>
            </a:r>
            <a:r>
              <a:rPr lang="ar-SA" b="1" dirty="0"/>
              <a:t> يتم فيها تدريس المنهج الدراسي توثر في الشعور الخاص بكل طفل - فعلى المدرسين الذى يشجعون الأطفال ذوى المهارات الخاصة رياضياً تنمية قدراتهم الرياضية لتنمية الروح التنافسية لزيادة القدرة الجسمانية في التربية الرياضية</a:t>
            </a:r>
            <a:r>
              <a:rPr lang="en-US" b="1" dirty="0"/>
              <a:t> .</a:t>
            </a:r>
          </a:p>
        </p:txBody>
      </p:sp>
    </p:spTree>
    <p:extLst>
      <p:ext uri="{BB962C8B-B14F-4D97-AF65-F5344CB8AC3E}">
        <p14:creationId xmlns:p14="http://schemas.microsoft.com/office/powerpoint/2010/main" val="341841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إن هدفنا تنمية وتحسين البيئة التي تحيط بالمجال التعليمي للأطفال - الأمن والسلامة للأطفال . بحيث تكون مناسبة للتدريس وتنفيذ المهام الرياضية المختلفة مع مراعاه عامل الامن </a:t>
            </a:r>
            <a:r>
              <a:rPr lang="ar-SA" b="1" dirty="0" err="1"/>
              <a:t>والسلامه</a:t>
            </a:r>
            <a:r>
              <a:rPr lang="ar-SA" b="1" dirty="0"/>
              <a:t> </a:t>
            </a:r>
            <a:r>
              <a:rPr lang="ar-SA" b="1" dirty="0" err="1"/>
              <a:t>للاطفال</a:t>
            </a:r>
            <a:r>
              <a:rPr lang="ar-SA" b="1" dirty="0"/>
              <a:t> لهذا السبب يجب أن يهدف المدرسين إلى التعامل مع الأطفال كل على حدة كوحدة منفصلة للعمل على </a:t>
            </a:r>
            <a:r>
              <a:rPr lang="ar-SA" b="1" dirty="0" err="1"/>
              <a:t>الإبتكار</a:t>
            </a:r>
            <a:r>
              <a:rPr lang="ar-SA" b="1" dirty="0"/>
              <a:t> وخلق روح الصداقة والذي يرحب به الأطفال ويحبون ذلك الشعور جداً وبالتالي يتم تنمية روح المهارات الاجتماعية بشكل سليم</a:t>
            </a:r>
            <a:r>
              <a:rPr lang="en-US" b="1" dirty="0"/>
              <a:t>.</a:t>
            </a:r>
            <a:r>
              <a:rPr lang="ar-SA" b="1" dirty="0" smtClean="0"/>
              <a:t>في </a:t>
            </a:r>
            <a:r>
              <a:rPr lang="ar-SA" b="1" dirty="0"/>
              <a:t>التربية الرياضية</a:t>
            </a:r>
            <a:r>
              <a:rPr lang="en-US" b="1" dirty="0"/>
              <a:t> .</a:t>
            </a:r>
          </a:p>
        </p:txBody>
      </p:sp>
    </p:spTree>
    <p:extLst>
      <p:ext uri="{BB962C8B-B14F-4D97-AF65-F5344CB8AC3E}">
        <p14:creationId xmlns:p14="http://schemas.microsoft.com/office/powerpoint/2010/main" val="3556340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إن وجود مدرس له خلفية اجتماعية ومهارات اجتماعية جيدة لهو عامل مهم في التعامل مع الأطفال بدءاً من استدعاء الأطفال بأسمائهم والتأكيد على ضرورة أن يطلع كل طفل بمهام القيادة بشكل ينمى روح القيادة لديهم مع الضرورة للعمل على أن لا يعمل الطفل بشكل منفرد بدون التعاون مع الآخرين لأن ذلك له أسبابه ونتائجه التي تؤثر على الطفل سلبياً بشكل غير مرغوب فيه ومن المهم </a:t>
            </a:r>
            <a:r>
              <a:rPr lang="ar-SA" b="1" dirty="0" err="1"/>
              <a:t>فى</a:t>
            </a:r>
            <a:r>
              <a:rPr lang="ar-SA" b="1" dirty="0"/>
              <a:t> هذه النقطة أن نشير إلى أن عقاب الأطفال من خلال استبعادهم من ممارسة الأنشطة الرياضية لهم أمر غير مرغوب فيه حيث ينمى لدى الطفل روح العزلة والاستبعاد السلبي . </a:t>
            </a:r>
            <a:r>
              <a:rPr lang="ar-SA" b="1" dirty="0" smtClean="0"/>
              <a:t>بشكل </a:t>
            </a:r>
            <a:r>
              <a:rPr lang="ar-SA" b="1" dirty="0"/>
              <a:t>سليم</a:t>
            </a:r>
            <a:r>
              <a:rPr lang="en-US" b="1" dirty="0"/>
              <a:t>.</a:t>
            </a:r>
            <a:r>
              <a:rPr lang="ar-SA" b="1" dirty="0" smtClean="0"/>
              <a:t>في </a:t>
            </a:r>
            <a:r>
              <a:rPr lang="ar-SA" b="1" dirty="0"/>
              <a:t>التربية الرياضية</a:t>
            </a:r>
            <a:r>
              <a:rPr lang="en-US" b="1" dirty="0"/>
              <a:t> .</a:t>
            </a:r>
          </a:p>
        </p:txBody>
      </p:sp>
    </p:spTree>
    <p:extLst>
      <p:ext uri="{BB962C8B-B14F-4D97-AF65-F5344CB8AC3E}">
        <p14:creationId xmlns:p14="http://schemas.microsoft.com/office/powerpoint/2010/main" val="3115033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وان جميع الأطفال بغض النظر عن قدراتهم الشخصية، يحتاجون إلى جميع توفير الفرص لتنمية مهاراتهم واكتساب المهارات الجديدة كلما أمكن ذلك . </a:t>
            </a:r>
            <a:endParaRPr lang="en-US" b="1" dirty="0"/>
          </a:p>
          <a:p>
            <a:pPr marL="0" indent="0">
              <a:lnSpc>
                <a:spcPct val="150000"/>
              </a:lnSpc>
              <a:buNone/>
            </a:pPr>
            <a:r>
              <a:rPr lang="ar-SA" b="1" dirty="0"/>
              <a:t>لأن الأطفال يتعلمون من الملاحظة والتعامل مع نظرائهم فإن ملاحظة وتعامل الطفل مع أقرب نظير له  ( مساعدته على أداء الحركات المطلوبة منه مثلا  عملية هامة </a:t>
            </a:r>
            <a:r>
              <a:rPr lang="ar-SA" b="1" dirty="0" err="1"/>
              <a:t>فى</a:t>
            </a:r>
            <a:r>
              <a:rPr lang="ar-SA" b="1" dirty="0"/>
              <a:t> تنمية مهارات كل منهما</a:t>
            </a:r>
            <a:r>
              <a:rPr lang="en-US" b="1" dirty="0"/>
              <a:t>(</a:t>
            </a:r>
            <a:br>
              <a:rPr lang="en-US" b="1" dirty="0"/>
            </a:br>
            <a:endParaRPr lang="en-US" b="1" dirty="0"/>
          </a:p>
        </p:txBody>
      </p:sp>
    </p:spTree>
    <p:extLst>
      <p:ext uri="{BB962C8B-B14F-4D97-AF65-F5344CB8AC3E}">
        <p14:creationId xmlns:p14="http://schemas.microsoft.com/office/powerpoint/2010/main" val="2335570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effectLst>
                  <a:outerShdw blurRad="38100" dist="38100" dir="2700000" algn="tl">
                    <a:srgbClr val="000000">
                      <a:alpha val="43137"/>
                    </a:srgbClr>
                  </a:outerShdw>
                </a:effectLst>
              </a:rPr>
              <a:t>الطفل المفكر</a:t>
            </a:r>
            <a:endParaRPr lang="en-US" b="1"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nSpc>
                <a:spcPct val="150000"/>
              </a:lnSpc>
              <a:buNone/>
            </a:pPr>
            <a:r>
              <a:rPr lang="en-US" dirty="0"/>
              <a:t> </a:t>
            </a:r>
            <a:r>
              <a:rPr lang="ar-SA" b="1" dirty="0"/>
              <a:t>أحياناً يقوم المدرسين بإيقاف الفصل لملاحظة حركة جيدة أو رد فعل رائع من أحد التلاميذ فنحن لا نتوقع أن يقوم جميع التلاميذ في الفصل بأداء الحركات الجيدة </a:t>
            </a:r>
            <a:r>
              <a:rPr lang="ar-SA" b="1" dirty="0" err="1"/>
              <a:t>التى</a:t>
            </a:r>
            <a:r>
              <a:rPr lang="ar-SA" b="1" dirty="0"/>
              <a:t> لاحظوها بنفس الجودة ولذلك فإنه من الممكن لكل تلميذ في الفصل أن يتاح له الفرصة </a:t>
            </a:r>
            <a:r>
              <a:rPr lang="ar-SA" b="1" dirty="0" err="1"/>
              <a:t>كى</a:t>
            </a:r>
            <a:r>
              <a:rPr lang="ar-SA" b="1" dirty="0"/>
              <a:t> يقوم بأداء هذه الحركات أمام الجميع من فترة لأخرى ويتم تشجيعه من بقية زملائه</a:t>
            </a:r>
            <a:r>
              <a:rPr lang="en-US" b="1" dirty="0"/>
              <a:t> .</a:t>
            </a:r>
            <a:br>
              <a:rPr lang="en-US" b="1" dirty="0"/>
            </a:br>
            <a:r>
              <a:rPr lang="en-US" b="1" dirty="0"/>
              <a:t/>
            </a:r>
            <a:br>
              <a:rPr lang="en-US" b="1" dirty="0"/>
            </a:br>
            <a:r>
              <a:rPr lang="en-US" b="1" dirty="0"/>
              <a:t>- </a:t>
            </a:r>
            <a:r>
              <a:rPr lang="ar-SA" b="1" dirty="0"/>
              <a:t>أيضاً فإن تكوين المجموعات الاجتماعية المناسبة لهو أمر هام ويشكل بيئة اجتماعية تعليمية مناسبة وسيكون ذلك نتيجة للتخطيط السليم الخاص</a:t>
            </a:r>
            <a:endParaRPr lang="en-US" b="1" dirty="0"/>
          </a:p>
        </p:txBody>
      </p:sp>
    </p:spTree>
    <p:extLst>
      <p:ext uri="{BB962C8B-B14F-4D97-AF65-F5344CB8AC3E}">
        <p14:creationId xmlns:p14="http://schemas.microsoft.com/office/powerpoint/2010/main" val="423085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a:solidFill>
                  <a:schemeClr val="accent1">
                    <a:lumMod val="75000"/>
                  </a:schemeClr>
                </a:solidFill>
                <a:effectLst>
                  <a:outerShdw blurRad="38100" dist="38100" dir="2700000" algn="tl">
                    <a:srgbClr val="000000">
                      <a:alpha val="43137"/>
                    </a:srgbClr>
                  </a:outerShdw>
                </a:effectLst>
              </a:rPr>
              <a:t>أهمية التربية الرياضية المدرسية</a:t>
            </a:r>
            <a:endParaRPr lang="ar-IQ" sz="3600"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92500" lnSpcReduction="10000"/>
          </a:bodyPr>
          <a:lstStyle/>
          <a:p>
            <a:pPr marL="0" indent="0">
              <a:lnSpc>
                <a:spcPct val="150000"/>
              </a:lnSpc>
              <a:buNone/>
            </a:pPr>
            <a:r>
              <a:rPr lang="ar-SA" b="1" dirty="0"/>
              <a:t>١.تساعد على تحسين الأداء الجسماني للتلميذ وإكسابه المهارات الأساسية، وزيادة قدراته </a:t>
            </a:r>
            <a:r>
              <a:rPr lang="ar-SA" b="1" dirty="0" err="1"/>
              <a:t>الجسمانيه</a:t>
            </a:r>
            <a:r>
              <a:rPr lang="ar-SA" b="1" dirty="0"/>
              <a:t> </a:t>
            </a:r>
            <a:r>
              <a:rPr lang="ar-SA" b="1" dirty="0" err="1"/>
              <a:t>الطبيعيه</a:t>
            </a:r>
            <a:r>
              <a:rPr lang="ar-SA" b="1" dirty="0"/>
              <a:t> </a:t>
            </a:r>
          </a:p>
          <a:p>
            <a:pPr marL="0" indent="0">
              <a:lnSpc>
                <a:spcPct val="150000"/>
              </a:lnSpc>
              <a:buNone/>
            </a:pPr>
            <a:r>
              <a:rPr lang="ar-SA" b="1" dirty="0"/>
              <a:t>٢. إن الخبرات الأساسية لممارسة الأنشطة الرياضية تمد التلميذ بالمتعة من خلال الحركات </a:t>
            </a:r>
            <a:r>
              <a:rPr lang="ar-SA" b="1" dirty="0" err="1"/>
              <a:t>المؤداه</a:t>
            </a:r>
            <a:r>
              <a:rPr lang="ar-SA" b="1" dirty="0"/>
              <a:t> في</a:t>
            </a:r>
          </a:p>
          <a:p>
            <a:pPr marL="0" indent="0">
              <a:lnSpc>
                <a:spcPct val="150000"/>
              </a:lnSpc>
              <a:buNone/>
            </a:pPr>
            <a:r>
              <a:rPr lang="ar-SA" b="1" dirty="0"/>
              <a:t>المسابقات والتمرينات التي تتم من خلال تعاون التلميذ مع آخرين أو منفرداً. </a:t>
            </a:r>
          </a:p>
          <a:p>
            <a:pPr marL="0" indent="0">
              <a:lnSpc>
                <a:spcPct val="150000"/>
              </a:lnSpc>
              <a:buNone/>
            </a:pPr>
            <a:r>
              <a:rPr lang="ar-SA" b="1" dirty="0"/>
              <a:t>٣. أما المهارات التي يتم التدريب عليها بدون استخدام أدوات أو باستخدام أدوات صغيرة بسيطة أو </a:t>
            </a:r>
            <a:r>
              <a:rPr lang="ar-SA" b="1" dirty="0" smtClean="0"/>
              <a:t>باستخدام الأجهزة </a:t>
            </a:r>
            <a:r>
              <a:rPr lang="ar-SA" b="1" dirty="0"/>
              <a:t>الكبيرة تؤدى إلى اكتساب المهارات التي تعمل على شعور التلميذ بقوة الحركة. </a:t>
            </a:r>
          </a:p>
          <a:p>
            <a:pPr marL="0" indent="0">
              <a:lnSpc>
                <a:spcPct val="150000"/>
              </a:lnSpc>
              <a:buNone/>
            </a:pPr>
            <a:r>
              <a:rPr lang="ar-SA" b="1" dirty="0"/>
              <a:t>٤.إن التلاميذ عادة ما يرغبون في ممارسة الألعاب التي بها روح المنافسة وعادة ما يكون التلاميذ ذوى المهارات العالية لهم القدرة على الاندماج في المجتمع بشكل جيد وقادرين على التعامل مع الجماعات وبالتالي فإن قدرتهم أو عدم قدرتهم على عقد صداقات مع زملائهم غالباً ما تتأثر بالمهارات الخاصة لهم</a:t>
            </a:r>
            <a:endParaRPr lang="ar-IQ" b="1" dirty="0"/>
          </a:p>
        </p:txBody>
      </p:sp>
    </p:spTree>
    <p:extLst>
      <p:ext uri="{BB962C8B-B14F-4D97-AF65-F5344CB8AC3E}">
        <p14:creationId xmlns:p14="http://schemas.microsoft.com/office/powerpoint/2010/main" val="282877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a:solidFill>
                  <a:schemeClr val="accent1">
                    <a:lumMod val="75000"/>
                  </a:schemeClr>
                </a:solidFill>
                <a:effectLst>
                  <a:outerShdw blurRad="38100" dist="38100" dir="2700000" algn="tl">
                    <a:srgbClr val="000000">
                      <a:alpha val="43137"/>
                    </a:srgbClr>
                  </a:outerShdw>
                </a:effectLst>
              </a:rPr>
              <a:t>أهداف التربية الرياضية</a:t>
            </a:r>
            <a:endParaRPr lang="ar-IQ" sz="3600"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marL="0" indent="0">
              <a:buNone/>
            </a:pPr>
            <a:r>
              <a:rPr lang="ar-SA" b="1" dirty="0"/>
              <a:t>1 - إمدادهم بالمهارات الجسمانية المفيدة.</a:t>
            </a:r>
          </a:p>
          <a:p>
            <a:pPr marL="0" indent="0">
              <a:buNone/>
            </a:pPr>
            <a:r>
              <a:rPr lang="ar-SA" b="1" dirty="0"/>
              <a:t>٢- تحسين النمو الجسماني وتنمية النمو بشكل سليم.</a:t>
            </a:r>
          </a:p>
          <a:p>
            <a:pPr marL="0" indent="0">
              <a:buNone/>
            </a:pPr>
            <a:endParaRPr lang="ar-SA" b="1" dirty="0"/>
          </a:p>
          <a:p>
            <a:pPr marL="0" indent="0">
              <a:buNone/>
            </a:pPr>
            <a:r>
              <a:rPr lang="ar-SA" b="1" dirty="0"/>
              <a:t>٣-المحافظة على اللياقة البدنية وتنميتها. </a:t>
            </a:r>
          </a:p>
          <a:p>
            <a:pPr marL="0" indent="0">
              <a:buNone/>
            </a:pPr>
            <a:r>
              <a:rPr lang="ar-SA" b="1" dirty="0"/>
              <a:t>٤- تعليمهم المعرفة وتفهم أساسيات الحركة.</a:t>
            </a:r>
          </a:p>
          <a:p>
            <a:pPr marL="0" indent="0">
              <a:buNone/>
            </a:pPr>
            <a:endParaRPr lang="ar-SA" b="1" dirty="0"/>
          </a:p>
          <a:p>
            <a:pPr marL="0" indent="0">
              <a:buNone/>
            </a:pPr>
            <a:r>
              <a:rPr lang="ar-SA" b="1" dirty="0"/>
              <a:t>ه - قدرتهم على معرفة الحركات في مختلف المواقف.</a:t>
            </a:r>
          </a:p>
          <a:p>
            <a:pPr marL="0" indent="0">
              <a:buNone/>
            </a:pPr>
            <a:endParaRPr lang="ar-SA" b="1" dirty="0"/>
          </a:p>
          <a:p>
            <a:pPr marL="0" indent="0">
              <a:buNone/>
            </a:pPr>
            <a:r>
              <a:rPr lang="ar-SA" b="1" dirty="0"/>
              <a:t>٦ - تنمية القدرة على استمرار ممارسة التمرينات الرياضية للحفاظ على اللياقة البدنية العامة</a:t>
            </a:r>
            <a:endParaRPr lang="ar-IQ" b="1" dirty="0"/>
          </a:p>
        </p:txBody>
      </p:sp>
    </p:spTree>
    <p:extLst>
      <p:ext uri="{BB962C8B-B14F-4D97-AF65-F5344CB8AC3E}">
        <p14:creationId xmlns:p14="http://schemas.microsoft.com/office/powerpoint/2010/main" val="4902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buNone/>
            </a:pPr>
            <a:r>
              <a:rPr lang="ar-IQ" b="1" dirty="0"/>
              <a:t>٧- تعليمهم معرفة المهارات الاجتماعية.</a:t>
            </a:r>
          </a:p>
          <a:p>
            <a:pPr marL="0" indent="0">
              <a:buNone/>
            </a:pPr>
            <a:endParaRPr lang="ar-IQ" b="1" dirty="0"/>
          </a:p>
          <a:p>
            <a:pPr marL="0" indent="0">
              <a:buNone/>
            </a:pPr>
            <a:r>
              <a:rPr lang="ar-IQ" b="1" dirty="0"/>
              <a:t>٨- تحسين قدرتهم الابتكارية.</a:t>
            </a:r>
          </a:p>
          <a:p>
            <a:pPr marL="0" indent="0">
              <a:buNone/>
            </a:pPr>
            <a:endParaRPr lang="ar-IQ" b="1" dirty="0"/>
          </a:p>
          <a:p>
            <a:pPr marL="0" indent="0">
              <a:buNone/>
            </a:pPr>
            <a:r>
              <a:rPr lang="ar-IQ" b="1" dirty="0"/>
              <a:t>٩- تحسين القدرة على أداء الأشكال المختلفة للحركة.</a:t>
            </a:r>
          </a:p>
          <a:p>
            <a:pPr marL="0" indent="0">
              <a:buNone/>
            </a:pPr>
            <a:endParaRPr lang="ar-IQ" b="1" dirty="0"/>
          </a:p>
          <a:p>
            <a:pPr marL="0" indent="0">
              <a:buNone/>
            </a:pPr>
            <a:r>
              <a:rPr lang="ar-IQ" b="1" dirty="0"/>
              <a:t>١٠ - تنمية القدرة . على التقييم الشخصي والرغبة الشخصية في التقدم</a:t>
            </a:r>
          </a:p>
        </p:txBody>
      </p:sp>
    </p:spTree>
    <p:extLst>
      <p:ext uri="{BB962C8B-B14F-4D97-AF65-F5344CB8AC3E}">
        <p14:creationId xmlns:p14="http://schemas.microsoft.com/office/powerpoint/2010/main" val="253441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nSpc>
                <a:spcPct val="150000"/>
              </a:lnSpc>
              <a:buNone/>
            </a:pPr>
            <a:r>
              <a:rPr lang="ar-IQ" b="1" dirty="0"/>
              <a:t>أهداف برامج التربية الرياضية تختلف تبعاً لكل برنامج وجودة كل برنامج تتوقف على الأهداف المطلوب الوصول إليها من خلال تنفيذ البرنامج. وهدفنا كمدرسين أن نعمل على تدريس الأنشطة الرياضية التي تشجع التلاميذ وتساعدهم على أن يكونوا متحركين من خلال مهارات حركية سليمة لمواجهة كافة الظروف. والأنشطة الحركية مثل المنافسة والمتعة سوف تعمل</a:t>
            </a:r>
          </a:p>
          <a:p>
            <a:pPr marL="0" indent="0">
              <a:lnSpc>
                <a:spcPct val="150000"/>
              </a:lnSpc>
              <a:buNone/>
            </a:pPr>
            <a:r>
              <a:rPr lang="ar-IQ" b="1" dirty="0"/>
              <a:t>على تأثير إيجابي لهم طوال حياتهم من خلال لياقتهم الجسمانية .</a:t>
            </a:r>
          </a:p>
        </p:txBody>
      </p:sp>
    </p:spTree>
    <p:extLst>
      <p:ext uri="{BB962C8B-B14F-4D97-AF65-F5344CB8AC3E}">
        <p14:creationId xmlns:p14="http://schemas.microsoft.com/office/powerpoint/2010/main" val="248482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a:solidFill>
                  <a:schemeClr val="accent1">
                    <a:lumMod val="75000"/>
                  </a:schemeClr>
                </a:solidFill>
                <a:effectLst>
                  <a:outerShdw blurRad="38100" dist="38100" dir="2700000" algn="tl">
                    <a:srgbClr val="000000">
                      <a:alpha val="43137"/>
                    </a:srgbClr>
                  </a:outerShdw>
                </a:effectLst>
              </a:rPr>
              <a:t>من أين علينا أن نبدأ</a:t>
            </a:r>
            <a:r>
              <a:rPr lang="en-US" sz="3600" b="1" dirty="0">
                <a:solidFill>
                  <a:schemeClr val="accent1">
                    <a:lumMod val="75000"/>
                  </a:schemeClr>
                </a:solidFill>
                <a:effectLst>
                  <a:outerShdw blurRad="38100" dist="38100" dir="2700000" algn="tl">
                    <a:srgbClr val="000000">
                      <a:alpha val="43137"/>
                    </a:srgbClr>
                  </a:outerShdw>
                </a:effectLst>
              </a:rPr>
              <a:t>:</a:t>
            </a:r>
            <a:endParaRPr lang="ar-IQ" sz="3600"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lnSpcReduction="10000"/>
          </a:bodyPr>
          <a:lstStyle/>
          <a:p>
            <a:pPr>
              <a:lnSpc>
                <a:spcPct val="150000"/>
              </a:lnSpc>
            </a:pPr>
            <a:r>
              <a:rPr lang="ar-SA" b="1" dirty="0"/>
              <a:t>إن العملية التعليمية غالباً ما يتم تنفيذها من خلال إعطاء أوامر عندما يأمر المدرس بأداء بعض الحركات أو التمرينات الواجب أداؤها من التلاميذ</a:t>
            </a:r>
            <a:r>
              <a:rPr lang="en-US" b="1" dirty="0"/>
              <a:t> .</a:t>
            </a:r>
            <a:br>
              <a:rPr lang="en-US" b="1" dirty="0"/>
            </a:br>
            <a:r>
              <a:rPr lang="ar-SA" b="1" dirty="0"/>
              <a:t>وهناك أربعة عناصر أساسية تؤثر </a:t>
            </a:r>
            <a:r>
              <a:rPr lang="ar-SA" b="1" dirty="0" err="1"/>
              <a:t>فى</a:t>
            </a:r>
            <a:r>
              <a:rPr lang="ar-SA" b="1" dirty="0"/>
              <a:t> ما الذي يفعله الجسم وهي</a:t>
            </a:r>
            <a:r>
              <a:rPr lang="en-US" b="1" dirty="0"/>
              <a:t> </a:t>
            </a:r>
            <a:r>
              <a:rPr lang="en-US" b="1" dirty="0" smtClean="0"/>
              <a:t>:</a:t>
            </a:r>
            <a:r>
              <a:rPr lang="en-US" b="1" dirty="0"/>
              <a:t/>
            </a:r>
            <a:br>
              <a:rPr lang="en-US" b="1" dirty="0"/>
            </a:br>
            <a:r>
              <a:rPr lang="ar-SA" b="1" dirty="0"/>
              <a:t>1-عناصر الجسم</a:t>
            </a:r>
            <a:r>
              <a:rPr lang="en-US" b="1" dirty="0"/>
              <a:t> </a:t>
            </a:r>
            <a:r>
              <a:rPr lang="en-US" b="1" dirty="0" smtClean="0"/>
              <a:t>.</a:t>
            </a:r>
            <a:r>
              <a:rPr lang="en-US" b="1" dirty="0"/>
              <a:t/>
            </a:r>
            <a:br>
              <a:rPr lang="en-US" b="1" dirty="0"/>
            </a:br>
            <a:r>
              <a:rPr lang="ar-SA" b="1" dirty="0"/>
              <a:t>2- عناصر الطاقة والمجهود</a:t>
            </a:r>
            <a:r>
              <a:rPr lang="en-US" b="1" dirty="0" smtClean="0"/>
              <a:t>.</a:t>
            </a:r>
            <a:r>
              <a:rPr lang="en-US" b="1" dirty="0"/>
              <a:t/>
            </a:r>
            <a:br>
              <a:rPr lang="en-US" b="1" dirty="0"/>
            </a:br>
            <a:r>
              <a:rPr lang="ar-SA" b="1" dirty="0"/>
              <a:t>3- عناصر المكان</a:t>
            </a:r>
            <a:r>
              <a:rPr lang="en-US" b="1" dirty="0"/>
              <a:t> </a:t>
            </a:r>
            <a:r>
              <a:rPr lang="en-US" b="1" dirty="0" smtClean="0"/>
              <a:t>.</a:t>
            </a:r>
            <a:r>
              <a:rPr lang="en-US" b="1" dirty="0"/>
              <a:t/>
            </a:r>
            <a:br>
              <a:rPr lang="en-US" b="1" dirty="0"/>
            </a:br>
            <a:r>
              <a:rPr lang="ar-SA" b="1" dirty="0"/>
              <a:t>4- عناصر العلاقة</a:t>
            </a:r>
            <a:r>
              <a:rPr lang="en-US" b="1" dirty="0"/>
              <a:t> </a:t>
            </a:r>
            <a:r>
              <a:rPr lang="en-US" b="1" dirty="0" smtClean="0"/>
              <a:t>.</a:t>
            </a:r>
            <a:r>
              <a:rPr lang="en-US" b="1" dirty="0"/>
              <a:t/>
            </a:r>
            <a:br>
              <a:rPr lang="en-US" b="1" dirty="0"/>
            </a:br>
            <a:r>
              <a:rPr lang="ar-SA" b="1" dirty="0"/>
              <a:t>وهذه العناصر تتحكم </a:t>
            </a:r>
            <a:r>
              <a:rPr lang="ar-SA" b="1" dirty="0" err="1"/>
              <a:t>فى</a:t>
            </a:r>
            <a:r>
              <a:rPr lang="ar-SA" b="1" dirty="0"/>
              <a:t> أين يتحرك الجسم وكيف يتحرك ومع من يتحرك</a:t>
            </a:r>
            <a:r>
              <a:rPr lang="en-US" b="1" dirty="0"/>
              <a:t> .</a:t>
            </a:r>
            <a:endParaRPr lang="ar-IQ" b="1" dirty="0"/>
          </a:p>
        </p:txBody>
      </p:sp>
    </p:spTree>
    <p:extLst>
      <p:ext uri="{BB962C8B-B14F-4D97-AF65-F5344CB8AC3E}">
        <p14:creationId xmlns:p14="http://schemas.microsoft.com/office/powerpoint/2010/main" val="116601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a:solidFill>
                  <a:schemeClr val="accent1">
                    <a:lumMod val="75000"/>
                  </a:schemeClr>
                </a:solidFill>
                <a:effectLst>
                  <a:outerShdw blurRad="38100" dist="38100" dir="2700000" algn="tl">
                    <a:srgbClr val="000000">
                      <a:alpha val="43137"/>
                    </a:srgbClr>
                  </a:outerShdw>
                </a:effectLst>
              </a:rPr>
              <a:t>أين نحن الآن</a:t>
            </a:r>
            <a:r>
              <a:rPr lang="en-US" sz="3600" b="1" dirty="0">
                <a:solidFill>
                  <a:schemeClr val="accent1">
                    <a:lumMod val="75000"/>
                  </a:schemeClr>
                </a:solidFill>
                <a:effectLst>
                  <a:outerShdw blurRad="38100" dist="38100" dir="2700000" algn="tl">
                    <a:srgbClr val="000000">
                      <a:alpha val="43137"/>
                    </a:srgbClr>
                  </a:outerShdw>
                </a:effectLst>
              </a:rPr>
              <a:t>:</a:t>
            </a:r>
            <a:endParaRPr lang="ar-IQ" sz="3600"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marL="0" indent="0">
              <a:lnSpc>
                <a:spcPct val="150000"/>
              </a:lnSpc>
              <a:buNone/>
            </a:pPr>
            <a:r>
              <a:rPr lang="ar-IQ" b="1" dirty="0"/>
              <a:t>اين نحن الان ؟ هناك مدارس كثير من المدارس الان تستخدم الاساليب </a:t>
            </a:r>
            <a:r>
              <a:rPr lang="ar-IQ" b="1" dirty="0" err="1"/>
              <a:t>الحديثه</a:t>
            </a:r>
            <a:r>
              <a:rPr lang="ar-IQ" b="1" dirty="0"/>
              <a:t> في التدريس وبعض الادوات والمعدات </a:t>
            </a:r>
            <a:r>
              <a:rPr lang="ar-IQ" b="1" dirty="0" err="1"/>
              <a:t>الحديثه</a:t>
            </a:r>
            <a:r>
              <a:rPr lang="ar-IQ" b="1" dirty="0"/>
              <a:t> والبعض الاخر من المدراس هي الغالبية العظمى </a:t>
            </a:r>
            <a:r>
              <a:rPr lang="ar-IQ" b="1" dirty="0" err="1"/>
              <a:t>لاتوجد</a:t>
            </a:r>
            <a:r>
              <a:rPr lang="ar-IQ" b="1" dirty="0"/>
              <a:t> لديها اي تسهيلات او امكانيات الا وجود منطقه مفتوحه </a:t>
            </a:r>
            <a:r>
              <a:rPr lang="ar-IQ" b="1" dirty="0" err="1"/>
              <a:t>لاعطاء</a:t>
            </a:r>
            <a:r>
              <a:rPr lang="ar-IQ" b="1" dirty="0"/>
              <a:t> الدرس او صاله صغيره بها بعض الاطواق والكرات ومن حيث تتفاوت هذا الامكانيات من محافظه الى اخرى فهناك محافظات يغلب عليها الطابع الريفي </a:t>
            </a:r>
            <a:r>
              <a:rPr lang="ar-IQ" b="1" dirty="0" smtClean="0"/>
              <a:t>والزرعي ومحافظات </a:t>
            </a:r>
            <a:r>
              <a:rPr lang="ar-IQ" b="1" dirty="0"/>
              <a:t>يكون سكانها من البدو والبقية من سكان المدن </a:t>
            </a:r>
            <a:r>
              <a:rPr lang="ar-IQ" b="1" dirty="0" err="1"/>
              <a:t>لذالك</a:t>
            </a:r>
            <a:r>
              <a:rPr lang="ar-IQ" b="1" dirty="0"/>
              <a:t> يجب ان نركز على </a:t>
            </a:r>
            <a:r>
              <a:rPr lang="ar-IQ" b="1" dirty="0" err="1"/>
              <a:t>الطبيعه</a:t>
            </a:r>
            <a:r>
              <a:rPr lang="ar-IQ" b="1" dirty="0"/>
              <a:t> الجانب الاقليمي  كما ان هذا المعوقات ترتبط بعضها بدرس </a:t>
            </a:r>
            <a:r>
              <a:rPr lang="ar-IQ" b="1" dirty="0" err="1"/>
              <a:t>التربيه</a:t>
            </a:r>
            <a:r>
              <a:rPr lang="ar-IQ" b="1" dirty="0"/>
              <a:t> </a:t>
            </a:r>
            <a:r>
              <a:rPr lang="ar-IQ" b="1" dirty="0" err="1"/>
              <a:t>الرياضيه</a:t>
            </a:r>
            <a:r>
              <a:rPr lang="ar-IQ" b="1" dirty="0"/>
              <a:t> مباشره والبعض الاخر له علاقه </a:t>
            </a:r>
            <a:r>
              <a:rPr lang="ar-IQ" b="1" dirty="0" err="1"/>
              <a:t>بنطام</a:t>
            </a:r>
            <a:r>
              <a:rPr lang="ar-IQ" b="1" dirty="0"/>
              <a:t> </a:t>
            </a:r>
            <a:r>
              <a:rPr lang="ar-IQ" b="1" dirty="0" err="1"/>
              <a:t>التعلين</a:t>
            </a:r>
            <a:r>
              <a:rPr lang="ar-IQ" b="1" dirty="0"/>
              <a:t> وامكانيته من خلال  : </a:t>
            </a:r>
          </a:p>
        </p:txBody>
      </p:sp>
    </p:spTree>
    <p:extLst>
      <p:ext uri="{BB962C8B-B14F-4D97-AF65-F5344CB8AC3E}">
        <p14:creationId xmlns:p14="http://schemas.microsoft.com/office/powerpoint/2010/main" val="789944481"/>
      </p:ext>
    </p:extLst>
  </p:cSld>
  <p:clrMapOvr>
    <a:masterClrMapping/>
  </p:clrMapOvr>
</p:sld>
</file>

<file path=ppt/theme/theme1.xml><?xml version="1.0" encoding="utf-8"?>
<a:theme xmlns:a="http://schemas.openxmlformats.org/drawingml/2006/main" name="مسلك بخاري">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TM04033937[[fn=مسلك بخاري]]</Template>
  <TotalTime>52</TotalTime>
  <Words>2782</Words>
  <Application>Microsoft Office PowerPoint</Application>
  <PresentationFormat>شاشة عريضة</PresentationFormat>
  <Paragraphs>152</Paragraphs>
  <Slides>38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38</vt:i4>
      </vt:variant>
    </vt:vector>
  </HeadingPairs>
  <TitlesOfParts>
    <vt:vector size="44" baseType="lpstr">
      <vt:lpstr>Andalus</vt:lpstr>
      <vt:lpstr>Arial</vt:lpstr>
      <vt:lpstr>Calibri</vt:lpstr>
      <vt:lpstr>Century Gothic</vt:lpstr>
      <vt:lpstr>Times New Roman</vt:lpstr>
      <vt:lpstr>مسلك بخاري</vt:lpstr>
      <vt:lpstr>محاضرة طرائق التدريس  التربية البدنية المدرسية </vt:lpstr>
      <vt:lpstr>ماهية التربية الرياضية المدرسية</vt:lpstr>
      <vt:lpstr>عرض تقديمي في PowerPoint</vt:lpstr>
      <vt:lpstr>أهمية التربية الرياضية المدرسية</vt:lpstr>
      <vt:lpstr>أهداف التربية الرياضية</vt:lpstr>
      <vt:lpstr>عرض تقديمي في PowerPoint</vt:lpstr>
      <vt:lpstr>عرض تقديمي في PowerPoint</vt:lpstr>
      <vt:lpstr>من أين علينا أن نبدأ:</vt:lpstr>
      <vt:lpstr>أين نحن الآن:</vt:lpstr>
      <vt:lpstr>أين نحن الآن:</vt:lpstr>
      <vt:lpstr>أين نحن الآن:</vt:lpstr>
      <vt:lpstr>أين نحن الآن:</vt:lpstr>
      <vt:lpstr>أين نحن الآن:</vt:lpstr>
      <vt:lpstr>أين نحن الآن:</vt:lpstr>
      <vt:lpstr>أين نحن الآن:</vt:lpstr>
      <vt:lpstr>أين نحن الآن:</vt:lpstr>
      <vt:lpstr>أين نحن الآن:</vt:lpstr>
      <vt:lpstr>الطفل المتحرك</vt:lpstr>
      <vt:lpstr>عملية اكساب المهارات :</vt:lpstr>
      <vt:lpstr>عملية اكساب المهارات :</vt:lpstr>
      <vt:lpstr>عملية اكساب المهارات :</vt:lpstr>
      <vt:lpstr>القدرة البدنية </vt:lpstr>
      <vt:lpstr>اللياقة البدنية</vt:lpstr>
      <vt:lpstr>اللياقة البدنية</vt:lpstr>
      <vt:lpstr>تحمل العضلة القلبية :</vt:lpstr>
      <vt:lpstr>التحمل العضلي </vt:lpstr>
      <vt:lpstr>القوة العضلية </vt:lpstr>
      <vt:lpstr> المرونة:</vt:lpstr>
      <vt:lpstr> المرونة:</vt:lpstr>
      <vt:lpstr> الإمكانيات الذاتية</vt:lpstr>
      <vt:lpstr>الطفل المفكر</vt:lpstr>
      <vt:lpstr>الطفل المفكر</vt:lpstr>
      <vt:lpstr>الطفل المفكر</vt:lpstr>
      <vt:lpstr>الطفل المفكر</vt:lpstr>
      <vt:lpstr>الطفل المفكر</vt:lpstr>
      <vt:lpstr>الطفل المفكر</vt:lpstr>
      <vt:lpstr>الطفل المفكر</vt:lpstr>
      <vt:lpstr>الطفل المفكر</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طرائق التدريس  التربية البدنية المدرسية</dc:title>
  <dc:creator>Maher</dc:creator>
  <cp:lastModifiedBy>Maher</cp:lastModifiedBy>
  <cp:revision>8</cp:revision>
  <dcterms:created xsi:type="dcterms:W3CDTF">2024-02-16T19:38:35Z</dcterms:created>
  <dcterms:modified xsi:type="dcterms:W3CDTF">2024-02-19T16:02:50Z</dcterms:modified>
</cp:coreProperties>
</file>