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2" d="100"/>
          <a:sy n="52" d="100"/>
        </p:scale>
        <p:origin x="86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5F95F5-3C90-4EFF-86DA-F698D3A187C2}" type="datetimeFigureOut">
              <a:rPr lang="en-US" smtClean="0"/>
              <a:t>8/31/2025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18BA13-18C4-4E45-9E2E-B674E1F3F04F}" type="slidenum">
              <a:rPr lang="en-US" smtClean="0"/>
              <a:t>‹#›</a:t>
            </a:fld>
            <a:endParaRPr lang="en-US"/>
          </a:p>
        </p:txBody>
      </p:sp>
    </p:spTree>
    <p:extLst>
      <p:ext uri="{BB962C8B-B14F-4D97-AF65-F5344CB8AC3E}">
        <p14:creationId xmlns:p14="http://schemas.microsoft.com/office/powerpoint/2010/main" val="360873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5F95F5-3C90-4EFF-86DA-F698D3A187C2}" type="datetimeFigureOut">
              <a:rPr lang="en-US" smtClean="0"/>
              <a:t>8/31/2025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18BA13-18C4-4E45-9E2E-B674E1F3F04F}" type="slidenum">
              <a:rPr lang="en-US" smtClean="0"/>
              <a:t>‹#›</a:t>
            </a:fld>
            <a:endParaRPr lang="en-US"/>
          </a:p>
        </p:txBody>
      </p:sp>
    </p:spTree>
    <p:extLst>
      <p:ext uri="{BB962C8B-B14F-4D97-AF65-F5344CB8AC3E}">
        <p14:creationId xmlns:p14="http://schemas.microsoft.com/office/powerpoint/2010/main" val="2564263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5F95F5-3C90-4EFF-86DA-F698D3A187C2}" type="datetimeFigureOut">
              <a:rPr lang="en-US" smtClean="0"/>
              <a:t>8/31/2025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18BA13-18C4-4E45-9E2E-B674E1F3F04F}" type="slidenum">
              <a:rPr lang="en-US" smtClean="0"/>
              <a:t>‹#›</a:t>
            </a:fld>
            <a:endParaRPr lang="en-US"/>
          </a:p>
        </p:txBody>
      </p:sp>
    </p:spTree>
    <p:extLst>
      <p:ext uri="{BB962C8B-B14F-4D97-AF65-F5344CB8AC3E}">
        <p14:creationId xmlns:p14="http://schemas.microsoft.com/office/powerpoint/2010/main" val="2920533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5F95F5-3C90-4EFF-86DA-F698D3A187C2}" type="datetimeFigureOut">
              <a:rPr lang="en-US" smtClean="0"/>
              <a:t>8/31/2025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18BA13-18C4-4E45-9E2E-B674E1F3F04F}" type="slidenum">
              <a:rPr lang="en-US" smtClean="0"/>
              <a:t>‹#›</a:t>
            </a:fld>
            <a:endParaRPr lang="en-US"/>
          </a:p>
        </p:txBody>
      </p:sp>
    </p:spTree>
    <p:extLst>
      <p:ext uri="{BB962C8B-B14F-4D97-AF65-F5344CB8AC3E}">
        <p14:creationId xmlns:p14="http://schemas.microsoft.com/office/powerpoint/2010/main" val="3095164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5F95F5-3C90-4EFF-86DA-F698D3A187C2}" type="datetimeFigureOut">
              <a:rPr lang="en-US" smtClean="0"/>
              <a:t>8/31/2025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18BA13-18C4-4E45-9E2E-B674E1F3F04F}" type="slidenum">
              <a:rPr lang="en-US" smtClean="0"/>
              <a:t>‹#›</a:t>
            </a:fld>
            <a:endParaRPr lang="en-US"/>
          </a:p>
        </p:txBody>
      </p:sp>
    </p:spTree>
    <p:extLst>
      <p:ext uri="{BB962C8B-B14F-4D97-AF65-F5344CB8AC3E}">
        <p14:creationId xmlns:p14="http://schemas.microsoft.com/office/powerpoint/2010/main" val="332838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5F95F5-3C90-4EFF-86DA-F698D3A187C2}" type="datetimeFigureOut">
              <a:rPr lang="en-US" smtClean="0"/>
              <a:t>8/31/2025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18BA13-18C4-4E45-9E2E-B674E1F3F04F}" type="slidenum">
              <a:rPr lang="en-US" smtClean="0"/>
              <a:t>‹#›</a:t>
            </a:fld>
            <a:endParaRPr lang="en-US"/>
          </a:p>
        </p:txBody>
      </p:sp>
    </p:spTree>
    <p:extLst>
      <p:ext uri="{BB962C8B-B14F-4D97-AF65-F5344CB8AC3E}">
        <p14:creationId xmlns:p14="http://schemas.microsoft.com/office/powerpoint/2010/main" val="3003875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5F95F5-3C90-4EFF-86DA-F698D3A187C2}" type="datetimeFigureOut">
              <a:rPr lang="en-US" smtClean="0"/>
              <a:t>8/31/2025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18BA13-18C4-4E45-9E2E-B674E1F3F04F}" type="slidenum">
              <a:rPr lang="en-US" smtClean="0"/>
              <a:t>‹#›</a:t>
            </a:fld>
            <a:endParaRPr lang="en-US"/>
          </a:p>
        </p:txBody>
      </p:sp>
    </p:spTree>
    <p:extLst>
      <p:ext uri="{BB962C8B-B14F-4D97-AF65-F5344CB8AC3E}">
        <p14:creationId xmlns:p14="http://schemas.microsoft.com/office/powerpoint/2010/main" val="1325491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5F95F5-3C90-4EFF-86DA-F698D3A187C2}" type="datetimeFigureOut">
              <a:rPr lang="en-US" smtClean="0"/>
              <a:t>8/31/2025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18BA13-18C4-4E45-9E2E-B674E1F3F04F}" type="slidenum">
              <a:rPr lang="en-US" smtClean="0"/>
              <a:t>‹#›</a:t>
            </a:fld>
            <a:endParaRPr lang="en-US"/>
          </a:p>
        </p:txBody>
      </p:sp>
    </p:spTree>
    <p:extLst>
      <p:ext uri="{BB962C8B-B14F-4D97-AF65-F5344CB8AC3E}">
        <p14:creationId xmlns:p14="http://schemas.microsoft.com/office/powerpoint/2010/main" val="75741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5F95F5-3C90-4EFF-86DA-F698D3A187C2}" type="datetimeFigureOut">
              <a:rPr lang="en-US" smtClean="0"/>
              <a:t>8/31/2025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18BA13-18C4-4E45-9E2E-B674E1F3F04F}" type="slidenum">
              <a:rPr lang="en-US" smtClean="0"/>
              <a:t>‹#›</a:t>
            </a:fld>
            <a:endParaRPr lang="en-US"/>
          </a:p>
        </p:txBody>
      </p:sp>
    </p:spTree>
    <p:extLst>
      <p:ext uri="{BB962C8B-B14F-4D97-AF65-F5344CB8AC3E}">
        <p14:creationId xmlns:p14="http://schemas.microsoft.com/office/powerpoint/2010/main" val="56839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5F95F5-3C90-4EFF-86DA-F698D3A187C2}" type="datetimeFigureOut">
              <a:rPr lang="en-US" smtClean="0"/>
              <a:t>8/31/2025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18BA13-18C4-4E45-9E2E-B674E1F3F04F}" type="slidenum">
              <a:rPr lang="en-US" smtClean="0"/>
              <a:t>‹#›</a:t>
            </a:fld>
            <a:endParaRPr lang="en-US"/>
          </a:p>
        </p:txBody>
      </p:sp>
    </p:spTree>
    <p:extLst>
      <p:ext uri="{BB962C8B-B14F-4D97-AF65-F5344CB8AC3E}">
        <p14:creationId xmlns:p14="http://schemas.microsoft.com/office/powerpoint/2010/main" val="2483103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5F95F5-3C90-4EFF-86DA-F698D3A187C2}" type="datetimeFigureOut">
              <a:rPr lang="en-US" smtClean="0"/>
              <a:t>8/31/2025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18BA13-18C4-4E45-9E2E-B674E1F3F04F}" type="slidenum">
              <a:rPr lang="en-US" smtClean="0"/>
              <a:t>‹#›</a:t>
            </a:fld>
            <a:endParaRPr lang="en-US"/>
          </a:p>
        </p:txBody>
      </p:sp>
    </p:spTree>
    <p:extLst>
      <p:ext uri="{BB962C8B-B14F-4D97-AF65-F5344CB8AC3E}">
        <p14:creationId xmlns:p14="http://schemas.microsoft.com/office/powerpoint/2010/main" val="3362142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5F95F5-3C90-4EFF-86DA-F698D3A187C2}" type="datetimeFigureOut">
              <a:rPr lang="en-US" smtClean="0"/>
              <a:t>8/31/2025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18BA13-18C4-4E45-9E2E-B674E1F3F04F}" type="slidenum">
              <a:rPr lang="en-US" smtClean="0"/>
              <a:t>‹#›</a:t>
            </a:fld>
            <a:endParaRPr lang="en-US"/>
          </a:p>
        </p:txBody>
      </p:sp>
    </p:spTree>
    <p:extLst>
      <p:ext uri="{BB962C8B-B14F-4D97-AF65-F5344CB8AC3E}">
        <p14:creationId xmlns:p14="http://schemas.microsoft.com/office/powerpoint/2010/main" val="3551409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95269" y="1664677"/>
            <a:ext cx="9177308" cy="1031632"/>
          </a:xfrm>
        </p:spPr>
        <p:txBody>
          <a:bodyPr/>
          <a:lstStyle/>
          <a:p>
            <a:pPr algn="ctr"/>
            <a:r>
              <a:rPr lang="ar-IQ" dirty="0" smtClean="0"/>
              <a:t>الطب الرياضي</a:t>
            </a:r>
            <a:endParaRPr lang="en-US" dirty="0"/>
          </a:p>
        </p:txBody>
      </p:sp>
      <p:sp>
        <p:nvSpPr>
          <p:cNvPr id="3" name="عنوان فرعي 2"/>
          <p:cNvSpPr>
            <a:spLocks noGrp="1"/>
          </p:cNvSpPr>
          <p:nvPr>
            <p:ph type="subTitle" idx="1"/>
          </p:nvPr>
        </p:nvSpPr>
        <p:spPr>
          <a:xfrm>
            <a:off x="1771115" y="3188677"/>
            <a:ext cx="9001462" cy="2690446"/>
          </a:xfrm>
        </p:spPr>
        <p:txBody>
          <a:bodyPr>
            <a:normAutofit/>
          </a:bodyPr>
          <a:lstStyle/>
          <a:p>
            <a:pPr algn="ctr"/>
            <a:r>
              <a:rPr lang="ar-IQ" sz="3200" b="1" dirty="0" smtClean="0">
                <a:solidFill>
                  <a:schemeClr val="tx1"/>
                </a:solidFill>
              </a:rPr>
              <a:t>أصابات العظام</a:t>
            </a:r>
          </a:p>
          <a:p>
            <a:endParaRPr lang="ar-IQ" sz="3200" b="1" dirty="0" smtClean="0">
              <a:solidFill>
                <a:srgbClr val="FFFF00"/>
              </a:solidFill>
            </a:endParaRPr>
          </a:p>
          <a:p>
            <a:pPr algn="ctr"/>
            <a:r>
              <a:rPr lang="ar-KW" b="1" dirty="0" smtClean="0">
                <a:solidFill>
                  <a:schemeClr val="tx1"/>
                </a:solidFill>
              </a:rPr>
              <a:t>محاضرات </a:t>
            </a:r>
            <a:r>
              <a:rPr lang="ar-IQ" b="1" dirty="0" smtClean="0">
                <a:solidFill>
                  <a:schemeClr val="tx1"/>
                </a:solidFill>
              </a:rPr>
              <a:t> . أ . د. سهاد حسيب</a:t>
            </a:r>
            <a:endParaRPr lang="ar-KW" b="1" dirty="0" smtClean="0">
              <a:solidFill>
                <a:schemeClr val="tx1"/>
              </a:solidFill>
            </a:endParaRPr>
          </a:p>
          <a:p>
            <a:pPr algn="ctr"/>
            <a:endParaRPr lang="ar-IQ" b="1" dirty="0">
              <a:solidFill>
                <a:schemeClr val="tx1"/>
              </a:solidFill>
            </a:endParaRPr>
          </a:p>
        </p:txBody>
      </p:sp>
      <p:pic>
        <p:nvPicPr>
          <p:cNvPr id="7" name="صورة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40208" y="0"/>
            <a:ext cx="2751791" cy="1465385"/>
          </a:xfrm>
          <a:prstGeom prst="rect">
            <a:avLst/>
          </a:prstGeom>
        </p:spPr>
      </p:pic>
    </p:spTree>
    <p:extLst>
      <p:ext uri="{BB962C8B-B14F-4D97-AF65-F5344CB8AC3E}">
        <p14:creationId xmlns:p14="http://schemas.microsoft.com/office/powerpoint/2010/main" val="995561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2000" cy="2616101"/>
          </a:xfrm>
          <a:prstGeom prst="rect">
            <a:avLst/>
          </a:prstGeom>
        </p:spPr>
        <p:txBody>
          <a:bodyPr wrap="square">
            <a:spAutoFit/>
          </a:bodyPr>
          <a:lstStyle/>
          <a:p>
            <a:pPr algn="ctr"/>
            <a:r>
              <a:rPr lang="ar-IQ" sz="2400" b="1" u="sng" dirty="0" smtClean="0">
                <a:solidFill>
                  <a:srgbClr val="FF0000"/>
                </a:solidFill>
              </a:rPr>
              <a:t>اصابات الاعصاب</a:t>
            </a:r>
            <a:r>
              <a:rPr lang="ar-IQ" sz="2000" b="1" u="sng" dirty="0" smtClean="0">
                <a:solidFill>
                  <a:srgbClr val="FF0000"/>
                </a:solidFill>
              </a:rPr>
              <a:t>   </a:t>
            </a:r>
          </a:p>
          <a:p>
            <a:r>
              <a:rPr lang="ar-IQ" sz="2000" b="1" dirty="0" smtClean="0">
                <a:solidFill>
                  <a:srgbClr val="FF0000"/>
                </a:solidFill>
              </a:rPr>
              <a:t> </a:t>
            </a:r>
            <a:r>
              <a:rPr lang="ar-IQ" sz="2000" b="1" dirty="0" smtClean="0"/>
              <a:t>أ</a:t>
            </a:r>
            <a:r>
              <a:rPr lang="ar-IQ" sz="2000" dirty="0" smtClean="0"/>
              <a:t>ن </a:t>
            </a:r>
            <a:r>
              <a:rPr lang="ar-IQ" sz="2000" dirty="0"/>
              <a:t>الاعصاب الناشئة من الجهاز المركزي العصبي المتمثل بالدماغ والنخاع الشوكي </a:t>
            </a:r>
            <a:r>
              <a:rPr lang="ar-IQ" sz="2000" dirty="0" smtClean="0"/>
              <a:t>: هي </a:t>
            </a:r>
            <a:r>
              <a:rPr lang="ar-IQ" sz="2000" dirty="0"/>
              <a:t>الوسيلة الوحيدة لنقل الايعازات الى العضلات ويتألف العصب الواحد من مجموعة من الألياف العصبية </a:t>
            </a:r>
            <a:r>
              <a:rPr lang="ar-IQ" sz="2000" dirty="0" smtClean="0"/>
              <a:t>مغلفة </a:t>
            </a:r>
            <a:r>
              <a:rPr lang="ar-IQ" sz="2000" dirty="0"/>
              <a:t>بنسيج رابط ويزود العصب الواحد عضلة واحدة او مجموعة من العضلات. وقد يكون العصب سطحياً أي تحت الجلد أو بين العضلات او ملتصقاً بالعظام او </a:t>
            </a:r>
            <a:r>
              <a:rPr lang="ar-IQ" sz="2000" dirty="0" smtClean="0"/>
              <a:t>حسب </a:t>
            </a:r>
            <a:r>
              <a:rPr lang="ar-IQ" sz="2000" dirty="0"/>
              <a:t>طريق مساره </a:t>
            </a:r>
            <a:r>
              <a:rPr lang="ar-IQ" sz="2000" b="1" dirty="0"/>
              <a:t>وتحدث الاصابات العصبية </a:t>
            </a:r>
            <a:r>
              <a:rPr lang="ar-IQ" sz="2000" b="1" dirty="0" smtClean="0"/>
              <a:t>بأنواع </a:t>
            </a:r>
            <a:r>
              <a:rPr lang="ar-IQ" sz="2000" b="1" dirty="0"/>
              <a:t>اربعة </a:t>
            </a:r>
            <a:r>
              <a:rPr lang="ar-IQ" sz="2000" dirty="0" smtClean="0"/>
              <a:t>:</a:t>
            </a:r>
          </a:p>
          <a:p>
            <a:r>
              <a:rPr lang="ar-IQ" sz="2000" dirty="0" smtClean="0"/>
              <a:t> </a:t>
            </a:r>
            <a:r>
              <a:rPr lang="ar-IQ" sz="2000" dirty="0" smtClean="0">
                <a:solidFill>
                  <a:srgbClr val="FF0000"/>
                </a:solidFill>
              </a:rPr>
              <a:t>1-</a:t>
            </a:r>
            <a:r>
              <a:rPr lang="ar-IQ" sz="2000" dirty="0" smtClean="0"/>
              <a:t> </a:t>
            </a:r>
            <a:r>
              <a:rPr lang="ar-IQ" sz="2000" dirty="0"/>
              <a:t>التمزق الكلي للعصب ويحدث بوساطة الحافات الحادة للعظام المكسورة ويؤدي الى شلل كلي للعضلات التي يزودها وفي هذه الحالة تجري عملية جراحية لربط العصب المقطوع ولكن لا ترجع وظيفة العصب في الاحوال كلها مثلما كانت عليه قبل الإصابة.</a:t>
            </a:r>
            <a:endParaRPr lang="en-US" sz="2000" dirty="0"/>
          </a:p>
        </p:txBody>
      </p:sp>
      <p:sp>
        <p:nvSpPr>
          <p:cNvPr id="3" name="مستطيل 2"/>
          <p:cNvSpPr/>
          <p:nvPr/>
        </p:nvSpPr>
        <p:spPr>
          <a:xfrm>
            <a:off x="1289540" y="2616101"/>
            <a:ext cx="10902460" cy="3785652"/>
          </a:xfrm>
          <a:prstGeom prst="rect">
            <a:avLst/>
          </a:prstGeom>
        </p:spPr>
        <p:txBody>
          <a:bodyPr wrap="square">
            <a:spAutoFit/>
          </a:bodyPr>
          <a:lstStyle/>
          <a:p>
            <a:r>
              <a:rPr lang="ar-IQ" dirty="0">
                <a:solidFill>
                  <a:srgbClr val="FF0000"/>
                </a:solidFill>
              </a:rPr>
              <a:t>2</a:t>
            </a:r>
            <a:r>
              <a:rPr lang="ar-IQ" sz="2400" dirty="0" smtClean="0">
                <a:solidFill>
                  <a:srgbClr val="FF0000"/>
                </a:solidFill>
              </a:rPr>
              <a:t>- </a:t>
            </a:r>
            <a:r>
              <a:rPr lang="ar-IQ" sz="2400" dirty="0"/>
              <a:t>النزف داخل العصب نتيجة شدة خارجية حيث ان تراكم الدم يعطل </a:t>
            </a:r>
            <a:r>
              <a:rPr lang="ar-IQ" sz="2400" dirty="0" smtClean="0"/>
              <a:t>وصول الايعازات </a:t>
            </a:r>
            <a:r>
              <a:rPr lang="ar-IQ" sz="2400" dirty="0"/>
              <a:t>العصبية ويحدث الشفاء عادة عند زوال مخلفات الاصابة </a:t>
            </a:r>
            <a:r>
              <a:rPr lang="ar-IQ" sz="2400" dirty="0" smtClean="0"/>
              <a:t>.</a:t>
            </a:r>
          </a:p>
          <a:p>
            <a:r>
              <a:rPr lang="ar-IQ" sz="2400" dirty="0" smtClean="0">
                <a:solidFill>
                  <a:srgbClr val="FF0000"/>
                </a:solidFill>
              </a:rPr>
              <a:t>3-</a:t>
            </a:r>
            <a:r>
              <a:rPr lang="ar-IQ" sz="2400" dirty="0" smtClean="0"/>
              <a:t> </a:t>
            </a:r>
            <a:r>
              <a:rPr lang="ar-IQ" sz="2400" dirty="0"/>
              <a:t>كدم العصب ويحدث نتيجة اصابة مباشرة على العصب خاصة القريبة من الجلد مثل العصب الزندي ومن اهم الاعراض هنا حدوث شلل مؤقت في المنطقة التي </a:t>
            </a:r>
            <a:r>
              <a:rPr lang="ar-IQ" sz="2400" dirty="0" smtClean="0"/>
              <a:t>يزودها </a:t>
            </a:r>
            <a:r>
              <a:rPr lang="ar-IQ" sz="2400" dirty="0"/>
              <a:t>العصب </a:t>
            </a:r>
            <a:r>
              <a:rPr lang="ar-IQ" sz="2400" dirty="0" smtClean="0"/>
              <a:t>ويجب هنا </a:t>
            </a:r>
            <a:r>
              <a:rPr lang="ar-IQ" sz="2400" dirty="0"/>
              <a:t>تجنب تبريد المنطقة بتاتاً او تدليك العصب المصاب </a:t>
            </a:r>
            <a:r>
              <a:rPr lang="ar-IQ" sz="2400" dirty="0" smtClean="0"/>
              <a:t>لان ذلك </a:t>
            </a:r>
            <a:r>
              <a:rPr lang="ar-IQ" sz="2400" dirty="0"/>
              <a:t>يسبب مضاعفات خطيرة قد تؤدي الى الشلل </a:t>
            </a:r>
            <a:r>
              <a:rPr lang="ar-IQ" sz="2400" dirty="0" smtClean="0"/>
              <a:t>.</a:t>
            </a:r>
          </a:p>
          <a:p>
            <a:r>
              <a:rPr lang="ar-IQ" sz="2400" dirty="0" smtClean="0">
                <a:solidFill>
                  <a:srgbClr val="FF0000"/>
                </a:solidFill>
              </a:rPr>
              <a:t>4-</a:t>
            </a:r>
            <a:r>
              <a:rPr lang="ar-IQ" sz="2400" dirty="0" smtClean="0"/>
              <a:t> </a:t>
            </a:r>
            <a:r>
              <a:rPr lang="ar-IQ" sz="2400" dirty="0"/>
              <a:t>سحب العصب : ويحدث عادة عند وجود شدة خارجية تؤدي الى ثني الرأس بقوة الى احد الجانبين. مما يؤدي الى سحب الاعصاب في منطقة الرقبة ويشعر المصاب بحرقة شديدة تمتد من الرقبة الى نهاية الطرف العلوي مع تنمل وفقدان الوظيفة الطبيعية للطرف العلوي وقد يحدث التهاب العصب مع ضمور العضلات </a:t>
            </a:r>
            <a:r>
              <a:rPr lang="ar-IQ" sz="2400" dirty="0" smtClean="0"/>
              <a:t>التي يزودها.</a:t>
            </a:r>
            <a:endParaRPr lang="en-US" sz="2400" dirty="0"/>
          </a:p>
        </p:txBody>
      </p:sp>
    </p:spTree>
    <p:extLst>
      <p:ext uri="{BB962C8B-B14F-4D97-AF65-F5344CB8AC3E}">
        <p14:creationId xmlns:p14="http://schemas.microsoft.com/office/powerpoint/2010/main" val="1923017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 y="175846"/>
            <a:ext cx="11945814" cy="369332"/>
          </a:xfrm>
          <a:prstGeom prst="rect">
            <a:avLst/>
          </a:prstGeom>
        </p:spPr>
        <p:txBody>
          <a:bodyPr wrap="square">
            <a:spAutoFit/>
          </a:bodyPr>
          <a:lstStyle/>
          <a:p>
            <a:endParaRPr lang="en-US" dirty="0"/>
          </a:p>
        </p:txBody>
      </p:sp>
      <p:sp>
        <p:nvSpPr>
          <p:cNvPr id="3" name="مستطيل 2"/>
          <p:cNvSpPr/>
          <p:nvPr/>
        </p:nvSpPr>
        <p:spPr>
          <a:xfrm>
            <a:off x="0" y="0"/>
            <a:ext cx="12191999" cy="7109639"/>
          </a:xfrm>
          <a:prstGeom prst="rect">
            <a:avLst/>
          </a:prstGeom>
        </p:spPr>
        <p:txBody>
          <a:bodyPr wrap="square">
            <a:spAutoFit/>
          </a:bodyPr>
          <a:lstStyle/>
          <a:p>
            <a:endParaRPr lang="ar-IQ" sz="2400" b="1" dirty="0" smtClean="0">
              <a:solidFill>
                <a:srgbClr val="FF0000"/>
              </a:solidFill>
            </a:endParaRPr>
          </a:p>
          <a:p>
            <a:r>
              <a:rPr lang="ar-IQ" sz="2400" b="1" dirty="0">
                <a:solidFill>
                  <a:srgbClr val="FF0000"/>
                </a:solidFill>
              </a:rPr>
              <a:t>7</a:t>
            </a:r>
            <a:r>
              <a:rPr lang="ar-IQ" sz="2400" b="1" dirty="0" smtClean="0">
                <a:solidFill>
                  <a:srgbClr val="FF0000"/>
                </a:solidFill>
              </a:rPr>
              <a:t>-تشوه </a:t>
            </a:r>
            <a:r>
              <a:rPr lang="ar-IQ" sz="2400" b="1" dirty="0">
                <a:solidFill>
                  <a:srgbClr val="FF0000"/>
                </a:solidFill>
              </a:rPr>
              <a:t>مكان الكسر</a:t>
            </a:r>
            <a:r>
              <a:rPr lang="ar-IQ" dirty="0"/>
              <a:t>: </a:t>
            </a:r>
            <a:r>
              <a:rPr lang="ar-IQ" sz="2400" dirty="0"/>
              <a:t>ويحدث نتيجة الالتئام الخاطئ أو التكلسات التي تحدث في المنطقة بعد الاصابة اذا لم يتم العلاج بصورة صحيحة </a:t>
            </a:r>
            <a:r>
              <a:rPr lang="ar-IQ" sz="2400" dirty="0" smtClean="0"/>
              <a:t>. </a:t>
            </a:r>
          </a:p>
          <a:p>
            <a:r>
              <a:rPr lang="ar-IQ" sz="2400" b="1" dirty="0" smtClean="0">
                <a:solidFill>
                  <a:srgbClr val="FF0000"/>
                </a:solidFill>
              </a:rPr>
              <a:t>  8- </a:t>
            </a:r>
            <a:r>
              <a:rPr lang="ar-IQ" sz="2400" b="1" dirty="0">
                <a:solidFill>
                  <a:srgbClr val="FF0000"/>
                </a:solidFill>
              </a:rPr>
              <a:t>التكلس </a:t>
            </a:r>
            <a:r>
              <a:rPr lang="ar-IQ" sz="2400" b="1" dirty="0" err="1" smtClean="0">
                <a:solidFill>
                  <a:srgbClr val="FF0000"/>
                </a:solidFill>
              </a:rPr>
              <a:t>الأصابي</a:t>
            </a:r>
            <a:r>
              <a:rPr lang="ar-IQ" sz="2400" b="1" dirty="0" smtClean="0">
                <a:solidFill>
                  <a:srgbClr val="FF0000"/>
                </a:solidFill>
              </a:rPr>
              <a:t> </a:t>
            </a:r>
            <a:r>
              <a:rPr lang="ar-IQ" sz="2400" dirty="0"/>
              <a:t>: ويحدث بعد الاصابة في العضلات المجاورة بصورة خاصة في كسور منطقة المرفق حيث تتكلس الألياف العضلية وتؤدي الى فقدان العضلة </a:t>
            </a:r>
            <a:r>
              <a:rPr lang="ar-IQ" sz="2400" dirty="0" err="1" smtClean="0"/>
              <a:t>لمطاطيتها</a:t>
            </a:r>
            <a:r>
              <a:rPr lang="ar-IQ" sz="2400" dirty="0" smtClean="0"/>
              <a:t> </a:t>
            </a:r>
            <a:r>
              <a:rPr lang="ar-IQ" sz="2400" dirty="0"/>
              <a:t>والم شديد عند حركتها ويمكن تشخيص هذه الحالة بأخذ اشعة للمنطقة حيث نشاهد </a:t>
            </a:r>
            <a:r>
              <a:rPr lang="ar-IQ" sz="2400" dirty="0" smtClean="0"/>
              <a:t>تكلس العضلة </a:t>
            </a:r>
            <a:r>
              <a:rPr lang="ar-IQ" sz="2400" dirty="0"/>
              <a:t>بوضوح </a:t>
            </a:r>
            <a:r>
              <a:rPr lang="ar-IQ" sz="2400" dirty="0" smtClean="0"/>
              <a:t>.</a:t>
            </a:r>
          </a:p>
          <a:p>
            <a:r>
              <a:rPr lang="ar-IQ" sz="2400" b="1" dirty="0" smtClean="0">
                <a:solidFill>
                  <a:srgbClr val="FF0000"/>
                </a:solidFill>
              </a:rPr>
              <a:t>المضاعفات </a:t>
            </a:r>
            <a:r>
              <a:rPr lang="ar-IQ" sz="2400" b="1" dirty="0">
                <a:solidFill>
                  <a:srgbClr val="FF0000"/>
                </a:solidFill>
              </a:rPr>
              <a:t>العامة للكسور </a:t>
            </a:r>
            <a:r>
              <a:rPr lang="ar-IQ" sz="2400" b="1" dirty="0" smtClean="0">
                <a:solidFill>
                  <a:srgbClr val="FF0000"/>
                </a:solidFill>
              </a:rPr>
              <a:t>:</a:t>
            </a:r>
            <a:r>
              <a:rPr lang="ar-IQ" sz="2400" dirty="0" smtClean="0"/>
              <a:t>وهي </a:t>
            </a:r>
            <a:r>
              <a:rPr lang="ar-IQ" sz="2400" dirty="0"/>
              <a:t>المضاعفات التي تحدث للجسم بسبب الكسر ومنها ما يأتي </a:t>
            </a:r>
            <a:r>
              <a:rPr lang="ar-IQ" sz="2400" dirty="0" smtClean="0"/>
              <a:t>:</a:t>
            </a:r>
          </a:p>
          <a:p>
            <a:r>
              <a:rPr lang="ar-IQ" sz="2400" dirty="0"/>
              <a:t>1</a:t>
            </a:r>
            <a:r>
              <a:rPr lang="ar-IQ" sz="2400" dirty="0" smtClean="0"/>
              <a:t>- </a:t>
            </a:r>
            <a:r>
              <a:rPr lang="ar-IQ" sz="2400" dirty="0"/>
              <a:t>الصدمة الجراحية والعصبية حيث تنتج من الالم الشديد أو فقدان كمية كبيرة </a:t>
            </a:r>
            <a:r>
              <a:rPr lang="ar-IQ" sz="2400" dirty="0" err="1"/>
              <a:t>منالدم</a:t>
            </a:r>
            <a:r>
              <a:rPr lang="ar-IQ" sz="2400" dirty="0"/>
              <a:t> بوساطة الترف الشديد</a:t>
            </a:r>
            <a:r>
              <a:rPr lang="ar-IQ" sz="2400" dirty="0" smtClean="0"/>
              <a:t>.</a:t>
            </a:r>
          </a:p>
          <a:p>
            <a:r>
              <a:rPr lang="ar-IQ" sz="2400" dirty="0"/>
              <a:t>2</a:t>
            </a:r>
            <a:r>
              <a:rPr lang="ar-IQ" sz="2400" dirty="0" smtClean="0"/>
              <a:t>- </a:t>
            </a:r>
            <a:r>
              <a:rPr lang="ar-IQ" sz="2400" dirty="0"/>
              <a:t>الجلطة الدموية التي تحدث نتيجة الكسر وتسير مع الدم وتؤدي الى موت الجزء الذي تتزود بالشريان او الوريد المغلق </a:t>
            </a:r>
            <a:r>
              <a:rPr lang="ar-IQ" sz="2400" dirty="0" smtClean="0"/>
              <a:t>بالجلطة.</a:t>
            </a:r>
          </a:p>
          <a:p>
            <a:r>
              <a:rPr lang="ar-IQ" sz="2400" dirty="0" smtClean="0"/>
              <a:t>3-الجلطة </a:t>
            </a:r>
            <a:r>
              <a:rPr lang="ar-IQ" sz="2400" dirty="0"/>
              <a:t>الدهنية حيث ان نخاع العظم يحتوي على كميات كبيرة من الحبيبات </a:t>
            </a:r>
            <a:r>
              <a:rPr lang="ar-IQ" sz="2400" dirty="0" smtClean="0"/>
              <a:t>الدهنية التي </a:t>
            </a:r>
            <a:r>
              <a:rPr lang="ar-IQ" sz="2400" dirty="0"/>
              <a:t>تسير مع الدم ولها تأثير الجلطة الدموية نفسها . </a:t>
            </a:r>
            <a:endParaRPr lang="ar-IQ" sz="2400" dirty="0" smtClean="0"/>
          </a:p>
          <a:p>
            <a:r>
              <a:rPr lang="ar-IQ" sz="2400" dirty="0" smtClean="0"/>
              <a:t>4-- </a:t>
            </a:r>
            <a:r>
              <a:rPr lang="ar-IQ" sz="2400" dirty="0"/>
              <a:t>قروح الفراش : التي تحدث نتيجة وجود الجسم بوضعية معينة ولمدة طويلة مما </a:t>
            </a:r>
            <a:r>
              <a:rPr lang="ar-IQ" sz="2400" dirty="0" smtClean="0"/>
              <a:t>يؤدي الى </a:t>
            </a:r>
            <a:r>
              <a:rPr lang="ar-IQ" sz="2400" dirty="0"/>
              <a:t>قلة الدم الوارد الى الجلد في مناطق الاستناد وخاصة في مناطق البروزات العظمية ولهذا يجب التأكيد على تقليب وحركة المصاب عدة مرات يومياً في </a:t>
            </a:r>
            <a:r>
              <a:rPr lang="ar-IQ" sz="2400" dirty="0" smtClean="0"/>
              <a:t>حالة عدم قدرته على الحركة بنفسه.</a:t>
            </a:r>
          </a:p>
          <a:p>
            <a:r>
              <a:rPr lang="ar-IQ" sz="2400" dirty="0" smtClean="0"/>
              <a:t>5-التهاب الكليتين والجهاز التنفسي نتيجة قلة الحركة. </a:t>
            </a:r>
          </a:p>
          <a:p>
            <a:endParaRPr lang="en-US" sz="2400" dirty="0"/>
          </a:p>
        </p:txBody>
      </p:sp>
    </p:spTree>
    <p:extLst>
      <p:ext uri="{BB962C8B-B14F-4D97-AF65-F5344CB8AC3E}">
        <p14:creationId xmlns:p14="http://schemas.microsoft.com/office/powerpoint/2010/main" val="7651160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211016"/>
            <a:ext cx="11805138" cy="369332"/>
          </a:xfrm>
          <a:prstGeom prst="rect">
            <a:avLst/>
          </a:prstGeom>
        </p:spPr>
        <p:txBody>
          <a:bodyPr wrap="square">
            <a:spAutoFit/>
          </a:bodyPr>
          <a:lstStyle/>
          <a:p>
            <a:endParaRPr lang="en-US" dirty="0"/>
          </a:p>
        </p:txBody>
      </p:sp>
      <p:sp>
        <p:nvSpPr>
          <p:cNvPr id="3" name="مستطيل 2"/>
          <p:cNvSpPr/>
          <p:nvPr/>
        </p:nvSpPr>
        <p:spPr>
          <a:xfrm>
            <a:off x="1" y="82063"/>
            <a:ext cx="12098214" cy="6801862"/>
          </a:xfrm>
          <a:prstGeom prst="rect">
            <a:avLst/>
          </a:prstGeom>
        </p:spPr>
        <p:txBody>
          <a:bodyPr wrap="square">
            <a:spAutoFit/>
          </a:bodyPr>
          <a:lstStyle/>
          <a:p>
            <a:pPr algn="ctr"/>
            <a:r>
              <a:rPr lang="ar-IQ" sz="2800" b="1" u="sng" dirty="0">
                <a:solidFill>
                  <a:srgbClr val="FF0000"/>
                </a:solidFill>
              </a:rPr>
              <a:t>انواع الاصابات </a:t>
            </a:r>
            <a:r>
              <a:rPr lang="ar-IQ" sz="2800" b="1" u="sng" dirty="0" smtClean="0">
                <a:solidFill>
                  <a:srgbClr val="FF0000"/>
                </a:solidFill>
              </a:rPr>
              <a:t>المفصلية</a:t>
            </a:r>
            <a:r>
              <a:rPr lang="ar-IQ" sz="2800" b="1" u="sng" dirty="0" smtClean="0"/>
              <a:t> </a:t>
            </a:r>
          </a:p>
          <a:p>
            <a:r>
              <a:rPr lang="ar-IQ" sz="2400" dirty="0" smtClean="0"/>
              <a:t>1</a:t>
            </a:r>
            <a:r>
              <a:rPr lang="ar-IQ" sz="2400" dirty="0" smtClean="0">
                <a:solidFill>
                  <a:srgbClr val="FF0000"/>
                </a:solidFill>
              </a:rPr>
              <a:t>-اللوي </a:t>
            </a:r>
            <a:r>
              <a:rPr lang="ar-IQ" sz="2400" dirty="0">
                <a:solidFill>
                  <a:srgbClr val="FF0000"/>
                </a:solidFill>
              </a:rPr>
              <a:t>او الملخ </a:t>
            </a:r>
            <a:r>
              <a:rPr lang="en-US" sz="2400" dirty="0" smtClean="0">
                <a:solidFill>
                  <a:srgbClr val="FF0000"/>
                </a:solidFill>
              </a:rPr>
              <a:t>Sprains</a:t>
            </a:r>
            <a:endParaRPr lang="ar-IQ" sz="2400" dirty="0" smtClean="0"/>
          </a:p>
          <a:p>
            <a:r>
              <a:rPr lang="ar-IQ" sz="2400" dirty="0" smtClean="0"/>
              <a:t>2-</a:t>
            </a:r>
            <a:r>
              <a:rPr lang="en-US" sz="2400" dirty="0" smtClean="0"/>
              <a:t> </a:t>
            </a:r>
            <a:r>
              <a:rPr lang="ar-IQ" sz="2400" dirty="0" smtClean="0">
                <a:solidFill>
                  <a:srgbClr val="FF0000"/>
                </a:solidFill>
              </a:rPr>
              <a:t>الخلع </a:t>
            </a:r>
            <a:r>
              <a:rPr lang="en-US" sz="2400" dirty="0">
                <a:solidFill>
                  <a:srgbClr val="FF0000"/>
                </a:solidFill>
              </a:rPr>
              <a:t>Dislocation</a:t>
            </a:r>
            <a:endParaRPr lang="ar-IQ" sz="2400" dirty="0" smtClean="0">
              <a:solidFill>
                <a:srgbClr val="FF0000"/>
              </a:solidFill>
            </a:endParaRPr>
          </a:p>
          <a:p>
            <a:pPr algn="ctr"/>
            <a:r>
              <a:rPr lang="ar-IQ" sz="2400" dirty="0" smtClean="0">
                <a:solidFill>
                  <a:srgbClr val="FF0000"/>
                </a:solidFill>
              </a:rPr>
              <a:t>اللوي</a:t>
            </a:r>
            <a:r>
              <a:rPr lang="ar-IQ" sz="2400" dirty="0" smtClean="0"/>
              <a:t> :</a:t>
            </a:r>
          </a:p>
          <a:p>
            <a:r>
              <a:rPr lang="ar-IQ" sz="2400" dirty="0" smtClean="0"/>
              <a:t>وهو </a:t>
            </a:r>
            <a:r>
              <a:rPr lang="ar-IQ" sz="2400" dirty="0"/>
              <a:t>من أكثر الاصابات شيوعاً في الملاعب الرياضية ويحدث غالباً في الالعاب </a:t>
            </a:r>
            <a:r>
              <a:rPr lang="ar-IQ" sz="2400" dirty="0" err="1"/>
              <a:t>ا</a:t>
            </a:r>
            <a:r>
              <a:rPr lang="ar-IQ" sz="2400" dirty="0" err="1" smtClean="0"/>
              <a:t>لفرقية</a:t>
            </a:r>
            <a:r>
              <a:rPr lang="ar-IQ" sz="2400" dirty="0" smtClean="0"/>
              <a:t> </a:t>
            </a:r>
            <a:r>
              <a:rPr lang="ar-IQ" sz="2400" dirty="0"/>
              <a:t>ولكن يمكن حدوثه في اية لعبة اخرى . </a:t>
            </a:r>
            <a:r>
              <a:rPr lang="ar-IQ" sz="2400" dirty="0">
                <a:solidFill>
                  <a:srgbClr val="FF0000"/>
                </a:solidFill>
              </a:rPr>
              <a:t>واللوي أو الملخ </a:t>
            </a:r>
            <a:r>
              <a:rPr lang="ar-IQ" sz="2400" dirty="0" smtClean="0"/>
              <a:t>:هو </a:t>
            </a:r>
            <a:r>
              <a:rPr lang="ar-IQ" sz="2400" dirty="0"/>
              <a:t>اصابة أربطة المفصل نتيجة شدة خارجية مما يؤدي الى </a:t>
            </a:r>
            <a:r>
              <a:rPr lang="ar-IQ" sz="2400" dirty="0" smtClean="0"/>
              <a:t>تمطي </a:t>
            </a:r>
            <a:r>
              <a:rPr lang="ar-IQ" sz="2400" dirty="0"/>
              <a:t>او تمزق جزئي او كلي لرباط او اكثر والسبب هنا التواء المفصل المفاجئ أو حركة عنيفة في اتجاه معين بسبب قوة خارجية أكبر من قدرة المفصل على تحملها حيث ان </a:t>
            </a:r>
            <a:r>
              <a:rPr lang="ar-IQ" sz="2400" dirty="0">
                <a:solidFill>
                  <a:srgbClr val="FF0000"/>
                </a:solidFill>
              </a:rPr>
              <a:t>الاربطة </a:t>
            </a:r>
            <a:r>
              <a:rPr lang="ar-IQ" sz="2400" dirty="0" smtClean="0"/>
              <a:t>:هي </a:t>
            </a:r>
            <a:r>
              <a:rPr lang="ar-IQ" sz="2400" dirty="0"/>
              <a:t>الياف غير مطاطية تعمل فقط على تثبيت المفصل والحد من مدى حركته أكثر من المعتاد. وغالباً ما يحدث اللوي نتيجة زحزحة للعظام المكونة للمفصل حيث تخرج من مكانها الطبيعي لتصيب الاربطة المحيطة بالمفصل ثم تعود مرة اخرى الى مكانها الطبيعي في الوقت نفسه </a:t>
            </a:r>
            <a:r>
              <a:rPr lang="ar-IQ" sz="2400" dirty="0" smtClean="0"/>
              <a:t>.</a:t>
            </a:r>
          </a:p>
          <a:p>
            <a:r>
              <a:rPr lang="ar-IQ" sz="2400" dirty="0" smtClean="0"/>
              <a:t>ويمكن </a:t>
            </a:r>
            <a:r>
              <a:rPr lang="ar-IQ" sz="2400" dirty="0"/>
              <a:t>تصنيف اللوي الى ثلاث درجات حسب شدته وكما </a:t>
            </a:r>
            <a:r>
              <a:rPr lang="ar-IQ" sz="2400" dirty="0" smtClean="0"/>
              <a:t>يأتي:</a:t>
            </a:r>
          </a:p>
          <a:p>
            <a:r>
              <a:rPr lang="ar-IQ" sz="2400" dirty="0" smtClean="0"/>
              <a:t>1- </a:t>
            </a:r>
            <a:r>
              <a:rPr lang="ar-IQ" sz="2400" dirty="0">
                <a:solidFill>
                  <a:srgbClr val="FF0000"/>
                </a:solidFill>
              </a:rPr>
              <a:t>الدرجة البسيطة </a:t>
            </a:r>
            <a:r>
              <a:rPr lang="ar-IQ" sz="2400" dirty="0" smtClean="0">
                <a:solidFill>
                  <a:srgbClr val="FF0000"/>
                </a:solidFill>
              </a:rPr>
              <a:t>:</a:t>
            </a:r>
            <a:r>
              <a:rPr lang="ar-IQ" sz="2000" dirty="0" smtClean="0"/>
              <a:t>وتشمل </a:t>
            </a:r>
            <a:r>
              <a:rPr lang="ar-IQ" sz="2000" dirty="0"/>
              <a:t>تمزق عدد قليل من الياف الرباط وبدون حدوث مضاعفات في حركة المفصل</a:t>
            </a:r>
            <a:r>
              <a:rPr lang="ar-IQ" sz="2000" dirty="0" smtClean="0"/>
              <a:t>.</a:t>
            </a:r>
          </a:p>
          <a:p>
            <a:r>
              <a:rPr lang="ar-IQ" sz="2400" dirty="0"/>
              <a:t>2</a:t>
            </a:r>
            <a:r>
              <a:rPr lang="ar-IQ" sz="2400" dirty="0" smtClean="0"/>
              <a:t> </a:t>
            </a:r>
            <a:r>
              <a:rPr lang="ar-IQ" sz="2400" dirty="0"/>
              <a:t>- </a:t>
            </a:r>
            <a:r>
              <a:rPr lang="ar-IQ" sz="2400" dirty="0">
                <a:solidFill>
                  <a:srgbClr val="FF0000"/>
                </a:solidFill>
              </a:rPr>
              <a:t>الدرجة المتوسطة </a:t>
            </a:r>
            <a:r>
              <a:rPr lang="ar-IQ" sz="2400" dirty="0"/>
              <a:t>: وتشمل تمزق الياف الاربطة بنسبة ٥ - ٩٥% ولكن بدون انقطاع الرباط وقد يؤثر على </a:t>
            </a:r>
            <a:r>
              <a:rPr lang="ar-IQ" sz="2400" dirty="0" err="1"/>
              <a:t>أ</a:t>
            </a:r>
            <a:r>
              <a:rPr lang="ar-IQ" sz="2400" dirty="0" err="1" smtClean="0"/>
              <a:t>ستقرارية</a:t>
            </a:r>
            <a:r>
              <a:rPr lang="ar-IQ" sz="2400" dirty="0" smtClean="0"/>
              <a:t> </a:t>
            </a:r>
            <a:r>
              <a:rPr lang="ar-IQ" sz="2400" dirty="0"/>
              <a:t>المفصل</a:t>
            </a:r>
            <a:r>
              <a:rPr lang="ar-IQ" sz="2400" dirty="0" smtClean="0"/>
              <a:t>.</a:t>
            </a:r>
          </a:p>
          <a:p>
            <a:r>
              <a:rPr lang="ar-IQ" sz="2400" dirty="0"/>
              <a:t>3</a:t>
            </a:r>
            <a:r>
              <a:rPr lang="ar-IQ" sz="2400" dirty="0" smtClean="0"/>
              <a:t>- </a:t>
            </a:r>
            <a:r>
              <a:rPr lang="ar-IQ" sz="2400" dirty="0">
                <a:solidFill>
                  <a:srgbClr val="FF0000"/>
                </a:solidFill>
              </a:rPr>
              <a:t>الدرجة الشديدة </a:t>
            </a:r>
            <a:r>
              <a:rPr lang="ar-IQ" sz="2400" dirty="0"/>
              <a:t>: وتشمل تمزق الرباط او الاربطة بالكاحل وانقطاعها وقد يحدث خلع في المفصل أو في حالة عدم انقطاع الرباط يحدث كسر في منطقة اتصال الرباط بالعظم .</a:t>
            </a:r>
            <a:endParaRPr lang="en-US" sz="2400" dirty="0"/>
          </a:p>
        </p:txBody>
      </p:sp>
    </p:spTree>
    <p:extLst>
      <p:ext uri="{BB962C8B-B14F-4D97-AF65-F5344CB8AC3E}">
        <p14:creationId xmlns:p14="http://schemas.microsoft.com/office/powerpoint/2010/main" val="8102512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795409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862" y="0"/>
            <a:ext cx="11805138" cy="6858000"/>
          </a:xfrm>
          <a:prstGeom prst="rect">
            <a:avLst/>
          </a:prstGeom>
        </p:spPr>
      </p:pic>
    </p:spTree>
    <p:extLst>
      <p:ext uri="{BB962C8B-B14F-4D97-AF65-F5344CB8AC3E}">
        <p14:creationId xmlns:p14="http://schemas.microsoft.com/office/powerpoint/2010/main" val="15650564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3755" y="0"/>
            <a:ext cx="11676184" cy="6858000"/>
          </a:xfrm>
          <a:prstGeom prst="rect">
            <a:avLst/>
          </a:prstGeom>
        </p:spPr>
      </p:pic>
    </p:spTree>
    <p:extLst>
      <p:ext uri="{BB962C8B-B14F-4D97-AF65-F5344CB8AC3E}">
        <p14:creationId xmlns:p14="http://schemas.microsoft.com/office/powerpoint/2010/main" val="544763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2000" cy="6924973"/>
          </a:xfrm>
          <a:prstGeom prst="rect">
            <a:avLst/>
          </a:prstGeom>
        </p:spPr>
        <p:txBody>
          <a:bodyPr wrap="square">
            <a:spAutoFit/>
          </a:bodyPr>
          <a:lstStyle/>
          <a:p>
            <a:pPr algn="ctr"/>
            <a:r>
              <a:rPr lang="ar-IQ" sz="2400" b="1" u="sng" dirty="0">
                <a:solidFill>
                  <a:srgbClr val="FF0000"/>
                </a:solidFill>
              </a:rPr>
              <a:t>علامات واعراض اللوي </a:t>
            </a:r>
            <a:endParaRPr lang="ar-IQ" sz="2400" b="1" u="sng" dirty="0" smtClean="0">
              <a:solidFill>
                <a:srgbClr val="FF0000"/>
              </a:solidFill>
            </a:endParaRPr>
          </a:p>
          <a:p>
            <a:r>
              <a:rPr lang="ar-IQ" sz="2000" dirty="0" smtClean="0">
                <a:solidFill>
                  <a:srgbClr val="FF0000"/>
                </a:solidFill>
              </a:rPr>
              <a:t>1- </a:t>
            </a:r>
            <a:r>
              <a:rPr lang="ar-IQ" sz="2000" dirty="0"/>
              <a:t>الم شديد في المنطقة يزداد في حالة الضغط عليها </a:t>
            </a:r>
            <a:r>
              <a:rPr lang="ar-IQ" sz="2000" dirty="0" smtClean="0"/>
              <a:t>بالأصبع .ويكون </a:t>
            </a:r>
            <a:r>
              <a:rPr lang="ar-IQ" sz="2000" dirty="0"/>
              <a:t>حدوث </a:t>
            </a:r>
            <a:r>
              <a:rPr lang="ar-IQ" sz="2000" dirty="0" smtClean="0"/>
              <a:t>الألم </a:t>
            </a:r>
            <a:r>
              <a:rPr lang="ar-IQ" sz="2000" dirty="0"/>
              <a:t>فجأة لحظة حدوث الاصابة ، وعند فحص المصاب يزداد الألم في اتجاه الحركة التي سببت الاصابة ويقل اذا ما حدثت الحركة في اتجاه عكس الحركة التي سببت </a:t>
            </a:r>
            <a:r>
              <a:rPr lang="ar-IQ" sz="2000" dirty="0" smtClean="0"/>
              <a:t>اللوي.</a:t>
            </a:r>
          </a:p>
          <a:p>
            <a:r>
              <a:rPr lang="ar-IQ" sz="2000" dirty="0">
                <a:solidFill>
                  <a:srgbClr val="FF0000"/>
                </a:solidFill>
              </a:rPr>
              <a:t>2</a:t>
            </a:r>
            <a:r>
              <a:rPr lang="ar-IQ" sz="2000" dirty="0" smtClean="0">
                <a:solidFill>
                  <a:srgbClr val="FF0000"/>
                </a:solidFill>
              </a:rPr>
              <a:t>-</a:t>
            </a:r>
            <a:r>
              <a:rPr lang="ar-IQ" sz="2000" dirty="0" smtClean="0"/>
              <a:t> </a:t>
            </a:r>
            <a:r>
              <a:rPr lang="ar-IQ" sz="2000" dirty="0"/>
              <a:t>تورم مكان الاصابة : ويحدث في الحال اذا كانت الاصابة شديدة نتيجة </a:t>
            </a:r>
            <a:r>
              <a:rPr lang="ar-IQ" sz="2000" dirty="0" smtClean="0"/>
              <a:t>النزف </a:t>
            </a:r>
            <a:r>
              <a:rPr lang="ar-IQ" sz="2000" dirty="0"/>
              <a:t>الحاصل من الأوعية الدموية الممزقة وكذلك انسكاب السائل الزلالي من المحفظة </a:t>
            </a:r>
            <a:r>
              <a:rPr lang="ar-IQ" sz="2000" dirty="0" smtClean="0"/>
              <a:t>الى الخارج </a:t>
            </a:r>
            <a:r>
              <a:rPr lang="ar-IQ" sz="2000" dirty="0"/>
              <a:t>عند تمزقها . </a:t>
            </a:r>
            <a:endParaRPr lang="ar-IQ" sz="2000" dirty="0" smtClean="0"/>
          </a:p>
          <a:p>
            <a:r>
              <a:rPr lang="ar-IQ" sz="2000" dirty="0">
                <a:solidFill>
                  <a:srgbClr val="FF0000"/>
                </a:solidFill>
              </a:rPr>
              <a:t>3</a:t>
            </a:r>
            <a:r>
              <a:rPr lang="ar-IQ" sz="2000" dirty="0" smtClean="0">
                <a:solidFill>
                  <a:srgbClr val="FF0000"/>
                </a:solidFill>
              </a:rPr>
              <a:t>-</a:t>
            </a:r>
            <a:r>
              <a:rPr lang="ar-IQ" sz="2000" dirty="0" smtClean="0"/>
              <a:t> </a:t>
            </a:r>
            <a:r>
              <a:rPr lang="ar-IQ" sz="2000" dirty="0"/>
              <a:t>تغير لون الجلد مكان الاصابة اذا كان الارتشاح الدموي شديداً</a:t>
            </a:r>
            <a:r>
              <a:rPr lang="ar-IQ" sz="2000" dirty="0" smtClean="0"/>
              <a:t>.</a:t>
            </a:r>
          </a:p>
          <a:p>
            <a:r>
              <a:rPr lang="ar-IQ" sz="2000" dirty="0" smtClean="0">
                <a:solidFill>
                  <a:srgbClr val="FF0000"/>
                </a:solidFill>
              </a:rPr>
              <a:t>4- </a:t>
            </a:r>
            <a:r>
              <a:rPr lang="ar-IQ" sz="2000" dirty="0"/>
              <a:t>ارتفاع درجة حرارة المنطقة المصابة </a:t>
            </a:r>
            <a:r>
              <a:rPr lang="ar-IQ" sz="2000" dirty="0" smtClean="0"/>
              <a:t>. </a:t>
            </a:r>
          </a:p>
          <a:p>
            <a:r>
              <a:rPr lang="ar-IQ" sz="2000" dirty="0" smtClean="0">
                <a:solidFill>
                  <a:srgbClr val="FF0000"/>
                </a:solidFill>
              </a:rPr>
              <a:t>5- </a:t>
            </a:r>
            <a:r>
              <a:rPr lang="ar-IQ" sz="2000" dirty="0" smtClean="0"/>
              <a:t>في </a:t>
            </a:r>
            <a:r>
              <a:rPr lang="ar-IQ" sz="2000" dirty="0"/>
              <a:t>حالة انقطاع الرباط بالكامل يحدث احياناً غياب الالم عند حركة المفصل</a:t>
            </a:r>
            <a:r>
              <a:rPr lang="ar-IQ" sz="2000" dirty="0" smtClean="0"/>
              <a:t>. </a:t>
            </a:r>
          </a:p>
          <a:p>
            <a:r>
              <a:rPr lang="ar-IQ" sz="2000" dirty="0">
                <a:solidFill>
                  <a:srgbClr val="FF0000"/>
                </a:solidFill>
              </a:rPr>
              <a:t>6</a:t>
            </a:r>
            <a:r>
              <a:rPr lang="ar-IQ" sz="2000" dirty="0" smtClean="0">
                <a:solidFill>
                  <a:srgbClr val="FF0000"/>
                </a:solidFill>
              </a:rPr>
              <a:t>- </a:t>
            </a:r>
            <a:r>
              <a:rPr lang="ar-IQ" sz="2000" dirty="0"/>
              <a:t>صعوبة او تعذر الحركة في المفصل</a:t>
            </a:r>
            <a:r>
              <a:rPr lang="ar-IQ" sz="2000" dirty="0" smtClean="0"/>
              <a:t>. </a:t>
            </a:r>
          </a:p>
          <a:p>
            <a:pPr algn="ctr"/>
            <a:r>
              <a:rPr lang="ar-IQ" sz="2000" b="1" u="sng" dirty="0" smtClean="0">
                <a:solidFill>
                  <a:srgbClr val="FF0000"/>
                </a:solidFill>
              </a:rPr>
              <a:t>الاسعاف </a:t>
            </a:r>
            <a:r>
              <a:rPr lang="ar-IQ" sz="2000" b="1" u="sng" dirty="0">
                <a:solidFill>
                  <a:srgbClr val="FF0000"/>
                </a:solidFill>
              </a:rPr>
              <a:t>الأولي </a:t>
            </a:r>
            <a:r>
              <a:rPr lang="ar-IQ" sz="2000" b="1" u="sng" dirty="0" smtClean="0">
                <a:solidFill>
                  <a:srgbClr val="FF0000"/>
                </a:solidFill>
              </a:rPr>
              <a:t>والعلاج </a:t>
            </a:r>
          </a:p>
          <a:p>
            <a:r>
              <a:rPr lang="ar-IQ" sz="2000" dirty="0" smtClean="0">
                <a:solidFill>
                  <a:srgbClr val="FF0000"/>
                </a:solidFill>
              </a:rPr>
              <a:t>1- </a:t>
            </a:r>
            <a:r>
              <a:rPr lang="ar-IQ" sz="2000" dirty="0" smtClean="0"/>
              <a:t>ابعاد </a:t>
            </a:r>
            <a:r>
              <a:rPr lang="ar-IQ" sz="2000" dirty="0"/>
              <a:t>اللاعب المصاب خارج الملعب والعمل على اراحة المفصل المصاب </a:t>
            </a:r>
            <a:r>
              <a:rPr lang="ar-IQ" sz="2000" dirty="0" smtClean="0"/>
              <a:t>وعدم توتره .</a:t>
            </a:r>
          </a:p>
          <a:p>
            <a:r>
              <a:rPr lang="ar-IQ" sz="2000" dirty="0" smtClean="0">
                <a:solidFill>
                  <a:srgbClr val="FF0000"/>
                </a:solidFill>
              </a:rPr>
              <a:t>2- </a:t>
            </a:r>
            <a:r>
              <a:rPr lang="ar-IQ" sz="2000" dirty="0" smtClean="0"/>
              <a:t>استخدام </a:t>
            </a:r>
            <a:r>
              <a:rPr lang="ar-IQ" sz="2000" dirty="0"/>
              <a:t>الثلج او الماء البارد لمدة ۱ - ۲ ساعة مع فترة توقف ٢٠ دقيقة لكل ٢٠دقيقة تبريد للسيطرة على </a:t>
            </a:r>
            <a:r>
              <a:rPr lang="ar-IQ" sz="2000" dirty="0" smtClean="0"/>
              <a:t>النزف </a:t>
            </a:r>
            <a:r>
              <a:rPr lang="ar-IQ" sz="2000" dirty="0"/>
              <a:t>والتورم </a:t>
            </a:r>
            <a:r>
              <a:rPr lang="ar-IQ" sz="2000" dirty="0" smtClean="0"/>
              <a:t>والالم.</a:t>
            </a:r>
          </a:p>
          <a:p>
            <a:r>
              <a:rPr lang="ar-IQ" sz="2000" dirty="0">
                <a:solidFill>
                  <a:srgbClr val="FF0000"/>
                </a:solidFill>
              </a:rPr>
              <a:t>3</a:t>
            </a:r>
            <a:r>
              <a:rPr lang="ar-IQ" sz="2000" dirty="0" smtClean="0">
                <a:solidFill>
                  <a:srgbClr val="FF0000"/>
                </a:solidFill>
              </a:rPr>
              <a:t> - </a:t>
            </a:r>
            <a:r>
              <a:rPr lang="ar-IQ" sz="2000" dirty="0"/>
              <a:t>تثبيت المفصل المصاب في الوضع التشريحي السليم برباط ضاغط ويراعى </a:t>
            </a:r>
            <a:r>
              <a:rPr lang="ar-IQ" sz="2000" dirty="0" smtClean="0"/>
              <a:t>في الرباط </a:t>
            </a:r>
            <a:r>
              <a:rPr lang="ar-IQ" sz="2000" dirty="0"/>
              <a:t>ان يكون في وضع مريح للمفصل وبحيث يكون المفصل منحرفاً قليلاً </a:t>
            </a:r>
            <a:r>
              <a:rPr lang="ar-IQ" sz="2000" dirty="0" smtClean="0"/>
              <a:t>عكس اتجاه </a:t>
            </a:r>
            <a:r>
              <a:rPr lang="ar-IQ" sz="2000" dirty="0"/>
              <a:t>حدوث الملخ </a:t>
            </a:r>
            <a:r>
              <a:rPr lang="ar-IQ" sz="2000" dirty="0" smtClean="0"/>
              <a:t>.</a:t>
            </a:r>
          </a:p>
          <a:p>
            <a:r>
              <a:rPr lang="ar-IQ" sz="2000" dirty="0" smtClean="0">
                <a:solidFill>
                  <a:srgbClr val="FF0000"/>
                </a:solidFill>
              </a:rPr>
              <a:t>4-</a:t>
            </a:r>
            <a:r>
              <a:rPr lang="ar-IQ" sz="2000" dirty="0" smtClean="0"/>
              <a:t> عدم </a:t>
            </a:r>
            <a:r>
              <a:rPr lang="ar-IQ" sz="2000" dirty="0"/>
              <a:t>الضغط على المفصل المصاب كالوقوف على القدم عند اصابة </a:t>
            </a:r>
            <a:r>
              <a:rPr lang="ar-IQ" sz="2000" dirty="0" smtClean="0"/>
              <a:t>مفصل الكاحل </a:t>
            </a:r>
            <a:r>
              <a:rPr lang="ar-IQ" sz="2000" dirty="0"/>
              <a:t>، الى حين زوال الالم </a:t>
            </a:r>
            <a:r>
              <a:rPr lang="ar-IQ" sz="2000" dirty="0" smtClean="0"/>
              <a:t>.</a:t>
            </a:r>
          </a:p>
          <a:p>
            <a:r>
              <a:rPr lang="ar-IQ" sz="2000" dirty="0" smtClean="0">
                <a:solidFill>
                  <a:srgbClr val="FF0000"/>
                </a:solidFill>
              </a:rPr>
              <a:t>5- </a:t>
            </a:r>
            <a:r>
              <a:rPr lang="ar-IQ" sz="2000" dirty="0" smtClean="0"/>
              <a:t>اعطاء </a:t>
            </a:r>
            <a:r>
              <a:rPr lang="ar-IQ" sz="2000" dirty="0"/>
              <a:t>اللاعب مسكناً </a:t>
            </a:r>
            <a:r>
              <a:rPr lang="ar-IQ" sz="2000" dirty="0" smtClean="0"/>
              <a:t>للألم </a:t>
            </a:r>
            <a:r>
              <a:rPr lang="ar-IQ" sz="2000" dirty="0"/>
              <a:t>يقرره الطبيب وحسب </a:t>
            </a:r>
            <a:r>
              <a:rPr lang="ar-IQ" sz="2000" dirty="0" smtClean="0"/>
              <a:t>شدة الألم .</a:t>
            </a:r>
          </a:p>
          <a:p>
            <a:r>
              <a:rPr lang="ar-IQ" sz="2000" dirty="0" smtClean="0">
                <a:solidFill>
                  <a:srgbClr val="FF0000"/>
                </a:solidFill>
              </a:rPr>
              <a:t>6-</a:t>
            </a:r>
            <a:r>
              <a:rPr lang="ar-IQ" sz="2000" dirty="0" smtClean="0"/>
              <a:t> </a:t>
            </a:r>
            <a:r>
              <a:rPr lang="ar-IQ" sz="2000" dirty="0"/>
              <a:t>يجب التأكد من عدم وجود كسر في المنطقة المصابة بأخذ تصوير شعاعي للمنطقة </a:t>
            </a:r>
            <a:r>
              <a:rPr lang="ar-IQ" sz="2000" dirty="0" smtClean="0"/>
              <a:t>.</a:t>
            </a:r>
          </a:p>
          <a:p>
            <a:r>
              <a:rPr lang="ar-IQ" sz="2000" dirty="0" smtClean="0">
                <a:solidFill>
                  <a:srgbClr val="FF0000"/>
                </a:solidFill>
              </a:rPr>
              <a:t>وبعد </a:t>
            </a:r>
            <a:r>
              <a:rPr lang="ar-IQ" sz="2000" dirty="0">
                <a:solidFill>
                  <a:srgbClr val="FF0000"/>
                </a:solidFill>
              </a:rPr>
              <a:t>اجراء هذه الاسعافات الاولية وبخاصة في اليوم الأول يستمر العلاج كما يأتي </a:t>
            </a:r>
            <a:r>
              <a:rPr lang="ar-IQ" sz="2000" dirty="0" smtClean="0"/>
              <a:t>:</a:t>
            </a:r>
          </a:p>
          <a:p>
            <a:r>
              <a:rPr lang="ar-IQ" sz="2000" dirty="0" smtClean="0"/>
              <a:t>اليوم </a:t>
            </a:r>
            <a:r>
              <a:rPr lang="ar-IQ" sz="2000" dirty="0"/>
              <a:t>الثاني والثالث : يتم تدليك المنطقة فوق وتحت مكان الاصابة لمدة 5 دقائق مرتين يوميا مع بقاء الضغط على المنطقة بوساطة رباط ضاغط والاستمرار في تحريك باقي </a:t>
            </a:r>
            <a:r>
              <a:rPr lang="ar-IQ" sz="2000" dirty="0" smtClean="0"/>
              <a:t>أجزاء الجسم </a:t>
            </a:r>
            <a:r>
              <a:rPr lang="ar-IQ" sz="2000" dirty="0"/>
              <a:t>غير المصابة .</a:t>
            </a:r>
            <a:endParaRPr lang="en-US" sz="2000" dirty="0"/>
          </a:p>
        </p:txBody>
      </p:sp>
    </p:spTree>
    <p:extLst>
      <p:ext uri="{BB962C8B-B14F-4D97-AF65-F5344CB8AC3E}">
        <p14:creationId xmlns:p14="http://schemas.microsoft.com/office/powerpoint/2010/main" val="4267232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8246" y="0"/>
            <a:ext cx="11863754" cy="6494085"/>
          </a:xfrm>
          <a:prstGeom prst="rect">
            <a:avLst/>
          </a:prstGeom>
        </p:spPr>
        <p:txBody>
          <a:bodyPr wrap="square">
            <a:spAutoFit/>
          </a:bodyPr>
          <a:lstStyle/>
          <a:p>
            <a:r>
              <a:rPr lang="ar-IQ" sz="2400" dirty="0">
                <a:solidFill>
                  <a:srgbClr val="FF0000"/>
                </a:solidFill>
              </a:rPr>
              <a:t>اليومين الرابع والخاص </a:t>
            </a:r>
            <a:r>
              <a:rPr lang="ar-IQ" dirty="0"/>
              <a:t>: </a:t>
            </a:r>
            <a:endParaRPr lang="ar-IQ" dirty="0" smtClean="0"/>
          </a:p>
          <a:p>
            <a:r>
              <a:rPr lang="ar-IQ" sz="2400" dirty="0" smtClean="0"/>
              <a:t>الاستمرار </a:t>
            </a:r>
            <a:r>
              <a:rPr lang="ar-IQ" sz="2400" dirty="0"/>
              <a:t>في تدليك المنطقة فوق وتحت مكان الاصابة وعمل </a:t>
            </a:r>
            <a:r>
              <a:rPr lang="ar-IQ" sz="2400" dirty="0" smtClean="0"/>
              <a:t>حمام </a:t>
            </a:r>
            <a:r>
              <a:rPr lang="ar-IQ" sz="2400" dirty="0"/>
              <a:t>الماء الساخن للمساعدة على امتصاص التورم مع استمرار الضغط على المنطقة </a:t>
            </a:r>
            <a:r>
              <a:rPr lang="ar-IQ" sz="2400" dirty="0" smtClean="0"/>
              <a:t>برباط ضاغط </a:t>
            </a:r>
            <a:r>
              <a:rPr lang="ar-IQ" sz="2400" dirty="0"/>
              <a:t>واجراء التمارين لباقي اجزاء الجسم. </a:t>
            </a:r>
            <a:endParaRPr lang="ar-IQ" sz="2400" dirty="0" smtClean="0"/>
          </a:p>
          <a:p>
            <a:r>
              <a:rPr lang="ar-IQ" sz="2000" dirty="0" smtClean="0"/>
              <a:t>نستمر </a:t>
            </a:r>
            <a:r>
              <a:rPr lang="ar-IQ" sz="2000" dirty="0"/>
              <a:t>في هذا المنهاج مع عمل تمارين علاجية متدرجة مع التمارين ذات الانقباض الثابت الى الانقباض المتحرك على ان لا تتجاوز حدود الالم الذي يتحمله المصاب (۹۲) وقد تستخدم الاشعة القصيرة لتدفئة المنطقة وازالة المتراكمات ويشترط قبل عودة اللاعب الى الملعب اختبار سلامة المفصل المصاب بحركات سلبية وايجابية في حدود الحركات التي تسمح بها طبيعة اداء المفصل حتى لا تعاود </a:t>
            </a:r>
            <a:r>
              <a:rPr lang="ar-IQ" sz="2000" dirty="0" smtClean="0"/>
              <a:t>للاعب </a:t>
            </a:r>
            <a:r>
              <a:rPr lang="ar-IQ" sz="2000" dirty="0"/>
              <a:t>اعراض الاصابة مرة أخرى </a:t>
            </a:r>
            <a:r>
              <a:rPr lang="ar-IQ" sz="2000" dirty="0" smtClean="0"/>
              <a:t>.</a:t>
            </a:r>
          </a:p>
          <a:p>
            <a:r>
              <a:rPr lang="ar-IQ" sz="2000" dirty="0" smtClean="0"/>
              <a:t>.</a:t>
            </a:r>
            <a:r>
              <a:rPr lang="ar-IQ" sz="2000" dirty="0"/>
              <a:t>اما في الحالات الشديدة التي يحدث فيها انقطاع الرباط او حدوث عدد من الكسور فيجب اجراء تداخل جراحي لربط الرباط المقطوع مع بعضه </a:t>
            </a:r>
            <a:r>
              <a:rPr lang="ar-IQ" sz="2000" dirty="0">
                <a:solidFill>
                  <a:srgbClr val="FF0000"/>
                </a:solidFill>
              </a:rPr>
              <a:t>والغاية هنا </a:t>
            </a:r>
            <a:r>
              <a:rPr lang="ar-IQ" sz="2000" dirty="0"/>
              <a:t>هي </a:t>
            </a:r>
            <a:r>
              <a:rPr lang="ar-IQ" sz="2000" u="sng" dirty="0"/>
              <a:t>التقصير فترة الشفاء ولمنع حدوث تمطي في الرباط</a:t>
            </a:r>
            <a:r>
              <a:rPr lang="ar-IQ" sz="2000" dirty="0"/>
              <a:t> الذي قد يؤدي مستقبلاً الى حدوث خلع متكرر. وبعد اجراء العملية يجب تثبيت المنطقة ويستحسن تثبيتها بوساطة الجبس وبعدها يتم اجراء العلاج التأهيلي كما شرحنا سابقاً . وقد يستغرق شفاء قسم من الاربطة الممزقة ستة اشهر ولكن معظم المصابين يعودون الى الملعب قبل انقضاء هذه المدة اذا تم اتباع الخطوات السليمة في العلاج</a:t>
            </a:r>
            <a:r>
              <a:rPr lang="ar-IQ" sz="2000" dirty="0" smtClean="0"/>
              <a:t>.</a:t>
            </a:r>
          </a:p>
          <a:p>
            <a:pPr algn="ctr"/>
            <a:r>
              <a:rPr lang="ar-IQ" sz="2000" b="1" u="sng" dirty="0" smtClean="0">
                <a:solidFill>
                  <a:srgbClr val="FF0000"/>
                </a:solidFill>
              </a:rPr>
              <a:t>الخلع</a:t>
            </a:r>
            <a:r>
              <a:rPr lang="ar-IQ" sz="2000" b="1" u="sng" dirty="0" smtClean="0"/>
              <a:t> </a:t>
            </a:r>
          </a:p>
          <a:p>
            <a:pPr algn="ctr"/>
            <a:endParaRPr lang="ar-IQ" sz="2000" b="1" u="sng" dirty="0" smtClean="0"/>
          </a:p>
          <a:p>
            <a:r>
              <a:rPr lang="ar-IQ" sz="2000" dirty="0" smtClean="0"/>
              <a:t>هو </a:t>
            </a:r>
            <a:r>
              <a:rPr lang="ar-IQ" sz="2000" dirty="0"/>
              <a:t>ازاحة العظم عن مكانه الطبيعي في المفصل نتيجة لشدة خارجية ويؤدي عادة الى اصابة الأربطة المحيطة بالمفصل . وهناك نوعان من الخلع </a:t>
            </a:r>
            <a:r>
              <a:rPr lang="ar-IQ" sz="2000" dirty="0" smtClean="0"/>
              <a:t>: </a:t>
            </a:r>
            <a:r>
              <a:rPr lang="ar-IQ" sz="2000" dirty="0" smtClean="0">
                <a:solidFill>
                  <a:srgbClr val="FF0000"/>
                </a:solidFill>
              </a:rPr>
              <a:t>1-الخلع </a:t>
            </a:r>
            <a:r>
              <a:rPr lang="ar-IQ" sz="2000" dirty="0">
                <a:solidFill>
                  <a:srgbClr val="FF0000"/>
                </a:solidFill>
              </a:rPr>
              <a:t>الجزئي </a:t>
            </a:r>
            <a:r>
              <a:rPr lang="ar-IQ" sz="2000" dirty="0"/>
              <a:t>: وهو خروج العظم جزئياً من محله بحيث يبقى قسم من سطحه مواجهاً لسطح العظم الآخر</a:t>
            </a:r>
            <a:r>
              <a:rPr lang="ar-IQ" sz="2000" dirty="0" smtClean="0"/>
              <a:t>. </a:t>
            </a:r>
          </a:p>
          <a:p>
            <a:r>
              <a:rPr lang="ar-IQ" sz="2000" dirty="0" smtClean="0">
                <a:solidFill>
                  <a:srgbClr val="FF0000"/>
                </a:solidFill>
              </a:rPr>
              <a:t>2-الخلع </a:t>
            </a:r>
            <a:r>
              <a:rPr lang="ar-IQ" sz="2000" dirty="0">
                <a:solidFill>
                  <a:srgbClr val="FF0000"/>
                </a:solidFill>
              </a:rPr>
              <a:t>الكلي </a:t>
            </a:r>
            <a:r>
              <a:rPr lang="ar-IQ" sz="2000" dirty="0"/>
              <a:t>: هو خروج العظم كلياً من مكانه بحيث ان سطحه </a:t>
            </a:r>
            <a:r>
              <a:rPr lang="ar-IQ" sz="2000" dirty="0" smtClean="0"/>
              <a:t>المفصلي لا يقابل على الأطلاق سطح العظم المقابل له. </a:t>
            </a:r>
            <a:endParaRPr lang="en-US" sz="2000" dirty="0"/>
          </a:p>
        </p:txBody>
      </p:sp>
    </p:spTree>
    <p:extLst>
      <p:ext uri="{BB962C8B-B14F-4D97-AF65-F5344CB8AC3E}">
        <p14:creationId xmlns:p14="http://schemas.microsoft.com/office/powerpoint/2010/main" val="3357554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93785"/>
            <a:ext cx="12192000" cy="830997"/>
          </a:xfrm>
          <a:prstGeom prst="rect">
            <a:avLst/>
          </a:prstGeom>
        </p:spPr>
        <p:txBody>
          <a:bodyPr wrap="square">
            <a:spAutoFit/>
          </a:bodyPr>
          <a:lstStyle/>
          <a:p>
            <a:r>
              <a:rPr lang="ar-IQ" sz="2400" b="1" dirty="0"/>
              <a:t>ويأتي الخلع بعد الكسور من حيث شدة الاثر الذي يتركه لدى الرياضي واكثر المفاصل عرضة </a:t>
            </a:r>
            <a:r>
              <a:rPr lang="ar-IQ" sz="2400" b="1" dirty="0" err="1" smtClean="0"/>
              <a:t>للأصابة</a:t>
            </a:r>
            <a:r>
              <a:rPr lang="ar-IQ" sz="2400" b="1" dirty="0" smtClean="0"/>
              <a:t> </a:t>
            </a:r>
            <a:r>
              <a:rPr lang="ar-IQ" sz="2400" b="1" dirty="0"/>
              <a:t>هي مفاصل اصابع الطرف العلوي ويأتي مفصل الكتف بالدرجة الثانية </a:t>
            </a:r>
            <a:r>
              <a:rPr lang="ar-IQ" sz="2400" b="1" dirty="0" smtClean="0"/>
              <a:t>.</a:t>
            </a:r>
            <a:endParaRPr lang="en-US" sz="2400" b="1" dirty="0"/>
          </a:p>
        </p:txBody>
      </p:sp>
      <p:sp>
        <p:nvSpPr>
          <p:cNvPr id="3" name="مستطيل 2"/>
          <p:cNvSpPr/>
          <p:nvPr/>
        </p:nvSpPr>
        <p:spPr>
          <a:xfrm>
            <a:off x="46892" y="1019907"/>
            <a:ext cx="12145108" cy="5632311"/>
          </a:xfrm>
          <a:prstGeom prst="rect">
            <a:avLst/>
          </a:prstGeom>
        </p:spPr>
        <p:txBody>
          <a:bodyPr wrap="square">
            <a:spAutoFit/>
          </a:bodyPr>
          <a:lstStyle/>
          <a:p>
            <a:pPr algn="ctr"/>
            <a:r>
              <a:rPr lang="ar-IQ" sz="2800" b="1" u="sng" dirty="0">
                <a:solidFill>
                  <a:srgbClr val="FF0000"/>
                </a:solidFill>
              </a:rPr>
              <a:t>علامات واعراض </a:t>
            </a:r>
            <a:r>
              <a:rPr lang="ar-IQ" sz="2800" b="1" u="sng" dirty="0" smtClean="0">
                <a:solidFill>
                  <a:srgbClr val="FF0000"/>
                </a:solidFill>
              </a:rPr>
              <a:t>الخلع</a:t>
            </a:r>
            <a:endParaRPr lang="ar-IQ" b="1" u="sng" dirty="0"/>
          </a:p>
          <a:p>
            <a:r>
              <a:rPr lang="ar-IQ" b="1" dirty="0" smtClean="0">
                <a:solidFill>
                  <a:srgbClr val="FF0000"/>
                </a:solidFill>
              </a:rPr>
              <a:t>1-</a:t>
            </a:r>
            <a:r>
              <a:rPr lang="ar-IQ" b="1" dirty="0" smtClean="0"/>
              <a:t> </a:t>
            </a:r>
            <a:r>
              <a:rPr lang="ar-IQ" sz="2400" dirty="0" smtClean="0"/>
              <a:t>فقدان </a:t>
            </a:r>
            <a:r>
              <a:rPr lang="ar-IQ" sz="2400" dirty="0"/>
              <a:t>الوظيفة الطبيعية للمفصل بعد شدة خارجية . </a:t>
            </a:r>
            <a:endParaRPr lang="ar-IQ" sz="2400" dirty="0" smtClean="0"/>
          </a:p>
          <a:p>
            <a:r>
              <a:rPr lang="ar-IQ" sz="2400" b="1" dirty="0">
                <a:solidFill>
                  <a:srgbClr val="FF0000"/>
                </a:solidFill>
              </a:rPr>
              <a:t>2</a:t>
            </a:r>
            <a:r>
              <a:rPr lang="ar-IQ" sz="2400" dirty="0" smtClean="0">
                <a:solidFill>
                  <a:srgbClr val="FF0000"/>
                </a:solidFill>
              </a:rPr>
              <a:t>-</a:t>
            </a:r>
            <a:r>
              <a:rPr lang="ar-IQ" sz="2400" dirty="0" smtClean="0"/>
              <a:t> </a:t>
            </a:r>
            <a:r>
              <a:rPr lang="ar-IQ" sz="2400" dirty="0"/>
              <a:t>تشوه المفصل الناتج عن خروج العظم من محله الطبيعي وأحياناً لا يكون هذا التشوه واضحاً بخاصة عند وجود عضلات قوية وكبيرة حول المفصل ولهذا فمن الأهمية </a:t>
            </a:r>
            <a:r>
              <a:rPr lang="ar-IQ" sz="2400" dirty="0" smtClean="0"/>
              <a:t>تحسس </a:t>
            </a:r>
            <a:r>
              <a:rPr lang="ar-IQ" sz="2400" dirty="0"/>
              <a:t>المفصل والتأكد من وجود العظام في محلها الطبيعي وموازنة الجزء </a:t>
            </a:r>
            <a:r>
              <a:rPr lang="ar-IQ" sz="2400" dirty="0" smtClean="0"/>
              <a:t>المصاب بالمنطقة </a:t>
            </a:r>
            <a:r>
              <a:rPr lang="ar-IQ" sz="2400" dirty="0"/>
              <a:t>المقابلة له في الجسم</a:t>
            </a:r>
            <a:r>
              <a:rPr lang="ar-IQ" sz="2400" dirty="0" smtClean="0"/>
              <a:t>.</a:t>
            </a:r>
          </a:p>
          <a:p>
            <a:r>
              <a:rPr lang="ar-IQ" sz="2400" b="1" dirty="0">
                <a:solidFill>
                  <a:srgbClr val="FF0000"/>
                </a:solidFill>
              </a:rPr>
              <a:t>3</a:t>
            </a:r>
            <a:r>
              <a:rPr lang="ar-IQ" sz="2400" dirty="0" smtClean="0">
                <a:solidFill>
                  <a:srgbClr val="FF0000"/>
                </a:solidFill>
              </a:rPr>
              <a:t>-</a:t>
            </a:r>
            <a:r>
              <a:rPr lang="ar-IQ" sz="2400" dirty="0" smtClean="0"/>
              <a:t> </a:t>
            </a:r>
            <a:r>
              <a:rPr lang="ar-IQ" sz="2400" dirty="0"/>
              <a:t>تورم المفصل مع </a:t>
            </a:r>
            <a:r>
              <a:rPr lang="ar-IQ" sz="2400" dirty="0" smtClean="0"/>
              <a:t>ألم شديد </a:t>
            </a:r>
            <a:r>
              <a:rPr lang="ar-IQ" sz="2400" dirty="0"/>
              <a:t>عند الضغط عليه باليد والم </a:t>
            </a:r>
            <a:r>
              <a:rPr lang="ar-IQ" sz="2400" dirty="0" smtClean="0"/>
              <a:t>عند حركته. </a:t>
            </a:r>
          </a:p>
          <a:p>
            <a:r>
              <a:rPr lang="ar-IQ" sz="2400" b="1" dirty="0" smtClean="0">
                <a:solidFill>
                  <a:srgbClr val="FF0000"/>
                </a:solidFill>
              </a:rPr>
              <a:t>4</a:t>
            </a:r>
            <a:r>
              <a:rPr lang="ar-IQ" sz="2400" dirty="0" smtClean="0">
                <a:solidFill>
                  <a:srgbClr val="FF0000"/>
                </a:solidFill>
              </a:rPr>
              <a:t>-</a:t>
            </a:r>
            <a:r>
              <a:rPr lang="ar-IQ" sz="2400" dirty="0" smtClean="0"/>
              <a:t> </a:t>
            </a:r>
            <a:r>
              <a:rPr lang="ar-IQ" sz="2400" dirty="0"/>
              <a:t>يجب اخذ صورة شعاعية للمفصل </a:t>
            </a:r>
            <a:r>
              <a:rPr lang="ar-IQ" sz="2400" dirty="0" smtClean="0"/>
              <a:t>للتأكد من الاصابة </a:t>
            </a:r>
            <a:r>
              <a:rPr lang="ar-IQ" sz="2400" dirty="0"/>
              <a:t>وللتأكد من عدم </a:t>
            </a:r>
            <a:r>
              <a:rPr lang="ar-IQ" sz="2400" dirty="0" smtClean="0"/>
              <a:t>وجود مضاعفات </a:t>
            </a:r>
            <a:r>
              <a:rPr lang="ar-IQ" sz="2400" dirty="0" err="1" smtClean="0"/>
              <a:t>كکسر</a:t>
            </a:r>
            <a:r>
              <a:rPr lang="ar-IQ" sz="2400" dirty="0" smtClean="0"/>
              <a:t> نهايات </a:t>
            </a:r>
            <a:r>
              <a:rPr lang="ar-IQ" sz="2400" dirty="0"/>
              <a:t>العظام </a:t>
            </a:r>
            <a:r>
              <a:rPr lang="ar-IQ" sz="2400" dirty="0" smtClean="0"/>
              <a:t>لمتقابلة.</a:t>
            </a:r>
          </a:p>
          <a:p>
            <a:pPr algn="ctr"/>
            <a:r>
              <a:rPr lang="ar-IQ" sz="2400" dirty="0" smtClean="0"/>
              <a:t> </a:t>
            </a:r>
            <a:r>
              <a:rPr lang="ar-IQ" sz="2400" b="1" u="sng" dirty="0" smtClean="0">
                <a:solidFill>
                  <a:srgbClr val="FF0000"/>
                </a:solidFill>
              </a:rPr>
              <a:t>العلاج</a:t>
            </a:r>
          </a:p>
          <a:p>
            <a:r>
              <a:rPr lang="ar-IQ" sz="2000" dirty="0" smtClean="0"/>
              <a:t>يجب </a:t>
            </a:r>
            <a:r>
              <a:rPr lang="ar-IQ" sz="2000" dirty="0"/>
              <a:t>اتباع المؤشرات الاتية في علاج الخلع : </a:t>
            </a:r>
            <a:endParaRPr lang="ar-IQ" sz="2000" dirty="0" smtClean="0"/>
          </a:p>
          <a:p>
            <a:r>
              <a:rPr lang="ar-IQ" sz="2000" b="1" dirty="0" smtClean="0">
                <a:solidFill>
                  <a:srgbClr val="FF0000"/>
                </a:solidFill>
              </a:rPr>
              <a:t>1- </a:t>
            </a:r>
            <a:r>
              <a:rPr lang="ar-IQ" sz="2000" dirty="0"/>
              <a:t>تثبيت الطرف المصاب بوضع مريح لحين نقله الى الطبيب المختص . </a:t>
            </a:r>
            <a:endParaRPr lang="ar-IQ" sz="2000" dirty="0" smtClean="0"/>
          </a:p>
          <a:p>
            <a:r>
              <a:rPr lang="ar-IQ" sz="2000" b="1" dirty="0">
                <a:solidFill>
                  <a:srgbClr val="FF0000"/>
                </a:solidFill>
              </a:rPr>
              <a:t>2</a:t>
            </a:r>
            <a:r>
              <a:rPr lang="ar-IQ" sz="2000" b="1" dirty="0" smtClean="0">
                <a:solidFill>
                  <a:srgbClr val="FF0000"/>
                </a:solidFill>
              </a:rPr>
              <a:t>-</a:t>
            </a:r>
            <a:r>
              <a:rPr lang="ar-IQ" sz="2000" dirty="0" smtClean="0"/>
              <a:t> </a:t>
            </a:r>
            <a:r>
              <a:rPr lang="ar-IQ" sz="2000" dirty="0"/>
              <a:t>يجب عدم تحريك المفصل المصاب لحين التأكد من نوعية الاصابة . </a:t>
            </a:r>
            <a:endParaRPr lang="ar-IQ" sz="2000" dirty="0" smtClean="0"/>
          </a:p>
          <a:p>
            <a:r>
              <a:rPr lang="ar-IQ" sz="2000" b="1" dirty="0">
                <a:solidFill>
                  <a:srgbClr val="FF0000"/>
                </a:solidFill>
              </a:rPr>
              <a:t>3</a:t>
            </a:r>
            <a:r>
              <a:rPr lang="ar-IQ" sz="2000" b="1" dirty="0" smtClean="0">
                <a:solidFill>
                  <a:srgbClr val="FF0000"/>
                </a:solidFill>
              </a:rPr>
              <a:t>-</a:t>
            </a:r>
            <a:r>
              <a:rPr lang="ar-IQ" sz="2000" dirty="0" smtClean="0"/>
              <a:t> </a:t>
            </a:r>
            <a:r>
              <a:rPr lang="ar-IQ" sz="2000" dirty="0"/>
              <a:t>يتم ارجاع المفصل الى وضعه الطبيعي تحت التخدير من قبل الطبيب المختص. </a:t>
            </a:r>
            <a:endParaRPr lang="ar-IQ" sz="2000" dirty="0" smtClean="0"/>
          </a:p>
          <a:p>
            <a:r>
              <a:rPr lang="ar-IQ" sz="2000" b="1" dirty="0" smtClean="0">
                <a:solidFill>
                  <a:srgbClr val="FF0000"/>
                </a:solidFill>
              </a:rPr>
              <a:t>4- </a:t>
            </a:r>
            <a:r>
              <a:rPr lang="ar-IQ" sz="2000" dirty="0"/>
              <a:t>تثبيت المفصل المصاب في وضعه الطبيعي وحسب نوعية المفصل ولمدة اسبوعين </a:t>
            </a:r>
            <a:r>
              <a:rPr lang="ar-IQ" sz="2000" dirty="0" smtClean="0"/>
              <a:t>الى ثلاثة </a:t>
            </a:r>
            <a:r>
              <a:rPr lang="ar-IQ" sz="2000" dirty="0"/>
              <a:t>اسابيع </a:t>
            </a:r>
            <a:r>
              <a:rPr lang="ar-IQ" sz="2000" dirty="0" smtClean="0"/>
              <a:t>. </a:t>
            </a:r>
          </a:p>
          <a:p>
            <a:r>
              <a:rPr lang="ar-IQ" sz="2000" dirty="0" smtClean="0"/>
              <a:t> </a:t>
            </a:r>
            <a:r>
              <a:rPr lang="ar-IQ" sz="2000" b="1" dirty="0" smtClean="0">
                <a:solidFill>
                  <a:srgbClr val="FF0000"/>
                </a:solidFill>
              </a:rPr>
              <a:t>5- </a:t>
            </a:r>
            <a:r>
              <a:rPr lang="ar-IQ" sz="2000" dirty="0"/>
              <a:t>اجراء العلاج الطبيعي والتأهيلي </a:t>
            </a:r>
            <a:r>
              <a:rPr lang="ar-IQ" sz="2000" dirty="0" err="1"/>
              <a:t>باعطاء</a:t>
            </a:r>
            <a:r>
              <a:rPr lang="ar-IQ" sz="2000" dirty="0"/>
              <a:t> جلسات اشعة قصيرة وتدليك المنطقة المجاورة والقيام بتمارين متدرجة لتقوية اربطة المفصل والعضلات المحيطة.</a:t>
            </a:r>
            <a:endParaRPr lang="en-US" sz="2000" dirty="0"/>
          </a:p>
        </p:txBody>
      </p:sp>
    </p:spTree>
    <p:extLst>
      <p:ext uri="{BB962C8B-B14F-4D97-AF65-F5344CB8AC3E}">
        <p14:creationId xmlns:p14="http://schemas.microsoft.com/office/powerpoint/2010/main" val="1430625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1396</Words>
  <Application>Microsoft Office PowerPoint</Application>
  <PresentationFormat>Widescreen</PresentationFormat>
  <Paragraphs>65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الطب الرياضي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Lenovo</cp:lastModifiedBy>
  <cp:revision>2</cp:revision>
  <dcterms:created xsi:type="dcterms:W3CDTF">2025-08-31T08:14:39Z</dcterms:created>
  <dcterms:modified xsi:type="dcterms:W3CDTF">2025-08-31T08:21:30Z</dcterms:modified>
</cp:coreProperties>
</file>