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2" d="100"/>
          <a:sy n="52" d="100"/>
        </p:scale>
        <p:origin x="8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EF3628-549D-462A-BF4F-C22AFCC55A85}"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41221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EF3628-549D-462A-BF4F-C22AFCC55A85}"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1451256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EF3628-549D-462A-BF4F-C22AFCC55A85}"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103147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EF3628-549D-462A-BF4F-C22AFCC55A85}"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778413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EF3628-549D-462A-BF4F-C22AFCC55A85}" type="datetimeFigureOut">
              <a:rPr lang="en-US" smtClean="0"/>
              <a:t>8/31/2025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2510691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EF3628-549D-462A-BF4F-C22AFCC55A85}" type="datetimeFigureOut">
              <a:rPr lang="en-US" smtClean="0"/>
              <a:t>8/31/2025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1245300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EF3628-549D-462A-BF4F-C22AFCC55A85}" type="datetimeFigureOut">
              <a:rPr lang="en-US" smtClean="0"/>
              <a:t>8/31/2025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3973360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EF3628-549D-462A-BF4F-C22AFCC55A85}" type="datetimeFigureOut">
              <a:rPr lang="en-US" smtClean="0"/>
              <a:t>8/31/2025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358884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EF3628-549D-462A-BF4F-C22AFCC55A85}" type="datetimeFigureOut">
              <a:rPr lang="en-US" smtClean="0"/>
              <a:t>8/31/2025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2166392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EF3628-549D-462A-BF4F-C22AFCC55A85}" type="datetimeFigureOut">
              <a:rPr lang="en-US" smtClean="0"/>
              <a:t>8/31/2025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271219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EF3628-549D-462A-BF4F-C22AFCC55A85}" type="datetimeFigureOut">
              <a:rPr lang="en-US" smtClean="0"/>
              <a:t>8/31/2025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CE0E4-FC22-422F-BD34-F011551C30AF}" type="slidenum">
              <a:rPr lang="en-US" smtClean="0"/>
              <a:t>‹#›</a:t>
            </a:fld>
            <a:endParaRPr lang="en-US"/>
          </a:p>
        </p:txBody>
      </p:sp>
    </p:spTree>
    <p:extLst>
      <p:ext uri="{BB962C8B-B14F-4D97-AF65-F5344CB8AC3E}">
        <p14:creationId xmlns:p14="http://schemas.microsoft.com/office/powerpoint/2010/main" val="37997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F3628-549D-462A-BF4F-C22AFCC55A85}" type="datetimeFigureOut">
              <a:rPr lang="en-US" smtClean="0"/>
              <a:t>8/31/2025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CE0E4-FC22-422F-BD34-F011551C30AF}" type="slidenum">
              <a:rPr lang="en-US" smtClean="0"/>
              <a:t>‹#›</a:t>
            </a:fld>
            <a:endParaRPr lang="en-US"/>
          </a:p>
        </p:txBody>
      </p:sp>
    </p:spTree>
    <p:extLst>
      <p:ext uri="{BB962C8B-B14F-4D97-AF65-F5344CB8AC3E}">
        <p14:creationId xmlns:p14="http://schemas.microsoft.com/office/powerpoint/2010/main" val="1596443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95269" y="1664677"/>
            <a:ext cx="9177308" cy="1031632"/>
          </a:xfrm>
        </p:spPr>
        <p:txBody>
          <a:bodyPr/>
          <a:lstStyle/>
          <a:p>
            <a:pPr algn="ctr"/>
            <a:r>
              <a:rPr lang="ar-IQ" dirty="0" smtClean="0"/>
              <a:t>الطب الرياضي</a:t>
            </a:r>
            <a:endParaRPr lang="en-US" dirty="0"/>
          </a:p>
        </p:txBody>
      </p:sp>
      <p:sp>
        <p:nvSpPr>
          <p:cNvPr id="3" name="عنوان فرعي 2"/>
          <p:cNvSpPr>
            <a:spLocks noGrp="1"/>
          </p:cNvSpPr>
          <p:nvPr>
            <p:ph type="subTitle" idx="1"/>
          </p:nvPr>
        </p:nvSpPr>
        <p:spPr>
          <a:xfrm>
            <a:off x="1771115" y="3188677"/>
            <a:ext cx="9001462" cy="2690446"/>
          </a:xfrm>
        </p:spPr>
        <p:txBody>
          <a:bodyPr>
            <a:normAutofit/>
          </a:bodyPr>
          <a:lstStyle/>
          <a:p>
            <a:pPr algn="ctr"/>
            <a:r>
              <a:rPr lang="ar-IQ" sz="3200" b="1" dirty="0" smtClean="0">
                <a:solidFill>
                  <a:schemeClr val="tx1"/>
                </a:solidFill>
              </a:rPr>
              <a:t>أصابات العظام</a:t>
            </a:r>
          </a:p>
          <a:p>
            <a:endParaRPr lang="ar-IQ" sz="3200" b="1" dirty="0" smtClean="0">
              <a:solidFill>
                <a:srgbClr val="FFFF00"/>
              </a:solidFill>
            </a:endParaRPr>
          </a:p>
          <a:p>
            <a:pPr algn="ctr"/>
            <a:r>
              <a:rPr lang="ar-KW" b="1" dirty="0" smtClean="0">
                <a:solidFill>
                  <a:schemeClr val="tx1"/>
                </a:solidFill>
              </a:rPr>
              <a:t>محاضرات </a:t>
            </a:r>
            <a:r>
              <a:rPr lang="ar-IQ" b="1" dirty="0" smtClean="0">
                <a:solidFill>
                  <a:schemeClr val="tx1"/>
                </a:solidFill>
              </a:rPr>
              <a:t> </a:t>
            </a:r>
            <a:r>
              <a:rPr lang="ar-IQ" b="1" dirty="0" smtClean="0">
                <a:solidFill>
                  <a:schemeClr val="tx1"/>
                </a:solidFill>
              </a:rPr>
              <a:t>. أ . د. سهاد </a:t>
            </a:r>
            <a:r>
              <a:rPr lang="ar-IQ" b="1" dirty="0" smtClean="0">
                <a:solidFill>
                  <a:schemeClr val="tx1"/>
                </a:solidFill>
              </a:rPr>
              <a:t>حسيب</a:t>
            </a:r>
            <a:endParaRPr lang="ar-KW" b="1" dirty="0" smtClean="0">
              <a:solidFill>
                <a:schemeClr val="tx1"/>
              </a:solidFill>
            </a:endParaRPr>
          </a:p>
          <a:p>
            <a:pPr algn="ctr"/>
            <a:endParaRPr lang="ar-IQ" b="1" dirty="0">
              <a:solidFill>
                <a:schemeClr val="tx1"/>
              </a:solidFill>
            </a:endParaRPr>
          </a:p>
        </p:txBody>
      </p:sp>
      <p:pic>
        <p:nvPicPr>
          <p:cNvPr id="7" name="صورة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40208" y="0"/>
            <a:ext cx="2751791" cy="1465385"/>
          </a:xfrm>
          <a:prstGeom prst="rect">
            <a:avLst/>
          </a:prstGeom>
        </p:spPr>
      </p:pic>
    </p:spTree>
    <p:extLst>
      <p:ext uri="{BB962C8B-B14F-4D97-AF65-F5344CB8AC3E}">
        <p14:creationId xmlns:p14="http://schemas.microsoft.com/office/powerpoint/2010/main" val="945811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1999" cy="3785652"/>
          </a:xfrm>
          <a:prstGeom prst="rect">
            <a:avLst/>
          </a:prstGeom>
        </p:spPr>
        <p:txBody>
          <a:bodyPr wrap="square">
            <a:spAutoFit/>
          </a:bodyPr>
          <a:lstStyle/>
          <a:p>
            <a:r>
              <a:rPr lang="ar-IQ" sz="2400" dirty="0" smtClean="0">
                <a:solidFill>
                  <a:srgbClr val="FF0000"/>
                </a:solidFill>
              </a:rPr>
              <a:t>3-عدم </a:t>
            </a:r>
            <a:r>
              <a:rPr lang="ar-IQ" sz="2400" dirty="0">
                <a:solidFill>
                  <a:srgbClr val="FF0000"/>
                </a:solidFill>
              </a:rPr>
              <a:t>الالتئام </a:t>
            </a:r>
            <a:r>
              <a:rPr lang="ar-IQ" sz="2400" dirty="0"/>
              <a:t>: </a:t>
            </a:r>
            <a:r>
              <a:rPr lang="ar-IQ" sz="2000" dirty="0"/>
              <a:t>حيث لا يحدث التئام للعظام المكسورة مهما طالت مدة الكسر في الجبس ويرجع السبب الى وجود الانسجة غير العظمية بين طرفي الكسر مما يمنع تكوين الجلطة الدموية وعدم </a:t>
            </a:r>
            <a:r>
              <a:rPr lang="ar-IQ" sz="2000" dirty="0" smtClean="0"/>
              <a:t>الالتئام </a:t>
            </a:r>
            <a:r>
              <a:rPr lang="ar-IQ" sz="2000" dirty="0"/>
              <a:t>وكذلك الى وجود التهاب مزمن في المنطقة </a:t>
            </a:r>
            <a:r>
              <a:rPr lang="ar-IQ" sz="2000" dirty="0" smtClean="0"/>
              <a:t>او عدد </a:t>
            </a:r>
            <a:r>
              <a:rPr lang="ar-IQ" sz="2000" dirty="0"/>
              <a:t>من امراض العظام </a:t>
            </a:r>
            <a:r>
              <a:rPr lang="ar-IQ" sz="2000" dirty="0" smtClean="0"/>
              <a:t>. </a:t>
            </a:r>
          </a:p>
          <a:p>
            <a:r>
              <a:rPr lang="ar-IQ" sz="2400" dirty="0" smtClean="0">
                <a:solidFill>
                  <a:srgbClr val="FF0000"/>
                </a:solidFill>
              </a:rPr>
              <a:t>4-ضمور </a:t>
            </a:r>
            <a:r>
              <a:rPr lang="ar-IQ" sz="2400" dirty="0">
                <a:solidFill>
                  <a:srgbClr val="FF0000"/>
                </a:solidFill>
              </a:rPr>
              <a:t>العضلات </a:t>
            </a:r>
            <a:r>
              <a:rPr lang="ar-IQ" sz="2000" dirty="0"/>
              <a:t>: نتيجة لتثبيت العظام فترات طويلة يؤدي الى تثبيت العضلات العاملة على هذه العظام خاصة اذا اهمل تأهيلها في اثناء العلاج مما يؤدي الى ضمور العضلات وقلة الدم الواصل اليها وهكذا تضعف العضلة وتقصر وتفقد مرونتها وسرعة استجابتها كما قد يحدث ضمور العضلات نتيجة قطع الاعصاب المغذية لها. وللتغلب على ضمور العضلات نتيجة عدم الاستعمال لابد من اجراء التمارين العلاجية والتأهيلية في اثناء فترة الشفاء لتنشيط الدورة </a:t>
            </a:r>
            <a:r>
              <a:rPr lang="ar-IQ" sz="2000" dirty="0" smtClean="0"/>
              <a:t>الدموية.</a:t>
            </a:r>
            <a:r>
              <a:rPr lang="ar-IQ" sz="2400" dirty="0" smtClean="0"/>
              <a:t> </a:t>
            </a:r>
          </a:p>
          <a:p>
            <a:r>
              <a:rPr lang="ar-IQ" sz="2400" dirty="0" smtClean="0"/>
              <a:t> </a:t>
            </a:r>
            <a:r>
              <a:rPr lang="ar-IQ" sz="2400" dirty="0" smtClean="0">
                <a:solidFill>
                  <a:srgbClr val="FF0000"/>
                </a:solidFill>
              </a:rPr>
              <a:t>5-تيبس </a:t>
            </a:r>
            <a:r>
              <a:rPr lang="ar-IQ" sz="2400" dirty="0">
                <a:solidFill>
                  <a:srgbClr val="FF0000"/>
                </a:solidFill>
              </a:rPr>
              <a:t>المفاصل </a:t>
            </a:r>
            <a:r>
              <a:rPr lang="ar-IQ" sz="2400" dirty="0"/>
              <a:t>: </a:t>
            </a:r>
            <a:r>
              <a:rPr lang="ar-IQ" sz="2000" dirty="0"/>
              <a:t>أي عدم القدرة على اداء حركتها الطبيعية وضمن مداها الطبيعي ومن ثم تكون الحركات غير كاملة ومتصلبة مع وجود الالم عند الحركة. ويحدث </a:t>
            </a:r>
            <a:r>
              <a:rPr lang="ar-IQ" sz="2000" dirty="0" smtClean="0"/>
              <a:t>تيبس </a:t>
            </a:r>
            <a:r>
              <a:rPr lang="ar-IQ" sz="2000" dirty="0"/>
              <a:t>المفاصل خاصة نتيجة عدم استعمالها لفترة طويلة، ويمكن اعادة عمل المفصل بأجراء العلاج الطبيعي المتدرج </a:t>
            </a:r>
            <a:r>
              <a:rPr lang="ar-IQ" sz="2000" dirty="0" err="1"/>
              <a:t>لارجاع</a:t>
            </a:r>
            <a:r>
              <a:rPr lang="ar-IQ" sz="2000" dirty="0"/>
              <a:t> الحركة الى وضعها الطبيعي</a:t>
            </a:r>
            <a:r>
              <a:rPr lang="ar-IQ" sz="2000" dirty="0" smtClean="0"/>
              <a:t>.   </a:t>
            </a:r>
          </a:p>
          <a:p>
            <a:r>
              <a:rPr lang="ar-IQ" sz="2400" dirty="0" smtClean="0">
                <a:solidFill>
                  <a:srgbClr val="FF0000"/>
                </a:solidFill>
              </a:rPr>
              <a:t>6- نهتك الانسجة المحيطة بالكسر: </a:t>
            </a:r>
            <a:r>
              <a:rPr lang="ar-IQ" sz="2400" dirty="0" smtClean="0"/>
              <a:t>وتحدث </a:t>
            </a:r>
            <a:r>
              <a:rPr lang="ar-IQ" sz="2400" dirty="0"/>
              <a:t>بخاصة في الكسور المضاعفة </a:t>
            </a:r>
            <a:r>
              <a:rPr lang="ar-IQ" sz="2400" dirty="0" smtClean="0"/>
              <a:t>وتشمل  </a:t>
            </a:r>
            <a:r>
              <a:rPr lang="ar-IQ" sz="2400" dirty="0" err="1" smtClean="0"/>
              <a:t>مايأتي</a:t>
            </a:r>
            <a:r>
              <a:rPr lang="ar-IQ" sz="2400" dirty="0" smtClean="0"/>
              <a:t> :</a:t>
            </a:r>
            <a:endParaRPr lang="en-US" sz="2400" dirty="0"/>
          </a:p>
        </p:txBody>
      </p:sp>
      <p:sp>
        <p:nvSpPr>
          <p:cNvPr id="4" name="مستطيل 3"/>
          <p:cNvSpPr/>
          <p:nvPr/>
        </p:nvSpPr>
        <p:spPr>
          <a:xfrm>
            <a:off x="175848" y="3785652"/>
            <a:ext cx="12016152" cy="1569660"/>
          </a:xfrm>
          <a:prstGeom prst="rect">
            <a:avLst/>
          </a:prstGeom>
        </p:spPr>
        <p:txBody>
          <a:bodyPr wrap="square">
            <a:spAutoFit/>
          </a:bodyPr>
          <a:lstStyle/>
          <a:p>
            <a:r>
              <a:rPr lang="ar-IQ" sz="2400" dirty="0" smtClean="0">
                <a:solidFill>
                  <a:srgbClr val="FF0000"/>
                </a:solidFill>
              </a:rPr>
              <a:t> أ-</a:t>
            </a:r>
            <a:r>
              <a:rPr lang="ar-IQ" sz="2400" dirty="0" smtClean="0"/>
              <a:t> تهتك </a:t>
            </a:r>
            <a:r>
              <a:rPr lang="ar-IQ" sz="2400" dirty="0"/>
              <a:t>الجلد </a:t>
            </a:r>
            <a:r>
              <a:rPr lang="ar-IQ" sz="2400" dirty="0" smtClean="0"/>
              <a:t>وتشققه.  </a:t>
            </a:r>
          </a:p>
          <a:p>
            <a:r>
              <a:rPr lang="ar-IQ" sz="2400" dirty="0" smtClean="0"/>
              <a:t> </a:t>
            </a:r>
            <a:r>
              <a:rPr lang="ar-IQ" sz="2400" dirty="0" smtClean="0">
                <a:solidFill>
                  <a:srgbClr val="FF0000"/>
                </a:solidFill>
              </a:rPr>
              <a:t>ب</a:t>
            </a:r>
            <a:r>
              <a:rPr lang="ar-IQ" sz="2400" dirty="0" smtClean="0"/>
              <a:t>- تمزق </a:t>
            </a:r>
            <a:r>
              <a:rPr lang="ar-IQ" sz="2400" dirty="0"/>
              <a:t>العضلات بطرفي العظم المكسور الذي يكون كالسكين </a:t>
            </a:r>
            <a:r>
              <a:rPr lang="ar-IQ" sz="2400" dirty="0" smtClean="0"/>
              <a:t>. </a:t>
            </a:r>
          </a:p>
          <a:p>
            <a:r>
              <a:rPr lang="ar-IQ" sz="2000" b="1" dirty="0" smtClean="0">
                <a:solidFill>
                  <a:srgbClr val="FF0000"/>
                </a:solidFill>
              </a:rPr>
              <a:t>ج</a:t>
            </a:r>
            <a:r>
              <a:rPr lang="ar-IQ" sz="2000" dirty="0" smtClean="0"/>
              <a:t>- </a:t>
            </a:r>
            <a:r>
              <a:rPr lang="ar-IQ" sz="2400" dirty="0" smtClean="0"/>
              <a:t>قطع </a:t>
            </a:r>
            <a:r>
              <a:rPr lang="ar-IQ" sz="2400" dirty="0"/>
              <a:t>عصب من الاعصاب </a:t>
            </a:r>
            <a:r>
              <a:rPr lang="ar-IQ" sz="2400" dirty="0" err="1" smtClean="0"/>
              <a:t>المجاورةالذي</a:t>
            </a:r>
            <a:r>
              <a:rPr lang="ar-IQ" sz="2400" dirty="0" smtClean="0"/>
              <a:t> </a:t>
            </a:r>
            <a:r>
              <a:rPr lang="ar-IQ" sz="2400" dirty="0"/>
              <a:t>يؤدي الى حدوث شلل في المنطقة </a:t>
            </a:r>
            <a:r>
              <a:rPr lang="ar-IQ" sz="2400" dirty="0" smtClean="0"/>
              <a:t>التي </a:t>
            </a:r>
            <a:r>
              <a:rPr lang="ar-IQ" sz="2400" dirty="0" err="1" smtClean="0"/>
              <a:t>يغذيها</a:t>
            </a:r>
            <a:r>
              <a:rPr lang="ar-IQ" sz="2400" dirty="0" smtClean="0"/>
              <a:t> العصب.</a:t>
            </a:r>
            <a:endParaRPr lang="en-US" sz="2400" dirty="0"/>
          </a:p>
        </p:txBody>
      </p:sp>
      <p:sp>
        <p:nvSpPr>
          <p:cNvPr id="5" name="مستطيل 4"/>
          <p:cNvSpPr/>
          <p:nvPr/>
        </p:nvSpPr>
        <p:spPr>
          <a:xfrm>
            <a:off x="175847" y="4985981"/>
            <a:ext cx="12016152" cy="1563745"/>
          </a:xfrm>
          <a:prstGeom prst="rect">
            <a:avLst/>
          </a:prstGeom>
        </p:spPr>
        <p:txBody>
          <a:bodyPr wrap="square">
            <a:spAutoFit/>
          </a:bodyPr>
          <a:lstStyle/>
          <a:p>
            <a:endParaRPr lang="ar-IQ" sz="2400" dirty="0" smtClean="0"/>
          </a:p>
          <a:p>
            <a:r>
              <a:rPr lang="ar-IQ" sz="2400" dirty="0" smtClean="0"/>
              <a:t>د </a:t>
            </a:r>
            <a:r>
              <a:rPr lang="ar-IQ" sz="2400" dirty="0"/>
              <a:t>- قطع الشرايين والأوردة المحيطة الذي قد يؤدي الى حدوث </a:t>
            </a:r>
            <a:r>
              <a:rPr lang="ar-IQ" sz="2400" dirty="0" err="1"/>
              <a:t>الغانغرين</a:t>
            </a:r>
            <a:r>
              <a:rPr lang="ar-IQ" sz="2400" dirty="0"/>
              <a:t> وموت المنطقة . </a:t>
            </a:r>
            <a:r>
              <a:rPr lang="ar-IQ" sz="2400" dirty="0" smtClean="0"/>
              <a:t> </a:t>
            </a:r>
          </a:p>
          <a:p>
            <a:r>
              <a:rPr lang="ar-IQ" sz="2400" dirty="0" smtClean="0"/>
              <a:t>هـ </a:t>
            </a:r>
            <a:r>
              <a:rPr lang="ar-IQ" sz="2400" dirty="0"/>
              <a:t>- اصابة الاحشاء الداخلية القريبة كالرئتين في كسور القفص الصدري </a:t>
            </a:r>
            <a:r>
              <a:rPr lang="ar-IQ" sz="2400" dirty="0" smtClean="0"/>
              <a:t>والأعضاء الحوضية </a:t>
            </a:r>
            <a:r>
              <a:rPr lang="ar-IQ" sz="2400" dirty="0"/>
              <a:t>في كسور عظام </a:t>
            </a:r>
            <a:r>
              <a:rPr lang="ar-IQ" sz="2400" dirty="0" smtClean="0"/>
              <a:t>الحوض</a:t>
            </a:r>
            <a:endParaRPr lang="en-US" sz="2400" dirty="0"/>
          </a:p>
        </p:txBody>
      </p:sp>
    </p:spTree>
    <p:extLst>
      <p:ext uri="{BB962C8B-B14F-4D97-AF65-F5344CB8AC3E}">
        <p14:creationId xmlns:p14="http://schemas.microsoft.com/office/powerpoint/2010/main" val="1957507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6247864"/>
          </a:xfrm>
          <a:prstGeom prst="rect">
            <a:avLst/>
          </a:prstGeom>
        </p:spPr>
        <p:txBody>
          <a:bodyPr wrap="square">
            <a:spAutoFit/>
          </a:bodyPr>
          <a:lstStyle/>
          <a:p>
            <a:pPr algn="ctr"/>
            <a:r>
              <a:rPr lang="ar-IQ" sz="2000" b="1" u="sng" dirty="0">
                <a:solidFill>
                  <a:srgbClr val="FF0000"/>
                </a:solidFill>
              </a:rPr>
              <a:t>الاسعافات الأولية </a:t>
            </a:r>
            <a:r>
              <a:rPr lang="ar-IQ" sz="2000" b="1" u="sng" dirty="0" smtClean="0">
                <a:solidFill>
                  <a:srgbClr val="FF0000"/>
                </a:solidFill>
              </a:rPr>
              <a:t>للكسور</a:t>
            </a:r>
          </a:p>
          <a:p>
            <a:pPr algn="ctr"/>
            <a:endParaRPr lang="ar-IQ" sz="2000" b="1" u="sng" dirty="0" smtClean="0">
              <a:solidFill>
                <a:srgbClr val="FF0000"/>
              </a:solidFill>
            </a:endParaRPr>
          </a:p>
          <a:p>
            <a:r>
              <a:rPr lang="ar-IQ" sz="2000" dirty="0" smtClean="0"/>
              <a:t>ان </a:t>
            </a:r>
            <a:r>
              <a:rPr lang="ar-IQ" sz="2000" dirty="0"/>
              <a:t>الهدف النهائي لعلاج الكسور العمل على تجنب حدوث المضاعفات واعادة </a:t>
            </a:r>
            <a:r>
              <a:rPr lang="ar-IQ" sz="2000" dirty="0" smtClean="0"/>
              <a:t>حالة العظام المصابة </a:t>
            </a:r>
            <a:r>
              <a:rPr lang="ar-IQ" sz="2000" dirty="0"/>
              <a:t>إلى ما كانت عليه قبل الكسر وكذلك العمل على عودة الانسجة </a:t>
            </a:r>
            <a:r>
              <a:rPr lang="ar-IQ" sz="2000" dirty="0" smtClean="0"/>
              <a:t>المحيطة بالكسر </a:t>
            </a:r>
            <a:r>
              <a:rPr lang="ar-IQ" sz="2000" dirty="0"/>
              <a:t>والحالة العامة للمصاب الرياضي بالكسر الى كفاءته الرياضية العالية قبل </a:t>
            </a:r>
            <a:r>
              <a:rPr lang="ar-IQ" sz="2000" dirty="0" smtClean="0"/>
              <a:t>حدوث الكسر </a:t>
            </a:r>
            <a:r>
              <a:rPr lang="ar-IQ" sz="2000" dirty="0"/>
              <a:t>ويجب مراعاة النقاط الآتية عند الاسعاف الأولي </a:t>
            </a:r>
            <a:r>
              <a:rPr lang="ar-IQ" sz="2000" dirty="0" smtClean="0"/>
              <a:t>:</a:t>
            </a:r>
          </a:p>
          <a:p>
            <a:r>
              <a:rPr lang="ar-IQ" sz="2000" dirty="0" smtClean="0">
                <a:solidFill>
                  <a:srgbClr val="FF0000"/>
                </a:solidFill>
              </a:rPr>
              <a:t>1-  </a:t>
            </a:r>
            <a:r>
              <a:rPr lang="ar-IQ" sz="2000" dirty="0" smtClean="0"/>
              <a:t>عدم </a:t>
            </a:r>
            <a:r>
              <a:rPr lang="ar-IQ" sz="2000" dirty="0"/>
              <a:t>تحريك المنطقة المصابة على الاطلاق وتحريك المصاب برفق وعناية كبيرة</a:t>
            </a:r>
            <a:r>
              <a:rPr lang="ar-IQ" sz="2000" dirty="0" smtClean="0"/>
              <a:t>.</a:t>
            </a:r>
          </a:p>
          <a:p>
            <a:r>
              <a:rPr lang="ar-IQ" sz="2000" dirty="0" smtClean="0">
                <a:solidFill>
                  <a:srgbClr val="FF0000"/>
                </a:solidFill>
              </a:rPr>
              <a:t>2-  </a:t>
            </a:r>
            <a:r>
              <a:rPr lang="ar-IQ" sz="2000" dirty="0" smtClean="0"/>
              <a:t>ملاحظة </a:t>
            </a:r>
            <a:r>
              <a:rPr lang="ar-IQ" sz="2000" dirty="0"/>
              <a:t>النبض وسرعة التنفس واسعاف المصاب أولياً عند اختفائها</a:t>
            </a:r>
            <a:r>
              <a:rPr lang="ar-IQ" sz="2000" dirty="0" smtClean="0"/>
              <a:t>.</a:t>
            </a:r>
          </a:p>
          <a:p>
            <a:r>
              <a:rPr lang="ar-IQ" sz="2000" dirty="0" smtClean="0">
                <a:solidFill>
                  <a:srgbClr val="FF0000"/>
                </a:solidFill>
              </a:rPr>
              <a:t>3-</a:t>
            </a:r>
            <a:r>
              <a:rPr lang="ar-IQ" sz="2000" dirty="0" smtClean="0"/>
              <a:t>  العمل </a:t>
            </a:r>
            <a:r>
              <a:rPr lang="ar-IQ" sz="2000" dirty="0"/>
              <a:t>على ايقاف النزف ان وجد </a:t>
            </a:r>
            <a:r>
              <a:rPr lang="ar-IQ" sz="2000" dirty="0" smtClean="0"/>
              <a:t>بالضغط </a:t>
            </a:r>
            <a:r>
              <a:rPr lang="ar-IQ" sz="2000" dirty="0"/>
              <a:t>على مكان اعلى الاصابة اذا كان </a:t>
            </a:r>
            <a:r>
              <a:rPr lang="ar-IQ" sz="2000" dirty="0" smtClean="0"/>
              <a:t>النزف </a:t>
            </a:r>
            <a:r>
              <a:rPr lang="ar-IQ" sz="2000" b="1" dirty="0" smtClean="0">
                <a:solidFill>
                  <a:srgbClr val="FF0000"/>
                </a:solidFill>
              </a:rPr>
              <a:t>شريانياً</a:t>
            </a:r>
            <a:r>
              <a:rPr lang="ar-IQ" sz="2000" dirty="0" smtClean="0"/>
              <a:t> </a:t>
            </a:r>
            <a:r>
              <a:rPr lang="ar-IQ" sz="2000" dirty="0"/>
              <a:t>وتحتها اذا كان </a:t>
            </a:r>
            <a:r>
              <a:rPr lang="ar-IQ" sz="2000" dirty="0" smtClean="0"/>
              <a:t>النزف </a:t>
            </a:r>
            <a:r>
              <a:rPr lang="ar-IQ" sz="2000" b="1" dirty="0">
                <a:solidFill>
                  <a:srgbClr val="0070C0"/>
                </a:solidFill>
              </a:rPr>
              <a:t>وريدياً </a:t>
            </a:r>
            <a:r>
              <a:rPr lang="ar-IQ" sz="2000" dirty="0"/>
              <a:t>لتجنب حدوث الصدمة </a:t>
            </a:r>
            <a:r>
              <a:rPr lang="ar-IQ" sz="2000" dirty="0" smtClean="0"/>
              <a:t>.</a:t>
            </a:r>
          </a:p>
          <a:p>
            <a:r>
              <a:rPr lang="ar-IQ" sz="2000" dirty="0" smtClean="0">
                <a:solidFill>
                  <a:srgbClr val="FF0000"/>
                </a:solidFill>
              </a:rPr>
              <a:t>4-</a:t>
            </a:r>
            <a:r>
              <a:rPr lang="ar-IQ" sz="2000" dirty="0" smtClean="0"/>
              <a:t>  في </a:t>
            </a:r>
            <a:r>
              <a:rPr lang="ar-IQ" sz="2000" dirty="0"/>
              <a:t>كسور العمود الفقري والحوض والفخذ ينقل المصاب على نقالة </a:t>
            </a:r>
            <a:r>
              <a:rPr lang="ar-IQ" sz="2000" dirty="0" smtClean="0"/>
              <a:t>صلبة </a:t>
            </a:r>
            <a:r>
              <a:rPr lang="ar-IQ" sz="2000" dirty="0"/>
              <a:t>فوراً </a:t>
            </a:r>
            <a:r>
              <a:rPr lang="ar-IQ" sz="2000" dirty="0" smtClean="0"/>
              <a:t>إلى المستشفى .</a:t>
            </a:r>
          </a:p>
          <a:p>
            <a:r>
              <a:rPr lang="ar-IQ" sz="2000" dirty="0" smtClean="0">
                <a:solidFill>
                  <a:srgbClr val="FF0000"/>
                </a:solidFill>
              </a:rPr>
              <a:t>5- </a:t>
            </a:r>
            <a:r>
              <a:rPr lang="ar-IQ" sz="2000" dirty="0" smtClean="0"/>
              <a:t> </a:t>
            </a:r>
            <a:r>
              <a:rPr lang="ar-IQ" sz="2000" dirty="0"/>
              <a:t>العمل على تثبيت العظم المصاب بوساطة الجبيرة </a:t>
            </a:r>
            <a:r>
              <a:rPr lang="ar-IQ" sz="2000" b="1" dirty="0">
                <a:solidFill>
                  <a:srgbClr val="C00000"/>
                </a:solidFill>
              </a:rPr>
              <a:t>ويجب مراعاة ما يأتي </a:t>
            </a:r>
            <a:r>
              <a:rPr lang="ar-IQ" sz="2000" b="1" dirty="0" smtClean="0">
                <a:solidFill>
                  <a:srgbClr val="C00000"/>
                </a:solidFill>
              </a:rPr>
              <a:t>:</a:t>
            </a:r>
          </a:p>
          <a:p>
            <a:r>
              <a:rPr lang="ar-IQ" sz="2000" b="1" dirty="0" smtClean="0">
                <a:solidFill>
                  <a:srgbClr val="C00000"/>
                </a:solidFill>
              </a:rPr>
              <a:t>أ-</a:t>
            </a:r>
            <a:r>
              <a:rPr lang="ar-IQ" sz="2000" dirty="0" smtClean="0"/>
              <a:t> </a:t>
            </a:r>
            <a:r>
              <a:rPr lang="ar-IQ" sz="2000" dirty="0"/>
              <a:t>أن تكون الجبيرة صلبة نوعا ما مثل الخشب او </a:t>
            </a:r>
            <a:r>
              <a:rPr lang="ar-IQ" sz="2000" dirty="0" smtClean="0"/>
              <a:t>الحديد.</a:t>
            </a:r>
          </a:p>
          <a:p>
            <a:r>
              <a:rPr lang="ar-IQ" sz="2000" b="1" dirty="0" smtClean="0">
                <a:solidFill>
                  <a:srgbClr val="C00000"/>
                </a:solidFill>
              </a:rPr>
              <a:t>ب-</a:t>
            </a:r>
            <a:r>
              <a:rPr lang="ar-IQ" sz="2000" dirty="0" smtClean="0"/>
              <a:t>يمكن </a:t>
            </a:r>
            <a:r>
              <a:rPr lang="ar-IQ" sz="2000" dirty="0"/>
              <a:t>استخدام اعضاء الجسم بوصفها جبائر مثل ربط الساق المصاب مع </a:t>
            </a:r>
            <a:r>
              <a:rPr lang="ar-IQ" sz="2000" dirty="0" smtClean="0"/>
              <a:t>الساق السليمة </a:t>
            </a:r>
            <a:r>
              <a:rPr lang="ar-IQ" sz="2000" dirty="0"/>
              <a:t>، أو تثبيت الذراع على الجذع او الاصابع مع بعضها </a:t>
            </a:r>
            <a:r>
              <a:rPr lang="ar-IQ" sz="2000" dirty="0" smtClean="0"/>
              <a:t>.</a:t>
            </a:r>
          </a:p>
          <a:p>
            <a:r>
              <a:rPr lang="ar-IQ" sz="2000" b="1" dirty="0" smtClean="0">
                <a:solidFill>
                  <a:srgbClr val="C00000"/>
                </a:solidFill>
              </a:rPr>
              <a:t>ج-</a:t>
            </a:r>
            <a:r>
              <a:rPr lang="ar-IQ" sz="2000" dirty="0" smtClean="0"/>
              <a:t>تلف </a:t>
            </a:r>
            <a:r>
              <a:rPr lang="ar-IQ" sz="2000" dirty="0"/>
              <a:t>الجبيرة بالشاش او القطن قبل استخدامها </a:t>
            </a:r>
            <a:r>
              <a:rPr lang="ar-IQ" sz="2000" dirty="0" smtClean="0"/>
              <a:t>.</a:t>
            </a:r>
          </a:p>
          <a:p>
            <a:r>
              <a:rPr lang="ar-IQ" sz="2000" b="1" dirty="0" smtClean="0">
                <a:solidFill>
                  <a:srgbClr val="C00000"/>
                </a:solidFill>
              </a:rPr>
              <a:t>د- </a:t>
            </a:r>
            <a:r>
              <a:rPr lang="ar-IQ" sz="2000" dirty="0" smtClean="0"/>
              <a:t>يجب </a:t>
            </a:r>
            <a:r>
              <a:rPr lang="ar-IQ" sz="2000" dirty="0"/>
              <a:t>ان تكون الجبيرة طويلة لتشمل المفصل اعلى او اسفل </a:t>
            </a:r>
            <a:r>
              <a:rPr lang="ar-IQ" sz="2000" dirty="0" smtClean="0"/>
              <a:t>الكسر.</a:t>
            </a:r>
          </a:p>
          <a:p>
            <a:r>
              <a:rPr lang="ar-IQ" sz="2000" b="1" dirty="0" smtClean="0">
                <a:solidFill>
                  <a:srgbClr val="C00000"/>
                </a:solidFill>
              </a:rPr>
              <a:t>و- </a:t>
            </a:r>
            <a:r>
              <a:rPr lang="ar-IQ" sz="2000" dirty="0" smtClean="0"/>
              <a:t>يمكن</a:t>
            </a:r>
            <a:r>
              <a:rPr lang="ar-IQ" sz="2000" b="1" dirty="0" smtClean="0">
                <a:solidFill>
                  <a:srgbClr val="C00000"/>
                </a:solidFill>
              </a:rPr>
              <a:t> </a:t>
            </a:r>
            <a:r>
              <a:rPr lang="ar-IQ" sz="2000" dirty="0" err="1" smtClean="0"/>
              <a:t>أستخدام</a:t>
            </a:r>
            <a:r>
              <a:rPr lang="ar-IQ" sz="2000" dirty="0" smtClean="0"/>
              <a:t> الجبيرة فوق الملابس.</a:t>
            </a:r>
            <a:r>
              <a:rPr lang="ar-IQ" sz="2000" b="1" dirty="0" smtClean="0">
                <a:solidFill>
                  <a:srgbClr val="C00000"/>
                </a:solidFill>
              </a:rPr>
              <a:t>                                                                                               </a:t>
            </a:r>
            <a:r>
              <a:rPr lang="ar-IQ" sz="2000" dirty="0" smtClean="0">
                <a:solidFill>
                  <a:srgbClr val="FF0000"/>
                </a:solidFill>
              </a:rPr>
              <a:t>6-</a:t>
            </a:r>
            <a:r>
              <a:rPr lang="ar-IQ" sz="2000" dirty="0" smtClean="0"/>
              <a:t>تدفئة </a:t>
            </a:r>
            <a:r>
              <a:rPr lang="ar-IQ" sz="2000" dirty="0"/>
              <a:t>المصاب واعطاؤه قسماً من السوائل عن طريق الفم ان امكن فضلا </a:t>
            </a:r>
            <a:r>
              <a:rPr lang="ar-IQ" sz="2000" dirty="0" smtClean="0"/>
              <a:t>عن </a:t>
            </a:r>
            <a:r>
              <a:rPr lang="ar-IQ" sz="2000" dirty="0" err="1" smtClean="0"/>
              <a:t>أعطائه</a:t>
            </a:r>
            <a:r>
              <a:rPr lang="ar-IQ" sz="2000" dirty="0" smtClean="0"/>
              <a:t> </a:t>
            </a:r>
            <a:r>
              <a:rPr lang="ar-IQ" sz="2000" dirty="0"/>
              <a:t>عدداً من المسكنات لتخفيف </a:t>
            </a:r>
            <a:r>
              <a:rPr lang="ar-IQ" sz="2000" dirty="0" smtClean="0"/>
              <a:t>الألم .</a:t>
            </a:r>
          </a:p>
          <a:p>
            <a:r>
              <a:rPr lang="ar-IQ" sz="2000" dirty="0" smtClean="0">
                <a:solidFill>
                  <a:srgbClr val="FF0000"/>
                </a:solidFill>
              </a:rPr>
              <a:t>7-</a:t>
            </a:r>
            <a:r>
              <a:rPr lang="ar-IQ" sz="2000" dirty="0" smtClean="0"/>
              <a:t>نقل </a:t>
            </a:r>
            <a:r>
              <a:rPr lang="ar-IQ" sz="2000" dirty="0"/>
              <a:t>المصاب الى المستشفى فوراً .</a:t>
            </a:r>
            <a:endParaRPr lang="en-US" sz="2000" dirty="0"/>
          </a:p>
        </p:txBody>
      </p:sp>
    </p:spTree>
    <p:extLst>
      <p:ext uri="{BB962C8B-B14F-4D97-AF65-F5344CB8AC3E}">
        <p14:creationId xmlns:p14="http://schemas.microsoft.com/office/powerpoint/2010/main" val="3039522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6247864"/>
          </a:xfrm>
          <a:prstGeom prst="rect">
            <a:avLst/>
          </a:prstGeom>
        </p:spPr>
        <p:txBody>
          <a:bodyPr wrap="square">
            <a:spAutoFit/>
          </a:bodyPr>
          <a:lstStyle/>
          <a:p>
            <a:pPr algn="ctr"/>
            <a:r>
              <a:rPr lang="ar-IQ" sz="2000" b="1" u="sng" dirty="0">
                <a:solidFill>
                  <a:srgbClr val="FF0000"/>
                </a:solidFill>
              </a:rPr>
              <a:t>الاسعافات الأولية </a:t>
            </a:r>
            <a:r>
              <a:rPr lang="ar-IQ" sz="2000" b="1" u="sng" dirty="0" smtClean="0">
                <a:solidFill>
                  <a:srgbClr val="FF0000"/>
                </a:solidFill>
              </a:rPr>
              <a:t>للكسور</a:t>
            </a:r>
          </a:p>
          <a:p>
            <a:pPr algn="ctr"/>
            <a:endParaRPr lang="ar-IQ" sz="2000" b="1" u="sng" dirty="0" smtClean="0">
              <a:solidFill>
                <a:srgbClr val="FF0000"/>
              </a:solidFill>
            </a:endParaRPr>
          </a:p>
          <a:p>
            <a:r>
              <a:rPr lang="ar-IQ" sz="2000" dirty="0" smtClean="0"/>
              <a:t>ان </a:t>
            </a:r>
            <a:r>
              <a:rPr lang="ar-IQ" sz="2000" dirty="0"/>
              <a:t>الهدف النهائي لعلاج الكسور العمل على تجنب حدوث المضاعفات واعادة </a:t>
            </a:r>
            <a:r>
              <a:rPr lang="ar-IQ" sz="2000" dirty="0" smtClean="0"/>
              <a:t>حالة العظام المصابة </a:t>
            </a:r>
            <a:r>
              <a:rPr lang="ar-IQ" sz="2000" dirty="0"/>
              <a:t>إلى ما كانت عليه قبل الكسر وكذلك العمل على عودة الانسجة </a:t>
            </a:r>
            <a:r>
              <a:rPr lang="ar-IQ" sz="2000" dirty="0" smtClean="0"/>
              <a:t>المحيطة بالكسر </a:t>
            </a:r>
            <a:r>
              <a:rPr lang="ar-IQ" sz="2000" dirty="0"/>
              <a:t>والحالة العامة للمصاب الرياضي بالكسر الى كفاءته الرياضية العالية قبل </a:t>
            </a:r>
            <a:r>
              <a:rPr lang="ar-IQ" sz="2000" dirty="0" smtClean="0"/>
              <a:t>حدوث الكسر </a:t>
            </a:r>
            <a:r>
              <a:rPr lang="ar-IQ" sz="2000" dirty="0"/>
              <a:t>ويجب مراعاة النقاط الآتية عند الاسعاف الأولي </a:t>
            </a:r>
            <a:r>
              <a:rPr lang="ar-IQ" sz="2000" dirty="0" smtClean="0"/>
              <a:t>:</a:t>
            </a:r>
          </a:p>
          <a:p>
            <a:r>
              <a:rPr lang="ar-IQ" sz="2000" dirty="0" smtClean="0">
                <a:solidFill>
                  <a:srgbClr val="FF0000"/>
                </a:solidFill>
              </a:rPr>
              <a:t>1-  </a:t>
            </a:r>
            <a:r>
              <a:rPr lang="ar-IQ" sz="2000" dirty="0" smtClean="0"/>
              <a:t>عدم </a:t>
            </a:r>
            <a:r>
              <a:rPr lang="ar-IQ" sz="2000" dirty="0"/>
              <a:t>تحريك المنطقة المصابة على الاطلاق وتحريك المصاب برفق وعناية كبيرة</a:t>
            </a:r>
            <a:r>
              <a:rPr lang="ar-IQ" sz="2000" dirty="0" smtClean="0"/>
              <a:t>.</a:t>
            </a:r>
          </a:p>
          <a:p>
            <a:r>
              <a:rPr lang="ar-IQ" sz="2000" dirty="0" smtClean="0">
                <a:solidFill>
                  <a:srgbClr val="FF0000"/>
                </a:solidFill>
              </a:rPr>
              <a:t>2-  </a:t>
            </a:r>
            <a:r>
              <a:rPr lang="ar-IQ" sz="2000" dirty="0" smtClean="0"/>
              <a:t>ملاحظة </a:t>
            </a:r>
            <a:r>
              <a:rPr lang="ar-IQ" sz="2000" dirty="0"/>
              <a:t>النبض وسرعة التنفس واسعاف المصاب أولياً عند اختفائها</a:t>
            </a:r>
            <a:r>
              <a:rPr lang="ar-IQ" sz="2000" dirty="0" smtClean="0"/>
              <a:t>.</a:t>
            </a:r>
          </a:p>
          <a:p>
            <a:r>
              <a:rPr lang="ar-IQ" sz="2000" dirty="0" smtClean="0">
                <a:solidFill>
                  <a:srgbClr val="FF0000"/>
                </a:solidFill>
              </a:rPr>
              <a:t>3-</a:t>
            </a:r>
            <a:r>
              <a:rPr lang="ar-IQ" sz="2000" dirty="0" smtClean="0"/>
              <a:t>  العمل </a:t>
            </a:r>
            <a:r>
              <a:rPr lang="ar-IQ" sz="2000" dirty="0"/>
              <a:t>على ايقاف النزف ان وجد </a:t>
            </a:r>
            <a:r>
              <a:rPr lang="ar-IQ" sz="2000" dirty="0" smtClean="0"/>
              <a:t>بالضغط </a:t>
            </a:r>
            <a:r>
              <a:rPr lang="ar-IQ" sz="2000" dirty="0"/>
              <a:t>على مكان اعلى الاصابة اذا كان </a:t>
            </a:r>
            <a:r>
              <a:rPr lang="ar-IQ" sz="2000" dirty="0" smtClean="0"/>
              <a:t>النزف </a:t>
            </a:r>
            <a:r>
              <a:rPr lang="ar-IQ" sz="2000" b="1" dirty="0" smtClean="0">
                <a:solidFill>
                  <a:srgbClr val="FF0000"/>
                </a:solidFill>
              </a:rPr>
              <a:t>شريانياً</a:t>
            </a:r>
            <a:r>
              <a:rPr lang="ar-IQ" sz="2000" dirty="0" smtClean="0"/>
              <a:t> </a:t>
            </a:r>
            <a:r>
              <a:rPr lang="ar-IQ" sz="2000" dirty="0"/>
              <a:t>وتحتها اذا كان </a:t>
            </a:r>
            <a:r>
              <a:rPr lang="ar-IQ" sz="2000" dirty="0" smtClean="0"/>
              <a:t>النزف </a:t>
            </a:r>
            <a:r>
              <a:rPr lang="ar-IQ" sz="2000" b="1" dirty="0">
                <a:solidFill>
                  <a:srgbClr val="0070C0"/>
                </a:solidFill>
              </a:rPr>
              <a:t>وريدياً </a:t>
            </a:r>
            <a:r>
              <a:rPr lang="ar-IQ" sz="2000" dirty="0"/>
              <a:t>لتجنب حدوث الصدمة </a:t>
            </a:r>
            <a:r>
              <a:rPr lang="ar-IQ" sz="2000" dirty="0" smtClean="0"/>
              <a:t>.</a:t>
            </a:r>
          </a:p>
          <a:p>
            <a:r>
              <a:rPr lang="ar-IQ" sz="2000" dirty="0" smtClean="0">
                <a:solidFill>
                  <a:srgbClr val="FF0000"/>
                </a:solidFill>
              </a:rPr>
              <a:t>4-</a:t>
            </a:r>
            <a:r>
              <a:rPr lang="ar-IQ" sz="2000" dirty="0" smtClean="0"/>
              <a:t>  في </a:t>
            </a:r>
            <a:r>
              <a:rPr lang="ar-IQ" sz="2000" dirty="0"/>
              <a:t>كسور العمود الفقري والحوض والفخذ ينقل المصاب على نقالة </a:t>
            </a:r>
            <a:r>
              <a:rPr lang="ar-IQ" sz="2000" dirty="0" smtClean="0"/>
              <a:t>صلبة </a:t>
            </a:r>
            <a:r>
              <a:rPr lang="ar-IQ" sz="2000" dirty="0"/>
              <a:t>فوراً </a:t>
            </a:r>
            <a:r>
              <a:rPr lang="ar-IQ" sz="2000" dirty="0" smtClean="0"/>
              <a:t>إلى المستشفى .</a:t>
            </a:r>
          </a:p>
          <a:p>
            <a:r>
              <a:rPr lang="ar-IQ" sz="2000" dirty="0" smtClean="0">
                <a:solidFill>
                  <a:srgbClr val="FF0000"/>
                </a:solidFill>
              </a:rPr>
              <a:t>5- </a:t>
            </a:r>
            <a:r>
              <a:rPr lang="ar-IQ" sz="2000" dirty="0" smtClean="0"/>
              <a:t> </a:t>
            </a:r>
            <a:r>
              <a:rPr lang="ar-IQ" sz="2000" dirty="0"/>
              <a:t>العمل على تثبيت العظم المصاب بوساطة الجبيرة </a:t>
            </a:r>
            <a:r>
              <a:rPr lang="ar-IQ" sz="2000" b="1" dirty="0">
                <a:solidFill>
                  <a:srgbClr val="C00000"/>
                </a:solidFill>
              </a:rPr>
              <a:t>ويجب مراعاة ما يأتي </a:t>
            </a:r>
            <a:r>
              <a:rPr lang="ar-IQ" sz="2000" b="1" dirty="0" smtClean="0">
                <a:solidFill>
                  <a:srgbClr val="C00000"/>
                </a:solidFill>
              </a:rPr>
              <a:t>:</a:t>
            </a:r>
          </a:p>
          <a:p>
            <a:r>
              <a:rPr lang="ar-IQ" sz="2000" b="1" dirty="0" smtClean="0">
                <a:solidFill>
                  <a:srgbClr val="C00000"/>
                </a:solidFill>
              </a:rPr>
              <a:t>أ-</a:t>
            </a:r>
            <a:r>
              <a:rPr lang="ar-IQ" sz="2000" dirty="0" smtClean="0"/>
              <a:t> </a:t>
            </a:r>
            <a:r>
              <a:rPr lang="ar-IQ" sz="2000" dirty="0"/>
              <a:t>أن تكون الجبيرة صلبة نوعا ما مثل الخشب او </a:t>
            </a:r>
            <a:r>
              <a:rPr lang="ar-IQ" sz="2000" dirty="0" smtClean="0"/>
              <a:t>الحديد.</a:t>
            </a:r>
          </a:p>
          <a:p>
            <a:r>
              <a:rPr lang="ar-IQ" sz="2000" b="1" dirty="0" smtClean="0">
                <a:solidFill>
                  <a:srgbClr val="C00000"/>
                </a:solidFill>
              </a:rPr>
              <a:t>ب-</a:t>
            </a:r>
            <a:r>
              <a:rPr lang="ar-IQ" sz="2000" dirty="0" smtClean="0"/>
              <a:t>يمكن </a:t>
            </a:r>
            <a:r>
              <a:rPr lang="ar-IQ" sz="2000" dirty="0"/>
              <a:t>استخدام اعضاء الجسم بوصفها جبائر مثل ربط الساق المصاب مع </a:t>
            </a:r>
            <a:r>
              <a:rPr lang="ar-IQ" sz="2000" dirty="0" smtClean="0"/>
              <a:t>الساق السليمة </a:t>
            </a:r>
            <a:r>
              <a:rPr lang="ar-IQ" sz="2000" dirty="0"/>
              <a:t>، أو تثبيت الذراع على الجذع او الاصابع مع بعضها </a:t>
            </a:r>
            <a:r>
              <a:rPr lang="ar-IQ" sz="2000" dirty="0" smtClean="0"/>
              <a:t>.</a:t>
            </a:r>
          </a:p>
          <a:p>
            <a:r>
              <a:rPr lang="ar-IQ" sz="2000" b="1" dirty="0" smtClean="0">
                <a:solidFill>
                  <a:srgbClr val="C00000"/>
                </a:solidFill>
              </a:rPr>
              <a:t>ج-</a:t>
            </a:r>
            <a:r>
              <a:rPr lang="ar-IQ" sz="2000" dirty="0" smtClean="0"/>
              <a:t>تلف </a:t>
            </a:r>
            <a:r>
              <a:rPr lang="ar-IQ" sz="2000" dirty="0"/>
              <a:t>الجبيرة بالشاش او القطن قبل استخدامها </a:t>
            </a:r>
            <a:r>
              <a:rPr lang="ar-IQ" sz="2000" dirty="0" smtClean="0"/>
              <a:t>.</a:t>
            </a:r>
          </a:p>
          <a:p>
            <a:r>
              <a:rPr lang="ar-IQ" sz="2000" b="1" dirty="0" smtClean="0">
                <a:solidFill>
                  <a:srgbClr val="C00000"/>
                </a:solidFill>
              </a:rPr>
              <a:t>د- </a:t>
            </a:r>
            <a:r>
              <a:rPr lang="ar-IQ" sz="2000" dirty="0" smtClean="0"/>
              <a:t>يجب </a:t>
            </a:r>
            <a:r>
              <a:rPr lang="ar-IQ" sz="2000" dirty="0"/>
              <a:t>ان تكون الجبيرة طويلة لتشمل المفصل اعلى او اسفل </a:t>
            </a:r>
            <a:r>
              <a:rPr lang="ar-IQ" sz="2000" dirty="0" smtClean="0"/>
              <a:t>الكسر.</a:t>
            </a:r>
          </a:p>
          <a:p>
            <a:r>
              <a:rPr lang="ar-IQ" sz="2000" b="1" dirty="0" smtClean="0">
                <a:solidFill>
                  <a:srgbClr val="C00000"/>
                </a:solidFill>
              </a:rPr>
              <a:t>و- </a:t>
            </a:r>
            <a:r>
              <a:rPr lang="ar-IQ" sz="2000" dirty="0" smtClean="0"/>
              <a:t>يمكن</a:t>
            </a:r>
            <a:r>
              <a:rPr lang="ar-IQ" sz="2000" b="1" dirty="0" smtClean="0">
                <a:solidFill>
                  <a:srgbClr val="C00000"/>
                </a:solidFill>
              </a:rPr>
              <a:t> </a:t>
            </a:r>
            <a:r>
              <a:rPr lang="ar-IQ" sz="2000" dirty="0" err="1" smtClean="0"/>
              <a:t>أستخدام</a:t>
            </a:r>
            <a:r>
              <a:rPr lang="ar-IQ" sz="2000" dirty="0" smtClean="0"/>
              <a:t> الجبيرة فوق الملابس.</a:t>
            </a:r>
            <a:r>
              <a:rPr lang="ar-IQ" sz="2000" b="1" dirty="0" smtClean="0">
                <a:solidFill>
                  <a:srgbClr val="C00000"/>
                </a:solidFill>
              </a:rPr>
              <a:t>                                                                                               </a:t>
            </a:r>
            <a:r>
              <a:rPr lang="ar-IQ" sz="2000" dirty="0" smtClean="0">
                <a:solidFill>
                  <a:srgbClr val="FF0000"/>
                </a:solidFill>
              </a:rPr>
              <a:t>6-</a:t>
            </a:r>
            <a:r>
              <a:rPr lang="ar-IQ" sz="2000" dirty="0" smtClean="0"/>
              <a:t>تدفئة </a:t>
            </a:r>
            <a:r>
              <a:rPr lang="ar-IQ" sz="2000" dirty="0"/>
              <a:t>المصاب واعطاؤه قسماً من السوائل عن طريق الفم ان امكن فضلا </a:t>
            </a:r>
            <a:r>
              <a:rPr lang="ar-IQ" sz="2000" dirty="0" smtClean="0"/>
              <a:t>عن </a:t>
            </a:r>
            <a:r>
              <a:rPr lang="ar-IQ" sz="2000" dirty="0" err="1" smtClean="0"/>
              <a:t>أعطائه</a:t>
            </a:r>
            <a:r>
              <a:rPr lang="ar-IQ" sz="2000" dirty="0" smtClean="0"/>
              <a:t> </a:t>
            </a:r>
            <a:r>
              <a:rPr lang="ar-IQ" sz="2000" dirty="0"/>
              <a:t>عدداً من المسكنات لتخفيف </a:t>
            </a:r>
            <a:r>
              <a:rPr lang="ar-IQ" sz="2000" dirty="0" smtClean="0"/>
              <a:t>الألم .</a:t>
            </a:r>
          </a:p>
          <a:p>
            <a:r>
              <a:rPr lang="ar-IQ" sz="2000" dirty="0" smtClean="0">
                <a:solidFill>
                  <a:srgbClr val="FF0000"/>
                </a:solidFill>
              </a:rPr>
              <a:t>7-</a:t>
            </a:r>
            <a:r>
              <a:rPr lang="ar-IQ" sz="2000" dirty="0" smtClean="0"/>
              <a:t>نقل </a:t>
            </a:r>
            <a:r>
              <a:rPr lang="ar-IQ" sz="2000" dirty="0"/>
              <a:t>المصاب الى المستشفى فوراً .</a:t>
            </a:r>
            <a:endParaRPr lang="en-US" sz="2000" dirty="0"/>
          </a:p>
        </p:txBody>
      </p:sp>
    </p:spTree>
    <p:extLst>
      <p:ext uri="{BB962C8B-B14F-4D97-AF65-F5344CB8AC3E}">
        <p14:creationId xmlns:p14="http://schemas.microsoft.com/office/powerpoint/2010/main" val="3962725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7232"/>
            <a:ext cx="12192000" cy="6247864"/>
          </a:xfrm>
          <a:prstGeom prst="rect">
            <a:avLst/>
          </a:prstGeom>
        </p:spPr>
        <p:txBody>
          <a:bodyPr wrap="square">
            <a:spAutoFit/>
          </a:bodyPr>
          <a:lstStyle/>
          <a:p>
            <a:pPr algn="ctr"/>
            <a:r>
              <a:rPr lang="ar-IQ" sz="3200" b="1" u="sng" dirty="0">
                <a:solidFill>
                  <a:srgbClr val="FF0000"/>
                </a:solidFill>
              </a:rPr>
              <a:t>علاج الكسور </a:t>
            </a:r>
            <a:endParaRPr lang="ar-IQ" sz="3200" b="1" u="sng" dirty="0" smtClean="0">
              <a:solidFill>
                <a:srgbClr val="FF0000"/>
              </a:solidFill>
            </a:endParaRPr>
          </a:p>
          <a:p>
            <a:r>
              <a:rPr lang="ar-IQ" sz="2800" dirty="0" smtClean="0"/>
              <a:t>بعد </a:t>
            </a:r>
            <a:r>
              <a:rPr lang="ar-IQ" sz="2800" dirty="0"/>
              <a:t>تشخيص الكسر نهائياً ومعرفة منطقته بدقة ، يبدأ العلاج الذي يتكون من ثلاثة اجزاء رئيسة هي </a:t>
            </a:r>
            <a:r>
              <a:rPr lang="ar-IQ" sz="2800" dirty="0" smtClean="0"/>
              <a:t>:  </a:t>
            </a:r>
          </a:p>
          <a:p>
            <a:r>
              <a:rPr lang="ar-IQ" sz="2400" dirty="0" smtClean="0"/>
              <a:t>  </a:t>
            </a:r>
            <a:r>
              <a:rPr lang="ar-IQ" sz="2400" dirty="0" smtClean="0">
                <a:solidFill>
                  <a:srgbClr val="FF0000"/>
                </a:solidFill>
              </a:rPr>
              <a:t>1- </a:t>
            </a:r>
            <a:r>
              <a:rPr lang="ar-IQ" sz="2400" dirty="0">
                <a:solidFill>
                  <a:srgbClr val="FF0000"/>
                </a:solidFill>
              </a:rPr>
              <a:t>رد الكسر </a:t>
            </a:r>
            <a:r>
              <a:rPr lang="ar-IQ" sz="2400" dirty="0"/>
              <a:t>: - </a:t>
            </a:r>
            <a:r>
              <a:rPr lang="ar-IQ" sz="2400" dirty="0" err="1" smtClean="0"/>
              <a:t>لأرجاعه</a:t>
            </a:r>
            <a:r>
              <a:rPr lang="ar-IQ" sz="2400" dirty="0" smtClean="0"/>
              <a:t> </a:t>
            </a:r>
            <a:r>
              <a:rPr lang="ar-IQ" sz="2400" dirty="0"/>
              <a:t>الى وضعه الطبيعي وطوله الطبيعي واستقامته للتخلص من أي تشوه مستقبلا. ويتم رد الكسر بطريقتين هما </a:t>
            </a:r>
            <a:r>
              <a:rPr lang="ar-IQ" sz="2400" dirty="0" smtClean="0"/>
              <a:t>:</a:t>
            </a:r>
          </a:p>
          <a:p>
            <a:pPr marL="514350" indent="-514350">
              <a:buAutoNum type="arabic1Minus"/>
            </a:pPr>
            <a:r>
              <a:rPr lang="ar-IQ" sz="2400" dirty="0" smtClean="0">
                <a:solidFill>
                  <a:srgbClr val="FF0000"/>
                </a:solidFill>
              </a:rPr>
              <a:t>الرد </a:t>
            </a:r>
            <a:r>
              <a:rPr lang="ar-IQ" sz="2400" dirty="0">
                <a:solidFill>
                  <a:srgbClr val="FF0000"/>
                </a:solidFill>
              </a:rPr>
              <a:t>المغلق </a:t>
            </a:r>
            <a:r>
              <a:rPr lang="ar-IQ" sz="2400" dirty="0" smtClean="0">
                <a:solidFill>
                  <a:srgbClr val="FF0000"/>
                </a:solidFill>
              </a:rPr>
              <a:t>:</a:t>
            </a:r>
            <a:r>
              <a:rPr lang="ar-IQ" sz="2400" dirty="0" smtClean="0"/>
              <a:t>ويتم </a:t>
            </a:r>
            <a:r>
              <a:rPr lang="ar-IQ" sz="2400" dirty="0"/>
              <a:t>بوساطة اليدين وتحت التخدير الموضعي او التام واحياناً تحت جهاز الاشعة التلفزيوني </a:t>
            </a:r>
            <a:r>
              <a:rPr lang="ar-IQ" sz="2400" dirty="0" err="1" smtClean="0"/>
              <a:t>لأرجاع</a:t>
            </a:r>
            <a:r>
              <a:rPr lang="ar-IQ" sz="2400" dirty="0" smtClean="0"/>
              <a:t> </a:t>
            </a:r>
            <a:r>
              <a:rPr lang="ar-IQ" sz="2400" dirty="0"/>
              <a:t>العظم الى وضعه الطبيعي بوساطة السحب </a:t>
            </a:r>
            <a:r>
              <a:rPr lang="ar-IQ" sz="2400" dirty="0" smtClean="0"/>
              <a:t>.</a:t>
            </a:r>
          </a:p>
          <a:p>
            <a:pPr marL="514350" indent="-514350">
              <a:buAutoNum type="arabic1Minus"/>
            </a:pPr>
            <a:r>
              <a:rPr lang="ar-IQ" sz="2400" dirty="0" smtClean="0">
                <a:solidFill>
                  <a:srgbClr val="FF0000"/>
                </a:solidFill>
              </a:rPr>
              <a:t>الرد </a:t>
            </a:r>
            <a:r>
              <a:rPr lang="ar-IQ" sz="2400" dirty="0">
                <a:solidFill>
                  <a:srgbClr val="FF0000"/>
                </a:solidFill>
              </a:rPr>
              <a:t>المفتوح</a:t>
            </a:r>
            <a:r>
              <a:rPr lang="ar-IQ" sz="2400" dirty="0"/>
              <a:t> </a:t>
            </a:r>
            <a:r>
              <a:rPr lang="ar-IQ" sz="2400" dirty="0" smtClean="0"/>
              <a:t>:ويستعمل </a:t>
            </a:r>
            <a:r>
              <a:rPr lang="ar-IQ" sz="2400" dirty="0"/>
              <a:t>عند فشل الطريقة السابقة وخاصة عند وجود قسم من الانسجة المحشورة بين منطقة الكسر او في </a:t>
            </a:r>
            <a:r>
              <a:rPr lang="ar-IQ" sz="2400" dirty="0" smtClean="0"/>
              <a:t>(الكسور </a:t>
            </a:r>
            <a:r>
              <a:rPr lang="ar-IQ" sz="2400" dirty="0"/>
              <a:t>المضاعفة والكسور </a:t>
            </a:r>
            <a:r>
              <a:rPr lang="ar-IQ" sz="2400" dirty="0" err="1" smtClean="0"/>
              <a:t>المتفتتة</a:t>
            </a:r>
            <a:r>
              <a:rPr lang="ar-IQ" sz="2400" dirty="0" smtClean="0"/>
              <a:t>) </a:t>
            </a:r>
            <a:r>
              <a:rPr lang="ar-IQ" sz="2400" dirty="0"/>
              <a:t>. </a:t>
            </a:r>
            <a:endParaRPr lang="ar-IQ" sz="2400" dirty="0" smtClean="0"/>
          </a:p>
          <a:p>
            <a:r>
              <a:rPr lang="ar-IQ" sz="2400" dirty="0" smtClean="0"/>
              <a:t>ويتم هنا </a:t>
            </a:r>
            <a:r>
              <a:rPr lang="ar-IQ" sz="2400" dirty="0"/>
              <a:t>ارجاع العظم بوساطة العملية الجراحية تحت التخدير التام </a:t>
            </a:r>
            <a:r>
              <a:rPr lang="ar-IQ" sz="2400" dirty="0" smtClean="0"/>
              <a:t>.</a:t>
            </a:r>
            <a:endParaRPr lang="ar-IQ" sz="2400" dirty="0" smtClean="0">
              <a:solidFill>
                <a:srgbClr val="FF0000"/>
              </a:solidFill>
            </a:endParaRPr>
          </a:p>
          <a:p>
            <a:r>
              <a:rPr lang="ar-IQ" sz="2400" dirty="0" smtClean="0">
                <a:solidFill>
                  <a:srgbClr val="FF0000"/>
                </a:solidFill>
              </a:rPr>
              <a:t>2- </a:t>
            </a:r>
            <a:r>
              <a:rPr lang="ar-IQ" sz="2400" dirty="0">
                <a:solidFill>
                  <a:srgbClr val="FF0000"/>
                </a:solidFill>
              </a:rPr>
              <a:t>التثبيت : </a:t>
            </a:r>
            <a:r>
              <a:rPr lang="ar-IQ" sz="2400" dirty="0"/>
              <a:t>وهو مهم جداً </a:t>
            </a:r>
            <a:r>
              <a:rPr lang="ar-IQ" sz="2400" dirty="0" err="1" smtClean="0"/>
              <a:t>للأسراع</a:t>
            </a:r>
            <a:r>
              <a:rPr lang="ar-IQ" sz="2400" dirty="0" smtClean="0"/>
              <a:t> </a:t>
            </a:r>
            <a:r>
              <a:rPr lang="ar-IQ" sz="2400" dirty="0"/>
              <a:t>في عملية الشفاء وكذلك منع تحريك العظم المكسور الذي قد يؤدي الى حدوث التشوه.  </a:t>
            </a:r>
            <a:r>
              <a:rPr lang="ar-IQ" sz="2400" dirty="0" smtClean="0"/>
              <a:t>     وهناك </a:t>
            </a:r>
            <a:r>
              <a:rPr lang="ar-IQ" sz="2400" dirty="0"/>
              <a:t>طريقتان للتثبيت هما </a:t>
            </a:r>
            <a:r>
              <a:rPr lang="ar-IQ" sz="2400" dirty="0" smtClean="0"/>
              <a:t>:</a:t>
            </a:r>
          </a:p>
          <a:p>
            <a:r>
              <a:rPr lang="ar-IQ" sz="2400" dirty="0">
                <a:solidFill>
                  <a:srgbClr val="FF0000"/>
                </a:solidFill>
              </a:rPr>
              <a:t>أ</a:t>
            </a:r>
            <a:r>
              <a:rPr lang="ar-IQ" sz="2400" dirty="0" smtClean="0">
                <a:solidFill>
                  <a:srgbClr val="FF0000"/>
                </a:solidFill>
              </a:rPr>
              <a:t>-التثبيت </a:t>
            </a:r>
            <a:r>
              <a:rPr lang="ar-IQ" sz="2400" dirty="0">
                <a:solidFill>
                  <a:srgbClr val="FF0000"/>
                </a:solidFill>
              </a:rPr>
              <a:t>الخارجي </a:t>
            </a:r>
            <a:r>
              <a:rPr lang="ar-IQ" sz="2400" dirty="0"/>
              <a:t>: لغرض الحصول على تثبيت كامل فإنه من الأهمية بمكان </a:t>
            </a:r>
            <a:r>
              <a:rPr lang="ar-IQ" sz="2400" dirty="0" smtClean="0"/>
              <a:t>تثبيت المفصلين </a:t>
            </a:r>
            <a:r>
              <a:rPr lang="ar-IQ" sz="2400" dirty="0"/>
              <a:t>فوق وتحت مكان الاصابة. ويتم التثبيت عادة بوساطة الجبس الذي يجب المراعاة فيه بأن لا يشكل ضغطاً على الانسجة التي تحته لمنع حدوث التورم ، وقد </a:t>
            </a:r>
            <a:r>
              <a:rPr lang="ar-IQ" sz="2400" dirty="0" smtClean="0"/>
              <a:t>يتم التثبيت </a:t>
            </a:r>
            <a:r>
              <a:rPr lang="ar-IQ" sz="2400" dirty="0"/>
              <a:t>الخارجي بوساطة </a:t>
            </a:r>
            <a:r>
              <a:rPr lang="ar-IQ" sz="2400" dirty="0" err="1" smtClean="0"/>
              <a:t>الجبائراذا</a:t>
            </a:r>
            <a:r>
              <a:rPr lang="ar-IQ" sz="2400" dirty="0" smtClean="0"/>
              <a:t> </a:t>
            </a:r>
            <a:r>
              <a:rPr lang="ar-IQ" sz="2400" dirty="0"/>
              <a:t>كان الكسر </a:t>
            </a:r>
            <a:r>
              <a:rPr lang="ar-IQ" sz="2400" dirty="0" smtClean="0"/>
              <a:t>بسيطاً وغير معقد.</a:t>
            </a:r>
            <a:endParaRPr lang="en-US" sz="2400" dirty="0"/>
          </a:p>
        </p:txBody>
      </p:sp>
    </p:spTree>
    <p:extLst>
      <p:ext uri="{BB962C8B-B14F-4D97-AF65-F5344CB8AC3E}">
        <p14:creationId xmlns:p14="http://schemas.microsoft.com/office/powerpoint/2010/main" val="3255918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8768862" cy="6858000"/>
          </a:xfrm>
          <a:prstGeom prst="rect">
            <a:avLst/>
          </a:prstGeom>
        </p:spPr>
      </p:pic>
      <p:pic>
        <p:nvPicPr>
          <p:cNvPr id="3" name="صورة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68862" y="0"/>
            <a:ext cx="3423137" cy="6857999"/>
          </a:xfrm>
          <a:prstGeom prst="rect">
            <a:avLst/>
          </a:prstGeom>
        </p:spPr>
      </p:pic>
    </p:spTree>
    <p:extLst>
      <p:ext uri="{BB962C8B-B14F-4D97-AF65-F5344CB8AC3E}">
        <p14:creationId xmlns:p14="http://schemas.microsoft.com/office/powerpoint/2010/main" val="3655688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Tree>
    <p:extLst>
      <p:ext uri="{BB962C8B-B14F-4D97-AF65-F5344CB8AC3E}">
        <p14:creationId xmlns:p14="http://schemas.microsoft.com/office/powerpoint/2010/main" val="4206488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46" y="0"/>
            <a:ext cx="12168554" cy="6858000"/>
          </a:xfrm>
          <a:prstGeom prst="rect">
            <a:avLst/>
          </a:prstGeom>
        </p:spPr>
      </p:pic>
    </p:spTree>
    <p:extLst>
      <p:ext uri="{BB962C8B-B14F-4D97-AF65-F5344CB8AC3E}">
        <p14:creationId xmlns:p14="http://schemas.microsoft.com/office/powerpoint/2010/main" val="3743253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7230" y="0"/>
            <a:ext cx="12074769" cy="3046988"/>
          </a:xfrm>
          <a:prstGeom prst="rect">
            <a:avLst/>
          </a:prstGeom>
        </p:spPr>
        <p:txBody>
          <a:bodyPr wrap="square">
            <a:spAutoFit/>
          </a:bodyPr>
          <a:lstStyle/>
          <a:p>
            <a:r>
              <a:rPr lang="ar-IQ" sz="2400" b="1" dirty="0">
                <a:solidFill>
                  <a:srgbClr val="FF0000"/>
                </a:solidFill>
              </a:rPr>
              <a:t>ب - التثبيت الداخلي </a:t>
            </a:r>
            <a:r>
              <a:rPr lang="ar-IQ" dirty="0"/>
              <a:t>: </a:t>
            </a:r>
            <a:r>
              <a:rPr lang="ar-IQ" sz="2400" dirty="0"/>
              <a:t>ويستخدم فقط عند القيام برد العظم الى وضعه الطبيعي بالطريقة المفتوحة أي بوساطة العملية الجراحية. ويستخدم هنا التثبيت المعدني بوساطة البراغي أو الصفائح أو القضبان المصنوعة من المعادن التي لا تتفاعل مع </a:t>
            </a:r>
            <a:r>
              <a:rPr lang="ar-IQ" sz="2400" dirty="0" smtClean="0"/>
              <a:t>أنسجة </a:t>
            </a:r>
            <a:r>
              <a:rPr lang="ar-IQ" sz="2400" dirty="0"/>
              <a:t>الجسم مثل البلاتين أو سبائك الكروم والكوبالت </a:t>
            </a:r>
            <a:r>
              <a:rPr lang="ar-IQ" sz="2400" dirty="0" smtClean="0"/>
              <a:t>.</a:t>
            </a:r>
          </a:p>
          <a:p>
            <a:r>
              <a:rPr lang="ar-IQ" sz="2400" dirty="0" smtClean="0">
                <a:solidFill>
                  <a:srgbClr val="FF0000"/>
                </a:solidFill>
              </a:rPr>
              <a:t>3</a:t>
            </a:r>
            <a:r>
              <a:rPr lang="ar-IQ" sz="2400" b="1" dirty="0" smtClean="0">
                <a:solidFill>
                  <a:srgbClr val="FF0000"/>
                </a:solidFill>
              </a:rPr>
              <a:t>- </a:t>
            </a:r>
            <a:r>
              <a:rPr lang="ar-IQ" sz="2400" b="1" dirty="0">
                <a:solidFill>
                  <a:srgbClr val="FF0000"/>
                </a:solidFill>
              </a:rPr>
              <a:t>التأهيل والعلاج الطبيعي </a:t>
            </a:r>
            <a:r>
              <a:rPr lang="ar-IQ" sz="2400" dirty="0"/>
              <a:t>: حيث يجب التأكد من صحة الالتئام بعد فك </a:t>
            </a:r>
            <a:r>
              <a:rPr lang="ar-IQ" sz="2400" dirty="0" smtClean="0"/>
              <a:t>الجبس </a:t>
            </a:r>
            <a:r>
              <a:rPr lang="ar-IQ" sz="2400" dirty="0"/>
              <a:t>او التثبيت الداخلي بأخذ الصور الشعاعية وبعدها يتم العمل على تقوية المنطقة المصابة بوساطة الانقباض العضلية الثابتة والمتحركة وتنشيط الدورة الدموية بالتدليك والماء </a:t>
            </a:r>
            <a:r>
              <a:rPr lang="ar-IQ" sz="2400" dirty="0" err="1" smtClean="0"/>
              <a:t>الدافىء</a:t>
            </a:r>
            <a:r>
              <a:rPr lang="ar-IQ" sz="2400" dirty="0" smtClean="0"/>
              <a:t> </a:t>
            </a:r>
            <a:r>
              <a:rPr lang="ar-IQ" sz="2400" dirty="0"/>
              <a:t>والتمرينات العلاجية المتدرجة حتى يعود الجزء المصاب الى حالته الطبيعية </a:t>
            </a:r>
            <a:r>
              <a:rPr lang="ar-IQ" sz="2400" dirty="0" smtClean="0"/>
              <a:t>.</a:t>
            </a:r>
            <a:endParaRPr lang="en-US" sz="2400" dirty="0"/>
          </a:p>
        </p:txBody>
      </p:sp>
      <p:sp>
        <p:nvSpPr>
          <p:cNvPr id="3" name="مستطيل 2"/>
          <p:cNvSpPr/>
          <p:nvPr/>
        </p:nvSpPr>
        <p:spPr>
          <a:xfrm>
            <a:off x="246185" y="3046988"/>
            <a:ext cx="11945814" cy="3477875"/>
          </a:xfrm>
          <a:prstGeom prst="rect">
            <a:avLst/>
          </a:prstGeom>
        </p:spPr>
        <p:txBody>
          <a:bodyPr wrap="square">
            <a:spAutoFit/>
          </a:bodyPr>
          <a:lstStyle/>
          <a:p>
            <a:pPr algn="ctr"/>
            <a:r>
              <a:rPr lang="ar-IQ" sz="3200" b="1" u="sng" dirty="0">
                <a:solidFill>
                  <a:srgbClr val="FF0000"/>
                </a:solidFill>
              </a:rPr>
              <a:t>كيفية </a:t>
            </a:r>
            <a:r>
              <a:rPr lang="ar-IQ" sz="3200" b="1" u="sng" dirty="0" smtClean="0">
                <a:solidFill>
                  <a:srgbClr val="FF0000"/>
                </a:solidFill>
              </a:rPr>
              <a:t>التأم الكسور</a:t>
            </a:r>
          </a:p>
          <a:p>
            <a:r>
              <a:rPr lang="ar-IQ" sz="2000" dirty="0" smtClean="0"/>
              <a:t>عند </a:t>
            </a:r>
            <a:r>
              <a:rPr lang="ar-IQ" sz="2000" dirty="0"/>
              <a:t>حدوث الكسر يحدث تمزق في السمحاق الداخلي والخارجي للعظم الذي يحتوي على الأوعية الدموية مما يؤدي الى حدوث نزيف في المنطقة ثم تخثر الدم مكونا خلطة دموية . ثم تتكون شعيرات دموية جديدة من طرفي العظم المكسور تهاجم منطقة الجلطة وتعمل على ازالة الفضلات وترسيب مادة الكالسيوم والبروتينات الضرورية لتكوين انسجة عظمية جديدة وتستغرق هذه المرحلة عادة من اسبوع الى اسبوعين. ثم يبدأ بعد ذلك مرحلة التكلس الأولي وتكوين النسيج العظمي الذي يعمل على ربط نهايتي الكسر ولكن ربطاً غير منتظم وعند هذه المرحلة يمكن تحريك الجزء المكسور ويختفي الألم . وفي المرحلة الاخيرة يتم تكوين صفائح عظمية منتظمة صلبة تستغرق هذه المرحلة ما يقارب- اسابيع .مضاعفات </a:t>
            </a:r>
            <a:r>
              <a:rPr lang="ar-IQ" sz="2000" dirty="0" smtClean="0"/>
              <a:t>الكسور يمكن </a:t>
            </a:r>
            <a:r>
              <a:rPr lang="ar-IQ" sz="2000" dirty="0"/>
              <a:t>تقسيم مضاعفات الكسور الى </a:t>
            </a:r>
            <a:r>
              <a:rPr lang="ar-IQ" sz="2000" dirty="0" err="1"/>
              <a:t>ج</a:t>
            </a:r>
            <a:r>
              <a:rPr lang="ar-IQ" sz="2000" dirty="0" err="1" smtClean="0"/>
              <a:t>زئين</a:t>
            </a:r>
            <a:r>
              <a:rPr lang="ar-IQ" sz="2000" dirty="0" smtClean="0"/>
              <a:t> </a:t>
            </a:r>
            <a:r>
              <a:rPr lang="ar-IQ" sz="2000" dirty="0"/>
              <a:t>هما </a:t>
            </a:r>
            <a:r>
              <a:rPr lang="ar-IQ" sz="2000" dirty="0" smtClean="0"/>
              <a:t>:</a:t>
            </a:r>
          </a:p>
          <a:p>
            <a:endParaRPr lang="ar-IQ" sz="2400" dirty="0" smtClean="0"/>
          </a:p>
          <a:p>
            <a:r>
              <a:rPr lang="ar-IQ" sz="2400" b="1" dirty="0">
                <a:solidFill>
                  <a:srgbClr val="FF0000"/>
                </a:solidFill>
              </a:rPr>
              <a:t>1</a:t>
            </a:r>
            <a:r>
              <a:rPr lang="ar-IQ" sz="2400" b="1" dirty="0" smtClean="0">
                <a:solidFill>
                  <a:srgbClr val="FF0000"/>
                </a:solidFill>
              </a:rPr>
              <a:t>- </a:t>
            </a:r>
            <a:r>
              <a:rPr lang="ar-IQ" sz="2400" b="1" dirty="0">
                <a:solidFill>
                  <a:srgbClr val="FF0000"/>
                </a:solidFill>
              </a:rPr>
              <a:t>المضاعفات الموضعية </a:t>
            </a:r>
            <a:r>
              <a:rPr lang="ar-IQ" b="1" dirty="0" smtClean="0"/>
              <a:t>.           </a:t>
            </a:r>
            <a:r>
              <a:rPr lang="ar-IQ" sz="2400" b="1" dirty="0" smtClean="0">
                <a:solidFill>
                  <a:srgbClr val="FF0000"/>
                </a:solidFill>
              </a:rPr>
              <a:t>2 - </a:t>
            </a:r>
            <a:r>
              <a:rPr lang="ar-IQ" sz="2400" b="1" dirty="0">
                <a:solidFill>
                  <a:srgbClr val="FF0000"/>
                </a:solidFill>
              </a:rPr>
              <a:t>المضاعفات العامة </a:t>
            </a:r>
            <a:r>
              <a:rPr lang="ar-IQ" dirty="0" smtClean="0"/>
              <a:t>.</a:t>
            </a:r>
            <a:endParaRPr lang="en-US" dirty="0"/>
          </a:p>
        </p:txBody>
      </p:sp>
    </p:spTree>
    <p:extLst>
      <p:ext uri="{BB962C8B-B14F-4D97-AF65-F5344CB8AC3E}">
        <p14:creationId xmlns:p14="http://schemas.microsoft.com/office/powerpoint/2010/main" val="1589279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6740307"/>
          </a:xfrm>
          <a:prstGeom prst="rect">
            <a:avLst/>
          </a:prstGeom>
        </p:spPr>
        <p:txBody>
          <a:bodyPr wrap="square">
            <a:spAutoFit/>
          </a:bodyPr>
          <a:lstStyle/>
          <a:p>
            <a:r>
              <a:rPr lang="ar-IQ" sz="2400" b="1" dirty="0">
                <a:solidFill>
                  <a:srgbClr val="FF0000"/>
                </a:solidFill>
              </a:rPr>
              <a:t>المضاعفات </a:t>
            </a:r>
            <a:r>
              <a:rPr lang="ar-IQ" sz="2400" b="1" dirty="0" smtClean="0">
                <a:solidFill>
                  <a:srgbClr val="FF0000"/>
                </a:solidFill>
              </a:rPr>
              <a:t>الموضعية : </a:t>
            </a:r>
            <a:r>
              <a:rPr lang="ar-IQ" sz="2400" dirty="0" smtClean="0"/>
              <a:t>وهي </a:t>
            </a:r>
            <a:r>
              <a:rPr lang="ar-IQ" sz="2400" dirty="0"/>
              <a:t>التي تحدث في موضع الكسر وتشمل ما يأتي </a:t>
            </a:r>
            <a:r>
              <a:rPr lang="ar-IQ" sz="2400" dirty="0" smtClean="0"/>
              <a:t>:</a:t>
            </a:r>
          </a:p>
          <a:p>
            <a:r>
              <a:rPr lang="ar-IQ" sz="2400" dirty="0" smtClean="0"/>
              <a:t> </a:t>
            </a:r>
            <a:r>
              <a:rPr lang="ar-IQ" sz="2400" dirty="0" smtClean="0">
                <a:solidFill>
                  <a:srgbClr val="FF0000"/>
                </a:solidFill>
              </a:rPr>
              <a:t> 1- </a:t>
            </a:r>
            <a:r>
              <a:rPr lang="ar-IQ" sz="2400" dirty="0"/>
              <a:t>سوء </a:t>
            </a:r>
            <a:r>
              <a:rPr lang="ar-IQ" sz="2400" dirty="0" smtClean="0"/>
              <a:t>الالتئام .</a:t>
            </a:r>
          </a:p>
          <a:p>
            <a:r>
              <a:rPr lang="ar-IQ" sz="2400" dirty="0" smtClean="0"/>
              <a:t>  </a:t>
            </a:r>
            <a:r>
              <a:rPr lang="ar-IQ" sz="2400" dirty="0" smtClean="0">
                <a:solidFill>
                  <a:srgbClr val="FF0000"/>
                </a:solidFill>
              </a:rPr>
              <a:t>2-</a:t>
            </a:r>
            <a:r>
              <a:rPr lang="ar-IQ" sz="2400" dirty="0" smtClean="0"/>
              <a:t> تأخر الالتئام.</a:t>
            </a:r>
          </a:p>
          <a:p>
            <a:r>
              <a:rPr lang="ar-IQ" sz="2400" dirty="0"/>
              <a:t> </a:t>
            </a:r>
            <a:r>
              <a:rPr lang="ar-IQ" sz="2400" dirty="0" smtClean="0"/>
              <a:t> </a:t>
            </a:r>
            <a:r>
              <a:rPr lang="ar-IQ" sz="2400" dirty="0" smtClean="0">
                <a:solidFill>
                  <a:srgbClr val="FF0000"/>
                </a:solidFill>
              </a:rPr>
              <a:t>3- </a:t>
            </a:r>
            <a:r>
              <a:rPr lang="ar-IQ" sz="2400" dirty="0" smtClean="0"/>
              <a:t>عدم الالتئام.</a:t>
            </a:r>
          </a:p>
          <a:p>
            <a:r>
              <a:rPr lang="ar-IQ" sz="2400" dirty="0" smtClean="0"/>
              <a:t>  </a:t>
            </a:r>
            <a:r>
              <a:rPr lang="ar-IQ" sz="2400" dirty="0" smtClean="0">
                <a:solidFill>
                  <a:srgbClr val="FF0000"/>
                </a:solidFill>
              </a:rPr>
              <a:t>4- </a:t>
            </a:r>
            <a:r>
              <a:rPr lang="ar-IQ" sz="2400" dirty="0" smtClean="0"/>
              <a:t>ضمور العضلات. </a:t>
            </a:r>
          </a:p>
          <a:p>
            <a:r>
              <a:rPr lang="ar-IQ" sz="2400" dirty="0" smtClean="0"/>
              <a:t>  </a:t>
            </a:r>
            <a:r>
              <a:rPr lang="ar-IQ" sz="2400" dirty="0" smtClean="0">
                <a:solidFill>
                  <a:srgbClr val="FF0000"/>
                </a:solidFill>
              </a:rPr>
              <a:t>5- </a:t>
            </a:r>
            <a:r>
              <a:rPr lang="ar-IQ" sz="2400" dirty="0" smtClean="0"/>
              <a:t>تيبس المفاصل.</a:t>
            </a:r>
          </a:p>
          <a:p>
            <a:r>
              <a:rPr lang="ar-IQ" sz="2400" dirty="0"/>
              <a:t> </a:t>
            </a:r>
            <a:r>
              <a:rPr lang="ar-IQ" sz="2400" dirty="0" smtClean="0"/>
              <a:t> </a:t>
            </a:r>
            <a:r>
              <a:rPr lang="ar-IQ" sz="2400" dirty="0" smtClean="0">
                <a:solidFill>
                  <a:srgbClr val="FF0000"/>
                </a:solidFill>
              </a:rPr>
              <a:t>6- </a:t>
            </a:r>
            <a:r>
              <a:rPr lang="ar-IQ" sz="2400" dirty="0" smtClean="0"/>
              <a:t>تهتك </a:t>
            </a:r>
            <a:r>
              <a:rPr lang="ar-IQ" sz="2400" dirty="0"/>
              <a:t>الانسجة </a:t>
            </a:r>
            <a:r>
              <a:rPr lang="ar-IQ" sz="2400" dirty="0" smtClean="0"/>
              <a:t>المحيطة.</a:t>
            </a:r>
          </a:p>
          <a:p>
            <a:r>
              <a:rPr lang="ar-IQ" sz="2400" dirty="0"/>
              <a:t> </a:t>
            </a:r>
            <a:r>
              <a:rPr lang="ar-IQ" sz="2400" dirty="0" smtClean="0"/>
              <a:t> </a:t>
            </a:r>
            <a:r>
              <a:rPr lang="ar-IQ" sz="2400" dirty="0" smtClean="0">
                <a:solidFill>
                  <a:srgbClr val="FF0000"/>
                </a:solidFill>
              </a:rPr>
              <a:t>7- </a:t>
            </a:r>
            <a:r>
              <a:rPr lang="ar-IQ" sz="2400" dirty="0" smtClean="0"/>
              <a:t>تشوه </a:t>
            </a:r>
            <a:r>
              <a:rPr lang="ar-IQ" sz="2400" dirty="0"/>
              <a:t>مكان </a:t>
            </a:r>
            <a:r>
              <a:rPr lang="ar-IQ" sz="2400" dirty="0" smtClean="0"/>
              <a:t>الكسر.</a:t>
            </a:r>
          </a:p>
          <a:p>
            <a:r>
              <a:rPr lang="ar-IQ" sz="2400" dirty="0"/>
              <a:t> </a:t>
            </a:r>
            <a:r>
              <a:rPr lang="ar-IQ" sz="2400" dirty="0" smtClean="0"/>
              <a:t> </a:t>
            </a:r>
            <a:r>
              <a:rPr lang="ar-IQ" sz="2400" dirty="0" smtClean="0">
                <a:solidFill>
                  <a:srgbClr val="FF0000"/>
                </a:solidFill>
              </a:rPr>
              <a:t>8-</a:t>
            </a:r>
            <a:r>
              <a:rPr lang="ar-IQ" sz="2400" dirty="0" smtClean="0"/>
              <a:t> </a:t>
            </a:r>
            <a:r>
              <a:rPr lang="ar-IQ" sz="2400" dirty="0"/>
              <a:t>التكلس </a:t>
            </a:r>
            <a:r>
              <a:rPr lang="ar-IQ" sz="2400" dirty="0" err="1" smtClean="0"/>
              <a:t>الاصابي</a:t>
            </a:r>
            <a:r>
              <a:rPr lang="ar-IQ" sz="2400" dirty="0" smtClean="0"/>
              <a:t>. </a:t>
            </a:r>
          </a:p>
          <a:p>
            <a:r>
              <a:rPr lang="ar-IQ" sz="2400" dirty="0"/>
              <a:t> </a:t>
            </a:r>
            <a:r>
              <a:rPr lang="ar-IQ" sz="2400" b="1" dirty="0" smtClean="0">
                <a:solidFill>
                  <a:srgbClr val="FF0000"/>
                </a:solidFill>
              </a:rPr>
              <a:t>1-سوء الالتئام </a:t>
            </a:r>
            <a:r>
              <a:rPr lang="ar-IQ" sz="2400" dirty="0"/>
              <a:t>: ويحدث سوء </a:t>
            </a:r>
            <a:r>
              <a:rPr lang="ar-IQ" sz="2400" dirty="0" smtClean="0"/>
              <a:t>الالتئام </a:t>
            </a:r>
            <a:r>
              <a:rPr lang="ar-IQ" sz="2400" dirty="0"/>
              <a:t>في حالة رد الكسر بطريقة غير سليمة وبوضع غير صحيح للعظام وهو ما يسمى بزحزحة العظم ، ولهذا لابد من الاطمئنان الى ان </a:t>
            </a:r>
            <a:r>
              <a:rPr lang="ar-IQ" sz="2400" dirty="0" smtClean="0"/>
              <a:t>الكسر قد تم رده </a:t>
            </a:r>
            <a:r>
              <a:rPr lang="ar-IQ" sz="2400" dirty="0"/>
              <a:t>في مكانه الصحيح وذلك بأخذ صورة شعاعية بعد الجبس أو الجبيرة التأكد </a:t>
            </a:r>
            <a:r>
              <a:rPr lang="ar-IQ" sz="2400" dirty="0" smtClean="0"/>
              <a:t>من ذلك . ويؤدي سوء </a:t>
            </a:r>
            <a:r>
              <a:rPr lang="ar-IQ" sz="2400" dirty="0" err="1" smtClean="0"/>
              <a:t>الألتئام</a:t>
            </a:r>
            <a:r>
              <a:rPr lang="ar-IQ" sz="2400" dirty="0" smtClean="0"/>
              <a:t> الى تشوه المنطقة المصابة ويكون العلاج </a:t>
            </a:r>
            <a:r>
              <a:rPr lang="ar-IQ" sz="2400" dirty="0" err="1" smtClean="0"/>
              <a:t>بأعادة</a:t>
            </a:r>
            <a:r>
              <a:rPr lang="ar-IQ" sz="2400" dirty="0" smtClean="0"/>
              <a:t> كسر العظم من منطقة </a:t>
            </a:r>
            <a:r>
              <a:rPr lang="ar-IQ" sz="2400" dirty="0" err="1" smtClean="0"/>
              <a:t>الألتئام</a:t>
            </a:r>
            <a:r>
              <a:rPr lang="ar-IQ" sz="2400" dirty="0" smtClean="0"/>
              <a:t> تحت التخدير وتثبيت العظم تثبيتاً صحيحا.</a:t>
            </a:r>
          </a:p>
          <a:p>
            <a:r>
              <a:rPr lang="ar-IQ" sz="2400" dirty="0" smtClean="0">
                <a:solidFill>
                  <a:srgbClr val="FF0000"/>
                </a:solidFill>
              </a:rPr>
              <a:t>2</a:t>
            </a:r>
            <a:r>
              <a:rPr lang="ar-IQ" sz="2400" b="1" dirty="0" smtClean="0">
                <a:solidFill>
                  <a:srgbClr val="FF0000"/>
                </a:solidFill>
              </a:rPr>
              <a:t>-</a:t>
            </a:r>
            <a:r>
              <a:rPr lang="ar-IQ" sz="2400" b="1" dirty="0">
                <a:solidFill>
                  <a:srgbClr val="FF0000"/>
                </a:solidFill>
              </a:rPr>
              <a:t> </a:t>
            </a:r>
            <a:r>
              <a:rPr lang="ar-IQ" sz="2400" b="1" dirty="0" smtClean="0">
                <a:solidFill>
                  <a:srgbClr val="FF0000"/>
                </a:solidFill>
              </a:rPr>
              <a:t>تأخر الالتئام </a:t>
            </a:r>
            <a:r>
              <a:rPr lang="ar-IQ" sz="2400" dirty="0"/>
              <a:t>: ويرجع سببه عادة الى قلة الدم الواصل الى منطقة الكسر نتيجة تمزق عدد كبير من الأوعية الدموية ، ولا يتم التئام الكسر في هذه الحالة ولمدة </a:t>
            </a:r>
            <a:r>
              <a:rPr lang="ar-IQ" sz="2400" dirty="0" smtClean="0"/>
              <a:t>(٤ </a:t>
            </a:r>
            <a:r>
              <a:rPr lang="ar-IQ" sz="2400" dirty="0"/>
              <a:t>- ٦ </a:t>
            </a:r>
            <a:r>
              <a:rPr lang="ar-IQ" sz="2400" dirty="0" smtClean="0"/>
              <a:t>)اشهر، وقد </a:t>
            </a:r>
            <a:r>
              <a:rPr lang="ar-IQ" sz="2400" dirty="0"/>
              <a:t>يكون تأخر الالتئام نتيجة التثبيت الخاطئ الذي يسمح بحركة الجزء المصاب أو نتيجة فسحة كبيرة بين نهايتي الكسر أو التهاب منطقة الكسر. </a:t>
            </a:r>
            <a:endParaRPr lang="ar-IQ" sz="2400" dirty="0" smtClean="0"/>
          </a:p>
        </p:txBody>
      </p:sp>
    </p:spTree>
    <p:extLst>
      <p:ext uri="{BB962C8B-B14F-4D97-AF65-F5344CB8AC3E}">
        <p14:creationId xmlns:p14="http://schemas.microsoft.com/office/powerpoint/2010/main" val="1502460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1295</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الطب الرياضي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الطب الرياضي</dc:title>
  <dc:creator>Lenovo</dc:creator>
  <cp:lastModifiedBy>Lenovo</cp:lastModifiedBy>
  <cp:revision>1</cp:revision>
  <dcterms:created xsi:type="dcterms:W3CDTF">2025-08-31T08:11:22Z</dcterms:created>
  <dcterms:modified xsi:type="dcterms:W3CDTF">2025-08-31T08:13:51Z</dcterms:modified>
</cp:coreProperties>
</file>