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1"/>
  </p:notesMasterIdLst>
  <p:sldIdLst>
    <p:sldId id="376" r:id="rId2"/>
    <p:sldId id="418" r:id="rId3"/>
    <p:sldId id="263" r:id="rId4"/>
    <p:sldId id="312" r:id="rId5"/>
    <p:sldId id="319" r:id="rId6"/>
    <p:sldId id="320" r:id="rId7"/>
    <p:sldId id="314" r:id="rId8"/>
    <p:sldId id="553" r:id="rId9"/>
    <p:sldId id="327" r:id="rId10"/>
    <p:sldId id="316" r:id="rId11"/>
    <p:sldId id="321" r:id="rId12"/>
    <p:sldId id="326" r:id="rId13"/>
    <p:sldId id="323" r:id="rId14"/>
    <p:sldId id="330" r:id="rId15"/>
    <p:sldId id="328" r:id="rId16"/>
    <p:sldId id="345" r:id="rId17"/>
    <p:sldId id="419" r:id="rId18"/>
    <p:sldId id="346" r:id="rId19"/>
    <p:sldId id="332" r:id="rId20"/>
    <p:sldId id="325" r:id="rId21"/>
    <p:sldId id="348" r:id="rId22"/>
    <p:sldId id="422" r:id="rId23"/>
    <p:sldId id="347" r:id="rId24"/>
    <p:sldId id="349" r:id="rId25"/>
    <p:sldId id="350" r:id="rId26"/>
    <p:sldId id="423" r:id="rId27"/>
    <p:sldId id="351" r:id="rId28"/>
    <p:sldId id="424" r:id="rId29"/>
    <p:sldId id="425" r:id="rId30"/>
    <p:sldId id="426" r:id="rId31"/>
    <p:sldId id="427" r:id="rId32"/>
    <p:sldId id="428" r:id="rId33"/>
    <p:sldId id="357" r:id="rId34"/>
    <p:sldId id="368" r:id="rId35"/>
    <p:sldId id="429" r:id="rId36"/>
    <p:sldId id="430" r:id="rId37"/>
    <p:sldId id="431" r:id="rId38"/>
    <p:sldId id="385" r:id="rId39"/>
    <p:sldId id="388" r:id="rId40"/>
    <p:sldId id="432" r:id="rId41"/>
    <p:sldId id="389" r:id="rId42"/>
    <p:sldId id="434" r:id="rId43"/>
    <p:sldId id="433" r:id="rId44"/>
    <p:sldId id="395" r:id="rId45"/>
    <p:sldId id="397" r:id="rId46"/>
    <p:sldId id="400" r:id="rId47"/>
    <p:sldId id="435" r:id="rId48"/>
    <p:sldId id="436" r:id="rId49"/>
    <p:sldId id="437" r:id="rId50"/>
    <p:sldId id="440" r:id="rId51"/>
    <p:sldId id="438" r:id="rId52"/>
    <p:sldId id="441" r:id="rId53"/>
    <p:sldId id="439" r:id="rId54"/>
    <p:sldId id="442" r:id="rId55"/>
    <p:sldId id="448" r:id="rId56"/>
    <p:sldId id="443" r:id="rId57"/>
    <p:sldId id="445" r:id="rId58"/>
    <p:sldId id="444" r:id="rId59"/>
    <p:sldId id="446" r:id="rId60"/>
    <p:sldId id="447" r:id="rId61"/>
    <p:sldId id="408" r:id="rId62"/>
    <p:sldId id="410" r:id="rId63"/>
    <p:sldId id="449" r:id="rId64"/>
    <p:sldId id="412" r:id="rId65"/>
    <p:sldId id="474" r:id="rId66"/>
    <p:sldId id="417" r:id="rId67"/>
    <p:sldId id="475" r:id="rId68"/>
    <p:sldId id="476" r:id="rId69"/>
    <p:sldId id="456" r:id="rId70"/>
    <p:sldId id="416" r:id="rId71"/>
    <p:sldId id="450" r:id="rId72"/>
    <p:sldId id="451" r:id="rId73"/>
    <p:sldId id="452" r:id="rId74"/>
    <p:sldId id="453" r:id="rId75"/>
    <p:sldId id="454" r:id="rId76"/>
    <p:sldId id="455" r:id="rId77"/>
    <p:sldId id="457" r:id="rId78"/>
    <p:sldId id="458" r:id="rId79"/>
    <p:sldId id="483" r:id="rId80"/>
    <p:sldId id="459" r:id="rId81"/>
    <p:sldId id="460" r:id="rId82"/>
    <p:sldId id="461" r:id="rId83"/>
    <p:sldId id="552" r:id="rId84"/>
    <p:sldId id="462" r:id="rId85"/>
    <p:sldId id="463" r:id="rId86"/>
    <p:sldId id="464" r:id="rId87"/>
    <p:sldId id="465" r:id="rId88"/>
    <p:sldId id="466" r:id="rId89"/>
    <p:sldId id="467" r:id="rId90"/>
    <p:sldId id="468" r:id="rId91"/>
    <p:sldId id="554" r:id="rId92"/>
    <p:sldId id="469" r:id="rId93"/>
    <p:sldId id="470" r:id="rId94"/>
    <p:sldId id="478" r:id="rId95"/>
    <p:sldId id="484" r:id="rId96"/>
    <p:sldId id="555" r:id="rId97"/>
    <p:sldId id="477" r:id="rId98"/>
    <p:sldId id="479" r:id="rId99"/>
    <p:sldId id="485" r:id="rId100"/>
    <p:sldId id="481" r:id="rId101"/>
    <p:sldId id="471" r:id="rId102"/>
    <p:sldId id="472" r:id="rId103"/>
    <p:sldId id="473" r:id="rId104"/>
    <p:sldId id="482" r:id="rId105"/>
    <p:sldId id="486" r:id="rId106"/>
    <p:sldId id="487" r:id="rId107"/>
    <p:sldId id="495" r:id="rId108"/>
    <p:sldId id="493" r:id="rId109"/>
    <p:sldId id="494" r:id="rId110"/>
    <p:sldId id="488" r:id="rId111"/>
    <p:sldId id="489" r:id="rId112"/>
    <p:sldId id="496" r:id="rId113"/>
    <p:sldId id="490" r:id="rId114"/>
    <p:sldId id="497" r:id="rId115"/>
    <p:sldId id="498" r:id="rId116"/>
    <p:sldId id="491" r:id="rId117"/>
    <p:sldId id="520" r:id="rId118"/>
    <p:sldId id="517" r:id="rId119"/>
    <p:sldId id="492" r:id="rId120"/>
    <p:sldId id="518" r:id="rId121"/>
    <p:sldId id="519" r:id="rId122"/>
    <p:sldId id="500" r:id="rId123"/>
    <p:sldId id="501" r:id="rId124"/>
    <p:sldId id="502" r:id="rId125"/>
    <p:sldId id="503" r:id="rId126"/>
    <p:sldId id="504" r:id="rId127"/>
    <p:sldId id="505" r:id="rId128"/>
    <p:sldId id="506" r:id="rId129"/>
    <p:sldId id="507" r:id="rId130"/>
    <p:sldId id="516" r:id="rId131"/>
    <p:sldId id="508" r:id="rId132"/>
    <p:sldId id="509" r:id="rId133"/>
    <p:sldId id="510" r:id="rId134"/>
    <p:sldId id="511" r:id="rId135"/>
    <p:sldId id="512" r:id="rId136"/>
    <p:sldId id="513" r:id="rId137"/>
    <p:sldId id="514" r:id="rId138"/>
    <p:sldId id="515" r:id="rId139"/>
    <p:sldId id="522" r:id="rId140"/>
    <p:sldId id="521" r:id="rId141"/>
    <p:sldId id="526" r:id="rId142"/>
    <p:sldId id="523" r:id="rId143"/>
    <p:sldId id="524" r:id="rId144"/>
    <p:sldId id="529" r:id="rId145"/>
    <p:sldId id="528" r:id="rId146"/>
    <p:sldId id="525" r:id="rId147"/>
    <p:sldId id="530" r:id="rId148"/>
    <p:sldId id="531" r:id="rId149"/>
    <p:sldId id="556" r:id="rId150"/>
    <p:sldId id="532" r:id="rId151"/>
    <p:sldId id="545" r:id="rId152"/>
    <p:sldId id="546" r:id="rId153"/>
    <p:sldId id="533" r:id="rId154"/>
    <p:sldId id="534" r:id="rId155"/>
    <p:sldId id="535" r:id="rId156"/>
    <p:sldId id="536" r:id="rId157"/>
    <p:sldId id="538" r:id="rId158"/>
    <p:sldId id="537" r:id="rId159"/>
    <p:sldId id="539" r:id="rId160"/>
    <p:sldId id="540" r:id="rId161"/>
    <p:sldId id="541" r:id="rId162"/>
    <p:sldId id="542" r:id="rId163"/>
    <p:sldId id="543" r:id="rId164"/>
    <p:sldId id="544" r:id="rId165"/>
    <p:sldId id="547" r:id="rId166"/>
    <p:sldId id="548" r:id="rId167"/>
    <p:sldId id="549" r:id="rId168"/>
    <p:sldId id="550" r:id="rId169"/>
    <p:sldId id="551" r:id="rId1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4A7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C2FFA5D-87B4-456A-9821-1D502468CF0F}" styleName="نمط ذو نسُق 1 - تميي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162" autoAdjust="0"/>
  </p:normalViewPr>
  <p:slideViewPr>
    <p:cSldViewPr snapToGrid="0">
      <p:cViewPr varScale="1">
        <p:scale>
          <a:sx n="77" d="100"/>
          <a:sy n="77" d="100"/>
        </p:scale>
        <p:origin x="869"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30531-8C62-4D40-8F9F-0D0F681D1CDD}"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4628B-5670-4290-80CB-A4DDC17BC39B}" type="slidenum">
              <a:rPr lang="en-US" smtClean="0"/>
              <a:t>‹#›</a:t>
            </a:fld>
            <a:endParaRPr lang="en-US"/>
          </a:p>
        </p:txBody>
      </p:sp>
    </p:spTree>
    <p:extLst>
      <p:ext uri="{BB962C8B-B14F-4D97-AF65-F5344CB8AC3E}">
        <p14:creationId xmlns:p14="http://schemas.microsoft.com/office/powerpoint/2010/main" val="26980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a:t>
            </a:fld>
            <a:endParaRPr lang="en-US"/>
          </a:p>
        </p:txBody>
      </p:sp>
    </p:spTree>
    <p:extLst>
      <p:ext uri="{BB962C8B-B14F-4D97-AF65-F5344CB8AC3E}">
        <p14:creationId xmlns:p14="http://schemas.microsoft.com/office/powerpoint/2010/main" val="48987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13</a:t>
            </a:fld>
            <a:endParaRPr lang="en-US"/>
          </a:p>
        </p:txBody>
      </p:sp>
    </p:spTree>
    <p:extLst>
      <p:ext uri="{BB962C8B-B14F-4D97-AF65-F5344CB8AC3E}">
        <p14:creationId xmlns:p14="http://schemas.microsoft.com/office/powerpoint/2010/main" val="264887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err="1"/>
              <a:t>سبيرماتو</a:t>
            </a:r>
            <a:r>
              <a:rPr lang="ar-SA" dirty="0"/>
              <a:t> كونيا اي</a:t>
            </a:r>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14</a:t>
            </a:fld>
            <a:endParaRPr lang="en-US"/>
          </a:p>
        </p:txBody>
      </p:sp>
    </p:spTree>
    <p:extLst>
      <p:ext uri="{BB962C8B-B14F-4D97-AF65-F5344CB8AC3E}">
        <p14:creationId xmlns:p14="http://schemas.microsoft.com/office/powerpoint/2010/main" val="51431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15</a:t>
            </a:fld>
            <a:endParaRPr lang="en-US"/>
          </a:p>
        </p:txBody>
      </p:sp>
    </p:spTree>
    <p:extLst>
      <p:ext uri="{BB962C8B-B14F-4D97-AF65-F5344CB8AC3E}">
        <p14:creationId xmlns:p14="http://schemas.microsoft.com/office/powerpoint/2010/main" val="286398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b="1" dirty="0"/>
          </a:p>
          <a:p>
            <a:endParaRPr lang="en-US" b="1" dirty="0"/>
          </a:p>
          <a:p>
            <a:endParaRPr lang="ar-SA" dirty="0"/>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16</a:t>
            </a:fld>
            <a:endParaRPr lang="en-US"/>
          </a:p>
        </p:txBody>
      </p:sp>
    </p:spTree>
    <p:extLst>
      <p:ext uri="{BB962C8B-B14F-4D97-AF65-F5344CB8AC3E}">
        <p14:creationId xmlns:p14="http://schemas.microsoft.com/office/powerpoint/2010/main" val="749477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IQ" dirty="0"/>
              <a:t> </a:t>
            </a:r>
          </a:p>
          <a:p>
            <a:endParaRPr lang="en-US"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18</a:t>
            </a:fld>
            <a:endParaRPr lang="en-US"/>
          </a:p>
        </p:txBody>
      </p:sp>
    </p:spTree>
    <p:extLst>
      <p:ext uri="{BB962C8B-B14F-4D97-AF65-F5344CB8AC3E}">
        <p14:creationId xmlns:p14="http://schemas.microsoft.com/office/powerpoint/2010/main" val="1243210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IQ" dirty="0"/>
              <a:t>...</a:t>
            </a:r>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20</a:t>
            </a:fld>
            <a:endParaRPr lang="en-US"/>
          </a:p>
        </p:txBody>
      </p:sp>
    </p:spTree>
    <p:extLst>
      <p:ext uri="{BB962C8B-B14F-4D97-AF65-F5344CB8AC3E}">
        <p14:creationId xmlns:p14="http://schemas.microsoft.com/office/powerpoint/2010/main" val="3119922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21</a:t>
            </a:fld>
            <a:endParaRPr lang="en-US"/>
          </a:p>
        </p:txBody>
      </p:sp>
    </p:spTree>
    <p:extLst>
      <p:ext uri="{BB962C8B-B14F-4D97-AF65-F5344CB8AC3E}">
        <p14:creationId xmlns:p14="http://schemas.microsoft.com/office/powerpoint/2010/main" val="382684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23</a:t>
            </a:fld>
            <a:endParaRPr lang="en-US"/>
          </a:p>
        </p:txBody>
      </p:sp>
    </p:spTree>
    <p:extLst>
      <p:ext uri="{BB962C8B-B14F-4D97-AF65-F5344CB8AC3E}">
        <p14:creationId xmlns:p14="http://schemas.microsoft.com/office/powerpoint/2010/main" val="83271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24</a:t>
            </a:fld>
            <a:endParaRPr lang="en-US"/>
          </a:p>
        </p:txBody>
      </p:sp>
    </p:spTree>
    <p:extLst>
      <p:ext uri="{BB962C8B-B14F-4D97-AF65-F5344CB8AC3E}">
        <p14:creationId xmlns:p14="http://schemas.microsoft.com/office/powerpoint/2010/main" val="2386788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25</a:t>
            </a:fld>
            <a:endParaRPr lang="en-US"/>
          </a:p>
        </p:txBody>
      </p:sp>
    </p:spTree>
    <p:extLst>
      <p:ext uri="{BB962C8B-B14F-4D97-AF65-F5344CB8AC3E}">
        <p14:creationId xmlns:p14="http://schemas.microsoft.com/office/powerpoint/2010/main" val="3416872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fa-IR" dirty="0"/>
              <a:t>طبقه بندی زعفران</a:t>
            </a:r>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4</a:t>
            </a:fld>
            <a:endParaRPr lang="en-US"/>
          </a:p>
        </p:txBody>
      </p:sp>
    </p:spTree>
    <p:extLst>
      <p:ext uri="{BB962C8B-B14F-4D97-AF65-F5344CB8AC3E}">
        <p14:creationId xmlns:p14="http://schemas.microsoft.com/office/powerpoint/2010/main" val="1622931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27</a:t>
            </a:fld>
            <a:endParaRPr lang="en-US"/>
          </a:p>
        </p:txBody>
      </p:sp>
    </p:spTree>
    <p:extLst>
      <p:ext uri="{BB962C8B-B14F-4D97-AF65-F5344CB8AC3E}">
        <p14:creationId xmlns:p14="http://schemas.microsoft.com/office/powerpoint/2010/main" val="2072360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a:p>
            <a:endParaRPr lang="ar-IQ" dirty="0"/>
          </a:p>
        </p:txBody>
      </p:sp>
      <p:sp>
        <p:nvSpPr>
          <p:cNvPr id="4" name="Slide Number Placeholder 3"/>
          <p:cNvSpPr>
            <a:spLocks noGrp="1"/>
          </p:cNvSpPr>
          <p:nvPr>
            <p:ph type="sldNum" sz="quarter" idx="10"/>
          </p:nvPr>
        </p:nvSpPr>
        <p:spPr/>
        <p:txBody>
          <a:bodyPr/>
          <a:lstStyle/>
          <a:p>
            <a:fld id="{D084628B-5670-4290-80CB-A4DDC17BC39B}" type="slidenum">
              <a:rPr lang="en-US" smtClean="0"/>
              <a:t>33</a:t>
            </a:fld>
            <a:endParaRPr lang="en-US"/>
          </a:p>
        </p:txBody>
      </p:sp>
    </p:spTree>
    <p:extLst>
      <p:ext uri="{BB962C8B-B14F-4D97-AF65-F5344CB8AC3E}">
        <p14:creationId xmlns:p14="http://schemas.microsoft.com/office/powerpoint/2010/main" val="585171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10"/>
          </p:nvPr>
        </p:nvSpPr>
        <p:spPr/>
        <p:txBody>
          <a:bodyPr/>
          <a:lstStyle/>
          <a:p>
            <a:fld id="{D084628B-5670-4290-80CB-A4DDC17BC39B}" type="slidenum">
              <a:rPr lang="en-US" smtClean="0"/>
              <a:t>34</a:t>
            </a:fld>
            <a:endParaRPr lang="en-US"/>
          </a:p>
        </p:txBody>
      </p:sp>
    </p:spTree>
    <p:extLst>
      <p:ext uri="{BB962C8B-B14F-4D97-AF65-F5344CB8AC3E}">
        <p14:creationId xmlns:p14="http://schemas.microsoft.com/office/powerpoint/2010/main" val="1838072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IQ" dirty="0"/>
              <a:t>د</a:t>
            </a:r>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38</a:t>
            </a:fld>
            <a:endParaRPr lang="en-US"/>
          </a:p>
        </p:txBody>
      </p:sp>
    </p:spTree>
    <p:extLst>
      <p:ext uri="{BB962C8B-B14F-4D97-AF65-F5344CB8AC3E}">
        <p14:creationId xmlns:p14="http://schemas.microsoft.com/office/powerpoint/2010/main" val="1777929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IQ" dirty="0"/>
              <a:t>اما قطر لولة هاي اسيرم سلز كاهش معنى داري در كروهاي دوز 100 با مقايسة با كنترول نشان داد</a:t>
            </a:r>
          </a:p>
        </p:txBody>
      </p:sp>
      <p:sp>
        <p:nvSpPr>
          <p:cNvPr id="4" name="Slide Number Placeholder 3"/>
          <p:cNvSpPr>
            <a:spLocks noGrp="1"/>
          </p:cNvSpPr>
          <p:nvPr>
            <p:ph type="sldNum" sz="quarter" idx="10"/>
          </p:nvPr>
        </p:nvSpPr>
        <p:spPr/>
        <p:txBody>
          <a:bodyPr/>
          <a:lstStyle/>
          <a:p>
            <a:fld id="{D084628B-5670-4290-80CB-A4DDC17BC39B}" type="slidenum">
              <a:rPr lang="en-US" smtClean="0"/>
              <a:t>39</a:t>
            </a:fld>
            <a:endParaRPr lang="en-US"/>
          </a:p>
        </p:txBody>
      </p:sp>
    </p:spTree>
    <p:extLst>
      <p:ext uri="{BB962C8B-B14F-4D97-AF65-F5344CB8AC3E}">
        <p14:creationId xmlns:p14="http://schemas.microsoft.com/office/powerpoint/2010/main" val="798715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a:p>
            <a:endParaRPr lang="ar-IQ" dirty="0"/>
          </a:p>
        </p:txBody>
      </p:sp>
      <p:sp>
        <p:nvSpPr>
          <p:cNvPr id="4" name="Slide Number Placeholder 3"/>
          <p:cNvSpPr>
            <a:spLocks noGrp="1"/>
          </p:cNvSpPr>
          <p:nvPr>
            <p:ph type="sldNum" sz="quarter" idx="10"/>
          </p:nvPr>
        </p:nvSpPr>
        <p:spPr/>
        <p:txBody>
          <a:bodyPr/>
          <a:lstStyle/>
          <a:p>
            <a:fld id="{D084628B-5670-4290-80CB-A4DDC17BC39B}" type="slidenum">
              <a:rPr lang="en-US" smtClean="0"/>
              <a:t>41</a:t>
            </a:fld>
            <a:endParaRPr lang="en-US"/>
          </a:p>
        </p:txBody>
      </p:sp>
    </p:spTree>
    <p:extLst>
      <p:ext uri="{BB962C8B-B14F-4D97-AF65-F5344CB8AC3E}">
        <p14:creationId xmlns:p14="http://schemas.microsoft.com/office/powerpoint/2010/main" val="388725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a:p>
            <a:endParaRPr lang="ar-IQ" dirty="0"/>
          </a:p>
        </p:txBody>
      </p:sp>
      <p:sp>
        <p:nvSpPr>
          <p:cNvPr id="4" name="Slide Number Placeholder 3"/>
          <p:cNvSpPr>
            <a:spLocks noGrp="1"/>
          </p:cNvSpPr>
          <p:nvPr>
            <p:ph type="sldNum" sz="quarter" idx="10"/>
          </p:nvPr>
        </p:nvSpPr>
        <p:spPr/>
        <p:txBody>
          <a:bodyPr/>
          <a:lstStyle/>
          <a:p>
            <a:fld id="{D084628B-5670-4290-80CB-A4DDC17BC39B}" type="slidenum">
              <a:rPr lang="en-US" smtClean="0"/>
              <a:t>44</a:t>
            </a:fld>
            <a:endParaRPr lang="en-US"/>
          </a:p>
        </p:txBody>
      </p:sp>
    </p:spTree>
    <p:extLst>
      <p:ext uri="{BB962C8B-B14F-4D97-AF65-F5344CB8AC3E}">
        <p14:creationId xmlns:p14="http://schemas.microsoft.com/office/powerpoint/2010/main" val="3170355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IQ" dirty="0"/>
              <a:t>در كروه استفادة ازكروسين 30 ملي كرم مورفولوزي منظمي ازلواة هاي اسيرم ساز مشاهدة شد وبانت يوششي لولة هادر در مقايسه باكروة كروسين 4 ميلي كرجه خوبي سازماندهي شدة بود </a:t>
            </a:r>
          </a:p>
          <a:p>
            <a:r>
              <a:rPr lang="ar-IQ" dirty="0"/>
              <a:t>مهم ترين ويزكي هاي تشخيص دادة شدة دراين كروة افزايش بانت بينا بيني بين لولة هاي اسيرم سار هماه يا سلول ليديك بود وحرر اطراف انها عروق خوني زبادي وجود داشت وفرابند هاى اسيرم زابي باشد</a:t>
            </a:r>
          </a:p>
          <a:p>
            <a:endParaRPr lang="ar-IQ" dirty="0"/>
          </a:p>
        </p:txBody>
      </p:sp>
      <p:sp>
        <p:nvSpPr>
          <p:cNvPr id="4" name="Slide Number Placeholder 3"/>
          <p:cNvSpPr>
            <a:spLocks noGrp="1"/>
          </p:cNvSpPr>
          <p:nvPr>
            <p:ph type="sldNum" sz="quarter" idx="10"/>
          </p:nvPr>
        </p:nvSpPr>
        <p:spPr/>
        <p:txBody>
          <a:bodyPr/>
          <a:lstStyle/>
          <a:p>
            <a:fld id="{D084628B-5670-4290-80CB-A4DDC17BC39B}" type="slidenum">
              <a:rPr lang="en-US" smtClean="0"/>
              <a:t>45</a:t>
            </a:fld>
            <a:endParaRPr lang="en-US"/>
          </a:p>
        </p:txBody>
      </p:sp>
    </p:spTree>
    <p:extLst>
      <p:ext uri="{BB962C8B-B14F-4D97-AF65-F5344CB8AC3E}">
        <p14:creationId xmlns:p14="http://schemas.microsoft.com/office/powerpoint/2010/main" val="2847323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a:p>
            <a:endParaRPr lang="ar-IQ" dirty="0"/>
          </a:p>
        </p:txBody>
      </p:sp>
      <p:sp>
        <p:nvSpPr>
          <p:cNvPr id="4" name="Slide Number Placeholder 3"/>
          <p:cNvSpPr>
            <a:spLocks noGrp="1"/>
          </p:cNvSpPr>
          <p:nvPr>
            <p:ph type="sldNum" sz="quarter" idx="10"/>
          </p:nvPr>
        </p:nvSpPr>
        <p:spPr/>
        <p:txBody>
          <a:bodyPr/>
          <a:lstStyle/>
          <a:p>
            <a:fld id="{D084628B-5670-4290-80CB-A4DDC17BC39B}" type="slidenum">
              <a:rPr lang="en-US" smtClean="0"/>
              <a:t>46</a:t>
            </a:fld>
            <a:endParaRPr lang="en-US"/>
          </a:p>
        </p:txBody>
      </p:sp>
    </p:spTree>
    <p:extLst>
      <p:ext uri="{BB962C8B-B14F-4D97-AF65-F5344CB8AC3E}">
        <p14:creationId xmlns:p14="http://schemas.microsoft.com/office/powerpoint/2010/main" val="214399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IQ" dirty="0"/>
              <a:t> </a:t>
            </a:r>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61</a:t>
            </a:fld>
            <a:endParaRPr lang="en-US"/>
          </a:p>
        </p:txBody>
      </p:sp>
    </p:spTree>
    <p:extLst>
      <p:ext uri="{BB962C8B-B14F-4D97-AF65-F5344CB8AC3E}">
        <p14:creationId xmlns:p14="http://schemas.microsoft.com/office/powerpoint/2010/main" val="3292739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r"/>
            <a:endParaRPr lang="ar-IQ" sz="1400"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5</a:t>
            </a:fld>
            <a:endParaRPr lang="en-US"/>
          </a:p>
        </p:txBody>
      </p:sp>
    </p:spTree>
    <p:extLst>
      <p:ext uri="{BB962C8B-B14F-4D97-AF65-F5344CB8AC3E}">
        <p14:creationId xmlns:p14="http://schemas.microsoft.com/office/powerpoint/2010/main" val="779197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IQ" dirty="0"/>
              <a:t>تعداد سلولهاي سرتولي وسلول هاى زاينده افزايش باخته بسييتوبلازم سلولهاي حاوي واكوئل هاي متعدد مايتوكونديا فراوان</a:t>
            </a:r>
          </a:p>
          <a:p>
            <a:endParaRPr lang="ar-IQ" dirty="0"/>
          </a:p>
        </p:txBody>
      </p:sp>
      <p:sp>
        <p:nvSpPr>
          <p:cNvPr id="4" name="Slide Number Placeholder 3"/>
          <p:cNvSpPr>
            <a:spLocks noGrp="1"/>
          </p:cNvSpPr>
          <p:nvPr>
            <p:ph type="sldNum" sz="quarter" idx="10"/>
          </p:nvPr>
        </p:nvSpPr>
        <p:spPr/>
        <p:txBody>
          <a:bodyPr/>
          <a:lstStyle/>
          <a:p>
            <a:fld id="{D084628B-5670-4290-80CB-A4DDC17BC39B}" type="slidenum">
              <a:rPr lang="en-US" smtClean="0"/>
              <a:t>62</a:t>
            </a:fld>
            <a:endParaRPr lang="en-US"/>
          </a:p>
        </p:txBody>
      </p:sp>
    </p:spTree>
    <p:extLst>
      <p:ext uri="{BB962C8B-B14F-4D97-AF65-F5344CB8AC3E}">
        <p14:creationId xmlns:p14="http://schemas.microsoft.com/office/powerpoint/2010/main" val="1560561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64</a:t>
            </a:fld>
            <a:endParaRPr lang="en-US"/>
          </a:p>
        </p:txBody>
      </p:sp>
    </p:spTree>
    <p:extLst>
      <p:ext uri="{BB962C8B-B14F-4D97-AF65-F5344CB8AC3E}">
        <p14:creationId xmlns:p14="http://schemas.microsoft.com/office/powerpoint/2010/main" val="2766357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65</a:t>
            </a:fld>
            <a:endParaRPr lang="en-US"/>
          </a:p>
        </p:txBody>
      </p:sp>
    </p:spTree>
    <p:extLst>
      <p:ext uri="{BB962C8B-B14F-4D97-AF65-F5344CB8AC3E}">
        <p14:creationId xmlns:p14="http://schemas.microsoft.com/office/powerpoint/2010/main" val="425834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a:p>
            <a:endParaRPr lang="en-US" dirty="0"/>
          </a:p>
          <a:p>
            <a:endParaRPr lang="en-US" dirty="0"/>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6</a:t>
            </a:fld>
            <a:endParaRPr lang="en-US"/>
          </a:p>
        </p:txBody>
      </p:sp>
    </p:spTree>
    <p:extLst>
      <p:ext uri="{BB962C8B-B14F-4D97-AF65-F5344CB8AC3E}">
        <p14:creationId xmlns:p14="http://schemas.microsoft.com/office/powerpoint/2010/main" val="24510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7</a:t>
            </a:fld>
            <a:endParaRPr lang="en-US"/>
          </a:p>
        </p:txBody>
      </p:sp>
    </p:spTree>
    <p:extLst>
      <p:ext uri="{BB962C8B-B14F-4D97-AF65-F5344CB8AC3E}">
        <p14:creationId xmlns:p14="http://schemas.microsoft.com/office/powerpoint/2010/main" val="2083688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9</a:t>
            </a:fld>
            <a:endParaRPr lang="en-US"/>
          </a:p>
        </p:txBody>
      </p:sp>
    </p:spTree>
    <p:extLst>
      <p:ext uri="{BB962C8B-B14F-4D97-AF65-F5344CB8AC3E}">
        <p14:creationId xmlns:p14="http://schemas.microsoft.com/office/powerpoint/2010/main" val="314906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10</a:t>
            </a:fld>
            <a:endParaRPr lang="en-US"/>
          </a:p>
        </p:txBody>
      </p:sp>
    </p:spTree>
    <p:extLst>
      <p:ext uri="{BB962C8B-B14F-4D97-AF65-F5344CB8AC3E}">
        <p14:creationId xmlns:p14="http://schemas.microsoft.com/office/powerpoint/2010/main" val="183461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11</a:t>
            </a:fld>
            <a:endParaRPr lang="en-US"/>
          </a:p>
        </p:txBody>
      </p:sp>
    </p:spTree>
    <p:extLst>
      <p:ext uri="{BB962C8B-B14F-4D97-AF65-F5344CB8AC3E}">
        <p14:creationId xmlns:p14="http://schemas.microsoft.com/office/powerpoint/2010/main" val="466366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5"/>
          </p:nvPr>
        </p:nvSpPr>
        <p:spPr/>
        <p:txBody>
          <a:bodyPr/>
          <a:lstStyle/>
          <a:p>
            <a:fld id="{D084628B-5670-4290-80CB-A4DDC17BC39B}" type="slidenum">
              <a:rPr lang="en-US" smtClean="0"/>
              <a:t>12</a:t>
            </a:fld>
            <a:endParaRPr lang="en-US"/>
          </a:p>
        </p:txBody>
      </p:sp>
    </p:spTree>
    <p:extLst>
      <p:ext uri="{BB962C8B-B14F-4D97-AF65-F5344CB8AC3E}">
        <p14:creationId xmlns:p14="http://schemas.microsoft.com/office/powerpoint/2010/main" val="90689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1F998D-FF0F-4EF1-B366-6287E5A0060A}" type="datetimeFigureOut">
              <a:rPr lang="en-US" smtClean="0"/>
              <a:t>9/30/2025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2BE9D3C1-4D82-47E9-A41F-4A6C49C8D5CD}"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9510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1F998D-FF0F-4EF1-B366-6287E5A0060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9D3C1-4D82-47E9-A41F-4A6C49C8D5CD}"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991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1F998D-FF0F-4EF1-B366-6287E5A0060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9D3C1-4D82-47E9-A41F-4A6C49C8D5CD}"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4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1F998D-FF0F-4EF1-B366-6287E5A0060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9D3C1-4D82-47E9-A41F-4A6C49C8D5CD}"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5351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1F998D-FF0F-4EF1-B366-6287E5A0060A}"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9D3C1-4D82-47E9-A41F-4A6C49C8D5CD}"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112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1F998D-FF0F-4EF1-B366-6287E5A0060A}"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9D3C1-4D82-47E9-A41F-4A6C49C8D5CD}"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363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1F998D-FF0F-4EF1-B366-6287E5A0060A}" type="datetimeFigureOut">
              <a:rPr lang="en-US" smtClean="0"/>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9D3C1-4D82-47E9-A41F-4A6C49C8D5CD}"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0163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1F998D-FF0F-4EF1-B366-6287E5A0060A}" type="datetimeFigureOut">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9D3C1-4D82-47E9-A41F-4A6C49C8D5CD}"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957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1F998D-FF0F-4EF1-B366-6287E5A0060A}" type="datetimeFigureOut">
              <a:rPr lang="en-US" smtClean="0"/>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E9D3C1-4D82-47E9-A41F-4A6C49C8D5CD}" type="slidenum">
              <a:rPr lang="en-US" smtClean="0"/>
              <a:t>‹#›</a:t>
            </a:fld>
            <a:endParaRPr lang="en-US"/>
          </a:p>
        </p:txBody>
      </p:sp>
    </p:spTree>
    <p:extLst>
      <p:ext uri="{BB962C8B-B14F-4D97-AF65-F5344CB8AC3E}">
        <p14:creationId xmlns:p14="http://schemas.microsoft.com/office/powerpoint/2010/main" val="72501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F998D-FF0F-4EF1-B366-6287E5A0060A}"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9D3C1-4D82-47E9-A41F-4A6C49C8D5CD}"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223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41F998D-FF0F-4EF1-B366-6287E5A0060A}" type="datetimeFigureOut">
              <a:rPr lang="en-US" smtClean="0"/>
              <a:t>9/30/2025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2BE9D3C1-4D82-47E9-A41F-4A6C49C8D5CD}"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5697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41F998D-FF0F-4EF1-B366-6287E5A0060A}" type="datetimeFigureOut">
              <a:rPr lang="en-US" smtClean="0"/>
              <a:t>9/30/2025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BE9D3C1-4D82-47E9-A41F-4A6C49C8D5CD}"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377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2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16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6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hyperlink" Target="http://www.firstpeople.us/FP-Html-Pictures/wolves_pg2.html#Wolf_Photographs_3" TargetMode="Externa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jpeg"/></Relationships>
</file>

<file path=ppt/slides/_rels/slide16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4DDD2ACF-C647-447A-9137-80C350E4AA60}"/>
              </a:ext>
            </a:extLst>
          </p:cNvPr>
          <p:cNvPicPr>
            <a:picLocks noChangeAspect="1"/>
          </p:cNvPicPr>
          <p:nvPr/>
        </p:nvPicPr>
        <p:blipFill>
          <a:blip r:embed="rId3"/>
          <a:stretch>
            <a:fillRect/>
          </a:stretch>
        </p:blipFill>
        <p:spPr>
          <a:xfrm>
            <a:off x="1172648" y="494387"/>
            <a:ext cx="9453940" cy="4726970"/>
          </a:xfrm>
          <a:prstGeom prst="rect">
            <a:avLst/>
          </a:prstGeom>
        </p:spPr>
      </p:pic>
    </p:spTree>
    <p:extLst>
      <p:ext uri="{BB962C8B-B14F-4D97-AF65-F5344CB8AC3E}">
        <p14:creationId xmlns:p14="http://schemas.microsoft.com/office/powerpoint/2010/main" val="3259260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F3CA39C8-0123-0DA0-E253-E735F3081FAA}"/>
              </a:ext>
            </a:extLst>
          </p:cNvPr>
          <p:cNvSpPr txBox="1"/>
          <p:nvPr/>
        </p:nvSpPr>
        <p:spPr>
          <a:xfrm>
            <a:off x="284480" y="0"/>
            <a:ext cx="8900160" cy="769441"/>
          </a:xfrm>
          <a:prstGeom prst="rect">
            <a:avLst/>
          </a:prstGeom>
          <a:noFill/>
        </p:spPr>
        <p:txBody>
          <a:bodyPr wrap="square">
            <a:spAutoFit/>
          </a:bodyPr>
          <a:lstStyle/>
          <a:p>
            <a:pPr algn="ct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kern="0" dirty="0">
                <a:solidFill>
                  <a:srgbClr val="FF0000"/>
                </a:solidFill>
                <a:latin typeface="Arial Black" pitchFamily="34" charset="0"/>
                <a:ea typeface="+mj-ea"/>
                <a:cs typeface="+mj-cs"/>
              </a:rPr>
              <a:t>Principle Chordate Features</a:t>
            </a:r>
          </a:p>
        </p:txBody>
      </p:sp>
      <p:pic>
        <p:nvPicPr>
          <p:cNvPr id="2050" name="Picture 2" descr="Biology Test 4 Flashcards | Quizlet">
            <a:extLst>
              <a:ext uri="{FF2B5EF4-FFF2-40B4-BE49-F238E27FC236}">
                <a16:creationId xmlns:a16="http://schemas.microsoft.com/office/drawing/2014/main" id="{7729672E-E028-270F-CD48-43FCED451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 y="883920"/>
            <a:ext cx="10617200" cy="604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1552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wallpapershub.com/wp-content/gallery/lungfish/lungfish-on-land.jpg">
            <a:extLst>
              <a:ext uri="{FF2B5EF4-FFF2-40B4-BE49-F238E27FC236}">
                <a16:creationId xmlns:a16="http://schemas.microsoft.com/office/drawing/2014/main" id="{5288F6A2-E356-73F1-C707-4A02F08FE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5" y="0"/>
            <a:ext cx="85471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B802DA3-904E-C513-FB02-59B1CAA28C47}"/>
              </a:ext>
            </a:extLst>
          </p:cNvPr>
          <p:cNvSpPr>
            <a:spLocks noChangeArrowheads="1"/>
          </p:cNvSpPr>
          <p:nvPr/>
        </p:nvSpPr>
        <p:spPr bwMode="auto">
          <a:xfrm>
            <a:off x="1504949" y="9525"/>
            <a:ext cx="4991101" cy="132621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ar-IQ" sz="8000" dirty="0">
                <a:solidFill>
                  <a:srgbClr val="191919"/>
                </a:solidFill>
                <a:latin typeface="Arial Black" panose="020B0A04020102020204" pitchFamily="34" charset="0"/>
              </a:rPr>
              <a:t>Lungfish</a:t>
            </a:r>
            <a:endParaRPr lang="ar-IQ" altLang="ar-IQ" sz="8000" dirty="0">
              <a:solidFill>
                <a:srgbClr val="191919"/>
              </a:solidFill>
              <a:latin typeface="Arial Black" panose="020B0A04020102020204" pitchFamily="34" charset="0"/>
            </a:endParaRPr>
          </a:p>
        </p:txBody>
      </p:sp>
    </p:spTree>
    <p:extLst>
      <p:ext uri="{BB962C8B-B14F-4D97-AF65-F5344CB8AC3E}">
        <p14:creationId xmlns:p14="http://schemas.microsoft.com/office/powerpoint/2010/main" val="287359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BB653845-4696-BF55-CC0E-3864CABD1D2B}"/>
              </a:ext>
            </a:extLst>
          </p:cNvPr>
          <p:cNvPicPr>
            <a:picLocks noChangeAspect="1"/>
          </p:cNvPicPr>
          <p:nvPr/>
        </p:nvPicPr>
        <p:blipFill>
          <a:blip r:embed="rId2"/>
          <a:stretch>
            <a:fillRect/>
          </a:stretch>
        </p:blipFill>
        <p:spPr>
          <a:xfrm>
            <a:off x="1" y="361950"/>
            <a:ext cx="7334249" cy="5583824"/>
          </a:xfrm>
          <a:prstGeom prst="rect">
            <a:avLst/>
          </a:prstGeom>
        </p:spPr>
      </p:pic>
      <p:sp>
        <p:nvSpPr>
          <p:cNvPr id="7" name="مربع نص 6">
            <a:extLst>
              <a:ext uri="{FF2B5EF4-FFF2-40B4-BE49-F238E27FC236}">
                <a16:creationId xmlns:a16="http://schemas.microsoft.com/office/drawing/2014/main" id="{02034906-F72F-D942-07B3-D76B78A31D50}"/>
              </a:ext>
            </a:extLst>
          </p:cNvPr>
          <p:cNvSpPr txBox="1"/>
          <p:nvPr/>
        </p:nvSpPr>
        <p:spPr>
          <a:xfrm>
            <a:off x="7429501" y="238125"/>
            <a:ext cx="4857750" cy="1938992"/>
          </a:xfrm>
          <a:prstGeom prst="rect">
            <a:avLst/>
          </a:prstGeom>
          <a:noFill/>
        </p:spPr>
        <p:txBody>
          <a:bodyPr wrap="square">
            <a:spAutoFit/>
          </a:bodyPr>
          <a:lstStyle/>
          <a:p>
            <a:r>
              <a:rPr lang="en-US" sz="2400" b="1" dirty="0">
                <a:solidFill>
                  <a:schemeClr val="accent6">
                    <a:lumMod val="50000"/>
                  </a:schemeClr>
                </a:solidFill>
              </a:rPr>
              <a:t>In fishes the shape of the tail is correlated with the direction taken by the terminal portion of the notochord or vertebral column.</a:t>
            </a:r>
            <a:endParaRPr lang="ar-IQ" sz="2400" b="1" dirty="0">
              <a:solidFill>
                <a:schemeClr val="accent6">
                  <a:lumMod val="50000"/>
                </a:schemeClr>
              </a:solidFill>
            </a:endParaRPr>
          </a:p>
        </p:txBody>
      </p:sp>
      <p:sp>
        <p:nvSpPr>
          <p:cNvPr id="9" name="مربع نص 8">
            <a:extLst>
              <a:ext uri="{FF2B5EF4-FFF2-40B4-BE49-F238E27FC236}">
                <a16:creationId xmlns:a16="http://schemas.microsoft.com/office/drawing/2014/main" id="{B770AF55-BE06-DB7B-64C7-B109C52F9F10}"/>
              </a:ext>
            </a:extLst>
          </p:cNvPr>
          <p:cNvSpPr txBox="1"/>
          <p:nvPr/>
        </p:nvSpPr>
        <p:spPr>
          <a:xfrm>
            <a:off x="7334250" y="2300942"/>
            <a:ext cx="4857749" cy="2431435"/>
          </a:xfrm>
          <a:prstGeom prst="rect">
            <a:avLst/>
          </a:prstGeom>
          <a:noFill/>
        </p:spPr>
        <p:txBody>
          <a:bodyPr wrap="square">
            <a:spAutoFit/>
          </a:bodyPr>
          <a:lstStyle/>
          <a:p>
            <a:r>
              <a:rPr lang="en-US" sz="3200" b="1" dirty="0">
                <a:solidFill>
                  <a:schemeClr val="accent2">
                    <a:lumMod val="50000"/>
                  </a:schemeClr>
                </a:solidFill>
              </a:rPr>
              <a:t>1. Protocercal:</a:t>
            </a:r>
          </a:p>
          <a:p>
            <a:r>
              <a:rPr lang="en-US" sz="2400" b="1" dirty="0">
                <a:solidFill>
                  <a:srgbClr val="002060"/>
                </a:solidFill>
              </a:rPr>
              <a:t>When the notochord extends straight to the tip of the tail is </a:t>
            </a:r>
            <a:r>
              <a:rPr lang="en-US" sz="2400" b="1" dirty="0" err="1">
                <a:solidFill>
                  <a:srgbClr val="002060"/>
                </a:solidFill>
              </a:rPr>
              <a:t>protocercal</a:t>
            </a:r>
            <a:r>
              <a:rPr lang="en-US" sz="2400" b="1" dirty="0">
                <a:solidFill>
                  <a:srgbClr val="002060"/>
                </a:solidFill>
              </a:rPr>
              <a:t>, as in embryonic fishes, adult cyclostomes, and some amphibians</a:t>
            </a:r>
            <a:r>
              <a:rPr lang="en-US" sz="2400" b="1" dirty="0"/>
              <a:t>.</a:t>
            </a:r>
            <a:endParaRPr lang="ar-IQ" sz="2400" b="1" dirty="0"/>
          </a:p>
        </p:txBody>
      </p:sp>
    </p:spTree>
    <p:extLst>
      <p:ext uri="{BB962C8B-B14F-4D97-AF65-F5344CB8AC3E}">
        <p14:creationId xmlns:p14="http://schemas.microsoft.com/office/powerpoint/2010/main" val="9453407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36748BBF-B9BE-B908-954D-988C4AE794E2}"/>
              </a:ext>
            </a:extLst>
          </p:cNvPr>
          <p:cNvSpPr txBox="1"/>
          <p:nvPr/>
        </p:nvSpPr>
        <p:spPr>
          <a:xfrm>
            <a:off x="276226" y="0"/>
            <a:ext cx="11382374" cy="5755422"/>
          </a:xfrm>
          <a:prstGeom prst="rect">
            <a:avLst/>
          </a:prstGeom>
          <a:noFill/>
        </p:spPr>
        <p:txBody>
          <a:bodyPr wrap="square">
            <a:spAutoFit/>
          </a:bodyPr>
          <a:lstStyle/>
          <a:p>
            <a:r>
              <a:rPr lang="en-US" sz="2800" b="1" dirty="0">
                <a:solidFill>
                  <a:schemeClr val="accent2">
                    <a:lumMod val="50000"/>
                  </a:schemeClr>
                </a:solidFill>
              </a:rPr>
              <a:t>2-Heterocercal</a:t>
            </a:r>
          </a:p>
          <a:p>
            <a:r>
              <a:rPr lang="en-US" sz="2400" b="1" dirty="0">
                <a:solidFill>
                  <a:srgbClr val="002060"/>
                </a:solidFill>
              </a:rPr>
              <a:t> Tail has the vertebral column bent upwards in the posterior region so that the caudal fin is divided into a narrow dorsal lobe and a broader ventral lobe. It is typical of elasmobranchs (</a:t>
            </a:r>
            <a:r>
              <a:rPr lang="en-US" sz="2400" b="1" dirty="0" err="1">
                <a:solidFill>
                  <a:srgbClr val="002060"/>
                </a:solidFill>
              </a:rPr>
              <a:t>Scoliodon</a:t>
            </a:r>
            <a:r>
              <a:rPr lang="en-US" sz="2400" b="1" dirty="0">
                <a:solidFill>
                  <a:srgbClr val="002060"/>
                </a:solidFill>
              </a:rPr>
              <a:t>) and some lower bony fishes.</a:t>
            </a:r>
          </a:p>
          <a:p>
            <a:endParaRPr lang="en-US" sz="2400" b="1" dirty="0">
              <a:solidFill>
                <a:srgbClr val="002060"/>
              </a:solidFill>
            </a:endParaRPr>
          </a:p>
          <a:p>
            <a:endParaRPr lang="en-US" sz="2400" b="1" dirty="0">
              <a:solidFill>
                <a:srgbClr val="002060"/>
              </a:solidFill>
            </a:endParaRPr>
          </a:p>
          <a:p>
            <a:endParaRPr lang="en-US" sz="2400" b="1" dirty="0">
              <a:solidFill>
                <a:srgbClr val="002060"/>
              </a:solidFill>
            </a:endParaRPr>
          </a:p>
          <a:p>
            <a:endParaRPr lang="en-US" sz="2400" b="1" dirty="0">
              <a:solidFill>
                <a:srgbClr val="002060"/>
              </a:solidFill>
            </a:endParaRPr>
          </a:p>
          <a:p>
            <a:endParaRPr lang="en-US" sz="2400" b="1" dirty="0">
              <a:solidFill>
                <a:srgbClr val="002060"/>
              </a:solidFill>
            </a:endParaRPr>
          </a:p>
          <a:p>
            <a:endParaRPr lang="en-US" sz="2400" b="1" dirty="0">
              <a:solidFill>
                <a:srgbClr val="002060"/>
              </a:solidFill>
            </a:endParaRPr>
          </a:p>
          <a:p>
            <a:endParaRPr lang="en-US" sz="2400" b="1" dirty="0">
              <a:solidFill>
                <a:srgbClr val="002060"/>
              </a:solidFill>
            </a:endParaRPr>
          </a:p>
          <a:p>
            <a:r>
              <a:rPr lang="en-US" sz="2800" b="1" dirty="0">
                <a:solidFill>
                  <a:schemeClr val="accent2">
                    <a:lumMod val="50000"/>
                  </a:schemeClr>
                </a:solidFill>
              </a:rPr>
              <a:t>3-Diphycercal</a:t>
            </a:r>
            <a:r>
              <a:rPr lang="en-US" sz="2400" b="1" dirty="0">
                <a:solidFill>
                  <a:srgbClr val="002060"/>
                </a:solidFill>
              </a:rPr>
              <a:t> </a:t>
            </a:r>
          </a:p>
          <a:p>
            <a:r>
              <a:rPr lang="en-US" sz="2400" b="1" dirty="0">
                <a:solidFill>
                  <a:srgbClr val="002060"/>
                </a:solidFill>
              </a:rPr>
              <a:t>Tail has lost the terminal upturned part of the vertebral column, and the vertebral column does not reach the end. The tail having two equal lobes of the caudal fin. It is found in Polypterus and Latimeria.  </a:t>
            </a:r>
            <a:endParaRPr lang="ar-IQ" sz="2400" b="1" dirty="0">
              <a:solidFill>
                <a:srgbClr val="002060"/>
              </a:solidFill>
            </a:endParaRPr>
          </a:p>
        </p:txBody>
      </p:sp>
      <p:pic>
        <p:nvPicPr>
          <p:cNvPr id="9" name="صورة 8">
            <a:extLst>
              <a:ext uri="{FF2B5EF4-FFF2-40B4-BE49-F238E27FC236}">
                <a16:creationId xmlns:a16="http://schemas.microsoft.com/office/drawing/2014/main" id="{C9C4A6CF-8389-800E-498A-0D4D1C2212E4}"/>
              </a:ext>
            </a:extLst>
          </p:cNvPr>
          <p:cNvPicPr>
            <a:picLocks noChangeAspect="1"/>
          </p:cNvPicPr>
          <p:nvPr/>
        </p:nvPicPr>
        <p:blipFill>
          <a:blip r:embed="rId2"/>
          <a:stretch>
            <a:fillRect/>
          </a:stretch>
        </p:blipFill>
        <p:spPr>
          <a:xfrm>
            <a:off x="2802834" y="1932432"/>
            <a:ext cx="3925957" cy="2402685"/>
          </a:xfrm>
          <a:prstGeom prst="rect">
            <a:avLst/>
          </a:prstGeom>
          <a:ln w="88900" cap="sq" cmpd="thickThin">
            <a:solidFill>
              <a:srgbClr val="000000"/>
            </a:solidFill>
            <a:prstDash val="solid"/>
            <a:miter lim="800000"/>
          </a:ln>
          <a:effectLst>
            <a:innerShdw blurRad="76200">
              <a:srgbClr val="000000"/>
            </a:innerShdw>
          </a:effectLst>
        </p:spPr>
      </p:pic>
      <p:pic>
        <p:nvPicPr>
          <p:cNvPr id="11" name="صورة 10">
            <a:extLst>
              <a:ext uri="{FF2B5EF4-FFF2-40B4-BE49-F238E27FC236}">
                <a16:creationId xmlns:a16="http://schemas.microsoft.com/office/drawing/2014/main" id="{C728E8F8-A0BA-A27F-56D7-BBF66C965EE5}"/>
              </a:ext>
            </a:extLst>
          </p:cNvPr>
          <p:cNvPicPr>
            <a:picLocks noChangeAspect="1"/>
          </p:cNvPicPr>
          <p:nvPr/>
        </p:nvPicPr>
        <p:blipFill>
          <a:blip r:embed="rId3"/>
          <a:stretch>
            <a:fillRect/>
          </a:stretch>
        </p:blipFill>
        <p:spPr>
          <a:xfrm>
            <a:off x="7157090" y="1954482"/>
            <a:ext cx="3394954" cy="23806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1283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مربع نص 4">
            <a:extLst>
              <a:ext uri="{FF2B5EF4-FFF2-40B4-BE49-F238E27FC236}">
                <a16:creationId xmlns:a16="http://schemas.microsoft.com/office/drawing/2014/main" id="{919A81D1-5A2E-FBBF-6AC8-5359545DB816}"/>
              </a:ext>
            </a:extLst>
          </p:cNvPr>
          <p:cNvSpPr txBox="1"/>
          <p:nvPr/>
        </p:nvSpPr>
        <p:spPr>
          <a:xfrm>
            <a:off x="223737" y="729586"/>
            <a:ext cx="4754368" cy="4736759"/>
          </a:xfrm>
          <a:prstGeom prst="rect">
            <a:avLst/>
          </a:prstGeom>
        </p:spPr>
        <p:txBody>
          <a:bodyPr vert="horz" lIns="91440" tIns="45720" rIns="91440" bIns="45720" rtlCol="0" anchor="t">
            <a:normAutofit fontScale="92500" lnSpcReduction="20000"/>
          </a:bodyPr>
          <a:lstStyle/>
          <a:p>
            <a:pPr defTabSz="914400">
              <a:lnSpc>
                <a:spcPct val="120000"/>
              </a:lnSpc>
              <a:spcAft>
                <a:spcPts val="600"/>
              </a:spcAft>
              <a:buClr>
                <a:schemeClr val="accent1"/>
              </a:buClr>
              <a:buSzPct val="100000"/>
            </a:pPr>
            <a:r>
              <a:rPr lang="en-US" sz="3900" b="1" dirty="0">
                <a:solidFill>
                  <a:schemeClr val="accent2">
                    <a:lumMod val="50000"/>
                  </a:schemeClr>
                </a:solidFill>
                <a:cs typeface="+mj-cs"/>
              </a:rPr>
              <a:t>4-Homocercal tail </a:t>
            </a:r>
          </a:p>
          <a:p>
            <a:pPr indent="-228600" defTabSz="914400">
              <a:lnSpc>
                <a:spcPct val="120000"/>
              </a:lnSpc>
              <a:spcAft>
                <a:spcPts val="600"/>
              </a:spcAft>
              <a:buClr>
                <a:schemeClr val="accent1"/>
              </a:buClr>
              <a:buSzPct val="100000"/>
              <a:buFont typeface="Arial" panose="020B0604020202020204" pitchFamily="34" charset="0"/>
              <a:buChar char="•"/>
            </a:pPr>
            <a:r>
              <a:rPr lang="en-US" sz="2400" b="1" dirty="0"/>
              <a:t> </a:t>
            </a:r>
            <a:r>
              <a:rPr lang="en-US" sz="2800" b="1" dirty="0"/>
              <a:t>The terminal part of the vertebral column is bent upwards, but the dorsal lobe of the caudal fin is lost during development and the ventral lobe divides into two equal parts, so that the caudal fin appears symmetrical externally. This tail is common in bony fishes.</a:t>
            </a:r>
          </a:p>
        </p:txBody>
      </p:sp>
      <p:grpSp>
        <p:nvGrpSpPr>
          <p:cNvPr id="18" name="Group 17">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9" name="Rectangle 18">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صورة 6">
            <a:extLst>
              <a:ext uri="{FF2B5EF4-FFF2-40B4-BE49-F238E27FC236}">
                <a16:creationId xmlns:a16="http://schemas.microsoft.com/office/drawing/2014/main" id="{ABC07F86-1B6A-2793-8B8B-E29AB43C081E}"/>
              </a:ext>
            </a:extLst>
          </p:cNvPr>
          <p:cNvPicPr>
            <a:picLocks noChangeAspect="1"/>
          </p:cNvPicPr>
          <p:nvPr/>
        </p:nvPicPr>
        <p:blipFill rotWithShape="1">
          <a:blip r:embed="rId2"/>
          <a:srcRect l="2230" r="4236"/>
          <a:stretch/>
        </p:blipFill>
        <p:spPr>
          <a:xfrm>
            <a:off x="6093926" y="1116345"/>
            <a:ext cx="4821551" cy="3866172"/>
          </a:xfrm>
          <a:prstGeom prst="rect">
            <a:avLst/>
          </a:prstGeom>
        </p:spPr>
      </p:pic>
      <p:pic>
        <p:nvPicPr>
          <p:cNvPr id="22" name="Picture 21">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77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4A32D18E-9939-7F78-BE52-5BE0C289F293}"/>
              </a:ext>
            </a:extLst>
          </p:cNvPr>
          <p:cNvPicPr>
            <a:picLocks noChangeAspect="1"/>
          </p:cNvPicPr>
          <p:nvPr/>
        </p:nvPicPr>
        <p:blipFill>
          <a:blip r:embed="rId2"/>
          <a:stretch>
            <a:fillRect/>
          </a:stretch>
        </p:blipFill>
        <p:spPr>
          <a:xfrm>
            <a:off x="603115" y="-116732"/>
            <a:ext cx="10220527" cy="6702358"/>
          </a:xfrm>
          <a:prstGeom prst="rect">
            <a:avLst/>
          </a:prstGeom>
        </p:spPr>
      </p:pic>
    </p:spTree>
    <p:extLst>
      <p:ext uri="{BB962C8B-B14F-4D97-AF65-F5344CB8AC3E}">
        <p14:creationId xmlns:p14="http://schemas.microsoft.com/office/powerpoint/2010/main" val="4530125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10F4B553-DC82-76D9-B081-039EF2F8C608}"/>
              </a:ext>
            </a:extLst>
          </p:cNvPr>
          <p:cNvSpPr txBox="1"/>
          <p:nvPr/>
        </p:nvSpPr>
        <p:spPr>
          <a:xfrm>
            <a:off x="390525" y="-447674"/>
            <a:ext cx="4572000" cy="29383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algn="ctr" rtl="1">
              <a:lnSpc>
                <a:spcPct val="107000"/>
              </a:lnSpc>
              <a:spcBef>
                <a:spcPts val="0"/>
              </a:spcBef>
              <a:spcAft>
                <a:spcPts val="800"/>
              </a:spcAft>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US" sz="2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Phylum: Chordata </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US" sz="2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kern="1200" dirty="0">
                <a:solidFill>
                  <a:srgbClr val="525252"/>
                </a:solidFill>
                <a:effectLst/>
                <a:latin typeface="Calibri" panose="020F0502020204030204" pitchFamily="34" charset="0"/>
                <a:ea typeface="Times New Roman" panose="02020603050405020304" pitchFamily="18" charset="0"/>
                <a:cs typeface="Times New Roman" panose="02020603050405020304" pitchFamily="18" charset="0"/>
              </a:rPr>
              <a:t>Subphylum: Urochordata</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GB" sz="2800" b="1" kern="1200" dirty="0">
                <a:solidFill>
                  <a:srgbClr val="2E75B6"/>
                </a:solidFill>
                <a:effectLst/>
                <a:latin typeface="Calibri" panose="020F0502020204030204" pitchFamily="34" charset="0"/>
                <a:ea typeface="Times New Roman" panose="02020603050405020304" pitchFamily="18" charset="0"/>
                <a:cs typeface="Times New Roman" panose="02020603050405020304" pitchFamily="18" charset="0"/>
              </a:rPr>
              <a:t>Class: Ascidiacea </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ar-IQ" sz="2800" b="1"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800" b="1" u="sng"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rPr>
              <a:t>Molgula</a:t>
            </a:r>
            <a:r>
              <a:rPr lang="en-GB" sz="2800" b="1" i="1"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800" b="1" u="sng"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rPr>
              <a:t>manhattensis</a:t>
            </a:r>
            <a:r>
              <a:rPr lang="en-GB" sz="2800" b="1" i="1"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b="1" i="1"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l" rtl="1">
              <a:lnSpc>
                <a:spcPct val="107000"/>
              </a:lnSpc>
              <a:spcBef>
                <a:spcPts val="0"/>
              </a:spcBef>
              <a:spcAft>
                <a:spcPts val="0"/>
              </a:spcAft>
            </a:pPr>
            <a:r>
              <a:rPr lang="en-US" sz="2800" b="1"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rPr>
              <a:t>(</a:t>
            </a:r>
            <a:r>
              <a:rPr lang="en-GB" sz="2800" b="1"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rPr>
              <a:t>sea squirt) </a:t>
            </a:r>
            <a:r>
              <a:rPr lang="ar-IQ" sz="2800" b="1" kern="1200" dirty="0">
                <a:solidFill>
                  <a:srgbClr val="548235"/>
                </a:solidFill>
                <a:effectLst/>
                <a:latin typeface="Calibri" panose="020F0502020204030204" pitchFamily="34" charset="0"/>
                <a:ea typeface="Times New Roman" panose="02020603050405020304" pitchFamily="18" charset="0"/>
                <a:cs typeface="Times New Roman" panose="02020603050405020304" pitchFamily="18" charset="0"/>
              </a:rPr>
              <a:t>بخاخ البحر </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مربع نص 6">
            <a:extLst>
              <a:ext uri="{FF2B5EF4-FFF2-40B4-BE49-F238E27FC236}">
                <a16:creationId xmlns:a16="http://schemas.microsoft.com/office/drawing/2014/main" id="{FD672BE1-4250-0D0C-E451-375711482A96}"/>
              </a:ext>
            </a:extLst>
          </p:cNvPr>
          <p:cNvSpPr txBox="1"/>
          <p:nvPr/>
        </p:nvSpPr>
        <p:spPr>
          <a:xfrm>
            <a:off x="6743700" y="295275"/>
            <a:ext cx="5191125" cy="382021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gn="l" rtl="1">
              <a:lnSpc>
                <a:spcPct val="107000"/>
              </a:lnSpc>
              <a:spcBef>
                <a:spcPts val="0"/>
              </a:spcBef>
              <a:spcAft>
                <a:spcPts val="0"/>
              </a:spcAft>
            </a:pPr>
            <a:r>
              <a:rPr lang="en-US" sz="36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phylum: Chordata </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GB" sz="3200" b="1" kern="1200" dirty="0">
                <a:solidFill>
                  <a:srgbClr val="525252"/>
                </a:solidFill>
                <a:effectLst/>
                <a:latin typeface="Calibri" panose="020F0502020204030204" pitchFamily="34" charset="0"/>
                <a:ea typeface="Times New Roman" panose="02020603050405020304" pitchFamily="18" charset="0"/>
                <a:cs typeface="Arial" panose="020B0604020202020204" pitchFamily="34" charset="0"/>
              </a:rPr>
              <a:t>Subphylum: Vertebrata</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GB" sz="3200" b="1" kern="1200" dirty="0">
                <a:solidFill>
                  <a:srgbClr val="7030A0"/>
                </a:solidFill>
                <a:effectLst/>
                <a:latin typeface="Calibri" panose="020F0502020204030204" pitchFamily="34" charset="0"/>
                <a:ea typeface="Times New Roman" panose="02020603050405020304" pitchFamily="18" charset="0"/>
                <a:cs typeface="Arial" panose="020B0604020202020204" pitchFamily="34" charset="0"/>
              </a:rPr>
              <a:t>Superclass: Pisces</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GB" sz="32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Class: Cyclostomata</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GB" sz="3200" b="1" kern="1200" dirty="0">
                <a:solidFill>
                  <a:srgbClr val="843C0C"/>
                </a:solidFill>
                <a:effectLst/>
                <a:latin typeface="Calibri" panose="020F0502020204030204" pitchFamily="34" charset="0"/>
                <a:ea typeface="Times New Roman" panose="02020603050405020304" pitchFamily="18" charset="0"/>
                <a:cs typeface="Arial" panose="020B0604020202020204" pitchFamily="34" charset="0"/>
              </a:rPr>
              <a:t>Order: Petromyzoniformes</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US" sz="3200" b="1" u="sng"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Petromyzon</a:t>
            </a:r>
            <a:r>
              <a:rPr lang="en-US" sz="3200" b="1"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   </a:t>
            </a:r>
            <a:r>
              <a:rPr lang="en-US" sz="3200" b="1" u="sng"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marinus </a:t>
            </a:r>
            <a:endParaRPr lang="en-US" sz="3200" u="sng"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07000"/>
              </a:lnSpc>
              <a:spcBef>
                <a:spcPts val="0"/>
              </a:spcBef>
              <a:spcAft>
                <a:spcPts val="0"/>
              </a:spcAft>
            </a:pPr>
            <a:r>
              <a:rPr lang="en-US" sz="3200" b="1"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a:t>
            </a:r>
            <a:r>
              <a:rPr lang="en-GB" sz="3200" b="1"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Lamprey</a:t>
            </a:r>
            <a:r>
              <a:rPr lang="en-GB" sz="3200" b="1" kern="1200" dirty="0">
                <a:solidFill>
                  <a:srgbClr val="843C0C"/>
                </a:solidFill>
                <a:effectLst/>
                <a:latin typeface="Calibri" panose="020F0502020204030204" pitchFamily="34" charset="0"/>
                <a:ea typeface="Times New Roman" panose="02020603050405020304" pitchFamily="18" charset="0"/>
                <a:cs typeface="Arial" panose="020B0604020202020204" pitchFamily="34" charset="0"/>
              </a:rPr>
              <a:t> </a:t>
            </a:r>
            <a:r>
              <a:rPr lang="ar-IQ" sz="3200" b="1"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a:t>
            </a:r>
            <a:r>
              <a:rPr lang="ar-IQ" sz="3200" b="1" kern="1200" dirty="0" err="1">
                <a:solidFill>
                  <a:srgbClr val="548235"/>
                </a:solidFill>
                <a:effectLst/>
                <a:latin typeface="Calibri" panose="020F0502020204030204" pitchFamily="34" charset="0"/>
                <a:ea typeface="Times New Roman" panose="02020603050405020304" pitchFamily="18" charset="0"/>
                <a:cs typeface="Arial" panose="020B0604020202020204" pitchFamily="34" charset="0"/>
              </a:rPr>
              <a:t>الجلكي</a:t>
            </a:r>
            <a:r>
              <a:rPr lang="ar-IQ" sz="3200" b="1"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 البحري</a:t>
            </a:r>
            <a:r>
              <a:rPr lang="ar-IQ" sz="2000" b="1" kern="1200" dirty="0">
                <a:solidFill>
                  <a:srgbClr val="843C0C"/>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مربع نص 8">
            <a:extLst>
              <a:ext uri="{FF2B5EF4-FFF2-40B4-BE49-F238E27FC236}">
                <a16:creationId xmlns:a16="http://schemas.microsoft.com/office/drawing/2014/main" id="{39464141-F3BD-7835-0503-DCF810F23D07}"/>
              </a:ext>
            </a:extLst>
          </p:cNvPr>
          <p:cNvSpPr txBox="1"/>
          <p:nvPr/>
        </p:nvSpPr>
        <p:spPr>
          <a:xfrm>
            <a:off x="304801" y="2609850"/>
            <a:ext cx="6010274" cy="376683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algn="l" rtl="1">
              <a:lnSpc>
                <a:spcPct val="107000"/>
              </a:lnSpc>
              <a:spcBef>
                <a:spcPts val="0"/>
              </a:spcBef>
              <a:spcAft>
                <a:spcPts val="0"/>
              </a:spcAft>
            </a:pPr>
            <a:r>
              <a:rPr lang="en-US" sz="2800" b="1"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Phylum: Chordata </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GB" sz="2800" b="1" kern="1200" dirty="0">
                <a:solidFill>
                  <a:srgbClr val="525252"/>
                </a:solidFill>
                <a:effectLst/>
                <a:latin typeface="Calibri" panose="020F0502020204030204" pitchFamily="34" charset="0"/>
                <a:ea typeface="Times New Roman" panose="02020603050405020304" pitchFamily="18" charset="0"/>
                <a:cs typeface="Arial" panose="020B0604020202020204" pitchFamily="34" charset="0"/>
              </a:rPr>
              <a:t>Subphylum: Vertebrata</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GB" sz="2800" b="1" kern="1200" dirty="0">
                <a:solidFill>
                  <a:srgbClr val="7030A0"/>
                </a:solidFill>
                <a:effectLst/>
                <a:latin typeface="Calibri" panose="020F0502020204030204" pitchFamily="34" charset="0"/>
                <a:ea typeface="Times New Roman" panose="02020603050405020304" pitchFamily="18" charset="0"/>
                <a:cs typeface="Arial" panose="020B0604020202020204" pitchFamily="34" charset="0"/>
              </a:rPr>
              <a:t>Superclass: Pisces</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07000"/>
              </a:lnSpc>
              <a:spcBef>
                <a:spcPts val="0"/>
              </a:spcBef>
              <a:spcAft>
                <a:spcPts val="0"/>
              </a:spcAft>
            </a:pPr>
            <a:r>
              <a:rPr lang="en-GB" sz="28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Class: </a:t>
            </a:r>
            <a:r>
              <a:rPr lang="en-GB" sz="2800" b="1" kern="1200" dirty="0" err="1">
                <a:solidFill>
                  <a:srgbClr val="0070C0"/>
                </a:solidFill>
                <a:effectLst/>
                <a:latin typeface="Calibri" panose="020F0502020204030204" pitchFamily="34" charset="0"/>
                <a:ea typeface="Times New Roman" panose="02020603050405020304" pitchFamily="18" charset="0"/>
                <a:cs typeface="Arial" panose="020B0604020202020204" pitchFamily="34" charset="0"/>
              </a:rPr>
              <a:t>Chondrichythyes</a:t>
            </a:r>
            <a:r>
              <a:rPr lang="en-GB" sz="2800" b="1" kern="1200" dirty="0">
                <a:solidFill>
                  <a:srgbClr val="0070C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07000"/>
              </a:lnSpc>
              <a:spcBef>
                <a:spcPts val="0"/>
              </a:spcBef>
              <a:spcAft>
                <a:spcPts val="0"/>
              </a:spcAft>
            </a:pPr>
            <a:r>
              <a:rPr lang="en-US" sz="2800" b="1" kern="1200" dirty="0">
                <a:solidFill>
                  <a:srgbClr val="BF9000"/>
                </a:solidFill>
                <a:effectLst/>
                <a:latin typeface="Calibri" panose="020F0502020204030204" pitchFamily="34" charset="0"/>
                <a:ea typeface="Times New Roman" panose="02020603050405020304" pitchFamily="18" charset="0"/>
                <a:cs typeface="Arial" panose="020B0604020202020204" pitchFamily="34" charset="0"/>
              </a:rPr>
              <a:t>Subclass : Elasmobranchii  </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07000"/>
              </a:lnSpc>
              <a:spcBef>
                <a:spcPts val="0"/>
              </a:spcBef>
              <a:spcAft>
                <a:spcPts val="0"/>
              </a:spcAft>
            </a:pPr>
            <a:r>
              <a:rPr lang="en-GB" sz="2800" b="1" kern="1200" dirty="0">
                <a:solidFill>
                  <a:srgbClr val="843C0C"/>
                </a:solidFill>
                <a:effectLst/>
                <a:latin typeface="Calibri" panose="020F0502020204030204" pitchFamily="34" charset="0"/>
                <a:ea typeface="Times New Roman" panose="02020603050405020304" pitchFamily="18" charset="0"/>
                <a:cs typeface="Arial" panose="020B0604020202020204" pitchFamily="34" charset="0"/>
              </a:rPr>
              <a:t>Order: Selachii  </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07000"/>
              </a:lnSpc>
              <a:spcBef>
                <a:spcPts val="0"/>
              </a:spcBef>
              <a:spcAft>
                <a:spcPts val="0"/>
              </a:spcAft>
            </a:pPr>
            <a:r>
              <a:rPr lang="en-GB" sz="2800" b="1" u="sng"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Squalus</a:t>
            </a:r>
            <a:r>
              <a:rPr lang="en-GB" sz="2800" b="1" i="1"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  </a:t>
            </a:r>
            <a:r>
              <a:rPr lang="en-GB" sz="2800" b="1" u="sng"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acanthias</a:t>
            </a:r>
            <a:r>
              <a:rPr lang="en-GB" sz="2800" b="1" i="1"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 (</a:t>
            </a:r>
            <a:r>
              <a:rPr lang="en-US" sz="2800" b="1" kern="1200" dirty="0">
                <a:solidFill>
                  <a:srgbClr val="548235"/>
                </a:solidFill>
                <a:effectLst/>
                <a:latin typeface="Calibri" panose="020F0502020204030204" pitchFamily="34" charset="0"/>
                <a:ea typeface="Times New Roman" panose="02020603050405020304" pitchFamily="18" charset="0"/>
                <a:cs typeface="Arial" panose="020B0604020202020204" pitchFamily="34" charset="0"/>
              </a:rPr>
              <a:t>Dog fish) </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ar-IQ" sz="2800" b="1" kern="1200" dirty="0">
                <a:solidFill>
                  <a:schemeClr val="tx1">
                    <a:lumMod val="95000"/>
                    <a:lumOff val="5000"/>
                  </a:schemeClr>
                </a:solidFill>
                <a:effectLst/>
                <a:latin typeface="Calibri" panose="020F0502020204030204" pitchFamily="34" charset="0"/>
                <a:ea typeface="Times New Roman" panose="02020603050405020304" pitchFamily="18" charset="0"/>
                <a:cs typeface="Arial" panose="020B0604020202020204" pitchFamily="34" charset="0"/>
              </a:rPr>
              <a:t>كلب البحر الشائك</a:t>
            </a:r>
            <a:endParaRPr lang="en-US" sz="1000" kern="100" dirty="0">
              <a:solidFill>
                <a:schemeClr val="tx1">
                  <a:lumMod val="95000"/>
                  <a:lumOff val="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87823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8FC5EE46-92E5-E719-C237-60916742A3DE}"/>
              </a:ext>
            </a:extLst>
          </p:cNvPr>
          <p:cNvSpPr txBox="1"/>
          <p:nvPr/>
        </p:nvSpPr>
        <p:spPr>
          <a:xfrm>
            <a:off x="409575" y="238126"/>
            <a:ext cx="10077450" cy="646331"/>
          </a:xfrm>
          <a:prstGeom prst="rect">
            <a:avLst/>
          </a:prstGeom>
          <a:noFill/>
        </p:spPr>
        <p:txBody>
          <a:bodyPr wrap="square">
            <a:spAutoFit/>
          </a:bodyPr>
          <a:lstStyle/>
          <a:p>
            <a:pPr marL="0" indent="0">
              <a:buNone/>
            </a:pPr>
            <a:r>
              <a:rPr lang="en-GB" sz="3600" b="1" dirty="0">
                <a:solidFill>
                  <a:srgbClr val="0070C0"/>
                </a:solidFill>
              </a:rPr>
              <a:t>2-Superclass: Tetrapoda </a:t>
            </a:r>
            <a:r>
              <a:rPr lang="ar-IQ" sz="3600" b="1" dirty="0">
                <a:solidFill>
                  <a:srgbClr val="0070C0"/>
                </a:solidFill>
              </a:rPr>
              <a:t>فوق صنف رباعية الاقدام </a:t>
            </a:r>
            <a:endParaRPr lang="en-GB" sz="3600" b="1" dirty="0">
              <a:solidFill>
                <a:srgbClr val="0070C0"/>
              </a:solidFill>
            </a:endParaRPr>
          </a:p>
        </p:txBody>
      </p:sp>
      <p:sp>
        <p:nvSpPr>
          <p:cNvPr id="7" name="مربع نص 6">
            <a:extLst>
              <a:ext uri="{FF2B5EF4-FFF2-40B4-BE49-F238E27FC236}">
                <a16:creationId xmlns:a16="http://schemas.microsoft.com/office/drawing/2014/main" id="{F6BA0C06-1C5F-A305-E0B7-7BA4972207BF}"/>
              </a:ext>
            </a:extLst>
          </p:cNvPr>
          <p:cNvSpPr txBox="1"/>
          <p:nvPr/>
        </p:nvSpPr>
        <p:spPr>
          <a:xfrm>
            <a:off x="885825" y="884457"/>
            <a:ext cx="10896600" cy="5016758"/>
          </a:xfrm>
          <a:prstGeom prst="rect">
            <a:avLst/>
          </a:prstGeom>
          <a:noFill/>
        </p:spPr>
        <p:txBody>
          <a:bodyPr wrap="square">
            <a:spAutoFit/>
          </a:bodyPr>
          <a:lstStyle/>
          <a:p>
            <a:pPr marL="0" indent="0" algn="r" rtl="1">
              <a:buNone/>
            </a:pPr>
            <a:r>
              <a:rPr lang="ar-IQ" sz="3200" b="1" dirty="0">
                <a:solidFill>
                  <a:schemeClr val="accent4">
                    <a:lumMod val="75000"/>
                  </a:schemeClr>
                </a:solidFill>
              </a:rPr>
              <a:t>هي فقريات تمتلك زوجين من الأطراف بدل الزعانف وبعض الأنواع تفقد الأطراف خلال مراحل النمو مثل البرمائيات عديمة الاقدام </a:t>
            </a:r>
            <a:r>
              <a:rPr lang="en-US" sz="3200" b="1" dirty="0">
                <a:solidFill>
                  <a:schemeClr val="accent4">
                    <a:lumMod val="75000"/>
                  </a:schemeClr>
                </a:solidFill>
              </a:rPr>
              <a:t>Apoda  </a:t>
            </a:r>
            <a:r>
              <a:rPr lang="ar-IQ" sz="3200" b="1" dirty="0">
                <a:solidFill>
                  <a:schemeClr val="accent4">
                    <a:lumMod val="75000"/>
                  </a:schemeClr>
                </a:solidFill>
              </a:rPr>
              <a:t> والافاعي وبعض السحالي  ، التنفس عن طريق الرئات ، تظهر الجمجمة في هذه المجموعة اختزالا كبيرا في عدد عظامه مقارنه بالأسماك ، الطبقات الجلدية تعاني تقرنا بدرجات متفاوتة تبعا للبيئة ، تتطور أعضاء حس للعمل في الهواء ، وجود غدد فمية لترطيب الطعام وهضمه .تضم رباعية الاقدام أربعة أصناف هي :</a:t>
            </a:r>
          </a:p>
          <a:p>
            <a:pPr marL="514350" indent="-514350" algn="r" rtl="1">
              <a:buFont typeface="+mj-lt"/>
              <a:buAutoNum type="arabicPeriod"/>
            </a:pPr>
            <a:r>
              <a:rPr lang="ar-IQ" sz="3200" b="1" dirty="0">
                <a:solidFill>
                  <a:schemeClr val="accent2">
                    <a:lumMod val="75000"/>
                  </a:schemeClr>
                </a:solidFill>
              </a:rPr>
              <a:t>صنف البرمائيات           </a:t>
            </a:r>
            <a:r>
              <a:rPr lang="en-US" sz="3200" b="1" dirty="0">
                <a:solidFill>
                  <a:schemeClr val="accent2">
                    <a:lumMod val="75000"/>
                  </a:schemeClr>
                </a:solidFill>
              </a:rPr>
              <a:t>Class:  Amphibia</a:t>
            </a:r>
            <a:r>
              <a:rPr lang="ar-IQ" sz="3200" b="1" dirty="0">
                <a:solidFill>
                  <a:schemeClr val="accent2">
                    <a:lumMod val="75000"/>
                  </a:schemeClr>
                </a:solidFill>
              </a:rPr>
              <a:t> </a:t>
            </a:r>
          </a:p>
          <a:p>
            <a:pPr marL="514350" indent="-514350" algn="r" rtl="1">
              <a:buFont typeface="+mj-lt"/>
              <a:buAutoNum type="arabicPeriod"/>
            </a:pPr>
            <a:r>
              <a:rPr lang="ar-IQ" sz="3200" b="1" dirty="0">
                <a:solidFill>
                  <a:schemeClr val="accent2">
                    <a:lumMod val="75000"/>
                  </a:schemeClr>
                </a:solidFill>
              </a:rPr>
              <a:t>صنف الزواحف             </a:t>
            </a:r>
            <a:r>
              <a:rPr lang="en-US" sz="3200" b="1" dirty="0">
                <a:solidFill>
                  <a:schemeClr val="accent2">
                    <a:lumMod val="75000"/>
                  </a:schemeClr>
                </a:solidFill>
              </a:rPr>
              <a:t>   Class: Reptilia    </a:t>
            </a:r>
            <a:r>
              <a:rPr lang="ar-IQ" sz="3200" b="1" dirty="0">
                <a:solidFill>
                  <a:schemeClr val="accent2">
                    <a:lumMod val="75000"/>
                  </a:schemeClr>
                </a:solidFill>
              </a:rPr>
              <a:t>  </a:t>
            </a:r>
          </a:p>
          <a:p>
            <a:pPr marL="514350" indent="-514350" algn="r" rtl="1">
              <a:buFont typeface="+mj-lt"/>
              <a:buAutoNum type="arabicPeriod"/>
            </a:pPr>
            <a:r>
              <a:rPr lang="ar-IQ" sz="3200" b="1" dirty="0">
                <a:solidFill>
                  <a:schemeClr val="accent2">
                    <a:lumMod val="75000"/>
                  </a:schemeClr>
                </a:solidFill>
              </a:rPr>
              <a:t>صنف الطيور           </a:t>
            </a:r>
            <a:r>
              <a:rPr lang="en-US" sz="3200" b="1" dirty="0">
                <a:solidFill>
                  <a:schemeClr val="accent2">
                    <a:lumMod val="75000"/>
                  </a:schemeClr>
                </a:solidFill>
              </a:rPr>
              <a:t>Class: Aves             </a:t>
            </a:r>
            <a:r>
              <a:rPr lang="ar-IQ" sz="3200" b="1" dirty="0">
                <a:solidFill>
                  <a:schemeClr val="accent2">
                    <a:lumMod val="75000"/>
                  </a:schemeClr>
                </a:solidFill>
              </a:rPr>
              <a:t> </a:t>
            </a:r>
          </a:p>
          <a:p>
            <a:pPr marL="514350" indent="-514350" algn="r" rtl="1">
              <a:buFont typeface="+mj-lt"/>
              <a:buAutoNum type="arabicPeriod"/>
            </a:pPr>
            <a:r>
              <a:rPr lang="ar-IQ" sz="3200" b="1" dirty="0">
                <a:solidFill>
                  <a:schemeClr val="accent2">
                    <a:lumMod val="75000"/>
                  </a:schemeClr>
                </a:solidFill>
              </a:rPr>
              <a:t>صنف البائن               </a:t>
            </a:r>
            <a:r>
              <a:rPr lang="en-US" sz="3200" b="1" dirty="0">
                <a:solidFill>
                  <a:schemeClr val="accent2">
                    <a:lumMod val="75000"/>
                  </a:schemeClr>
                </a:solidFill>
              </a:rPr>
              <a:t>Class: Mammalia</a:t>
            </a:r>
            <a:r>
              <a:rPr lang="ar-IQ" sz="3200" b="1" dirty="0">
                <a:solidFill>
                  <a:schemeClr val="accent2">
                    <a:lumMod val="75000"/>
                  </a:schemeClr>
                </a:solidFill>
              </a:rPr>
              <a:t> </a:t>
            </a:r>
            <a:endParaRPr lang="en-GB" sz="3200" b="1" dirty="0">
              <a:solidFill>
                <a:schemeClr val="accent2">
                  <a:lumMod val="75000"/>
                </a:schemeClr>
              </a:solidFill>
            </a:endParaRPr>
          </a:p>
        </p:txBody>
      </p:sp>
    </p:spTree>
    <p:extLst>
      <p:ext uri="{BB962C8B-B14F-4D97-AF65-F5344CB8AC3E}">
        <p14:creationId xmlns:p14="http://schemas.microsoft.com/office/powerpoint/2010/main" val="2671265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برمائيات, ضفدع, الزواحف, ضفادع حقيقية&#10;&#10;تم إنشاء الوصف تلقائياً">
            <a:extLst>
              <a:ext uri="{FF2B5EF4-FFF2-40B4-BE49-F238E27FC236}">
                <a16:creationId xmlns:a16="http://schemas.microsoft.com/office/drawing/2014/main" id="{CAF48508-DFF7-A644-20EE-684A266B0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66675"/>
            <a:ext cx="10600312" cy="6572249"/>
          </a:xfrm>
          <a:prstGeom prst="rect">
            <a:avLst/>
          </a:prstGeom>
        </p:spPr>
      </p:pic>
    </p:spTree>
    <p:extLst>
      <p:ext uri="{BB962C8B-B14F-4D97-AF65-F5344CB8AC3E}">
        <p14:creationId xmlns:p14="http://schemas.microsoft.com/office/powerpoint/2010/main" val="20508106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D6553B40-6B65-BEE1-89C7-0431AB67B70D}"/>
              </a:ext>
            </a:extLst>
          </p:cNvPr>
          <p:cNvSpPr txBox="1"/>
          <p:nvPr/>
        </p:nvSpPr>
        <p:spPr>
          <a:xfrm>
            <a:off x="257174" y="1276351"/>
            <a:ext cx="11153776" cy="420422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41313" indent="-341313"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kern="0" dirty="0">
                <a:latin typeface="Arial Black" pitchFamily="34" charset="0"/>
              </a:rPr>
              <a:t>Live on both land and in water (“double life”)</a:t>
            </a:r>
          </a:p>
          <a:p>
            <a:pPr marL="341313" indent="-341313" defTabSz="457200" eaLnBrk="1" hangingPunct="1">
              <a:spcBef>
                <a:spcPct val="20000"/>
              </a:spcBef>
              <a:buClr>
                <a:srgbClr val="FFFF00"/>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kern="0" dirty="0">
                <a:solidFill>
                  <a:schemeClr val="accent2">
                    <a:lumMod val="75000"/>
                  </a:schemeClr>
                </a:solidFill>
                <a:latin typeface="Arial Black" pitchFamily="34" charset="0"/>
              </a:rPr>
              <a:t>Characteristics</a:t>
            </a:r>
          </a:p>
          <a:p>
            <a:pPr marL="741363" lvl="1" indent="-284163"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6">
                    <a:lumMod val="50000"/>
                  </a:schemeClr>
                </a:solidFill>
                <a:latin typeface="Arial Black" pitchFamily="34" charset="0"/>
              </a:rPr>
              <a:t>legs</a:t>
            </a:r>
          </a:p>
          <a:p>
            <a:pPr marL="741363" lvl="1" indent="-284163"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6">
                    <a:lumMod val="50000"/>
                  </a:schemeClr>
                </a:solidFill>
                <a:latin typeface="Arial Black" pitchFamily="34" charset="0"/>
              </a:rPr>
              <a:t>Cutaneous respiration, lungs, gills</a:t>
            </a:r>
          </a:p>
          <a:p>
            <a:pPr marL="741363" lvl="1" indent="-284163"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6">
                    <a:lumMod val="50000"/>
                  </a:schemeClr>
                </a:solidFill>
                <a:latin typeface="Arial Black" pitchFamily="34" charset="0"/>
              </a:rPr>
              <a:t>Heart with 3 chambers (double loop circulation)</a:t>
            </a:r>
          </a:p>
          <a:p>
            <a:pPr marL="1143000" lvl="2"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kern="0" dirty="0">
                <a:solidFill>
                  <a:schemeClr val="accent6">
                    <a:lumMod val="50000"/>
                  </a:schemeClr>
                </a:solidFill>
                <a:latin typeface="Arial Black" pitchFamily="34" charset="0"/>
              </a:rPr>
              <a:t>Pulmonary, Systematic</a:t>
            </a:r>
          </a:p>
          <a:p>
            <a:pPr marL="741363" lvl="1" indent="-284163">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5">
                    <a:lumMod val="75000"/>
                  </a:schemeClr>
                </a:solidFill>
                <a:latin typeface="Arial Black" pitchFamily="34" charset="0"/>
              </a:rPr>
              <a:t>External and internal fertilization</a:t>
            </a:r>
          </a:p>
          <a:p>
            <a:pPr marL="741363" lvl="1" indent="-284163"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kern="0" dirty="0">
              <a:solidFill>
                <a:schemeClr val="accent6">
                  <a:lumMod val="50000"/>
                </a:schemeClr>
              </a:solidFill>
              <a:latin typeface="Arial Black" pitchFamily="34" charset="0"/>
            </a:endParaRPr>
          </a:p>
        </p:txBody>
      </p:sp>
      <p:sp>
        <p:nvSpPr>
          <p:cNvPr id="7" name="مربع نص 6">
            <a:extLst>
              <a:ext uri="{FF2B5EF4-FFF2-40B4-BE49-F238E27FC236}">
                <a16:creationId xmlns:a16="http://schemas.microsoft.com/office/drawing/2014/main" id="{1AF8B83A-FFB0-DFC8-E297-5229C58FC3D7}"/>
              </a:ext>
            </a:extLst>
          </p:cNvPr>
          <p:cNvSpPr txBox="1"/>
          <p:nvPr/>
        </p:nvSpPr>
        <p:spPr>
          <a:xfrm>
            <a:off x="2981325" y="285749"/>
            <a:ext cx="5810250" cy="830997"/>
          </a:xfrm>
          <a:prstGeom prst="rect">
            <a:avLst/>
          </a:prstGeom>
          <a:noFill/>
        </p:spPr>
        <p:txBody>
          <a:bodyPr wrap="square">
            <a:spAutoFit/>
          </a:bodyPr>
          <a:lstStyle/>
          <a:p>
            <a:pPr algn="ct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800" kern="0" dirty="0">
                <a:solidFill>
                  <a:srgbClr val="0070C0"/>
                </a:solidFill>
                <a:latin typeface="Arial Black" pitchFamily="34" charset="0"/>
                <a:ea typeface="+mj-ea"/>
                <a:cs typeface="+mj-cs"/>
              </a:rPr>
              <a:t>Amphibians</a:t>
            </a:r>
          </a:p>
        </p:txBody>
      </p:sp>
    </p:spTree>
    <p:extLst>
      <p:ext uri="{BB962C8B-B14F-4D97-AF65-F5344CB8AC3E}">
        <p14:creationId xmlns:p14="http://schemas.microsoft.com/office/powerpoint/2010/main" val="11664597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2DACF19A-1804-5053-6BBC-903B84F2D8BF}"/>
              </a:ext>
            </a:extLst>
          </p:cNvPr>
          <p:cNvPicPr>
            <a:picLocks noChangeAspect="1"/>
          </p:cNvPicPr>
          <p:nvPr/>
        </p:nvPicPr>
        <p:blipFill>
          <a:blip r:embed="rId2"/>
          <a:stretch>
            <a:fillRect/>
          </a:stretch>
        </p:blipFill>
        <p:spPr>
          <a:xfrm>
            <a:off x="0" y="43375"/>
            <a:ext cx="12192000" cy="6771249"/>
          </a:xfrm>
          <a:prstGeom prst="rect">
            <a:avLst/>
          </a:prstGeom>
        </p:spPr>
      </p:pic>
    </p:spTree>
    <p:extLst>
      <p:ext uri="{BB962C8B-B14F-4D97-AF65-F5344CB8AC3E}">
        <p14:creationId xmlns:p14="http://schemas.microsoft.com/office/powerpoint/2010/main" val="313344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27B6C16-5390-1CC2-5F16-5E70FCF21587}"/>
              </a:ext>
            </a:extLst>
          </p:cNvPr>
          <p:cNvSpPr>
            <a:spLocks noGrp="1"/>
          </p:cNvSpPr>
          <p:nvPr>
            <p:ph idx="1"/>
          </p:nvPr>
        </p:nvSpPr>
        <p:spPr>
          <a:xfrm>
            <a:off x="203200" y="148563"/>
            <a:ext cx="11988799" cy="5317782"/>
          </a:xfrm>
        </p:spPr>
        <p:txBody>
          <a:bodyPr>
            <a:normAutofit/>
          </a:bodyPr>
          <a:lstStyle/>
          <a:p>
            <a:pPr marL="0" indent="0">
              <a:buNone/>
            </a:pPr>
            <a:r>
              <a:rPr lang="en-US" sz="4800" b="1" dirty="0">
                <a:solidFill>
                  <a:schemeClr val="accent3">
                    <a:lumMod val="50000"/>
                  </a:schemeClr>
                </a:solidFill>
              </a:rPr>
              <a:t>1-Notochord </a:t>
            </a:r>
            <a:r>
              <a:rPr lang="ar-IQ" sz="4800" b="1" dirty="0">
                <a:solidFill>
                  <a:schemeClr val="accent3">
                    <a:lumMod val="50000"/>
                  </a:schemeClr>
                </a:solidFill>
              </a:rPr>
              <a:t>الحبل الظهري </a:t>
            </a:r>
          </a:p>
        </p:txBody>
      </p:sp>
      <p:sp>
        <p:nvSpPr>
          <p:cNvPr id="10" name="مربع نص 9">
            <a:extLst>
              <a:ext uri="{FF2B5EF4-FFF2-40B4-BE49-F238E27FC236}">
                <a16:creationId xmlns:a16="http://schemas.microsoft.com/office/drawing/2014/main" id="{A7C0171A-9034-AD9D-4912-40F2DB0D75D1}"/>
              </a:ext>
            </a:extLst>
          </p:cNvPr>
          <p:cNvSpPr txBox="1"/>
          <p:nvPr/>
        </p:nvSpPr>
        <p:spPr>
          <a:xfrm>
            <a:off x="304799" y="955040"/>
            <a:ext cx="11582401" cy="1323439"/>
          </a:xfrm>
          <a:prstGeom prst="rect">
            <a:avLst/>
          </a:prstGeom>
          <a:noFill/>
        </p:spPr>
        <p:txBody>
          <a:bodyPr wrap="square">
            <a:spAutoFit/>
          </a:bodyPr>
          <a:lstStyle/>
          <a:p>
            <a:pPr algn="r"/>
            <a:r>
              <a:rPr lang="ar-IQ" sz="2800" b="1" dirty="0"/>
              <a:t>الحبل الظهري هو عبارة عن قضيب محوري مرن تستند علية العضلات ، ويمثل اول جزء للهيكل الداخلي  </a:t>
            </a:r>
            <a:r>
              <a:rPr lang="en-US" sz="2800" b="1" dirty="0"/>
              <a:t>   ( Endoskeleton</a:t>
            </a:r>
            <a:r>
              <a:rPr lang="en-US" sz="2400" b="1" dirty="0"/>
              <a:t>)</a:t>
            </a:r>
            <a:br>
              <a:rPr lang="en-US" sz="2400" dirty="0"/>
            </a:br>
            <a:endParaRPr lang="ar-IQ" sz="2400" dirty="0"/>
          </a:p>
        </p:txBody>
      </p:sp>
      <p:pic>
        <p:nvPicPr>
          <p:cNvPr id="11" name="image3.jpeg">
            <a:extLst>
              <a:ext uri="{FF2B5EF4-FFF2-40B4-BE49-F238E27FC236}">
                <a16:creationId xmlns:a16="http://schemas.microsoft.com/office/drawing/2014/main" id="{41BBBCE3-3926-0E3D-F74A-FD12EB4E2FE2}"/>
              </a:ext>
            </a:extLst>
          </p:cNvPr>
          <p:cNvPicPr>
            <a:picLocks noChangeAspect="1"/>
          </p:cNvPicPr>
          <p:nvPr/>
        </p:nvPicPr>
        <p:blipFill>
          <a:blip r:embed="rId3" cstate="print"/>
          <a:stretch>
            <a:fillRect/>
          </a:stretch>
        </p:blipFill>
        <p:spPr>
          <a:xfrm>
            <a:off x="0" y="1788160"/>
            <a:ext cx="7797013" cy="5069840"/>
          </a:xfrm>
          <a:prstGeom prst="rect">
            <a:avLst/>
          </a:prstGeom>
        </p:spPr>
      </p:pic>
      <p:sp>
        <p:nvSpPr>
          <p:cNvPr id="13" name="مربع نص 12">
            <a:extLst>
              <a:ext uri="{FF2B5EF4-FFF2-40B4-BE49-F238E27FC236}">
                <a16:creationId xmlns:a16="http://schemas.microsoft.com/office/drawing/2014/main" id="{F0EA32C1-59C2-7CFC-B741-008788219E32}"/>
              </a:ext>
            </a:extLst>
          </p:cNvPr>
          <p:cNvSpPr txBox="1"/>
          <p:nvPr/>
        </p:nvSpPr>
        <p:spPr>
          <a:xfrm>
            <a:off x="7898611" y="1910080"/>
            <a:ext cx="4090187" cy="2554545"/>
          </a:xfrm>
          <a:prstGeom prst="rect">
            <a:avLst/>
          </a:prstGeom>
          <a:noFill/>
        </p:spPr>
        <p:txBody>
          <a:bodyPr wrap="square">
            <a:spAutoFit/>
          </a:bodyPr>
          <a:lstStyle/>
          <a:p>
            <a:pPr algn="r"/>
            <a:r>
              <a:rPr lang="ar-IQ" sz="3200" b="1" dirty="0">
                <a:solidFill>
                  <a:srgbClr val="C00000"/>
                </a:solidFill>
              </a:rPr>
              <a:t>مكون من منطقة مركزية مؤلفة من خلايا  الحبل الظهري  والتي تحاط بغلاف ليفي يحاط بدوره بغلاف مطاطي.  </a:t>
            </a:r>
          </a:p>
        </p:txBody>
      </p:sp>
    </p:spTree>
    <p:extLst>
      <p:ext uri="{BB962C8B-B14F-4D97-AF65-F5344CB8AC3E}">
        <p14:creationId xmlns:p14="http://schemas.microsoft.com/office/powerpoint/2010/main" val="7803983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2449B30E-3CDD-68B6-7220-89CDB98D3A88}"/>
              </a:ext>
            </a:extLst>
          </p:cNvPr>
          <p:cNvSpPr txBox="1"/>
          <p:nvPr/>
        </p:nvSpPr>
        <p:spPr>
          <a:xfrm>
            <a:off x="552451" y="104775"/>
            <a:ext cx="8598692" cy="646331"/>
          </a:xfrm>
          <a:prstGeom prst="rect">
            <a:avLst/>
          </a:prstGeom>
          <a:noFill/>
        </p:spPr>
        <p:txBody>
          <a:bodyPr wrap="square">
            <a:spAutoFit/>
          </a:bodyPr>
          <a:lstStyle/>
          <a:p>
            <a:r>
              <a:rPr lang="en-US" sz="3600" b="1" dirty="0">
                <a:solidFill>
                  <a:schemeClr val="accent2">
                    <a:lumMod val="75000"/>
                  </a:schemeClr>
                </a:solidFill>
              </a:rPr>
              <a:t>1. Class:  Amphibia </a:t>
            </a:r>
            <a:r>
              <a:rPr lang="ar-IQ" sz="3600" b="1" dirty="0">
                <a:solidFill>
                  <a:schemeClr val="accent2">
                    <a:lumMod val="75000"/>
                  </a:schemeClr>
                </a:solidFill>
              </a:rPr>
              <a:t>صنف البرمائيات     </a:t>
            </a:r>
          </a:p>
        </p:txBody>
      </p:sp>
      <p:sp>
        <p:nvSpPr>
          <p:cNvPr id="7" name="مربع نص 6">
            <a:extLst>
              <a:ext uri="{FF2B5EF4-FFF2-40B4-BE49-F238E27FC236}">
                <a16:creationId xmlns:a16="http://schemas.microsoft.com/office/drawing/2014/main" id="{E8F73BE9-CCDF-6982-2B6F-51E09D414220}"/>
              </a:ext>
            </a:extLst>
          </p:cNvPr>
          <p:cNvSpPr txBox="1"/>
          <p:nvPr/>
        </p:nvSpPr>
        <p:spPr>
          <a:xfrm>
            <a:off x="-1" y="428625"/>
            <a:ext cx="12315826" cy="757714"/>
          </a:xfrm>
          <a:prstGeom prst="rect">
            <a:avLst/>
          </a:prstGeom>
          <a:noFill/>
        </p:spPr>
        <p:txBody>
          <a:bodyPr wrap="square">
            <a:spAutoFit/>
          </a:bodyPr>
          <a:lstStyle/>
          <a:p>
            <a:pPr algn="r"/>
            <a:r>
              <a:rPr lang="en-US" sz="1800" b="1" dirty="0">
                <a:solidFill>
                  <a:schemeClr val="accent2">
                    <a:lumMod val="75000"/>
                  </a:schemeClr>
                </a:solidFill>
              </a:rPr>
              <a:t>  </a:t>
            </a:r>
          </a:p>
          <a:p>
            <a:pPr algn="r"/>
            <a:r>
              <a:rPr lang="ar-IQ" sz="2400" b="1" dirty="0">
                <a:solidFill>
                  <a:schemeClr val="accent4">
                    <a:lumMod val="50000"/>
                  </a:schemeClr>
                </a:solidFill>
              </a:rPr>
              <a:t>تعني الحياة  وتشترك بالصفات التالية :</a:t>
            </a:r>
            <a:r>
              <a:rPr lang="en-US" sz="2400" b="1" dirty="0">
                <a:solidFill>
                  <a:schemeClr val="accent4">
                    <a:lumMod val="50000"/>
                  </a:schemeClr>
                </a:solidFill>
              </a:rPr>
              <a:t> </a:t>
            </a:r>
            <a:r>
              <a:rPr lang="en-US" sz="2400" b="1" dirty="0" err="1">
                <a:solidFill>
                  <a:schemeClr val="accent4">
                    <a:lumMod val="50000"/>
                  </a:schemeClr>
                </a:solidFill>
              </a:rPr>
              <a:t>bia</a:t>
            </a:r>
            <a:r>
              <a:rPr lang="en-US" sz="2400" b="1" dirty="0">
                <a:solidFill>
                  <a:schemeClr val="accent4">
                    <a:lumMod val="50000"/>
                  </a:schemeClr>
                </a:solidFill>
              </a:rPr>
              <a:t> </a:t>
            </a:r>
            <a:r>
              <a:rPr lang="ar-IQ" sz="2400" b="1" dirty="0">
                <a:solidFill>
                  <a:schemeClr val="accent4">
                    <a:lumMod val="50000"/>
                  </a:schemeClr>
                </a:solidFill>
              </a:rPr>
              <a:t>تعني ثنائي و</a:t>
            </a:r>
            <a:r>
              <a:rPr lang="en-US" sz="2400" b="1" dirty="0">
                <a:solidFill>
                  <a:schemeClr val="accent4">
                    <a:lumMod val="50000"/>
                  </a:schemeClr>
                </a:solidFill>
              </a:rPr>
              <a:t>  </a:t>
            </a:r>
            <a:r>
              <a:rPr lang="en-US" sz="2400" b="1" dirty="0" err="1">
                <a:solidFill>
                  <a:schemeClr val="accent4">
                    <a:lumMod val="50000"/>
                  </a:schemeClr>
                </a:solidFill>
              </a:rPr>
              <a:t>Amphi</a:t>
            </a:r>
            <a:r>
              <a:rPr lang="ar-IQ" sz="2400" b="1" dirty="0">
                <a:solidFill>
                  <a:schemeClr val="accent4">
                    <a:lumMod val="50000"/>
                  </a:schemeClr>
                </a:solidFill>
              </a:rPr>
              <a:t>    سميت بهذا الاسم لوجود مرحلتين في دورة حياتها </a:t>
            </a:r>
          </a:p>
        </p:txBody>
      </p:sp>
      <p:sp>
        <p:nvSpPr>
          <p:cNvPr id="9" name="مربع نص 8">
            <a:extLst>
              <a:ext uri="{FF2B5EF4-FFF2-40B4-BE49-F238E27FC236}">
                <a16:creationId xmlns:a16="http://schemas.microsoft.com/office/drawing/2014/main" id="{DEE36758-B65C-0183-8CEB-54C0AB6E5486}"/>
              </a:ext>
            </a:extLst>
          </p:cNvPr>
          <p:cNvSpPr txBox="1"/>
          <p:nvPr/>
        </p:nvSpPr>
        <p:spPr>
          <a:xfrm>
            <a:off x="166687" y="1419225"/>
            <a:ext cx="11787188" cy="5262979"/>
          </a:xfrm>
          <a:prstGeom prst="rect">
            <a:avLst/>
          </a:prstGeom>
          <a:noFill/>
        </p:spPr>
        <p:txBody>
          <a:bodyPr wrap="square">
            <a:spAutoFit/>
          </a:bodyPr>
          <a:lstStyle/>
          <a:p>
            <a:pPr marL="514350" indent="-514350" algn="r" rtl="1">
              <a:buFont typeface="+mj-lt"/>
              <a:buAutoNum type="arabicPeriod"/>
            </a:pPr>
            <a:r>
              <a:rPr lang="ar-IQ" sz="2800" b="1" dirty="0">
                <a:solidFill>
                  <a:schemeClr val="accent4">
                    <a:lumMod val="75000"/>
                  </a:schemeClr>
                </a:solidFill>
              </a:rPr>
              <a:t> الهيكل الداخلي في الغالب عظمي ، وهناك تباين في عدد الفقرات ووجود الاضلاع. </a:t>
            </a:r>
          </a:p>
          <a:p>
            <a:pPr marL="514350" indent="-514350" algn="r" rtl="1">
              <a:buFont typeface="+mj-lt"/>
              <a:buAutoNum type="arabicPeriod"/>
            </a:pPr>
            <a:r>
              <a:rPr lang="ar-IQ" sz="2800" b="1" dirty="0">
                <a:solidFill>
                  <a:schemeClr val="accent4">
                    <a:lumMod val="75000"/>
                  </a:schemeClr>
                </a:solidFill>
              </a:rPr>
              <a:t>شكل الجسم متباين بشكل كبير ضمن المجاميع والانواع المختلفة قد يكون من جسم مضغوط وراس ملتحم مع الجذع او جذع متطاول وراس متميز وعنق وذيل متراص مع الجذع . </a:t>
            </a:r>
          </a:p>
          <a:p>
            <a:pPr marL="514350" indent="-514350" algn="r" rtl="1">
              <a:buFont typeface="+mj-lt"/>
              <a:buAutoNum type="arabicPeriod"/>
            </a:pPr>
            <a:r>
              <a:rPr lang="ar-IQ" sz="2800" b="1" dirty="0">
                <a:solidFill>
                  <a:schemeClr val="accent4">
                    <a:lumMod val="75000"/>
                  </a:schemeClr>
                </a:solidFill>
              </a:rPr>
              <a:t>الاطراف عادة رباعية </a:t>
            </a:r>
            <a:r>
              <a:rPr lang="en-US" sz="2800" b="1" dirty="0">
                <a:solidFill>
                  <a:schemeClr val="accent4">
                    <a:lumMod val="75000"/>
                  </a:schemeClr>
                </a:solidFill>
              </a:rPr>
              <a:t>Tetrapoda</a:t>
            </a:r>
            <a:r>
              <a:rPr lang="ar-IQ" sz="2800" b="1" dirty="0">
                <a:solidFill>
                  <a:schemeClr val="accent4">
                    <a:lumMod val="75000"/>
                  </a:schemeClr>
                </a:solidFill>
              </a:rPr>
              <a:t> وبعضها يفقد الأطراف والاقدام تكون صفاقيه </a:t>
            </a:r>
            <a:r>
              <a:rPr lang="en-US" sz="2800" b="1" dirty="0">
                <a:solidFill>
                  <a:schemeClr val="accent4">
                    <a:lumMod val="75000"/>
                  </a:schemeClr>
                </a:solidFill>
              </a:rPr>
              <a:t>Webbed feet</a:t>
            </a:r>
            <a:r>
              <a:rPr lang="ar-IQ" sz="2800" b="1" dirty="0">
                <a:solidFill>
                  <a:schemeClr val="accent4">
                    <a:lumMod val="75000"/>
                  </a:schemeClr>
                </a:solidFill>
              </a:rPr>
              <a:t> .</a:t>
            </a:r>
          </a:p>
          <a:p>
            <a:pPr marL="514350" indent="-514350" algn="r" rtl="1">
              <a:buFont typeface="+mj-lt"/>
              <a:buAutoNum type="arabicPeriod"/>
            </a:pPr>
            <a:r>
              <a:rPr lang="ar-IQ" sz="2800" b="1" dirty="0">
                <a:solidFill>
                  <a:schemeClr val="accent4">
                    <a:lumMod val="75000"/>
                  </a:schemeClr>
                </a:solidFill>
              </a:rPr>
              <a:t>الجلد أملس ورطب ومزود بالعديد من الغدد وبعضها يكون سام والجلد هنا أحد وسائل التنفس . </a:t>
            </a:r>
          </a:p>
          <a:p>
            <a:pPr marL="514350" indent="-514350" algn="r" rtl="1">
              <a:buFont typeface="+mj-lt"/>
              <a:buAutoNum type="arabicPeriod"/>
            </a:pPr>
            <a:r>
              <a:rPr lang="ar-IQ" sz="2800" b="1" dirty="0">
                <a:solidFill>
                  <a:schemeClr val="accent4">
                    <a:lumMod val="75000"/>
                  </a:schemeClr>
                </a:solidFill>
              </a:rPr>
              <a:t>الفم واسع في الغالب والاسنان صغيره توجد في الفك الأعلى فقط او في الفكين وتمتلك فتحتان شميتان .</a:t>
            </a:r>
          </a:p>
          <a:p>
            <a:pPr marL="514350" indent="-514350" algn="r" rtl="1">
              <a:buFont typeface="+mj-lt"/>
              <a:buAutoNum type="arabicPeriod"/>
            </a:pPr>
            <a:r>
              <a:rPr lang="ar-IQ" sz="2800" b="1" dirty="0">
                <a:solidFill>
                  <a:schemeClr val="accent4">
                    <a:lumMod val="75000"/>
                  </a:schemeClr>
                </a:solidFill>
              </a:rPr>
              <a:t>التنفس بواسطة الرئتين وقد تفقد الرئات في بعض السلمندرات (من البرمائيات الذيلية )، كما يقوم الجلد والخياشيم  بهذه المهمة اما بصوره منفصلة او مع عمل الرئات إضافة الى بطانة الفم . </a:t>
            </a:r>
          </a:p>
          <a:p>
            <a:pPr algn="r" rtl="1"/>
            <a:endParaRPr lang="en-US" sz="2800" b="1" dirty="0">
              <a:solidFill>
                <a:schemeClr val="accent4">
                  <a:lumMod val="75000"/>
                </a:schemeClr>
              </a:solidFill>
            </a:endParaRPr>
          </a:p>
          <a:p>
            <a:pPr algn="r"/>
            <a:endParaRPr lang="ar-IQ" sz="2800" dirty="0"/>
          </a:p>
        </p:txBody>
      </p:sp>
    </p:spTree>
    <p:extLst>
      <p:ext uri="{BB962C8B-B14F-4D97-AF65-F5344CB8AC3E}">
        <p14:creationId xmlns:p14="http://schemas.microsoft.com/office/powerpoint/2010/main" val="4676437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DD0B2769-6F2D-E840-6648-35A7B375AC46}"/>
              </a:ext>
            </a:extLst>
          </p:cNvPr>
          <p:cNvSpPr txBox="1"/>
          <p:nvPr/>
        </p:nvSpPr>
        <p:spPr>
          <a:xfrm>
            <a:off x="257176" y="419100"/>
            <a:ext cx="11410950" cy="5878532"/>
          </a:xfrm>
          <a:prstGeom prst="rect">
            <a:avLst/>
          </a:prstGeom>
          <a:noFill/>
        </p:spPr>
        <p:txBody>
          <a:bodyPr wrap="square">
            <a:spAutoFit/>
          </a:bodyPr>
          <a:lstStyle/>
          <a:p>
            <a:pPr marL="514350" indent="-514350" algn="r" rtl="1">
              <a:buFont typeface="+mj-lt"/>
              <a:buAutoNum type="arabicPeriod" startAt="7"/>
            </a:pPr>
            <a:r>
              <a:rPr lang="ar-IQ" sz="2800" b="1" dirty="0">
                <a:solidFill>
                  <a:schemeClr val="accent4">
                    <a:lumMod val="75000"/>
                  </a:schemeClr>
                </a:solidFill>
              </a:rPr>
              <a:t>القلب مؤلف من ثلاث ردهات (اذينين وبطين واحد )والدورة الدموية مزدوجة.</a:t>
            </a:r>
          </a:p>
          <a:p>
            <a:pPr marL="514350" indent="-514350" algn="r" rtl="1">
              <a:buFont typeface="+mj-lt"/>
              <a:buAutoNum type="arabicPeriod" startAt="7"/>
            </a:pPr>
            <a:r>
              <a:rPr lang="ar-IQ" sz="2800" b="1" dirty="0">
                <a:solidFill>
                  <a:schemeClr val="accent4">
                    <a:lumMod val="75000"/>
                  </a:schemeClr>
                </a:solidFill>
              </a:rPr>
              <a:t>البرمائيات متغيرة درجة الحرارة تمر بفترة سبات .</a:t>
            </a:r>
          </a:p>
          <a:p>
            <a:pPr marL="514350" indent="-514350" algn="r" rtl="1">
              <a:buFont typeface="+mj-lt"/>
              <a:buAutoNum type="arabicPeriod" startAt="7"/>
            </a:pPr>
            <a:r>
              <a:rPr lang="ar-IQ" sz="2800" b="1" dirty="0">
                <a:solidFill>
                  <a:schemeClr val="accent4">
                    <a:lumMod val="75000"/>
                  </a:schemeClr>
                </a:solidFill>
              </a:rPr>
              <a:t>الجهاز الابرازي مكون من زوج من الكلى المتوسطة . </a:t>
            </a:r>
          </a:p>
          <a:p>
            <a:pPr marL="514350" indent="-514350" algn="r" rtl="1">
              <a:buFont typeface="+mj-lt"/>
              <a:buAutoNum type="arabicPeriod" startAt="7"/>
            </a:pPr>
            <a:r>
              <a:rPr lang="ar-IQ" sz="2800" b="1" dirty="0">
                <a:solidFill>
                  <a:schemeClr val="accent4">
                    <a:lumMod val="75000"/>
                  </a:schemeClr>
                </a:solidFill>
              </a:rPr>
              <a:t>الاجناس منفصلة والاخصاب غالبا داخلي في السلمندرات والبرمائيات عديمة الاقدام </a:t>
            </a:r>
            <a:r>
              <a:rPr lang="en-US" sz="2800" b="1" dirty="0">
                <a:solidFill>
                  <a:schemeClr val="accent4">
                    <a:lumMod val="75000"/>
                  </a:schemeClr>
                </a:solidFill>
              </a:rPr>
              <a:t>          Caecilians </a:t>
            </a:r>
            <a:r>
              <a:rPr lang="ar-IQ" sz="2800" b="1" dirty="0">
                <a:solidFill>
                  <a:schemeClr val="accent4">
                    <a:lumMod val="75000"/>
                  </a:schemeClr>
                </a:solidFill>
              </a:rPr>
              <a:t>الثعبانيات ، ويكون خارجي في الضفادع والعلاجيم </a:t>
            </a:r>
          </a:p>
          <a:p>
            <a:pPr algn="r" rtl="1"/>
            <a:r>
              <a:rPr lang="ar-IQ" sz="2800" b="1" dirty="0">
                <a:solidFill>
                  <a:schemeClr val="accent4">
                    <a:lumMod val="75000"/>
                  </a:schemeClr>
                </a:solidFill>
              </a:rPr>
              <a:t>والبرمائيات في الغالب بيوضة ونادرا ما تكون بيوضة ولوده والبيضة تكون متوسطة المح ولها غلاف جيلاتيني .   </a:t>
            </a:r>
          </a:p>
          <a:p>
            <a:pPr algn="r" rtl="1"/>
            <a:r>
              <a:rPr lang="ar-IQ" sz="2800" b="1" dirty="0">
                <a:solidFill>
                  <a:schemeClr val="accent4">
                    <a:lumMod val="75000"/>
                  </a:schemeClr>
                </a:solidFill>
              </a:rPr>
              <a:t>يضم هذا الصنف ثلاث رتب هي :</a:t>
            </a:r>
          </a:p>
          <a:p>
            <a:pPr marL="514350" indent="-514350">
              <a:buFont typeface="+mj-lt"/>
              <a:buAutoNum type="arabicPeriod"/>
            </a:pPr>
            <a:r>
              <a:rPr lang="en-US" sz="3200" b="1" dirty="0">
                <a:solidFill>
                  <a:srgbClr val="C00000"/>
                </a:solidFill>
              </a:rPr>
              <a:t>Order: Apoda        </a:t>
            </a:r>
            <a:r>
              <a:rPr lang="ar-IQ" sz="3200" b="1" dirty="0">
                <a:solidFill>
                  <a:srgbClr val="C00000"/>
                </a:solidFill>
              </a:rPr>
              <a:t>رتبة عديمة الاقدام  </a:t>
            </a:r>
          </a:p>
          <a:p>
            <a:pPr marL="514350" indent="-514350">
              <a:buFont typeface="+mj-lt"/>
              <a:buAutoNum type="arabicPeriod"/>
            </a:pPr>
            <a:r>
              <a:rPr lang="en-US" sz="3200" b="1" dirty="0">
                <a:solidFill>
                  <a:srgbClr val="C00000"/>
                </a:solidFill>
              </a:rPr>
              <a:t>Order: Urodela    </a:t>
            </a:r>
            <a:r>
              <a:rPr lang="ar-IQ" sz="3200" b="1" dirty="0">
                <a:solidFill>
                  <a:srgbClr val="C00000"/>
                </a:solidFill>
              </a:rPr>
              <a:t>رتبة الذيليات   </a:t>
            </a:r>
            <a:endParaRPr lang="en-US" sz="3200" b="1" dirty="0">
              <a:solidFill>
                <a:srgbClr val="C00000"/>
              </a:solidFill>
            </a:endParaRPr>
          </a:p>
          <a:p>
            <a:pPr marL="514350" indent="-514350">
              <a:buFont typeface="+mj-lt"/>
              <a:buAutoNum type="arabicPeriod"/>
            </a:pPr>
            <a:r>
              <a:rPr lang="en-US" sz="3200" b="1" dirty="0">
                <a:solidFill>
                  <a:srgbClr val="C00000"/>
                </a:solidFill>
              </a:rPr>
              <a:t>Order: Salientia </a:t>
            </a:r>
            <a:r>
              <a:rPr lang="ar-IQ" sz="3200" b="1" dirty="0">
                <a:solidFill>
                  <a:srgbClr val="C00000"/>
                </a:solidFill>
              </a:rPr>
              <a:t> رتبة القافزات     </a:t>
            </a:r>
            <a:r>
              <a:rPr lang="en-US" sz="3200" b="1" dirty="0">
                <a:solidFill>
                  <a:srgbClr val="C00000"/>
                </a:solidFill>
              </a:rPr>
              <a:t>(Anura)</a:t>
            </a:r>
            <a:r>
              <a:rPr lang="ar-IQ" sz="3200" b="1" dirty="0">
                <a:solidFill>
                  <a:srgbClr val="C00000"/>
                </a:solidFill>
              </a:rPr>
              <a:t> </a:t>
            </a:r>
          </a:p>
          <a:p>
            <a:r>
              <a:rPr lang="en-US" sz="2800" b="1" dirty="0">
                <a:solidFill>
                  <a:schemeClr val="accent4">
                    <a:lumMod val="75000"/>
                  </a:schemeClr>
                </a:solidFill>
              </a:rPr>
              <a:t>   </a:t>
            </a:r>
            <a:endParaRPr lang="ar-IQ" sz="2800" b="1" dirty="0">
              <a:solidFill>
                <a:schemeClr val="accent4">
                  <a:lumMod val="75000"/>
                </a:schemeClr>
              </a:solidFill>
            </a:endParaRPr>
          </a:p>
          <a:p>
            <a:pPr rtl="1"/>
            <a:endParaRPr lang="ar-IQ" sz="2800" b="1" dirty="0">
              <a:solidFill>
                <a:schemeClr val="accent4">
                  <a:lumMod val="75000"/>
                </a:schemeClr>
              </a:solidFill>
            </a:endParaRPr>
          </a:p>
        </p:txBody>
      </p:sp>
    </p:spTree>
    <p:extLst>
      <p:ext uri="{BB962C8B-B14F-4D97-AF65-F5344CB8AC3E}">
        <p14:creationId xmlns:p14="http://schemas.microsoft.com/office/powerpoint/2010/main" val="32864163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0AA861B9-5895-EB70-1225-81453BC7DF65}"/>
              </a:ext>
            </a:extLst>
          </p:cNvPr>
          <p:cNvSpPr txBox="1"/>
          <p:nvPr/>
        </p:nvSpPr>
        <p:spPr>
          <a:xfrm>
            <a:off x="514349" y="971550"/>
            <a:ext cx="9639301" cy="4154984"/>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marL="741363" lvl="1" indent="-284163" defTabSz="457200" eaLnBrk="1" hangingPunct="1">
              <a:spcBef>
                <a:spcPct val="200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000" kern="0" dirty="0">
                <a:solidFill>
                  <a:schemeClr val="accent1">
                    <a:lumMod val="50000"/>
                  </a:schemeClr>
                </a:solidFill>
                <a:latin typeface="Arial Black" pitchFamily="34" charset="0"/>
              </a:rPr>
              <a:t> </a:t>
            </a:r>
            <a:r>
              <a:rPr lang="en-US" sz="4000" kern="0" dirty="0">
                <a:solidFill>
                  <a:schemeClr val="accent1">
                    <a:lumMod val="50000"/>
                  </a:schemeClr>
                </a:solidFill>
                <a:latin typeface="Arial Black" pitchFamily="34" charset="0"/>
              </a:rPr>
              <a:t>2- </a:t>
            </a:r>
            <a:r>
              <a:rPr lang="en-GB" sz="4000" kern="0" dirty="0">
                <a:solidFill>
                  <a:schemeClr val="accent1">
                    <a:lumMod val="50000"/>
                  </a:schemeClr>
                </a:solidFill>
                <a:latin typeface="Arial Black" pitchFamily="34" charset="0"/>
              </a:rPr>
              <a:t>Apoda (caecilians) </a:t>
            </a:r>
          </a:p>
          <a:p>
            <a:pPr lvl="2" defTabSz="457200" eaLnBrk="1" hangingPunct="1">
              <a:spcBef>
                <a:spcPct val="200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000" kern="0" dirty="0">
                <a:solidFill>
                  <a:schemeClr val="accent5">
                    <a:lumMod val="50000"/>
                  </a:schemeClr>
                </a:solidFill>
                <a:latin typeface="Arial Black" pitchFamily="34" charset="0"/>
              </a:rPr>
              <a:t>- highly specialized group of tropical burrowing amphibians</a:t>
            </a:r>
          </a:p>
          <a:p>
            <a:pPr marL="1600200" lvl="3"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000" kern="0" dirty="0">
                <a:solidFill>
                  <a:schemeClr val="accent5">
                    <a:lumMod val="50000"/>
                  </a:schemeClr>
                </a:solidFill>
                <a:latin typeface="Arial Black" pitchFamily="34" charset="0"/>
              </a:rPr>
              <a:t>legless, but have jaws and teeth</a:t>
            </a:r>
          </a:p>
          <a:p>
            <a:pPr marL="1600200" lvl="3"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000" kern="0" dirty="0">
                <a:solidFill>
                  <a:schemeClr val="accent5">
                    <a:lumMod val="50000"/>
                  </a:schemeClr>
                </a:solidFill>
                <a:latin typeface="Arial Black" pitchFamily="34" charset="0"/>
              </a:rPr>
              <a:t>internal fertilization</a:t>
            </a:r>
          </a:p>
        </p:txBody>
      </p:sp>
    </p:spTree>
    <p:extLst>
      <p:ext uri="{BB962C8B-B14F-4D97-AF65-F5344CB8AC3E}">
        <p14:creationId xmlns:p14="http://schemas.microsoft.com/office/powerpoint/2010/main" val="3161511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9BF5C287-7D56-15AC-A4BE-C08A0D657BCC}"/>
              </a:ext>
            </a:extLst>
          </p:cNvPr>
          <p:cNvSpPr txBox="1"/>
          <p:nvPr/>
        </p:nvSpPr>
        <p:spPr>
          <a:xfrm>
            <a:off x="1076325" y="285751"/>
            <a:ext cx="8210550" cy="584775"/>
          </a:xfrm>
          <a:prstGeom prst="rect">
            <a:avLst/>
          </a:prstGeom>
          <a:noFill/>
        </p:spPr>
        <p:txBody>
          <a:bodyPr wrap="square">
            <a:spAutoFit/>
          </a:bodyPr>
          <a:lstStyle/>
          <a:p>
            <a:pPr marL="514350" indent="-514350">
              <a:buFont typeface="+mj-lt"/>
              <a:buAutoNum type="arabicPeriod"/>
            </a:pPr>
            <a:r>
              <a:rPr lang="en-US" sz="3200" b="1" dirty="0">
                <a:solidFill>
                  <a:srgbClr val="C00000"/>
                </a:solidFill>
              </a:rPr>
              <a:t>Order: Apoda        </a:t>
            </a:r>
            <a:r>
              <a:rPr lang="ar-IQ" sz="3200" b="1" dirty="0">
                <a:solidFill>
                  <a:srgbClr val="C00000"/>
                </a:solidFill>
              </a:rPr>
              <a:t>رتبة عديمة الاقدام  </a:t>
            </a:r>
          </a:p>
        </p:txBody>
      </p:sp>
      <p:sp>
        <p:nvSpPr>
          <p:cNvPr id="7" name="مربع نص 6">
            <a:extLst>
              <a:ext uri="{FF2B5EF4-FFF2-40B4-BE49-F238E27FC236}">
                <a16:creationId xmlns:a16="http://schemas.microsoft.com/office/drawing/2014/main" id="{15F9816A-9259-164D-91AE-BB97A39E8F65}"/>
              </a:ext>
            </a:extLst>
          </p:cNvPr>
          <p:cNvSpPr txBox="1"/>
          <p:nvPr/>
        </p:nvSpPr>
        <p:spPr>
          <a:xfrm>
            <a:off x="114301" y="870526"/>
            <a:ext cx="11849100" cy="1569660"/>
          </a:xfrm>
          <a:prstGeom prst="rect">
            <a:avLst/>
          </a:prstGeom>
          <a:noFill/>
        </p:spPr>
        <p:txBody>
          <a:bodyPr wrap="square">
            <a:spAutoFit/>
          </a:bodyPr>
          <a:lstStyle/>
          <a:p>
            <a:pPr algn="r" rtl="1"/>
            <a:r>
              <a:rPr lang="ar-IQ" sz="3200" b="1" dirty="0"/>
              <a:t>وتسمى أيضا شبيهات الافاعي  او الافاعي العارية </a:t>
            </a:r>
            <a:r>
              <a:rPr lang="en-US" sz="3200" b="1" dirty="0"/>
              <a:t>Gymnophiona</a:t>
            </a:r>
            <a:r>
              <a:rPr lang="ar-IQ" sz="3200" b="1" dirty="0"/>
              <a:t>    تضم هذ الرتبة برمائيات ذات اجسام ثعبانية تفتقد الأطراف ويمتلك بعض افرادها قشور ادمية كالتي كانت في الأسماك ، الذيل قصير او مفقود.</a:t>
            </a:r>
          </a:p>
        </p:txBody>
      </p:sp>
      <p:pic>
        <p:nvPicPr>
          <p:cNvPr id="9" name="صورة 8">
            <a:extLst>
              <a:ext uri="{FF2B5EF4-FFF2-40B4-BE49-F238E27FC236}">
                <a16:creationId xmlns:a16="http://schemas.microsoft.com/office/drawing/2014/main" id="{B46645C5-2EDA-3D16-4C4B-F8FE1A90B5BB}"/>
              </a:ext>
            </a:extLst>
          </p:cNvPr>
          <p:cNvPicPr>
            <a:picLocks noChangeAspect="1"/>
          </p:cNvPicPr>
          <p:nvPr/>
        </p:nvPicPr>
        <p:blipFill>
          <a:blip r:embed="rId2"/>
          <a:stretch>
            <a:fillRect/>
          </a:stretch>
        </p:blipFill>
        <p:spPr>
          <a:xfrm>
            <a:off x="352425" y="2514600"/>
            <a:ext cx="5248275" cy="3495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صورة 10">
            <a:extLst>
              <a:ext uri="{FF2B5EF4-FFF2-40B4-BE49-F238E27FC236}">
                <a16:creationId xmlns:a16="http://schemas.microsoft.com/office/drawing/2014/main" id="{BEB8473B-FBC7-C55E-6FDD-79B38B453C01}"/>
              </a:ext>
            </a:extLst>
          </p:cNvPr>
          <p:cNvPicPr>
            <a:picLocks noChangeAspect="1"/>
          </p:cNvPicPr>
          <p:nvPr/>
        </p:nvPicPr>
        <p:blipFill>
          <a:blip r:embed="rId3"/>
          <a:stretch>
            <a:fillRect/>
          </a:stretch>
        </p:blipFill>
        <p:spPr>
          <a:xfrm>
            <a:off x="6219826" y="2615445"/>
            <a:ext cx="5743575" cy="38691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198384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F9CF188-1179-4798-B50F-BBE1F2D4D48E}"/>
              </a:ext>
            </a:extLst>
          </p:cNvPr>
          <p:cNvPicPr>
            <a:picLocks noChangeAspect="1"/>
          </p:cNvPicPr>
          <p:nvPr/>
        </p:nvPicPr>
        <p:blipFill>
          <a:blip r:embed="rId2"/>
          <a:stretch>
            <a:fillRect/>
          </a:stretch>
        </p:blipFill>
        <p:spPr>
          <a:xfrm>
            <a:off x="1476375" y="0"/>
            <a:ext cx="9239250" cy="6557963"/>
          </a:xfrm>
          <a:prstGeom prst="rect">
            <a:avLst/>
          </a:prstGeom>
        </p:spPr>
      </p:pic>
    </p:spTree>
    <p:extLst>
      <p:ext uri="{BB962C8B-B14F-4D97-AF65-F5344CB8AC3E}">
        <p14:creationId xmlns:p14="http://schemas.microsoft.com/office/powerpoint/2010/main" val="2797537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7A2E6709-7331-BD73-9C46-38134FA91020}"/>
              </a:ext>
            </a:extLst>
          </p:cNvPr>
          <p:cNvSpPr txBox="1"/>
          <p:nvPr/>
        </p:nvSpPr>
        <p:spPr>
          <a:xfrm>
            <a:off x="981076" y="186720"/>
            <a:ext cx="8562974" cy="538609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741363" lvl="1" indent="-284163" defTabSz="457200" eaLnBrk="1" hangingPunct="1">
              <a:spcBef>
                <a:spcPct val="200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000" kern="0" dirty="0">
                <a:solidFill>
                  <a:schemeClr val="accent1">
                    <a:lumMod val="50000"/>
                  </a:schemeClr>
                </a:solidFill>
                <a:latin typeface="Arial Black" pitchFamily="34" charset="0"/>
              </a:rPr>
              <a:t>2- Urodela </a:t>
            </a:r>
            <a:r>
              <a:rPr lang="en-GB" sz="4000" kern="0" dirty="0">
                <a:solidFill>
                  <a:srgbClr val="002060"/>
                </a:solidFill>
                <a:latin typeface="Arial Black" pitchFamily="34" charset="0"/>
              </a:rPr>
              <a:t>(Caudata) </a:t>
            </a:r>
            <a:r>
              <a:rPr lang="en-GB" sz="4000" kern="0" dirty="0">
                <a:latin typeface="Arial Black" pitchFamily="34" charset="0"/>
              </a:rPr>
              <a:t>– </a:t>
            </a:r>
            <a:r>
              <a:rPr lang="en-GB" sz="4000" kern="0" dirty="0">
                <a:solidFill>
                  <a:srgbClr val="002060"/>
                </a:solidFill>
                <a:latin typeface="Arial Black" pitchFamily="34" charset="0"/>
              </a:rPr>
              <a:t>salamanders</a:t>
            </a:r>
            <a:endParaRPr lang="ar-IQ" sz="4000" kern="0" dirty="0">
              <a:solidFill>
                <a:srgbClr val="002060"/>
              </a:solidFill>
              <a:latin typeface="Arial Black" pitchFamily="34" charset="0"/>
            </a:endParaRPr>
          </a:p>
          <a:p>
            <a:pPr marL="741363" lvl="1" indent="-284163" defTabSz="457200" eaLnBrk="1" hangingPunct="1">
              <a:spcBef>
                <a:spcPct val="200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4000" kern="0" dirty="0">
              <a:solidFill>
                <a:srgbClr val="002060"/>
              </a:solidFill>
              <a:latin typeface="Arial Black" pitchFamily="34" charset="0"/>
            </a:endParaRPr>
          </a:p>
          <a:p>
            <a:pPr marL="1143000" lvl="2"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000" kern="0" dirty="0">
                <a:latin typeface="Arial Black" pitchFamily="34" charset="0"/>
              </a:rPr>
              <a:t>have elongated bodies, long tails, and sooth, moist skin</a:t>
            </a:r>
          </a:p>
          <a:p>
            <a:pPr marL="1600200" lvl="3"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000" kern="0" dirty="0">
                <a:latin typeface="Arial Black" pitchFamily="34" charset="0"/>
              </a:rPr>
              <a:t>fertilization is usually </a:t>
            </a:r>
            <a:r>
              <a:rPr lang="en-GB" sz="4000" kern="0" dirty="0" err="1">
                <a:latin typeface="Arial Black" pitchFamily="34" charset="0"/>
              </a:rPr>
              <a:t>i</a:t>
            </a:r>
            <a:r>
              <a:rPr lang="en-US" sz="4000" kern="0" dirty="0">
                <a:latin typeface="Arial Black" pitchFamily="34" charset="0"/>
              </a:rPr>
              <a:t>n</a:t>
            </a:r>
            <a:r>
              <a:rPr lang="en-GB" sz="4000" kern="0" dirty="0">
                <a:latin typeface="Arial Black" pitchFamily="34" charset="0"/>
              </a:rPr>
              <a:t>ternal</a:t>
            </a:r>
          </a:p>
        </p:txBody>
      </p:sp>
    </p:spTree>
    <p:extLst>
      <p:ext uri="{BB962C8B-B14F-4D97-AF65-F5344CB8AC3E}">
        <p14:creationId xmlns:p14="http://schemas.microsoft.com/office/powerpoint/2010/main" val="4944614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15095FEA-EECC-D282-804B-1A7F820945CF}"/>
              </a:ext>
            </a:extLst>
          </p:cNvPr>
          <p:cNvSpPr txBox="1"/>
          <p:nvPr/>
        </p:nvSpPr>
        <p:spPr>
          <a:xfrm>
            <a:off x="214009" y="114301"/>
            <a:ext cx="6493010" cy="646331"/>
          </a:xfrm>
          <a:prstGeom prst="rect">
            <a:avLst/>
          </a:prstGeom>
          <a:noFill/>
        </p:spPr>
        <p:txBody>
          <a:bodyPr wrap="square">
            <a:spAutoFit/>
          </a:bodyPr>
          <a:lstStyle/>
          <a:p>
            <a:r>
              <a:rPr lang="en-US" sz="3600" b="1" dirty="0">
                <a:solidFill>
                  <a:srgbClr val="C00000"/>
                </a:solidFill>
              </a:rPr>
              <a:t>2. Order: </a:t>
            </a:r>
            <a:r>
              <a:rPr lang="en-US" sz="3600" b="1" dirty="0" err="1">
                <a:solidFill>
                  <a:srgbClr val="C00000"/>
                </a:solidFill>
              </a:rPr>
              <a:t>Urodela</a:t>
            </a:r>
            <a:r>
              <a:rPr lang="en-US" sz="3600" b="1" dirty="0">
                <a:solidFill>
                  <a:srgbClr val="C00000"/>
                </a:solidFill>
              </a:rPr>
              <a:t>    </a:t>
            </a:r>
            <a:r>
              <a:rPr lang="ar-IQ" sz="3600" b="1" dirty="0">
                <a:solidFill>
                  <a:srgbClr val="C00000"/>
                </a:solidFill>
              </a:rPr>
              <a:t> رتبة الذيليات</a:t>
            </a:r>
            <a:endParaRPr lang="ar-IQ" sz="3600" dirty="0"/>
          </a:p>
        </p:txBody>
      </p:sp>
      <p:sp>
        <p:nvSpPr>
          <p:cNvPr id="7" name="مربع نص 6">
            <a:extLst>
              <a:ext uri="{FF2B5EF4-FFF2-40B4-BE49-F238E27FC236}">
                <a16:creationId xmlns:a16="http://schemas.microsoft.com/office/drawing/2014/main" id="{8BCFF0AE-7CF9-5EA3-95C2-F31658EE3728}"/>
              </a:ext>
            </a:extLst>
          </p:cNvPr>
          <p:cNvSpPr txBox="1"/>
          <p:nvPr/>
        </p:nvSpPr>
        <p:spPr>
          <a:xfrm>
            <a:off x="0" y="991614"/>
            <a:ext cx="6420255" cy="4832092"/>
          </a:xfrm>
          <a:prstGeom prst="rect">
            <a:avLst/>
          </a:prstGeom>
          <a:noFill/>
        </p:spPr>
        <p:txBody>
          <a:bodyPr wrap="square">
            <a:spAutoFit/>
          </a:bodyPr>
          <a:lstStyle/>
          <a:p>
            <a:pPr algn="r" rtl="1"/>
            <a:r>
              <a:rPr lang="ar-IQ" sz="2800" b="1" dirty="0">
                <a:solidFill>
                  <a:schemeClr val="accent6">
                    <a:lumMod val="50000"/>
                  </a:schemeClr>
                </a:solidFill>
              </a:rPr>
              <a:t>تضم أنواع </a:t>
            </a:r>
            <a:r>
              <a:rPr lang="ar-IQ" sz="2800" b="1" dirty="0" err="1">
                <a:solidFill>
                  <a:schemeClr val="accent6">
                    <a:lumMod val="50000"/>
                  </a:schemeClr>
                </a:solidFill>
              </a:rPr>
              <a:t>السلمندرات</a:t>
            </a:r>
            <a:r>
              <a:rPr lang="ar-IQ" sz="2800" b="1" dirty="0">
                <a:solidFill>
                  <a:schemeClr val="accent6">
                    <a:lumMod val="50000"/>
                  </a:schemeClr>
                </a:solidFill>
              </a:rPr>
              <a:t> </a:t>
            </a:r>
            <a:r>
              <a:rPr lang="ar-IQ" sz="2800" b="1" dirty="0" err="1">
                <a:solidFill>
                  <a:schemeClr val="accent6">
                    <a:lumMod val="50000"/>
                  </a:schemeClr>
                </a:solidFill>
              </a:rPr>
              <a:t>والنيوتات</a:t>
            </a:r>
            <a:r>
              <a:rPr lang="ar-IQ" sz="2800" b="1" dirty="0">
                <a:solidFill>
                  <a:schemeClr val="accent6">
                    <a:lumMod val="50000"/>
                  </a:schemeClr>
                </a:solidFill>
              </a:rPr>
              <a:t> </a:t>
            </a:r>
            <a:r>
              <a:rPr lang="en-US" sz="2800" b="1" dirty="0">
                <a:solidFill>
                  <a:schemeClr val="accent6">
                    <a:lumMod val="50000"/>
                  </a:schemeClr>
                </a:solidFill>
              </a:rPr>
              <a:t>Salamanders and Newts</a:t>
            </a:r>
            <a:r>
              <a:rPr lang="ar-IQ" sz="2800" b="1" dirty="0">
                <a:solidFill>
                  <a:schemeClr val="accent6">
                    <a:lumMod val="50000"/>
                  </a:schemeClr>
                </a:solidFill>
              </a:rPr>
              <a:t>  يتميز افراد هذه الرتبة بكون الجسم متميز الى راس وجذع وذنب ، الجلد أملس فاقد للقشور ،ولها زوجين من الأطراف القصيرة المتساوية في الطول ، الفم واسع وتتوزع فيه الاسنان على الفكين ، الخياشيم تمثل أعضاء التنفس الرئيسة في الأدوار اليرقية الا انها تختفي خلال التحول في اغلب الأنواع .  ومن الأنواع التي تبقى محتفظة بالخياشيم الخارجية عند البلوغ، حفار الطين</a:t>
            </a:r>
            <a:r>
              <a:rPr lang="en-US" sz="2800" b="1" i="1" dirty="0">
                <a:solidFill>
                  <a:schemeClr val="accent6">
                    <a:lumMod val="50000"/>
                  </a:schemeClr>
                </a:solidFill>
              </a:rPr>
              <a:t>Necturus </a:t>
            </a:r>
            <a:r>
              <a:rPr lang="en-US" sz="2800" b="1" i="1" dirty="0" err="1">
                <a:solidFill>
                  <a:schemeClr val="accent6">
                    <a:lumMod val="50000"/>
                  </a:schemeClr>
                </a:solidFill>
              </a:rPr>
              <a:t>maculosus</a:t>
            </a:r>
            <a:r>
              <a:rPr lang="en-US" sz="2800" b="1" i="1" dirty="0">
                <a:solidFill>
                  <a:schemeClr val="accent6">
                    <a:lumMod val="50000"/>
                  </a:schemeClr>
                </a:solidFill>
              </a:rPr>
              <a:t>  (Mud puppy) </a:t>
            </a:r>
            <a:r>
              <a:rPr lang="ar-IQ" sz="2800" b="1" i="1" dirty="0">
                <a:solidFill>
                  <a:schemeClr val="accent6">
                    <a:lumMod val="50000"/>
                  </a:schemeClr>
                </a:solidFill>
              </a:rPr>
              <a:t> </a:t>
            </a:r>
            <a:r>
              <a:rPr lang="ar-IQ" sz="2800" b="1" dirty="0">
                <a:solidFill>
                  <a:schemeClr val="accent6">
                    <a:lumMod val="50000"/>
                  </a:schemeClr>
                </a:solidFill>
              </a:rPr>
              <a:t>او جرو الطين </a:t>
            </a:r>
          </a:p>
          <a:p>
            <a:pPr algn="r" rtl="1"/>
            <a:r>
              <a:rPr lang="ar-IQ" sz="2800" b="1" dirty="0">
                <a:solidFill>
                  <a:schemeClr val="accent6">
                    <a:lumMod val="50000"/>
                  </a:schemeClr>
                </a:solidFill>
              </a:rPr>
              <a:t>وتسمى بظاهرة البلوغ اليرقي </a:t>
            </a:r>
            <a:r>
              <a:rPr lang="en-US" sz="2800" b="1" dirty="0">
                <a:solidFill>
                  <a:schemeClr val="accent6">
                    <a:lumMod val="50000"/>
                  </a:schemeClr>
                </a:solidFill>
              </a:rPr>
              <a:t>(</a:t>
            </a:r>
            <a:r>
              <a:rPr lang="en-US" sz="2800" b="1" dirty="0" err="1">
                <a:solidFill>
                  <a:schemeClr val="accent6">
                    <a:lumMod val="50000"/>
                  </a:schemeClr>
                </a:solidFill>
              </a:rPr>
              <a:t>Neotony</a:t>
            </a:r>
            <a:r>
              <a:rPr lang="en-US" sz="2800" b="1" dirty="0">
                <a:solidFill>
                  <a:schemeClr val="accent6">
                    <a:lumMod val="50000"/>
                  </a:schemeClr>
                </a:solidFill>
              </a:rPr>
              <a:t>) </a:t>
            </a:r>
            <a:r>
              <a:rPr lang="ar-IQ" sz="2800" b="1" dirty="0">
                <a:solidFill>
                  <a:schemeClr val="accent6">
                    <a:lumMod val="50000"/>
                  </a:schemeClr>
                </a:solidFill>
              </a:rPr>
              <a:t> . </a:t>
            </a:r>
            <a:endParaRPr lang="ar-IQ" sz="2800" dirty="0">
              <a:solidFill>
                <a:schemeClr val="accent6">
                  <a:lumMod val="50000"/>
                </a:schemeClr>
              </a:solidFill>
            </a:endParaRPr>
          </a:p>
        </p:txBody>
      </p:sp>
      <p:pic>
        <p:nvPicPr>
          <p:cNvPr id="11" name="صورة 10">
            <a:extLst>
              <a:ext uri="{FF2B5EF4-FFF2-40B4-BE49-F238E27FC236}">
                <a16:creationId xmlns:a16="http://schemas.microsoft.com/office/drawing/2014/main" id="{AE3047E5-DF74-FE2C-43D9-BE911B352171}"/>
              </a:ext>
            </a:extLst>
          </p:cNvPr>
          <p:cNvPicPr>
            <a:picLocks noChangeAspect="1"/>
          </p:cNvPicPr>
          <p:nvPr/>
        </p:nvPicPr>
        <p:blipFill>
          <a:blip r:embed="rId2"/>
          <a:stretch>
            <a:fillRect/>
          </a:stretch>
        </p:blipFill>
        <p:spPr>
          <a:xfrm>
            <a:off x="6707018" y="272374"/>
            <a:ext cx="5496437" cy="555133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73835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8402914-0261-64B9-1CB4-8CEEE0AF32E9}"/>
              </a:ext>
            </a:extLst>
          </p:cNvPr>
          <p:cNvPicPr>
            <a:picLocks noChangeAspect="1"/>
          </p:cNvPicPr>
          <p:nvPr/>
        </p:nvPicPr>
        <p:blipFill>
          <a:blip r:embed="rId2"/>
          <a:stretch>
            <a:fillRect/>
          </a:stretch>
        </p:blipFill>
        <p:spPr>
          <a:xfrm>
            <a:off x="964495" y="285750"/>
            <a:ext cx="10779830" cy="6248399"/>
          </a:xfrm>
          <a:prstGeom prst="rect">
            <a:avLst/>
          </a:prstGeom>
        </p:spPr>
      </p:pic>
    </p:spTree>
    <p:extLst>
      <p:ext uri="{BB962C8B-B14F-4D97-AF65-F5344CB8AC3E}">
        <p14:creationId xmlns:p14="http://schemas.microsoft.com/office/powerpoint/2010/main" val="4929199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11E4C3-B2CB-4105-9B42-B5E438A19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r-IQ"/>
          </a:p>
        </p:txBody>
      </p:sp>
      <p:pic>
        <p:nvPicPr>
          <p:cNvPr id="14" name="Picture 13">
            <a:extLst>
              <a:ext uri="{FF2B5EF4-FFF2-40B4-BE49-F238E27FC236}">
                <a16:creationId xmlns:a16="http://schemas.microsoft.com/office/drawing/2014/main" id="{D801A41D-49C4-4F95-AA12-FE7B943A50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0073EB83-C81E-44B9-8EF1-2975C77B9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E06D5ED-573A-4FD8-B277-A7A39A250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E6785E3-BCA3-4B19-B84C-ACB70CA8F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صورة 4" descr="صورة تحتوي على سمندر, برمائيات, السمندر الحقيقي والسمندر المائي, سمندر الغابة&#10;&#10;تم إنشاء الوصف تلقائياً">
            <a:extLst>
              <a:ext uri="{FF2B5EF4-FFF2-40B4-BE49-F238E27FC236}">
                <a16:creationId xmlns:a16="http://schemas.microsoft.com/office/drawing/2014/main" id="{B953662A-B346-93C3-F14D-37D6EA12F5C6}"/>
              </a:ext>
            </a:extLst>
          </p:cNvPr>
          <p:cNvPicPr>
            <a:picLocks noChangeAspect="1"/>
          </p:cNvPicPr>
          <p:nvPr/>
        </p:nvPicPr>
        <p:blipFill rotWithShape="1">
          <a:blip r:embed="rId3"/>
          <a:srcRect l="15203" r="17730" b="3"/>
          <a:stretch/>
        </p:blipFill>
        <p:spPr>
          <a:xfrm>
            <a:off x="2269237" y="1247835"/>
            <a:ext cx="3665897" cy="3648456"/>
          </a:xfrm>
          <a:prstGeom prst="rect">
            <a:avLst/>
          </a:prstGeom>
        </p:spPr>
      </p:pic>
      <p:pic>
        <p:nvPicPr>
          <p:cNvPr id="7" name="صورة 6" descr="صورة تحتوي على ماء, في الخارج, الزواحف, شجرة&#10;&#10;تم إنشاء الوصف تلقائياً">
            <a:extLst>
              <a:ext uri="{FF2B5EF4-FFF2-40B4-BE49-F238E27FC236}">
                <a16:creationId xmlns:a16="http://schemas.microsoft.com/office/drawing/2014/main" id="{3E411C69-4ED6-C4F1-90B4-A0D9DF564911}"/>
              </a:ext>
            </a:extLst>
          </p:cNvPr>
          <p:cNvPicPr>
            <a:picLocks noChangeAspect="1"/>
          </p:cNvPicPr>
          <p:nvPr/>
        </p:nvPicPr>
        <p:blipFill rotWithShape="1">
          <a:blip r:embed="rId4"/>
          <a:srcRect r="24737" b="-3"/>
          <a:stretch/>
        </p:blipFill>
        <p:spPr>
          <a:xfrm>
            <a:off x="6256867" y="1247835"/>
            <a:ext cx="3665897" cy="3648456"/>
          </a:xfrm>
          <a:prstGeom prst="rect">
            <a:avLst/>
          </a:prstGeom>
        </p:spPr>
      </p:pic>
    </p:spTree>
    <p:extLst>
      <p:ext uri="{BB962C8B-B14F-4D97-AF65-F5344CB8AC3E}">
        <p14:creationId xmlns:p14="http://schemas.microsoft.com/office/powerpoint/2010/main" val="17214542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577E1286-8589-9001-2CA0-2229CCD7C7E3}"/>
              </a:ext>
            </a:extLst>
          </p:cNvPr>
          <p:cNvSpPr txBox="1"/>
          <p:nvPr/>
        </p:nvSpPr>
        <p:spPr>
          <a:xfrm>
            <a:off x="904876" y="314326"/>
            <a:ext cx="8246267" cy="646331"/>
          </a:xfrm>
          <a:prstGeom prst="rect">
            <a:avLst/>
          </a:prstGeom>
          <a:noFill/>
        </p:spPr>
        <p:txBody>
          <a:bodyPr wrap="square">
            <a:spAutoFit/>
          </a:bodyPr>
          <a:lstStyle/>
          <a:p>
            <a:r>
              <a:rPr lang="en-US" sz="3600" b="1" dirty="0">
                <a:solidFill>
                  <a:srgbClr val="C00000"/>
                </a:solidFill>
              </a:rPr>
              <a:t>Order: Salientia </a:t>
            </a:r>
            <a:r>
              <a:rPr lang="ar-IQ" sz="3600" b="1" dirty="0">
                <a:solidFill>
                  <a:srgbClr val="C00000"/>
                </a:solidFill>
              </a:rPr>
              <a:t>     رتبة القافزات </a:t>
            </a:r>
            <a:endParaRPr lang="ar-IQ" sz="3600" dirty="0"/>
          </a:p>
        </p:txBody>
      </p:sp>
      <p:sp>
        <p:nvSpPr>
          <p:cNvPr id="7" name="مربع نص 6">
            <a:extLst>
              <a:ext uri="{FF2B5EF4-FFF2-40B4-BE49-F238E27FC236}">
                <a16:creationId xmlns:a16="http://schemas.microsoft.com/office/drawing/2014/main" id="{328799CF-A4E0-7194-6362-B70E12C64AFC}"/>
              </a:ext>
            </a:extLst>
          </p:cNvPr>
          <p:cNvSpPr txBox="1"/>
          <p:nvPr/>
        </p:nvSpPr>
        <p:spPr>
          <a:xfrm>
            <a:off x="904876" y="1400175"/>
            <a:ext cx="10163174" cy="4185761"/>
          </a:xfrm>
          <a:prstGeom prst="rect">
            <a:avLst/>
          </a:prstGeom>
          <a:noFill/>
        </p:spPr>
        <p:txBody>
          <a:bodyPr wrap="square">
            <a:spAutoFit/>
          </a:bodyPr>
          <a:lstStyle/>
          <a:p>
            <a:pPr algn="r" rtl="1"/>
            <a:r>
              <a:rPr lang="ar-IQ" sz="2800" b="1" dirty="0">
                <a:solidFill>
                  <a:schemeClr val="accent4">
                    <a:lumMod val="75000"/>
                  </a:schemeClr>
                </a:solidFill>
              </a:rPr>
              <a:t>وتسمى أيضا عديمة الذنب  </a:t>
            </a:r>
            <a:r>
              <a:rPr lang="en-US" sz="2800" b="1" dirty="0">
                <a:solidFill>
                  <a:schemeClr val="accent4">
                    <a:lumMod val="75000"/>
                  </a:schemeClr>
                </a:solidFill>
              </a:rPr>
              <a:t>Anura</a:t>
            </a:r>
            <a:r>
              <a:rPr lang="ar-IQ" sz="2800" b="1" dirty="0">
                <a:solidFill>
                  <a:schemeClr val="accent4">
                    <a:lumMod val="75000"/>
                  </a:schemeClr>
                </a:solidFill>
              </a:rPr>
              <a:t>   وتضم هذه الرتبة الضفادع </a:t>
            </a:r>
            <a:r>
              <a:rPr lang="en-US" sz="2800" b="1" dirty="0">
                <a:solidFill>
                  <a:schemeClr val="accent4">
                    <a:lumMod val="75000"/>
                  </a:schemeClr>
                </a:solidFill>
              </a:rPr>
              <a:t>Frog </a:t>
            </a:r>
            <a:r>
              <a:rPr lang="ar-IQ" sz="2800" b="1" dirty="0">
                <a:solidFill>
                  <a:schemeClr val="accent4">
                    <a:lumMod val="75000"/>
                  </a:schemeClr>
                </a:solidFill>
              </a:rPr>
              <a:t> والعلاجيم </a:t>
            </a:r>
            <a:r>
              <a:rPr lang="en-US" sz="2800" b="1" dirty="0">
                <a:solidFill>
                  <a:schemeClr val="accent4">
                    <a:lumMod val="75000"/>
                  </a:schemeClr>
                </a:solidFill>
              </a:rPr>
              <a:t>Toads </a:t>
            </a:r>
            <a:r>
              <a:rPr lang="ar-IQ" sz="2800" b="1" dirty="0">
                <a:solidFill>
                  <a:schemeClr val="accent4">
                    <a:lumMod val="75000"/>
                  </a:schemeClr>
                </a:solidFill>
              </a:rPr>
              <a:t> بأنواعها المختلفة وتمتاز هذه الرتبة بجسم عريض وقصير يكون فيه الراس والجذع ملتحمين والذنب مفقود ، وتمتلك زوجين من الأطراف الخلفية أفضل نموا من الامامية وتساعد في القفز ويفتقد البالغين الخياشيم ويكون التنفس رئوي وتضم اجناس وأنواع عديده منها </a:t>
            </a:r>
            <a:r>
              <a:rPr lang="ar-IQ" b="1" dirty="0">
                <a:solidFill>
                  <a:schemeClr val="accent6">
                    <a:lumMod val="50000"/>
                  </a:schemeClr>
                </a:solidFill>
              </a:rPr>
              <a:t>:</a:t>
            </a:r>
          </a:p>
          <a:p>
            <a:pPr algn="r" rtl="1"/>
            <a:endParaRPr lang="ar-IQ" b="1" dirty="0">
              <a:solidFill>
                <a:schemeClr val="accent6">
                  <a:lumMod val="50000"/>
                </a:schemeClr>
              </a:solidFill>
            </a:endParaRPr>
          </a:p>
          <a:p>
            <a:pPr marL="342900" indent="-342900">
              <a:buFont typeface="+mj-lt"/>
              <a:buAutoNum type="arabicPeriod"/>
            </a:pPr>
            <a:r>
              <a:rPr lang="en-US" sz="3600" b="1" i="1" dirty="0">
                <a:solidFill>
                  <a:schemeClr val="accent6">
                    <a:lumMod val="50000"/>
                  </a:schemeClr>
                </a:solidFill>
              </a:rPr>
              <a:t>Rana </a:t>
            </a:r>
            <a:r>
              <a:rPr lang="en-US" sz="3600" b="1" i="1" dirty="0" err="1">
                <a:solidFill>
                  <a:schemeClr val="accent6">
                    <a:lumMod val="50000"/>
                  </a:schemeClr>
                </a:solidFill>
              </a:rPr>
              <a:t>ridibunda</a:t>
            </a:r>
            <a:r>
              <a:rPr lang="en-US" sz="3600" b="1" i="1" dirty="0">
                <a:solidFill>
                  <a:schemeClr val="accent6">
                    <a:lumMod val="50000"/>
                  </a:schemeClr>
                </a:solidFill>
              </a:rPr>
              <a:t>    </a:t>
            </a:r>
            <a:r>
              <a:rPr lang="ar-IQ" sz="3600" b="1" dirty="0">
                <a:solidFill>
                  <a:schemeClr val="accent6">
                    <a:lumMod val="50000"/>
                  </a:schemeClr>
                </a:solidFill>
              </a:rPr>
              <a:t>الضفدع العراقية </a:t>
            </a:r>
          </a:p>
          <a:p>
            <a:pPr marL="342900" indent="-342900">
              <a:buFont typeface="+mj-lt"/>
              <a:buAutoNum type="arabicPeriod"/>
            </a:pPr>
            <a:r>
              <a:rPr lang="en-US" sz="3600" b="1" i="1" dirty="0">
                <a:solidFill>
                  <a:schemeClr val="accent6">
                    <a:lumMod val="50000"/>
                  </a:schemeClr>
                </a:solidFill>
              </a:rPr>
              <a:t>Hyla arborea   </a:t>
            </a:r>
            <a:r>
              <a:rPr lang="ar-IQ" sz="3600" b="1" dirty="0">
                <a:solidFill>
                  <a:schemeClr val="accent6">
                    <a:lumMod val="50000"/>
                  </a:schemeClr>
                </a:solidFill>
              </a:rPr>
              <a:t>الضفدع الشجري  </a:t>
            </a:r>
          </a:p>
          <a:p>
            <a:pPr marL="342900" indent="-342900">
              <a:buFont typeface="+mj-lt"/>
              <a:buAutoNum type="arabicPeriod"/>
            </a:pPr>
            <a:r>
              <a:rPr lang="en-US" sz="3600" b="1" i="1" dirty="0">
                <a:solidFill>
                  <a:schemeClr val="accent6">
                    <a:lumMod val="50000"/>
                  </a:schemeClr>
                </a:solidFill>
              </a:rPr>
              <a:t>Bufo </a:t>
            </a:r>
            <a:r>
              <a:rPr lang="en-US" sz="3600" b="1" i="1" dirty="0" err="1">
                <a:solidFill>
                  <a:schemeClr val="accent6">
                    <a:lumMod val="50000"/>
                  </a:schemeClr>
                </a:solidFill>
              </a:rPr>
              <a:t>viridis</a:t>
            </a:r>
            <a:r>
              <a:rPr lang="en-US" sz="3600" b="1" i="1" dirty="0">
                <a:solidFill>
                  <a:schemeClr val="accent6">
                    <a:lumMod val="50000"/>
                  </a:schemeClr>
                </a:solidFill>
              </a:rPr>
              <a:t>     </a:t>
            </a:r>
            <a:r>
              <a:rPr lang="ar-IQ" sz="3600" b="1" dirty="0">
                <a:solidFill>
                  <a:schemeClr val="accent6">
                    <a:lumMod val="50000"/>
                  </a:schemeClr>
                </a:solidFill>
              </a:rPr>
              <a:t>العلجوم</a:t>
            </a:r>
            <a:r>
              <a:rPr lang="ar-IQ" sz="3600" b="1" i="1" dirty="0">
                <a:solidFill>
                  <a:schemeClr val="accent6">
                    <a:lumMod val="50000"/>
                  </a:schemeClr>
                </a:solidFill>
              </a:rPr>
              <a:t>      </a:t>
            </a:r>
            <a:endParaRPr lang="ar-IQ" sz="3600" i="1" dirty="0"/>
          </a:p>
        </p:txBody>
      </p:sp>
    </p:spTree>
    <p:extLst>
      <p:ext uri="{BB962C8B-B14F-4D97-AF65-F5344CB8AC3E}">
        <p14:creationId xmlns:p14="http://schemas.microsoft.com/office/powerpoint/2010/main" val="2821552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titled Page">
            <a:extLst>
              <a:ext uri="{FF2B5EF4-FFF2-40B4-BE49-F238E27FC236}">
                <a16:creationId xmlns:a16="http://schemas.microsoft.com/office/drawing/2014/main" id="{98AD1DE9-F5D4-12B9-3BA0-5358C175D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 y="224552"/>
            <a:ext cx="11550333" cy="6633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9358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11E4C3-B2CB-4105-9B42-B5E438A19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r-IQ"/>
          </a:p>
        </p:txBody>
      </p:sp>
      <p:pic>
        <p:nvPicPr>
          <p:cNvPr id="14" name="Picture 13">
            <a:extLst>
              <a:ext uri="{FF2B5EF4-FFF2-40B4-BE49-F238E27FC236}">
                <a16:creationId xmlns:a16="http://schemas.microsoft.com/office/drawing/2014/main" id="{D801A41D-49C4-4F95-AA12-FE7B943A50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0073EB83-C81E-44B9-8EF1-2975C77B9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صورة 6" descr="صورة تحتوي على ضفدع, برمائيات, ضفادع حقيقية, العلجوم&#10;&#10;تم إنشاء الوصف تلقائياً">
            <a:extLst>
              <a:ext uri="{FF2B5EF4-FFF2-40B4-BE49-F238E27FC236}">
                <a16:creationId xmlns:a16="http://schemas.microsoft.com/office/drawing/2014/main" id="{AC278901-FAA5-298C-D8BD-F5B2C8E66969}"/>
              </a:ext>
            </a:extLst>
          </p:cNvPr>
          <p:cNvPicPr>
            <a:picLocks noChangeAspect="1"/>
          </p:cNvPicPr>
          <p:nvPr/>
        </p:nvPicPr>
        <p:blipFill rotWithShape="1">
          <a:blip r:embed="rId3"/>
          <a:srcRect l="4191" r="26965" b="-2"/>
          <a:stretch/>
        </p:blipFill>
        <p:spPr>
          <a:xfrm>
            <a:off x="643467" y="643467"/>
            <a:ext cx="5130799" cy="5571066"/>
          </a:xfrm>
          <a:prstGeom prst="rect">
            <a:avLst/>
          </a:prstGeom>
        </p:spPr>
      </p:pic>
      <p:sp>
        <p:nvSpPr>
          <p:cNvPr id="22" name="Rectangle 21">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descr="صورة تحتوي على ضفدع, برمائيات, ضفادع حقيقية, العلجوم&#10;&#10;تم إنشاء الوصف تلقائياً">
            <a:extLst>
              <a:ext uri="{FF2B5EF4-FFF2-40B4-BE49-F238E27FC236}">
                <a16:creationId xmlns:a16="http://schemas.microsoft.com/office/drawing/2014/main" id="{EB0138FF-B722-7AC5-CB86-5ECC64015C45}"/>
              </a:ext>
            </a:extLst>
          </p:cNvPr>
          <p:cNvPicPr>
            <a:picLocks noChangeAspect="1"/>
          </p:cNvPicPr>
          <p:nvPr/>
        </p:nvPicPr>
        <p:blipFill rotWithShape="1">
          <a:blip r:embed="rId4"/>
          <a:srcRect l="32201" r="6512"/>
          <a:stretch/>
        </p:blipFill>
        <p:spPr>
          <a:xfrm>
            <a:off x="6423321" y="643467"/>
            <a:ext cx="5130799" cy="5571066"/>
          </a:xfrm>
          <a:prstGeom prst="rect">
            <a:avLst/>
          </a:prstGeom>
        </p:spPr>
      </p:pic>
    </p:spTree>
    <p:extLst>
      <p:ext uri="{BB962C8B-B14F-4D97-AF65-F5344CB8AC3E}">
        <p14:creationId xmlns:p14="http://schemas.microsoft.com/office/powerpoint/2010/main" val="1492789609"/>
      </p:ext>
    </p:extLst>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60DE3A63-1C0E-B9E2-6353-4D520F42A207}"/>
              </a:ext>
            </a:extLst>
          </p:cNvPr>
          <p:cNvPicPr>
            <a:picLocks noChangeAspect="1"/>
          </p:cNvPicPr>
          <p:nvPr/>
        </p:nvPicPr>
        <p:blipFill>
          <a:blip r:embed="rId2"/>
          <a:stretch>
            <a:fillRect/>
          </a:stretch>
        </p:blipFill>
        <p:spPr>
          <a:xfrm>
            <a:off x="83452" y="66323"/>
            <a:ext cx="4224727" cy="3491147"/>
          </a:xfrm>
          <a:prstGeom prst="rect">
            <a:avLst/>
          </a:prstGeom>
        </p:spPr>
      </p:pic>
      <p:pic>
        <p:nvPicPr>
          <p:cNvPr id="7" name="صورة 6">
            <a:extLst>
              <a:ext uri="{FF2B5EF4-FFF2-40B4-BE49-F238E27FC236}">
                <a16:creationId xmlns:a16="http://schemas.microsoft.com/office/drawing/2014/main" id="{64624D01-21F1-E461-074E-E56912CDA29D}"/>
              </a:ext>
            </a:extLst>
          </p:cNvPr>
          <p:cNvPicPr>
            <a:picLocks noChangeAspect="1"/>
          </p:cNvPicPr>
          <p:nvPr/>
        </p:nvPicPr>
        <p:blipFill>
          <a:blip r:embed="rId3"/>
          <a:stretch>
            <a:fillRect/>
          </a:stretch>
        </p:blipFill>
        <p:spPr>
          <a:xfrm>
            <a:off x="3694020" y="3531142"/>
            <a:ext cx="4956360" cy="3385834"/>
          </a:xfrm>
          <a:prstGeom prst="rect">
            <a:avLst/>
          </a:prstGeom>
        </p:spPr>
      </p:pic>
      <p:pic>
        <p:nvPicPr>
          <p:cNvPr id="9" name="صورة 8">
            <a:extLst>
              <a:ext uri="{FF2B5EF4-FFF2-40B4-BE49-F238E27FC236}">
                <a16:creationId xmlns:a16="http://schemas.microsoft.com/office/drawing/2014/main" id="{3047B6F2-EBF3-2DAC-6AC0-EC84D40E5E29}"/>
              </a:ext>
            </a:extLst>
          </p:cNvPr>
          <p:cNvPicPr>
            <a:picLocks noChangeAspect="1"/>
          </p:cNvPicPr>
          <p:nvPr/>
        </p:nvPicPr>
        <p:blipFill>
          <a:blip r:embed="rId4"/>
          <a:stretch>
            <a:fillRect/>
          </a:stretch>
        </p:blipFill>
        <p:spPr>
          <a:xfrm>
            <a:off x="7564093" y="26328"/>
            <a:ext cx="4627240" cy="3531142"/>
          </a:xfrm>
          <a:prstGeom prst="rect">
            <a:avLst/>
          </a:prstGeom>
        </p:spPr>
      </p:pic>
      <p:sp>
        <p:nvSpPr>
          <p:cNvPr id="11" name="مربع نص 10">
            <a:extLst>
              <a:ext uri="{FF2B5EF4-FFF2-40B4-BE49-F238E27FC236}">
                <a16:creationId xmlns:a16="http://schemas.microsoft.com/office/drawing/2014/main" id="{55CA52AF-6377-B0A0-7B9D-F85E7AA73150}"/>
              </a:ext>
            </a:extLst>
          </p:cNvPr>
          <p:cNvSpPr txBox="1"/>
          <p:nvPr/>
        </p:nvSpPr>
        <p:spPr>
          <a:xfrm>
            <a:off x="0" y="3810001"/>
            <a:ext cx="3943350" cy="707886"/>
          </a:xfrm>
          <a:prstGeom prst="rect">
            <a:avLst/>
          </a:prstGeom>
          <a:noFill/>
        </p:spPr>
        <p:txBody>
          <a:bodyPr wrap="square">
            <a:spAutoFit/>
          </a:bodyPr>
          <a:lstStyle/>
          <a:p>
            <a:r>
              <a:rPr lang="en-US" sz="4000" b="1" i="1" dirty="0">
                <a:solidFill>
                  <a:schemeClr val="accent6">
                    <a:lumMod val="50000"/>
                  </a:schemeClr>
                </a:solidFill>
              </a:rPr>
              <a:t>Rana </a:t>
            </a:r>
            <a:r>
              <a:rPr lang="en-US" sz="4000" b="1" i="1" dirty="0" err="1">
                <a:solidFill>
                  <a:schemeClr val="accent6">
                    <a:lumMod val="50000"/>
                  </a:schemeClr>
                </a:solidFill>
              </a:rPr>
              <a:t>ridibunda</a:t>
            </a:r>
            <a:r>
              <a:rPr lang="en-US" sz="4000" b="1" i="1" dirty="0">
                <a:solidFill>
                  <a:schemeClr val="accent6">
                    <a:lumMod val="50000"/>
                  </a:schemeClr>
                </a:solidFill>
              </a:rPr>
              <a:t> </a:t>
            </a:r>
            <a:endParaRPr lang="ar-IQ" sz="4000" dirty="0"/>
          </a:p>
        </p:txBody>
      </p:sp>
      <p:sp>
        <p:nvSpPr>
          <p:cNvPr id="13" name="مربع نص 12">
            <a:extLst>
              <a:ext uri="{FF2B5EF4-FFF2-40B4-BE49-F238E27FC236}">
                <a16:creationId xmlns:a16="http://schemas.microsoft.com/office/drawing/2014/main" id="{192683C9-9EF5-8583-0264-441215A2E4F1}"/>
              </a:ext>
            </a:extLst>
          </p:cNvPr>
          <p:cNvSpPr txBox="1"/>
          <p:nvPr/>
        </p:nvSpPr>
        <p:spPr>
          <a:xfrm>
            <a:off x="4521520" y="1990725"/>
            <a:ext cx="4627241" cy="646331"/>
          </a:xfrm>
          <a:prstGeom prst="rect">
            <a:avLst/>
          </a:prstGeom>
          <a:noFill/>
        </p:spPr>
        <p:txBody>
          <a:bodyPr wrap="square">
            <a:spAutoFit/>
          </a:bodyPr>
          <a:lstStyle/>
          <a:p>
            <a:r>
              <a:rPr lang="en-US" sz="3600" b="1" i="1" dirty="0">
                <a:solidFill>
                  <a:schemeClr val="accent6">
                    <a:lumMod val="50000"/>
                  </a:schemeClr>
                </a:solidFill>
              </a:rPr>
              <a:t>Hyla arborea </a:t>
            </a:r>
            <a:endParaRPr lang="ar-IQ" sz="3600" dirty="0"/>
          </a:p>
        </p:txBody>
      </p:sp>
      <p:sp>
        <p:nvSpPr>
          <p:cNvPr id="14" name="سهم: لأسفل 13">
            <a:extLst>
              <a:ext uri="{FF2B5EF4-FFF2-40B4-BE49-F238E27FC236}">
                <a16:creationId xmlns:a16="http://schemas.microsoft.com/office/drawing/2014/main" id="{40C84773-596F-80A7-08A6-ED85B3B86EC7}"/>
              </a:ext>
            </a:extLst>
          </p:cNvPr>
          <p:cNvSpPr/>
          <p:nvPr/>
        </p:nvSpPr>
        <p:spPr>
          <a:xfrm>
            <a:off x="5962650" y="2714625"/>
            <a:ext cx="419100" cy="8165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مربع نص 15">
            <a:extLst>
              <a:ext uri="{FF2B5EF4-FFF2-40B4-BE49-F238E27FC236}">
                <a16:creationId xmlns:a16="http://schemas.microsoft.com/office/drawing/2014/main" id="{FFD676AF-5EC0-D052-E7E9-2FC3B42FC90D}"/>
              </a:ext>
            </a:extLst>
          </p:cNvPr>
          <p:cNvSpPr txBox="1"/>
          <p:nvPr/>
        </p:nvSpPr>
        <p:spPr>
          <a:xfrm>
            <a:off x="9264539" y="3897835"/>
            <a:ext cx="2926794" cy="707886"/>
          </a:xfrm>
          <a:prstGeom prst="rect">
            <a:avLst/>
          </a:prstGeom>
          <a:noFill/>
        </p:spPr>
        <p:txBody>
          <a:bodyPr wrap="square">
            <a:spAutoFit/>
          </a:bodyPr>
          <a:lstStyle/>
          <a:p>
            <a:r>
              <a:rPr lang="en-US" sz="4000" b="1" i="1" dirty="0">
                <a:solidFill>
                  <a:schemeClr val="accent6">
                    <a:lumMod val="50000"/>
                  </a:schemeClr>
                </a:solidFill>
              </a:rPr>
              <a:t>Bufo </a:t>
            </a:r>
            <a:r>
              <a:rPr lang="en-US" sz="4000" b="1" i="1" dirty="0" err="1">
                <a:solidFill>
                  <a:schemeClr val="accent6">
                    <a:lumMod val="50000"/>
                  </a:schemeClr>
                </a:solidFill>
              </a:rPr>
              <a:t>viridis</a:t>
            </a:r>
            <a:r>
              <a:rPr lang="en-US" sz="4000" b="1" i="1" dirty="0">
                <a:solidFill>
                  <a:schemeClr val="accent6">
                    <a:lumMod val="50000"/>
                  </a:schemeClr>
                </a:solidFill>
              </a:rPr>
              <a:t> </a:t>
            </a:r>
            <a:endParaRPr lang="ar-IQ" sz="4000" dirty="0"/>
          </a:p>
        </p:txBody>
      </p:sp>
    </p:spTree>
    <p:extLst>
      <p:ext uri="{BB962C8B-B14F-4D97-AF65-F5344CB8AC3E}">
        <p14:creationId xmlns:p14="http://schemas.microsoft.com/office/powerpoint/2010/main" val="26757624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0A44C20-E69A-DC9F-5CE9-35870A80C2B0}"/>
              </a:ext>
            </a:extLst>
          </p:cNvPr>
          <p:cNvPicPr>
            <a:picLocks noChangeAspect="1"/>
          </p:cNvPicPr>
          <p:nvPr/>
        </p:nvPicPr>
        <p:blipFill>
          <a:blip r:embed="rId2"/>
          <a:stretch>
            <a:fillRect/>
          </a:stretch>
        </p:blipFill>
        <p:spPr>
          <a:xfrm>
            <a:off x="581937" y="66675"/>
            <a:ext cx="11028126" cy="6858000"/>
          </a:xfrm>
          <a:prstGeom prst="rect">
            <a:avLst/>
          </a:prstGeom>
        </p:spPr>
      </p:pic>
    </p:spTree>
    <p:extLst>
      <p:ext uri="{BB962C8B-B14F-4D97-AF65-F5344CB8AC3E}">
        <p14:creationId xmlns:p14="http://schemas.microsoft.com/office/powerpoint/2010/main" val="22287027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8E14B5A2-B496-055C-CE3E-DD5067A87D33}"/>
              </a:ext>
            </a:extLst>
          </p:cNvPr>
          <p:cNvSpPr txBox="1"/>
          <p:nvPr/>
        </p:nvSpPr>
        <p:spPr>
          <a:xfrm>
            <a:off x="1238250" y="190500"/>
            <a:ext cx="9324975" cy="584775"/>
          </a:xfrm>
          <a:prstGeom prst="rect">
            <a:avLst/>
          </a:prstGeom>
          <a:noFill/>
        </p:spPr>
        <p:txBody>
          <a:bodyPr wrap="square">
            <a:spAutoFit/>
          </a:bodyPr>
          <a:lstStyle/>
          <a:p>
            <a:pPr marL="0" indent="0">
              <a:buNone/>
            </a:pPr>
            <a:r>
              <a:rPr lang="en-GB" sz="3200" b="1" dirty="0">
                <a:solidFill>
                  <a:srgbClr val="0070C0"/>
                </a:solidFill>
              </a:rPr>
              <a:t>2-Superclass: Tetrapoda </a:t>
            </a:r>
            <a:r>
              <a:rPr lang="ar-IQ" sz="3200" b="1" dirty="0">
                <a:solidFill>
                  <a:srgbClr val="0070C0"/>
                </a:solidFill>
              </a:rPr>
              <a:t>فوق صنف رباعية الاقدام </a:t>
            </a:r>
            <a:endParaRPr lang="en-GB" sz="3200" b="1" dirty="0">
              <a:solidFill>
                <a:srgbClr val="0070C0"/>
              </a:solidFill>
            </a:endParaRPr>
          </a:p>
        </p:txBody>
      </p:sp>
      <p:sp>
        <p:nvSpPr>
          <p:cNvPr id="7" name="مربع نص 6">
            <a:extLst>
              <a:ext uri="{FF2B5EF4-FFF2-40B4-BE49-F238E27FC236}">
                <a16:creationId xmlns:a16="http://schemas.microsoft.com/office/drawing/2014/main" id="{F7A38A8B-4D4B-C464-16B5-0F411C58729A}"/>
              </a:ext>
            </a:extLst>
          </p:cNvPr>
          <p:cNvSpPr txBox="1"/>
          <p:nvPr/>
        </p:nvSpPr>
        <p:spPr>
          <a:xfrm>
            <a:off x="1371600" y="775275"/>
            <a:ext cx="7779543" cy="584775"/>
          </a:xfrm>
          <a:prstGeom prst="rect">
            <a:avLst/>
          </a:prstGeom>
          <a:noFill/>
        </p:spPr>
        <p:txBody>
          <a:bodyPr wrap="square">
            <a:spAutoFit/>
          </a:bodyPr>
          <a:lstStyle/>
          <a:p>
            <a:pPr marL="0" indent="0">
              <a:buNone/>
            </a:pPr>
            <a:r>
              <a:rPr lang="en-US" sz="3200" b="1" dirty="0">
                <a:solidFill>
                  <a:srgbClr val="FF0000"/>
                </a:solidFill>
              </a:rPr>
              <a:t>2-Class : Reptilia </a:t>
            </a:r>
            <a:r>
              <a:rPr lang="ar-IQ" sz="3200" b="1" dirty="0">
                <a:solidFill>
                  <a:srgbClr val="FF0000"/>
                </a:solidFill>
              </a:rPr>
              <a:t>صنف الزواحف     </a:t>
            </a:r>
          </a:p>
        </p:txBody>
      </p:sp>
      <p:sp>
        <p:nvSpPr>
          <p:cNvPr id="12" name="مربع نص 11">
            <a:extLst>
              <a:ext uri="{FF2B5EF4-FFF2-40B4-BE49-F238E27FC236}">
                <a16:creationId xmlns:a16="http://schemas.microsoft.com/office/drawing/2014/main" id="{9F1AFF8D-EA43-82A0-8B84-9C3B74D0303E}"/>
              </a:ext>
            </a:extLst>
          </p:cNvPr>
          <p:cNvSpPr txBox="1"/>
          <p:nvPr/>
        </p:nvSpPr>
        <p:spPr>
          <a:xfrm>
            <a:off x="581025" y="1360051"/>
            <a:ext cx="10925175" cy="1384995"/>
          </a:xfrm>
          <a:prstGeom prst="rect">
            <a:avLst/>
          </a:prstGeom>
          <a:noFill/>
        </p:spPr>
        <p:txBody>
          <a:bodyPr wrap="square">
            <a:spAutoFit/>
          </a:bodyPr>
          <a:lstStyle/>
          <a:p>
            <a:pPr algn="r" rtl="1"/>
            <a:r>
              <a:rPr lang="ar-IQ" sz="2800" b="1" dirty="0">
                <a:solidFill>
                  <a:schemeClr val="accent4">
                    <a:lumMod val="75000"/>
                  </a:schemeClr>
                </a:solidFill>
              </a:rPr>
              <a:t>تعد الزواحف أولى السلويات (</a:t>
            </a:r>
            <a:r>
              <a:rPr lang="en-US" sz="2800" b="1" dirty="0">
                <a:solidFill>
                  <a:schemeClr val="accent4">
                    <a:lumMod val="75000"/>
                  </a:schemeClr>
                </a:solidFill>
              </a:rPr>
              <a:t>Amniota</a:t>
            </a:r>
            <a:r>
              <a:rPr lang="ar-IQ" sz="2800" b="1" dirty="0">
                <a:solidFill>
                  <a:schemeClr val="accent4">
                    <a:lumMod val="75000"/>
                  </a:schemeClr>
                </a:solidFill>
              </a:rPr>
              <a:t> ) التي تميزت بامتلاكها البيضة الامينوتية (</a:t>
            </a:r>
            <a:r>
              <a:rPr lang="en-US" sz="2800" b="1" dirty="0">
                <a:solidFill>
                  <a:schemeClr val="accent4">
                    <a:lumMod val="75000"/>
                  </a:schemeClr>
                </a:solidFill>
              </a:rPr>
              <a:t>Amniotic egg</a:t>
            </a:r>
            <a:r>
              <a:rPr lang="ar-IQ" sz="2800" b="1" dirty="0">
                <a:solidFill>
                  <a:schemeClr val="accent4">
                    <a:lumMod val="75000"/>
                  </a:schemeClr>
                </a:solidFill>
              </a:rPr>
              <a:t> ) وهي أولى الفقريات التي تركت الماء وانتقلت الى اليابسة (جميع مراحل حياتها خارج الماء )</a:t>
            </a:r>
            <a:endParaRPr lang="ar-IQ" sz="2800" dirty="0"/>
          </a:p>
        </p:txBody>
      </p:sp>
      <p:pic>
        <p:nvPicPr>
          <p:cNvPr id="14" name="صورة 13">
            <a:extLst>
              <a:ext uri="{FF2B5EF4-FFF2-40B4-BE49-F238E27FC236}">
                <a16:creationId xmlns:a16="http://schemas.microsoft.com/office/drawing/2014/main" id="{DBACF00A-909F-F44B-4BDA-A0E7A9ED04DF}"/>
              </a:ext>
            </a:extLst>
          </p:cNvPr>
          <p:cNvPicPr>
            <a:picLocks noChangeAspect="1"/>
          </p:cNvPicPr>
          <p:nvPr/>
        </p:nvPicPr>
        <p:blipFill>
          <a:blip r:embed="rId2"/>
          <a:stretch>
            <a:fillRect/>
          </a:stretch>
        </p:blipFill>
        <p:spPr>
          <a:xfrm>
            <a:off x="1485901" y="2828612"/>
            <a:ext cx="8667750" cy="4200837"/>
          </a:xfrm>
          <a:prstGeom prst="rect">
            <a:avLst/>
          </a:prstGeom>
        </p:spPr>
      </p:pic>
    </p:spTree>
    <p:extLst>
      <p:ext uri="{BB962C8B-B14F-4D97-AF65-F5344CB8AC3E}">
        <p14:creationId xmlns:p14="http://schemas.microsoft.com/office/powerpoint/2010/main" val="42062023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1B161C2D-29E2-1613-3403-24F55CE209F6}"/>
              </a:ext>
            </a:extLst>
          </p:cNvPr>
          <p:cNvSpPr txBox="1"/>
          <p:nvPr/>
        </p:nvSpPr>
        <p:spPr>
          <a:xfrm>
            <a:off x="1657350" y="247650"/>
            <a:ext cx="7465218" cy="646331"/>
          </a:xfrm>
          <a:prstGeom prst="rect">
            <a:avLst/>
          </a:prstGeom>
          <a:noFill/>
        </p:spPr>
        <p:txBody>
          <a:bodyPr wrap="square">
            <a:spAutoFit/>
          </a:bodyPr>
          <a:lstStyle/>
          <a:p>
            <a:pPr algn="ct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kern="0" dirty="0">
                <a:solidFill>
                  <a:schemeClr val="tx2"/>
                </a:solidFill>
                <a:latin typeface="Arial Black" pitchFamily="34" charset="0"/>
                <a:ea typeface="+mj-ea"/>
                <a:cs typeface="+mj-cs"/>
              </a:rPr>
              <a:t>Reptiles</a:t>
            </a:r>
          </a:p>
        </p:txBody>
      </p:sp>
      <p:sp>
        <p:nvSpPr>
          <p:cNvPr id="8" name="مربع نص 7">
            <a:extLst>
              <a:ext uri="{FF2B5EF4-FFF2-40B4-BE49-F238E27FC236}">
                <a16:creationId xmlns:a16="http://schemas.microsoft.com/office/drawing/2014/main" id="{E632312A-879E-FF27-4D96-18D4352AB401}"/>
              </a:ext>
            </a:extLst>
          </p:cNvPr>
          <p:cNvSpPr txBox="1"/>
          <p:nvPr/>
        </p:nvSpPr>
        <p:spPr>
          <a:xfrm>
            <a:off x="314325" y="781050"/>
            <a:ext cx="11306175" cy="4918269"/>
          </a:xfrm>
          <a:prstGeom prst="rect">
            <a:avLst/>
          </a:prstGeom>
          <a:noFill/>
        </p:spPr>
        <p:txBody>
          <a:bodyPr wrap="square">
            <a:spAutoFit/>
          </a:bodyPr>
          <a:lstStyle/>
          <a:p>
            <a:pPr marL="341313" indent="-341313" defTabSz="457200" eaLnBrk="1" hangingPunct="1">
              <a:spcBef>
                <a:spcPct val="20000"/>
              </a:spcBef>
              <a:buClr>
                <a:srgbClr val="FFFF00"/>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5">
                    <a:lumMod val="75000"/>
                  </a:schemeClr>
                </a:solidFill>
                <a:latin typeface="Arial Black" pitchFamily="34" charset="0"/>
              </a:rPr>
              <a:t>Characteristics</a:t>
            </a:r>
          </a:p>
          <a:p>
            <a:pPr marL="741363" lvl="1" indent="-284163" defTabSz="457200" eaLnBrk="1" hangingPunct="1">
              <a:spcBef>
                <a:spcPct val="20000"/>
              </a:spcBef>
              <a:buClr>
                <a:srgbClr val="FFFF00"/>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5">
                    <a:lumMod val="75000"/>
                  </a:schemeClr>
                </a:solidFill>
                <a:latin typeface="Arial Black" pitchFamily="34" charset="0"/>
              </a:rPr>
              <a:t>amniotic egg</a:t>
            </a:r>
          </a:p>
          <a:p>
            <a:pPr marL="1143000" lvl="2"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4">
                    <a:lumMod val="75000"/>
                  </a:schemeClr>
                </a:solidFill>
                <a:latin typeface="Arial Black" pitchFamily="34" charset="0"/>
              </a:rPr>
              <a:t>chorion – outermost</a:t>
            </a:r>
            <a:r>
              <a:rPr lang="en-US" sz="2800" kern="0" dirty="0">
                <a:solidFill>
                  <a:schemeClr val="accent4">
                    <a:lumMod val="75000"/>
                  </a:schemeClr>
                </a:solidFill>
                <a:latin typeface="Arial Black" pitchFamily="34" charset="0"/>
              </a:rPr>
              <a:t> fetal</a:t>
            </a:r>
            <a:r>
              <a:rPr lang="en-GB" sz="2800" kern="0" dirty="0">
                <a:solidFill>
                  <a:schemeClr val="accent4">
                    <a:lumMod val="75000"/>
                  </a:schemeClr>
                </a:solidFill>
                <a:latin typeface="Arial Black" pitchFamily="34" charset="0"/>
              </a:rPr>
              <a:t> membrane</a:t>
            </a:r>
            <a:r>
              <a:rPr lang="ar-IQ" sz="2800" kern="0" dirty="0">
                <a:solidFill>
                  <a:schemeClr val="accent4">
                    <a:lumMod val="75000"/>
                  </a:schemeClr>
                </a:solidFill>
                <a:latin typeface="Arial Black" pitchFamily="34" charset="0"/>
              </a:rPr>
              <a:t>)</a:t>
            </a:r>
            <a:r>
              <a:rPr lang="en-US" sz="2800" kern="0" dirty="0">
                <a:solidFill>
                  <a:schemeClr val="accent4">
                    <a:lumMod val="75000"/>
                  </a:schemeClr>
                </a:solidFill>
                <a:latin typeface="Arial Black" pitchFamily="34" charset="0"/>
              </a:rPr>
              <a:t> around the embryo in mammals, birds and reptiles)</a:t>
            </a:r>
            <a:endParaRPr lang="en-GB" sz="2800" kern="0" dirty="0">
              <a:solidFill>
                <a:schemeClr val="accent4">
                  <a:lumMod val="75000"/>
                </a:schemeClr>
              </a:solidFill>
              <a:latin typeface="Arial Black" pitchFamily="34" charset="0"/>
            </a:endParaRPr>
          </a:p>
          <a:p>
            <a:pPr marL="1143000" lvl="2"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4">
                    <a:lumMod val="75000"/>
                  </a:schemeClr>
                </a:solidFill>
                <a:latin typeface="Arial Black" pitchFamily="34" charset="0"/>
              </a:rPr>
              <a:t>amnion - t</a:t>
            </a:r>
            <a:r>
              <a:rPr lang="en-US" sz="2800" kern="0" dirty="0">
                <a:solidFill>
                  <a:schemeClr val="accent4">
                    <a:lumMod val="75000"/>
                  </a:schemeClr>
                </a:solidFill>
                <a:latin typeface="Arial Black" pitchFamily="34" charset="0"/>
              </a:rPr>
              <a:t>he amnion is the innermost membrane that encloses the embryo</a:t>
            </a:r>
            <a:endParaRPr lang="en-GB" sz="2800" kern="0" dirty="0">
              <a:solidFill>
                <a:schemeClr val="accent4">
                  <a:lumMod val="75000"/>
                </a:schemeClr>
              </a:solidFill>
              <a:latin typeface="Arial Black" pitchFamily="34" charset="0"/>
            </a:endParaRPr>
          </a:p>
          <a:p>
            <a:pPr marL="1143000" lvl="2"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4">
                    <a:lumMod val="75000"/>
                  </a:schemeClr>
                </a:solidFill>
                <a:latin typeface="Arial Black" pitchFamily="34" charset="0"/>
              </a:rPr>
              <a:t>yolk sac - surrounds yolk (food)</a:t>
            </a:r>
          </a:p>
          <a:p>
            <a:pPr marL="1143000" lvl="2" indent="-228600" defTabSz="457200" eaLnBrk="1" hangingPunct="1">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4">
                    <a:lumMod val="75000"/>
                  </a:schemeClr>
                </a:solidFill>
                <a:latin typeface="Arial Black" pitchFamily="34" charset="0"/>
              </a:rPr>
              <a:t>allantois - </a:t>
            </a:r>
            <a:r>
              <a:rPr lang="en-US" sz="2800" kern="0" dirty="0">
                <a:solidFill>
                  <a:schemeClr val="accent4">
                    <a:lumMod val="75000"/>
                  </a:schemeClr>
                </a:solidFill>
                <a:latin typeface="Arial Black" pitchFamily="34" charset="0"/>
              </a:rPr>
              <a:t>The allantois also helps to store waste products produced by the fetus.</a:t>
            </a:r>
            <a:endParaRPr lang="en-GB" sz="2800" kern="0" dirty="0">
              <a:solidFill>
                <a:schemeClr val="accent4">
                  <a:lumMod val="75000"/>
                </a:schemeClr>
              </a:solidFill>
              <a:latin typeface="Arial Black" pitchFamily="34" charset="0"/>
            </a:endParaRPr>
          </a:p>
          <a:p>
            <a:pPr marL="741363" lvl="1" indent="-284163" defTabSz="457200" eaLnBrk="1" hangingPunct="1">
              <a:spcBef>
                <a:spcPct val="20000"/>
              </a:spcBef>
              <a:buClr>
                <a:srgbClr val="FFFF00"/>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chemeClr val="accent5">
                    <a:lumMod val="75000"/>
                  </a:schemeClr>
                </a:solidFill>
                <a:latin typeface="Arial Black" pitchFamily="34" charset="0"/>
              </a:rPr>
              <a:t>dry skin with scales</a:t>
            </a:r>
          </a:p>
        </p:txBody>
      </p:sp>
    </p:spTree>
    <p:extLst>
      <p:ext uri="{BB962C8B-B14F-4D97-AF65-F5344CB8AC3E}">
        <p14:creationId xmlns:p14="http://schemas.microsoft.com/office/powerpoint/2010/main" val="14000799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B674A253-AFEE-5866-5AC9-7B4673AFFAEA}"/>
              </a:ext>
            </a:extLst>
          </p:cNvPr>
          <p:cNvPicPr>
            <a:picLocks noChangeAspect="1"/>
          </p:cNvPicPr>
          <p:nvPr/>
        </p:nvPicPr>
        <p:blipFill>
          <a:blip r:embed="rId2"/>
          <a:stretch>
            <a:fillRect/>
          </a:stretch>
        </p:blipFill>
        <p:spPr>
          <a:xfrm>
            <a:off x="515566" y="77822"/>
            <a:ext cx="10642060" cy="6780178"/>
          </a:xfrm>
          <a:prstGeom prst="rect">
            <a:avLst/>
          </a:prstGeom>
        </p:spPr>
      </p:pic>
    </p:spTree>
    <p:extLst>
      <p:ext uri="{BB962C8B-B14F-4D97-AF65-F5344CB8AC3E}">
        <p14:creationId xmlns:p14="http://schemas.microsoft.com/office/powerpoint/2010/main" val="38948478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BB90F95D-E921-5F9C-E048-F4949DA05998}"/>
              </a:ext>
            </a:extLst>
          </p:cNvPr>
          <p:cNvSpPr txBox="1"/>
          <p:nvPr/>
        </p:nvSpPr>
        <p:spPr>
          <a:xfrm>
            <a:off x="762000" y="419100"/>
            <a:ext cx="10868025" cy="5262979"/>
          </a:xfrm>
          <a:prstGeom prst="rect">
            <a:avLst/>
          </a:prstGeom>
          <a:noFill/>
        </p:spPr>
        <p:txBody>
          <a:bodyPr wrap="square">
            <a:spAutoFit/>
          </a:bodyPr>
          <a:lstStyle/>
          <a:p>
            <a:pPr algn="r"/>
            <a:r>
              <a:rPr lang="ar-IQ" sz="2800" b="1" dirty="0">
                <a:solidFill>
                  <a:schemeClr val="accent1">
                    <a:lumMod val="75000"/>
                  </a:schemeClr>
                </a:solidFill>
              </a:rPr>
              <a:t>تشترك الزواحف بصفات عديده منها :</a:t>
            </a:r>
          </a:p>
          <a:p>
            <a:pPr marL="514350" indent="-514350" algn="r" rtl="1">
              <a:buFont typeface="+mj-lt"/>
              <a:buAutoNum type="arabicPeriod"/>
            </a:pPr>
            <a:r>
              <a:rPr lang="ar-IQ" sz="2800" b="1" dirty="0">
                <a:solidFill>
                  <a:schemeClr val="accent4">
                    <a:lumMod val="75000"/>
                  </a:schemeClr>
                </a:solidFill>
              </a:rPr>
              <a:t>يظهر الجسم تباينا  في الشكل ضمن الأنواع المختلفة بعضها اسطوانية الشكل وبعضها عريضة الجسم، ويغطى الجسم من الخارج بحراشف بشرية، وفي بعض الأنواع هناك صفائح ادمية المنشأ أضافة الى الحراشف البشرية .</a:t>
            </a:r>
          </a:p>
          <a:p>
            <a:pPr marL="514350" indent="-514350" algn="r" rtl="1">
              <a:buFont typeface="+mj-lt"/>
              <a:buAutoNum type="arabicPeriod"/>
            </a:pPr>
            <a:r>
              <a:rPr lang="ar-IQ" sz="2800" b="1" dirty="0">
                <a:solidFill>
                  <a:schemeClr val="accent4">
                    <a:lumMod val="75000"/>
                  </a:schemeClr>
                </a:solidFill>
              </a:rPr>
              <a:t>الجلد جاف وحرشفي ويندر وجود الغدد الجلدية. </a:t>
            </a:r>
          </a:p>
          <a:p>
            <a:pPr marL="514350" indent="-514350" algn="r" rtl="1">
              <a:buFont typeface="+mj-lt"/>
              <a:buAutoNum type="arabicPeriod"/>
            </a:pPr>
            <a:r>
              <a:rPr lang="ar-IQ" sz="2800" b="1" dirty="0">
                <a:solidFill>
                  <a:schemeClr val="accent4">
                    <a:lumMod val="75000"/>
                  </a:schemeClr>
                </a:solidFill>
              </a:rPr>
              <a:t>تمتلك زوجين من الأطراف القصيرة خماسية الأصابع وتكون مفقودة في الافاعي وبعض السحالي الزجاجية. </a:t>
            </a:r>
          </a:p>
          <a:p>
            <a:pPr marL="514350" indent="-514350" algn="r" rtl="1">
              <a:buFont typeface="+mj-lt"/>
              <a:buAutoNum type="arabicPeriod"/>
            </a:pPr>
            <a:r>
              <a:rPr lang="ar-IQ" sz="2800" b="1" dirty="0">
                <a:solidFill>
                  <a:schemeClr val="accent4">
                    <a:lumMod val="75000"/>
                  </a:schemeClr>
                </a:solidFill>
              </a:rPr>
              <a:t>التنفس بواسطة الرئتين ، وقد تساهم منطقة المجمع في عملية التنفس كما في بعض الزواحف. </a:t>
            </a:r>
          </a:p>
          <a:p>
            <a:pPr marL="514350" indent="-514350" algn="r" rtl="1">
              <a:buFont typeface="+mj-lt"/>
              <a:buAutoNum type="arabicPeriod"/>
            </a:pPr>
            <a:r>
              <a:rPr lang="ar-IQ" sz="2800" b="1" dirty="0">
                <a:solidFill>
                  <a:schemeClr val="accent4">
                    <a:lumMod val="75000"/>
                  </a:schemeClr>
                </a:solidFill>
              </a:rPr>
              <a:t>يتألف القلب من ثلاث ردهات باستثناء التماسيح حيث يتألف من أربع ردهات . </a:t>
            </a:r>
          </a:p>
          <a:p>
            <a:pPr marL="514350" indent="-514350" algn="r" rtl="1">
              <a:buFont typeface="+mj-lt"/>
              <a:buAutoNum type="arabicPeriod"/>
            </a:pPr>
            <a:r>
              <a:rPr lang="ar-IQ" sz="2800" b="1" dirty="0">
                <a:solidFill>
                  <a:schemeClr val="accent4">
                    <a:lumMod val="75000"/>
                  </a:schemeClr>
                </a:solidFill>
              </a:rPr>
              <a:t>الاجناس منفصلة والاخصاب داخلي ، والبيوض التي تضعها الاناث تحاط بغلاف جلدي او كلسي ،ووجود الاغشية الجنينية .  </a:t>
            </a:r>
            <a:endParaRPr lang="ar-IQ" sz="2800" dirty="0"/>
          </a:p>
        </p:txBody>
      </p:sp>
    </p:spTree>
    <p:extLst>
      <p:ext uri="{BB962C8B-B14F-4D97-AF65-F5344CB8AC3E}">
        <p14:creationId xmlns:p14="http://schemas.microsoft.com/office/powerpoint/2010/main" val="40713294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3AC68A8A-35EE-3FC1-3ED9-2976EC7B623B}"/>
              </a:ext>
            </a:extLst>
          </p:cNvPr>
          <p:cNvSpPr txBox="1"/>
          <p:nvPr/>
        </p:nvSpPr>
        <p:spPr>
          <a:xfrm>
            <a:off x="457200" y="673006"/>
            <a:ext cx="10496550" cy="3527119"/>
          </a:xfrm>
          <a:prstGeom prst="rect">
            <a:avLst/>
          </a:prstGeom>
          <a:noFill/>
        </p:spPr>
        <p:txBody>
          <a:bodyPr wrap="square">
            <a:spAutoFit/>
          </a:bodyPr>
          <a:lstStyle/>
          <a:p>
            <a:pPr marL="341313" indent="-341313" defTabSz="457200" eaLnBrk="1" hangingPunct="1">
              <a:lnSpc>
                <a:spcPct val="90000"/>
              </a:lnSpc>
              <a:spcBef>
                <a:spcPct val="20000"/>
              </a:spcBef>
              <a:buClr>
                <a:srgbClr val="FFFF00"/>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kern="0" dirty="0">
                <a:solidFill>
                  <a:schemeClr val="accent1">
                    <a:lumMod val="75000"/>
                  </a:schemeClr>
                </a:solidFill>
                <a:latin typeface="Arial Black" pitchFamily="34" charset="0"/>
              </a:rPr>
              <a:t>Other important characteristics</a:t>
            </a:r>
          </a:p>
          <a:p>
            <a:pPr marL="741363" lvl="1" indent="-284163" defTabSz="457200" eaLnBrk="1" hangingPunct="1">
              <a:lnSpc>
                <a:spcPct val="90000"/>
              </a:lnSpc>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kern="0" dirty="0">
                <a:latin typeface="Arial Black" pitchFamily="34" charset="0"/>
              </a:rPr>
              <a:t>internal fertilization</a:t>
            </a:r>
          </a:p>
          <a:p>
            <a:pPr marL="741363" lvl="1" indent="-284163" defTabSz="457200" eaLnBrk="1" hangingPunct="1">
              <a:lnSpc>
                <a:spcPct val="90000"/>
              </a:lnSpc>
              <a:spcBef>
                <a:spcPct val="200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kern="0" dirty="0">
                <a:latin typeface="Arial Black" pitchFamily="34" charset="0"/>
              </a:rPr>
              <a:t>improved circulatory system</a:t>
            </a:r>
          </a:p>
          <a:p>
            <a:pPr marL="741363" lvl="1" indent="-284163" defTabSz="457200" eaLnBrk="1" hangingPunct="1">
              <a:lnSpc>
                <a:spcPct val="90000"/>
              </a:lnSpc>
              <a:spcBef>
                <a:spcPct val="20000"/>
              </a:spcBef>
              <a:buClr>
                <a:srgbClr val="FFFF00"/>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kern="0" dirty="0">
                <a:solidFill>
                  <a:schemeClr val="accent1">
                    <a:lumMod val="75000"/>
                  </a:schemeClr>
                </a:solidFill>
                <a:latin typeface="Arial Black" pitchFamily="34" charset="0"/>
              </a:rPr>
              <a:t>ectothermic</a:t>
            </a:r>
            <a:r>
              <a:rPr lang="en-GB" sz="3600" kern="0" dirty="0">
                <a:latin typeface="Arial Black" pitchFamily="34" charset="0"/>
              </a:rPr>
              <a:t> - heat obtained from external sources</a:t>
            </a:r>
          </a:p>
          <a:p>
            <a:pPr marL="741363" lvl="1" indent="-284163" defTabSz="457200" eaLnBrk="1" hangingPunct="1">
              <a:lnSpc>
                <a:spcPct val="90000"/>
              </a:lnSpc>
              <a:spcBef>
                <a:spcPct val="20000"/>
              </a:spcBef>
              <a:buClr>
                <a:srgbClr val="FFFF00"/>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kern="0" dirty="0">
                <a:solidFill>
                  <a:schemeClr val="accent1">
                    <a:lumMod val="75000"/>
                  </a:schemeClr>
                </a:solidFill>
                <a:latin typeface="Arial Black" pitchFamily="34" charset="0"/>
              </a:rPr>
              <a:t>endothermic - </a:t>
            </a:r>
            <a:r>
              <a:rPr lang="en-GB" sz="3600" kern="0" dirty="0">
                <a:latin typeface="Arial Black" pitchFamily="34" charset="0"/>
              </a:rPr>
              <a:t>generate own heat</a:t>
            </a:r>
          </a:p>
        </p:txBody>
      </p:sp>
    </p:spTree>
    <p:extLst>
      <p:ext uri="{BB962C8B-B14F-4D97-AF65-F5344CB8AC3E}">
        <p14:creationId xmlns:p14="http://schemas.microsoft.com/office/powerpoint/2010/main" val="16531780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3E54045F-47FE-0631-3971-F4FE66704BAA}"/>
              </a:ext>
            </a:extLst>
          </p:cNvPr>
          <p:cNvSpPr txBox="1"/>
          <p:nvPr/>
        </p:nvSpPr>
        <p:spPr>
          <a:xfrm>
            <a:off x="847726" y="1257299"/>
            <a:ext cx="10953750" cy="3170099"/>
          </a:xfrm>
          <a:prstGeom prst="rect">
            <a:avLst/>
          </a:prstGeom>
          <a:noFill/>
        </p:spPr>
        <p:txBody>
          <a:bodyPr wrap="square">
            <a:spAutoFit/>
          </a:bodyPr>
          <a:lstStyle/>
          <a:p>
            <a:r>
              <a:rPr lang="en-US" sz="3600" kern="0" dirty="0">
                <a:solidFill>
                  <a:schemeClr val="accent1">
                    <a:lumMod val="75000"/>
                  </a:schemeClr>
                </a:solidFill>
                <a:latin typeface="Arial Black" pitchFamily="34" charset="0"/>
                <a:ea typeface="Calibri" pitchFamily="34" charset="0"/>
                <a:cs typeface="Arial" pitchFamily="34" charset="0"/>
              </a:rPr>
              <a:t>Includes the following order</a:t>
            </a:r>
          </a:p>
          <a:p>
            <a:endParaRPr lang="en-US" sz="1800" kern="0" dirty="0">
              <a:solidFill>
                <a:schemeClr val="accent1">
                  <a:lumMod val="75000"/>
                </a:schemeClr>
              </a:solidFill>
              <a:latin typeface="Arial Black" pitchFamily="34" charset="0"/>
              <a:ea typeface="Calibri" pitchFamily="34" charset="0"/>
              <a:cs typeface="Arial" pitchFamily="34" charset="0"/>
            </a:endParaRPr>
          </a:p>
          <a:p>
            <a:endParaRPr lang="en-US" kern="0" dirty="0">
              <a:solidFill>
                <a:schemeClr val="accent1">
                  <a:lumMod val="75000"/>
                </a:schemeClr>
              </a:solidFill>
              <a:latin typeface="Arial Black" pitchFamily="34" charset="0"/>
              <a:ea typeface="Calibri" pitchFamily="34" charset="0"/>
              <a:cs typeface="Arial" pitchFamily="34" charset="0"/>
            </a:endParaRPr>
          </a:p>
          <a:p>
            <a:pPr marL="342900" indent="-342900">
              <a:buAutoNum type="arabicPeriod"/>
            </a:pPr>
            <a:r>
              <a:rPr lang="en-US" sz="3200" kern="0" dirty="0">
                <a:solidFill>
                  <a:srgbClr val="0070C0"/>
                </a:solidFill>
                <a:latin typeface="Arial Black" pitchFamily="34" charset="0"/>
                <a:ea typeface="Calibri" pitchFamily="34" charset="0"/>
                <a:cs typeface="Arial" pitchFamily="34" charset="0"/>
              </a:rPr>
              <a:t>Order: Testudines  </a:t>
            </a:r>
            <a:r>
              <a:rPr lang="ar-IQ" sz="3200" b="1" kern="0" dirty="0">
                <a:solidFill>
                  <a:srgbClr val="0070C0"/>
                </a:solidFill>
                <a:latin typeface="Arial Black" pitchFamily="34" charset="0"/>
                <a:ea typeface="Calibri" pitchFamily="34" charset="0"/>
                <a:cs typeface="Arial" pitchFamily="34" charset="0"/>
              </a:rPr>
              <a:t>رتبة السلاحف </a:t>
            </a:r>
            <a:endParaRPr lang="en-US" sz="3200" b="1" kern="0" dirty="0">
              <a:solidFill>
                <a:srgbClr val="0070C0"/>
              </a:solidFill>
              <a:latin typeface="Arial Black" pitchFamily="34" charset="0"/>
              <a:ea typeface="Calibri" pitchFamily="34" charset="0"/>
              <a:cs typeface="Arial" pitchFamily="34" charset="0"/>
            </a:endParaRPr>
          </a:p>
          <a:p>
            <a:pPr marL="342900" indent="-342900">
              <a:buAutoNum type="arabicPeriod"/>
            </a:pPr>
            <a:r>
              <a:rPr lang="en-US" sz="3200" kern="0" dirty="0">
                <a:solidFill>
                  <a:srgbClr val="0070C0"/>
                </a:solidFill>
                <a:latin typeface="Arial Black" pitchFamily="34" charset="0"/>
                <a:cs typeface="Arial" pitchFamily="34" charset="0"/>
              </a:rPr>
              <a:t>Order: Squamata </a:t>
            </a:r>
            <a:r>
              <a:rPr lang="ar-IQ" sz="3200" b="1" kern="0" dirty="0">
                <a:solidFill>
                  <a:srgbClr val="0070C0"/>
                </a:solidFill>
                <a:latin typeface="Arial Black" pitchFamily="34" charset="0"/>
                <a:cs typeface="Arial" pitchFamily="34" charset="0"/>
              </a:rPr>
              <a:t>رتبة الحرشفيات   </a:t>
            </a:r>
            <a:endParaRPr lang="en-US" sz="3200" b="1" kern="0" dirty="0">
              <a:solidFill>
                <a:srgbClr val="0070C0"/>
              </a:solidFill>
              <a:latin typeface="Arial Black" pitchFamily="34" charset="0"/>
              <a:cs typeface="Arial" pitchFamily="34" charset="0"/>
            </a:endParaRPr>
          </a:p>
          <a:p>
            <a:pPr marL="342900" indent="-342900">
              <a:buAutoNum type="arabicPeriod"/>
            </a:pPr>
            <a:r>
              <a:rPr lang="en-US" sz="3200" kern="0" dirty="0">
                <a:solidFill>
                  <a:srgbClr val="0070C0"/>
                </a:solidFill>
                <a:latin typeface="Arial Black" pitchFamily="34" charset="0"/>
                <a:cs typeface="Arial" pitchFamily="34" charset="0"/>
              </a:rPr>
              <a:t>Order: R</a:t>
            </a:r>
            <a:r>
              <a:rPr lang="en-US" sz="3200" kern="0" dirty="0">
                <a:solidFill>
                  <a:schemeClr val="accent6"/>
                </a:solidFill>
                <a:latin typeface="Arial Black" pitchFamily="34" charset="0"/>
                <a:cs typeface="Arial" pitchFamily="34" charset="0"/>
              </a:rPr>
              <a:t>h</a:t>
            </a:r>
            <a:r>
              <a:rPr lang="en-US" sz="3200" kern="0" dirty="0">
                <a:solidFill>
                  <a:srgbClr val="0070C0"/>
                </a:solidFill>
                <a:latin typeface="Arial Black" pitchFamily="34" charset="0"/>
                <a:cs typeface="Arial" pitchFamily="34" charset="0"/>
              </a:rPr>
              <a:t>ynchocephalia </a:t>
            </a:r>
            <a:r>
              <a:rPr lang="ar-IQ" sz="3200" b="1" kern="0" dirty="0">
                <a:solidFill>
                  <a:srgbClr val="0070C0"/>
                </a:solidFill>
                <a:latin typeface="Arial Black" pitchFamily="34" charset="0"/>
                <a:cs typeface="Arial" pitchFamily="34" charset="0"/>
              </a:rPr>
              <a:t>رتبة الزواحف خطمية الراس </a:t>
            </a:r>
            <a:endParaRPr lang="en-US" sz="3200" b="1" kern="0" dirty="0">
              <a:solidFill>
                <a:srgbClr val="0070C0"/>
              </a:solidFill>
              <a:latin typeface="Arial Black" pitchFamily="34" charset="0"/>
              <a:cs typeface="Arial" pitchFamily="34" charset="0"/>
            </a:endParaRPr>
          </a:p>
          <a:p>
            <a:pPr marL="342900" indent="-342900">
              <a:buAutoNum type="arabicPeriod"/>
            </a:pPr>
            <a:r>
              <a:rPr lang="en-US" sz="3200" b="1" kern="0" dirty="0">
                <a:solidFill>
                  <a:srgbClr val="0070C0"/>
                </a:solidFill>
                <a:latin typeface="Arial Black" pitchFamily="34" charset="0"/>
                <a:cs typeface="Arial" pitchFamily="34" charset="0"/>
              </a:rPr>
              <a:t>Order: Crocodilia </a:t>
            </a:r>
            <a:r>
              <a:rPr lang="ar-IQ" sz="3200" b="1" kern="0" dirty="0">
                <a:solidFill>
                  <a:srgbClr val="0070C0"/>
                </a:solidFill>
                <a:latin typeface="Arial Black" pitchFamily="34" charset="0"/>
                <a:cs typeface="Arial" pitchFamily="34" charset="0"/>
              </a:rPr>
              <a:t>رتبة التماسيح  (المدرعات </a:t>
            </a:r>
            <a:r>
              <a:rPr lang="ar-IQ" sz="3200" kern="0" dirty="0">
                <a:solidFill>
                  <a:srgbClr val="0070C0"/>
                </a:solidFill>
                <a:latin typeface="Arial Black" pitchFamily="34" charset="0"/>
                <a:cs typeface="Arial" pitchFamily="34" charset="0"/>
              </a:rPr>
              <a:t>)</a:t>
            </a:r>
            <a:endParaRPr lang="ar-IQ" sz="3200" dirty="0">
              <a:solidFill>
                <a:srgbClr val="0070C0"/>
              </a:solidFill>
            </a:endParaRPr>
          </a:p>
        </p:txBody>
      </p:sp>
      <p:sp>
        <p:nvSpPr>
          <p:cNvPr id="9" name="مربع نص 8">
            <a:extLst>
              <a:ext uri="{FF2B5EF4-FFF2-40B4-BE49-F238E27FC236}">
                <a16:creationId xmlns:a16="http://schemas.microsoft.com/office/drawing/2014/main" id="{D8449E01-7D1C-1404-294C-3307EFC48FC8}"/>
              </a:ext>
            </a:extLst>
          </p:cNvPr>
          <p:cNvSpPr txBox="1"/>
          <p:nvPr/>
        </p:nvSpPr>
        <p:spPr>
          <a:xfrm>
            <a:off x="561975" y="400050"/>
            <a:ext cx="8589168" cy="646331"/>
          </a:xfrm>
          <a:prstGeom prst="rect">
            <a:avLst/>
          </a:prstGeom>
          <a:noFill/>
        </p:spPr>
        <p:txBody>
          <a:bodyPr wrap="square">
            <a:spAutoFit/>
          </a:bodyPr>
          <a:lstStyle/>
          <a:p>
            <a:pPr algn="ct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kern="0" dirty="0">
                <a:solidFill>
                  <a:schemeClr val="accent1">
                    <a:lumMod val="75000"/>
                  </a:schemeClr>
                </a:solidFill>
                <a:latin typeface="Arial Black" pitchFamily="34" charset="0"/>
                <a:ea typeface="+mj-ea"/>
                <a:cs typeface="+mj-cs"/>
              </a:rPr>
              <a:t>Reptiles</a:t>
            </a:r>
          </a:p>
        </p:txBody>
      </p:sp>
    </p:spTree>
    <p:extLst>
      <p:ext uri="{BB962C8B-B14F-4D97-AF65-F5344CB8AC3E}">
        <p14:creationId xmlns:p14="http://schemas.microsoft.com/office/powerpoint/2010/main" val="1770825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57D42F41-DB53-DF6C-44A8-C3B11D17FA14}"/>
              </a:ext>
            </a:extLst>
          </p:cNvPr>
          <p:cNvSpPr txBox="1"/>
          <p:nvPr/>
        </p:nvSpPr>
        <p:spPr>
          <a:xfrm>
            <a:off x="1752600" y="295276"/>
            <a:ext cx="7410450" cy="646331"/>
          </a:xfrm>
          <a:prstGeom prst="rect">
            <a:avLst/>
          </a:prstGeom>
          <a:noFill/>
        </p:spPr>
        <p:txBody>
          <a:bodyPr wrap="square">
            <a:spAutoFit/>
          </a:bodyPr>
          <a:lstStyle/>
          <a:p>
            <a:r>
              <a:rPr lang="en-US" sz="3200" kern="0" dirty="0">
                <a:solidFill>
                  <a:srgbClr val="0070C0"/>
                </a:solidFill>
                <a:latin typeface="Arial Black" pitchFamily="34" charset="0"/>
                <a:ea typeface="Calibri" pitchFamily="34" charset="0"/>
                <a:cs typeface="Arial" pitchFamily="34" charset="0"/>
              </a:rPr>
              <a:t>Order: Testudines  </a:t>
            </a:r>
            <a:r>
              <a:rPr lang="ar-IQ" sz="3600" b="1" kern="0" dirty="0">
                <a:solidFill>
                  <a:srgbClr val="0070C0"/>
                </a:solidFill>
                <a:latin typeface="Arial Black" pitchFamily="34" charset="0"/>
                <a:ea typeface="Calibri" pitchFamily="34" charset="0"/>
                <a:cs typeface="Arial" pitchFamily="34" charset="0"/>
              </a:rPr>
              <a:t>رتبة السلاحف</a:t>
            </a:r>
            <a:endParaRPr lang="ar-IQ" sz="3600" dirty="0"/>
          </a:p>
        </p:txBody>
      </p:sp>
      <p:sp>
        <p:nvSpPr>
          <p:cNvPr id="7" name="مربع نص 6">
            <a:extLst>
              <a:ext uri="{FF2B5EF4-FFF2-40B4-BE49-F238E27FC236}">
                <a16:creationId xmlns:a16="http://schemas.microsoft.com/office/drawing/2014/main" id="{5C4BED97-924E-F890-B59D-7B33F8D0FB46}"/>
              </a:ext>
            </a:extLst>
          </p:cNvPr>
          <p:cNvSpPr txBox="1"/>
          <p:nvPr/>
        </p:nvSpPr>
        <p:spPr>
          <a:xfrm>
            <a:off x="257175" y="941607"/>
            <a:ext cx="11458575" cy="2246769"/>
          </a:xfrm>
          <a:prstGeom prst="rect">
            <a:avLst/>
          </a:prstGeom>
          <a:noFill/>
        </p:spPr>
        <p:txBody>
          <a:bodyPr wrap="square">
            <a:spAutoFit/>
          </a:bodyPr>
          <a:lstStyle/>
          <a:p>
            <a:pPr algn="r" rtl="1"/>
            <a:r>
              <a:rPr lang="ar-IQ" sz="2800" b="1" dirty="0">
                <a:solidFill>
                  <a:schemeClr val="accent4">
                    <a:lumMod val="75000"/>
                  </a:schemeClr>
                </a:solidFill>
              </a:rPr>
              <a:t>تضم هذه الرتبة سلاحف اليابسة </a:t>
            </a:r>
            <a:r>
              <a:rPr lang="en-US" sz="2800" b="1" dirty="0">
                <a:solidFill>
                  <a:schemeClr val="accent4">
                    <a:lumMod val="75000"/>
                  </a:schemeClr>
                </a:solidFill>
              </a:rPr>
              <a:t>Tor</a:t>
            </a:r>
            <a:r>
              <a:rPr lang="en-US" sz="2800" b="1" dirty="0">
                <a:solidFill>
                  <a:schemeClr val="accent6"/>
                </a:solidFill>
              </a:rPr>
              <a:t>t</a:t>
            </a:r>
            <a:r>
              <a:rPr lang="en-US" sz="2800" b="1" dirty="0">
                <a:solidFill>
                  <a:schemeClr val="accent4">
                    <a:lumMod val="75000"/>
                  </a:schemeClr>
                </a:solidFill>
              </a:rPr>
              <a:t>oise</a:t>
            </a:r>
            <a:r>
              <a:rPr lang="ar-IQ" sz="2800" b="1" dirty="0">
                <a:solidFill>
                  <a:schemeClr val="accent4">
                    <a:lumMod val="75000"/>
                  </a:schemeClr>
                </a:solidFill>
              </a:rPr>
              <a:t> والسلاحف المائية </a:t>
            </a:r>
            <a:r>
              <a:rPr lang="en-US" sz="2800" b="1" dirty="0">
                <a:solidFill>
                  <a:schemeClr val="accent4">
                    <a:lumMod val="75000"/>
                  </a:schemeClr>
                </a:solidFill>
              </a:rPr>
              <a:t>Turtles</a:t>
            </a:r>
            <a:r>
              <a:rPr lang="ar-IQ" sz="2800" b="1" dirty="0">
                <a:solidFill>
                  <a:schemeClr val="accent4">
                    <a:lumMod val="75000"/>
                  </a:schemeClr>
                </a:solidFill>
              </a:rPr>
              <a:t> وهي تمتاز بجسم قصير وعريض وينتهي بذيل ومحاط بصندوق عظمي مكون من صفائح ادمية مغطاة من الخارج بحراشف بشرية ، القسم الظهري يسمى بالدرع </a:t>
            </a:r>
            <a:r>
              <a:rPr lang="en-US" sz="2800" b="1" dirty="0">
                <a:solidFill>
                  <a:schemeClr val="accent4">
                    <a:lumMod val="75000"/>
                  </a:schemeClr>
                </a:solidFill>
              </a:rPr>
              <a:t>Carapace</a:t>
            </a:r>
            <a:r>
              <a:rPr lang="ar-IQ" sz="2800" b="1" dirty="0">
                <a:solidFill>
                  <a:schemeClr val="accent4">
                    <a:lumMod val="75000"/>
                  </a:schemeClr>
                </a:solidFill>
              </a:rPr>
              <a:t> والبطني يسمى بالصدار</a:t>
            </a:r>
            <a:r>
              <a:rPr lang="en-US" sz="2800" b="1" dirty="0">
                <a:solidFill>
                  <a:schemeClr val="accent4">
                    <a:lumMod val="75000"/>
                  </a:schemeClr>
                </a:solidFill>
              </a:rPr>
              <a:t>Plastron</a:t>
            </a:r>
            <a:endParaRPr lang="ar-IQ" sz="2800" b="1" dirty="0">
              <a:solidFill>
                <a:schemeClr val="accent4">
                  <a:lumMod val="75000"/>
                </a:schemeClr>
              </a:solidFill>
            </a:endParaRPr>
          </a:p>
          <a:p>
            <a:pPr algn="r" rtl="1"/>
            <a:r>
              <a:rPr lang="ar-IQ" sz="2800" b="1" dirty="0">
                <a:solidFill>
                  <a:schemeClr val="accent4">
                    <a:lumMod val="75000"/>
                  </a:schemeClr>
                </a:solidFill>
              </a:rPr>
              <a:t>ويربط بينهما درع حافي </a:t>
            </a:r>
            <a:r>
              <a:rPr lang="en-US" sz="2800" b="1" dirty="0">
                <a:solidFill>
                  <a:schemeClr val="accent4">
                    <a:lumMod val="75000"/>
                  </a:schemeClr>
                </a:solidFill>
              </a:rPr>
              <a:t>Marginal carapace</a:t>
            </a:r>
            <a:r>
              <a:rPr lang="ar-IQ" sz="2800" b="1" dirty="0">
                <a:solidFill>
                  <a:schemeClr val="accent4">
                    <a:lumMod val="75000"/>
                  </a:schemeClr>
                </a:solidFill>
              </a:rPr>
              <a:t>، والفكوك عديمة الاسنان ، الأطراف خماسية الأصابع وفي الأنواع البحرية تتحور الى مجاذيف ومثال عليها </a:t>
            </a:r>
            <a:r>
              <a:rPr lang="en-US" sz="2800" b="1" i="1" dirty="0">
                <a:solidFill>
                  <a:schemeClr val="accent4">
                    <a:lumMod val="75000"/>
                  </a:schemeClr>
                </a:solidFill>
              </a:rPr>
              <a:t>Clemmys </a:t>
            </a:r>
            <a:r>
              <a:rPr lang="en-US" sz="2800" b="1" i="1" dirty="0" err="1">
                <a:solidFill>
                  <a:schemeClr val="accent4">
                    <a:lumMod val="75000"/>
                  </a:schemeClr>
                </a:solidFill>
              </a:rPr>
              <a:t>caspica</a:t>
            </a:r>
            <a:r>
              <a:rPr lang="ar-IQ" sz="2800" b="1" i="1" dirty="0">
                <a:solidFill>
                  <a:schemeClr val="accent4">
                    <a:lumMod val="75000"/>
                  </a:schemeClr>
                </a:solidFill>
              </a:rPr>
              <a:t> </a:t>
            </a:r>
            <a:endParaRPr lang="ar-IQ" sz="2800" i="1" dirty="0"/>
          </a:p>
        </p:txBody>
      </p:sp>
      <p:pic>
        <p:nvPicPr>
          <p:cNvPr id="4" name="صورة 3">
            <a:extLst>
              <a:ext uri="{FF2B5EF4-FFF2-40B4-BE49-F238E27FC236}">
                <a16:creationId xmlns:a16="http://schemas.microsoft.com/office/drawing/2014/main" id="{24F30665-62B5-A2D1-EC86-ED2E715B06F2}"/>
              </a:ext>
            </a:extLst>
          </p:cNvPr>
          <p:cNvPicPr>
            <a:picLocks noChangeAspect="1"/>
          </p:cNvPicPr>
          <p:nvPr/>
        </p:nvPicPr>
        <p:blipFill>
          <a:blip r:embed="rId2"/>
          <a:stretch>
            <a:fillRect/>
          </a:stretch>
        </p:blipFill>
        <p:spPr>
          <a:xfrm>
            <a:off x="0" y="3188377"/>
            <a:ext cx="6264613" cy="3766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صورة 9">
            <a:extLst>
              <a:ext uri="{FF2B5EF4-FFF2-40B4-BE49-F238E27FC236}">
                <a16:creationId xmlns:a16="http://schemas.microsoft.com/office/drawing/2014/main" id="{4F8D3959-2CAA-1B20-79F0-0F2814429F17}"/>
              </a:ext>
            </a:extLst>
          </p:cNvPr>
          <p:cNvPicPr>
            <a:picLocks noChangeAspect="1"/>
          </p:cNvPicPr>
          <p:nvPr/>
        </p:nvPicPr>
        <p:blipFill>
          <a:blip r:embed="rId3"/>
          <a:stretch>
            <a:fillRect/>
          </a:stretch>
        </p:blipFill>
        <p:spPr>
          <a:xfrm>
            <a:off x="6381750" y="3200400"/>
            <a:ext cx="53340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38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ephalochordata. (A) Schematic drawing of an adult cephalochordate... |  Download Scientific Diagram">
            <a:extLst>
              <a:ext uri="{FF2B5EF4-FFF2-40B4-BE49-F238E27FC236}">
                <a16:creationId xmlns:a16="http://schemas.microsoft.com/office/drawing/2014/main" id="{B2A96EE8-A783-957E-1C2C-E5E816C400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4479"/>
            <a:ext cx="12192000" cy="718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4854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petinfoclub.com/Images/Dark%20Med%20Spur-thighed%20tortoise%20shutterstock_81656770.jpg">
            <a:extLst>
              <a:ext uri="{FF2B5EF4-FFF2-40B4-BE49-F238E27FC236}">
                <a16:creationId xmlns:a16="http://schemas.microsoft.com/office/drawing/2014/main" id="{D4C9496C-A7D7-6FE4-4B92-BC4DE88C6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 y="2200275"/>
            <a:ext cx="5896315" cy="44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s://encrypted-tbn2.gstatic.com/images?q=tbn:ANd9GcSZyFS01VeMvN-hmV-Kx6DKapZfLmLrSQvLJ9Or1eviYgHoRSWB">
            <a:extLst>
              <a:ext uri="{FF2B5EF4-FFF2-40B4-BE49-F238E27FC236}">
                <a16:creationId xmlns:a16="http://schemas.microsoft.com/office/drawing/2014/main" id="{57E824EB-A9E6-8988-20CF-C897E9AF7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200275"/>
            <a:ext cx="5362575" cy="434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ربع نص 6">
            <a:extLst>
              <a:ext uri="{FF2B5EF4-FFF2-40B4-BE49-F238E27FC236}">
                <a16:creationId xmlns:a16="http://schemas.microsoft.com/office/drawing/2014/main" id="{DBD130BF-08D7-94C1-2721-9464B24A5F3B}"/>
              </a:ext>
            </a:extLst>
          </p:cNvPr>
          <p:cNvSpPr txBox="1"/>
          <p:nvPr/>
        </p:nvSpPr>
        <p:spPr>
          <a:xfrm>
            <a:off x="1295400" y="981074"/>
            <a:ext cx="3086100" cy="707886"/>
          </a:xfrm>
          <a:prstGeom prst="rect">
            <a:avLst/>
          </a:prstGeom>
          <a:noFill/>
        </p:spPr>
        <p:txBody>
          <a:bodyPr wrap="square">
            <a:spAutoFit/>
          </a:bodyPr>
          <a:lstStyle/>
          <a:p>
            <a:pPr eaLnBrk="1" hangingPunct="1">
              <a:spcBef>
                <a:spcPct val="0"/>
              </a:spcBef>
              <a:buFontTx/>
              <a:buNone/>
            </a:pPr>
            <a:r>
              <a:rPr lang="en-GB" altLang="ar-IQ" sz="4000" dirty="0">
                <a:latin typeface="Arial Black" panose="020B0A04020102020204" pitchFamily="34" charset="0"/>
              </a:rPr>
              <a:t>Tortoises</a:t>
            </a:r>
            <a:endParaRPr lang="ar-IQ" altLang="ar-IQ" sz="4000" dirty="0">
              <a:latin typeface="Arial Black" panose="020B0A04020102020204" pitchFamily="34" charset="0"/>
            </a:endParaRPr>
          </a:p>
        </p:txBody>
      </p:sp>
      <p:sp>
        <p:nvSpPr>
          <p:cNvPr id="9" name="مربع نص 8">
            <a:extLst>
              <a:ext uri="{FF2B5EF4-FFF2-40B4-BE49-F238E27FC236}">
                <a16:creationId xmlns:a16="http://schemas.microsoft.com/office/drawing/2014/main" id="{8F893F05-198E-171B-EEFA-3274B37316E6}"/>
              </a:ext>
            </a:extLst>
          </p:cNvPr>
          <p:cNvSpPr txBox="1"/>
          <p:nvPr/>
        </p:nvSpPr>
        <p:spPr>
          <a:xfrm>
            <a:off x="7705725" y="981074"/>
            <a:ext cx="2838448" cy="707886"/>
          </a:xfrm>
          <a:prstGeom prst="rect">
            <a:avLst/>
          </a:prstGeom>
          <a:noFill/>
        </p:spPr>
        <p:txBody>
          <a:bodyPr wrap="square">
            <a:spAutoFit/>
          </a:bodyPr>
          <a:lstStyle/>
          <a:p>
            <a:r>
              <a:rPr lang="en-GB" altLang="ar-IQ" sz="4000" dirty="0">
                <a:latin typeface="Arial Black" panose="020B0A04020102020204" pitchFamily="34" charset="0"/>
              </a:rPr>
              <a:t>Turtle</a:t>
            </a:r>
            <a:endParaRPr lang="ar-IQ" sz="4000" dirty="0"/>
          </a:p>
        </p:txBody>
      </p:sp>
    </p:spTree>
    <p:extLst>
      <p:ext uri="{BB962C8B-B14F-4D97-AF65-F5344CB8AC3E}">
        <p14:creationId xmlns:p14="http://schemas.microsoft.com/office/powerpoint/2010/main" val="242104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1A361442-C005-3EF1-5202-F5FE52F6A171}"/>
              </a:ext>
            </a:extLst>
          </p:cNvPr>
          <p:cNvSpPr txBox="1"/>
          <p:nvPr/>
        </p:nvSpPr>
        <p:spPr>
          <a:xfrm>
            <a:off x="1095375" y="-1"/>
            <a:ext cx="8105775" cy="646331"/>
          </a:xfrm>
          <a:prstGeom prst="rect">
            <a:avLst/>
          </a:prstGeom>
          <a:noFill/>
        </p:spPr>
        <p:txBody>
          <a:bodyPr wrap="square">
            <a:spAutoFit/>
          </a:bodyPr>
          <a:lstStyle/>
          <a:p>
            <a:r>
              <a:rPr lang="en-US" sz="3600" kern="0" dirty="0">
                <a:solidFill>
                  <a:srgbClr val="0070C0"/>
                </a:solidFill>
                <a:latin typeface="Arial Black" pitchFamily="34" charset="0"/>
                <a:cs typeface="Arial" pitchFamily="34" charset="0"/>
              </a:rPr>
              <a:t>Order: Squamata </a:t>
            </a:r>
            <a:r>
              <a:rPr lang="ar-IQ" sz="3600" b="1" kern="0" dirty="0">
                <a:solidFill>
                  <a:srgbClr val="0070C0"/>
                </a:solidFill>
                <a:latin typeface="Arial Black" pitchFamily="34" charset="0"/>
                <a:cs typeface="Arial" pitchFamily="34" charset="0"/>
              </a:rPr>
              <a:t>رتبة الحرشفيات </a:t>
            </a:r>
            <a:endParaRPr lang="ar-IQ" sz="3600" dirty="0"/>
          </a:p>
        </p:txBody>
      </p:sp>
      <p:sp>
        <p:nvSpPr>
          <p:cNvPr id="7" name="مربع نص 6">
            <a:extLst>
              <a:ext uri="{FF2B5EF4-FFF2-40B4-BE49-F238E27FC236}">
                <a16:creationId xmlns:a16="http://schemas.microsoft.com/office/drawing/2014/main" id="{0837764A-94BD-0E38-8EC6-8E20CAC8064F}"/>
              </a:ext>
            </a:extLst>
          </p:cNvPr>
          <p:cNvSpPr txBox="1"/>
          <p:nvPr/>
        </p:nvSpPr>
        <p:spPr>
          <a:xfrm>
            <a:off x="428625" y="933450"/>
            <a:ext cx="10725150" cy="1938992"/>
          </a:xfrm>
          <a:prstGeom prst="rect">
            <a:avLst/>
          </a:prstGeom>
          <a:noFill/>
        </p:spPr>
        <p:txBody>
          <a:bodyPr wrap="square">
            <a:spAutoFit/>
          </a:bodyPr>
          <a:lstStyle/>
          <a:p>
            <a:pPr algn="r"/>
            <a:r>
              <a:rPr lang="ar-IQ" sz="2800" b="1" dirty="0">
                <a:solidFill>
                  <a:schemeClr val="accent4">
                    <a:lumMod val="75000"/>
                  </a:schemeClr>
                </a:solidFill>
              </a:rPr>
              <a:t>تضم هذه الرتبة افراد تمتاز بكون الجسم فيها مغطى بالحراشف البشرية وقد توجد حراشف ادمية تحت البشرة ، المخرج فيها بشكل شق مستعرض وتضم هذه الرتبة رتيبتين هما : </a:t>
            </a:r>
          </a:p>
          <a:p>
            <a:r>
              <a:rPr lang="en-US" sz="3200" b="1" dirty="0">
                <a:solidFill>
                  <a:schemeClr val="accent4">
                    <a:lumMod val="75000"/>
                  </a:schemeClr>
                </a:solidFill>
              </a:rPr>
              <a:t>Suborder: Lacertilia  or </a:t>
            </a:r>
            <a:r>
              <a:rPr lang="en-US" sz="3200" b="1" dirty="0" err="1">
                <a:solidFill>
                  <a:schemeClr val="accent4">
                    <a:lumMod val="75000"/>
                  </a:schemeClr>
                </a:solidFill>
              </a:rPr>
              <a:t>Sauria</a:t>
            </a:r>
            <a:r>
              <a:rPr lang="en-US" sz="3200" b="1" dirty="0">
                <a:solidFill>
                  <a:schemeClr val="accent4">
                    <a:lumMod val="75000"/>
                  </a:schemeClr>
                </a:solidFill>
              </a:rPr>
              <a:t>   </a:t>
            </a:r>
            <a:r>
              <a:rPr lang="ar-IQ" sz="3200" b="1" dirty="0">
                <a:solidFill>
                  <a:schemeClr val="accent4">
                    <a:lumMod val="75000"/>
                  </a:schemeClr>
                </a:solidFill>
              </a:rPr>
              <a:t>رتيبة العظايا او السحالي </a:t>
            </a:r>
            <a:endParaRPr lang="en-US" sz="3200" b="1" dirty="0">
              <a:solidFill>
                <a:schemeClr val="accent4">
                  <a:lumMod val="75000"/>
                </a:schemeClr>
              </a:solidFill>
            </a:endParaRPr>
          </a:p>
          <a:p>
            <a:r>
              <a:rPr lang="en-US" sz="3200" b="1" dirty="0">
                <a:solidFill>
                  <a:schemeClr val="accent4">
                    <a:lumMod val="75000"/>
                  </a:schemeClr>
                </a:solidFill>
              </a:rPr>
              <a:t>Suborder: Serpentes or Ophidia </a:t>
            </a:r>
            <a:r>
              <a:rPr lang="ar-IQ" sz="3200" b="1" dirty="0">
                <a:solidFill>
                  <a:schemeClr val="accent4">
                    <a:lumMod val="75000"/>
                  </a:schemeClr>
                </a:solidFill>
              </a:rPr>
              <a:t> </a:t>
            </a:r>
            <a:r>
              <a:rPr lang="en-US" sz="3200" b="1" dirty="0">
                <a:solidFill>
                  <a:schemeClr val="accent4">
                    <a:lumMod val="75000"/>
                  </a:schemeClr>
                </a:solidFill>
              </a:rPr>
              <a:t>  </a:t>
            </a:r>
            <a:r>
              <a:rPr lang="ar-IQ" sz="3200" b="1" dirty="0">
                <a:solidFill>
                  <a:schemeClr val="accent4">
                    <a:lumMod val="75000"/>
                  </a:schemeClr>
                </a:solidFill>
              </a:rPr>
              <a:t>رتيبة الافاعي</a:t>
            </a:r>
            <a:endParaRPr lang="ar-IQ" sz="3200" dirty="0"/>
          </a:p>
        </p:txBody>
      </p:sp>
      <p:pic>
        <p:nvPicPr>
          <p:cNvPr id="9" name="Picture 4">
            <a:extLst>
              <a:ext uri="{FF2B5EF4-FFF2-40B4-BE49-F238E27FC236}">
                <a16:creationId xmlns:a16="http://schemas.microsoft.com/office/drawing/2014/main" id="{F7A6115A-6901-0090-48F1-2250E2E38B73}"/>
              </a:ext>
            </a:extLst>
          </p:cNvPr>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428625" y="2947076"/>
            <a:ext cx="5562600" cy="42971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D4AD1B32-7450-773F-BCDB-2F90C0891BB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505577" y="2947076"/>
            <a:ext cx="5267325" cy="39109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50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a:extLst>
              <a:ext uri="{FF2B5EF4-FFF2-40B4-BE49-F238E27FC236}">
                <a16:creationId xmlns:a16="http://schemas.microsoft.com/office/drawing/2014/main" id="{707985A8-74E6-F879-92A0-CC2636DAF5C9}"/>
              </a:ext>
            </a:extLst>
          </p:cNvPr>
          <p:cNvGraphicFramePr>
            <a:graphicFrameLocks noGrp="1"/>
          </p:cNvGraphicFramePr>
          <p:nvPr>
            <p:extLst>
              <p:ext uri="{D42A27DB-BD31-4B8C-83A1-F6EECF244321}">
                <p14:modId xmlns:p14="http://schemas.microsoft.com/office/powerpoint/2010/main" val="242067709"/>
              </p:ext>
            </p:extLst>
          </p:nvPr>
        </p:nvGraphicFramePr>
        <p:xfrm>
          <a:off x="1476375" y="885825"/>
          <a:ext cx="8658225" cy="2762250"/>
        </p:xfrm>
        <a:graphic>
          <a:graphicData uri="http://schemas.openxmlformats.org/drawingml/2006/table">
            <a:tbl>
              <a:tblPr rtl="1" firstCol="1" lastCol="1">
                <a:tableStyleId>{2D5ABB26-0587-4C30-8999-92F81FD0307C}</a:tableStyleId>
              </a:tblPr>
              <a:tblGrid>
                <a:gridCol w="8658225">
                  <a:extLst>
                    <a:ext uri="{9D8B030D-6E8A-4147-A177-3AD203B41FA5}">
                      <a16:colId xmlns:a16="http://schemas.microsoft.com/office/drawing/2014/main" val="1120025842"/>
                    </a:ext>
                  </a:extLst>
                </a:gridCol>
              </a:tblGrid>
              <a:tr h="2762250">
                <a:tc>
                  <a:txBody>
                    <a:bodyPr/>
                    <a:lstStyle/>
                    <a:p>
                      <a:pPr rtl="1"/>
                      <a:endParaRPr lang="ar-IQ" dirty="0"/>
                    </a:p>
                  </a:txBody>
                  <a:tcPr/>
                </a:tc>
                <a:extLst>
                  <a:ext uri="{0D108BD9-81ED-4DB2-BD59-A6C34878D82A}">
                    <a16:rowId xmlns:a16="http://schemas.microsoft.com/office/drawing/2014/main" val="609397858"/>
                  </a:ext>
                </a:extLst>
              </a:tr>
            </a:tbl>
          </a:graphicData>
        </a:graphic>
      </p:graphicFrame>
      <p:graphicFrame>
        <p:nvGraphicFramePr>
          <p:cNvPr id="9" name="جدول 8">
            <a:extLst>
              <a:ext uri="{FF2B5EF4-FFF2-40B4-BE49-F238E27FC236}">
                <a16:creationId xmlns:a16="http://schemas.microsoft.com/office/drawing/2014/main" id="{95A87365-9ACE-909F-2465-AEB97200238C}"/>
              </a:ext>
            </a:extLst>
          </p:cNvPr>
          <p:cNvGraphicFramePr>
            <a:graphicFrameLocks noGrp="1"/>
          </p:cNvGraphicFramePr>
          <p:nvPr>
            <p:extLst>
              <p:ext uri="{D42A27DB-BD31-4B8C-83A1-F6EECF244321}">
                <p14:modId xmlns:p14="http://schemas.microsoft.com/office/powerpoint/2010/main" val="642333966"/>
              </p:ext>
            </p:extLst>
          </p:nvPr>
        </p:nvGraphicFramePr>
        <p:xfrm>
          <a:off x="428624" y="0"/>
          <a:ext cx="11239501" cy="6680385"/>
        </p:xfrm>
        <a:graphic>
          <a:graphicData uri="http://schemas.openxmlformats.org/drawingml/2006/table">
            <a:tbl>
              <a:tblPr rtl="1" firstRow="1" bandRow="1">
                <a:tableStyleId>{073A0DAA-6AF3-43AB-8588-CEC1D06C72B9}</a:tableStyleId>
              </a:tblPr>
              <a:tblGrid>
                <a:gridCol w="5626306">
                  <a:extLst>
                    <a:ext uri="{9D8B030D-6E8A-4147-A177-3AD203B41FA5}">
                      <a16:colId xmlns:a16="http://schemas.microsoft.com/office/drawing/2014/main" val="294388719"/>
                    </a:ext>
                  </a:extLst>
                </a:gridCol>
                <a:gridCol w="5613195">
                  <a:extLst>
                    <a:ext uri="{9D8B030D-6E8A-4147-A177-3AD203B41FA5}">
                      <a16:colId xmlns:a16="http://schemas.microsoft.com/office/drawing/2014/main" val="4179458372"/>
                    </a:ext>
                  </a:extLst>
                </a:gridCol>
              </a:tblGrid>
              <a:tr h="930261">
                <a:tc>
                  <a:txBody>
                    <a:bodyPr/>
                    <a:lstStyle/>
                    <a:p>
                      <a:pPr algn="ctr" rtl="1"/>
                      <a:r>
                        <a:rPr lang="ar-IQ" sz="3600" dirty="0"/>
                        <a:t>العظايا والسحالي </a:t>
                      </a:r>
                    </a:p>
                  </a:txBody>
                  <a:tcPr/>
                </a:tc>
                <a:tc>
                  <a:txBody>
                    <a:bodyPr/>
                    <a:lstStyle/>
                    <a:p>
                      <a:pPr algn="ctr" rtl="1"/>
                      <a:r>
                        <a:rPr lang="ar-IQ" sz="3600" dirty="0"/>
                        <a:t>رتبة الافاعي </a:t>
                      </a:r>
                    </a:p>
                  </a:txBody>
                  <a:tcPr/>
                </a:tc>
                <a:extLst>
                  <a:ext uri="{0D108BD9-81ED-4DB2-BD59-A6C34878D82A}">
                    <a16:rowId xmlns:a16="http://schemas.microsoft.com/office/drawing/2014/main" val="2839822350"/>
                  </a:ext>
                </a:extLst>
              </a:tr>
              <a:tr h="1932634">
                <a:tc>
                  <a:txBody>
                    <a:bodyPr/>
                    <a:lstStyle/>
                    <a:p>
                      <a:pPr marL="514350" indent="-514350" algn="r" rtl="1">
                        <a:buFont typeface="Arial" panose="020B0604020202020204" pitchFamily="34" charset="0"/>
                        <a:buChar char="•"/>
                      </a:pPr>
                      <a:r>
                        <a:rPr lang="ar-IQ" sz="2800" b="1" dirty="0"/>
                        <a:t>الجسم أسطواني وتمتلك زوجين من الأطراف خماسية الأصابع . </a:t>
                      </a:r>
                    </a:p>
                  </a:txBody>
                  <a:tcPr/>
                </a:tc>
                <a:tc>
                  <a:txBody>
                    <a:bodyPr/>
                    <a:lstStyle/>
                    <a:p>
                      <a:pPr marL="514350" indent="-514350" algn="r" rtl="1">
                        <a:buFont typeface="Arial" panose="020B0604020202020204" pitchFamily="34" charset="0"/>
                        <a:buChar char="•"/>
                      </a:pPr>
                      <a:r>
                        <a:rPr lang="ar-IQ" sz="2800" b="1" dirty="0"/>
                        <a:t>الجسم أسطواني متطاول عديمة الأطراف عدا القليل منها مثل البواء المتقلصة </a:t>
                      </a:r>
                      <a:r>
                        <a:rPr lang="en-US" sz="2800" b="1" dirty="0"/>
                        <a:t>Boa </a:t>
                      </a:r>
                      <a:r>
                        <a:rPr lang="en-US" sz="2800" b="1" dirty="0" err="1"/>
                        <a:t>constracture</a:t>
                      </a:r>
                      <a:r>
                        <a:rPr lang="en-US" sz="2800" b="1" dirty="0"/>
                        <a:t> </a:t>
                      </a:r>
                      <a:r>
                        <a:rPr lang="ar-IQ" sz="2800" b="1" dirty="0" err="1"/>
                        <a:t>والباثيون</a:t>
                      </a:r>
                      <a:r>
                        <a:rPr lang="ar-IQ" sz="2800" b="1" dirty="0"/>
                        <a:t> </a:t>
                      </a:r>
                      <a:r>
                        <a:rPr lang="en-US" sz="2800" b="1" dirty="0"/>
                        <a:t>Python</a:t>
                      </a:r>
                      <a:r>
                        <a:rPr lang="ar-IQ" sz="2800" b="1" dirty="0"/>
                        <a:t>تمتلك أطراف خلفية مختزلة </a:t>
                      </a:r>
                    </a:p>
                  </a:txBody>
                  <a:tcPr/>
                </a:tc>
                <a:extLst>
                  <a:ext uri="{0D108BD9-81ED-4DB2-BD59-A6C34878D82A}">
                    <a16:rowId xmlns:a16="http://schemas.microsoft.com/office/drawing/2014/main" val="911126042"/>
                  </a:ext>
                </a:extLst>
              </a:tr>
              <a:tr h="1009585">
                <a:tc>
                  <a:txBody>
                    <a:bodyPr/>
                    <a:lstStyle/>
                    <a:p>
                      <a:pPr marL="514350" indent="-514350" algn="r" rtl="1">
                        <a:buFont typeface="Arial" panose="020B0604020202020204" pitchFamily="34" charset="0"/>
                        <a:buChar char="•"/>
                      </a:pPr>
                      <a:r>
                        <a:rPr lang="ar-IQ" sz="2800" b="1" dirty="0"/>
                        <a:t>تمتلك جفنان متحركان وغشاء رامش </a:t>
                      </a:r>
                      <a:r>
                        <a:rPr lang="en-US" sz="2800" b="1" dirty="0"/>
                        <a:t>Nictitating membrane</a:t>
                      </a:r>
                      <a:endParaRPr lang="ar-IQ" sz="2800" b="1" dirty="0"/>
                    </a:p>
                  </a:txBody>
                  <a:tcPr/>
                </a:tc>
                <a:tc>
                  <a:txBody>
                    <a:bodyPr/>
                    <a:lstStyle/>
                    <a:p>
                      <a:pPr marL="514350" indent="-514350" algn="r" rtl="1">
                        <a:buFont typeface="Arial" panose="020B0604020202020204" pitchFamily="34" charset="0"/>
                        <a:buChar char="•"/>
                      </a:pPr>
                      <a:r>
                        <a:rPr lang="ar-IQ" sz="2800" b="1" dirty="0"/>
                        <a:t>ليس لها جفون متحركة </a:t>
                      </a:r>
                    </a:p>
                  </a:txBody>
                  <a:tcPr/>
                </a:tc>
                <a:extLst>
                  <a:ext uri="{0D108BD9-81ED-4DB2-BD59-A6C34878D82A}">
                    <a16:rowId xmlns:a16="http://schemas.microsoft.com/office/drawing/2014/main" val="1032140279"/>
                  </a:ext>
                </a:extLst>
              </a:tr>
              <a:tr h="1009585">
                <a:tc>
                  <a:txBody>
                    <a:bodyPr/>
                    <a:lstStyle/>
                    <a:p>
                      <a:pPr marL="514350" indent="-514350" algn="r" rtl="1">
                        <a:buFont typeface="Arial" panose="020B0604020202020204" pitchFamily="34" charset="0"/>
                        <a:buChar char="•"/>
                      </a:pPr>
                      <a:r>
                        <a:rPr lang="ar-IQ" sz="2800" b="1" dirty="0"/>
                        <a:t>توجد على جانبي الراس فتحة اذن خارجية وغشاء طبلة </a:t>
                      </a:r>
                    </a:p>
                  </a:txBody>
                  <a:tcPr/>
                </a:tc>
                <a:tc>
                  <a:txBody>
                    <a:bodyPr/>
                    <a:lstStyle/>
                    <a:p>
                      <a:pPr marL="514350" indent="-514350" algn="r" rtl="1">
                        <a:buFont typeface="Arial" panose="020B0604020202020204" pitchFamily="34" charset="0"/>
                        <a:buChar char="•"/>
                      </a:pPr>
                      <a:r>
                        <a:rPr lang="ar-IQ" sz="2800" b="1" dirty="0"/>
                        <a:t>الاذن الخارجية مفقودة وليس لها غشاء طبلة والرئة اليسرى مفقودة او مختزلة </a:t>
                      </a:r>
                    </a:p>
                  </a:txBody>
                  <a:tcPr/>
                </a:tc>
                <a:extLst>
                  <a:ext uri="{0D108BD9-81ED-4DB2-BD59-A6C34878D82A}">
                    <a16:rowId xmlns:a16="http://schemas.microsoft.com/office/drawing/2014/main" val="2772656539"/>
                  </a:ext>
                </a:extLst>
              </a:tr>
              <a:tr h="1471109">
                <a:tc>
                  <a:txBody>
                    <a:bodyPr/>
                    <a:lstStyle/>
                    <a:p>
                      <a:pPr marL="514350" indent="-514350" algn="r" rtl="1">
                        <a:buFont typeface="Arial" panose="020B0604020202020204" pitchFamily="34" charset="0"/>
                        <a:buChar char="•"/>
                      </a:pPr>
                      <a:r>
                        <a:rPr lang="ar-IQ" sz="2800" b="1" dirty="0"/>
                        <a:t>نصفي الفك الأسفل ملتحمان مثال عليها حية ام سليمان </a:t>
                      </a:r>
                      <a:r>
                        <a:rPr lang="en-US" sz="2800" b="1" i="1" dirty="0"/>
                        <a:t>Mabuya </a:t>
                      </a:r>
                      <a:r>
                        <a:rPr lang="en-US" sz="2800" b="1" i="1" dirty="0" err="1"/>
                        <a:t>aurata</a:t>
                      </a:r>
                      <a:endParaRPr lang="ar-IQ" sz="2800" b="1" i="1" dirty="0"/>
                    </a:p>
                  </a:txBody>
                  <a:tcPr/>
                </a:tc>
                <a:tc>
                  <a:txBody>
                    <a:bodyPr/>
                    <a:lstStyle/>
                    <a:p>
                      <a:pPr marL="514350" indent="-514350" algn="r" rtl="1">
                        <a:buFont typeface="Arial" panose="020B0604020202020204" pitchFamily="34" charset="0"/>
                        <a:buChar char="•"/>
                      </a:pPr>
                      <a:r>
                        <a:rPr lang="ar-IQ" sz="2800" b="1" dirty="0"/>
                        <a:t>نصفا الفك الأسفل مرتبطان برباط مرن لذلك تستطيع الافاعي ابتلاع فريسة أكبر من حجمها مثال عليها الحية الرقطاء </a:t>
                      </a:r>
                      <a:r>
                        <a:rPr lang="en-US" sz="2800" b="1" i="1" dirty="0"/>
                        <a:t>Coluber </a:t>
                      </a:r>
                      <a:r>
                        <a:rPr lang="en-US" sz="2800" b="1" i="1" dirty="0" err="1"/>
                        <a:t>ventromaculatus</a:t>
                      </a:r>
                      <a:endParaRPr lang="ar-IQ" sz="2800" b="1" i="1" dirty="0"/>
                    </a:p>
                  </a:txBody>
                  <a:tcPr/>
                </a:tc>
                <a:extLst>
                  <a:ext uri="{0D108BD9-81ED-4DB2-BD59-A6C34878D82A}">
                    <a16:rowId xmlns:a16="http://schemas.microsoft.com/office/drawing/2014/main" val="4196916274"/>
                  </a:ext>
                </a:extLst>
              </a:tr>
            </a:tbl>
          </a:graphicData>
        </a:graphic>
      </p:graphicFrame>
    </p:spTree>
    <p:extLst>
      <p:ext uri="{BB962C8B-B14F-4D97-AF65-F5344CB8AC3E}">
        <p14:creationId xmlns:p14="http://schemas.microsoft.com/office/powerpoint/2010/main" val="34446500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86F4A21-FE4E-DC22-D1F4-F9D856443073}"/>
              </a:ext>
            </a:extLst>
          </p:cNvPr>
          <p:cNvPicPr>
            <a:picLocks noChangeAspect="1"/>
          </p:cNvPicPr>
          <p:nvPr/>
        </p:nvPicPr>
        <p:blipFill>
          <a:blip r:embed="rId2"/>
          <a:stretch>
            <a:fillRect/>
          </a:stretch>
        </p:blipFill>
        <p:spPr>
          <a:xfrm>
            <a:off x="914400" y="709612"/>
            <a:ext cx="8991600" cy="5438775"/>
          </a:xfrm>
          <a:prstGeom prst="rect">
            <a:avLst/>
          </a:prstGeom>
        </p:spPr>
      </p:pic>
    </p:spTree>
    <p:extLst>
      <p:ext uri="{BB962C8B-B14F-4D97-AF65-F5344CB8AC3E}">
        <p14:creationId xmlns:p14="http://schemas.microsoft.com/office/powerpoint/2010/main" val="36414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29F4F50-871A-4BC5-2321-6BED15B23708}"/>
              </a:ext>
            </a:extLst>
          </p:cNvPr>
          <p:cNvPicPr>
            <a:picLocks noChangeAspect="1"/>
          </p:cNvPicPr>
          <p:nvPr/>
        </p:nvPicPr>
        <p:blipFill>
          <a:blip r:embed="rId2"/>
          <a:stretch>
            <a:fillRect/>
          </a:stretch>
        </p:blipFill>
        <p:spPr>
          <a:xfrm>
            <a:off x="0" y="142875"/>
            <a:ext cx="5381624" cy="4286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صورة 6">
            <a:extLst>
              <a:ext uri="{FF2B5EF4-FFF2-40B4-BE49-F238E27FC236}">
                <a16:creationId xmlns:a16="http://schemas.microsoft.com/office/drawing/2014/main" id="{5DCA0026-D428-6C21-235A-CAFE9319B007}"/>
              </a:ext>
            </a:extLst>
          </p:cNvPr>
          <p:cNvPicPr>
            <a:picLocks noChangeAspect="1"/>
          </p:cNvPicPr>
          <p:nvPr/>
        </p:nvPicPr>
        <p:blipFill>
          <a:blip r:embed="rId3"/>
          <a:stretch>
            <a:fillRect/>
          </a:stretch>
        </p:blipFill>
        <p:spPr>
          <a:xfrm>
            <a:off x="5642448" y="-2331"/>
            <a:ext cx="3409950" cy="5410200"/>
          </a:xfrm>
          <a:prstGeom prst="rect">
            <a:avLst/>
          </a:prstGeom>
          <a:ln w="88900" cap="sq" cmpd="thickThin">
            <a:solidFill>
              <a:srgbClr val="000000"/>
            </a:solidFill>
            <a:prstDash val="solid"/>
            <a:miter lim="800000"/>
          </a:ln>
          <a:effectLst>
            <a:innerShdw blurRad="76200">
              <a:srgbClr val="000000"/>
            </a:innerShdw>
          </a:effectLst>
        </p:spPr>
      </p:pic>
      <p:pic>
        <p:nvPicPr>
          <p:cNvPr id="9" name="صورة 8">
            <a:extLst>
              <a:ext uri="{FF2B5EF4-FFF2-40B4-BE49-F238E27FC236}">
                <a16:creationId xmlns:a16="http://schemas.microsoft.com/office/drawing/2014/main" id="{DCA290F5-0079-2B99-3DD7-E4B95F628125}"/>
              </a:ext>
            </a:extLst>
          </p:cNvPr>
          <p:cNvPicPr>
            <a:picLocks noChangeAspect="1"/>
          </p:cNvPicPr>
          <p:nvPr/>
        </p:nvPicPr>
        <p:blipFill>
          <a:blip r:embed="rId4"/>
          <a:stretch>
            <a:fillRect/>
          </a:stretch>
        </p:blipFill>
        <p:spPr>
          <a:xfrm>
            <a:off x="9159707" y="481114"/>
            <a:ext cx="3221709" cy="381466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2319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263F4318-9E37-88CD-EF50-F5DBD69E7F0C}"/>
              </a:ext>
            </a:extLst>
          </p:cNvPr>
          <p:cNvSpPr txBox="1"/>
          <p:nvPr/>
        </p:nvSpPr>
        <p:spPr>
          <a:xfrm>
            <a:off x="1447799" y="247650"/>
            <a:ext cx="9134475" cy="584775"/>
          </a:xfrm>
          <a:prstGeom prst="rect">
            <a:avLst/>
          </a:prstGeom>
          <a:noFill/>
        </p:spPr>
        <p:txBody>
          <a:bodyPr wrap="square">
            <a:spAutoFit/>
          </a:bodyPr>
          <a:lstStyle/>
          <a:p>
            <a:r>
              <a:rPr lang="en-US" sz="3200" kern="0" dirty="0">
                <a:solidFill>
                  <a:srgbClr val="0070C0"/>
                </a:solidFill>
                <a:latin typeface="Arial Black" pitchFamily="34" charset="0"/>
                <a:cs typeface="Arial" pitchFamily="34" charset="0"/>
              </a:rPr>
              <a:t>Order: R</a:t>
            </a:r>
            <a:r>
              <a:rPr lang="en-US" sz="3200" kern="0" dirty="0">
                <a:solidFill>
                  <a:schemeClr val="accent6"/>
                </a:solidFill>
                <a:latin typeface="Arial Black" pitchFamily="34" charset="0"/>
                <a:cs typeface="Arial" pitchFamily="34" charset="0"/>
              </a:rPr>
              <a:t>h</a:t>
            </a:r>
            <a:r>
              <a:rPr lang="en-US" sz="3200" kern="0" dirty="0">
                <a:solidFill>
                  <a:srgbClr val="0070C0"/>
                </a:solidFill>
                <a:latin typeface="Arial Black" pitchFamily="34" charset="0"/>
                <a:cs typeface="Arial" pitchFamily="34" charset="0"/>
              </a:rPr>
              <a:t>ynchocephalia  </a:t>
            </a:r>
            <a:r>
              <a:rPr lang="ar-IQ" sz="3200" b="1" kern="0" dirty="0">
                <a:solidFill>
                  <a:srgbClr val="0070C0"/>
                </a:solidFill>
                <a:latin typeface="Arial Black" pitchFamily="34" charset="0"/>
                <a:cs typeface="Arial" pitchFamily="34" charset="0"/>
              </a:rPr>
              <a:t>رتبة الزواحف الخطمية  </a:t>
            </a:r>
            <a:endParaRPr lang="ar-IQ" sz="3200" dirty="0"/>
          </a:p>
        </p:txBody>
      </p:sp>
      <p:sp>
        <p:nvSpPr>
          <p:cNvPr id="7" name="مربع نص 6">
            <a:extLst>
              <a:ext uri="{FF2B5EF4-FFF2-40B4-BE49-F238E27FC236}">
                <a16:creationId xmlns:a16="http://schemas.microsoft.com/office/drawing/2014/main" id="{579E3532-B1E3-CED2-4768-5413269BC707}"/>
              </a:ext>
            </a:extLst>
          </p:cNvPr>
          <p:cNvSpPr txBox="1"/>
          <p:nvPr/>
        </p:nvSpPr>
        <p:spPr>
          <a:xfrm>
            <a:off x="323850" y="832425"/>
            <a:ext cx="11391900" cy="2954655"/>
          </a:xfrm>
          <a:prstGeom prst="rect">
            <a:avLst/>
          </a:prstGeom>
          <a:noFill/>
        </p:spPr>
        <p:txBody>
          <a:bodyPr wrap="square">
            <a:spAutoFit/>
          </a:bodyPr>
          <a:lstStyle/>
          <a:p>
            <a:pPr algn="r" rtl="1"/>
            <a:r>
              <a:rPr lang="ar-IQ" sz="2800" b="1" dirty="0">
                <a:solidFill>
                  <a:schemeClr val="accent4">
                    <a:lumMod val="75000"/>
                  </a:schemeClr>
                </a:solidFill>
              </a:rPr>
              <a:t>تضم هذه الرتبة زواحف منقرضة وبقي منها فقط ما يعرف بالمتحجر الحي </a:t>
            </a:r>
            <a:r>
              <a:rPr lang="ar-IQ" sz="2800" b="1" dirty="0" err="1">
                <a:solidFill>
                  <a:schemeClr val="accent4">
                    <a:lumMod val="75000"/>
                  </a:schemeClr>
                </a:solidFill>
              </a:rPr>
              <a:t>تواتارا</a:t>
            </a:r>
            <a:r>
              <a:rPr lang="ar-IQ" sz="2800" b="1" dirty="0">
                <a:solidFill>
                  <a:schemeClr val="accent4">
                    <a:lumMod val="75000"/>
                  </a:schemeClr>
                </a:solidFill>
              </a:rPr>
              <a:t> </a:t>
            </a:r>
            <a:r>
              <a:rPr lang="en-US" sz="2800" b="1" dirty="0">
                <a:solidFill>
                  <a:schemeClr val="accent4">
                    <a:lumMod val="75000"/>
                  </a:schemeClr>
                </a:solidFill>
              </a:rPr>
              <a:t>      Tuatara</a:t>
            </a:r>
            <a:r>
              <a:rPr lang="ar-IQ" sz="2800" b="1" dirty="0">
                <a:solidFill>
                  <a:schemeClr val="accent4">
                    <a:lumMod val="75000"/>
                  </a:schemeClr>
                </a:solidFill>
              </a:rPr>
              <a:t>(</a:t>
            </a:r>
            <a:r>
              <a:rPr lang="en-US" sz="2800" b="1" i="1" dirty="0">
                <a:solidFill>
                  <a:schemeClr val="accent4">
                    <a:lumMod val="75000"/>
                  </a:schemeClr>
                </a:solidFill>
              </a:rPr>
              <a:t>Sphenodo  punctatum</a:t>
            </a:r>
            <a:r>
              <a:rPr lang="ar-IQ" sz="2800" b="1" dirty="0">
                <a:solidFill>
                  <a:schemeClr val="accent4">
                    <a:lumMod val="75000"/>
                  </a:schemeClr>
                </a:solidFill>
              </a:rPr>
              <a:t> ويوجد اعداد قليلة منه نيوزلندا مميزات هذا الزاحف :</a:t>
            </a:r>
          </a:p>
          <a:p>
            <a:pPr marL="342900" indent="-342900" algn="r" rtl="1">
              <a:buFont typeface="+mj-lt"/>
              <a:buAutoNum type="arabicPeriod"/>
            </a:pPr>
            <a:r>
              <a:rPr lang="ar-IQ" sz="2800" b="1" dirty="0">
                <a:solidFill>
                  <a:schemeClr val="accent4">
                    <a:lumMod val="75000"/>
                  </a:schemeClr>
                </a:solidFill>
              </a:rPr>
              <a:t>فقراته محدبة الوجهين </a:t>
            </a:r>
            <a:r>
              <a:rPr lang="en-US" sz="2800" b="1" dirty="0">
                <a:solidFill>
                  <a:schemeClr val="accent4">
                    <a:lumMod val="75000"/>
                  </a:schemeClr>
                </a:solidFill>
              </a:rPr>
              <a:t>Biconcave</a:t>
            </a:r>
            <a:r>
              <a:rPr lang="ar-IQ" sz="2800" b="1" dirty="0">
                <a:solidFill>
                  <a:schemeClr val="accent4">
                    <a:lumMod val="75000"/>
                  </a:schemeClr>
                </a:solidFill>
              </a:rPr>
              <a:t> والعظم المربعي </a:t>
            </a:r>
            <a:r>
              <a:rPr lang="en-US" sz="2800" b="1" dirty="0">
                <a:solidFill>
                  <a:schemeClr val="accent4">
                    <a:lumMod val="75000"/>
                  </a:schemeClr>
                </a:solidFill>
              </a:rPr>
              <a:t>Quadrate</a:t>
            </a:r>
            <a:r>
              <a:rPr lang="ar-IQ" sz="2800" b="1" dirty="0">
                <a:solidFill>
                  <a:schemeClr val="accent4">
                    <a:lumMod val="75000"/>
                  </a:schemeClr>
                </a:solidFill>
              </a:rPr>
              <a:t> غير متحرك . </a:t>
            </a:r>
          </a:p>
          <a:p>
            <a:pPr marL="342900" indent="-342900" algn="r" rtl="1">
              <a:buFont typeface="+mj-lt"/>
              <a:buAutoNum type="arabicPeriod"/>
            </a:pPr>
            <a:r>
              <a:rPr lang="ar-IQ" sz="2800" b="1" dirty="0">
                <a:solidFill>
                  <a:schemeClr val="accent4">
                    <a:lumMod val="75000"/>
                  </a:schemeClr>
                </a:solidFill>
              </a:rPr>
              <a:t>امتلاكه عين جدارية</a:t>
            </a:r>
            <a:r>
              <a:rPr lang="en-US" sz="2800" b="1" dirty="0">
                <a:solidFill>
                  <a:schemeClr val="accent4">
                    <a:lumMod val="75000"/>
                  </a:schemeClr>
                </a:solidFill>
              </a:rPr>
              <a:t>Parietal eye </a:t>
            </a:r>
            <a:r>
              <a:rPr lang="ar-IQ" sz="2800" b="1" dirty="0">
                <a:solidFill>
                  <a:schemeClr val="accent4">
                    <a:lumMod val="75000"/>
                  </a:schemeClr>
                </a:solidFill>
              </a:rPr>
              <a:t> .</a:t>
            </a:r>
          </a:p>
          <a:p>
            <a:pPr marL="342900" indent="-342900" algn="r" rtl="1">
              <a:buFont typeface="+mj-lt"/>
              <a:buAutoNum type="arabicPeriod"/>
            </a:pPr>
            <a:r>
              <a:rPr lang="ar-IQ" sz="2800" b="1" dirty="0">
                <a:solidFill>
                  <a:schemeClr val="accent4">
                    <a:lumMod val="75000"/>
                  </a:schemeClr>
                </a:solidFill>
              </a:rPr>
              <a:t>فتحة المخرج بشكل شق مستعرض .</a:t>
            </a:r>
          </a:p>
          <a:p>
            <a:pPr algn="r" rtl="1"/>
            <a:endParaRPr lang="ar-IQ" sz="2800" b="1" dirty="0">
              <a:solidFill>
                <a:schemeClr val="accent4">
                  <a:lumMod val="75000"/>
                </a:schemeClr>
              </a:solidFill>
            </a:endParaRPr>
          </a:p>
          <a:p>
            <a:pPr algn="r" rtl="1"/>
            <a:r>
              <a:rPr lang="ar-IQ" b="1" dirty="0">
                <a:solidFill>
                  <a:schemeClr val="accent4">
                    <a:lumMod val="75000"/>
                  </a:schemeClr>
                </a:solidFill>
              </a:rPr>
              <a:t> </a:t>
            </a:r>
            <a:endParaRPr lang="ar-IQ" dirty="0"/>
          </a:p>
        </p:txBody>
      </p:sp>
      <p:pic>
        <p:nvPicPr>
          <p:cNvPr id="9" name="صورة 8">
            <a:extLst>
              <a:ext uri="{FF2B5EF4-FFF2-40B4-BE49-F238E27FC236}">
                <a16:creationId xmlns:a16="http://schemas.microsoft.com/office/drawing/2014/main" id="{DDC8E8AE-5538-EDF4-C058-EA510439F392}"/>
              </a:ext>
            </a:extLst>
          </p:cNvPr>
          <p:cNvPicPr>
            <a:picLocks noChangeAspect="1"/>
          </p:cNvPicPr>
          <p:nvPr/>
        </p:nvPicPr>
        <p:blipFill>
          <a:blip r:embed="rId2"/>
          <a:stretch>
            <a:fillRect/>
          </a:stretch>
        </p:blipFill>
        <p:spPr>
          <a:xfrm>
            <a:off x="4324349" y="3148051"/>
            <a:ext cx="7867651" cy="37099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صورة 10">
            <a:extLst>
              <a:ext uri="{FF2B5EF4-FFF2-40B4-BE49-F238E27FC236}">
                <a16:creationId xmlns:a16="http://schemas.microsoft.com/office/drawing/2014/main" id="{3F65FED0-6F27-2D48-5648-901045A627D6}"/>
              </a:ext>
            </a:extLst>
          </p:cNvPr>
          <p:cNvPicPr>
            <a:picLocks noChangeAspect="1"/>
          </p:cNvPicPr>
          <p:nvPr/>
        </p:nvPicPr>
        <p:blipFill>
          <a:blip r:embed="rId3"/>
          <a:stretch>
            <a:fillRect/>
          </a:stretch>
        </p:blipFill>
        <p:spPr>
          <a:xfrm>
            <a:off x="168927" y="3429000"/>
            <a:ext cx="3942945" cy="31574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0273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r-IQ"/>
          </a:p>
        </p:txBody>
      </p:sp>
      <p:pic>
        <p:nvPicPr>
          <p:cNvPr id="14" name="Picture 13">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87F32A0E-05A0-47B4-AA1E-84704ACC6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731EC3-9556-4509-8379-DDBE0D4EB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صورة 6" descr="صورة تحتوي على رسم, توضيح, أداة, التصميم&#10;&#10;تم إنشاء الوصف تلقائياً">
            <a:extLst>
              <a:ext uri="{FF2B5EF4-FFF2-40B4-BE49-F238E27FC236}">
                <a16:creationId xmlns:a16="http://schemas.microsoft.com/office/drawing/2014/main" id="{8EEF44B9-B999-44AE-71ED-2BAC6A413CE1}"/>
              </a:ext>
            </a:extLst>
          </p:cNvPr>
          <p:cNvPicPr>
            <a:picLocks noChangeAspect="1"/>
          </p:cNvPicPr>
          <p:nvPr/>
        </p:nvPicPr>
        <p:blipFill>
          <a:blip r:embed="rId3"/>
          <a:stretch>
            <a:fillRect/>
          </a:stretch>
        </p:blipFill>
        <p:spPr>
          <a:xfrm>
            <a:off x="1472494" y="643467"/>
            <a:ext cx="3714044" cy="5571066"/>
          </a:xfrm>
          <a:prstGeom prst="rect">
            <a:avLst/>
          </a:prstGeom>
        </p:spPr>
      </p:pic>
      <p:pic>
        <p:nvPicPr>
          <p:cNvPr id="5" name="صورة 4" descr="صورة تحتوي على عظم, حفرية, جمجمة, الحيوان الثديي&#10;&#10;تم إنشاء الوصف تلقائياً">
            <a:extLst>
              <a:ext uri="{FF2B5EF4-FFF2-40B4-BE49-F238E27FC236}">
                <a16:creationId xmlns:a16="http://schemas.microsoft.com/office/drawing/2014/main" id="{B02849A9-6FF2-953F-0B14-16B13AC06336}"/>
              </a:ext>
            </a:extLst>
          </p:cNvPr>
          <p:cNvPicPr>
            <a:picLocks noChangeAspect="1"/>
          </p:cNvPicPr>
          <p:nvPr/>
        </p:nvPicPr>
        <p:blipFill>
          <a:blip r:embed="rId4"/>
          <a:stretch>
            <a:fillRect/>
          </a:stretch>
        </p:blipFill>
        <p:spPr>
          <a:xfrm>
            <a:off x="6176433" y="1824085"/>
            <a:ext cx="5372099" cy="3209829"/>
          </a:xfrm>
          <a:prstGeom prst="rect">
            <a:avLst/>
          </a:prstGeom>
        </p:spPr>
      </p:pic>
    </p:spTree>
    <p:extLst>
      <p:ext uri="{BB962C8B-B14F-4D97-AF65-F5344CB8AC3E}">
        <p14:creationId xmlns:p14="http://schemas.microsoft.com/office/powerpoint/2010/main" val="33146332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2B50E582-53A7-B60E-2839-F76E9FE40FDF}"/>
              </a:ext>
            </a:extLst>
          </p:cNvPr>
          <p:cNvSpPr txBox="1"/>
          <p:nvPr/>
        </p:nvSpPr>
        <p:spPr>
          <a:xfrm>
            <a:off x="1438275" y="285751"/>
            <a:ext cx="9353550" cy="646331"/>
          </a:xfrm>
          <a:prstGeom prst="rect">
            <a:avLst/>
          </a:prstGeom>
          <a:noFill/>
        </p:spPr>
        <p:txBody>
          <a:bodyPr wrap="square">
            <a:spAutoFit/>
          </a:bodyPr>
          <a:lstStyle/>
          <a:p>
            <a:pPr marL="342900" indent="-342900">
              <a:buAutoNum type="arabicPeriod"/>
            </a:pPr>
            <a:r>
              <a:rPr lang="en-US" sz="3600" b="1" kern="0" dirty="0">
                <a:solidFill>
                  <a:srgbClr val="0070C0"/>
                </a:solidFill>
                <a:latin typeface="Arial Black" pitchFamily="34" charset="0"/>
                <a:cs typeface="Arial" pitchFamily="34" charset="0"/>
              </a:rPr>
              <a:t>Order: Crocodilia </a:t>
            </a:r>
            <a:r>
              <a:rPr lang="ar-IQ" sz="3200" b="1" kern="0" dirty="0">
                <a:solidFill>
                  <a:srgbClr val="0070C0"/>
                </a:solidFill>
                <a:latin typeface="Arial Black" pitchFamily="34" charset="0"/>
                <a:cs typeface="Arial" pitchFamily="34" charset="0"/>
              </a:rPr>
              <a:t>رتبة التماسيح  (المدرعات </a:t>
            </a:r>
            <a:r>
              <a:rPr lang="ar-IQ" sz="3200" kern="0" dirty="0">
                <a:solidFill>
                  <a:srgbClr val="0070C0"/>
                </a:solidFill>
                <a:latin typeface="Arial Black" pitchFamily="34" charset="0"/>
                <a:cs typeface="Arial" pitchFamily="34" charset="0"/>
              </a:rPr>
              <a:t>)</a:t>
            </a:r>
            <a:endParaRPr lang="ar-IQ" sz="3200" dirty="0">
              <a:solidFill>
                <a:srgbClr val="0070C0"/>
              </a:solidFill>
            </a:endParaRPr>
          </a:p>
        </p:txBody>
      </p:sp>
      <p:sp>
        <p:nvSpPr>
          <p:cNvPr id="7" name="مربع نص 6">
            <a:extLst>
              <a:ext uri="{FF2B5EF4-FFF2-40B4-BE49-F238E27FC236}">
                <a16:creationId xmlns:a16="http://schemas.microsoft.com/office/drawing/2014/main" id="{41884E62-D88F-8A8D-DD8E-29439D783DF8}"/>
              </a:ext>
            </a:extLst>
          </p:cNvPr>
          <p:cNvSpPr txBox="1"/>
          <p:nvPr/>
        </p:nvSpPr>
        <p:spPr>
          <a:xfrm>
            <a:off x="704850" y="1285875"/>
            <a:ext cx="9991725"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buNone/>
            </a:pPr>
            <a:r>
              <a:rPr lang="ar-IQ" sz="3200" b="1" dirty="0"/>
              <a:t>تضم زواحف تمتاز بكون الجمجمة فيها متطاولة، والمناخر طرفية، ويوجد فيها حنك ثانوي </a:t>
            </a:r>
            <a:r>
              <a:rPr lang="en-US" sz="3200" b="1" dirty="0"/>
              <a:t>(Secondary palate)</a:t>
            </a:r>
            <a:r>
              <a:rPr lang="ar-IQ" sz="3200" b="1" dirty="0"/>
              <a:t>. الجلد سميك وذو صفائح عظمية تحت الحراشف المقترنة في الجانب الظهري والبطني، تمتلك زوجين من الاطراف الامامية خماسية الاصابع اما الخلفية فرباعية والاصابع مزودة بصفاق. القلب فيها مؤلف من أربع ردهات. العيون والمناخر والاذان تقع على خط مستقيم والغشاء الطبلي محمي بطية جلدية. الذيل مضغوط جانبياً وفتحة المخرج بشكل شق طولي. تتمثل الرتبة بخمسة وعشرون نوعاً، مثالها التماسيح </a:t>
            </a:r>
            <a:r>
              <a:rPr lang="ar-IQ" sz="3200" b="1" dirty="0" err="1"/>
              <a:t>والقاطور</a:t>
            </a:r>
            <a:r>
              <a:rPr lang="ar-IQ" sz="3200" b="1" dirty="0"/>
              <a:t> </a:t>
            </a:r>
            <a:r>
              <a:rPr lang="ar-IQ" sz="3200" b="1" dirty="0" err="1"/>
              <a:t>والكايمان</a:t>
            </a:r>
            <a:r>
              <a:rPr lang="ar-IQ" sz="3200" b="1" dirty="0"/>
              <a:t> </a:t>
            </a:r>
            <a:r>
              <a:rPr lang="en-US" sz="3200" b="1" dirty="0"/>
              <a:t>(Cayman)</a:t>
            </a:r>
            <a:r>
              <a:rPr lang="ar-IQ" sz="3200" b="1" dirty="0"/>
              <a:t> الذي يعيش في امريكا الجنوبية </a:t>
            </a:r>
            <a:r>
              <a:rPr lang="ar-IQ" sz="3200" b="1" dirty="0" err="1"/>
              <a:t>والغافيال</a:t>
            </a:r>
            <a:r>
              <a:rPr lang="ar-IQ" sz="3200" b="1" dirty="0"/>
              <a:t> </a:t>
            </a:r>
            <a:r>
              <a:rPr lang="en-US" sz="3200" b="1" dirty="0"/>
              <a:t>(Gavial)</a:t>
            </a:r>
            <a:r>
              <a:rPr lang="ar-IQ" sz="3200" b="1" dirty="0"/>
              <a:t> الذي يعيش في الهند</a:t>
            </a:r>
            <a:r>
              <a:rPr lang="ar-IQ" dirty="0"/>
              <a:t>.</a:t>
            </a:r>
            <a:endParaRPr lang="en-US" dirty="0"/>
          </a:p>
        </p:txBody>
      </p:sp>
    </p:spTree>
    <p:extLst>
      <p:ext uri="{BB962C8B-B14F-4D97-AF65-F5344CB8AC3E}">
        <p14:creationId xmlns:p14="http://schemas.microsoft.com/office/powerpoint/2010/main" val="9477178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r-IQ"/>
          </a:p>
        </p:txBody>
      </p:sp>
      <p:pic>
        <p:nvPicPr>
          <p:cNvPr id="12" name="Picture 11">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صورة 4" descr="صورة تحتوي على الحيوان الثديي, الزواحف, زواحف التمساح, تمساح&#10;&#10;تم إنشاء الوصف تلقائياً">
            <a:extLst>
              <a:ext uri="{FF2B5EF4-FFF2-40B4-BE49-F238E27FC236}">
                <a16:creationId xmlns:a16="http://schemas.microsoft.com/office/drawing/2014/main" id="{7065B148-ED5C-04A6-CF58-CC7922972780}"/>
              </a:ext>
            </a:extLst>
          </p:cNvPr>
          <p:cNvPicPr>
            <a:picLocks noChangeAspect="1"/>
          </p:cNvPicPr>
          <p:nvPr/>
        </p:nvPicPr>
        <p:blipFill rotWithShape="1">
          <a:blip r:embed="rId3"/>
          <a:srcRect r="1" b="4181"/>
          <a:stretch/>
        </p:blipFill>
        <p:spPr>
          <a:xfrm>
            <a:off x="1962150" y="1038225"/>
            <a:ext cx="8400323" cy="3858066"/>
          </a:xfrm>
          <a:prstGeom prst="rect">
            <a:avLst/>
          </a:prstGeom>
        </p:spPr>
      </p:pic>
    </p:spTree>
    <p:extLst>
      <p:ext uri="{BB962C8B-B14F-4D97-AF65-F5344CB8AC3E}">
        <p14:creationId xmlns:p14="http://schemas.microsoft.com/office/powerpoint/2010/main" val="19658065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7DE6181F-3E0D-94F4-CC19-8C95CCB3E9D9}"/>
              </a:ext>
            </a:extLst>
          </p:cNvPr>
          <p:cNvPicPr>
            <a:picLocks noChangeAspect="1"/>
          </p:cNvPicPr>
          <p:nvPr/>
        </p:nvPicPr>
        <p:blipFill>
          <a:blip r:embed="rId2"/>
          <a:stretch>
            <a:fillRect/>
          </a:stretch>
        </p:blipFill>
        <p:spPr>
          <a:xfrm>
            <a:off x="1020699" y="0"/>
            <a:ext cx="10150601" cy="6858000"/>
          </a:xfrm>
          <a:prstGeom prst="rect">
            <a:avLst/>
          </a:prstGeom>
        </p:spPr>
      </p:pic>
    </p:spTree>
    <p:extLst>
      <p:ext uri="{BB962C8B-B14F-4D97-AF65-F5344CB8AC3E}">
        <p14:creationId xmlns:p14="http://schemas.microsoft.com/office/powerpoint/2010/main" val="144966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titled Document">
            <a:extLst>
              <a:ext uri="{FF2B5EF4-FFF2-40B4-BE49-F238E27FC236}">
                <a16:creationId xmlns:a16="http://schemas.microsoft.com/office/drawing/2014/main" id="{B326F2A5-2654-7340-EB84-24A11E50A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1" y="423142"/>
            <a:ext cx="7325360" cy="5172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2475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466C6924-4FD9-0826-F6F4-33D9D997C37B}"/>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7028447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69417C5-01A1-1C0B-1031-382702031F4B}"/>
              </a:ext>
            </a:extLst>
          </p:cNvPr>
          <p:cNvPicPr>
            <a:picLocks noChangeAspect="1"/>
          </p:cNvPicPr>
          <p:nvPr/>
        </p:nvPicPr>
        <p:blipFill>
          <a:blip r:embed="rId2"/>
          <a:stretch>
            <a:fillRect/>
          </a:stretch>
        </p:blipFill>
        <p:spPr>
          <a:xfrm>
            <a:off x="1017374" y="142875"/>
            <a:ext cx="9482814" cy="6715125"/>
          </a:xfrm>
          <a:prstGeom prst="rect">
            <a:avLst/>
          </a:prstGeom>
        </p:spPr>
      </p:pic>
    </p:spTree>
    <p:extLst>
      <p:ext uri="{BB962C8B-B14F-4D97-AF65-F5344CB8AC3E}">
        <p14:creationId xmlns:p14="http://schemas.microsoft.com/office/powerpoint/2010/main" val="7111323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D88A95DA-6156-64E2-49F7-D9CB9EC0D146}"/>
              </a:ext>
            </a:extLst>
          </p:cNvPr>
          <p:cNvSpPr txBox="1"/>
          <p:nvPr/>
        </p:nvSpPr>
        <p:spPr>
          <a:xfrm>
            <a:off x="304800" y="838201"/>
            <a:ext cx="11610976" cy="4524315"/>
          </a:xfrm>
          <a:prstGeom prst="rect">
            <a:avLst/>
          </a:prstGeom>
          <a:noFill/>
        </p:spPr>
        <p:txBody>
          <a:bodyPr wrap="square">
            <a:spAutoFit/>
          </a:bodyPr>
          <a:lstStyle/>
          <a:p>
            <a:pPr algn="just" rtl="1">
              <a:buNone/>
            </a:pPr>
            <a:r>
              <a:rPr lang="ar-IQ" sz="3200" b="1" dirty="0"/>
              <a:t>يضم فقريات ثابتة الحرارة تمتاز بما يأتي:</a:t>
            </a:r>
            <a:endParaRPr lang="en-US" sz="3200" b="1" dirty="0"/>
          </a:p>
          <a:p>
            <a:pPr marL="514350" lvl="0" indent="-514350" algn="just" rtl="1">
              <a:buFont typeface="+mj-lt"/>
              <a:buAutoNum type="arabicPeriod"/>
            </a:pPr>
            <a:r>
              <a:rPr lang="ar-IQ" sz="3200" b="1" dirty="0"/>
              <a:t>الجسم مغزلي الشكل مؤلف من رأس وعنق وجذع وذنب، والعنق يكون طويلاً بشكل لا يتناسب وحجم الجسم في الغالب.</a:t>
            </a:r>
            <a:endParaRPr lang="en-US" sz="3200" b="1" dirty="0"/>
          </a:p>
          <a:p>
            <a:pPr marL="514350" lvl="0" indent="-514350" algn="just" rtl="1">
              <a:buFont typeface="+mj-lt"/>
              <a:buAutoNum type="arabicPeriod"/>
            </a:pPr>
            <a:r>
              <a:rPr lang="ar-IQ" sz="3200" b="1" dirty="0"/>
              <a:t>تمتلك زوجين من الاطراف، الامامية منها عادة متكيفة لإنجاز فعل الطيران والخلفية تظهر العديد من التكيفات فمنها مكيفة للجثوم </a:t>
            </a:r>
            <a:r>
              <a:rPr lang="en-US" sz="3200" b="1" dirty="0"/>
              <a:t>(Perching)</a:t>
            </a:r>
            <a:r>
              <a:rPr lang="ar-IQ" sz="3200" b="1" dirty="0"/>
              <a:t> ومنها للمشي وثالثة للسباحة </a:t>
            </a:r>
            <a:r>
              <a:rPr lang="en-US" sz="3200" b="1" dirty="0"/>
              <a:t>(Swimming)</a:t>
            </a:r>
            <a:r>
              <a:rPr lang="ar-IQ" sz="3200" b="1" dirty="0"/>
              <a:t> والاقدام في الغالب رباعية الاصابع.</a:t>
            </a:r>
            <a:endParaRPr lang="en-US" sz="3200" b="1" dirty="0"/>
          </a:p>
          <a:p>
            <a:pPr marL="514350" indent="-514350" algn="just" rtl="1">
              <a:buFont typeface="+mj-lt"/>
              <a:buAutoNum type="arabicPeriod"/>
            </a:pPr>
            <a:r>
              <a:rPr lang="ar-IQ" sz="3200" b="1" dirty="0"/>
              <a:t>الجلد رقيق نسبياً والجسم مغطى بالريش </a:t>
            </a:r>
            <a:r>
              <a:rPr lang="en-US" sz="3200" b="1" dirty="0"/>
              <a:t>(Feathers)</a:t>
            </a:r>
            <a:r>
              <a:rPr lang="ar-IQ" sz="3200" b="1" dirty="0"/>
              <a:t> عدا الاطراف الخلفية حيث توجد حراشف بشرية تشابه تلك التي كانت موجودة في الزواحف، والغدد الجلدية نادرة الوجود.</a:t>
            </a:r>
            <a:endParaRPr lang="en-US" sz="3200" b="1" dirty="0"/>
          </a:p>
        </p:txBody>
      </p:sp>
      <p:sp>
        <p:nvSpPr>
          <p:cNvPr id="7" name="مربع نص 6">
            <a:extLst>
              <a:ext uri="{FF2B5EF4-FFF2-40B4-BE49-F238E27FC236}">
                <a16:creationId xmlns:a16="http://schemas.microsoft.com/office/drawing/2014/main" id="{17A7264C-1BB1-DB1D-C117-B4AA3EED4F28}"/>
              </a:ext>
            </a:extLst>
          </p:cNvPr>
          <p:cNvSpPr txBox="1"/>
          <p:nvPr/>
        </p:nvSpPr>
        <p:spPr>
          <a:xfrm>
            <a:off x="619126" y="142875"/>
            <a:ext cx="8343899" cy="769441"/>
          </a:xfrm>
          <a:prstGeom prst="rect">
            <a:avLst/>
          </a:prstGeom>
          <a:noFill/>
        </p:spPr>
        <p:txBody>
          <a:bodyPr wrap="square">
            <a:spAutoFit/>
          </a:bodyPr>
          <a:lstStyle/>
          <a:p>
            <a:r>
              <a:rPr lang="en-US" sz="4400" b="1" dirty="0">
                <a:solidFill>
                  <a:srgbClr val="0070C0"/>
                </a:solidFill>
              </a:rPr>
              <a:t>Class: Aves  </a:t>
            </a:r>
            <a:r>
              <a:rPr lang="ar-IQ" sz="4400" b="1" dirty="0">
                <a:solidFill>
                  <a:srgbClr val="0070C0"/>
                </a:solidFill>
              </a:rPr>
              <a:t>صنف الطيور   </a:t>
            </a:r>
            <a:r>
              <a:rPr lang="en-US" sz="4400" b="1" dirty="0">
                <a:solidFill>
                  <a:srgbClr val="0070C0"/>
                </a:solidFill>
              </a:rPr>
              <a:t>                               </a:t>
            </a:r>
            <a:endParaRPr lang="ar-IQ" sz="4400" dirty="0">
              <a:solidFill>
                <a:srgbClr val="0070C0"/>
              </a:solidFill>
            </a:endParaRPr>
          </a:p>
        </p:txBody>
      </p:sp>
    </p:spTree>
    <p:extLst>
      <p:ext uri="{BB962C8B-B14F-4D97-AF65-F5344CB8AC3E}">
        <p14:creationId xmlns:p14="http://schemas.microsoft.com/office/powerpoint/2010/main" val="16530801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D2259AAD-9903-2754-0ADD-0B11ACD4A78A}"/>
              </a:ext>
            </a:extLst>
          </p:cNvPr>
          <p:cNvSpPr txBox="1"/>
          <p:nvPr/>
        </p:nvSpPr>
        <p:spPr>
          <a:xfrm>
            <a:off x="6915150" y="221158"/>
            <a:ext cx="5276849" cy="5509200"/>
          </a:xfrm>
          <a:prstGeom prst="rect">
            <a:avLst/>
          </a:prstGeom>
          <a:noFill/>
        </p:spPr>
        <p:txBody>
          <a:bodyPr wrap="square">
            <a:spAutoFit/>
          </a:bodyPr>
          <a:lstStyle/>
          <a:p>
            <a:pPr marL="457200" lvl="0" indent="-457200" algn="just" rtl="1">
              <a:buFont typeface="+mj-lt"/>
              <a:buAutoNum type="arabicPeriod" startAt="4"/>
            </a:pPr>
            <a:r>
              <a:rPr lang="ar-IQ" sz="3200" b="1" dirty="0"/>
              <a:t>الهيكل متعظم كلياً والعظام مجوفة. عظام الجمجمة ملتحمة وتوجد لقمة قفويه واحدة </a:t>
            </a:r>
            <a:r>
              <a:rPr lang="en-US" sz="3200" b="1" dirty="0"/>
              <a:t>(Occipital condyle)</a:t>
            </a:r>
            <a:r>
              <a:rPr lang="ar-IQ" sz="3200" b="1" dirty="0"/>
              <a:t> والفكوك مؤطره بغلاف </a:t>
            </a:r>
            <a:r>
              <a:rPr lang="ar-IQ" sz="3200" b="1" dirty="0" err="1"/>
              <a:t>متقرن</a:t>
            </a:r>
            <a:r>
              <a:rPr lang="ar-IQ" sz="3200" b="1" dirty="0"/>
              <a:t> مكونة المنقار </a:t>
            </a:r>
            <a:r>
              <a:rPr lang="en-US" sz="3200" b="1" dirty="0"/>
              <a:t>(Beak)</a:t>
            </a:r>
            <a:r>
              <a:rPr lang="ar-IQ" sz="3200" b="1" dirty="0"/>
              <a:t> والاسنان مفقودة في الطيور الحديثة. القص </a:t>
            </a:r>
            <a:r>
              <a:rPr lang="en-US" sz="3200" b="1" dirty="0"/>
              <a:t>(Sternum)</a:t>
            </a:r>
            <a:r>
              <a:rPr lang="ar-IQ" sz="3200" b="1" dirty="0"/>
              <a:t> نامي بشكل جيد، والذيل قصير. </a:t>
            </a:r>
          </a:p>
          <a:p>
            <a:pPr marL="457200" lvl="0" indent="-457200" algn="just" rtl="1">
              <a:buFont typeface="+mj-lt"/>
              <a:buAutoNum type="arabicPeriod" startAt="4"/>
            </a:pPr>
            <a:r>
              <a:rPr lang="ar-IQ" sz="3200" b="1" dirty="0"/>
              <a:t>القلب مؤلف من أربع ردهات.</a:t>
            </a:r>
            <a:endParaRPr lang="en-US" sz="3200" b="1" dirty="0"/>
          </a:p>
          <a:p>
            <a:pPr marL="457200" lvl="0" indent="-457200" algn="just" rtl="1">
              <a:buFont typeface="+mj-lt"/>
              <a:buAutoNum type="arabicPeriod" startAt="4"/>
            </a:pPr>
            <a:r>
              <a:rPr lang="ar-IQ" sz="3200" b="1" dirty="0"/>
              <a:t>ثابتة درجة الحرارة.</a:t>
            </a:r>
            <a:endParaRPr lang="en-US" sz="3200" b="1" dirty="0"/>
          </a:p>
        </p:txBody>
      </p:sp>
      <p:pic>
        <p:nvPicPr>
          <p:cNvPr id="9" name="صورة 8">
            <a:extLst>
              <a:ext uri="{FF2B5EF4-FFF2-40B4-BE49-F238E27FC236}">
                <a16:creationId xmlns:a16="http://schemas.microsoft.com/office/drawing/2014/main" id="{0ECD68E7-5604-25DF-1454-22267E4510AF}"/>
              </a:ext>
            </a:extLst>
          </p:cNvPr>
          <p:cNvPicPr>
            <a:picLocks noChangeAspect="1"/>
          </p:cNvPicPr>
          <p:nvPr/>
        </p:nvPicPr>
        <p:blipFill>
          <a:blip r:embed="rId2"/>
          <a:stretch>
            <a:fillRect/>
          </a:stretch>
        </p:blipFill>
        <p:spPr>
          <a:xfrm>
            <a:off x="0" y="-104774"/>
            <a:ext cx="6848475" cy="6896816"/>
          </a:xfrm>
          <a:prstGeom prst="rect">
            <a:avLst/>
          </a:prstGeom>
        </p:spPr>
      </p:pic>
    </p:spTree>
    <p:extLst>
      <p:ext uri="{BB962C8B-B14F-4D97-AF65-F5344CB8AC3E}">
        <p14:creationId xmlns:p14="http://schemas.microsoft.com/office/powerpoint/2010/main" val="23720990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A1140DF4-2146-7B83-DC6C-D1AA6AE96928}"/>
              </a:ext>
            </a:extLst>
          </p:cNvPr>
          <p:cNvPicPr>
            <a:picLocks noChangeAspect="1"/>
          </p:cNvPicPr>
          <p:nvPr/>
        </p:nvPicPr>
        <p:blipFill>
          <a:blip r:embed="rId2"/>
          <a:stretch>
            <a:fillRect/>
          </a:stretch>
        </p:blipFill>
        <p:spPr>
          <a:xfrm>
            <a:off x="607421" y="2160146"/>
            <a:ext cx="5985348" cy="44787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صورة 6">
            <a:extLst>
              <a:ext uri="{FF2B5EF4-FFF2-40B4-BE49-F238E27FC236}">
                <a16:creationId xmlns:a16="http://schemas.microsoft.com/office/drawing/2014/main" id="{0ACAEA11-E532-EE35-8C11-4C9885842168}"/>
              </a:ext>
            </a:extLst>
          </p:cNvPr>
          <p:cNvPicPr>
            <a:picLocks noChangeAspect="1"/>
          </p:cNvPicPr>
          <p:nvPr/>
        </p:nvPicPr>
        <p:blipFill>
          <a:blip r:embed="rId3"/>
          <a:stretch>
            <a:fillRect/>
          </a:stretch>
        </p:blipFill>
        <p:spPr>
          <a:xfrm>
            <a:off x="7210425" y="2352675"/>
            <a:ext cx="4374154" cy="4286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مربع نص 8">
            <a:extLst>
              <a:ext uri="{FF2B5EF4-FFF2-40B4-BE49-F238E27FC236}">
                <a16:creationId xmlns:a16="http://schemas.microsoft.com/office/drawing/2014/main" id="{C9EC06CA-AFF4-999B-B137-7A17892A4586}"/>
              </a:ext>
            </a:extLst>
          </p:cNvPr>
          <p:cNvSpPr txBox="1"/>
          <p:nvPr/>
        </p:nvSpPr>
        <p:spPr>
          <a:xfrm>
            <a:off x="291627" y="428625"/>
            <a:ext cx="11452698" cy="1384995"/>
          </a:xfrm>
          <a:prstGeom prst="rect">
            <a:avLst/>
          </a:prstGeom>
          <a:noFill/>
        </p:spPr>
        <p:txBody>
          <a:bodyPr wrap="square">
            <a:spAutoFit/>
          </a:bodyPr>
          <a:lstStyle/>
          <a:p>
            <a:pPr lvl="0" algn="just" rtl="1"/>
            <a:r>
              <a:rPr lang="ar-IQ" sz="2800" b="1" dirty="0"/>
              <a:t>7 .الجهاز التنفسي يتألف من رئتين صغيرتين اسفنجيتي القوام يلحق بهما جهاز من الاكياس الهوائية </a:t>
            </a:r>
            <a:r>
              <a:rPr lang="en-US" sz="2800" b="1" dirty="0"/>
              <a:t>(Air sacs)</a:t>
            </a:r>
            <a:r>
              <a:rPr lang="ar-IQ" sz="2800" b="1" dirty="0"/>
              <a:t> تمتد بين الاحشاء والهيكل. وتوجد حنجرة صوتية </a:t>
            </a:r>
            <a:r>
              <a:rPr lang="en-US" sz="2800" b="1" dirty="0"/>
              <a:t>(Syrinx)</a:t>
            </a:r>
            <a:r>
              <a:rPr lang="ar-IQ" sz="2800" b="1" dirty="0"/>
              <a:t> صندوق الصوت </a:t>
            </a:r>
            <a:r>
              <a:rPr lang="en-US" sz="2800" b="1" dirty="0"/>
              <a:t>(Voice box)</a:t>
            </a:r>
            <a:r>
              <a:rPr lang="ar-IQ" sz="2800" b="1" dirty="0"/>
              <a:t> عند منطقة اتصال الرغامي </a:t>
            </a:r>
            <a:r>
              <a:rPr lang="en-US" sz="2800" b="1" dirty="0"/>
              <a:t>(Trachea)</a:t>
            </a:r>
            <a:r>
              <a:rPr lang="ar-IQ" sz="2800" b="1" dirty="0"/>
              <a:t> مع القصبات </a:t>
            </a:r>
            <a:r>
              <a:rPr lang="en-US" sz="2800" b="1" dirty="0"/>
              <a:t>(Bronchi)</a:t>
            </a:r>
            <a:r>
              <a:rPr lang="ar-IQ" sz="1800" b="1" dirty="0"/>
              <a:t>.</a:t>
            </a:r>
          </a:p>
        </p:txBody>
      </p:sp>
    </p:spTree>
    <p:extLst>
      <p:ext uri="{BB962C8B-B14F-4D97-AF65-F5344CB8AC3E}">
        <p14:creationId xmlns:p14="http://schemas.microsoft.com/office/powerpoint/2010/main" val="80745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3375668-D6F3-6900-0942-626091C329D6}"/>
              </a:ext>
            </a:extLst>
          </p:cNvPr>
          <p:cNvPicPr>
            <a:picLocks noChangeAspect="1"/>
          </p:cNvPicPr>
          <p:nvPr/>
        </p:nvPicPr>
        <p:blipFill>
          <a:blip r:embed="rId2"/>
          <a:stretch>
            <a:fillRect/>
          </a:stretch>
        </p:blipFill>
        <p:spPr>
          <a:xfrm>
            <a:off x="739301" y="-33776"/>
            <a:ext cx="10515601" cy="68917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9482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4AFE43A5-9B40-D7BB-A974-9DE5B4C3A1AA}"/>
              </a:ext>
            </a:extLst>
          </p:cNvPr>
          <p:cNvSpPr txBox="1"/>
          <p:nvPr/>
        </p:nvSpPr>
        <p:spPr>
          <a:xfrm>
            <a:off x="0" y="295275"/>
            <a:ext cx="11868150" cy="5078313"/>
          </a:xfrm>
          <a:prstGeom prst="rect">
            <a:avLst/>
          </a:prstGeom>
          <a:noFill/>
        </p:spPr>
        <p:txBody>
          <a:bodyPr wrap="square">
            <a:spAutoFit/>
          </a:bodyPr>
          <a:lstStyle/>
          <a:p>
            <a:pPr marL="457200" lvl="0" indent="-457200" algn="just" rtl="1">
              <a:buFont typeface="+mj-lt"/>
              <a:buAutoNum type="arabicPeriod" startAt="8"/>
            </a:pPr>
            <a:r>
              <a:rPr lang="ar-IQ" sz="3600" b="1" dirty="0"/>
              <a:t>الجهاز الابرازي يتألف من زوج من الكلى البعدية </a:t>
            </a:r>
            <a:r>
              <a:rPr lang="en-US" sz="3600" b="1" dirty="0"/>
              <a:t>(Metanephric kidney)</a:t>
            </a:r>
            <a:r>
              <a:rPr lang="ar-IQ" sz="3600" b="1" dirty="0"/>
              <a:t> والحالبان يفتحان في المجمع، وليس هناك مثانة بولية .</a:t>
            </a:r>
          </a:p>
          <a:p>
            <a:pPr marL="457200" lvl="0" indent="-457200" algn="just" rtl="1">
              <a:buFont typeface="+mj-lt"/>
              <a:buAutoNum type="arabicPeriod" startAt="8"/>
            </a:pPr>
            <a:endParaRPr lang="en-US" sz="3600" b="1" dirty="0"/>
          </a:p>
          <a:p>
            <a:pPr marL="457200" lvl="0" indent="-457200" algn="just" rtl="1">
              <a:buFont typeface="+mj-lt"/>
              <a:buAutoNum type="arabicPeriod" startAt="8"/>
            </a:pPr>
            <a:r>
              <a:rPr lang="ar-IQ" sz="3600" b="1" dirty="0"/>
              <a:t>الاجناس منفصلة والاعضاء التناسلية مزدوجة وهي في الغالب تفتقد اعضاء الجماع الخارجية عند الذكر </a:t>
            </a:r>
            <a:r>
              <a:rPr lang="en-US" sz="3600" b="1" dirty="0"/>
              <a:t>(Copulatory organ)</a:t>
            </a:r>
            <a:r>
              <a:rPr lang="ar-IQ" sz="3600" b="1" dirty="0"/>
              <a:t> عدا في البط والوز.</a:t>
            </a:r>
          </a:p>
          <a:p>
            <a:pPr marL="457200" lvl="0" indent="-457200" algn="just" rtl="1">
              <a:buFont typeface="+mj-lt"/>
              <a:buAutoNum type="arabicPeriod" startAt="8"/>
            </a:pPr>
            <a:endParaRPr lang="en-US" sz="3600" b="1" dirty="0"/>
          </a:p>
          <a:p>
            <a:pPr marL="457200" lvl="0" indent="-457200" algn="just" rtl="1">
              <a:buFont typeface="+mj-lt"/>
              <a:buAutoNum type="arabicPeriod" startAt="8"/>
            </a:pPr>
            <a:r>
              <a:rPr lang="ar-IQ" sz="3600" b="1" dirty="0"/>
              <a:t>الاخصاب داخلي </a:t>
            </a:r>
            <a:r>
              <a:rPr lang="en-US" sz="3600" b="1" dirty="0"/>
              <a:t>(Internal Fertilization)</a:t>
            </a:r>
            <a:r>
              <a:rPr lang="ar-IQ" sz="3600" b="1" dirty="0"/>
              <a:t> والبيوض تحوي كمية كبيرة من المح وهي محاطة بقشرة كلسية صلبة وتوجد اغشية جنينية اثناء النمو الجنيني.</a:t>
            </a:r>
            <a:endParaRPr lang="en-US" sz="3600" b="1" dirty="0"/>
          </a:p>
        </p:txBody>
      </p:sp>
    </p:spTree>
    <p:extLst>
      <p:ext uri="{BB962C8B-B14F-4D97-AF65-F5344CB8AC3E}">
        <p14:creationId xmlns:p14="http://schemas.microsoft.com/office/powerpoint/2010/main" val="10449904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E016480A-46CD-AB77-019C-75A132F16932}"/>
              </a:ext>
            </a:extLst>
          </p:cNvPr>
          <p:cNvSpPr txBox="1"/>
          <p:nvPr/>
        </p:nvSpPr>
        <p:spPr>
          <a:xfrm>
            <a:off x="1014412" y="181389"/>
            <a:ext cx="10163175" cy="1077218"/>
          </a:xfrm>
          <a:prstGeom prst="rect">
            <a:avLst/>
          </a:prstGeom>
          <a:noFill/>
        </p:spPr>
        <p:txBody>
          <a:bodyPr wrap="square">
            <a:spAutoFit/>
          </a:bodyPr>
          <a:lstStyle/>
          <a:p>
            <a:pPr lvl="0" algn="l">
              <a:buNone/>
            </a:pPr>
            <a:r>
              <a:rPr lang="en-US" sz="3200" b="1" dirty="0" err="1">
                <a:solidFill>
                  <a:schemeClr val="accent1">
                    <a:lumMod val="50000"/>
                  </a:schemeClr>
                </a:solidFill>
              </a:rPr>
              <a:t>Subclass:Archaeornithes</a:t>
            </a:r>
            <a:r>
              <a:rPr lang="en-US" sz="3200" b="1" dirty="0">
                <a:solidFill>
                  <a:schemeClr val="accent1">
                    <a:lumMod val="50000"/>
                  </a:schemeClr>
                </a:solidFill>
              </a:rPr>
              <a:t>            </a:t>
            </a:r>
            <a:r>
              <a:rPr lang="ar-IQ" sz="3200" b="1" dirty="0" err="1">
                <a:solidFill>
                  <a:schemeClr val="accent1">
                    <a:lumMod val="50000"/>
                  </a:schemeClr>
                </a:solidFill>
              </a:rPr>
              <a:t>صنيف</a:t>
            </a:r>
            <a:r>
              <a:rPr lang="ar-IQ" sz="3200" b="1" dirty="0">
                <a:solidFill>
                  <a:schemeClr val="accent1">
                    <a:lumMod val="50000"/>
                  </a:schemeClr>
                </a:solidFill>
              </a:rPr>
              <a:t> الطيور القديمة </a:t>
            </a:r>
            <a:endParaRPr lang="en-US" sz="3200" b="1" dirty="0">
              <a:solidFill>
                <a:schemeClr val="accent1">
                  <a:lumMod val="50000"/>
                </a:schemeClr>
              </a:solidFill>
            </a:endParaRPr>
          </a:p>
          <a:p>
            <a:pPr lvl="0" algn="l">
              <a:buNone/>
            </a:pPr>
            <a:r>
              <a:rPr lang="en-US" sz="3200" b="1" dirty="0">
                <a:solidFill>
                  <a:schemeClr val="accent1">
                    <a:lumMod val="50000"/>
                  </a:schemeClr>
                </a:solidFill>
              </a:rPr>
              <a:t>Subclass: Neornithes </a:t>
            </a:r>
            <a:r>
              <a:rPr lang="ar-IQ" sz="3200" b="1" dirty="0" err="1">
                <a:solidFill>
                  <a:schemeClr val="accent1">
                    <a:lumMod val="50000"/>
                  </a:schemeClr>
                </a:solidFill>
              </a:rPr>
              <a:t>صنيف</a:t>
            </a:r>
            <a:r>
              <a:rPr lang="ar-IQ" sz="3200" b="1" dirty="0">
                <a:solidFill>
                  <a:schemeClr val="accent1">
                    <a:lumMod val="50000"/>
                  </a:schemeClr>
                </a:solidFill>
              </a:rPr>
              <a:t> الطيور الحديثة     </a:t>
            </a:r>
            <a:r>
              <a:rPr lang="ar-IQ" sz="3200" b="1" dirty="0"/>
              <a:t>        </a:t>
            </a:r>
            <a:r>
              <a:rPr lang="ar-IQ" b="1" dirty="0"/>
              <a:t>           </a:t>
            </a:r>
            <a:endParaRPr lang="en-US" dirty="0"/>
          </a:p>
        </p:txBody>
      </p:sp>
      <p:graphicFrame>
        <p:nvGraphicFramePr>
          <p:cNvPr id="6" name="جدول 5">
            <a:extLst>
              <a:ext uri="{FF2B5EF4-FFF2-40B4-BE49-F238E27FC236}">
                <a16:creationId xmlns:a16="http://schemas.microsoft.com/office/drawing/2014/main" id="{6880A1F2-FD38-E301-A4A4-5D21CF1C729A}"/>
              </a:ext>
            </a:extLst>
          </p:cNvPr>
          <p:cNvGraphicFramePr>
            <a:graphicFrameLocks noGrp="1"/>
          </p:cNvGraphicFramePr>
          <p:nvPr>
            <p:extLst>
              <p:ext uri="{D42A27DB-BD31-4B8C-83A1-F6EECF244321}">
                <p14:modId xmlns:p14="http://schemas.microsoft.com/office/powerpoint/2010/main" val="2521388397"/>
              </p:ext>
            </p:extLst>
          </p:nvPr>
        </p:nvGraphicFramePr>
        <p:xfrm>
          <a:off x="76199" y="1724025"/>
          <a:ext cx="11887201" cy="5334165"/>
        </p:xfrm>
        <a:graphic>
          <a:graphicData uri="http://schemas.openxmlformats.org/drawingml/2006/table">
            <a:tbl>
              <a:tblPr rtl="1" firstRow="1" bandRow="1">
                <a:tableStyleId>{93296810-A885-4BE3-A3E7-6D5BEEA58F35}</a:tableStyleId>
              </a:tblPr>
              <a:tblGrid>
                <a:gridCol w="5821342">
                  <a:extLst>
                    <a:ext uri="{9D8B030D-6E8A-4147-A177-3AD203B41FA5}">
                      <a16:colId xmlns:a16="http://schemas.microsoft.com/office/drawing/2014/main" val="2470172373"/>
                    </a:ext>
                  </a:extLst>
                </a:gridCol>
                <a:gridCol w="6065859">
                  <a:extLst>
                    <a:ext uri="{9D8B030D-6E8A-4147-A177-3AD203B41FA5}">
                      <a16:colId xmlns:a16="http://schemas.microsoft.com/office/drawing/2014/main" val="1221663990"/>
                    </a:ext>
                  </a:extLst>
                </a:gridCol>
              </a:tblGrid>
              <a:tr h="762913">
                <a:tc>
                  <a:txBody>
                    <a:bodyPr/>
                    <a:lstStyle/>
                    <a:p>
                      <a:pPr algn="r" rtl="1"/>
                      <a:r>
                        <a:rPr lang="ar-IQ" sz="3600" b="1" dirty="0" err="1">
                          <a:solidFill>
                            <a:schemeClr val="accent1">
                              <a:lumMod val="50000"/>
                            </a:schemeClr>
                          </a:solidFill>
                        </a:rPr>
                        <a:t>صنيف</a:t>
                      </a:r>
                      <a:r>
                        <a:rPr lang="ar-IQ" sz="3600" b="1" dirty="0">
                          <a:solidFill>
                            <a:schemeClr val="accent1">
                              <a:lumMod val="50000"/>
                            </a:schemeClr>
                          </a:solidFill>
                        </a:rPr>
                        <a:t> الطيور القديمة </a:t>
                      </a:r>
                      <a:endParaRPr lang="ar-IQ" sz="3600" dirty="0"/>
                    </a:p>
                  </a:txBody>
                  <a:tcPr/>
                </a:tc>
                <a:tc>
                  <a:txBody>
                    <a:bodyPr/>
                    <a:lstStyle/>
                    <a:p>
                      <a:pPr algn="r" rtl="1"/>
                      <a:r>
                        <a:rPr lang="ar-IQ" sz="3600" b="1" dirty="0" err="1">
                          <a:solidFill>
                            <a:schemeClr val="accent1">
                              <a:lumMod val="50000"/>
                            </a:schemeClr>
                          </a:solidFill>
                        </a:rPr>
                        <a:t>صنيف</a:t>
                      </a:r>
                      <a:r>
                        <a:rPr lang="ar-IQ" sz="3600" b="1" dirty="0">
                          <a:solidFill>
                            <a:schemeClr val="accent1">
                              <a:lumMod val="50000"/>
                            </a:schemeClr>
                          </a:solidFill>
                        </a:rPr>
                        <a:t> الطيور الحديثة </a:t>
                      </a:r>
                      <a:endParaRPr lang="ar-IQ" sz="3600" dirty="0"/>
                    </a:p>
                  </a:txBody>
                  <a:tcPr/>
                </a:tc>
                <a:extLst>
                  <a:ext uri="{0D108BD9-81ED-4DB2-BD59-A6C34878D82A}">
                    <a16:rowId xmlns:a16="http://schemas.microsoft.com/office/drawing/2014/main" val="3573815713"/>
                  </a:ext>
                </a:extLst>
              </a:tr>
              <a:tr h="607939">
                <a:tc>
                  <a:txBody>
                    <a:bodyPr/>
                    <a:lstStyle/>
                    <a:p>
                      <a:pPr marL="457200" indent="-457200" algn="r" rtl="1">
                        <a:buFont typeface="Arial" panose="020B0604020202020204" pitchFamily="34" charset="0"/>
                        <a:buChar char="•"/>
                      </a:pPr>
                      <a:r>
                        <a:rPr lang="ar-IQ" sz="3200" dirty="0"/>
                        <a:t>الفكوك تحوي اسنان </a:t>
                      </a:r>
                    </a:p>
                  </a:txBody>
                  <a:tcPr/>
                </a:tc>
                <a:tc>
                  <a:txBody>
                    <a:bodyPr/>
                    <a:lstStyle/>
                    <a:p>
                      <a:pPr marL="457200" indent="-457200" algn="r" rtl="1">
                        <a:buFont typeface="Arial" panose="020B0604020202020204" pitchFamily="34" charset="0"/>
                        <a:buChar char="•"/>
                      </a:pPr>
                      <a:r>
                        <a:rPr lang="ar-IQ" sz="3200" dirty="0"/>
                        <a:t>الفكوك عديمة الاسنان .</a:t>
                      </a:r>
                    </a:p>
                  </a:txBody>
                  <a:tcPr/>
                </a:tc>
                <a:extLst>
                  <a:ext uri="{0D108BD9-81ED-4DB2-BD59-A6C34878D82A}">
                    <a16:rowId xmlns:a16="http://schemas.microsoft.com/office/drawing/2014/main" val="3442742322"/>
                  </a:ext>
                </a:extLst>
              </a:tr>
              <a:tr h="966202">
                <a:tc>
                  <a:txBody>
                    <a:bodyPr/>
                    <a:lstStyle/>
                    <a:p>
                      <a:pPr marL="457200" indent="-457200" algn="r" rtl="1">
                        <a:buFont typeface="Arial" panose="020B0604020202020204" pitchFamily="34" charset="0"/>
                        <a:buChar char="•"/>
                      </a:pPr>
                      <a:r>
                        <a:rPr lang="ar-IQ" sz="3200" dirty="0"/>
                        <a:t>يحوي الجناح على مخالب في نهاية الأصابع </a:t>
                      </a:r>
                    </a:p>
                  </a:txBody>
                  <a:tcPr/>
                </a:tc>
                <a:tc>
                  <a:txBody>
                    <a:bodyPr/>
                    <a:lstStyle/>
                    <a:p>
                      <a:pPr marL="457200" indent="-457200" algn="r" rtl="1">
                        <a:buFont typeface="Arial" panose="020B0604020202020204" pitchFamily="34" charset="0"/>
                        <a:buChar char="•"/>
                      </a:pPr>
                      <a:r>
                        <a:rPr lang="ar-IQ" sz="3200" dirty="0"/>
                        <a:t>عظام الجناح مختزلة وتخلو اصابعها من المخالب .</a:t>
                      </a:r>
                    </a:p>
                  </a:txBody>
                  <a:tcPr/>
                </a:tc>
                <a:extLst>
                  <a:ext uri="{0D108BD9-81ED-4DB2-BD59-A6C34878D82A}">
                    <a16:rowId xmlns:a16="http://schemas.microsoft.com/office/drawing/2014/main" val="2561414290"/>
                  </a:ext>
                </a:extLst>
              </a:tr>
              <a:tr h="1048317">
                <a:tc>
                  <a:txBody>
                    <a:bodyPr/>
                    <a:lstStyle/>
                    <a:p>
                      <a:pPr marL="457200" indent="-457200" algn="r" rtl="1">
                        <a:buFont typeface="Arial" panose="020B0604020202020204" pitchFamily="34" charset="0"/>
                        <a:buChar char="•"/>
                      </a:pPr>
                      <a:r>
                        <a:rPr lang="ar-IQ" sz="3200" dirty="0"/>
                        <a:t>يتألف الذنب من فقرات عديده ويكون زاحف على الارض</a:t>
                      </a:r>
                    </a:p>
                  </a:txBody>
                  <a:tcPr/>
                </a:tc>
                <a:tc>
                  <a:txBody>
                    <a:bodyPr/>
                    <a:lstStyle/>
                    <a:p>
                      <a:pPr marL="457200" indent="-457200" algn="r" rtl="1">
                        <a:buFont typeface="Arial" panose="020B0604020202020204" pitchFamily="34" charset="0"/>
                        <a:buChar char="•"/>
                      </a:pPr>
                      <a:r>
                        <a:rPr lang="ar-IQ" sz="3200" dirty="0"/>
                        <a:t>تركيب الشاخص الذيلي يساعد على انتصاب الذنب </a:t>
                      </a:r>
                    </a:p>
                  </a:txBody>
                  <a:tcPr/>
                </a:tc>
                <a:extLst>
                  <a:ext uri="{0D108BD9-81ED-4DB2-BD59-A6C34878D82A}">
                    <a16:rowId xmlns:a16="http://schemas.microsoft.com/office/drawing/2014/main" val="730347664"/>
                  </a:ext>
                </a:extLst>
              </a:tr>
              <a:tr h="966202">
                <a:tc>
                  <a:txBody>
                    <a:bodyPr/>
                    <a:lstStyle/>
                    <a:p>
                      <a:pPr marL="457200" indent="-457200" algn="r" rtl="1">
                        <a:buFont typeface="Arial" panose="020B0604020202020204" pitchFamily="34" charset="0"/>
                        <a:buChar char="•"/>
                      </a:pPr>
                      <a:r>
                        <a:rPr lang="ar-IQ" sz="3200" dirty="0"/>
                        <a:t>من املتها المجنح القديم </a:t>
                      </a:r>
                      <a:r>
                        <a:rPr lang="en-US" sz="3200" b="0" dirty="0"/>
                        <a:t>Archaeopteryx</a:t>
                      </a:r>
                      <a:endParaRPr lang="ar-IQ" sz="3200" b="0" dirty="0"/>
                    </a:p>
                  </a:txBody>
                  <a:tcPr/>
                </a:tc>
                <a:tc>
                  <a:txBody>
                    <a:bodyPr/>
                    <a:lstStyle/>
                    <a:p>
                      <a:pPr marL="457200" indent="-457200" algn="r" rtl="1">
                        <a:buFont typeface="Arial" panose="020B0604020202020204" pitchFamily="34" charset="0"/>
                        <a:buChar char="•"/>
                      </a:pPr>
                      <a:r>
                        <a:rPr lang="ar-IQ" sz="3200" dirty="0"/>
                        <a:t>تضم جميع أنواع الطيور الحديثة </a:t>
                      </a:r>
                    </a:p>
                  </a:txBody>
                  <a:tcPr/>
                </a:tc>
                <a:extLst>
                  <a:ext uri="{0D108BD9-81ED-4DB2-BD59-A6C34878D82A}">
                    <a16:rowId xmlns:a16="http://schemas.microsoft.com/office/drawing/2014/main" val="1023007783"/>
                  </a:ext>
                </a:extLst>
              </a:tr>
              <a:tr h="762913">
                <a:tc>
                  <a:txBody>
                    <a:bodyPr/>
                    <a:lstStyle/>
                    <a:p>
                      <a:pPr marL="457200" indent="-457200" algn="r" rtl="1">
                        <a:buFont typeface="Arial" panose="020B0604020202020204" pitchFamily="34" charset="0"/>
                        <a:buChar char="•"/>
                      </a:pPr>
                      <a:endParaRPr lang="ar-IQ" sz="3200" b="0" dirty="0"/>
                    </a:p>
                  </a:txBody>
                  <a:tcPr/>
                </a:tc>
                <a:tc>
                  <a:txBody>
                    <a:bodyPr/>
                    <a:lstStyle/>
                    <a:p>
                      <a:pPr marL="457200" indent="-457200" algn="r" rtl="1">
                        <a:buFont typeface="Arial" panose="020B0604020202020204" pitchFamily="34" charset="0"/>
                        <a:buChar char="•"/>
                      </a:pPr>
                      <a:endParaRPr lang="ar-IQ" sz="3200" dirty="0"/>
                    </a:p>
                  </a:txBody>
                  <a:tcPr/>
                </a:tc>
                <a:extLst>
                  <a:ext uri="{0D108BD9-81ED-4DB2-BD59-A6C34878D82A}">
                    <a16:rowId xmlns:a16="http://schemas.microsoft.com/office/drawing/2014/main" val="3534462721"/>
                  </a:ext>
                </a:extLst>
              </a:tr>
            </a:tbl>
          </a:graphicData>
        </a:graphic>
      </p:graphicFrame>
    </p:spTree>
    <p:extLst>
      <p:ext uri="{BB962C8B-B14F-4D97-AF65-F5344CB8AC3E}">
        <p14:creationId xmlns:p14="http://schemas.microsoft.com/office/powerpoint/2010/main" val="6715173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126B4468-8053-DEE9-344D-923E96B3AB2D}"/>
              </a:ext>
            </a:extLst>
          </p:cNvPr>
          <p:cNvPicPr/>
          <p:nvPr/>
        </p:nvPicPr>
        <p:blipFill>
          <a:blip r:embed="rId2"/>
          <a:srcRect/>
          <a:stretch>
            <a:fillRect/>
          </a:stretch>
        </p:blipFill>
        <p:spPr bwMode="auto">
          <a:xfrm>
            <a:off x="1162050" y="66675"/>
            <a:ext cx="8601075" cy="66484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مربع نص 2">
            <a:extLst>
              <a:ext uri="{FF2B5EF4-FFF2-40B4-BE49-F238E27FC236}">
                <a16:creationId xmlns:a16="http://schemas.microsoft.com/office/drawing/2014/main" id="{0960DAD4-3E69-3CB7-346C-D6FEE62F6DEA}"/>
              </a:ext>
            </a:extLst>
          </p:cNvPr>
          <p:cNvSpPr txBox="1"/>
          <p:nvPr/>
        </p:nvSpPr>
        <p:spPr>
          <a:xfrm>
            <a:off x="6095999" y="142875"/>
            <a:ext cx="3055143" cy="523220"/>
          </a:xfrm>
          <a:prstGeom prst="rect">
            <a:avLst/>
          </a:prstGeom>
          <a:noFill/>
        </p:spPr>
        <p:txBody>
          <a:bodyPr wrap="square">
            <a:spAutoFit/>
          </a:bodyPr>
          <a:lstStyle/>
          <a:p>
            <a:r>
              <a:rPr lang="en-US" sz="2800" b="1" dirty="0"/>
              <a:t>Archaeopteryx</a:t>
            </a:r>
            <a:endParaRPr lang="ar-IQ" sz="2800" b="1" dirty="0"/>
          </a:p>
        </p:txBody>
      </p:sp>
    </p:spTree>
    <p:extLst>
      <p:ext uri="{BB962C8B-B14F-4D97-AF65-F5344CB8AC3E}">
        <p14:creationId xmlns:p14="http://schemas.microsoft.com/office/powerpoint/2010/main" val="91474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2B98DDC-21FF-6E97-E887-922D1DCF1FBF}"/>
              </a:ext>
            </a:extLst>
          </p:cNvPr>
          <p:cNvSpPr>
            <a:spLocks noGrp="1"/>
          </p:cNvSpPr>
          <p:nvPr>
            <p:ph idx="1"/>
          </p:nvPr>
        </p:nvSpPr>
        <p:spPr>
          <a:xfrm>
            <a:off x="477079" y="208722"/>
            <a:ext cx="11579086" cy="6092687"/>
          </a:xfrm>
        </p:spPr>
        <p:txBody>
          <a:bodyPr/>
          <a:lstStyle/>
          <a:p>
            <a:r>
              <a:rPr lang="en-US" sz="3600" b="1" dirty="0">
                <a:solidFill>
                  <a:srgbClr val="0070C0"/>
                </a:solidFill>
              </a:rPr>
              <a:t>Class: Aves  </a:t>
            </a:r>
            <a:r>
              <a:rPr lang="ar-IQ" sz="3600" b="1" dirty="0">
                <a:solidFill>
                  <a:srgbClr val="0070C0"/>
                </a:solidFill>
              </a:rPr>
              <a:t>صنف الطيور</a:t>
            </a:r>
          </a:p>
          <a:p>
            <a:pPr lvl="0" algn="l">
              <a:buNone/>
            </a:pPr>
            <a:r>
              <a:rPr lang="en-US" sz="3200" b="1" dirty="0">
                <a:solidFill>
                  <a:schemeClr val="accent1">
                    <a:lumMod val="50000"/>
                  </a:schemeClr>
                </a:solidFill>
              </a:rPr>
              <a:t>1-Subclass:Archaeornithes </a:t>
            </a:r>
            <a:r>
              <a:rPr lang="ar-IQ" sz="3200" b="1" dirty="0">
                <a:solidFill>
                  <a:schemeClr val="accent1">
                    <a:lumMod val="50000"/>
                  </a:schemeClr>
                </a:solidFill>
              </a:rPr>
              <a:t>صنف الطيور القديمة </a:t>
            </a:r>
            <a:endParaRPr lang="en-US" sz="3200" b="1" dirty="0">
              <a:solidFill>
                <a:schemeClr val="accent1">
                  <a:lumMod val="50000"/>
                </a:schemeClr>
              </a:solidFill>
            </a:endParaRPr>
          </a:p>
          <a:p>
            <a:pPr>
              <a:buNone/>
            </a:pPr>
            <a:r>
              <a:rPr lang="en-US" sz="3200" b="1" dirty="0">
                <a:solidFill>
                  <a:schemeClr val="accent1">
                    <a:lumMod val="50000"/>
                  </a:schemeClr>
                </a:solidFill>
              </a:rPr>
              <a:t>2-Subclass: Neornithes        </a:t>
            </a:r>
            <a:r>
              <a:rPr lang="ar-IQ" sz="3200" b="1" dirty="0">
                <a:solidFill>
                  <a:schemeClr val="accent1">
                    <a:lumMod val="50000"/>
                  </a:schemeClr>
                </a:solidFill>
              </a:rPr>
              <a:t>صنف الطيور الحديثة </a:t>
            </a:r>
            <a:endParaRPr lang="en-US" sz="3200" b="1" dirty="0">
              <a:solidFill>
                <a:schemeClr val="accent1">
                  <a:lumMod val="50000"/>
                </a:schemeClr>
              </a:solidFill>
            </a:endParaRPr>
          </a:p>
          <a:p>
            <a:pPr>
              <a:buNone/>
            </a:pPr>
            <a:endParaRPr lang="en-US" b="1" dirty="0">
              <a:solidFill>
                <a:schemeClr val="accent1">
                  <a:lumMod val="50000"/>
                </a:schemeClr>
              </a:solidFill>
            </a:endParaRPr>
          </a:p>
          <a:p>
            <a:pPr>
              <a:buNone/>
            </a:pPr>
            <a:r>
              <a:rPr lang="en-US" sz="2800" b="1" dirty="0">
                <a:solidFill>
                  <a:schemeClr val="accent1">
                    <a:lumMod val="50000"/>
                  </a:schemeClr>
                </a:solidFill>
              </a:rPr>
              <a:t>       </a:t>
            </a:r>
            <a:endParaRPr lang="ar-IQ" dirty="0"/>
          </a:p>
        </p:txBody>
      </p:sp>
      <p:sp>
        <p:nvSpPr>
          <p:cNvPr id="4" name="مربع نص 3">
            <a:extLst>
              <a:ext uri="{FF2B5EF4-FFF2-40B4-BE49-F238E27FC236}">
                <a16:creationId xmlns:a16="http://schemas.microsoft.com/office/drawing/2014/main" id="{AC46F001-0814-4244-BE13-88C53F7BD5D1}"/>
              </a:ext>
            </a:extLst>
          </p:cNvPr>
          <p:cNvSpPr txBox="1"/>
          <p:nvPr/>
        </p:nvSpPr>
        <p:spPr>
          <a:xfrm>
            <a:off x="325450" y="2365513"/>
            <a:ext cx="8828489" cy="523220"/>
          </a:xfrm>
          <a:prstGeom prst="rect">
            <a:avLst/>
          </a:prstGeom>
          <a:noFill/>
        </p:spPr>
        <p:txBody>
          <a:bodyPr wrap="square">
            <a:spAutoFit/>
          </a:bodyPr>
          <a:lstStyle/>
          <a:p>
            <a:r>
              <a:rPr lang="en-US" sz="2800" b="1" dirty="0">
                <a:solidFill>
                  <a:schemeClr val="accent3">
                    <a:lumMod val="50000"/>
                  </a:schemeClr>
                </a:solidFill>
              </a:rPr>
              <a:t>1-Superorder: </a:t>
            </a:r>
            <a:r>
              <a:rPr lang="en-US" sz="2800" b="1" dirty="0" err="1">
                <a:solidFill>
                  <a:schemeClr val="accent3">
                    <a:lumMod val="50000"/>
                  </a:schemeClr>
                </a:solidFill>
              </a:rPr>
              <a:t>Paleognathae</a:t>
            </a:r>
            <a:r>
              <a:rPr lang="en-US" sz="2800" b="1" dirty="0">
                <a:solidFill>
                  <a:schemeClr val="accent3">
                    <a:lumMod val="50000"/>
                  </a:schemeClr>
                </a:solidFill>
              </a:rPr>
              <a:t>   </a:t>
            </a:r>
            <a:r>
              <a:rPr lang="ar-IQ" sz="2800" b="1" dirty="0">
                <a:solidFill>
                  <a:schemeClr val="accent3">
                    <a:lumMod val="50000"/>
                  </a:schemeClr>
                </a:solidFill>
              </a:rPr>
              <a:t>فوق رتبة قديمة الفكوك</a:t>
            </a:r>
          </a:p>
        </p:txBody>
      </p:sp>
      <p:sp>
        <p:nvSpPr>
          <p:cNvPr id="6" name="مربع نص 5">
            <a:extLst>
              <a:ext uri="{FF2B5EF4-FFF2-40B4-BE49-F238E27FC236}">
                <a16:creationId xmlns:a16="http://schemas.microsoft.com/office/drawing/2014/main" id="{165D5778-1282-C764-3F73-A3CBA1F7A2D6}"/>
              </a:ext>
            </a:extLst>
          </p:cNvPr>
          <p:cNvSpPr txBox="1"/>
          <p:nvPr/>
        </p:nvSpPr>
        <p:spPr>
          <a:xfrm>
            <a:off x="1798984" y="2888733"/>
            <a:ext cx="7782337" cy="461665"/>
          </a:xfrm>
          <a:prstGeom prst="rect">
            <a:avLst/>
          </a:prstGeom>
          <a:noFill/>
        </p:spPr>
        <p:txBody>
          <a:bodyPr wrap="square">
            <a:spAutoFit/>
          </a:bodyPr>
          <a:lstStyle/>
          <a:p>
            <a:r>
              <a:rPr lang="en-US" sz="2400" b="1" dirty="0">
                <a:solidFill>
                  <a:srgbClr val="0070C0"/>
                </a:solidFill>
              </a:rPr>
              <a:t>Order: </a:t>
            </a:r>
            <a:r>
              <a:rPr lang="en-US" sz="2400" b="1" dirty="0" err="1">
                <a:solidFill>
                  <a:srgbClr val="0070C0"/>
                </a:solidFill>
              </a:rPr>
              <a:t>Rheiformes</a:t>
            </a:r>
            <a:endParaRPr lang="ar-IQ" sz="2400" dirty="0"/>
          </a:p>
        </p:txBody>
      </p:sp>
      <p:sp>
        <p:nvSpPr>
          <p:cNvPr id="8" name="مربع نص 7">
            <a:extLst>
              <a:ext uri="{FF2B5EF4-FFF2-40B4-BE49-F238E27FC236}">
                <a16:creationId xmlns:a16="http://schemas.microsoft.com/office/drawing/2014/main" id="{1E7150C8-58CF-2FA3-5EBD-F6854A6B4892}"/>
              </a:ext>
            </a:extLst>
          </p:cNvPr>
          <p:cNvSpPr txBox="1"/>
          <p:nvPr/>
        </p:nvSpPr>
        <p:spPr>
          <a:xfrm>
            <a:off x="1620077" y="3339548"/>
            <a:ext cx="6539949" cy="461665"/>
          </a:xfrm>
          <a:prstGeom prst="rect">
            <a:avLst/>
          </a:prstGeom>
          <a:noFill/>
        </p:spPr>
        <p:txBody>
          <a:bodyPr wrap="square">
            <a:spAutoFit/>
          </a:bodyPr>
          <a:lstStyle/>
          <a:p>
            <a:r>
              <a:rPr lang="en-US" sz="2400" b="1" dirty="0">
                <a:solidFill>
                  <a:srgbClr val="0070C0"/>
                </a:solidFill>
              </a:rPr>
              <a:t>  Order: </a:t>
            </a:r>
            <a:r>
              <a:rPr lang="en-US" sz="2400" b="1" dirty="0" err="1">
                <a:solidFill>
                  <a:srgbClr val="0070C0"/>
                </a:solidFill>
              </a:rPr>
              <a:t>Casuariiformes</a:t>
            </a:r>
            <a:endParaRPr lang="ar-IQ" sz="2400" dirty="0"/>
          </a:p>
        </p:txBody>
      </p:sp>
      <p:sp>
        <p:nvSpPr>
          <p:cNvPr id="10" name="مربع نص 9">
            <a:extLst>
              <a:ext uri="{FF2B5EF4-FFF2-40B4-BE49-F238E27FC236}">
                <a16:creationId xmlns:a16="http://schemas.microsoft.com/office/drawing/2014/main" id="{DD9A4681-F92A-D483-904A-7E639816AA61}"/>
              </a:ext>
            </a:extLst>
          </p:cNvPr>
          <p:cNvSpPr txBox="1"/>
          <p:nvPr/>
        </p:nvSpPr>
        <p:spPr>
          <a:xfrm>
            <a:off x="477079" y="3987965"/>
            <a:ext cx="8358807" cy="523220"/>
          </a:xfrm>
          <a:prstGeom prst="rect">
            <a:avLst/>
          </a:prstGeom>
          <a:noFill/>
        </p:spPr>
        <p:txBody>
          <a:bodyPr wrap="square">
            <a:spAutoFit/>
          </a:bodyPr>
          <a:lstStyle/>
          <a:p>
            <a:r>
              <a:rPr lang="en-US" sz="2800" b="1" dirty="0">
                <a:solidFill>
                  <a:schemeClr val="accent3">
                    <a:lumMod val="50000"/>
                  </a:schemeClr>
                </a:solidFill>
              </a:rPr>
              <a:t>2- Superorder: Neognathae   </a:t>
            </a:r>
            <a:r>
              <a:rPr lang="ar-IQ" sz="2800" b="1" dirty="0">
                <a:solidFill>
                  <a:schemeClr val="accent3">
                    <a:lumMod val="50000"/>
                  </a:schemeClr>
                </a:solidFill>
              </a:rPr>
              <a:t>فوق رتبة حديثة الفكوك</a:t>
            </a:r>
            <a:r>
              <a:rPr lang="en-US" sz="2400" b="1" dirty="0">
                <a:solidFill>
                  <a:schemeClr val="accent3">
                    <a:lumMod val="50000"/>
                  </a:schemeClr>
                </a:solidFill>
              </a:rPr>
              <a:t>                                                                                 </a:t>
            </a:r>
            <a:endParaRPr lang="ar-IQ" sz="2400" dirty="0"/>
          </a:p>
        </p:txBody>
      </p:sp>
      <p:sp>
        <p:nvSpPr>
          <p:cNvPr id="12" name="مربع نص 11">
            <a:extLst>
              <a:ext uri="{FF2B5EF4-FFF2-40B4-BE49-F238E27FC236}">
                <a16:creationId xmlns:a16="http://schemas.microsoft.com/office/drawing/2014/main" id="{930EB4D5-6B40-006F-8C11-0CE3BF82384C}"/>
              </a:ext>
            </a:extLst>
          </p:cNvPr>
          <p:cNvSpPr txBox="1"/>
          <p:nvPr/>
        </p:nvSpPr>
        <p:spPr>
          <a:xfrm>
            <a:off x="1798984" y="4697937"/>
            <a:ext cx="3081129" cy="461665"/>
          </a:xfrm>
          <a:prstGeom prst="rect">
            <a:avLst/>
          </a:prstGeom>
          <a:noFill/>
        </p:spPr>
        <p:txBody>
          <a:bodyPr wrap="square">
            <a:spAutoFit/>
          </a:bodyPr>
          <a:lstStyle/>
          <a:p>
            <a:pPr algn="just" rtl="1"/>
            <a:r>
              <a:rPr lang="en-US" sz="2400" b="1" dirty="0">
                <a:solidFill>
                  <a:srgbClr val="0070C0"/>
                </a:solidFill>
              </a:rPr>
              <a:t>Order: Galliformes  </a:t>
            </a:r>
          </a:p>
        </p:txBody>
      </p:sp>
      <p:sp>
        <p:nvSpPr>
          <p:cNvPr id="14" name="مربع نص 13">
            <a:extLst>
              <a:ext uri="{FF2B5EF4-FFF2-40B4-BE49-F238E27FC236}">
                <a16:creationId xmlns:a16="http://schemas.microsoft.com/office/drawing/2014/main" id="{2DA98CBC-5343-F07A-6448-A36007FE6A0D}"/>
              </a:ext>
            </a:extLst>
          </p:cNvPr>
          <p:cNvSpPr txBox="1"/>
          <p:nvPr/>
        </p:nvSpPr>
        <p:spPr>
          <a:xfrm>
            <a:off x="1798984" y="5159602"/>
            <a:ext cx="7354955" cy="461665"/>
          </a:xfrm>
          <a:prstGeom prst="rect">
            <a:avLst/>
          </a:prstGeom>
          <a:noFill/>
        </p:spPr>
        <p:txBody>
          <a:bodyPr wrap="square">
            <a:spAutoFit/>
          </a:bodyPr>
          <a:lstStyle/>
          <a:p>
            <a:r>
              <a:rPr lang="en-US" sz="2400" b="1" dirty="0">
                <a:solidFill>
                  <a:srgbClr val="0070C0"/>
                </a:solidFill>
              </a:rPr>
              <a:t>Order: Columbiformes  </a:t>
            </a:r>
            <a:endParaRPr lang="ar-IQ" sz="2400" dirty="0"/>
          </a:p>
        </p:txBody>
      </p:sp>
      <p:sp>
        <p:nvSpPr>
          <p:cNvPr id="16" name="مربع نص 15">
            <a:extLst>
              <a:ext uri="{FF2B5EF4-FFF2-40B4-BE49-F238E27FC236}">
                <a16:creationId xmlns:a16="http://schemas.microsoft.com/office/drawing/2014/main" id="{FB87BE07-917B-AAC4-EBCE-5A5803ABA8AE}"/>
              </a:ext>
            </a:extLst>
          </p:cNvPr>
          <p:cNvSpPr txBox="1"/>
          <p:nvPr/>
        </p:nvSpPr>
        <p:spPr>
          <a:xfrm>
            <a:off x="8666922" y="1079529"/>
            <a:ext cx="3190461" cy="523220"/>
          </a:xfrm>
          <a:prstGeom prst="rect">
            <a:avLst/>
          </a:prstGeom>
          <a:noFill/>
        </p:spPr>
        <p:txBody>
          <a:bodyPr wrap="square">
            <a:spAutoFit/>
          </a:bodyPr>
          <a:lstStyle/>
          <a:p>
            <a:r>
              <a:rPr lang="en-US" sz="2800" b="1" dirty="0">
                <a:solidFill>
                  <a:srgbClr val="002060"/>
                </a:solidFill>
              </a:rPr>
              <a:t>(Archaeopteryx)</a:t>
            </a:r>
            <a:endParaRPr lang="ar-IQ" sz="2800" b="1" dirty="0">
              <a:solidFill>
                <a:srgbClr val="002060"/>
              </a:solidFill>
            </a:endParaRPr>
          </a:p>
        </p:txBody>
      </p:sp>
    </p:spTree>
    <p:extLst>
      <p:ext uri="{BB962C8B-B14F-4D97-AF65-F5344CB8AC3E}">
        <p14:creationId xmlns:p14="http://schemas.microsoft.com/office/powerpoint/2010/main" val="117554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5">
            <a:extLst>
              <a:ext uri="{FF2B5EF4-FFF2-40B4-BE49-F238E27FC236}">
                <a16:creationId xmlns:a16="http://schemas.microsoft.com/office/drawing/2014/main" id="{0B18D428-C234-4AFD-BD01-24B656C70BE7}"/>
              </a:ext>
            </a:extLst>
          </p:cNvPr>
          <p:cNvSpPr>
            <a:spLocks noGrp="1"/>
          </p:cNvSpPr>
          <p:nvPr>
            <p:ph type="title"/>
          </p:nvPr>
        </p:nvSpPr>
        <p:spPr/>
        <p:txBody>
          <a:bodyPr/>
          <a:lstStyle/>
          <a:p>
            <a:endParaRPr lang="ar-IQ"/>
          </a:p>
        </p:txBody>
      </p:sp>
      <p:pic>
        <p:nvPicPr>
          <p:cNvPr id="5122" name="Picture 2" descr="What is the Difference Between Notochord and Vertebral Column - Pediaa.Com">
            <a:extLst>
              <a:ext uri="{FF2B5EF4-FFF2-40B4-BE49-F238E27FC236}">
                <a16:creationId xmlns:a16="http://schemas.microsoft.com/office/drawing/2014/main" id="{B0AC842B-466F-91AE-A418-2A48318FB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0228"/>
            <a:ext cx="6738890" cy="7138456"/>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C77A0FA0-A34E-2EE2-48B6-DD10A9B38B70}"/>
              </a:ext>
            </a:extLst>
          </p:cNvPr>
          <p:cNvPicPr>
            <a:picLocks noChangeAspect="1"/>
          </p:cNvPicPr>
          <p:nvPr/>
        </p:nvPicPr>
        <p:blipFill>
          <a:blip r:embed="rId4"/>
          <a:stretch>
            <a:fillRect/>
          </a:stretch>
        </p:blipFill>
        <p:spPr>
          <a:xfrm>
            <a:off x="-816630" y="0"/>
            <a:ext cx="6831350"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593996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60C470A1-DE23-8D89-A5CC-8553799950FC}"/>
              </a:ext>
            </a:extLst>
          </p:cNvPr>
          <p:cNvSpPr txBox="1"/>
          <p:nvPr/>
        </p:nvSpPr>
        <p:spPr>
          <a:xfrm>
            <a:off x="95250" y="1314450"/>
            <a:ext cx="11696700" cy="1815882"/>
          </a:xfrm>
          <a:prstGeom prst="rect">
            <a:avLst/>
          </a:prstGeom>
          <a:noFill/>
        </p:spPr>
        <p:txBody>
          <a:bodyPr wrap="square">
            <a:spAutoFit/>
          </a:bodyPr>
          <a:lstStyle/>
          <a:p>
            <a:pPr algn="r"/>
            <a:r>
              <a:rPr lang="ar-IQ" sz="3200" b="1" dirty="0"/>
              <a:t>يضم صنيف الطيور الحديثة فوق رتبتين هما:</a:t>
            </a:r>
          </a:p>
          <a:p>
            <a:r>
              <a:rPr lang="en-US" sz="4000" b="1" dirty="0">
                <a:solidFill>
                  <a:schemeClr val="accent3">
                    <a:lumMod val="50000"/>
                  </a:schemeClr>
                </a:solidFill>
              </a:rPr>
              <a:t>1-Superorder: Paleognathae </a:t>
            </a:r>
          </a:p>
          <a:p>
            <a:r>
              <a:rPr lang="en-US" sz="4000" b="1" dirty="0">
                <a:solidFill>
                  <a:schemeClr val="accent3">
                    <a:lumMod val="50000"/>
                  </a:schemeClr>
                </a:solidFill>
              </a:rPr>
              <a:t>                    </a:t>
            </a:r>
            <a:r>
              <a:rPr lang="ar-IQ" sz="4000" b="1" dirty="0">
                <a:solidFill>
                  <a:schemeClr val="accent3">
                    <a:lumMod val="50000"/>
                  </a:schemeClr>
                </a:solidFill>
              </a:rPr>
              <a:t>فوق رتبة قديمة الفكوك</a:t>
            </a:r>
          </a:p>
        </p:txBody>
      </p:sp>
      <p:sp>
        <p:nvSpPr>
          <p:cNvPr id="7" name="مربع نص 6">
            <a:extLst>
              <a:ext uri="{FF2B5EF4-FFF2-40B4-BE49-F238E27FC236}">
                <a16:creationId xmlns:a16="http://schemas.microsoft.com/office/drawing/2014/main" id="{D8AC0E0B-B0FE-D479-532E-DC9AB8052D18}"/>
              </a:ext>
            </a:extLst>
          </p:cNvPr>
          <p:cNvSpPr txBox="1"/>
          <p:nvPr/>
        </p:nvSpPr>
        <p:spPr>
          <a:xfrm>
            <a:off x="1266825" y="423544"/>
            <a:ext cx="9915526" cy="707886"/>
          </a:xfrm>
          <a:prstGeom prst="rect">
            <a:avLst/>
          </a:prstGeom>
          <a:noFill/>
        </p:spPr>
        <p:txBody>
          <a:bodyPr wrap="square">
            <a:spAutoFit/>
          </a:bodyPr>
          <a:lstStyle/>
          <a:p>
            <a:r>
              <a:rPr lang="en-US" sz="4000" b="1" dirty="0">
                <a:solidFill>
                  <a:schemeClr val="accent1">
                    <a:lumMod val="50000"/>
                  </a:schemeClr>
                </a:solidFill>
              </a:rPr>
              <a:t>Subclass: Neornithes     </a:t>
            </a:r>
            <a:r>
              <a:rPr lang="ar-IQ" sz="4000" b="1" dirty="0">
                <a:solidFill>
                  <a:schemeClr val="accent1">
                    <a:lumMod val="50000"/>
                  </a:schemeClr>
                </a:solidFill>
              </a:rPr>
              <a:t>صنف الطيور الحديثة </a:t>
            </a:r>
            <a:r>
              <a:rPr lang="en-US" sz="4000" b="1" dirty="0">
                <a:solidFill>
                  <a:schemeClr val="accent1">
                    <a:lumMod val="50000"/>
                  </a:schemeClr>
                </a:solidFill>
              </a:rPr>
              <a:t> </a:t>
            </a:r>
            <a:endParaRPr lang="ar-IQ" sz="4000" dirty="0"/>
          </a:p>
        </p:txBody>
      </p:sp>
      <p:pic>
        <p:nvPicPr>
          <p:cNvPr id="9" name="صورة 8">
            <a:extLst>
              <a:ext uri="{FF2B5EF4-FFF2-40B4-BE49-F238E27FC236}">
                <a16:creationId xmlns:a16="http://schemas.microsoft.com/office/drawing/2014/main" id="{5FBB63CF-27E0-EF55-D8F7-A5FD8502383A}"/>
              </a:ext>
            </a:extLst>
          </p:cNvPr>
          <p:cNvPicPr>
            <a:picLocks noChangeAspect="1"/>
          </p:cNvPicPr>
          <p:nvPr/>
        </p:nvPicPr>
        <p:blipFill>
          <a:blip r:embed="rId2"/>
          <a:stretch>
            <a:fillRect/>
          </a:stretch>
        </p:blipFill>
        <p:spPr>
          <a:xfrm>
            <a:off x="7917940" y="1926712"/>
            <a:ext cx="4178810" cy="4931288"/>
          </a:xfrm>
          <a:prstGeom prst="rect">
            <a:avLst/>
          </a:prstGeom>
        </p:spPr>
      </p:pic>
      <p:sp>
        <p:nvSpPr>
          <p:cNvPr id="11" name="مربع نص 10">
            <a:extLst>
              <a:ext uri="{FF2B5EF4-FFF2-40B4-BE49-F238E27FC236}">
                <a16:creationId xmlns:a16="http://schemas.microsoft.com/office/drawing/2014/main" id="{EEA88D31-DB9A-9E6A-0D69-DD23BD49E831}"/>
              </a:ext>
            </a:extLst>
          </p:cNvPr>
          <p:cNvSpPr txBox="1"/>
          <p:nvPr/>
        </p:nvSpPr>
        <p:spPr>
          <a:xfrm>
            <a:off x="390525" y="3038475"/>
            <a:ext cx="7143750" cy="2062103"/>
          </a:xfrm>
          <a:prstGeom prst="rect">
            <a:avLst/>
          </a:prstGeom>
          <a:noFill/>
        </p:spPr>
        <p:txBody>
          <a:bodyPr wrap="square">
            <a:spAutoFit/>
          </a:bodyPr>
          <a:lstStyle/>
          <a:p>
            <a:pPr algn="just" rtl="1">
              <a:buNone/>
            </a:pPr>
            <a:r>
              <a:rPr lang="ar-IQ" sz="3200" b="1" dirty="0"/>
              <a:t>طيور حديثة اغلبها غير قادرة على الطيران  بعضها مسطحة القص </a:t>
            </a:r>
            <a:r>
              <a:rPr lang="en-US" sz="3200" b="1" dirty="0"/>
              <a:t>(Ratites)</a:t>
            </a:r>
            <a:r>
              <a:rPr lang="ar-IQ" sz="3200" b="1" dirty="0"/>
              <a:t> والبعض الاخر والذي يمثل الغالبية ويكون ذو قص جؤجؤي وتضم هذه المجموعة العديد من الطيور مثل </a:t>
            </a:r>
            <a:r>
              <a:rPr lang="ar-IQ" sz="3200" b="1" dirty="0">
                <a:solidFill>
                  <a:srgbClr val="0070C0"/>
                </a:solidFill>
              </a:rPr>
              <a:t>النعامة والكيوي</a:t>
            </a:r>
            <a:r>
              <a:rPr lang="ar-IQ" sz="3200" b="1" dirty="0"/>
              <a:t>. </a:t>
            </a:r>
            <a:endParaRPr lang="en-US" sz="3200" b="1" dirty="0"/>
          </a:p>
        </p:txBody>
      </p:sp>
    </p:spTree>
    <p:extLst>
      <p:ext uri="{BB962C8B-B14F-4D97-AF65-F5344CB8AC3E}">
        <p14:creationId xmlns:p14="http://schemas.microsoft.com/office/powerpoint/2010/main" val="7466014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088EADBC-EA8D-7539-43B9-95B0119B3CD7}"/>
              </a:ext>
            </a:extLst>
          </p:cNvPr>
          <p:cNvSpPr txBox="1"/>
          <p:nvPr/>
        </p:nvSpPr>
        <p:spPr>
          <a:xfrm>
            <a:off x="571500" y="1952625"/>
            <a:ext cx="10563225" cy="3539430"/>
          </a:xfrm>
          <a:prstGeom prst="rect">
            <a:avLst/>
          </a:prstGeom>
          <a:noFill/>
        </p:spPr>
        <p:txBody>
          <a:bodyPr wrap="square">
            <a:spAutoFit/>
          </a:bodyPr>
          <a:lstStyle/>
          <a:p>
            <a:pPr marL="514350" indent="-514350" algn="just" rtl="1">
              <a:buFont typeface="+mj-lt"/>
              <a:buAutoNum type="arabicPeriod"/>
            </a:pPr>
            <a:r>
              <a:rPr lang="ar-IQ" sz="3200" b="1" dirty="0">
                <a:solidFill>
                  <a:srgbClr val="0070C0"/>
                </a:solidFill>
              </a:rPr>
              <a:t>الرتبة: الريا                                         </a:t>
            </a:r>
            <a:r>
              <a:rPr lang="en-US" sz="3200" b="1" dirty="0">
                <a:solidFill>
                  <a:srgbClr val="0070C0"/>
                </a:solidFill>
              </a:rPr>
              <a:t>Order: Rheiformes</a:t>
            </a:r>
            <a:endParaRPr lang="en-US" sz="3200" dirty="0">
              <a:solidFill>
                <a:srgbClr val="0070C0"/>
              </a:solidFill>
            </a:endParaRPr>
          </a:p>
          <a:p>
            <a:pPr algn="just" rtl="1">
              <a:buNone/>
            </a:pPr>
            <a:r>
              <a:rPr lang="ar-IQ" sz="3200" b="1" dirty="0"/>
              <a:t>تتمثل الرتبة بنوعين من الطيور غير القادرة على الطيران، توجد في جنوب امريكا وعادة يطلق عليها بالنعامة الامريكية.</a:t>
            </a:r>
            <a:endParaRPr lang="en-US" sz="3200" b="1" dirty="0"/>
          </a:p>
          <a:p>
            <a:pPr algn="just" rtl="1">
              <a:buNone/>
            </a:pPr>
            <a:r>
              <a:rPr lang="ar-IQ" sz="3200" b="1" dirty="0">
                <a:solidFill>
                  <a:srgbClr val="0070C0"/>
                </a:solidFill>
              </a:rPr>
              <a:t>2الرتبة: </a:t>
            </a:r>
            <a:r>
              <a:rPr lang="ar-IQ" sz="3200" b="1" dirty="0" err="1">
                <a:solidFill>
                  <a:srgbClr val="0070C0"/>
                </a:solidFill>
              </a:rPr>
              <a:t>الكازواري</a:t>
            </a:r>
            <a:r>
              <a:rPr lang="ar-IQ" sz="3200" b="1" dirty="0">
                <a:solidFill>
                  <a:srgbClr val="0070C0"/>
                </a:solidFill>
              </a:rPr>
              <a:t>                              </a:t>
            </a:r>
            <a:r>
              <a:rPr lang="en-US" sz="3200" b="1" dirty="0">
                <a:solidFill>
                  <a:srgbClr val="0070C0"/>
                </a:solidFill>
              </a:rPr>
              <a:t>Order: Casuariiformes</a:t>
            </a:r>
            <a:endParaRPr lang="en-US" sz="3200" dirty="0">
              <a:solidFill>
                <a:srgbClr val="0070C0"/>
              </a:solidFill>
            </a:endParaRPr>
          </a:p>
          <a:p>
            <a:pPr algn="just" rtl="1">
              <a:buNone/>
            </a:pPr>
            <a:r>
              <a:rPr lang="ar-IQ" sz="3200" b="1" dirty="0"/>
              <a:t>تتمثل الرتبة بأربعة انواع من الطيور غير القادرة على الطيران توجد في استراليا وغينيا الجديدة وفي بعض الجزر الاخرى، وقد يصل ارتفاع بعضها الى 1.5 متر ومثالها </a:t>
            </a:r>
            <a:r>
              <a:rPr lang="en-US" sz="3200" b="1" dirty="0">
                <a:solidFill>
                  <a:schemeClr val="accent6"/>
                </a:solidFill>
              </a:rPr>
              <a:t>Emus</a:t>
            </a:r>
            <a:r>
              <a:rPr lang="ar-IQ" sz="3200" b="1" dirty="0"/>
              <a:t> و </a:t>
            </a:r>
            <a:r>
              <a:rPr lang="en-US" sz="3200" b="1" dirty="0">
                <a:solidFill>
                  <a:schemeClr val="accent6"/>
                </a:solidFill>
              </a:rPr>
              <a:t>Cassowaries</a:t>
            </a:r>
            <a:r>
              <a:rPr lang="ar-IQ" dirty="0">
                <a:solidFill>
                  <a:schemeClr val="accent6"/>
                </a:solidFill>
              </a:rPr>
              <a:t>.</a:t>
            </a:r>
            <a:endParaRPr lang="en-US" dirty="0">
              <a:solidFill>
                <a:schemeClr val="accent6"/>
              </a:solidFill>
            </a:endParaRPr>
          </a:p>
        </p:txBody>
      </p:sp>
      <p:sp>
        <p:nvSpPr>
          <p:cNvPr id="7" name="مربع نص 6">
            <a:extLst>
              <a:ext uri="{FF2B5EF4-FFF2-40B4-BE49-F238E27FC236}">
                <a16:creationId xmlns:a16="http://schemas.microsoft.com/office/drawing/2014/main" id="{6FAD6093-2B6F-BE80-797C-B4B5ABF91F69}"/>
              </a:ext>
            </a:extLst>
          </p:cNvPr>
          <p:cNvSpPr txBox="1"/>
          <p:nvPr/>
        </p:nvSpPr>
        <p:spPr>
          <a:xfrm>
            <a:off x="352424" y="904875"/>
            <a:ext cx="10306050" cy="646331"/>
          </a:xfrm>
          <a:prstGeom prst="rect">
            <a:avLst/>
          </a:prstGeom>
          <a:noFill/>
        </p:spPr>
        <p:txBody>
          <a:bodyPr wrap="square">
            <a:spAutoFit/>
          </a:bodyPr>
          <a:lstStyle/>
          <a:p>
            <a:r>
              <a:rPr lang="en-US" sz="3600" b="1" dirty="0">
                <a:solidFill>
                  <a:schemeClr val="accent3">
                    <a:lumMod val="50000"/>
                  </a:schemeClr>
                </a:solidFill>
              </a:rPr>
              <a:t>1-Superorder: </a:t>
            </a:r>
            <a:r>
              <a:rPr lang="en-US" sz="3600" b="1" dirty="0" err="1">
                <a:solidFill>
                  <a:schemeClr val="accent3">
                    <a:lumMod val="50000"/>
                  </a:schemeClr>
                </a:solidFill>
              </a:rPr>
              <a:t>Paleognathae</a:t>
            </a:r>
            <a:r>
              <a:rPr lang="en-US" sz="3600" b="1" dirty="0">
                <a:solidFill>
                  <a:schemeClr val="accent3">
                    <a:lumMod val="50000"/>
                  </a:schemeClr>
                </a:solidFill>
              </a:rPr>
              <a:t>   </a:t>
            </a:r>
            <a:r>
              <a:rPr lang="ar-IQ" sz="3600" b="1" dirty="0">
                <a:solidFill>
                  <a:schemeClr val="accent3">
                    <a:lumMod val="50000"/>
                  </a:schemeClr>
                </a:solidFill>
              </a:rPr>
              <a:t>فوق رتبة قديمة الفكوك</a:t>
            </a:r>
          </a:p>
        </p:txBody>
      </p:sp>
      <p:sp>
        <p:nvSpPr>
          <p:cNvPr id="9" name="مربع نص 8">
            <a:extLst>
              <a:ext uri="{FF2B5EF4-FFF2-40B4-BE49-F238E27FC236}">
                <a16:creationId xmlns:a16="http://schemas.microsoft.com/office/drawing/2014/main" id="{AC7F4766-CC1F-96DF-FB5E-990C607E083E}"/>
              </a:ext>
            </a:extLst>
          </p:cNvPr>
          <p:cNvSpPr txBox="1"/>
          <p:nvPr/>
        </p:nvSpPr>
        <p:spPr>
          <a:xfrm>
            <a:off x="1343025" y="247650"/>
            <a:ext cx="10144125" cy="646331"/>
          </a:xfrm>
          <a:prstGeom prst="rect">
            <a:avLst/>
          </a:prstGeom>
          <a:noFill/>
        </p:spPr>
        <p:txBody>
          <a:bodyPr wrap="square">
            <a:spAutoFit/>
          </a:bodyPr>
          <a:lstStyle/>
          <a:p>
            <a:r>
              <a:rPr lang="en-US" sz="3600" b="1" dirty="0">
                <a:solidFill>
                  <a:schemeClr val="accent1">
                    <a:lumMod val="50000"/>
                  </a:schemeClr>
                </a:solidFill>
              </a:rPr>
              <a:t>Subclass: Neornithes       </a:t>
            </a:r>
            <a:r>
              <a:rPr lang="ar-IQ" sz="3600" b="1" dirty="0">
                <a:solidFill>
                  <a:schemeClr val="accent1">
                    <a:lumMod val="50000"/>
                  </a:schemeClr>
                </a:solidFill>
              </a:rPr>
              <a:t>صنف الطيور الحديثة </a:t>
            </a:r>
            <a:endParaRPr lang="ar-IQ" sz="3600" dirty="0"/>
          </a:p>
        </p:txBody>
      </p:sp>
    </p:spTree>
    <p:extLst>
      <p:ext uri="{BB962C8B-B14F-4D97-AF65-F5344CB8AC3E}">
        <p14:creationId xmlns:p14="http://schemas.microsoft.com/office/powerpoint/2010/main" val="35057868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191B70E-DEBA-9D3C-2115-FDC1D9ED7F11}"/>
              </a:ext>
            </a:extLst>
          </p:cNvPr>
          <p:cNvPicPr>
            <a:picLocks noChangeAspect="1"/>
          </p:cNvPicPr>
          <p:nvPr/>
        </p:nvPicPr>
        <p:blipFill>
          <a:blip r:embed="rId2"/>
          <a:stretch>
            <a:fillRect/>
          </a:stretch>
        </p:blipFill>
        <p:spPr>
          <a:xfrm>
            <a:off x="132901" y="1650103"/>
            <a:ext cx="6253612" cy="50078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مربع نص 6">
            <a:extLst>
              <a:ext uri="{FF2B5EF4-FFF2-40B4-BE49-F238E27FC236}">
                <a16:creationId xmlns:a16="http://schemas.microsoft.com/office/drawing/2014/main" id="{AB8AD960-55EA-D255-FDE0-558D3476ABA7}"/>
              </a:ext>
            </a:extLst>
          </p:cNvPr>
          <p:cNvSpPr txBox="1"/>
          <p:nvPr/>
        </p:nvSpPr>
        <p:spPr>
          <a:xfrm>
            <a:off x="561975" y="800100"/>
            <a:ext cx="4267200" cy="707886"/>
          </a:xfrm>
          <a:prstGeom prst="rect">
            <a:avLst/>
          </a:prstGeom>
          <a:noFill/>
        </p:spPr>
        <p:txBody>
          <a:bodyPr wrap="square">
            <a:spAutoFit/>
          </a:bodyPr>
          <a:lstStyle/>
          <a:p>
            <a:r>
              <a:rPr lang="en-US" sz="4000" b="1" dirty="0">
                <a:solidFill>
                  <a:srgbClr val="0070C0"/>
                </a:solidFill>
              </a:rPr>
              <a:t>Rheiformes</a:t>
            </a:r>
            <a:endParaRPr lang="ar-IQ" sz="4000" dirty="0"/>
          </a:p>
        </p:txBody>
      </p:sp>
      <p:sp>
        <p:nvSpPr>
          <p:cNvPr id="13" name="مربع نص 12">
            <a:extLst>
              <a:ext uri="{FF2B5EF4-FFF2-40B4-BE49-F238E27FC236}">
                <a16:creationId xmlns:a16="http://schemas.microsoft.com/office/drawing/2014/main" id="{A6B023DD-A4AB-C1FB-E84D-D7858997CC84}"/>
              </a:ext>
            </a:extLst>
          </p:cNvPr>
          <p:cNvSpPr txBox="1"/>
          <p:nvPr/>
        </p:nvSpPr>
        <p:spPr>
          <a:xfrm>
            <a:off x="6886574" y="676275"/>
            <a:ext cx="4086225" cy="707886"/>
          </a:xfrm>
          <a:prstGeom prst="rect">
            <a:avLst/>
          </a:prstGeom>
          <a:noFill/>
        </p:spPr>
        <p:txBody>
          <a:bodyPr wrap="square">
            <a:spAutoFit/>
          </a:bodyPr>
          <a:lstStyle/>
          <a:p>
            <a:r>
              <a:rPr lang="en-US" sz="4000" b="1" dirty="0">
                <a:solidFill>
                  <a:srgbClr val="0070C0"/>
                </a:solidFill>
              </a:rPr>
              <a:t>Casuariiformes</a:t>
            </a:r>
            <a:endParaRPr lang="ar-IQ" sz="4000" dirty="0"/>
          </a:p>
        </p:txBody>
      </p:sp>
      <p:pic>
        <p:nvPicPr>
          <p:cNvPr id="14" name="صورة 13">
            <a:extLst>
              <a:ext uri="{FF2B5EF4-FFF2-40B4-BE49-F238E27FC236}">
                <a16:creationId xmlns:a16="http://schemas.microsoft.com/office/drawing/2014/main" id="{9F00A9F8-5249-0B0A-63EB-443600A4EFE2}"/>
              </a:ext>
            </a:extLst>
          </p:cNvPr>
          <p:cNvPicPr>
            <a:picLocks noChangeAspect="1"/>
          </p:cNvPicPr>
          <p:nvPr/>
        </p:nvPicPr>
        <p:blipFill>
          <a:blip r:embed="rId3"/>
          <a:stretch>
            <a:fillRect/>
          </a:stretch>
        </p:blipFill>
        <p:spPr>
          <a:xfrm>
            <a:off x="6562263" y="1783073"/>
            <a:ext cx="5496836" cy="487490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411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CD03A722-5690-EF26-2760-446525A4BE8C}"/>
              </a:ext>
            </a:extLst>
          </p:cNvPr>
          <p:cNvSpPr txBox="1"/>
          <p:nvPr/>
        </p:nvSpPr>
        <p:spPr>
          <a:xfrm>
            <a:off x="857250" y="1257300"/>
            <a:ext cx="10687050" cy="584775"/>
          </a:xfrm>
          <a:prstGeom prst="rect">
            <a:avLst/>
          </a:prstGeom>
          <a:noFill/>
        </p:spPr>
        <p:txBody>
          <a:bodyPr wrap="square">
            <a:spAutoFit/>
          </a:bodyPr>
          <a:lstStyle/>
          <a:p>
            <a:r>
              <a:rPr lang="en-US" sz="3200" b="1" dirty="0">
                <a:solidFill>
                  <a:schemeClr val="accent3">
                    <a:lumMod val="50000"/>
                  </a:schemeClr>
                </a:solidFill>
              </a:rPr>
              <a:t>2- Superorder: Neognathae </a:t>
            </a:r>
            <a:r>
              <a:rPr lang="ar-IQ" sz="3200" b="1" dirty="0">
                <a:solidFill>
                  <a:schemeClr val="accent3">
                    <a:lumMod val="50000"/>
                  </a:schemeClr>
                </a:solidFill>
              </a:rPr>
              <a:t>فوق رتبة حديثة الفكوك</a:t>
            </a:r>
            <a:r>
              <a:rPr lang="en-US" sz="3200" b="1" dirty="0">
                <a:solidFill>
                  <a:schemeClr val="accent3">
                    <a:lumMod val="50000"/>
                  </a:schemeClr>
                </a:solidFill>
              </a:rPr>
              <a:t>                                                                                 </a:t>
            </a:r>
            <a:endParaRPr lang="ar-IQ" sz="3200" dirty="0"/>
          </a:p>
        </p:txBody>
      </p:sp>
      <p:sp>
        <p:nvSpPr>
          <p:cNvPr id="7" name="مربع نص 6">
            <a:extLst>
              <a:ext uri="{FF2B5EF4-FFF2-40B4-BE49-F238E27FC236}">
                <a16:creationId xmlns:a16="http://schemas.microsoft.com/office/drawing/2014/main" id="{CDFBD990-2EB4-83C9-51EA-9928A2FD3B8F}"/>
              </a:ext>
            </a:extLst>
          </p:cNvPr>
          <p:cNvSpPr txBox="1"/>
          <p:nvPr/>
        </p:nvSpPr>
        <p:spPr>
          <a:xfrm>
            <a:off x="781050" y="523875"/>
            <a:ext cx="10144125" cy="646331"/>
          </a:xfrm>
          <a:prstGeom prst="rect">
            <a:avLst/>
          </a:prstGeom>
          <a:noFill/>
        </p:spPr>
        <p:txBody>
          <a:bodyPr wrap="square">
            <a:spAutoFit/>
          </a:bodyPr>
          <a:lstStyle/>
          <a:p>
            <a:r>
              <a:rPr lang="en-US" sz="3600" b="1" dirty="0">
                <a:solidFill>
                  <a:schemeClr val="accent1">
                    <a:lumMod val="50000"/>
                  </a:schemeClr>
                </a:solidFill>
              </a:rPr>
              <a:t>Subclass: Neornithes </a:t>
            </a:r>
            <a:r>
              <a:rPr lang="ar-IQ" sz="3600" b="1" dirty="0">
                <a:solidFill>
                  <a:schemeClr val="accent1">
                    <a:lumMod val="50000"/>
                  </a:schemeClr>
                </a:solidFill>
              </a:rPr>
              <a:t>صنف الطيور الحديثة</a:t>
            </a:r>
            <a:r>
              <a:rPr lang="en-US" sz="3600" b="1" dirty="0">
                <a:solidFill>
                  <a:schemeClr val="accent1">
                    <a:lumMod val="50000"/>
                  </a:schemeClr>
                </a:solidFill>
              </a:rPr>
              <a:t>                         </a:t>
            </a:r>
            <a:endParaRPr lang="ar-IQ" sz="3600" dirty="0"/>
          </a:p>
        </p:txBody>
      </p:sp>
      <p:sp>
        <p:nvSpPr>
          <p:cNvPr id="9" name="مربع نص 8">
            <a:extLst>
              <a:ext uri="{FF2B5EF4-FFF2-40B4-BE49-F238E27FC236}">
                <a16:creationId xmlns:a16="http://schemas.microsoft.com/office/drawing/2014/main" id="{DA019759-2348-C8CC-56B1-F56D79D81A31}"/>
              </a:ext>
            </a:extLst>
          </p:cNvPr>
          <p:cNvSpPr txBox="1"/>
          <p:nvPr/>
        </p:nvSpPr>
        <p:spPr>
          <a:xfrm>
            <a:off x="161925" y="1842075"/>
            <a:ext cx="11476797" cy="4678204"/>
          </a:xfrm>
          <a:prstGeom prst="rect">
            <a:avLst/>
          </a:prstGeom>
          <a:noFill/>
        </p:spPr>
        <p:txBody>
          <a:bodyPr wrap="square">
            <a:spAutoFit/>
          </a:bodyPr>
          <a:lstStyle/>
          <a:p>
            <a:pPr algn="just" rtl="1">
              <a:buNone/>
            </a:pPr>
            <a:r>
              <a:rPr lang="ar-IQ" sz="2800" b="1" dirty="0"/>
              <a:t>طيور حديثة ذات اجنحة جيدة النمو تمكنها من الطيران فضلاً عن امتلاكها قص </a:t>
            </a:r>
            <a:r>
              <a:rPr lang="ar-IQ" sz="2800" b="1" dirty="0" err="1"/>
              <a:t>جؤجؤي</a:t>
            </a:r>
            <a:r>
              <a:rPr lang="ar-IQ" sz="2800" b="1" dirty="0"/>
              <a:t> وجسم مرن.</a:t>
            </a:r>
            <a:endParaRPr lang="en-US" sz="2800" b="1" dirty="0"/>
          </a:p>
          <a:p>
            <a:pPr algn="just" rtl="1">
              <a:buNone/>
            </a:pPr>
            <a:r>
              <a:rPr lang="ar-IQ" sz="2800" b="1" dirty="0"/>
              <a:t>تضم هذه المجموعة العديد من الرتب منها:</a:t>
            </a:r>
          </a:p>
          <a:p>
            <a:pPr algn="just" rtl="1"/>
            <a:r>
              <a:rPr lang="ar-IQ" sz="2800" b="1" dirty="0"/>
              <a:t>                          </a:t>
            </a:r>
            <a:r>
              <a:rPr lang="ar-IQ" sz="2800" b="1" dirty="0">
                <a:solidFill>
                  <a:srgbClr val="0070C0"/>
                </a:solidFill>
              </a:rPr>
              <a:t>رتبة الدجاجيات                                    </a:t>
            </a:r>
            <a:r>
              <a:rPr lang="en-US" sz="2800" b="1" dirty="0">
                <a:solidFill>
                  <a:srgbClr val="0070C0"/>
                </a:solidFill>
              </a:rPr>
              <a:t>Order: Galliformes</a:t>
            </a:r>
          </a:p>
          <a:p>
            <a:pPr algn="just" rtl="1"/>
            <a:r>
              <a:rPr lang="ar-IQ" sz="2800" b="1" dirty="0">
                <a:solidFill>
                  <a:schemeClr val="accent6">
                    <a:lumMod val="50000"/>
                  </a:schemeClr>
                </a:solidFill>
              </a:rPr>
              <a:t>تضم حوالي 250 نوع موزعة حول العالم. وتمتاز افرادها بكونها ذات منقار قوي وارجل ثقيلة واعشاشها ارضية، مثالها الدجاج المنزلي </a:t>
            </a:r>
            <a:r>
              <a:rPr lang="en-US" sz="2800" b="1" i="1" dirty="0">
                <a:solidFill>
                  <a:schemeClr val="accent6">
                    <a:lumMod val="50000"/>
                  </a:schemeClr>
                </a:solidFill>
              </a:rPr>
              <a:t>Gallus domesticus</a:t>
            </a:r>
            <a:endParaRPr lang="ar-IQ" sz="2800" b="1" i="1" dirty="0">
              <a:solidFill>
                <a:schemeClr val="accent6">
                  <a:lumMod val="50000"/>
                </a:schemeClr>
              </a:solidFill>
            </a:endParaRPr>
          </a:p>
          <a:p>
            <a:pPr algn="just" rtl="1"/>
            <a:r>
              <a:rPr lang="ar-IQ" sz="2800" b="1" dirty="0"/>
              <a:t>                           </a:t>
            </a:r>
            <a:r>
              <a:rPr lang="ar-IQ" sz="2800" b="1" dirty="0">
                <a:solidFill>
                  <a:srgbClr val="0070C0"/>
                </a:solidFill>
              </a:rPr>
              <a:t>رتبة الحماميات                               </a:t>
            </a:r>
            <a:r>
              <a:rPr lang="en-US" sz="2800" b="1" dirty="0">
                <a:solidFill>
                  <a:srgbClr val="0070C0"/>
                </a:solidFill>
              </a:rPr>
              <a:t>Order: Columbiformes</a:t>
            </a:r>
            <a:r>
              <a:rPr lang="ar-IQ" sz="2800" b="1" dirty="0"/>
              <a:t>  </a:t>
            </a:r>
            <a:endParaRPr lang="en-US" sz="2800" dirty="0"/>
          </a:p>
          <a:p>
            <a:pPr algn="just" rtl="1"/>
            <a:r>
              <a:rPr lang="ar-IQ" sz="2800" b="1" dirty="0">
                <a:solidFill>
                  <a:schemeClr val="accent6">
                    <a:lumMod val="50000"/>
                  </a:schemeClr>
                </a:solidFill>
              </a:rPr>
              <a:t>تتمثل الرتبة بحوالي 290 نوع موزعة حول العالم بشكل واسع. تمتاز الحماميات بأن العنق فيها قصير، وكذلك الارجل، والمنقار يكون أسطواني قصير. مثالها انواع الحمام </a:t>
            </a:r>
            <a:r>
              <a:rPr lang="en-US" sz="2800" b="1" dirty="0">
                <a:solidFill>
                  <a:schemeClr val="accent6">
                    <a:lumMod val="50000"/>
                  </a:schemeClr>
                </a:solidFill>
              </a:rPr>
              <a:t>Pigeon</a:t>
            </a:r>
          </a:p>
          <a:p>
            <a:pPr algn="just" rtl="1"/>
            <a:r>
              <a:rPr lang="en-US" sz="2800" b="1" i="1" dirty="0">
                <a:solidFill>
                  <a:schemeClr val="accent6">
                    <a:lumMod val="50000"/>
                  </a:schemeClr>
                </a:solidFill>
              </a:rPr>
              <a:t>Columba livia domesticus</a:t>
            </a:r>
          </a:p>
          <a:p>
            <a:pPr algn="just" rtl="1"/>
            <a:endParaRPr lang="en-US" dirty="0"/>
          </a:p>
        </p:txBody>
      </p:sp>
    </p:spTree>
    <p:extLst>
      <p:ext uri="{BB962C8B-B14F-4D97-AF65-F5344CB8AC3E}">
        <p14:creationId xmlns:p14="http://schemas.microsoft.com/office/powerpoint/2010/main" val="10086080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8F41587-12BE-7259-0ED8-8A55105C1978}"/>
              </a:ext>
            </a:extLst>
          </p:cNvPr>
          <p:cNvPicPr>
            <a:picLocks noChangeAspect="1"/>
          </p:cNvPicPr>
          <p:nvPr/>
        </p:nvPicPr>
        <p:blipFill>
          <a:blip r:embed="rId2"/>
          <a:stretch>
            <a:fillRect/>
          </a:stretch>
        </p:blipFill>
        <p:spPr>
          <a:xfrm>
            <a:off x="208722" y="126460"/>
            <a:ext cx="5163063" cy="6602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a:extLst>
              <a:ext uri="{FF2B5EF4-FFF2-40B4-BE49-F238E27FC236}">
                <a16:creationId xmlns:a16="http://schemas.microsoft.com/office/drawing/2014/main" id="{FED409AD-D196-263D-8D77-3A4E7702E475}"/>
              </a:ext>
            </a:extLst>
          </p:cNvPr>
          <p:cNvPicPr>
            <a:picLocks noChangeAspect="1"/>
          </p:cNvPicPr>
          <p:nvPr/>
        </p:nvPicPr>
        <p:blipFill>
          <a:blip r:embed="rId3"/>
          <a:stretch>
            <a:fillRect/>
          </a:stretch>
        </p:blipFill>
        <p:spPr>
          <a:xfrm>
            <a:off x="5496128" y="126460"/>
            <a:ext cx="5846323" cy="64980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5906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B47DA299-5EF2-91FF-3E11-70B687E2FDA9}"/>
              </a:ext>
            </a:extLst>
          </p:cNvPr>
          <p:cNvPicPr>
            <a:picLocks noChangeAspect="1"/>
          </p:cNvPicPr>
          <p:nvPr/>
        </p:nvPicPr>
        <p:blipFill>
          <a:blip r:embed="rId2"/>
          <a:stretch>
            <a:fillRect/>
          </a:stretch>
        </p:blipFill>
        <p:spPr>
          <a:xfrm>
            <a:off x="676275" y="161925"/>
            <a:ext cx="10572750" cy="6276975"/>
          </a:xfrm>
          <a:prstGeom prst="rect">
            <a:avLst/>
          </a:prstGeom>
        </p:spPr>
      </p:pic>
    </p:spTree>
    <p:extLst>
      <p:ext uri="{BB962C8B-B14F-4D97-AF65-F5344CB8AC3E}">
        <p14:creationId xmlns:p14="http://schemas.microsoft.com/office/powerpoint/2010/main" val="310228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B503686-0C17-1C7F-FEC1-3748F0D05873}"/>
              </a:ext>
            </a:extLst>
          </p:cNvPr>
          <p:cNvPicPr>
            <a:picLocks noChangeAspect="1"/>
          </p:cNvPicPr>
          <p:nvPr/>
        </p:nvPicPr>
        <p:blipFill>
          <a:blip r:embed="rId2"/>
          <a:stretch>
            <a:fillRect/>
          </a:stretch>
        </p:blipFill>
        <p:spPr>
          <a:xfrm>
            <a:off x="1381125" y="0"/>
            <a:ext cx="7419975" cy="6591300"/>
          </a:xfrm>
          <a:prstGeom prst="rect">
            <a:avLst/>
          </a:prstGeom>
        </p:spPr>
      </p:pic>
    </p:spTree>
    <p:extLst>
      <p:ext uri="{BB962C8B-B14F-4D97-AF65-F5344CB8AC3E}">
        <p14:creationId xmlns:p14="http://schemas.microsoft.com/office/powerpoint/2010/main" val="17994493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B64159B8-E4C0-B126-081F-18A729CC9AC7}"/>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026313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85902C4-98AF-18B4-65D3-DADD0CCE1B6C}"/>
              </a:ext>
            </a:extLst>
          </p:cNvPr>
          <p:cNvPicPr>
            <a:picLocks noChangeAspect="1"/>
          </p:cNvPicPr>
          <p:nvPr/>
        </p:nvPicPr>
        <p:blipFill>
          <a:blip r:embed="rId2"/>
          <a:stretch>
            <a:fillRect/>
          </a:stretch>
        </p:blipFill>
        <p:spPr>
          <a:xfrm>
            <a:off x="457201" y="1905000"/>
            <a:ext cx="3943350" cy="3486150"/>
          </a:xfrm>
          <a:prstGeom prst="rect">
            <a:avLst/>
          </a:prstGeom>
        </p:spPr>
      </p:pic>
      <p:sp>
        <p:nvSpPr>
          <p:cNvPr id="7" name="مربع نص 6">
            <a:extLst>
              <a:ext uri="{FF2B5EF4-FFF2-40B4-BE49-F238E27FC236}">
                <a16:creationId xmlns:a16="http://schemas.microsoft.com/office/drawing/2014/main" id="{841AB6E6-02EE-0C64-E148-E14C0DF2F698}"/>
              </a:ext>
            </a:extLst>
          </p:cNvPr>
          <p:cNvSpPr txBox="1"/>
          <p:nvPr/>
        </p:nvSpPr>
        <p:spPr>
          <a:xfrm>
            <a:off x="3050380" y="569119"/>
            <a:ext cx="8436769" cy="584775"/>
          </a:xfrm>
          <a:prstGeom prst="rect">
            <a:avLst/>
          </a:prstGeom>
          <a:noFill/>
        </p:spPr>
        <p:txBody>
          <a:bodyPr wrap="square">
            <a:spAutoFit/>
          </a:bodyPr>
          <a:lstStyle/>
          <a:p>
            <a:pPr marL="514350" indent="-514350" algn="r" rtl="1">
              <a:buFont typeface="Arial" panose="020B0604020202020204" pitchFamily="34" charset="0"/>
              <a:buChar char="•"/>
            </a:pPr>
            <a:r>
              <a:rPr lang="ar-IQ" sz="3200" b="1" dirty="0">
                <a:solidFill>
                  <a:schemeClr val="accent2">
                    <a:lumMod val="75000"/>
                  </a:schemeClr>
                </a:solidFill>
              </a:rPr>
              <a:t>صنف اللبائن      </a:t>
            </a:r>
            <a:r>
              <a:rPr lang="en-US" sz="3200" b="1" dirty="0">
                <a:solidFill>
                  <a:schemeClr val="accent2">
                    <a:lumMod val="75000"/>
                  </a:schemeClr>
                </a:solidFill>
              </a:rPr>
              <a:t>Class: Mammalia</a:t>
            </a:r>
            <a:r>
              <a:rPr lang="ar-IQ" sz="3200" b="1" dirty="0">
                <a:solidFill>
                  <a:schemeClr val="accent2">
                    <a:lumMod val="75000"/>
                  </a:schemeClr>
                </a:solidFill>
              </a:rPr>
              <a:t> </a:t>
            </a:r>
            <a:endParaRPr lang="en-GB" sz="3200" b="1" dirty="0">
              <a:solidFill>
                <a:schemeClr val="accent2">
                  <a:lumMod val="75000"/>
                </a:schemeClr>
              </a:solidFill>
            </a:endParaRPr>
          </a:p>
        </p:txBody>
      </p:sp>
      <p:sp>
        <p:nvSpPr>
          <p:cNvPr id="9" name="مربع نص 8">
            <a:extLst>
              <a:ext uri="{FF2B5EF4-FFF2-40B4-BE49-F238E27FC236}">
                <a16:creationId xmlns:a16="http://schemas.microsoft.com/office/drawing/2014/main" id="{B049145B-7A88-420F-99D9-53E3846DD191}"/>
              </a:ext>
            </a:extLst>
          </p:cNvPr>
          <p:cNvSpPr txBox="1"/>
          <p:nvPr/>
        </p:nvSpPr>
        <p:spPr>
          <a:xfrm>
            <a:off x="4295775" y="1304925"/>
            <a:ext cx="7439024" cy="4832092"/>
          </a:xfrm>
          <a:prstGeom prst="rect">
            <a:avLst/>
          </a:prstGeom>
          <a:noFill/>
        </p:spPr>
        <p:txBody>
          <a:bodyPr wrap="square">
            <a:spAutoFit/>
          </a:bodyPr>
          <a:lstStyle/>
          <a:p>
            <a:pPr algn="r"/>
            <a:r>
              <a:rPr lang="ar-IQ" sz="1800" b="1" dirty="0">
                <a:solidFill>
                  <a:schemeClr val="accent2">
                    <a:lumMod val="75000"/>
                  </a:schemeClr>
                </a:solidFill>
              </a:rPr>
              <a:t> </a:t>
            </a:r>
            <a:r>
              <a:rPr lang="ar-IQ" sz="2800" b="1" dirty="0">
                <a:solidFill>
                  <a:schemeClr val="accent6">
                    <a:lumMod val="50000"/>
                  </a:schemeClr>
                </a:solidFill>
              </a:rPr>
              <a:t>اهم صفات اللبائن</a:t>
            </a:r>
          </a:p>
          <a:p>
            <a:pPr algn="r"/>
            <a:r>
              <a:rPr lang="ar-IQ" sz="2800" b="1" dirty="0">
                <a:solidFill>
                  <a:schemeClr val="accent6">
                    <a:lumMod val="50000"/>
                  </a:schemeClr>
                </a:solidFill>
              </a:rPr>
              <a:t>1- الجسم مغطى بالشعر .</a:t>
            </a:r>
          </a:p>
          <a:p>
            <a:pPr algn="r"/>
            <a:r>
              <a:rPr lang="ar-IQ" sz="2800" b="1" dirty="0">
                <a:solidFill>
                  <a:schemeClr val="accent6">
                    <a:lumMod val="50000"/>
                  </a:schemeClr>
                </a:solidFill>
              </a:rPr>
              <a:t>2-الجلد غني بالغدد.</a:t>
            </a:r>
          </a:p>
          <a:p>
            <a:pPr algn="r"/>
            <a:r>
              <a:rPr lang="ar-IQ" sz="2800" b="1" dirty="0">
                <a:solidFill>
                  <a:schemeClr val="accent6">
                    <a:lumMod val="50000"/>
                  </a:schemeClr>
                </a:solidFill>
              </a:rPr>
              <a:t>3-الجمجمه مزوده بلقمتين </a:t>
            </a:r>
            <a:r>
              <a:rPr lang="ar-IQ" sz="2800" b="1" dirty="0" err="1">
                <a:solidFill>
                  <a:schemeClr val="accent6">
                    <a:lumMod val="50000"/>
                  </a:schemeClr>
                </a:solidFill>
              </a:rPr>
              <a:t>قفويتين</a:t>
            </a:r>
            <a:r>
              <a:rPr lang="ar-IQ" sz="2800" b="1" dirty="0">
                <a:solidFill>
                  <a:schemeClr val="accent6">
                    <a:lumMod val="50000"/>
                  </a:schemeClr>
                </a:solidFill>
              </a:rPr>
              <a:t> والاذن الوسطى بثلاث عظام (</a:t>
            </a:r>
            <a:r>
              <a:rPr lang="ar-IQ" sz="2800" b="1" dirty="0" err="1">
                <a:solidFill>
                  <a:schemeClr val="accent6">
                    <a:lumMod val="50000"/>
                  </a:schemeClr>
                </a:solidFill>
              </a:rPr>
              <a:t>المطرقه</a:t>
            </a:r>
            <a:r>
              <a:rPr lang="ar-IQ" sz="2800" b="1" dirty="0">
                <a:solidFill>
                  <a:schemeClr val="accent6">
                    <a:lumMod val="50000"/>
                  </a:schemeClr>
                </a:solidFill>
              </a:rPr>
              <a:t> والسندان والركاب).</a:t>
            </a:r>
          </a:p>
          <a:p>
            <a:pPr algn="r"/>
            <a:r>
              <a:rPr lang="ar-IQ" sz="2800" b="1" dirty="0">
                <a:solidFill>
                  <a:schemeClr val="accent6">
                    <a:lumMod val="50000"/>
                  </a:schemeClr>
                </a:solidFill>
              </a:rPr>
              <a:t>4- الفم ذو اسنان ثنائية المجموعة السنية .</a:t>
            </a:r>
          </a:p>
          <a:p>
            <a:pPr algn="r"/>
            <a:r>
              <a:rPr lang="ar-IQ" sz="2800" b="1" dirty="0">
                <a:solidFill>
                  <a:schemeClr val="accent6">
                    <a:lumMod val="50000"/>
                  </a:schemeClr>
                </a:solidFill>
              </a:rPr>
              <a:t>5-اجفان متحركة واذن خارجية لحمية.</a:t>
            </a:r>
          </a:p>
          <a:p>
            <a:pPr algn="r"/>
            <a:r>
              <a:rPr lang="ar-IQ" sz="2800" b="1" dirty="0">
                <a:solidFill>
                  <a:schemeClr val="accent6">
                    <a:lumMod val="50000"/>
                  </a:schemeClr>
                </a:solidFill>
              </a:rPr>
              <a:t>6-تمتلك زوجين من الأطراف.</a:t>
            </a:r>
          </a:p>
          <a:p>
            <a:pPr algn="r"/>
            <a:r>
              <a:rPr lang="ar-IQ" sz="2800" b="1" dirty="0">
                <a:solidFill>
                  <a:schemeClr val="accent6">
                    <a:lumMod val="50000"/>
                  </a:schemeClr>
                </a:solidFill>
              </a:rPr>
              <a:t>7-الدوره الدموية مزدوجة والقلب(اربع ردهات ).</a:t>
            </a:r>
          </a:p>
          <a:p>
            <a:pPr algn="r"/>
            <a:r>
              <a:rPr lang="ar-IQ" sz="2800" b="1" dirty="0">
                <a:solidFill>
                  <a:schemeClr val="accent6">
                    <a:lumMod val="50000"/>
                  </a:schemeClr>
                </a:solidFill>
              </a:rPr>
              <a:t>8-الرئة التركيب الأساس للجهاز التنفسي ، والحنجرة صندوق الصوت جيد التكوين. </a:t>
            </a:r>
            <a:endParaRPr lang="ar-IQ" sz="2800" dirty="0">
              <a:solidFill>
                <a:schemeClr val="accent6">
                  <a:lumMod val="50000"/>
                </a:schemeClr>
              </a:solidFill>
            </a:endParaRPr>
          </a:p>
        </p:txBody>
      </p:sp>
    </p:spTree>
    <p:extLst>
      <p:ext uri="{BB962C8B-B14F-4D97-AF65-F5344CB8AC3E}">
        <p14:creationId xmlns:p14="http://schemas.microsoft.com/office/powerpoint/2010/main" val="34949211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C6CD6EE1-632A-D36A-6144-A8CAF8BC96E3}"/>
              </a:ext>
            </a:extLst>
          </p:cNvPr>
          <p:cNvSpPr txBox="1"/>
          <p:nvPr/>
        </p:nvSpPr>
        <p:spPr>
          <a:xfrm>
            <a:off x="609600" y="704851"/>
            <a:ext cx="10772775" cy="3600986"/>
          </a:xfrm>
          <a:prstGeom prst="rect">
            <a:avLst/>
          </a:prstGeom>
          <a:noFill/>
        </p:spPr>
        <p:txBody>
          <a:bodyPr wrap="square">
            <a:spAutoFit/>
          </a:bodyPr>
          <a:lstStyle/>
          <a:p>
            <a:pPr algn="r" rtl="1"/>
            <a:r>
              <a:rPr lang="ar-IQ" sz="3600" b="1" dirty="0">
                <a:solidFill>
                  <a:schemeClr val="accent6">
                    <a:lumMod val="50000"/>
                  </a:schemeClr>
                </a:solidFill>
              </a:rPr>
              <a:t>9- </a:t>
            </a:r>
            <a:r>
              <a:rPr lang="ar-IQ" sz="3200" b="1" dirty="0">
                <a:solidFill>
                  <a:schemeClr val="accent6">
                    <a:lumMod val="50000"/>
                  </a:schemeClr>
                </a:solidFill>
              </a:rPr>
              <a:t>تمتلك حجاب حاجز عضلي </a:t>
            </a:r>
            <a:r>
              <a:rPr lang="en-US" sz="3200" b="1" dirty="0">
                <a:solidFill>
                  <a:schemeClr val="accent6">
                    <a:lumMod val="50000"/>
                  </a:schemeClr>
                </a:solidFill>
              </a:rPr>
              <a:t> diaphragm</a:t>
            </a:r>
            <a:r>
              <a:rPr lang="ar-IQ" sz="3200" b="1" dirty="0">
                <a:solidFill>
                  <a:schemeClr val="accent6">
                    <a:lumMod val="50000"/>
                  </a:schemeClr>
                </a:solidFill>
              </a:rPr>
              <a:t> </a:t>
            </a:r>
            <a:r>
              <a:rPr lang="en-US" sz="3200" b="1" dirty="0">
                <a:solidFill>
                  <a:schemeClr val="accent6">
                    <a:lumMod val="50000"/>
                  </a:schemeClr>
                </a:solidFill>
              </a:rPr>
              <a:t>Muscular</a:t>
            </a:r>
            <a:r>
              <a:rPr lang="ar-IQ" sz="3200" b="1" dirty="0">
                <a:solidFill>
                  <a:schemeClr val="accent6">
                    <a:lumMod val="50000"/>
                  </a:schemeClr>
                </a:solidFill>
              </a:rPr>
              <a:t>.</a:t>
            </a:r>
            <a:r>
              <a:rPr lang="ar-IQ" sz="3600" b="1" dirty="0">
                <a:solidFill>
                  <a:schemeClr val="accent6">
                    <a:lumMod val="50000"/>
                  </a:schemeClr>
                </a:solidFill>
              </a:rPr>
              <a:t> </a:t>
            </a:r>
          </a:p>
          <a:p>
            <a:pPr algn="r" rtl="1"/>
            <a:r>
              <a:rPr lang="ar-IQ" sz="3200" b="1" dirty="0">
                <a:solidFill>
                  <a:schemeClr val="accent6">
                    <a:lumMod val="50000"/>
                  </a:schemeClr>
                </a:solidFill>
              </a:rPr>
              <a:t>10-الجهاز الابرازي مكون من كلية بعدية والحالب يفتح في المثانة. </a:t>
            </a:r>
          </a:p>
          <a:p>
            <a:pPr algn="r" rtl="1"/>
            <a:r>
              <a:rPr lang="ar-IQ" sz="3200" b="1" dirty="0">
                <a:solidFill>
                  <a:schemeClr val="accent6">
                    <a:lumMod val="50000"/>
                  </a:schemeClr>
                </a:solidFill>
              </a:rPr>
              <a:t>11-الدماغ نامي بشكل جيد.</a:t>
            </a:r>
          </a:p>
          <a:p>
            <a:pPr algn="r" rtl="1"/>
            <a:r>
              <a:rPr lang="ar-IQ" sz="3200" b="1" dirty="0">
                <a:solidFill>
                  <a:schemeClr val="accent6">
                    <a:lumMod val="50000"/>
                  </a:schemeClr>
                </a:solidFill>
              </a:rPr>
              <a:t>12-المجمع موجود في وحيدة المسلك </a:t>
            </a:r>
            <a:r>
              <a:rPr lang="en-US" sz="3200" b="1" dirty="0">
                <a:solidFill>
                  <a:schemeClr val="accent6">
                    <a:lumMod val="50000"/>
                  </a:schemeClr>
                </a:solidFill>
              </a:rPr>
              <a:t>Monotremata</a:t>
            </a:r>
            <a:r>
              <a:rPr lang="ar-IQ" sz="3200" b="1" dirty="0">
                <a:solidFill>
                  <a:schemeClr val="accent6">
                    <a:lumMod val="50000"/>
                  </a:schemeClr>
                </a:solidFill>
              </a:rPr>
              <a:t> ويكون ضحل في الكيسيات </a:t>
            </a:r>
            <a:r>
              <a:rPr lang="en-US" sz="3200" b="1" dirty="0">
                <a:solidFill>
                  <a:schemeClr val="accent6">
                    <a:lumMod val="50000"/>
                  </a:schemeClr>
                </a:solidFill>
              </a:rPr>
              <a:t>Marsupialia</a:t>
            </a:r>
            <a:r>
              <a:rPr lang="ar-IQ" sz="3200" b="1" dirty="0">
                <a:solidFill>
                  <a:schemeClr val="accent6">
                    <a:lumMod val="50000"/>
                  </a:schemeClr>
                </a:solidFill>
              </a:rPr>
              <a:t> وينعدم في اللبائن الحقيقية . </a:t>
            </a:r>
          </a:p>
          <a:p>
            <a:pPr algn="r" rtl="1"/>
            <a:r>
              <a:rPr lang="ar-IQ" sz="3200" b="1" dirty="0">
                <a:solidFill>
                  <a:schemeClr val="accent6">
                    <a:lumMod val="50000"/>
                  </a:schemeClr>
                </a:solidFill>
              </a:rPr>
              <a:t>13-الاجناس منفصلة . والاخصاب داخلي، وهي تمتلك أعضاء جماع ذكرية خارجية .(يتصل الجنين بالسخد)وهناك ثلاث اغشية تحيط بالجنين.  </a:t>
            </a:r>
            <a:endParaRPr lang="ar-IQ" sz="3200" dirty="0"/>
          </a:p>
        </p:txBody>
      </p:sp>
    </p:spTree>
    <p:extLst>
      <p:ext uri="{BB962C8B-B14F-4D97-AF65-F5344CB8AC3E}">
        <p14:creationId xmlns:p14="http://schemas.microsoft.com/office/powerpoint/2010/main" val="4207873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a:extLst>
              <a:ext uri="{FF2B5EF4-FFF2-40B4-BE49-F238E27FC236}">
                <a16:creationId xmlns:a16="http://schemas.microsoft.com/office/drawing/2014/main" id="{70D8493E-FEEC-59DA-952D-4FC75BB4DA30}"/>
              </a:ext>
            </a:extLst>
          </p:cNvPr>
          <p:cNvSpPr>
            <a:spLocks noGrp="1"/>
          </p:cNvSpPr>
          <p:nvPr>
            <p:ph idx="1"/>
          </p:nvPr>
        </p:nvSpPr>
        <p:spPr>
          <a:xfrm>
            <a:off x="589280" y="1"/>
            <a:ext cx="11533145" cy="5689866"/>
          </a:xfrm>
        </p:spPr>
        <p:txBody>
          <a:bodyPr>
            <a:normAutofit/>
          </a:bodyPr>
          <a:lstStyle/>
          <a:p>
            <a:pPr marL="0" indent="0" algn="r" rtl="1">
              <a:buNone/>
            </a:pPr>
            <a:r>
              <a:rPr lang="ar-IQ" sz="3600" b="1" dirty="0">
                <a:solidFill>
                  <a:schemeClr val="accent3">
                    <a:lumMod val="50000"/>
                  </a:schemeClr>
                </a:solidFill>
                <a:cs typeface="+mj-cs"/>
              </a:rPr>
              <a:t>ا</a:t>
            </a:r>
            <a:r>
              <a:rPr lang="ar-IQ" sz="3600" b="1" i="0" dirty="0">
                <a:solidFill>
                  <a:schemeClr val="accent3">
                    <a:lumMod val="50000"/>
                  </a:schemeClr>
                </a:solidFill>
                <a:effectLst/>
                <a:latin typeface="Helvetica Neue"/>
                <a:cs typeface="+mj-cs"/>
              </a:rPr>
              <a:t>لحبل العصبي الظهري </a:t>
            </a:r>
          </a:p>
          <a:p>
            <a:pPr marL="0" indent="0" algn="r" rtl="1">
              <a:buNone/>
            </a:pPr>
            <a:r>
              <a:rPr lang="ar-IQ" sz="2800" b="1" i="0" dirty="0">
                <a:solidFill>
                  <a:schemeClr val="tx2">
                    <a:lumMod val="50000"/>
                  </a:schemeClr>
                </a:solidFill>
                <a:effectLst/>
                <a:latin typeface="Helvetica Neue"/>
                <a:cs typeface="+mj-cs"/>
              </a:rPr>
              <a:t>هو أحد الخصائص الجنينية الفريدة للحبليات بجانب الحبل الظهري. يعتبر الحبل العصبي الظهري حبل ظهري أجوف.</a:t>
            </a:r>
            <a:r>
              <a:rPr lang="ar-SA" sz="2800" b="1" dirty="0">
                <a:solidFill>
                  <a:schemeClr val="tx2">
                    <a:lumMod val="50000"/>
                  </a:schemeClr>
                </a:solidFill>
                <a:cs typeface="+mj-cs"/>
              </a:rPr>
              <a:t> ينشا من الاديم الظاهر عند الخط الوسطي الظهري</a:t>
            </a:r>
            <a:r>
              <a:rPr lang="ar-IQ" sz="2800" b="1" i="0" dirty="0">
                <a:solidFill>
                  <a:schemeClr val="tx2">
                    <a:lumMod val="50000"/>
                  </a:schemeClr>
                </a:solidFill>
                <a:effectLst/>
                <a:latin typeface="Helvetica Neue"/>
                <a:cs typeface="+mj-cs"/>
              </a:rPr>
              <a:t> ، مشكلا أنبوب مجوف</a:t>
            </a:r>
            <a:r>
              <a:rPr lang="ar-SA" sz="2800" b="1" dirty="0">
                <a:solidFill>
                  <a:schemeClr val="tx2">
                    <a:lumMod val="50000"/>
                  </a:schemeClr>
                </a:solidFill>
                <a:cs typeface="+mj-cs"/>
              </a:rPr>
              <a:t>  ويتسع في مقدمته مكونا ما يعرف بالحوصلة الدماغية </a:t>
            </a:r>
            <a:r>
              <a:rPr lang="en-US" sz="2800" b="1" dirty="0">
                <a:solidFill>
                  <a:schemeClr val="tx2">
                    <a:lumMod val="50000"/>
                  </a:schemeClr>
                </a:solidFill>
                <a:cs typeface="+mj-cs"/>
              </a:rPr>
              <a:t>Brain vesicle</a:t>
            </a:r>
            <a:r>
              <a:rPr lang="ar-SA" sz="2800" b="1" dirty="0">
                <a:solidFill>
                  <a:schemeClr val="tx2">
                    <a:lumMod val="50000"/>
                  </a:schemeClr>
                </a:solidFill>
                <a:cs typeface="+mj-cs"/>
              </a:rPr>
              <a:t> التي تكون الدماغ .</a:t>
            </a:r>
          </a:p>
        </p:txBody>
      </p:sp>
      <p:sp>
        <p:nvSpPr>
          <p:cNvPr id="7" name="مربع نص 6">
            <a:extLst>
              <a:ext uri="{FF2B5EF4-FFF2-40B4-BE49-F238E27FC236}">
                <a16:creationId xmlns:a16="http://schemas.microsoft.com/office/drawing/2014/main" id="{9AA67E5E-6C18-293A-640B-93869D2562BE}"/>
              </a:ext>
            </a:extLst>
          </p:cNvPr>
          <p:cNvSpPr txBox="1"/>
          <p:nvPr/>
        </p:nvSpPr>
        <p:spPr>
          <a:xfrm>
            <a:off x="69575" y="0"/>
            <a:ext cx="10436500" cy="769441"/>
          </a:xfrm>
          <a:prstGeom prst="rect">
            <a:avLst/>
          </a:prstGeom>
          <a:noFill/>
        </p:spPr>
        <p:txBody>
          <a:bodyPr wrap="square">
            <a:spAutoFit/>
          </a:bodyPr>
          <a:lstStyle/>
          <a:p>
            <a:pPr eaLnBrk="1" hangingPunct="1">
              <a:spcBef>
                <a:spcPct val="0"/>
              </a:spcBef>
              <a:buFontTx/>
              <a:buNone/>
            </a:pPr>
            <a:r>
              <a:rPr lang="en-US" altLang="ar-IQ" sz="4400" dirty="0">
                <a:solidFill>
                  <a:schemeClr val="accent3">
                    <a:lumMod val="50000"/>
                  </a:schemeClr>
                </a:solidFill>
                <a:latin typeface="Arial Black" panose="020B0A04020102020204" pitchFamily="34" charset="0"/>
                <a:ea typeface="Times" panose="02020603050405020304" pitchFamily="18" charset="0"/>
                <a:cs typeface="+mj-cs"/>
              </a:rPr>
              <a:t>2-Dorsal Hollow Nerve Cord</a:t>
            </a:r>
            <a:endParaRPr lang="en-US" altLang="ar-IQ" sz="4400" dirty="0">
              <a:solidFill>
                <a:schemeClr val="accent3">
                  <a:lumMod val="50000"/>
                </a:schemeClr>
              </a:solidFill>
              <a:ea typeface="Times" panose="02020603050405020304" pitchFamily="18" charset="0"/>
              <a:cs typeface="+mj-cs"/>
            </a:endParaRPr>
          </a:p>
        </p:txBody>
      </p:sp>
      <p:pic>
        <p:nvPicPr>
          <p:cNvPr id="15" name="Picture 4" descr="Notochord originates fromA. MesodermB. EctodermC. EndodermD. None of these">
            <a:extLst>
              <a:ext uri="{FF2B5EF4-FFF2-40B4-BE49-F238E27FC236}">
                <a16:creationId xmlns:a16="http://schemas.microsoft.com/office/drawing/2014/main" id="{48D4F09C-A516-FBA0-D81F-E4DCC4A03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961" y="2606040"/>
            <a:ext cx="6435678" cy="415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9196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4DB565A5-062B-850F-A7D5-C50948661B34}"/>
              </a:ext>
            </a:extLst>
          </p:cNvPr>
          <p:cNvSpPr txBox="1"/>
          <p:nvPr/>
        </p:nvSpPr>
        <p:spPr>
          <a:xfrm>
            <a:off x="2533650" y="381000"/>
            <a:ext cx="6762750" cy="769441"/>
          </a:xfrm>
          <a:prstGeom prst="rect">
            <a:avLst/>
          </a:prstGeom>
          <a:noFill/>
        </p:spPr>
        <p:txBody>
          <a:bodyPr wrap="square">
            <a:spAutoFit/>
          </a:bodyPr>
          <a:lstStyle/>
          <a:p>
            <a:r>
              <a:rPr lang="en-US" sz="4400" b="1" dirty="0">
                <a:solidFill>
                  <a:schemeClr val="accent2">
                    <a:lumMod val="75000"/>
                  </a:schemeClr>
                </a:solidFill>
              </a:rPr>
              <a:t>Class: Mammalia</a:t>
            </a:r>
            <a:r>
              <a:rPr lang="ar-IQ" sz="4400" b="1" dirty="0">
                <a:solidFill>
                  <a:schemeClr val="accent2">
                    <a:lumMod val="75000"/>
                  </a:schemeClr>
                </a:solidFill>
              </a:rPr>
              <a:t> </a:t>
            </a:r>
            <a:endParaRPr lang="ar-IQ" sz="4400" dirty="0"/>
          </a:p>
        </p:txBody>
      </p:sp>
      <p:sp>
        <p:nvSpPr>
          <p:cNvPr id="7" name="مربع نص 6">
            <a:extLst>
              <a:ext uri="{FF2B5EF4-FFF2-40B4-BE49-F238E27FC236}">
                <a16:creationId xmlns:a16="http://schemas.microsoft.com/office/drawing/2014/main" id="{A93BD506-8B81-7A78-4C0B-6D2FFAA57F62}"/>
              </a:ext>
            </a:extLst>
          </p:cNvPr>
          <p:cNvSpPr txBox="1"/>
          <p:nvPr/>
        </p:nvSpPr>
        <p:spPr>
          <a:xfrm>
            <a:off x="533399" y="1028343"/>
            <a:ext cx="11820525" cy="4801314"/>
          </a:xfrm>
          <a:prstGeom prst="rect">
            <a:avLst/>
          </a:prstGeom>
          <a:noFill/>
        </p:spPr>
        <p:txBody>
          <a:bodyPr wrap="square">
            <a:spAutoFit/>
          </a:bodyPr>
          <a:lstStyle/>
          <a:p>
            <a:r>
              <a:rPr lang="en-US" sz="4000" b="1" dirty="0">
                <a:solidFill>
                  <a:srgbClr val="0070C0"/>
                </a:solidFill>
              </a:rPr>
              <a:t>Subclass: Prototheria        </a:t>
            </a:r>
            <a:r>
              <a:rPr lang="ar-IQ" sz="4000" b="1" dirty="0">
                <a:solidFill>
                  <a:srgbClr val="0070C0"/>
                </a:solidFill>
              </a:rPr>
              <a:t>صنيف اللبائن الأولية</a:t>
            </a:r>
            <a:r>
              <a:rPr lang="en-US" sz="4000" b="1" dirty="0">
                <a:solidFill>
                  <a:srgbClr val="0070C0"/>
                </a:solidFill>
              </a:rPr>
              <a:t> </a:t>
            </a:r>
            <a:r>
              <a:rPr lang="en-US" sz="4000" b="1" dirty="0">
                <a:solidFill>
                  <a:schemeClr val="accent5">
                    <a:lumMod val="50000"/>
                  </a:schemeClr>
                </a:solidFill>
              </a:rPr>
              <a:t>   </a:t>
            </a:r>
            <a:r>
              <a:rPr lang="en-US" sz="3200" b="1" dirty="0">
                <a:solidFill>
                  <a:schemeClr val="accent5">
                    <a:lumMod val="50000"/>
                  </a:schemeClr>
                </a:solidFill>
              </a:rPr>
              <a:t> </a:t>
            </a:r>
          </a:p>
          <a:p>
            <a:r>
              <a:rPr lang="en-US" sz="3200" b="1" dirty="0">
                <a:solidFill>
                  <a:schemeClr val="accent5">
                    <a:lumMod val="50000"/>
                  </a:schemeClr>
                </a:solidFill>
              </a:rPr>
              <a:t>Order : Monotremata  </a:t>
            </a:r>
            <a:r>
              <a:rPr lang="ar-IQ" sz="3200" b="1" dirty="0">
                <a:solidFill>
                  <a:schemeClr val="accent5">
                    <a:lumMod val="50000"/>
                  </a:schemeClr>
                </a:solidFill>
              </a:rPr>
              <a:t>رتبة وحيدة المسلك     </a:t>
            </a:r>
            <a:endParaRPr lang="en-US" sz="3200" b="1" dirty="0">
              <a:solidFill>
                <a:schemeClr val="accent5">
                  <a:lumMod val="50000"/>
                </a:schemeClr>
              </a:solidFill>
            </a:endParaRPr>
          </a:p>
          <a:p>
            <a:endParaRPr lang="en-US" sz="3200" b="1" dirty="0">
              <a:solidFill>
                <a:schemeClr val="accent2">
                  <a:lumMod val="75000"/>
                </a:schemeClr>
              </a:solidFill>
            </a:endParaRPr>
          </a:p>
          <a:p>
            <a:r>
              <a:rPr lang="en-US" sz="4000" b="1" dirty="0">
                <a:solidFill>
                  <a:srgbClr val="0070C0"/>
                </a:solidFill>
              </a:rPr>
              <a:t>Subclass: Metatheria         </a:t>
            </a:r>
            <a:r>
              <a:rPr lang="ar-IQ" sz="4000" b="1" dirty="0">
                <a:solidFill>
                  <a:srgbClr val="0070C0"/>
                </a:solidFill>
              </a:rPr>
              <a:t>صنيف اللبائن البعدية</a:t>
            </a:r>
            <a:r>
              <a:rPr lang="en-US" sz="4000" b="1" dirty="0">
                <a:solidFill>
                  <a:srgbClr val="0070C0"/>
                </a:solidFill>
              </a:rPr>
              <a:t>  </a:t>
            </a:r>
            <a:r>
              <a:rPr lang="en-US" sz="3200" b="1" dirty="0">
                <a:solidFill>
                  <a:srgbClr val="0070C0"/>
                </a:solidFill>
              </a:rPr>
              <a:t>    </a:t>
            </a:r>
          </a:p>
          <a:p>
            <a:r>
              <a:rPr lang="en-US" sz="3200" b="1" dirty="0">
                <a:solidFill>
                  <a:schemeClr val="accent5">
                    <a:lumMod val="50000"/>
                  </a:schemeClr>
                </a:solidFill>
              </a:rPr>
              <a:t>Order : Marsupialia </a:t>
            </a:r>
            <a:r>
              <a:rPr lang="ar-IQ" sz="3200" b="1" dirty="0">
                <a:solidFill>
                  <a:schemeClr val="accent5">
                    <a:lumMod val="50000"/>
                  </a:schemeClr>
                </a:solidFill>
              </a:rPr>
              <a:t>رتبة الكيسيات         </a:t>
            </a:r>
            <a:endParaRPr lang="en-US" sz="3200" b="1" dirty="0">
              <a:solidFill>
                <a:schemeClr val="accent5">
                  <a:lumMod val="50000"/>
                </a:schemeClr>
              </a:solidFill>
            </a:endParaRPr>
          </a:p>
          <a:p>
            <a:endParaRPr lang="en-US" sz="3200" b="1" dirty="0">
              <a:solidFill>
                <a:schemeClr val="accent2">
                  <a:lumMod val="75000"/>
                </a:schemeClr>
              </a:solidFill>
            </a:endParaRPr>
          </a:p>
          <a:p>
            <a:r>
              <a:rPr lang="en-US" sz="4000" b="1" dirty="0">
                <a:solidFill>
                  <a:srgbClr val="0070C0"/>
                </a:solidFill>
              </a:rPr>
              <a:t>Subclass: Eutheria </a:t>
            </a:r>
            <a:r>
              <a:rPr lang="ar-IQ" sz="4000" b="1" dirty="0">
                <a:solidFill>
                  <a:srgbClr val="0070C0"/>
                </a:solidFill>
              </a:rPr>
              <a:t>صنيف اللبائن الحقيقية او السخدية        </a:t>
            </a:r>
            <a:r>
              <a:rPr lang="en-US" sz="3200" b="1" dirty="0">
                <a:solidFill>
                  <a:srgbClr val="0070C0"/>
                </a:solidFill>
              </a:rPr>
              <a:t> </a:t>
            </a:r>
          </a:p>
          <a:p>
            <a:r>
              <a:rPr lang="en-US" sz="4000" b="1" dirty="0">
                <a:solidFill>
                  <a:srgbClr val="0070C0"/>
                </a:solidFill>
              </a:rPr>
              <a:t>(Placental)     </a:t>
            </a:r>
          </a:p>
          <a:p>
            <a:pPr algn="ctr"/>
            <a:r>
              <a:rPr lang="en-US" sz="1800" b="1" dirty="0">
                <a:solidFill>
                  <a:schemeClr val="accent2">
                    <a:lumMod val="75000"/>
                  </a:schemeClr>
                </a:solidFill>
              </a:rPr>
              <a:t>                          </a:t>
            </a:r>
            <a:endParaRPr lang="ar-IQ" dirty="0"/>
          </a:p>
        </p:txBody>
      </p:sp>
      <p:sp>
        <p:nvSpPr>
          <p:cNvPr id="9" name="مربع نص 8">
            <a:extLst>
              <a:ext uri="{FF2B5EF4-FFF2-40B4-BE49-F238E27FC236}">
                <a16:creationId xmlns:a16="http://schemas.microsoft.com/office/drawing/2014/main" id="{AF083EE5-8172-2783-401F-F4353E63BB39}"/>
              </a:ext>
            </a:extLst>
          </p:cNvPr>
          <p:cNvSpPr txBox="1"/>
          <p:nvPr/>
        </p:nvSpPr>
        <p:spPr>
          <a:xfrm>
            <a:off x="1162050" y="2321957"/>
            <a:ext cx="7989093" cy="369332"/>
          </a:xfrm>
          <a:prstGeom prst="rect">
            <a:avLst/>
          </a:prstGeom>
          <a:noFill/>
        </p:spPr>
        <p:txBody>
          <a:bodyPr wrap="square">
            <a:spAutoFit/>
          </a:bodyPr>
          <a:lstStyle/>
          <a:p>
            <a:r>
              <a:rPr lang="en-US" dirty="0"/>
              <a:t> </a:t>
            </a:r>
            <a:endParaRPr lang="ar-IQ" dirty="0"/>
          </a:p>
        </p:txBody>
      </p:sp>
    </p:spTree>
    <p:extLst>
      <p:ext uri="{BB962C8B-B14F-4D97-AF65-F5344CB8AC3E}">
        <p14:creationId xmlns:p14="http://schemas.microsoft.com/office/powerpoint/2010/main" val="27139939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93DD3AFC-4EBB-DD71-CD1C-9F64EABDE67F}"/>
              </a:ext>
            </a:extLst>
          </p:cNvPr>
          <p:cNvSpPr txBox="1"/>
          <p:nvPr/>
        </p:nvSpPr>
        <p:spPr>
          <a:xfrm>
            <a:off x="1104900" y="504825"/>
            <a:ext cx="8801100" cy="646331"/>
          </a:xfrm>
          <a:prstGeom prst="rect">
            <a:avLst/>
          </a:prstGeom>
          <a:noFill/>
        </p:spPr>
        <p:txBody>
          <a:bodyPr wrap="square">
            <a:spAutoFit/>
          </a:bodyPr>
          <a:lstStyle/>
          <a:p>
            <a:r>
              <a:rPr lang="en-US" sz="3600" b="1" dirty="0">
                <a:solidFill>
                  <a:schemeClr val="accent5">
                    <a:lumMod val="50000"/>
                  </a:schemeClr>
                </a:solidFill>
              </a:rPr>
              <a:t>Order : Monotremata  </a:t>
            </a:r>
            <a:r>
              <a:rPr lang="ar-IQ" sz="3200" b="1" dirty="0">
                <a:solidFill>
                  <a:schemeClr val="accent5">
                    <a:lumMod val="50000"/>
                  </a:schemeClr>
                </a:solidFill>
              </a:rPr>
              <a:t>رتبة وحيدة المسلك     </a:t>
            </a:r>
            <a:endParaRPr lang="en-US" sz="3200" b="1" dirty="0">
              <a:solidFill>
                <a:schemeClr val="accent5">
                  <a:lumMod val="50000"/>
                </a:schemeClr>
              </a:solidFill>
            </a:endParaRPr>
          </a:p>
        </p:txBody>
      </p:sp>
      <p:sp>
        <p:nvSpPr>
          <p:cNvPr id="7" name="مربع نص 6">
            <a:extLst>
              <a:ext uri="{FF2B5EF4-FFF2-40B4-BE49-F238E27FC236}">
                <a16:creationId xmlns:a16="http://schemas.microsoft.com/office/drawing/2014/main" id="{4DD78EF9-FC52-8089-63F1-A40A8A293493}"/>
              </a:ext>
            </a:extLst>
          </p:cNvPr>
          <p:cNvSpPr txBox="1"/>
          <p:nvPr/>
        </p:nvSpPr>
        <p:spPr>
          <a:xfrm>
            <a:off x="576471" y="1341783"/>
            <a:ext cx="11615530" cy="954107"/>
          </a:xfrm>
          <a:prstGeom prst="rect">
            <a:avLst/>
          </a:prstGeom>
          <a:noFill/>
        </p:spPr>
        <p:txBody>
          <a:bodyPr wrap="square">
            <a:spAutoFit/>
          </a:bodyPr>
          <a:lstStyle/>
          <a:p>
            <a:pPr marL="0" indent="0" algn="l" eaLnBrk="1" hangingPunct="1"/>
            <a:r>
              <a:rPr lang="en-US" altLang="ar-IQ" sz="2800" dirty="0">
                <a:latin typeface="Comic Sans MS" panose="030F0702030302020204" pitchFamily="66" charset="0"/>
                <a:sym typeface="Comic Sans MS" panose="030F0702030302020204" pitchFamily="66" charset="0"/>
              </a:rPr>
              <a:t>.  </a:t>
            </a:r>
            <a:r>
              <a:rPr lang="en-US" altLang="ar-IQ" sz="2800" b="1" dirty="0">
                <a:solidFill>
                  <a:srgbClr val="0044FE"/>
                </a:solidFill>
                <a:latin typeface="Comic Sans MS" panose="030F0702030302020204" pitchFamily="66" charset="0"/>
                <a:sym typeface="Comic Sans MS" panose="030F0702030302020204" pitchFamily="66" charset="0"/>
              </a:rPr>
              <a:t>Monotremes</a:t>
            </a:r>
            <a:r>
              <a:rPr lang="en-US" altLang="ar-IQ" sz="2800" dirty="0">
                <a:latin typeface="Comic Sans MS" panose="030F0702030302020204" pitchFamily="66" charset="0"/>
                <a:sym typeface="Comic Sans MS" panose="030F0702030302020204" pitchFamily="66" charset="0"/>
              </a:rPr>
              <a:t>:  mammals that reproduce by laying eggs</a:t>
            </a:r>
            <a:endParaRPr lang="en-US" altLang="ar-IQ" sz="2800" dirty="0">
              <a:latin typeface="Comic Sans MS" panose="030F0702030302020204" pitchFamily="66" charset="0"/>
              <a:cs typeface="ヒラギノ明朝 ProN W3" charset="0"/>
              <a:sym typeface="Comic Sans MS" panose="030F0702030302020204" pitchFamily="66" charset="0"/>
            </a:endParaRPr>
          </a:p>
          <a:p>
            <a:pPr marL="0" indent="0" algn="l" eaLnBrk="1" hangingPunct="1"/>
            <a:r>
              <a:rPr lang="en-US" altLang="ar-IQ" sz="2800" dirty="0">
                <a:latin typeface="Comic Sans MS" panose="030F0702030302020204" pitchFamily="66" charset="0"/>
                <a:sym typeface="Comic Sans MS" panose="030F0702030302020204" pitchFamily="66" charset="0"/>
              </a:rPr>
              <a:t>(duck-billed </a:t>
            </a:r>
            <a:r>
              <a:rPr lang="en-US" altLang="ar-IQ" sz="2800" b="1" dirty="0">
                <a:solidFill>
                  <a:srgbClr val="000099"/>
                </a:solidFill>
                <a:latin typeface="Comic Sans MS" panose="030F0702030302020204" pitchFamily="66" charset="0"/>
                <a:sym typeface="Comic Sans MS" panose="030F0702030302020204" pitchFamily="66" charset="0"/>
              </a:rPr>
              <a:t>platypus</a:t>
            </a:r>
            <a:r>
              <a:rPr lang="en-US" altLang="ar-IQ" sz="2800" dirty="0">
                <a:solidFill>
                  <a:srgbClr val="000099"/>
                </a:solidFill>
                <a:latin typeface="Comic Sans MS" panose="030F0702030302020204" pitchFamily="66" charset="0"/>
                <a:sym typeface="Comic Sans MS" panose="030F0702030302020204" pitchFamily="66" charset="0"/>
              </a:rPr>
              <a:t> </a:t>
            </a:r>
            <a:r>
              <a:rPr lang="en-US" altLang="ar-IQ" sz="2800" dirty="0">
                <a:latin typeface="Comic Sans MS" panose="030F0702030302020204" pitchFamily="66" charset="0"/>
                <a:sym typeface="Comic Sans MS" panose="030F0702030302020204" pitchFamily="66" charset="0"/>
              </a:rPr>
              <a:t>and </a:t>
            </a:r>
            <a:r>
              <a:rPr lang="en-US" altLang="ar-IQ" sz="2800" b="1" dirty="0">
                <a:solidFill>
                  <a:srgbClr val="000099"/>
                </a:solidFill>
                <a:latin typeface="Comic Sans MS" panose="030F0702030302020204" pitchFamily="66" charset="0"/>
                <a:sym typeface="Comic Sans MS" panose="030F0702030302020204" pitchFamily="66" charset="0"/>
              </a:rPr>
              <a:t>echidna</a:t>
            </a:r>
            <a:r>
              <a:rPr lang="en-US" altLang="ar-IQ" sz="2800" dirty="0">
                <a:solidFill>
                  <a:srgbClr val="000099"/>
                </a:solidFill>
                <a:latin typeface="Comic Sans MS" panose="030F0702030302020204" pitchFamily="66" charset="0"/>
                <a:sym typeface="Comic Sans MS" panose="030F0702030302020204" pitchFamily="66" charset="0"/>
              </a:rPr>
              <a:t> </a:t>
            </a:r>
            <a:r>
              <a:rPr lang="en-US" altLang="ar-IQ" sz="2800" dirty="0">
                <a:latin typeface="Comic Sans MS" panose="030F0702030302020204" pitchFamily="66" charset="0"/>
                <a:sym typeface="Comic Sans MS" panose="030F0702030302020204" pitchFamily="66" charset="0"/>
              </a:rPr>
              <a:t>- live only in Australia, Tasmania</a:t>
            </a:r>
            <a:endParaRPr lang="en-US" altLang="ar-IQ" sz="2800" dirty="0">
              <a:latin typeface="Comic Sans MS" panose="030F0702030302020204" pitchFamily="66" charset="0"/>
              <a:cs typeface="ヒラギノ明朝 ProN W3" charset="0"/>
              <a:sym typeface="Comic Sans MS" panose="030F0702030302020204" pitchFamily="66" charset="0"/>
            </a:endParaRPr>
          </a:p>
        </p:txBody>
      </p:sp>
      <p:pic>
        <p:nvPicPr>
          <p:cNvPr id="8" name="Picture 3">
            <a:extLst>
              <a:ext uri="{FF2B5EF4-FFF2-40B4-BE49-F238E27FC236}">
                <a16:creationId xmlns:a16="http://schemas.microsoft.com/office/drawing/2014/main" id="{D230940C-E460-1573-EEBF-F673C3D20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91" y="2548745"/>
            <a:ext cx="5693051" cy="418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2">
            <a:extLst>
              <a:ext uri="{FF2B5EF4-FFF2-40B4-BE49-F238E27FC236}">
                <a16:creationId xmlns:a16="http://schemas.microsoft.com/office/drawing/2014/main" id="{DDB629C7-FC75-77A1-0790-DDAB5376A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48745"/>
            <a:ext cx="5326406"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8752443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8B635B9A-3A5B-78AF-F954-5151110CD471}"/>
              </a:ext>
            </a:extLst>
          </p:cNvPr>
          <p:cNvSpPr txBox="1"/>
          <p:nvPr/>
        </p:nvSpPr>
        <p:spPr>
          <a:xfrm>
            <a:off x="266701" y="1019176"/>
            <a:ext cx="11668124" cy="5201424"/>
          </a:xfrm>
          <a:prstGeom prst="rect">
            <a:avLst/>
          </a:prstGeom>
          <a:noFill/>
        </p:spPr>
        <p:txBody>
          <a:bodyPr wrap="square">
            <a:spAutoFit/>
          </a:bodyPr>
          <a:lstStyle/>
          <a:p>
            <a:pPr algn="r" rtl="1"/>
            <a:r>
              <a:rPr lang="en-US" altLang="ar-IQ" dirty="0">
                <a:latin typeface="Comic Sans MS" panose="030F0702030302020204" pitchFamily="66" charset="0"/>
                <a:sym typeface="Comic Sans MS" panose="030F0702030302020204" pitchFamily="66" charset="0"/>
              </a:rPr>
              <a:t> </a:t>
            </a:r>
            <a:r>
              <a:rPr lang="ar-IQ" altLang="ar-IQ" sz="2800" b="1" dirty="0">
                <a:solidFill>
                  <a:schemeClr val="accent5">
                    <a:lumMod val="50000"/>
                  </a:schemeClr>
                </a:solidFill>
                <a:latin typeface="Comic Sans MS" panose="030F0702030302020204" pitchFamily="66" charset="0"/>
                <a:sym typeface="Comic Sans MS" panose="030F0702030302020204" pitchFamily="66" charset="0"/>
              </a:rPr>
              <a:t>سميت بوحيدة المسلك لان الفتحات البولية والتناسلية والمخرجية تفتح في منطقة واحدة وهي منطقة المجمع ،ويظهر منقار البط</a:t>
            </a:r>
            <a:r>
              <a:rPr lang="en-US" altLang="ar-IQ" sz="2800" b="1" dirty="0">
                <a:solidFill>
                  <a:schemeClr val="accent5">
                    <a:lumMod val="50000"/>
                  </a:schemeClr>
                </a:solidFill>
                <a:latin typeface="Comic Sans MS" panose="030F0702030302020204" pitchFamily="66" charset="0"/>
                <a:sym typeface="Comic Sans MS" panose="030F0702030302020204" pitchFamily="66" charset="0"/>
              </a:rPr>
              <a:t> Platypus </a:t>
            </a:r>
            <a:r>
              <a:rPr lang="ar-IQ" altLang="ar-IQ" sz="2800" b="1" dirty="0">
                <a:solidFill>
                  <a:schemeClr val="accent5">
                    <a:lumMod val="50000"/>
                  </a:schemeClr>
                </a:solidFill>
                <a:latin typeface="Comic Sans MS" panose="030F0702030302020204" pitchFamily="66" charset="0"/>
                <a:sym typeface="Comic Sans MS" panose="030F0702030302020204" pitchFamily="66" charset="0"/>
              </a:rPr>
              <a:t>  بعض صفات الطيور اذ يمتلك منقار لحمي يشبه منقار البط ومزود بنهايات حسية ، وتمتلك الانثى مبيضا واحدا ومن الأنواع الأخرى أكل النمل الشائك </a:t>
            </a:r>
            <a:r>
              <a:rPr lang="en-US" altLang="ar-IQ" sz="2800" b="1" dirty="0">
                <a:solidFill>
                  <a:schemeClr val="accent5">
                    <a:lumMod val="50000"/>
                  </a:schemeClr>
                </a:solidFill>
                <a:latin typeface="Comic Sans MS" panose="030F0702030302020204" pitchFamily="66" charset="0"/>
                <a:sym typeface="Comic Sans MS" panose="030F0702030302020204" pitchFamily="66" charset="0"/>
              </a:rPr>
              <a:t>Echidna</a:t>
            </a:r>
            <a:r>
              <a:rPr lang="ar-IQ" altLang="ar-IQ" sz="2800" b="1" dirty="0">
                <a:solidFill>
                  <a:schemeClr val="accent5">
                    <a:lumMod val="50000"/>
                  </a:schemeClr>
                </a:solidFill>
                <a:latin typeface="Comic Sans MS" panose="030F0702030302020204" pitchFamily="66" charset="0"/>
                <a:sym typeface="Comic Sans MS" panose="030F0702030302020204" pitchFamily="66" charset="0"/>
              </a:rPr>
              <a:t> .</a:t>
            </a:r>
          </a:p>
          <a:p>
            <a:pPr algn="r" rtl="1"/>
            <a:endParaRPr lang="ar-IQ" sz="2800" b="1" dirty="0">
              <a:solidFill>
                <a:schemeClr val="accent5">
                  <a:lumMod val="50000"/>
                </a:schemeClr>
              </a:solidFill>
              <a:latin typeface="Comic Sans MS" panose="030F0702030302020204" pitchFamily="66" charset="0"/>
              <a:sym typeface="Comic Sans MS" panose="030F0702030302020204" pitchFamily="66" charset="0"/>
            </a:endParaRPr>
          </a:p>
          <a:p>
            <a:r>
              <a:rPr lang="en-US" sz="3600" b="1" dirty="0">
                <a:solidFill>
                  <a:schemeClr val="accent2">
                    <a:lumMod val="50000"/>
                  </a:schemeClr>
                </a:solidFill>
              </a:rPr>
              <a:t>Order : Marsupialia </a:t>
            </a:r>
            <a:r>
              <a:rPr lang="ar-IQ" sz="3600" b="1" dirty="0">
                <a:solidFill>
                  <a:schemeClr val="accent2">
                    <a:lumMod val="50000"/>
                  </a:schemeClr>
                </a:solidFill>
              </a:rPr>
              <a:t>رتبة الكيسيات         </a:t>
            </a:r>
          </a:p>
          <a:p>
            <a:pPr algn="r" rtl="1"/>
            <a:r>
              <a:rPr lang="ar-IQ" sz="3200" b="1" dirty="0">
                <a:solidFill>
                  <a:schemeClr val="accent4">
                    <a:lumMod val="50000"/>
                  </a:schemeClr>
                </a:solidFill>
              </a:rPr>
              <a:t>تمتلك لبائن تتميز بامتلاكها كيس بطني </a:t>
            </a:r>
            <a:r>
              <a:rPr lang="en-US" sz="3200" b="1" dirty="0">
                <a:solidFill>
                  <a:schemeClr val="accent4">
                    <a:lumMod val="50000"/>
                  </a:schemeClr>
                </a:solidFill>
              </a:rPr>
              <a:t>Marsupium</a:t>
            </a:r>
            <a:r>
              <a:rPr lang="ar-IQ" sz="3200" b="1" dirty="0">
                <a:solidFill>
                  <a:schemeClr val="accent4">
                    <a:lumMod val="50000"/>
                  </a:schemeClr>
                </a:solidFill>
              </a:rPr>
              <a:t> تضع فيه صغارها غير المكتملة النمو مثل الكنغر والكولا </a:t>
            </a:r>
            <a:r>
              <a:rPr lang="ar-IQ" sz="3200" b="1" dirty="0" err="1">
                <a:solidFill>
                  <a:schemeClr val="accent4">
                    <a:lumMod val="50000"/>
                  </a:schemeClr>
                </a:solidFill>
              </a:rPr>
              <a:t>والابوسوم</a:t>
            </a:r>
            <a:r>
              <a:rPr lang="ar-IQ" sz="3200" b="1" dirty="0">
                <a:solidFill>
                  <a:schemeClr val="accent4">
                    <a:lumMod val="50000"/>
                  </a:schemeClr>
                </a:solidFill>
              </a:rPr>
              <a:t> </a:t>
            </a:r>
            <a:r>
              <a:rPr lang="en-US" sz="3200" b="1" dirty="0">
                <a:solidFill>
                  <a:schemeClr val="accent4">
                    <a:lumMod val="50000"/>
                  </a:schemeClr>
                </a:solidFill>
              </a:rPr>
              <a:t>Opossum</a:t>
            </a:r>
            <a:r>
              <a:rPr lang="ar-IQ" sz="3200" b="1" dirty="0">
                <a:solidFill>
                  <a:schemeClr val="accent4">
                    <a:lumMod val="50000"/>
                  </a:schemeClr>
                </a:solidFill>
              </a:rPr>
              <a:t>. </a:t>
            </a:r>
            <a:endParaRPr lang="en-US" sz="3200" b="1" dirty="0">
              <a:solidFill>
                <a:schemeClr val="accent4">
                  <a:lumMod val="50000"/>
                </a:schemeClr>
              </a:solidFill>
            </a:endParaRPr>
          </a:p>
          <a:p>
            <a:pPr algn="ctr" rtl="1"/>
            <a:endParaRPr lang="ar-IQ" sz="2800" b="1" dirty="0">
              <a:solidFill>
                <a:schemeClr val="accent5">
                  <a:lumMod val="50000"/>
                </a:schemeClr>
              </a:solidFill>
              <a:latin typeface="Comic Sans MS" panose="030F0702030302020204" pitchFamily="66" charset="0"/>
              <a:sym typeface="Comic Sans MS" panose="030F0702030302020204" pitchFamily="66" charset="0"/>
            </a:endParaRPr>
          </a:p>
          <a:p>
            <a:pPr algn="r" rtl="1"/>
            <a:endParaRPr lang="ar-IQ" sz="2800" b="1" dirty="0">
              <a:solidFill>
                <a:schemeClr val="accent5">
                  <a:lumMod val="50000"/>
                </a:schemeClr>
              </a:solidFill>
              <a:latin typeface="Comic Sans MS" panose="030F0702030302020204" pitchFamily="66" charset="0"/>
              <a:sym typeface="Comic Sans MS" panose="030F0702030302020204" pitchFamily="66" charset="0"/>
            </a:endParaRPr>
          </a:p>
          <a:p>
            <a:pPr algn="r" rtl="1"/>
            <a:endParaRPr lang="ar-IQ" sz="2800" b="1" dirty="0">
              <a:solidFill>
                <a:schemeClr val="accent5">
                  <a:lumMod val="50000"/>
                </a:schemeClr>
              </a:solidFill>
            </a:endParaRPr>
          </a:p>
        </p:txBody>
      </p:sp>
      <p:sp>
        <p:nvSpPr>
          <p:cNvPr id="7" name="مربع نص 6">
            <a:extLst>
              <a:ext uri="{FF2B5EF4-FFF2-40B4-BE49-F238E27FC236}">
                <a16:creationId xmlns:a16="http://schemas.microsoft.com/office/drawing/2014/main" id="{43EEBB21-7990-015D-1254-B0E2A9916D0E}"/>
              </a:ext>
            </a:extLst>
          </p:cNvPr>
          <p:cNvSpPr txBox="1"/>
          <p:nvPr/>
        </p:nvSpPr>
        <p:spPr>
          <a:xfrm>
            <a:off x="1885950" y="371475"/>
            <a:ext cx="8315325" cy="646331"/>
          </a:xfrm>
          <a:prstGeom prst="rect">
            <a:avLst/>
          </a:prstGeom>
          <a:noFill/>
        </p:spPr>
        <p:txBody>
          <a:bodyPr wrap="square">
            <a:spAutoFit/>
          </a:bodyPr>
          <a:lstStyle/>
          <a:p>
            <a:r>
              <a:rPr lang="en-US" sz="3600" b="1" dirty="0">
                <a:solidFill>
                  <a:schemeClr val="accent2">
                    <a:lumMod val="50000"/>
                  </a:schemeClr>
                </a:solidFill>
              </a:rPr>
              <a:t>Order : Monotremata  </a:t>
            </a:r>
            <a:r>
              <a:rPr lang="ar-IQ" sz="3200" b="1" dirty="0">
                <a:solidFill>
                  <a:schemeClr val="accent2">
                    <a:lumMod val="50000"/>
                  </a:schemeClr>
                </a:solidFill>
              </a:rPr>
              <a:t>رتبة وحيدة المسلك     </a:t>
            </a:r>
            <a:endParaRPr lang="en-US" sz="3200" b="1" dirty="0">
              <a:solidFill>
                <a:schemeClr val="accent2">
                  <a:lumMod val="50000"/>
                </a:schemeClr>
              </a:solidFill>
            </a:endParaRPr>
          </a:p>
        </p:txBody>
      </p:sp>
    </p:spTree>
    <p:extLst>
      <p:ext uri="{BB962C8B-B14F-4D97-AF65-F5344CB8AC3E}">
        <p14:creationId xmlns:p14="http://schemas.microsoft.com/office/powerpoint/2010/main" val="4853244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heppardsoftware.com/design/images/animals_header_marsupials.jpg">
            <a:extLst>
              <a:ext uri="{FF2B5EF4-FFF2-40B4-BE49-F238E27FC236}">
                <a16:creationId xmlns:a16="http://schemas.microsoft.com/office/drawing/2014/main" id="{318A4CA2-8FED-C332-5ADE-B8CF930B6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228599"/>
            <a:ext cx="8816975"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1705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4AA7670B-D9D2-936F-AABF-1B31BA9C643F}"/>
              </a:ext>
            </a:extLst>
          </p:cNvPr>
          <p:cNvSpPr txBox="1"/>
          <p:nvPr/>
        </p:nvSpPr>
        <p:spPr>
          <a:xfrm>
            <a:off x="495300" y="0"/>
            <a:ext cx="10820399" cy="1200329"/>
          </a:xfrm>
          <a:prstGeom prst="rect">
            <a:avLst/>
          </a:prstGeom>
          <a:noFill/>
        </p:spPr>
        <p:txBody>
          <a:bodyPr wrap="square">
            <a:spAutoFit/>
          </a:bodyPr>
          <a:lstStyle/>
          <a:p>
            <a:r>
              <a:rPr lang="en-US" sz="3600" b="1" dirty="0">
                <a:solidFill>
                  <a:srgbClr val="0070C0"/>
                </a:solidFill>
              </a:rPr>
              <a:t>Subclass: </a:t>
            </a:r>
            <a:r>
              <a:rPr lang="en-US" sz="3600" b="1" dirty="0" err="1">
                <a:solidFill>
                  <a:srgbClr val="0070C0"/>
                </a:solidFill>
              </a:rPr>
              <a:t>Eutheria</a:t>
            </a:r>
            <a:r>
              <a:rPr lang="en-US" sz="3600" b="1" dirty="0">
                <a:solidFill>
                  <a:srgbClr val="0070C0"/>
                </a:solidFill>
              </a:rPr>
              <a:t> </a:t>
            </a:r>
            <a:r>
              <a:rPr lang="ar-IQ" sz="3600" b="1" dirty="0" err="1">
                <a:solidFill>
                  <a:srgbClr val="0070C0"/>
                </a:solidFill>
              </a:rPr>
              <a:t>صنيف</a:t>
            </a:r>
            <a:r>
              <a:rPr lang="ar-IQ" sz="3600" b="1" dirty="0">
                <a:solidFill>
                  <a:srgbClr val="0070C0"/>
                </a:solidFill>
              </a:rPr>
              <a:t> </a:t>
            </a:r>
            <a:r>
              <a:rPr lang="ar-IQ" sz="3600" b="1" dirty="0" err="1">
                <a:solidFill>
                  <a:srgbClr val="0070C0"/>
                </a:solidFill>
              </a:rPr>
              <a:t>اللبائن</a:t>
            </a:r>
            <a:r>
              <a:rPr lang="ar-IQ" sz="3600" b="1" dirty="0">
                <a:solidFill>
                  <a:srgbClr val="0070C0"/>
                </a:solidFill>
              </a:rPr>
              <a:t> الحقيقية او السخدية        </a:t>
            </a:r>
            <a:r>
              <a:rPr lang="en-US" sz="3600" b="1" dirty="0">
                <a:solidFill>
                  <a:srgbClr val="0070C0"/>
                </a:solidFill>
              </a:rPr>
              <a:t> </a:t>
            </a:r>
          </a:p>
          <a:p>
            <a:r>
              <a:rPr lang="en-US" sz="3600" b="1" dirty="0">
                <a:solidFill>
                  <a:srgbClr val="0070C0"/>
                </a:solidFill>
              </a:rPr>
              <a:t>(Placental)     </a:t>
            </a:r>
          </a:p>
        </p:txBody>
      </p:sp>
      <p:sp>
        <p:nvSpPr>
          <p:cNvPr id="8" name="مربع نص 7">
            <a:extLst>
              <a:ext uri="{FF2B5EF4-FFF2-40B4-BE49-F238E27FC236}">
                <a16:creationId xmlns:a16="http://schemas.microsoft.com/office/drawing/2014/main" id="{555884CA-5DF8-B2A9-43DF-BFC68E028957}"/>
              </a:ext>
            </a:extLst>
          </p:cNvPr>
          <p:cNvSpPr txBox="1"/>
          <p:nvPr/>
        </p:nvSpPr>
        <p:spPr>
          <a:xfrm>
            <a:off x="571500" y="514350"/>
            <a:ext cx="11420475" cy="5693866"/>
          </a:xfrm>
          <a:prstGeom prst="rect">
            <a:avLst/>
          </a:prstGeom>
          <a:noFill/>
        </p:spPr>
        <p:txBody>
          <a:bodyPr wrap="square">
            <a:spAutoFit/>
          </a:bodyPr>
          <a:lstStyle/>
          <a:p>
            <a:pPr algn="r" rtl="1"/>
            <a:r>
              <a:rPr lang="ar-IQ" sz="2800" b="1" dirty="0">
                <a:latin typeface="Comic Sans MS" panose="030F0702030302020204" pitchFamily="66" charset="0"/>
                <a:sym typeface="Comic Sans MS" panose="030F0702030302020204" pitchFamily="66" charset="0"/>
              </a:rPr>
              <a:t>وتضم لبائن ولوده </a:t>
            </a:r>
            <a:r>
              <a:rPr lang="en-US" sz="2800" b="1" dirty="0">
                <a:latin typeface="Comic Sans MS" panose="030F0702030302020204" pitchFamily="66" charset="0"/>
                <a:sym typeface="Comic Sans MS" panose="030F0702030302020204" pitchFamily="66" charset="0"/>
              </a:rPr>
              <a:t>Viviparous</a:t>
            </a:r>
            <a:r>
              <a:rPr lang="ar-IQ" sz="2800" b="1" dirty="0">
                <a:latin typeface="Comic Sans MS" panose="030F0702030302020204" pitchFamily="66" charset="0"/>
                <a:sym typeface="Comic Sans MS" panose="030F0702030302020204" pitchFamily="66" charset="0"/>
              </a:rPr>
              <a:t> وتسمى بالبائن السخدية وتتكون من </a:t>
            </a:r>
          </a:p>
          <a:p>
            <a:pPr algn="r" rtl="1"/>
            <a:r>
              <a:rPr lang="ar-IQ" sz="2800" b="1" dirty="0">
                <a:latin typeface="Comic Sans MS" panose="030F0702030302020204" pitchFamily="66" charset="0"/>
                <a:sym typeface="Comic Sans MS" panose="030F0702030302020204" pitchFamily="66" charset="0"/>
              </a:rPr>
              <a:t>مجموعة من الرتب منها : </a:t>
            </a:r>
          </a:p>
          <a:p>
            <a:r>
              <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1-Order </a:t>
            </a:r>
            <a:r>
              <a:rPr lang="en-US" altLang="ar-IQ" sz="2800" b="1" dirty="0" err="1">
                <a:solidFill>
                  <a:srgbClr val="0000FF"/>
                </a:solidFill>
                <a:latin typeface="Comic Sans MS" panose="030F0702030302020204" pitchFamily="66" charset="0"/>
                <a:cs typeface="ヒラギノ明朝 ProN W3" charset="0"/>
                <a:sym typeface="Comic Sans MS" panose="030F0702030302020204" pitchFamily="66" charset="0"/>
              </a:rPr>
              <a:t>Insectivora</a:t>
            </a:r>
            <a:r>
              <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            </a:t>
            </a:r>
            <a:r>
              <a:rPr lang="ar-IQ"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رتبة اكلة الحشرات </a:t>
            </a:r>
          </a:p>
          <a:p>
            <a:r>
              <a:rPr lang="en-US" altLang="ar-IQ" sz="2800" b="1" i="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Hemiechinus auritus  </a:t>
            </a:r>
            <a:r>
              <a:rPr lang="ar-IQ" altLang="ar-IQ" sz="2800" b="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القنفذ</a:t>
            </a:r>
            <a:endParaRPr lang="en-US" altLang="ar-IQ" sz="2800" b="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endParaRPr>
          </a:p>
          <a:p>
            <a:r>
              <a:rPr lang="en-US" altLang="ar-IQ" sz="2800" b="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 </a:t>
            </a:r>
            <a:r>
              <a:rPr lang="en-US" altLang="ar-IQ" sz="2800" b="1" i="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 </a:t>
            </a:r>
            <a:endPar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endParaRPr>
          </a:p>
          <a:p>
            <a:r>
              <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2- Order Chiroptera  </a:t>
            </a:r>
            <a:r>
              <a:rPr lang="ar-IQ"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يدوية الاجنحة                    </a:t>
            </a:r>
            <a:endPar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endParaRPr>
          </a:p>
          <a:p>
            <a:r>
              <a:rPr lang="en-US" altLang="ar-IQ" sz="2800" b="1" i="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Taphozous </a:t>
            </a:r>
            <a:r>
              <a:rPr lang="en-US" altLang="ar-IQ" sz="2800" b="1" i="1" dirty="0" err="1">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nudiventris</a:t>
            </a:r>
            <a:r>
              <a:rPr lang="en-US" altLang="ar-IQ" sz="2800" b="1" i="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 </a:t>
            </a:r>
            <a:r>
              <a:rPr lang="ar-IQ" altLang="ar-IQ" sz="2800" b="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الخفاش</a:t>
            </a:r>
          </a:p>
          <a:p>
            <a:endParaRPr lang="en-US" altLang="ar-IQ" sz="2800" b="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endParaRPr>
          </a:p>
          <a:p>
            <a:r>
              <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3- Order Carnivora         </a:t>
            </a:r>
            <a:r>
              <a:rPr lang="ar-IQ"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الضواري            </a:t>
            </a:r>
            <a:endPar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endParaRPr>
          </a:p>
          <a:p>
            <a:r>
              <a:rPr lang="en-US" altLang="ar-IQ" sz="2800" b="1" i="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Vulpes vulpes </a:t>
            </a:r>
            <a:r>
              <a:rPr lang="ar-IQ" altLang="ar-IQ" sz="2800" b="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rPr>
              <a:t>الذئب الأحمر     </a:t>
            </a:r>
          </a:p>
          <a:p>
            <a:endParaRPr lang="en-US" altLang="ar-IQ" sz="2800" b="1" dirty="0">
              <a:solidFill>
                <a:schemeClr val="accent4">
                  <a:lumMod val="50000"/>
                </a:schemeClr>
              </a:solidFill>
              <a:latin typeface="Comic Sans MS" panose="030F0702030302020204" pitchFamily="66" charset="0"/>
              <a:cs typeface="ヒラギノ明朝 ProN W3" charset="0"/>
              <a:sym typeface="Comic Sans MS" panose="030F0702030302020204" pitchFamily="66" charset="0"/>
            </a:endParaRPr>
          </a:p>
          <a:p>
            <a:r>
              <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4- Order Cetacea     </a:t>
            </a:r>
            <a:r>
              <a:rPr lang="ar-IQ"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الحيتان                         </a:t>
            </a:r>
            <a:r>
              <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 </a:t>
            </a:r>
          </a:p>
          <a:p>
            <a:r>
              <a:rPr lang="en-US" sz="2800" b="1" i="1" dirty="0">
                <a:solidFill>
                  <a:schemeClr val="accent4">
                    <a:lumMod val="50000"/>
                  </a:schemeClr>
                </a:solidFill>
                <a:latin typeface="Comic Sans MS" panose="030F0702030302020204" pitchFamily="66" charset="0"/>
                <a:sym typeface="Comic Sans MS" panose="030F0702030302020204" pitchFamily="66" charset="0"/>
              </a:rPr>
              <a:t>Delphinus delphis </a:t>
            </a:r>
            <a:r>
              <a:rPr lang="ar-IQ" sz="2800" b="1" dirty="0">
                <a:solidFill>
                  <a:schemeClr val="accent4">
                    <a:lumMod val="50000"/>
                  </a:schemeClr>
                </a:solidFill>
                <a:latin typeface="Comic Sans MS" panose="030F0702030302020204" pitchFamily="66" charset="0"/>
                <a:sym typeface="Comic Sans MS" panose="030F0702030302020204" pitchFamily="66" charset="0"/>
              </a:rPr>
              <a:t>الدولفين  </a:t>
            </a:r>
            <a:endParaRPr lang="ar-IQ" sz="2800" b="1" dirty="0">
              <a:solidFill>
                <a:schemeClr val="accent4">
                  <a:lumMod val="50000"/>
                </a:schemeClr>
              </a:solidFill>
            </a:endParaRPr>
          </a:p>
        </p:txBody>
      </p:sp>
    </p:spTree>
    <p:extLst>
      <p:ext uri="{BB962C8B-B14F-4D97-AF65-F5344CB8AC3E}">
        <p14:creationId xmlns:p14="http://schemas.microsoft.com/office/powerpoint/2010/main" val="18449957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4F43ACE7-9D91-465C-6B5A-5A70CBBC5CC2}"/>
              </a:ext>
            </a:extLst>
          </p:cNvPr>
          <p:cNvSpPr txBox="1"/>
          <p:nvPr/>
        </p:nvSpPr>
        <p:spPr>
          <a:xfrm>
            <a:off x="200026" y="238125"/>
            <a:ext cx="11830050" cy="1569660"/>
          </a:xfrm>
          <a:prstGeom prst="rect">
            <a:avLst/>
          </a:prstGeom>
          <a:noFill/>
        </p:spPr>
        <p:txBody>
          <a:bodyPr wrap="square">
            <a:spAutoFit/>
          </a:bodyPr>
          <a:lstStyle/>
          <a:p>
            <a:pPr marL="0" indent="0" algn="l" eaLnBrk="1" hangingPunct="1"/>
            <a:r>
              <a:rPr lang="en-US" altLang="ar-IQ" sz="3200" b="1" dirty="0">
                <a:solidFill>
                  <a:srgbClr val="0000FF"/>
                </a:solidFill>
                <a:latin typeface="Comic Sans MS" panose="030F0702030302020204" pitchFamily="66" charset="0"/>
                <a:cs typeface="ヒラギノ明朝 ProN W3" charset="0"/>
                <a:sym typeface="Comic Sans MS" panose="030F0702030302020204" pitchFamily="66" charset="0"/>
              </a:rPr>
              <a:t>Order Insectivora </a:t>
            </a:r>
            <a:r>
              <a:rPr lang="en-US" altLang="ar-IQ" sz="3200" dirty="0">
                <a:latin typeface="Comic Sans MS" panose="030F0702030302020204" pitchFamily="66" charset="0"/>
                <a:cs typeface="ヒラギノ明朝 ProN W3" charset="0"/>
                <a:sym typeface="Comic Sans MS" panose="030F0702030302020204" pitchFamily="66" charset="0"/>
              </a:rPr>
              <a:t>(shrews, hedgehogs, moles)</a:t>
            </a:r>
          </a:p>
          <a:p>
            <a:pPr marL="0" indent="0" algn="l" eaLnBrk="1" hangingPunct="1"/>
            <a:r>
              <a:rPr lang="en-US" altLang="ar-IQ" sz="3200" dirty="0">
                <a:latin typeface="Comic Sans MS" panose="030F0702030302020204" pitchFamily="66" charset="0"/>
                <a:cs typeface="ヒラギノ明朝 ProN W3" charset="0"/>
                <a:sym typeface="Symbol" panose="05050102010706020507" pitchFamily="18" charset="2"/>
              </a:rPr>
              <a:t> </a:t>
            </a:r>
            <a:r>
              <a:rPr lang="en-US" altLang="ar-IQ" sz="3200" dirty="0">
                <a:latin typeface="Comic Sans MS" panose="030F0702030302020204" pitchFamily="66" charset="0"/>
                <a:cs typeface="ヒラギノ明朝 ProN W3" charset="0"/>
                <a:sym typeface="Comic Sans MS" panose="030F0702030302020204" pitchFamily="66" charset="0"/>
              </a:rPr>
              <a:t>smallest mammals, pointed snouts, live underground, insect-eaters</a:t>
            </a:r>
          </a:p>
        </p:txBody>
      </p:sp>
      <p:pic>
        <p:nvPicPr>
          <p:cNvPr id="6" name="Picture 2" descr="http://farm3.static.flickr.com/2112/1735224794_bb9be231af.jpg">
            <a:extLst>
              <a:ext uri="{FF2B5EF4-FFF2-40B4-BE49-F238E27FC236}">
                <a16:creationId xmlns:a16="http://schemas.microsoft.com/office/drawing/2014/main" id="{8DA05EAD-0C35-F580-F9ED-4CF799816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458" y="1807785"/>
            <a:ext cx="4162612" cy="244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ttp://www.factzoo.com/sites/all/img/mammals/rodents/porcupine/north-american-porcupine-eating-flower.jpg">
            <a:extLst>
              <a:ext uri="{FF2B5EF4-FFF2-40B4-BE49-F238E27FC236}">
                <a16:creationId xmlns:a16="http://schemas.microsoft.com/office/drawing/2014/main" id="{86A2D84A-21C7-BEDB-A319-309CB457C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960" y="1336135"/>
            <a:ext cx="4162613" cy="291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http://www.visualphotos.com/photo/1x3744675/.jpg">
            <a:extLst>
              <a:ext uri="{FF2B5EF4-FFF2-40B4-BE49-F238E27FC236}">
                <a16:creationId xmlns:a16="http://schemas.microsoft.com/office/drawing/2014/main" id="{24CD9342-80A3-DCF9-B612-95BF694F7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522" y="4391442"/>
            <a:ext cx="4162613" cy="260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steveconrad.co.uk/hog/images/title.jpg">
            <a:extLst>
              <a:ext uri="{FF2B5EF4-FFF2-40B4-BE49-F238E27FC236}">
                <a16:creationId xmlns:a16="http://schemas.microsoft.com/office/drawing/2014/main" id="{EFF7AD17-6885-5220-4B1D-F0E8FB4F8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9779" y="4391442"/>
            <a:ext cx="4534170" cy="23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797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B3066E21-5A60-B1D6-505E-1C2A3AA33087}"/>
              </a:ext>
            </a:extLst>
          </p:cNvPr>
          <p:cNvSpPr txBox="1"/>
          <p:nvPr/>
        </p:nvSpPr>
        <p:spPr>
          <a:xfrm>
            <a:off x="609599" y="381000"/>
            <a:ext cx="10410825" cy="1569660"/>
          </a:xfrm>
          <a:prstGeom prst="rect">
            <a:avLst/>
          </a:prstGeom>
          <a:noFill/>
        </p:spPr>
        <p:txBody>
          <a:bodyPr wrap="square">
            <a:spAutoFit/>
          </a:bodyPr>
          <a:lstStyle/>
          <a:p>
            <a:pPr marL="0" indent="0" algn="l" eaLnBrk="1" hangingPunct="1"/>
            <a:r>
              <a:rPr lang="en-US" altLang="ar-IQ" sz="3200" b="1" dirty="0">
                <a:solidFill>
                  <a:srgbClr val="0000FF"/>
                </a:solidFill>
                <a:latin typeface="Comic Sans MS" panose="030F0702030302020204" pitchFamily="66" charset="0"/>
                <a:cs typeface="ヒラギノ明朝 ProN W3" charset="0"/>
                <a:sym typeface="Comic Sans MS" panose="030F0702030302020204" pitchFamily="66" charset="0"/>
              </a:rPr>
              <a:t>Order Chiroptera </a:t>
            </a:r>
            <a:r>
              <a:rPr lang="en-US" altLang="ar-IQ" sz="3200" dirty="0">
                <a:latin typeface="Comic Sans MS" panose="030F0702030302020204" pitchFamily="66" charset="0"/>
                <a:cs typeface="ヒラギノ明朝 ProN W3" charset="0"/>
                <a:sym typeface="Comic Sans MS" panose="030F0702030302020204" pitchFamily="66" charset="0"/>
              </a:rPr>
              <a:t>(bats)</a:t>
            </a:r>
          </a:p>
          <a:p>
            <a:pPr marL="0" indent="0" algn="l" eaLnBrk="1" hangingPunct="1"/>
            <a:r>
              <a:rPr lang="en-US" altLang="ar-IQ" sz="3200" dirty="0">
                <a:latin typeface="Comic Sans MS" panose="030F0702030302020204" pitchFamily="66" charset="0"/>
                <a:cs typeface="ヒラギノ明朝 ProN W3" charset="0"/>
                <a:sym typeface="Symbol" panose="05050102010706020507" pitchFamily="18" charset="2"/>
              </a:rPr>
              <a:t> </a:t>
            </a:r>
            <a:r>
              <a:rPr lang="en-US" altLang="ar-IQ" sz="3200" dirty="0">
                <a:latin typeface="Comic Sans MS" panose="030F0702030302020204" pitchFamily="66" charset="0"/>
                <a:cs typeface="ヒラギノ明朝 ProN W3" charset="0"/>
                <a:sym typeface="Comic Sans MS" panose="030F0702030302020204" pitchFamily="66" charset="0"/>
              </a:rPr>
              <a:t>nocturnal,, adapted for flight, fruit and insect-eaters</a:t>
            </a:r>
          </a:p>
        </p:txBody>
      </p:sp>
      <p:pic>
        <p:nvPicPr>
          <p:cNvPr id="6" name="Picture 2" descr="http://topnews.net.nz/data/Fruit-Bats.jpg">
            <a:extLst>
              <a:ext uri="{FF2B5EF4-FFF2-40B4-BE49-F238E27FC236}">
                <a16:creationId xmlns:a16="http://schemas.microsoft.com/office/drawing/2014/main" id="{B6145519-5EBB-BA13-FE84-D78229323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4" y="2085975"/>
            <a:ext cx="3762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0.tqn.com/d/animals/1/0/F/y/iStock_000002119146XSmall.jpg">
            <a:extLst>
              <a:ext uri="{FF2B5EF4-FFF2-40B4-BE49-F238E27FC236}">
                <a16:creationId xmlns:a16="http://schemas.microsoft.com/office/drawing/2014/main" id="{2B747565-F3D1-61DB-8F4F-FF7516661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599" y="1585323"/>
            <a:ext cx="376642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ttp://blogs.smithsonianmag.com/science/files/2010/02/yovel3HR.jpg">
            <a:extLst>
              <a:ext uri="{FF2B5EF4-FFF2-40B4-BE49-F238E27FC236}">
                <a16:creationId xmlns:a16="http://schemas.microsoft.com/office/drawing/2014/main" id="{CA630A58-78DE-D6B9-074B-9284493EBE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2475" y="4286522"/>
            <a:ext cx="3883024" cy="225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0641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360EE5CD-6FA3-2E40-1B10-6AA9D47CD276}"/>
              </a:ext>
            </a:extLst>
          </p:cNvPr>
          <p:cNvSpPr txBox="1"/>
          <p:nvPr/>
        </p:nvSpPr>
        <p:spPr>
          <a:xfrm>
            <a:off x="410048" y="233465"/>
            <a:ext cx="10610378" cy="954107"/>
          </a:xfrm>
          <a:prstGeom prst="rect">
            <a:avLst/>
          </a:prstGeom>
          <a:noFill/>
        </p:spPr>
        <p:txBody>
          <a:bodyPr wrap="square">
            <a:spAutoFit/>
          </a:bodyPr>
          <a:lstStyle/>
          <a:p>
            <a:pPr marL="0" indent="0" algn="l" eaLnBrk="1" hangingPunct="1"/>
            <a:r>
              <a:rPr lang="en-US" altLang="ar-IQ" sz="2800" b="1" dirty="0">
                <a:solidFill>
                  <a:srgbClr val="0000FF"/>
                </a:solidFill>
                <a:latin typeface="Comic Sans MS" panose="030F0702030302020204" pitchFamily="66" charset="0"/>
                <a:cs typeface="ヒラギノ明朝 ProN W3" charset="0"/>
                <a:sym typeface="Comic Sans MS" panose="030F0702030302020204" pitchFamily="66" charset="0"/>
              </a:rPr>
              <a:t>Order Carnivora </a:t>
            </a:r>
            <a:r>
              <a:rPr lang="en-US" altLang="ar-IQ" sz="2800" dirty="0">
                <a:latin typeface="Comic Sans MS" panose="030F0702030302020204" pitchFamily="66" charset="0"/>
                <a:cs typeface="ヒラギノ明朝 ProN W3" charset="0"/>
                <a:sym typeface="Comic Sans MS" panose="030F0702030302020204" pitchFamily="66" charset="0"/>
              </a:rPr>
              <a:t>(dogs, cats, wolves, bears, seals)</a:t>
            </a:r>
          </a:p>
          <a:p>
            <a:pPr marL="0" indent="0" algn="l" eaLnBrk="1" hangingPunct="1"/>
            <a:r>
              <a:rPr lang="en-US" altLang="ar-IQ" sz="2800" dirty="0">
                <a:latin typeface="Comic Sans MS" panose="030F0702030302020204" pitchFamily="66" charset="0"/>
                <a:cs typeface="ヒラギノ明朝 ProN W3" charset="0"/>
                <a:sym typeface="Comic Sans MS" panose="030F0702030302020204" pitchFamily="66" charset="0"/>
              </a:rPr>
              <a:t>● teeth adapted to tear flesh, meat-eaters</a:t>
            </a:r>
          </a:p>
        </p:txBody>
      </p:sp>
      <p:pic>
        <p:nvPicPr>
          <p:cNvPr id="6" name="Picture 2" descr="Two Wolves.">
            <a:hlinkClick r:id="rId2"/>
            <a:extLst>
              <a:ext uri="{FF2B5EF4-FFF2-40B4-BE49-F238E27FC236}">
                <a16:creationId xmlns:a16="http://schemas.microsoft.com/office/drawing/2014/main" id="{851A544C-09C9-4E9A-5518-BEFB68C67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8568"/>
            <a:ext cx="4919829" cy="35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wildnatureimages.com/images%202/050612-100..jpg">
            <a:extLst>
              <a:ext uri="{FF2B5EF4-FFF2-40B4-BE49-F238E27FC236}">
                <a16:creationId xmlns:a16="http://schemas.microsoft.com/office/drawing/2014/main" id="{F43B4432-EAD4-6823-D33F-1643A144C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863" y="1100853"/>
            <a:ext cx="4509781" cy="300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صورة 10">
            <a:extLst>
              <a:ext uri="{FF2B5EF4-FFF2-40B4-BE49-F238E27FC236}">
                <a16:creationId xmlns:a16="http://schemas.microsoft.com/office/drawing/2014/main" id="{8F220ED7-73AF-0591-5B25-F71D5859E193}"/>
              </a:ext>
            </a:extLst>
          </p:cNvPr>
          <p:cNvPicPr>
            <a:picLocks noChangeAspect="1"/>
          </p:cNvPicPr>
          <p:nvPr/>
        </p:nvPicPr>
        <p:blipFill>
          <a:blip r:embed="rId5"/>
          <a:stretch>
            <a:fillRect/>
          </a:stretch>
        </p:blipFill>
        <p:spPr>
          <a:xfrm>
            <a:off x="5095875" y="3886200"/>
            <a:ext cx="5305425" cy="3239374"/>
          </a:xfrm>
          <a:prstGeom prst="rect">
            <a:avLst/>
          </a:prstGeom>
        </p:spPr>
      </p:pic>
    </p:spTree>
    <p:extLst>
      <p:ext uri="{BB962C8B-B14F-4D97-AF65-F5344CB8AC3E}">
        <p14:creationId xmlns:p14="http://schemas.microsoft.com/office/powerpoint/2010/main" val="11842793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65F3968F-4967-ADD1-1B66-2B2B40185D76}"/>
              </a:ext>
            </a:extLst>
          </p:cNvPr>
          <p:cNvSpPr txBox="1"/>
          <p:nvPr/>
        </p:nvSpPr>
        <p:spPr>
          <a:xfrm>
            <a:off x="457200" y="247650"/>
            <a:ext cx="10991850" cy="1569660"/>
          </a:xfrm>
          <a:prstGeom prst="rect">
            <a:avLst/>
          </a:prstGeom>
          <a:noFill/>
        </p:spPr>
        <p:txBody>
          <a:bodyPr wrap="square">
            <a:spAutoFit/>
          </a:bodyPr>
          <a:lstStyle/>
          <a:p>
            <a:pPr marL="0" indent="0" algn="l" eaLnBrk="1" hangingPunct="1"/>
            <a:r>
              <a:rPr lang="en-US" altLang="ar-IQ" sz="3200" b="1" dirty="0">
                <a:solidFill>
                  <a:srgbClr val="0000FF"/>
                </a:solidFill>
                <a:latin typeface="Comic Sans MS" panose="030F0702030302020204" pitchFamily="66" charset="0"/>
                <a:cs typeface="ヒラギノ明朝 ProN W3" charset="0"/>
                <a:sym typeface="Comic Sans MS" panose="030F0702030302020204" pitchFamily="66" charset="0"/>
              </a:rPr>
              <a:t>Order Cetacea </a:t>
            </a:r>
            <a:r>
              <a:rPr lang="en-US" altLang="ar-IQ" sz="3200" dirty="0">
                <a:latin typeface="Comic Sans MS" panose="030F0702030302020204" pitchFamily="66" charset="0"/>
                <a:cs typeface="ヒラギノ明朝 ProN W3" charset="0"/>
                <a:sym typeface="Comic Sans MS" panose="030F0702030302020204" pitchFamily="66" charset="0"/>
              </a:rPr>
              <a:t>(whales, dolphins)</a:t>
            </a:r>
          </a:p>
          <a:p>
            <a:pPr marL="0" indent="0" algn="l" eaLnBrk="1" hangingPunct="1"/>
            <a:r>
              <a:rPr lang="en-US" altLang="ar-IQ" sz="3200" dirty="0">
                <a:latin typeface="Comic Sans MS" panose="030F0702030302020204" pitchFamily="66" charset="0"/>
                <a:cs typeface="ヒラギノ明朝 ProN W3" charset="0"/>
                <a:sym typeface="Comic Sans MS" panose="030F0702030302020204" pitchFamily="66" charset="0"/>
              </a:rPr>
              <a:t>● front limbs that are flippers, no hind limbs, nostril forms a blowhole</a:t>
            </a:r>
          </a:p>
        </p:txBody>
      </p:sp>
      <p:pic>
        <p:nvPicPr>
          <p:cNvPr id="6" name="Picture 2" descr="http://sylvandellpublishing.files.wordpress.com/2010/03/killer-whale.jpg">
            <a:extLst>
              <a:ext uri="{FF2B5EF4-FFF2-40B4-BE49-F238E27FC236}">
                <a16:creationId xmlns:a16="http://schemas.microsoft.com/office/drawing/2014/main" id="{888E083C-0E31-396C-2D5F-F18A76D17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86890"/>
            <a:ext cx="5143500"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ttp://www.photo-dictionary.com/photofiles/list/152/706dolphin.jpg">
            <a:extLst>
              <a:ext uri="{FF2B5EF4-FFF2-40B4-BE49-F238E27FC236}">
                <a16:creationId xmlns:a16="http://schemas.microsoft.com/office/drawing/2014/main" id="{628E36B3-8150-1314-A4F6-FB43C796E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22474"/>
            <a:ext cx="59436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5726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28D3FA5-FA75-B4CC-DB9E-0D3A16558CD2}"/>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B9B06AF9-F4D0-1F28-BA3D-51055CFA2941}"/>
              </a:ext>
            </a:extLst>
          </p:cNvPr>
          <p:cNvPicPr>
            <a:picLocks noGrp="1" noChangeAspect="1"/>
          </p:cNvPicPr>
          <p:nvPr>
            <p:ph idx="1"/>
          </p:nvPr>
        </p:nvPicPr>
        <p:blipFill>
          <a:blip r:embed="rId2"/>
          <a:stretch>
            <a:fillRect/>
          </a:stretch>
        </p:blipFill>
        <p:spPr>
          <a:xfrm>
            <a:off x="387627" y="315516"/>
            <a:ext cx="7389536" cy="5542152"/>
          </a:xfrm>
        </p:spPr>
      </p:pic>
    </p:spTree>
    <p:extLst>
      <p:ext uri="{BB962C8B-B14F-4D97-AF65-F5344CB8AC3E}">
        <p14:creationId xmlns:p14="http://schemas.microsoft.com/office/powerpoint/2010/main" val="1518818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88C020D-B54C-F954-D728-AB80D4FB1C52}"/>
              </a:ext>
            </a:extLst>
          </p:cNvPr>
          <p:cNvSpPr>
            <a:spLocks noGrp="1"/>
          </p:cNvSpPr>
          <p:nvPr>
            <p:ph type="title"/>
          </p:nvPr>
        </p:nvSpPr>
        <p:spPr/>
        <p:txBody>
          <a:bodyPr/>
          <a:lstStyle/>
          <a:p>
            <a:endParaRPr lang="ar-IQ"/>
          </a:p>
        </p:txBody>
      </p:sp>
      <p:pic>
        <p:nvPicPr>
          <p:cNvPr id="4" name="عنصر نائب للمحتوى 3" descr="صورة تحتوي على رسم بياني, نص, خريطة&#10;&#10;تم إنشاء الوصف تلقائياً">
            <a:extLst>
              <a:ext uri="{FF2B5EF4-FFF2-40B4-BE49-F238E27FC236}">
                <a16:creationId xmlns:a16="http://schemas.microsoft.com/office/drawing/2014/main" id="{6D325A3C-B069-72DB-FDEA-379EC25C7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7146" y="447992"/>
            <a:ext cx="9917708" cy="6257608"/>
          </a:xfrm>
          <a:prstGeom prst="rect">
            <a:avLst/>
          </a:prstGeom>
        </p:spPr>
      </p:pic>
    </p:spTree>
    <p:extLst>
      <p:ext uri="{BB962C8B-B14F-4D97-AF65-F5344CB8AC3E}">
        <p14:creationId xmlns:p14="http://schemas.microsoft.com/office/powerpoint/2010/main" val="1439394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geol.umd.edu/~jmerck/honr219d/images/08/neuraltube.gif">
            <a:extLst>
              <a:ext uri="{FF2B5EF4-FFF2-40B4-BE49-F238E27FC236}">
                <a16:creationId xmlns:a16="http://schemas.microsoft.com/office/drawing/2014/main" id="{E8E211A6-238C-597F-F3C9-EC63ED85D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0" y="-57150"/>
            <a:ext cx="9277936"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4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n on Amphioxus">
            <a:extLst>
              <a:ext uri="{FF2B5EF4-FFF2-40B4-BE49-F238E27FC236}">
                <a16:creationId xmlns:a16="http://schemas.microsoft.com/office/drawing/2014/main" id="{A8A6EBB9-2F79-BD8D-677C-8CC94FFF0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39" y="287109"/>
            <a:ext cx="7416801" cy="806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49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F55E89-9B5C-D484-C281-C37351F1E7BD}"/>
              </a:ext>
            </a:extLst>
          </p:cNvPr>
          <p:cNvSpPr>
            <a:spLocks noGrp="1"/>
          </p:cNvSpPr>
          <p:nvPr>
            <p:ph type="title"/>
          </p:nvPr>
        </p:nvSpPr>
        <p:spPr>
          <a:xfrm>
            <a:off x="1061069" y="1105593"/>
            <a:ext cx="10069861" cy="4746567"/>
          </a:xfrm>
        </p:spPr>
        <p:txBody>
          <a:bodyPr>
            <a:normAutofit/>
          </a:bodyPr>
          <a:lstStyle/>
          <a:p>
            <a:r>
              <a:rPr lang="en-US" dirty="0"/>
              <a:t> </a:t>
            </a:r>
            <a:r>
              <a:rPr lang="en-US" sz="5300" b="1" dirty="0">
                <a:solidFill>
                  <a:schemeClr val="accent5"/>
                </a:solidFill>
              </a:rPr>
              <a:t>IBN-ALHAITHUM COLLEGE</a:t>
            </a:r>
            <a:br>
              <a:rPr lang="en-US" sz="5300" b="1" dirty="0">
                <a:solidFill>
                  <a:schemeClr val="accent5"/>
                </a:solidFill>
              </a:rPr>
            </a:br>
            <a:r>
              <a:rPr lang="en-US" sz="5300" b="1" dirty="0">
                <a:solidFill>
                  <a:schemeClr val="accent5"/>
                </a:solidFill>
              </a:rPr>
              <a:t>DEPARTMENT </a:t>
            </a:r>
            <a:br>
              <a:rPr lang="en-US" sz="5300" b="1" dirty="0">
                <a:solidFill>
                  <a:schemeClr val="accent5"/>
                </a:solidFill>
              </a:rPr>
            </a:br>
            <a:r>
              <a:rPr lang="en-US" sz="5300" b="1" dirty="0">
                <a:solidFill>
                  <a:schemeClr val="accent5"/>
                </a:solidFill>
              </a:rPr>
              <a:t>OF     BIOLOGY </a:t>
            </a:r>
            <a:br>
              <a:rPr lang="en-US" dirty="0"/>
            </a:br>
            <a:r>
              <a:rPr lang="en-US" dirty="0"/>
              <a:t> </a:t>
            </a:r>
            <a:br>
              <a:rPr lang="en-US" dirty="0"/>
            </a:br>
            <a:endParaRPr lang="ar-IQ" dirty="0"/>
          </a:p>
        </p:txBody>
      </p:sp>
      <p:sp>
        <p:nvSpPr>
          <p:cNvPr id="3" name="عنصر نائب للمحتوى 2">
            <a:extLst>
              <a:ext uri="{FF2B5EF4-FFF2-40B4-BE49-F238E27FC236}">
                <a16:creationId xmlns:a16="http://schemas.microsoft.com/office/drawing/2014/main" id="{4072CD2F-DFFB-6F77-0115-743BDAB57CA1}"/>
              </a:ext>
            </a:extLst>
          </p:cNvPr>
          <p:cNvSpPr>
            <a:spLocks noGrp="1"/>
          </p:cNvSpPr>
          <p:nvPr>
            <p:ph idx="1"/>
          </p:nvPr>
        </p:nvSpPr>
        <p:spPr>
          <a:xfrm>
            <a:off x="864525" y="1005841"/>
            <a:ext cx="10190330" cy="2626822"/>
          </a:xfrm>
        </p:spPr>
        <p:txBody>
          <a:bodyPr>
            <a:normAutofit/>
          </a:bodyPr>
          <a:lstStyle/>
          <a:p>
            <a:pPr marL="0" indent="0">
              <a:buNone/>
            </a:pPr>
            <a:endParaRPr lang="en-US" sz="4000" b="1" dirty="0">
              <a:cs typeface="+mj-cs"/>
            </a:endParaRPr>
          </a:p>
          <a:p>
            <a:pPr marL="0" indent="0">
              <a:buNone/>
            </a:pPr>
            <a:endParaRPr lang="en-US" sz="4000" b="1" dirty="0">
              <a:cs typeface="+mj-cs"/>
            </a:endParaRPr>
          </a:p>
        </p:txBody>
      </p:sp>
    </p:spTree>
    <p:extLst>
      <p:ext uri="{BB962C8B-B14F-4D97-AF65-F5344CB8AC3E}">
        <p14:creationId xmlns:p14="http://schemas.microsoft.com/office/powerpoint/2010/main" val="2437328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وان 9">
            <a:extLst>
              <a:ext uri="{FF2B5EF4-FFF2-40B4-BE49-F238E27FC236}">
                <a16:creationId xmlns:a16="http://schemas.microsoft.com/office/drawing/2014/main" id="{40C6EEB7-11D6-63F3-2CA3-20BAAE38F7BA}"/>
              </a:ext>
            </a:extLst>
          </p:cNvPr>
          <p:cNvSpPr>
            <a:spLocks noGrp="1"/>
          </p:cNvSpPr>
          <p:nvPr>
            <p:ph type="title"/>
          </p:nvPr>
        </p:nvSpPr>
        <p:spPr/>
        <p:txBody>
          <a:bodyPr/>
          <a:lstStyle/>
          <a:p>
            <a:endParaRPr lang="ar-IQ"/>
          </a:p>
        </p:txBody>
      </p:sp>
      <p:pic>
        <p:nvPicPr>
          <p:cNvPr id="7170" name="Picture 2" descr="The “beginnings” of the neural crest - ScienceDirect">
            <a:extLst>
              <a:ext uri="{FF2B5EF4-FFF2-40B4-BE49-F238E27FC236}">
                <a16:creationId xmlns:a16="http://schemas.microsoft.com/office/drawing/2014/main" id="{5678A761-5B5F-7A46-4729-84DD7AEC78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2640" y="320783"/>
            <a:ext cx="9855200" cy="645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93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07708CAB-99EA-E3C5-B711-CB285434EDEE}"/>
              </a:ext>
            </a:extLst>
          </p:cNvPr>
          <p:cNvSpPr>
            <a:spLocks noGrp="1"/>
          </p:cNvSpPr>
          <p:nvPr>
            <p:ph type="title"/>
          </p:nvPr>
        </p:nvSpPr>
        <p:spPr>
          <a:xfrm>
            <a:off x="457200" y="599441"/>
            <a:ext cx="10506075" cy="619759"/>
          </a:xfrm>
        </p:spPr>
        <p:txBody>
          <a:bodyPr>
            <a:normAutofit fontScale="90000"/>
          </a:bodyPr>
          <a:lstStyle/>
          <a:p>
            <a:pPr rtl="1"/>
            <a:r>
              <a:rPr lang="en-US" altLang="ar-IQ" sz="4400" b="1" dirty="0">
                <a:solidFill>
                  <a:schemeClr val="accent3">
                    <a:lumMod val="50000"/>
                  </a:schemeClr>
                </a:solidFill>
                <a:latin typeface="Arial Black" panose="020B0A04020102020204" pitchFamily="34" charset="0"/>
                <a:ea typeface="Times" panose="02020603050405020304" pitchFamily="18" charset="0"/>
                <a:cs typeface="Times" panose="02020603050405020304" pitchFamily="18" charset="0"/>
              </a:rPr>
              <a:t>3-Pharyngeal gill slits</a:t>
            </a:r>
            <a:br>
              <a:rPr lang="en-US" altLang="ar-IQ" b="1" dirty="0">
                <a:solidFill>
                  <a:schemeClr val="accent3">
                    <a:lumMod val="50000"/>
                  </a:schemeClr>
                </a:solidFill>
                <a:latin typeface="Arial Black" panose="020B0A04020102020204" pitchFamily="34" charset="0"/>
                <a:ea typeface="Times" panose="02020603050405020304" pitchFamily="18" charset="0"/>
                <a:cs typeface="Times" panose="02020603050405020304" pitchFamily="18" charset="0"/>
              </a:rPr>
            </a:br>
            <a:br>
              <a:rPr lang="en-US" altLang="ar-IQ" b="1" dirty="0">
                <a:latin typeface="Arial Black" panose="020B0A04020102020204" pitchFamily="34" charset="0"/>
                <a:ea typeface="Times" panose="02020603050405020304" pitchFamily="18" charset="0"/>
                <a:cs typeface="Times" panose="02020603050405020304" pitchFamily="18" charset="0"/>
              </a:rPr>
            </a:br>
            <a:endParaRPr lang="ar-IQ" dirty="0">
              <a:solidFill>
                <a:schemeClr val="accent3">
                  <a:lumMod val="50000"/>
                </a:schemeClr>
              </a:solidFill>
            </a:endParaRPr>
          </a:p>
        </p:txBody>
      </p:sp>
      <p:sp>
        <p:nvSpPr>
          <p:cNvPr id="12" name="مربع نص 11">
            <a:extLst>
              <a:ext uri="{FF2B5EF4-FFF2-40B4-BE49-F238E27FC236}">
                <a16:creationId xmlns:a16="http://schemas.microsoft.com/office/drawing/2014/main" id="{39A8DA59-C6E7-136A-8A84-D5ED50DCB1D8}"/>
              </a:ext>
            </a:extLst>
          </p:cNvPr>
          <p:cNvSpPr txBox="1"/>
          <p:nvPr/>
        </p:nvSpPr>
        <p:spPr>
          <a:xfrm>
            <a:off x="5577840" y="1148080"/>
            <a:ext cx="6156960" cy="769441"/>
          </a:xfrm>
          <a:prstGeom prst="rect">
            <a:avLst/>
          </a:prstGeom>
          <a:noFill/>
        </p:spPr>
        <p:txBody>
          <a:bodyPr wrap="square">
            <a:spAutoFit/>
          </a:bodyPr>
          <a:lstStyle/>
          <a:p>
            <a:r>
              <a:rPr lang="ar-IQ" altLang="ar-IQ" b="1" dirty="0">
                <a:latin typeface="Arial Black" panose="020B0A04020102020204" pitchFamily="34" charset="0"/>
                <a:ea typeface="Times" panose="02020603050405020304" pitchFamily="18" charset="0"/>
                <a:cs typeface="Times" panose="02020603050405020304" pitchFamily="18" charset="0"/>
              </a:rPr>
              <a:t> </a:t>
            </a:r>
            <a:r>
              <a:rPr lang="ar-IQ" altLang="ar-IQ" sz="4400" b="1" dirty="0">
                <a:solidFill>
                  <a:schemeClr val="accent3">
                    <a:lumMod val="50000"/>
                  </a:schemeClr>
                </a:solidFill>
                <a:latin typeface="Arial Black" panose="020B0A04020102020204" pitchFamily="34" charset="0"/>
                <a:ea typeface="Times" panose="02020603050405020304" pitchFamily="18" charset="0"/>
                <a:cs typeface="Times" panose="02020603050405020304" pitchFamily="18" charset="0"/>
              </a:rPr>
              <a:t>الفتحات الخيشومية البلعومية  </a:t>
            </a:r>
            <a:endParaRPr lang="ar-IQ" sz="4400" dirty="0"/>
          </a:p>
        </p:txBody>
      </p:sp>
      <p:sp>
        <p:nvSpPr>
          <p:cNvPr id="17" name="مربع نص 16">
            <a:extLst>
              <a:ext uri="{FF2B5EF4-FFF2-40B4-BE49-F238E27FC236}">
                <a16:creationId xmlns:a16="http://schemas.microsoft.com/office/drawing/2014/main" id="{7FB9AC93-D0FF-FC16-B3B5-CAC59088DF62}"/>
              </a:ext>
            </a:extLst>
          </p:cNvPr>
          <p:cNvSpPr txBox="1"/>
          <p:nvPr/>
        </p:nvSpPr>
        <p:spPr>
          <a:xfrm>
            <a:off x="1137146" y="1853755"/>
            <a:ext cx="10242054" cy="3416320"/>
          </a:xfrm>
          <a:prstGeom prst="rect">
            <a:avLst/>
          </a:prstGeom>
          <a:noFill/>
        </p:spPr>
        <p:txBody>
          <a:bodyPr wrap="square">
            <a:spAutoFit/>
          </a:bodyPr>
          <a:lstStyle/>
          <a:p>
            <a:pPr algn="r"/>
            <a:r>
              <a:rPr lang="ar-IQ" sz="3600" b="1" dirty="0"/>
              <a:t>وهي عباره عن شقوق او ثقوب توصل التجويف البلعومي بالمحيط الخارجي للحيوان وتتكون نتيجة ادغام السطح الخارجي لبطانة البلعوم (الاديم الباطن ) مع السطح الداخلي( للأديم الظاهر) لمنطقة البلعوم ذاته ومن ثم تمزق منطقة الاتصال مكونه الفتحات الخيشومية وقد يستمر وجودها في مراحل الحياة المختلفة او يقتصر على مرحلة معينة .  </a:t>
            </a:r>
          </a:p>
        </p:txBody>
      </p:sp>
    </p:spTree>
    <p:extLst>
      <p:ext uri="{BB962C8B-B14F-4D97-AF65-F5344CB8AC3E}">
        <p14:creationId xmlns:p14="http://schemas.microsoft.com/office/powerpoint/2010/main" val="1875036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F31607D-81C5-BC39-32FD-03CFC2DB1E0D}"/>
              </a:ext>
            </a:extLst>
          </p:cNvPr>
          <p:cNvSpPr>
            <a:spLocks noGrp="1"/>
          </p:cNvSpPr>
          <p:nvPr>
            <p:ph type="title"/>
          </p:nvPr>
        </p:nvSpPr>
        <p:spPr/>
        <p:txBody>
          <a:bodyPr/>
          <a:lstStyle/>
          <a:p>
            <a:endParaRPr lang="ar-IQ" dirty="0"/>
          </a:p>
        </p:txBody>
      </p:sp>
      <p:pic>
        <p:nvPicPr>
          <p:cNvPr id="4" name="Picture 2" descr="Pharyngeal Ducts">
            <a:extLst>
              <a:ext uri="{FF2B5EF4-FFF2-40B4-BE49-F238E27FC236}">
                <a16:creationId xmlns:a16="http://schemas.microsoft.com/office/drawing/2014/main" id="{EE2B586E-C5DF-A99B-8571-C3C5B84B86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7146" y="84395"/>
            <a:ext cx="9309208" cy="5034152"/>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D884A9BB-0023-6CC5-6B3A-920BC9164CC3}"/>
              </a:ext>
            </a:extLst>
          </p:cNvPr>
          <p:cNvSpPr txBox="1"/>
          <p:nvPr/>
        </p:nvSpPr>
        <p:spPr>
          <a:xfrm>
            <a:off x="863600" y="5118547"/>
            <a:ext cx="10737850" cy="954107"/>
          </a:xfrm>
          <a:prstGeom prst="rect">
            <a:avLst/>
          </a:prstGeom>
          <a:noFill/>
        </p:spPr>
        <p:txBody>
          <a:bodyPr wrap="square">
            <a:spAutoFit/>
          </a:bodyPr>
          <a:lstStyle/>
          <a:p>
            <a:pPr eaLnBrk="1" hangingPunct="1">
              <a:spcBef>
                <a:spcPct val="0"/>
              </a:spcBef>
              <a:buFontTx/>
              <a:buNone/>
            </a:pPr>
            <a:r>
              <a:rPr lang="en-US" altLang="ar-IQ" sz="2800" dirty="0">
                <a:solidFill>
                  <a:srgbClr val="002060"/>
                </a:solidFill>
                <a:latin typeface="Arial Black" panose="020B0A04020102020204" pitchFamily="34" charset="0"/>
                <a:ea typeface="Times" panose="02020603050405020304" pitchFamily="18" charset="0"/>
                <a:cs typeface="Times" panose="02020603050405020304" pitchFamily="18" charset="0"/>
              </a:rPr>
              <a:t>In reptiles, birds, and mammals the gill slits are vestiges, occurring only in the embryo.</a:t>
            </a:r>
            <a:endParaRPr lang="en-US" altLang="ar-IQ" sz="2800" b="1" dirty="0">
              <a:solidFill>
                <a:srgbClr val="002060"/>
              </a:solidFill>
              <a:latin typeface="Arial Black" panose="020B0A04020102020204" pitchFamily="34" charset="0"/>
              <a:ea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284353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Cephalochordata, Laboratory Notes for BIO 1003">
            <a:extLst>
              <a:ext uri="{FF2B5EF4-FFF2-40B4-BE49-F238E27FC236}">
                <a16:creationId xmlns:a16="http://schemas.microsoft.com/office/drawing/2014/main" id="{671BF4A4-1FC0-C02E-A087-EF49D291B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 y="3799840"/>
            <a:ext cx="8174355"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iology of Chordates, Genetics &amp; Microbiology">
            <a:extLst>
              <a:ext uri="{FF2B5EF4-FFF2-40B4-BE49-F238E27FC236}">
                <a16:creationId xmlns:a16="http://schemas.microsoft.com/office/drawing/2014/main" id="{659326E5-D3B6-C342-2C4E-1D9763D7F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 y="365762"/>
            <a:ext cx="6400800" cy="2928302"/>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897EC0D3-B54C-623E-2A50-B3853611C1DE}"/>
              </a:ext>
            </a:extLst>
          </p:cNvPr>
          <p:cNvSpPr txBox="1"/>
          <p:nvPr/>
        </p:nvSpPr>
        <p:spPr>
          <a:xfrm>
            <a:off x="6898640" y="619759"/>
            <a:ext cx="5293360" cy="2677656"/>
          </a:xfrm>
          <a:prstGeom prst="rect">
            <a:avLst/>
          </a:prstGeom>
          <a:noFill/>
        </p:spPr>
        <p:txBody>
          <a:bodyPr wrap="square">
            <a:spAutoFit/>
          </a:bodyPr>
          <a:lstStyle/>
          <a:p>
            <a:pPr eaLnBrk="1" hangingPunct="1">
              <a:spcBef>
                <a:spcPct val="0"/>
              </a:spcBef>
              <a:buFontTx/>
              <a:buNone/>
            </a:pPr>
            <a:r>
              <a:rPr lang="en-US" altLang="ar-IQ" sz="2800" dirty="0">
                <a:solidFill>
                  <a:schemeClr val="accent5">
                    <a:lumMod val="75000"/>
                  </a:schemeClr>
                </a:solidFill>
                <a:latin typeface="Arial Black" panose="020B0A04020102020204" pitchFamily="34" charset="0"/>
              </a:rPr>
              <a:t>In amphioxus the pharynx is perforated by over 100 </a:t>
            </a:r>
            <a:r>
              <a:rPr lang="en-US" altLang="ar-IQ" sz="2800" b="1" dirty="0">
                <a:solidFill>
                  <a:schemeClr val="accent5">
                    <a:lumMod val="75000"/>
                  </a:schemeClr>
                </a:solidFill>
                <a:latin typeface="Arial Black" panose="020B0A04020102020204" pitchFamily="34" charset="0"/>
              </a:rPr>
              <a:t>pharyngeal slits</a:t>
            </a:r>
            <a:r>
              <a:rPr lang="en-US" altLang="ar-IQ" sz="2800" dirty="0">
                <a:solidFill>
                  <a:schemeClr val="accent5">
                    <a:lumMod val="75000"/>
                  </a:schemeClr>
                </a:solidFill>
                <a:latin typeface="Arial Black" panose="020B0A04020102020204" pitchFamily="34" charset="0"/>
              </a:rPr>
              <a:t> or "gill slits", which are used to strain food particles out of the water.</a:t>
            </a:r>
            <a:endParaRPr lang="ar-IQ" altLang="ar-IQ" sz="2800" dirty="0">
              <a:solidFill>
                <a:schemeClr val="accent5">
                  <a:lumMod val="75000"/>
                </a:schemeClr>
              </a:solidFill>
              <a:latin typeface="Arial Black" panose="020B0A04020102020204" pitchFamily="34" charset="0"/>
            </a:endParaRPr>
          </a:p>
        </p:txBody>
      </p:sp>
    </p:spTree>
    <p:extLst>
      <p:ext uri="{BB962C8B-B14F-4D97-AF65-F5344CB8AC3E}">
        <p14:creationId xmlns:p14="http://schemas.microsoft.com/office/powerpoint/2010/main" val="4028243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ld Valentine: Pharyngeal Slits">
            <a:extLst>
              <a:ext uri="{FF2B5EF4-FFF2-40B4-BE49-F238E27FC236}">
                <a16:creationId xmlns:a16="http://schemas.microsoft.com/office/drawing/2014/main" id="{44EEB77F-05C7-4DA3-7E28-CBAC351E4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08" y="2004300"/>
            <a:ext cx="5341951" cy="4010419"/>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079CC57B-4A28-2252-9B0B-B1B0FE2F64DD}"/>
              </a:ext>
            </a:extLst>
          </p:cNvPr>
          <p:cNvSpPr txBox="1"/>
          <p:nvPr/>
        </p:nvSpPr>
        <p:spPr>
          <a:xfrm>
            <a:off x="6339840" y="477521"/>
            <a:ext cx="5159072" cy="954107"/>
          </a:xfrm>
          <a:prstGeom prst="rect">
            <a:avLst/>
          </a:prstGeom>
          <a:noFill/>
        </p:spPr>
        <p:txBody>
          <a:bodyPr wrap="square">
            <a:spAutoFit/>
          </a:bodyPr>
          <a:lstStyle/>
          <a:p>
            <a:pPr marL="457200" indent="-457200">
              <a:buFont typeface="Arial" panose="020B0604020202020204" pitchFamily="34" charset="0"/>
              <a:buChar char="•"/>
            </a:pPr>
            <a:r>
              <a:rPr lang="en-US" altLang="ar-IQ" sz="2800" dirty="0">
                <a:solidFill>
                  <a:srgbClr val="002060"/>
                </a:solidFill>
                <a:latin typeface="Arial Black" panose="020B0A04020102020204" pitchFamily="34" charset="0"/>
                <a:ea typeface="Times" panose="02020603050405020304" pitchFamily="18" charset="0"/>
                <a:cs typeface="Times" panose="02020603050405020304" pitchFamily="18" charset="0"/>
              </a:rPr>
              <a:t>Juvenile fishes use them for breathing</a:t>
            </a:r>
            <a:endParaRPr lang="ar-IQ" sz="2800" dirty="0">
              <a:solidFill>
                <a:srgbClr val="002060"/>
              </a:solidFill>
            </a:endParaRPr>
          </a:p>
        </p:txBody>
      </p:sp>
      <p:sp>
        <p:nvSpPr>
          <p:cNvPr id="9" name="مربع نص 8">
            <a:extLst>
              <a:ext uri="{FF2B5EF4-FFF2-40B4-BE49-F238E27FC236}">
                <a16:creationId xmlns:a16="http://schemas.microsoft.com/office/drawing/2014/main" id="{1683F2F5-F8EF-758F-A238-18961F71114F}"/>
              </a:ext>
            </a:extLst>
          </p:cNvPr>
          <p:cNvSpPr txBox="1"/>
          <p:nvPr/>
        </p:nvSpPr>
        <p:spPr>
          <a:xfrm>
            <a:off x="6309360" y="2004301"/>
            <a:ext cx="5341950" cy="1384995"/>
          </a:xfrm>
          <a:prstGeom prst="rect">
            <a:avLst/>
          </a:prstGeom>
          <a:noFill/>
        </p:spPr>
        <p:txBody>
          <a:bodyPr wrap="square">
            <a:spAutoFit/>
          </a:bodyPr>
          <a:lstStyle/>
          <a:p>
            <a:pPr marL="457200" indent="-457200">
              <a:buFont typeface="Arial" panose="020B0604020202020204" pitchFamily="34" charset="0"/>
              <a:buChar char="•"/>
            </a:pPr>
            <a:r>
              <a:rPr lang="en-US" altLang="ar-IQ" sz="2800" dirty="0">
                <a:solidFill>
                  <a:srgbClr val="002060"/>
                </a:solidFill>
                <a:latin typeface="Arial Black" panose="020B0A04020102020204" pitchFamily="34" charset="0"/>
                <a:ea typeface="Times" panose="02020603050405020304" pitchFamily="18" charset="0"/>
                <a:cs typeface="Times" panose="02020603050405020304" pitchFamily="18" charset="0"/>
              </a:rPr>
              <a:t>In adult fishes the gill sits develop into true gills.</a:t>
            </a:r>
            <a:endParaRPr lang="ar-IQ" sz="2800" dirty="0">
              <a:solidFill>
                <a:srgbClr val="002060"/>
              </a:solidFill>
            </a:endParaRPr>
          </a:p>
        </p:txBody>
      </p:sp>
    </p:spTree>
    <p:extLst>
      <p:ext uri="{BB962C8B-B14F-4D97-AF65-F5344CB8AC3E}">
        <p14:creationId xmlns:p14="http://schemas.microsoft.com/office/powerpoint/2010/main" val="489220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173AF39-B894-4127-3612-19FFFAF4F889}"/>
              </a:ext>
            </a:extLst>
          </p:cNvPr>
          <p:cNvSpPr>
            <a:spLocks noChangeArrowheads="1"/>
          </p:cNvSpPr>
          <p:nvPr/>
        </p:nvSpPr>
        <p:spPr bwMode="auto">
          <a:xfrm>
            <a:off x="1304925" y="182880"/>
            <a:ext cx="60305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ar-IQ" sz="4800" b="1" dirty="0">
                <a:solidFill>
                  <a:schemeClr val="accent3">
                    <a:lumMod val="50000"/>
                  </a:schemeClr>
                </a:solidFill>
                <a:latin typeface="Arial Black" panose="020B0A04020102020204" pitchFamily="34" charset="0"/>
                <a:ea typeface="Times" panose="02020603050405020304" pitchFamily="18" charset="0"/>
                <a:cs typeface="Times" panose="02020603050405020304" pitchFamily="18" charset="0"/>
              </a:rPr>
              <a:t>4-Postanal Tail</a:t>
            </a:r>
            <a:endParaRPr lang="en-US" altLang="ar-IQ" sz="4800" dirty="0">
              <a:solidFill>
                <a:schemeClr val="accent3">
                  <a:lumMod val="50000"/>
                </a:schemeClr>
              </a:solidFill>
              <a:latin typeface="Arial Black" panose="020B0A04020102020204" pitchFamily="34" charset="0"/>
              <a:ea typeface="Times" panose="02020603050405020304" pitchFamily="18" charset="0"/>
              <a:cs typeface="Times" panose="02020603050405020304" pitchFamily="18" charset="0"/>
            </a:endParaRPr>
          </a:p>
        </p:txBody>
      </p:sp>
      <p:sp>
        <p:nvSpPr>
          <p:cNvPr id="12" name="مربع نص 11">
            <a:extLst>
              <a:ext uri="{FF2B5EF4-FFF2-40B4-BE49-F238E27FC236}">
                <a16:creationId xmlns:a16="http://schemas.microsoft.com/office/drawing/2014/main" id="{D11916CB-6585-3319-EC85-25BB33014BE1}"/>
              </a:ext>
            </a:extLst>
          </p:cNvPr>
          <p:cNvSpPr txBox="1"/>
          <p:nvPr/>
        </p:nvSpPr>
        <p:spPr>
          <a:xfrm>
            <a:off x="7051040" y="182880"/>
            <a:ext cx="4663440" cy="707886"/>
          </a:xfrm>
          <a:prstGeom prst="rect">
            <a:avLst/>
          </a:prstGeom>
          <a:noFill/>
        </p:spPr>
        <p:txBody>
          <a:bodyPr wrap="square">
            <a:spAutoFit/>
          </a:bodyPr>
          <a:lstStyle/>
          <a:p>
            <a:r>
              <a:rPr lang="ar-IQ" sz="4000" b="1" dirty="0">
                <a:solidFill>
                  <a:schemeClr val="accent3">
                    <a:lumMod val="50000"/>
                  </a:schemeClr>
                </a:solidFill>
                <a:cs typeface="+mj-cs"/>
              </a:rPr>
              <a:t>ذيل خلف المخرج</a:t>
            </a:r>
          </a:p>
        </p:txBody>
      </p:sp>
      <p:sp>
        <p:nvSpPr>
          <p:cNvPr id="14" name="مربع نص 13">
            <a:extLst>
              <a:ext uri="{FF2B5EF4-FFF2-40B4-BE49-F238E27FC236}">
                <a16:creationId xmlns:a16="http://schemas.microsoft.com/office/drawing/2014/main" id="{737FDFD9-9F34-32FE-2A98-5469166A2902}"/>
              </a:ext>
            </a:extLst>
          </p:cNvPr>
          <p:cNvSpPr txBox="1"/>
          <p:nvPr/>
        </p:nvSpPr>
        <p:spPr>
          <a:xfrm>
            <a:off x="159852" y="914400"/>
            <a:ext cx="11625748" cy="1077218"/>
          </a:xfrm>
          <a:prstGeom prst="rect">
            <a:avLst/>
          </a:prstGeom>
          <a:noFill/>
        </p:spPr>
        <p:txBody>
          <a:bodyPr wrap="square">
            <a:spAutoFit/>
          </a:bodyPr>
          <a:lstStyle/>
          <a:p>
            <a:pPr algn="r"/>
            <a:r>
              <a:rPr lang="ar-IQ" sz="3200" b="1" dirty="0">
                <a:solidFill>
                  <a:schemeClr val="accent2">
                    <a:lumMod val="50000"/>
                  </a:schemeClr>
                </a:solidFill>
              </a:rPr>
              <a:t>تمتلك الحبليات ذيلا يضاف الى الجسم خلف نهاية القناة الهضمية لفتره من دورة حياتها (ينجز فعل الحركة في الحبليات الأولية ) وزادت كفاءته في الأسماك بإضافة الزعانف . </a:t>
            </a:r>
          </a:p>
        </p:txBody>
      </p:sp>
      <p:pic>
        <p:nvPicPr>
          <p:cNvPr id="17412" name="Picture 4" descr="Fish, Amphibians and Reptiles - ppt download">
            <a:extLst>
              <a:ext uri="{FF2B5EF4-FFF2-40B4-BE49-F238E27FC236}">
                <a16:creationId xmlns:a16="http://schemas.microsoft.com/office/drawing/2014/main" id="{09B4F7B7-A471-5D3B-0AD0-C1D07AC26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 y="2011680"/>
            <a:ext cx="6461760" cy="484632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hordates - Advanced | CK-12 Foundation">
            <a:extLst>
              <a:ext uri="{FF2B5EF4-FFF2-40B4-BE49-F238E27FC236}">
                <a16:creationId xmlns:a16="http://schemas.microsoft.com/office/drawing/2014/main" id="{E4145945-660C-07C2-DD5B-BD84B8726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630" y="2011680"/>
            <a:ext cx="44577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4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EF5F786-7034-5DA3-EC70-547130D55018}"/>
              </a:ext>
            </a:extLst>
          </p:cNvPr>
          <p:cNvSpPr>
            <a:spLocks noGrp="1"/>
          </p:cNvSpPr>
          <p:nvPr>
            <p:ph type="title"/>
          </p:nvPr>
        </p:nvSpPr>
        <p:spPr/>
        <p:txBody>
          <a:bodyPr/>
          <a:lstStyle/>
          <a:p>
            <a:endParaRPr lang="ar-IQ"/>
          </a:p>
        </p:txBody>
      </p:sp>
      <p:pic>
        <p:nvPicPr>
          <p:cNvPr id="4" name="Picture 2" descr="PPT - Phylum : CHORDATA PowerPoint Presentation, free download - ID:2179011">
            <a:extLst>
              <a:ext uri="{FF2B5EF4-FFF2-40B4-BE49-F238E27FC236}">
                <a16:creationId xmlns:a16="http://schemas.microsoft.com/office/drawing/2014/main" id="{4A8C8490-D284-62B0-089A-797BA68FB9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3280" y="0"/>
            <a:ext cx="9897141" cy="667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881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647B3845-6FAF-AA3E-C6D4-004B2365317A}"/>
              </a:ext>
            </a:extLst>
          </p:cNvPr>
          <p:cNvSpPr txBox="1"/>
          <p:nvPr/>
        </p:nvSpPr>
        <p:spPr>
          <a:xfrm>
            <a:off x="533399" y="790575"/>
            <a:ext cx="11115675" cy="1452192"/>
          </a:xfrm>
          <a:prstGeom prst="rect">
            <a:avLst/>
          </a:prstGeom>
          <a:noFill/>
        </p:spPr>
        <p:txBody>
          <a:bodyPr wrap="square">
            <a:spAutoFit/>
          </a:bodyPr>
          <a:lstStyle/>
          <a:p>
            <a:pPr marL="0" marR="0" algn="r" rtl="1">
              <a:lnSpc>
                <a:spcPct val="107000"/>
              </a:lnSpc>
              <a:spcBef>
                <a:spcPts val="0"/>
              </a:spcBef>
              <a:spcAft>
                <a:spcPts val="800"/>
              </a:spcAft>
            </a:pPr>
            <a:r>
              <a:rPr lang="ar-SA" sz="2800" b="1" dirty="0">
                <a:effectLst/>
                <a:latin typeface="Calibri" panose="020F0502020204030204" pitchFamily="34" charset="0"/>
                <a:ea typeface="Calibri" panose="020F0502020204030204" pitchFamily="34" charset="0"/>
                <a:cs typeface="Arial" panose="020B0604020202020204" pitchFamily="34" charset="0"/>
              </a:rPr>
              <a:t>جميع الحبليات لها ذيل خلف فتحة المخرج، الذيل ما بعد المخرج (خلف المخرج) هو امتداد للجسم. في بعض الأنواع مثل البشر هذه الميزة موجودة فقط خلال المرحلة الجنينية. ان هذا التركيب نشا خصيصا للدفع في الماء (ينجز فعل الحركة ).</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4" descr="http://www.spyghana.com/wp-content/uploads/2013/06/wpid-1529158691421491.jpg">
            <a:extLst>
              <a:ext uri="{FF2B5EF4-FFF2-40B4-BE49-F238E27FC236}">
                <a16:creationId xmlns:a16="http://schemas.microsoft.com/office/drawing/2014/main" id="{FE228C56-4FE2-7246-0988-DE1CD5097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3" y="2128837"/>
            <a:ext cx="6305550" cy="47291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2" descr="http://babajidesalu.files.wordpress.com/2010/03/baby-tail.jpg">
            <a:extLst>
              <a:ext uri="{FF2B5EF4-FFF2-40B4-BE49-F238E27FC236}">
                <a16:creationId xmlns:a16="http://schemas.microsoft.com/office/drawing/2014/main" id="{9E801DBD-2401-43CA-A96F-61B1BF747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100" y="2609925"/>
            <a:ext cx="5930900" cy="444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1601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E9E1F8-1511-737E-ABD8-573E55A15330}"/>
              </a:ext>
            </a:extLst>
          </p:cNvPr>
          <p:cNvSpPr>
            <a:spLocks noGrp="1"/>
          </p:cNvSpPr>
          <p:nvPr>
            <p:ph type="title"/>
          </p:nvPr>
        </p:nvSpPr>
        <p:spPr>
          <a:xfrm>
            <a:off x="1451579" y="352425"/>
            <a:ext cx="9603275" cy="1501329"/>
          </a:xfrm>
        </p:spPr>
        <p:txBody>
          <a:bodyPr>
            <a:normAutofit/>
          </a:bodyPr>
          <a:lstStyle/>
          <a:p>
            <a:pPr algn="ctr"/>
            <a:r>
              <a:rPr lang="en-US" sz="3200" b="1" dirty="0">
                <a:solidFill>
                  <a:schemeClr val="accent1"/>
                </a:solidFill>
                <a:effectLst/>
                <a:latin typeface="Calibri" panose="020F0502020204030204" pitchFamily="34" charset="0"/>
                <a:ea typeface="Calibri" panose="020F0502020204030204" pitchFamily="34" charset="0"/>
              </a:rPr>
              <a:t>Secondary Chordate Features</a:t>
            </a:r>
            <a:br>
              <a:rPr lang="en-US" sz="3200" b="1" dirty="0">
                <a:solidFill>
                  <a:schemeClr val="accent1"/>
                </a:solidFill>
                <a:effectLst/>
                <a:latin typeface="Calibri" panose="020F0502020204030204" pitchFamily="34" charset="0"/>
                <a:ea typeface="Calibri" panose="020F0502020204030204" pitchFamily="34" charset="0"/>
                <a:cs typeface="+mj-cs"/>
              </a:rPr>
            </a:br>
            <a:r>
              <a:rPr lang="ar-SA" sz="3200" b="1" dirty="0">
                <a:solidFill>
                  <a:schemeClr val="accent1"/>
                </a:solidFill>
                <a:effectLst/>
                <a:latin typeface="Calibri" panose="020F0502020204030204" pitchFamily="34" charset="0"/>
                <a:ea typeface="Calibri" panose="020F0502020204030204" pitchFamily="34" charset="0"/>
                <a:cs typeface="+mj-cs"/>
              </a:rPr>
              <a:t>الصفات الثانوية للحبليات</a:t>
            </a:r>
            <a:br>
              <a:rPr lang="en-US" sz="3200" b="1" dirty="0">
                <a:solidFill>
                  <a:schemeClr val="accent1"/>
                </a:solidFill>
                <a:effectLst/>
                <a:latin typeface="Calibri" panose="020F0502020204030204" pitchFamily="34" charset="0"/>
                <a:ea typeface="Calibri" panose="020F0502020204030204" pitchFamily="34" charset="0"/>
                <a:cs typeface="+mj-cs"/>
              </a:rPr>
            </a:br>
            <a:endParaRPr lang="ar-IQ" dirty="0"/>
          </a:p>
        </p:txBody>
      </p:sp>
      <p:sp>
        <p:nvSpPr>
          <p:cNvPr id="3" name="عنصر نائب للمحتوى 2">
            <a:extLst>
              <a:ext uri="{FF2B5EF4-FFF2-40B4-BE49-F238E27FC236}">
                <a16:creationId xmlns:a16="http://schemas.microsoft.com/office/drawing/2014/main" id="{D0152DEF-CD46-9A07-3873-0A7552D7D7E1}"/>
              </a:ext>
            </a:extLst>
          </p:cNvPr>
          <p:cNvSpPr>
            <a:spLocks noGrp="1"/>
          </p:cNvSpPr>
          <p:nvPr>
            <p:ph idx="1"/>
          </p:nvPr>
        </p:nvSpPr>
        <p:spPr>
          <a:xfrm>
            <a:off x="1451579" y="1257300"/>
            <a:ext cx="10292746" cy="4800600"/>
          </a:xfrm>
        </p:spPr>
        <p:txBody>
          <a:bodyPr>
            <a:noAutofit/>
          </a:bodyPr>
          <a:lstStyle/>
          <a:p>
            <a:pPr marL="457200" indent="-457200">
              <a:buFont typeface="+mj-lt"/>
              <a:buAutoNum type="arabicPeriod"/>
            </a:pPr>
            <a:r>
              <a:rPr lang="en-US" sz="2800" b="1" dirty="0"/>
              <a:t>Bilateral symmetry </a:t>
            </a:r>
            <a:r>
              <a:rPr lang="ar-IQ" sz="2800" b="1" dirty="0"/>
              <a:t>التناظر جانبي </a:t>
            </a:r>
            <a:endParaRPr lang="en-US" sz="2800" b="1" dirty="0"/>
          </a:p>
          <a:p>
            <a:pPr marL="457200" indent="-457200">
              <a:buFont typeface="+mj-lt"/>
              <a:buAutoNum type="arabicPeriod"/>
            </a:pPr>
            <a:r>
              <a:rPr lang="en-US" sz="2800" b="1" dirty="0"/>
              <a:t>Coelom </a:t>
            </a:r>
            <a:r>
              <a:rPr lang="ar-SA" sz="2800" b="1" dirty="0"/>
              <a:t>جوف جسمي حقيقي </a:t>
            </a:r>
            <a:endParaRPr lang="en-US" sz="2800" b="1" dirty="0"/>
          </a:p>
          <a:p>
            <a:pPr marL="457200" indent="-457200">
              <a:buFont typeface="+mj-lt"/>
              <a:buAutoNum type="arabicPeriod"/>
            </a:pPr>
            <a:r>
              <a:rPr lang="en-US" sz="2800" b="1" dirty="0"/>
              <a:t>Ventral heart </a:t>
            </a:r>
            <a:r>
              <a:rPr lang="ar-SA" sz="2800" b="1" dirty="0"/>
              <a:t>القلب بطني الموقع </a:t>
            </a:r>
            <a:endParaRPr lang="en-US" sz="2800" b="1" dirty="0"/>
          </a:p>
          <a:p>
            <a:pPr marL="457200" indent="-457200">
              <a:buFont typeface="+mj-lt"/>
              <a:buAutoNum type="arabicPeriod"/>
            </a:pPr>
            <a:r>
              <a:rPr lang="en-US" sz="2800" b="1" dirty="0"/>
              <a:t>Cephalization  </a:t>
            </a:r>
            <a:r>
              <a:rPr lang="ar-SA" sz="2800" b="1" dirty="0"/>
              <a:t>ظاهرة الترأس او الرأسية </a:t>
            </a:r>
            <a:endParaRPr lang="en-US" sz="2800" b="1" dirty="0"/>
          </a:p>
          <a:p>
            <a:pPr marL="457200" indent="-457200">
              <a:buFont typeface="+mj-lt"/>
              <a:buAutoNum type="arabicPeriod"/>
            </a:pPr>
            <a:r>
              <a:rPr lang="en-US" sz="2800" b="1" dirty="0"/>
              <a:t>Segmentation or Metamerism </a:t>
            </a:r>
            <a:r>
              <a:rPr lang="ar-SA" sz="2800" b="1" dirty="0"/>
              <a:t>ظاهرة التجزوء او التكرار المتسلسل  </a:t>
            </a:r>
            <a:endParaRPr lang="en-US" sz="2800" b="1" dirty="0"/>
          </a:p>
          <a:p>
            <a:pPr marL="457200" indent="-457200">
              <a:buFont typeface="+mj-lt"/>
              <a:buAutoNum type="arabicPeriod"/>
            </a:pPr>
            <a:r>
              <a:rPr lang="en-US" sz="2800" b="1" dirty="0"/>
              <a:t>Endoskeleton </a:t>
            </a:r>
            <a:r>
              <a:rPr lang="ar-SA" sz="2800" b="1" dirty="0"/>
              <a:t>هيكل داخلي </a:t>
            </a:r>
            <a:endParaRPr lang="en-US" sz="2800" b="1" dirty="0"/>
          </a:p>
          <a:p>
            <a:pPr marL="457200" indent="-457200">
              <a:buFont typeface="+mj-lt"/>
              <a:buAutoNum type="arabicPeriod"/>
            </a:pPr>
            <a:r>
              <a:rPr lang="en-US" sz="2800" b="1" dirty="0"/>
              <a:t>Complete digestive system </a:t>
            </a:r>
            <a:r>
              <a:rPr lang="ar-SA" sz="2800" b="1" dirty="0"/>
              <a:t>جهاز هضم كامل </a:t>
            </a:r>
            <a:endParaRPr lang="ar-IQ" sz="2800" b="1" dirty="0"/>
          </a:p>
        </p:txBody>
      </p:sp>
    </p:spTree>
    <p:extLst>
      <p:ext uri="{BB962C8B-B14F-4D97-AF65-F5344CB8AC3E}">
        <p14:creationId xmlns:p14="http://schemas.microsoft.com/office/powerpoint/2010/main" val="3386736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2DB517-03E0-5724-E8B6-9A65BA5F9E4B}"/>
              </a:ext>
            </a:extLst>
          </p:cNvPr>
          <p:cNvSpPr>
            <a:spLocks noGrp="1"/>
          </p:cNvSpPr>
          <p:nvPr>
            <p:ph type="title"/>
          </p:nvPr>
        </p:nvSpPr>
        <p:spPr/>
        <p:txBody>
          <a:bodyPr/>
          <a:lstStyle/>
          <a:p>
            <a:endParaRPr lang="ar-IQ"/>
          </a:p>
        </p:txBody>
      </p:sp>
      <p:pic>
        <p:nvPicPr>
          <p:cNvPr id="1026" name="Picture 2" descr="Bilateral Symmetry – Definition, Examples, Evolution, &amp; Advantages">
            <a:extLst>
              <a:ext uri="{FF2B5EF4-FFF2-40B4-BE49-F238E27FC236}">
                <a16:creationId xmlns:a16="http://schemas.microsoft.com/office/drawing/2014/main" id="{304F137F-88B2-EEC2-817D-84364E1EE9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843" y="40440"/>
            <a:ext cx="10442011" cy="601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78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138635" y="1574298"/>
            <a:ext cx="9958192" cy="2002023"/>
          </a:xfrm>
          <a:prstGeom prst="rect">
            <a:avLst/>
          </a:prstGeom>
          <a:noFill/>
        </p:spPr>
        <p:txBody>
          <a:bodyPr wrap="square" rtlCol="1">
            <a:spAutoFit/>
          </a:bodyPr>
          <a:lstStyle/>
          <a:p>
            <a:pPr algn="ctr" rtl="0">
              <a:lnSpc>
                <a:spcPct val="150000"/>
              </a:lnSpc>
              <a:spcAft>
                <a:spcPts val="0"/>
              </a:spcAft>
            </a:pPr>
            <a:r>
              <a:rPr lang="en-US" sz="4400" b="1" dirty="0">
                <a:solidFill>
                  <a:schemeClr val="accent3">
                    <a:lumMod val="50000"/>
                  </a:schemeClr>
                </a:solidFill>
                <a:latin typeface="Times New Roman" pitchFamily="18" charset="0"/>
                <a:ea typeface="Times New Roman" panose="02020603050405020304" pitchFamily="18" charset="0"/>
                <a:cs typeface="Times New Roman" pitchFamily="18" charset="0"/>
              </a:rPr>
              <a:t>Comparative anatomy of chordates</a:t>
            </a:r>
          </a:p>
          <a:p>
            <a:pPr algn="ctr" rtl="0">
              <a:lnSpc>
                <a:spcPct val="150000"/>
              </a:lnSpc>
              <a:spcAft>
                <a:spcPts val="0"/>
              </a:spcAft>
            </a:pPr>
            <a:r>
              <a:rPr lang="en-US" sz="4400" b="1" dirty="0">
                <a:solidFill>
                  <a:schemeClr val="accent3">
                    <a:lumMod val="50000"/>
                  </a:schemeClr>
                </a:solidFill>
                <a:latin typeface="Times New Roman" pitchFamily="18" charset="0"/>
                <a:ea typeface="Times New Roman" panose="02020603050405020304" pitchFamily="18" charset="0"/>
                <a:cs typeface="Times New Roman" pitchFamily="18" charset="0"/>
              </a:rPr>
              <a:t>Chapter one </a:t>
            </a:r>
            <a:endParaRPr lang="en-US" sz="44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itchFamily="18" charset="0"/>
            </a:endParaRPr>
          </a:p>
        </p:txBody>
      </p:sp>
      <p:sp>
        <p:nvSpPr>
          <p:cNvPr id="9" name="TextBox 8"/>
          <p:cNvSpPr txBox="1"/>
          <p:nvPr/>
        </p:nvSpPr>
        <p:spPr>
          <a:xfrm>
            <a:off x="3454754" y="4081549"/>
            <a:ext cx="4833036" cy="1015663"/>
          </a:xfrm>
          <a:prstGeom prst="rect">
            <a:avLst/>
          </a:prstGeom>
          <a:noFill/>
        </p:spPr>
        <p:txBody>
          <a:bodyPr wrap="square" rtlCol="0">
            <a:spAutoFit/>
          </a:bodyPr>
          <a:lstStyle/>
          <a:p>
            <a:pPr lvl="0" algn="ctr" rtl="0"/>
            <a:endParaRPr lang="en-US" sz="2000" b="1" dirty="0">
              <a:latin typeface="Times New Roman" pitchFamily="18" charset="0"/>
              <a:cs typeface="Times New Roman" pitchFamily="18" charset="0"/>
            </a:endParaRPr>
          </a:p>
          <a:p>
            <a:pPr lvl="0" algn="ctr" rtl="0"/>
            <a:endParaRPr lang="ar-IQ" sz="2000" b="1" dirty="0">
              <a:latin typeface="Times New Roman" pitchFamily="18" charset="0"/>
              <a:cs typeface="Times New Roman" pitchFamily="18" charset="0"/>
            </a:endParaRPr>
          </a:p>
          <a:p>
            <a:pPr lvl="0" algn="ctr" rtl="0"/>
            <a:endParaRPr lang="en-US" sz="2000" b="1" dirty="0">
              <a:latin typeface="Times New Roman" pitchFamily="18" charset="0"/>
              <a:cs typeface="Times New Roman" pitchFamily="18" charset="0"/>
            </a:endParaRPr>
          </a:p>
        </p:txBody>
      </p:sp>
      <p:sp>
        <p:nvSpPr>
          <p:cNvPr id="2" name="TextBox 8">
            <a:extLst>
              <a:ext uri="{FF2B5EF4-FFF2-40B4-BE49-F238E27FC236}">
                <a16:creationId xmlns:a16="http://schemas.microsoft.com/office/drawing/2014/main" id="{9A09CEA5-C0E1-858A-1F28-662016D8E0A7}"/>
              </a:ext>
            </a:extLst>
          </p:cNvPr>
          <p:cNvSpPr txBox="1"/>
          <p:nvPr/>
        </p:nvSpPr>
        <p:spPr>
          <a:xfrm>
            <a:off x="3607154" y="4233949"/>
            <a:ext cx="4206810" cy="1015663"/>
          </a:xfrm>
          <a:prstGeom prst="rect">
            <a:avLst/>
          </a:prstGeom>
          <a:noFill/>
        </p:spPr>
        <p:txBody>
          <a:bodyPr wrap="square" rtlCol="0">
            <a:spAutoFit/>
          </a:bodyPr>
          <a:lstStyle/>
          <a:p>
            <a:pPr lvl="0" algn="ctr" rtl="0"/>
            <a:endParaRPr lang="en-US" sz="2000" b="1" dirty="0">
              <a:latin typeface="Times New Roman" pitchFamily="18" charset="0"/>
              <a:cs typeface="Times New Roman" pitchFamily="18" charset="0"/>
            </a:endParaRPr>
          </a:p>
          <a:p>
            <a:pPr lvl="0" algn="ctr" rtl="0"/>
            <a:endParaRPr lang="ar-IQ" sz="2000" b="1" dirty="0">
              <a:latin typeface="Times New Roman" pitchFamily="18" charset="0"/>
              <a:cs typeface="Times New Roman" pitchFamily="18" charset="0"/>
            </a:endParaRPr>
          </a:p>
          <a:p>
            <a:pPr lvl="0" algn="ctr" rtl="0"/>
            <a:endParaRPr lang="en-US" sz="2000" b="1" dirty="0">
              <a:latin typeface="Times New Roman" pitchFamily="18" charset="0"/>
              <a:cs typeface="Times New Roman" pitchFamily="18" charset="0"/>
            </a:endParaRPr>
          </a:p>
        </p:txBody>
      </p:sp>
      <p:sp>
        <p:nvSpPr>
          <p:cNvPr id="3" name="TextBox 8">
            <a:extLst>
              <a:ext uri="{FF2B5EF4-FFF2-40B4-BE49-F238E27FC236}">
                <a16:creationId xmlns:a16="http://schemas.microsoft.com/office/drawing/2014/main" id="{99FAD6B8-ADEE-E3AE-653F-287AF32DE47B}"/>
              </a:ext>
            </a:extLst>
          </p:cNvPr>
          <p:cNvSpPr txBox="1"/>
          <p:nvPr/>
        </p:nvSpPr>
        <p:spPr>
          <a:xfrm>
            <a:off x="3283527" y="4386351"/>
            <a:ext cx="5769033" cy="1323439"/>
          </a:xfrm>
          <a:prstGeom prst="rect">
            <a:avLst/>
          </a:prstGeom>
          <a:noFill/>
        </p:spPr>
        <p:txBody>
          <a:bodyPr wrap="square" rtlCol="0">
            <a:spAutoFit/>
          </a:bodyPr>
          <a:lstStyle/>
          <a:p>
            <a:pPr lvl="0" algn="ctr" rtl="0"/>
            <a:r>
              <a:rPr lang="ar-SA" sz="4000" b="1" dirty="0">
                <a:solidFill>
                  <a:srgbClr val="002060"/>
                </a:solidFill>
                <a:latin typeface="Times New Roman" pitchFamily="18" charset="0"/>
                <a:cs typeface="Times New Roman" pitchFamily="18" charset="0"/>
              </a:rPr>
              <a:t>التشريح المقارن للحبليات</a:t>
            </a:r>
            <a:r>
              <a:rPr lang="ar-SA" sz="4000" b="1" dirty="0">
                <a:latin typeface="Times New Roman" pitchFamily="18" charset="0"/>
                <a:cs typeface="Times New Roman" pitchFamily="18" charset="0"/>
              </a:rPr>
              <a:t> </a:t>
            </a:r>
          </a:p>
          <a:p>
            <a:pPr lvl="0" algn="ctr" rtl="0"/>
            <a:r>
              <a:rPr lang="ar-SA" sz="4000" b="1" dirty="0">
                <a:solidFill>
                  <a:srgbClr val="002060"/>
                </a:solidFill>
                <a:latin typeface="Times New Roman" pitchFamily="18" charset="0"/>
                <a:cs typeface="Times New Roman" pitchFamily="18" charset="0"/>
              </a:rPr>
              <a:t>الفصل الأول </a:t>
            </a:r>
            <a:endParaRPr lang="en-US" sz="4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4517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500"/>
                                        <p:tgtEl>
                                          <p:spTgt spid="8">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1500"/>
                                        <p:tgtEl>
                                          <p:spTgt spid="8">
                                            <p:txEl>
                                              <p:pRg st="1" end="1"/>
                                            </p:txEl>
                                          </p:spTgt>
                                        </p:tgtEl>
                                      </p:cBhvr>
                                    </p:animEffect>
                                  </p:childTnLst>
                                </p:cTn>
                              </p:par>
                            </p:childTnLst>
                          </p:cTn>
                        </p:par>
                        <p:par>
                          <p:cTn id="12" fill="hold">
                            <p:stCondLst>
                              <p:cond delay="3000"/>
                            </p:stCondLst>
                            <p:childTnLst>
                              <p:par>
                                <p:cTn id="13" presetID="16" presetClass="entr" presetSubtype="21" fill="hold" nodeType="afterEffect" nodePh="1">
                                  <p:stCondLst>
                                    <p:cond delay="0"/>
                                  </p:stCondLst>
                                  <p:endCondLst>
                                    <p:cond evt="begin" delay="0">
                                      <p:tn val="13"/>
                                    </p:cond>
                                  </p:end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par>
                          <p:cTn id="16" fill="hold">
                            <p:stCondLst>
                              <p:cond delay="3500"/>
                            </p:stCondLst>
                            <p:childTnLst>
                              <p:par>
                                <p:cTn id="17" presetID="16" presetClass="entr" presetSubtype="21" fill="hold" nodeType="afterEffect" nodePh="1">
                                  <p:stCondLst>
                                    <p:cond delay="0"/>
                                  </p:stCondLst>
                                  <p:endCondLst>
                                    <p:cond evt="begin" delay="0">
                                      <p:tn val="17"/>
                                    </p:cond>
                                  </p:end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par>
                          <p:cTn id="24" fill="hold">
                            <p:stCondLst>
                              <p:cond delay="4500"/>
                            </p:stCondLst>
                            <p:childTnLst>
                              <p:par>
                                <p:cTn id="25" presetID="16" presetClass="entr" presetSubtype="21"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65A897-D930-F4B8-7C15-C2D11168C6E6}"/>
              </a:ext>
            </a:extLst>
          </p:cNvPr>
          <p:cNvSpPr>
            <a:spLocks noGrp="1"/>
          </p:cNvSpPr>
          <p:nvPr>
            <p:ph type="title"/>
          </p:nvPr>
        </p:nvSpPr>
        <p:spPr/>
        <p:txBody>
          <a:bodyPr/>
          <a:lstStyle/>
          <a:p>
            <a:endParaRPr lang="ar-IQ" dirty="0"/>
          </a:p>
        </p:txBody>
      </p:sp>
      <p:pic>
        <p:nvPicPr>
          <p:cNvPr id="3076" name="Picture 4" descr="How is the pericardial coelom formed? - Quora">
            <a:extLst>
              <a:ext uri="{FF2B5EF4-FFF2-40B4-BE49-F238E27FC236}">
                <a16:creationId xmlns:a16="http://schemas.microsoft.com/office/drawing/2014/main" id="{699F535C-233B-EF95-E6A5-DD10771EF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789"/>
            <a:ext cx="7498351"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عنصر نائب للمحتوى 4">
            <a:extLst>
              <a:ext uri="{FF2B5EF4-FFF2-40B4-BE49-F238E27FC236}">
                <a16:creationId xmlns:a16="http://schemas.microsoft.com/office/drawing/2014/main" id="{8293691E-3D8E-ACF8-4C10-C84C9C5B23B2}"/>
              </a:ext>
            </a:extLst>
          </p:cNvPr>
          <p:cNvSpPr>
            <a:spLocks noGrp="1"/>
          </p:cNvSpPr>
          <p:nvPr>
            <p:ph idx="1"/>
          </p:nvPr>
        </p:nvSpPr>
        <p:spPr>
          <a:xfrm flipV="1">
            <a:off x="1451579" y="5466345"/>
            <a:ext cx="9603275" cy="96255"/>
          </a:xfrm>
        </p:spPr>
        <p:txBody>
          <a:bodyPr>
            <a:normAutofit fontScale="25000" lnSpcReduction="20000"/>
          </a:bodyPr>
          <a:lstStyle/>
          <a:p>
            <a:endParaRPr lang="ar-IQ" dirty="0"/>
          </a:p>
        </p:txBody>
      </p:sp>
      <p:pic>
        <p:nvPicPr>
          <p:cNvPr id="3078" name="Picture 6" descr="Coelomic Epithelium - an overview | ScienceDirect Topics">
            <a:extLst>
              <a:ext uri="{FF2B5EF4-FFF2-40B4-BE49-F238E27FC236}">
                <a16:creationId xmlns:a16="http://schemas.microsoft.com/office/drawing/2014/main" id="{EF1AB7F5-96ED-4F1F-2875-8E3499024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422" y="1118326"/>
            <a:ext cx="4444236" cy="37149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47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62392D-1DE1-9C9F-8CBD-8AEFDC4D526B}"/>
              </a:ext>
            </a:extLst>
          </p:cNvPr>
          <p:cNvSpPr>
            <a:spLocks noGrp="1"/>
          </p:cNvSpPr>
          <p:nvPr>
            <p:ph type="title"/>
          </p:nvPr>
        </p:nvSpPr>
        <p:spPr/>
        <p:txBody>
          <a:bodyPr/>
          <a:lstStyle/>
          <a:p>
            <a:endParaRPr lang="ar-IQ"/>
          </a:p>
        </p:txBody>
      </p:sp>
      <p:pic>
        <p:nvPicPr>
          <p:cNvPr id="4098" name="Picture 2" descr="METAMERISM">
            <a:extLst>
              <a:ext uri="{FF2B5EF4-FFF2-40B4-BE49-F238E27FC236}">
                <a16:creationId xmlns:a16="http://schemas.microsoft.com/office/drawing/2014/main" id="{D3EC9293-A141-7C83-E0AE-EAF2513788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3500" y="55946"/>
            <a:ext cx="7555129" cy="565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673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5F7114-C4F2-7614-AD59-68ACB8836D0C}"/>
              </a:ext>
            </a:extLst>
          </p:cNvPr>
          <p:cNvSpPr>
            <a:spLocks noGrp="1"/>
          </p:cNvSpPr>
          <p:nvPr>
            <p:ph type="title"/>
          </p:nvPr>
        </p:nvSpPr>
        <p:spPr>
          <a:xfrm>
            <a:off x="1451579" y="228601"/>
            <a:ext cx="9603275" cy="1625154"/>
          </a:xfrm>
        </p:spPr>
        <p:txBody>
          <a:bodyPr>
            <a:normAutofit/>
          </a:bodyPr>
          <a:lstStyle/>
          <a:p>
            <a:pPr algn="ctr"/>
            <a:r>
              <a:rPr lang="en-US" sz="4000" b="1" dirty="0">
                <a:solidFill>
                  <a:srgbClr val="002060"/>
                </a:solidFill>
              </a:rPr>
              <a:t>ANCESTRY AND EVOLUTION </a:t>
            </a:r>
            <a:endParaRPr lang="ar-IQ" sz="4000" b="1" dirty="0">
              <a:solidFill>
                <a:srgbClr val="002060"/>
              </a:solidFill>
            </a:endParaRPr>
          </a:p>
        </p:txBody>
      </p:sp>
      <p:sp>
        <p:nvSpPr>
          <p:cNvPr id="3" name="عنصر نائب للمحتوى 2">
            <a:extLst>
              <a:ext uri="{FF2B5EF4-FFF2-40B4-BE49-F238E27FC236}">
                <a16:creationId xmlns:a16="http://schemas.microsoft.com/office/drawing/2014/main" id="{68080369-3BCE-8F9C-F140-57F6597B74A9}"/>
              </a:ext>
            </a:extLst>
          </p:cNvPr>
          <p:cNvSpPr>
            <a:spLocks noGrp="1"/>
          </p:cNvSpPr>
          <p:nvPr>
            <p:ph idx="1"/>
          </p:nvPr>
        </p:nvSpPr>
        <p:spPr>
          <a:xfrm>
            <a:off x="676275" y="904875"/>
            <a:ext cx="11382375" cy="1968055"/>
          </a:xfrm>
        </p:spPr>
        <p:txBody>
          <a:bodyPr>
            <a:normAutofit lnSpcReduction="10000"/>
          </a:bodyPr>
          <a:lstStyle/>
          <a:p>
            <a:pPr marL="0" indent="0" algn="ctr">
              <a:buNone/>
            </a:pPr>
            <a:r>
              <a:rPr lang="ar-SA" sz="4000" b="1" dirty="0">
                <a:solidFill>
                  <a:srgbClr val="002060"/>
                </a:solidFill>
                <a:cs typeface="+mj-cs"/>
              </a:rPr>
              <a:t>الاسلاف والتطور</a:t>
            </a:r>
            <a:r>
              <a:rPr lang="ar-SA" sz="4000" b="1" dirty="0">
                <a:solidFill>
                  <a:srgbClr val="33CC33"/>
                </a:solidFill>
                <a:cs typeface="+mj-cs"/>
              </a:rPr>
              <a:t> </a:t>
            </a:r>
          </a:p>
          <a:p>
            <a:pPr marL="0" indent="0" algn="r">
              <a:buNone/>
            </a:pPr>
            <a:r>
              <a:rPr lang="ar-SA" sz="2800" b="1" dirty="0">
                <a:cs typeface="+mj-cs"/>
              </a:rPr>
              <a:t>بعد ظهور نظرية التطور في منتصف القرن التاسع عشر بدا  علماء الحيوان المحاولات للإجابة عن الاستفسارات حول أصل الحبليات حيث وضع العلماء العديد من النظريات منها :</a:t>
            </a:r>
            <a:endParaRPr lang="en-US" sz="2800" b="1" dirty="0">
              <a:cs typeface="+mj-cs"/>
            </a:endParaRPr>
          </a:p>
          <a:p>
            <a:pPr marL="514350" indent="-514350" algn="l" rtl="1">
              <a:buFont typeface="+mj-lt"/>
              <a:buAutoNum type="arabicPeriod"/>
            </a:pPr>
            <a:endParaRPr lang="ar-IQ" sz="2800" b="1" dirty="0">
              <a:cs typeface="+mj-cs"/>
            </a:endParaRPr>
          </a:p>
        </p:txBody>
      </p:sp>
      <p:sp>
        <p:nvSpPr>
          <p:cNvPr id="5" name="مربع نص 4">
            <a:extLst>
              <a:ext uri="{FF2B5EF4-FFF2-40B4-BE49-F238E27FC236}">
                <a16:creationId xmlns:a16="http://schemas.microsoft.com/office/drawing/2014/main" id="{AA7460DA-164E-6A67-B122-FF4440968F65}"/>
              </a:ext>
            </a:extLst>
          </p:cNvPr>
          <p:cNvSpPr txBox="1"/>
          <p:nvPr/>
        </p:nvSpPr>
        <p:spPr>
          <a:xfrm>
            <a:off x="381000" y="2872930"/>
            <a:ext cx="8772525" cy="2554545"/>
          </a:xfrm>
          <a:prstGeom prst="rect">
            <a:avLst/>
          </a:prstGeom>
          <a:noFill/>
        </p:spPr>
        <p:txBody>
          <a:bodyPr wrap="square">
            <a:spAutoFit/>
          </a:bodyPr>
          <a:lstStyle/>
          <a:p>
            <a:pPr marL="342900" indent="-342900">
              <a:buFont typeface="+mj-lt"/>
              <a:buAutoNum type="arabicPeriod"/>
            </a:pPr>
            <a:r>
              <a:rPr lang="en-US" sz="4000" b="1" dirty="0">
                <a:solidFill>
                  <a:schemeClr val="accent2">
                    <a:lumMod val="75000"/>
                  </a:schemeClr>
                </a:solidFill>
              </a:rPr>
              <a:t>Arthropoda Theory</a:t>
            </a:r>
          </a:p>
          <a:p>
            <a:pPr marL="342900" indent="-342900">
              <a:buFont typeface="+mj-lt"/>
              <a:buAutoNum type="arabicPeriod"/>
            </a:pPr>
            <a:r>
              <a:rPr lang="en-US" sz="4000" b="1" dirty="0">
                <a:solidFill>
                  <a:schemeClr val="accent2">
                    <a:lumMod val="75000"/>
                  </a:schemeClr>
                </a:solidFill>
              </a:rPr>
              <a:t>Annelida  Theory</a:t>
            </a:r>
          </a:p>
          <a:p>
            <a:pPr marL="342900" indent="-342900">
              <a:buFont typeface="+mj-lt"/>
              <a:buAutoNum type="arabicPeriod"/>
            </a:pPr>
            <a:r>
              <a:rPr lang="en-US" sz="4000" b="1" dirty="0">
                <a:solidFill>
                  <a:schemeClr val="accent2">
                    <a:lumMod val="75000"/>
                  </a:schemeClr>
                </a:solidFill>
              </a:rPr>
              <a:t>Nemertean Theory</a:t>
            </a:r>
          </a:p>
          <a:p>
            <a:pPr marL="342900" indent="-342900">
              <a:buFont typeface="+mj-lt"/>
              <a:buAutoNum type="arabicPeriod"/>
            </a:pPr>
            <a:r>
              <a:rPr lang="en-US" sz="4000" b="1" dirty="0">
                <a:solidFill>
                  <a:schemeClr val="accent2">
                    <a:lumMod val="75000"/>
                  </a:schemeClr>
                </a:solidFill>
              </a:rPr>
              <a:t>Echinodermata Theory</a:t>
            </a:r>
            <a:endParaRPr lang="ar-IQ" sz="4000" b="1" dirty="0">
              <a:solidFill>
                <a:schemeClr val="accent2">
                  <a:lumMod val="75000"/>
                </a:schemeClr>
              </a:solidFill>
            </a:endParaRPr>
          </a:p>
        </p:txBody>
      </p:sp>
    </p:spTree>
    <p:extLst>
      <p:ext uri="{BB962C8B-B14F-4D97-AF65-F5344CB8AC3E}">
        <p14:creationId xmlns:p14="http://schemas.microsoft.com/office/powerpoint/2010/main" val="134863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95AFE58C-4876-3EFE-B042-137E2D397FEA}"/>
              </a:ext>
            </a:extLst>
          </p:cNvPr>
          <p:cNvSpPr txBox="1"/>
          <p:nvPr/>
        </p:nvSpPr>
        <p:spPr>
          <a:xfrm>
            <a:off x="1574110" y="371476"/>
            <a:ext cx="9418568" cy="646331"/>
          </a:xfrm>
          <a:prstGeom prst="rect">
            <a:avLst/>
          </a:prstGeom>
          <a:noFill/>
        </p:spPr>
        <p:txBody>
          <a:bodyPr wrap="square">
            <a:spAutoFit/>
          </a:bodyPr>
          <a:lstStyle/>
          <a:p>
            <a:r>
              <a:rPr lang="en-US" sz="3600" b="1" dirty="0">
                <a:solidFill>
                  <a:schemeClr val="accent2">
                    <a:lumMod val="75000"/>
                  </a:schemeClr>
                </a:solidFill>
              </a:rPr>
              <a:t>Arthropoda Theory           </a:t>
            </a:r>
            <a:r>
              <a:rPr lang="ar-SA" sz="3600" b="1" dirty="0">
                <a:solidFill>
                  <a:schemeClr val="accent2">
                    <a:lumMod val="75000"/>
                  </a:schemeClr>
                </a:solidFill>
              </a:rPr>
              <a:t>نظرية المفصليات </a:t>
            </a:r>
            <a:endParaRPr lang="en-US" sz="3600" b="1" dirty="0">
              <a:solidFill>
                <a:schemeClr val="accent2">
                  <a:lumMod val="75000"/>
                </a:schemeClr>
              </a:solidFill>
            </a:endParaRPr>
          </a:p>
        </p:txBody>
      </p:sp>
      <p:sp>
        <p:nvSpPr>
          <p:cNvPr id="13" name="مربع نص 12">
            <a:extLst>
              <a:ext uri="{FF2B5EF4-FFF2-40B4-BE49-F238E27FC236}">
                <a16:creationId xmlns:a16="http://schemas.microsoft.com/office/drawing/2014/main" id="{4EBAC2A2-9B61-B651-BE68-EDABFB6D7CCD}"/>
              </a:ext>
            </a:extLst>
          </p:cNvPr>
          <p:cNvSpPr txBox="1"/>
          <p:nvPr/>
        </p:nvSpPr>
        <p:spPr>
          <a:xfrm>
            <a:off x="723900" y="1381125"/>
            <a:ext cx="11191875" cy="2246769"/>
          </a:xfrm>
          <a:prstGeom prst="rect">
            <a:avLst/>
          </a:prstGeom>
          <a:noFill/>
        </p:spPr>
        <p:txBody>
          <a:bodyPr wrap="square">
            <a:spAutoFit/>
          </a:bodyPr>
          <a:lstStyle/>
          <a:p>
            <a:pPr algn="r" rtl="1"/>
            <a:r>
              <a:rPr lang="ar-IQ" sz="2800" b="1" dirty="0">
                <a:cs typeface="+mj-cs"/>
              </a:rPr>
              <a:t>وقد افترض العالم </a:t>
            </a:r>
            <a:r>
              <a:rPr lang="ar-IQ" sz="2800" b="1" dirty="0" err="1">
                <a:cs typeface="+mj-cs"/>
              </a:rPr>
              <a:t>جيوفري</a:t>
            </a:r>
            <a:r>
              <a:rPr lang="ar-IQ" sz="2800" b="1" dirty="0">
                <a:cs typeface="+mj-cs"/>
              </a:rPr>
              <a:t> سنت هيلر</a:t>
            </a:r>
            <a:r>
              <a:rPr lang="en-US" sz="2800" b="1" dirty="0">
                <a:solidFill>
                  <a:srgbClr val="0070C0"/>
                </a:solidFill>
                <a:cs typeface="+mj-cs"/>
              </a:rPr>
              <a:t>(</a:t>
            </a:r>
            <a:r>
              <a:rPr lang="en-US" sz="2800" b="1" dirty="0" err="1">
                <a:solidFill>
                  <a:srgbClr val="0070C0"/>
                </a:solidFill>
                <a:cs typeface="+mj-cs"/>
              </a:rPr>
              <a:t>Geoffiry</a:t>
            </a:r>
            <a:r>
              <a:rPr lang="en-US" sz="2800" b="1" dirty="0">
                <a:solidFill>
                  <a:srgbClr val="0070C0"/>
                </a:solidFill>
                <a:cs typeface="+mj-cs"/>
              </a:rPr>
              <a:t>   St.  Hilaire)  </a:t>
            </a:r>
            <a:r>
              <a:rPr lang="ar-SA" sz="2800" b="1" dirty="0">
                <a:solidFill>
                  <a:srgbClr val="0070C0"/>
                </a:solidFill>
                <a:cs typeface="+mj-cs"/>
              </a:rPr>
              <a:t>في عام 1807</a:t>
            </a:r>
            <a:endParaRPr lang="ar-IQ" sz="2800" b="1" dirty="0">
              <a:solidFill>
                <a:srgbClr val="0070C0"/>
              </a:solidFill>
              <a:cs typeface="+mj-cs"/>
            </a:endParaRPr>
          </a:p>
          <a:p>
            <a:pPr algn="r" rtl="1"/>
            <a:r>
              <a:rPr lang="ar-IQ" sz="2800" b="1" dirty="0">
                <a:cs typeface="+mj-cs"/>
              </a:rPr>
              <a:t> ان أصل الحبليات هو الحشرات اعتمادا على أساس التشابه بين </a:t>
            </a:r>
            <a:r>
              <a:rPr lang="ar-IQ" sz="2800" b="1" dirty="0">
                <a:solidFill>
                  <a:schemeClr val="bg2">
                    <a:lumMod val="10000"/>
                  </a:schemeClr>
                </a:solidFill>
                <a:cs typeface="+mj-cs"/>
              </a:rPr>
              <a:t>الحلقات </a:t>
            </a:r>
            <a:r>
              <a:rPr lang="ar-IQ" sz="2800" b="1" dirty="0" err="1">
                <a:solidFill>
                  <a:schemeClr val="bg2">
                    <a:lumMod val="10000"/>
                  </a:schemeClr>
                </a:solidFill>
                <a:cs typeface="+mj-cs"/>
              </a:rPr>
              <a:t>الكايتنية</a:t>
            </a:r>
            <a:r>
              <a:rPr lang="ar-IQ" sz="2800" b="1" dirty="0">
                <a:solidFill>
                  <a:schemeClr val="bg2">
                    <a:lumMod val="10000"/>
                  </a:schemeClr>
                </a:solidFill>
                <a:cs typeface="+mj-cs"/>
              </a:rPr>
              <a:t> </a:t>
            </a:r>
            <a:r>
              <a:rPr lang="ar-IQ" sz="2800" b="1" dirty="0">
                <a:cs typeface="+mj-cs"/>
              </a:rPr>
              <a:t>في الحشرات وفقرات الحبليات كما اعتبر ان أرجل الحشرات تقابل اضلاع الفقريات كتراكيب جسمية.</a:t>
            </a:r>
            <a:endParaRPr lang="en-US" sz="2800" b="1" dirty="0">
              <a:cs typeface="+mj-cs"/>
            </a:endParaRPr>
          </a:p>
          <a:p>
            <a:pPr algn="r"/>
            <a:endParaRPr lang="en-US" sz="2800" b="1" dirty="0">
              <a:cs typeface="+mj-cs"/>
            </a:endParaRPr>
          </a:p>
          <a:p>
            <a:pPr algn="r"/>
            <a:endParaRPr lang="en-US" sz="2800" b="1" dirty="0">
              <a:cs typeface="+mj-cs"/>
            </a:endParaRPr>
          </a:p>
        </p:txBody>
      </p:sp>
      <p:pic>
        <p:nvPicPr>
          <p:cNvPr id="1026" name="Picture 2" descr="Arthropoda - MUSCULAR SYSTEM IN DIFFERENT PHYLUMS">
            <a:extLst>
              <a:ext uri="{FF2B5EF4-FFF2-40B4-BE49-F238E27FC236}">
                <a16:creationId xmlns:a16="http://schemas.microsoft.com/office/drawing/2014/main" id="{1D86957E-DA93-1DAC-C520-2214F7D76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80" y="3109554"/>
            <a:ext cx="6730870" cy="337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059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EFF0A009-97E2-97AB-3146-C7AB4E910DE4}"/>
              </a:ext>
            </a:extLst>
          </p:cNvPr>
          <p:cNvSpPr txBox="1"/>
          <p:nvPr/>
        </p:nvSpPr>
        <p:spPr>
          <a:xfrm>
            <a:off x="1666874" y="514350"/>
            <a:ext cx="8828847" cy="646331"/>
          </a:xfrm>
          <a:prstGeom prst="rect">
            <a:avLst/>
          </a:prstGeom>
          <a:noFill/>
        </p:spPr>
        <p:txBody>
          <a:bodyPr wrap="square">
            <a:spAutoFit/>
          </a:bodyPr>
          <a:lstStyle/>
          <a:p>
            <a:r>
              <a:rPr lang="en-US" sz="3600" b="1" dirty="0">
                <a:solidFill>
                  <a:schemeClr val="accent2">
                    <a:lumMod val="75000"/>
                  </a:schemeClr>
                </a:solidFill>
              </a:rPr>
              <a:t>Annelida  Theory          </a:t>
            </a:r>
            <a:r>
              <a:rPr lang="ar-SA" sz="3600" b="1" dirty="0">
                <a:solidFill>
                  <a:schemeClr val="accent2">
                    <a:lumMod val="75000"/>
                  </a:schemeClr>
                </a:solidFill>
              </a:rPr>
              <a:t>نظرية الديدان الحلقية </a:t>
            </a:r>
            <a:endParaRPr lang="en-US" sz="3600" b="1" dirty="0">
              <a:solidFill>
                <a:schemeClr val="accent2">
                  <a:lumMod val="75000"/>
                </a:schemeClr>
              </a:solidFill>
            </a:endParaRPr>
          </a:p>
        </p:txBody>
      </p:sp>
      <p:sp>
        <p:nvSpPr>
          <p:cNvPr id="11" name="مربع نص 10">
            <a:extLst>
              <a:ext uri="{FF2B5EF4-FFF2-40B4-BE49-F238E27FC236}">
                <a16:creationId xmlns:a16="http://schemas.microsoft.com/office/drawing/2014/main" id="{EAE87066-173D-2B6D-CC35-8F245FABCB15}"/>
              </a:ext>
            </a:extLst>
          </p:cNvPr>
          <p:cNvSpPr txBox="1"/>
          <p:nvPr/>
        </p:nvSpPr>
        <p:spPr>
          <a:xfrm>
            <a:off x="962024" y="1285875"/>
            <a:ext cx="9801225" cy="5016758"/>
          </a:xfrm>
          <a:prstGeom prst="rect">
            <a:avLst/>
          </a:prstGeom>
          <a:noFill/>
        </p:spPr>
        <p:txBody>
          <a:bodyPr wrap="square">
            <a:spAutoFit/>
          </a:bodyPr>
          <a:lstStyle/>
          <a:p>
            <a:pPr algn="r"/>
            <a:r>
              <a:rPr lang="ar-IQ" sz="3200" dirty="0"/>
              <a:t>العلاقة بين الحلقيات – الفقريات </a:t>
            </a:r>
          </a:p>
          <a:p>
            <a:pPr algn="r"/>
            <a:r>
              <a:rPr lang="ar-IQ" sz="3200" dirty="0"/>
              <a:t>كان يستند الى اسس قوية وقد استمر دعمه منذ العام 1922 ولفترة طويله  ، فقد اشار العديد من الباحثين الى ان للديدان الحلقية صفات تقابل بعض صفات الحبليات من بينها</a:t>
            </a:r>
          </a:p>
          <a:p>
            <a:pPr marL="514350" indent="-514350" algn="r" rtl="1">
              <a:buFont typeface="+mj-lt"/>
              <a:buAutoNum type="arabicPeriod"/>
            </a:pPr>
            <a:r>
              <a:rPr lang="ar-IQ" sz="3200" dirty="0"/>
              <a:t> </a:t>
            </a:r>
            <a:r>
              <a:rPr lang="ar-IQ" sz="3200" dirty="0">
                <a:solidFill>
                  <a:schemeClr val="accent3">
                    <a:lumMod val="50000"/>
                  </a:schemeClr>
                </a:solidFill>
              </a:rPr>
              <a:t>التعقيل. </a:t>
            </a:r>
          </a:p>
          <a:p>
            <a:pPr marL="514350" indent="-514350" algn="r" rtl="1">
              <a:buFont typeface="+mj-lt"/>
              <a:buAutoNum type="arabicPeriod"/>
            </a:pPr>
            <a:r>
              <a:rPr lang="ar-IQ" sz="3200" dirty="0">
                <a:solidFill>
                  <a:schemeClr val="accent3">
                    <a:lumMod val="50000"/>
                  </a:schemeClr>
                </a:solidFill>
              </a:rPr>
              <a:t>وتكرار الوحدات الابرازية .</a:t>
            </a:r>
          </a:p>
          <a:p>
            <a:pPr marL="514350" indent="-514350" algn="r" rtl="1">
              <a:buFont typeface="+mj-lt"/>
              <a:buAutoNum type="arabicPeriod"/>
            </a:pPr>
            <a:r>
              <a:rPr lang="ar-IQ" sz="3200" dirty="0">
                <a:solidFill>
                  <a:schemeClr val="accent3">
                    <a:lumMod val="50000"/>
                  </a:schemeClr>
                </a:solidFill>
              </a:rPr>
              <a:t>ووجود الجوف الجسمي. </a:t>
            </a:r>
          </a:p>
          <a:p>
            <a:pPr marL="514350" indent="-514350" algn="r" rtl="1">
              <a:buFont typeface="+mj-lt"/>
              <a:buAutoNum type="arabicPeriod"/>
            </a:pPr>
            <a:r>
              <a:rPr lang="ar-IQ" sz="3200" dirty="0">
                <a:solidFill>
                  <a:schemeClr val="accent3">
                    <a:lumMod val="50000"/>
                  </a:schemeClr>
                </a:solidFill>
              </a:rPr>
              <a:t>ولون الدم الأحمر. </a:t>
            </a:r>
          </a:p>
          <a:p>
            <a:pPr marL="514350" indent="-514350" algn="r" rtl="1">
              <a:buFont typeface="+mj-lt"/>
              <a:buAutoNum type="arabicPeriod"/>
            </a:pPr>
            <a:r>
              <a:rPr lang="ar-IQ" sz="3200" dirty="0">
                <a:solidFill>
                  <a:schemeClr val="accent3">
                    <a:lumMod val="50000"/>
                  </a:schemeClr>
                </a:solidFill>
              </a:rPr>
              <a:t>واعضاء الحركة الجانبية. </a:t>
            </a:r>
          </a:p>
          <a:p>
            <a:pPr marL="514350" indent="-514350" algn="r" rtl="1">
              <a:buFont typeface="+mj-lt"/>
              <a:buAutoNum type="arabicPeriod"/>
            </a:pPr>
            <a:endParaRPr lang="ar-IQ" sz="3200" dirty="0"/>
          </a:p>
        </p:txBody>
      </p:sp>
    </p:spTree>
    <p:extLst>
      <p:ext uri="{BB962C8B-B14F-4D97-AF65-F5344CB8AC3E}">
        <p14:creationId xmlns:p14="http://schemas.microsoft.com/office/powerpoint/2010/main" val="1734712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AEBDA876-7015-2DCF-6450-27095D5104E3}"/>
              </a:ext>
            </a:extLst>
          </p:cNvPr>
          <p:cNvSpPr>
            <a:spLocks noGrp="1"/>
          </p:cNvSpPr>
          <p:nvPr>
            <p:ph idx="1"/>
          </p:nvPr>
        </p:nvSpPr>
        <p:spPr>
          <a:xfrm>
            <a:off x="1666875" y="200025"/>
            <a:ext cx="8477249" cy="923925"/>
          </a:xfrm>
        </p:spPr>
        <p:txBody>
          <a:bodyPr>
            <a:normAutofit fontScale="25000" lnSpcReduction="20000"/>
          </a:bodyPr>
          <a:lstStyle/>
          <a:p>
            <a:pPr marL="0" indent="0">
              <a:buNone/>
            </a:pPr>
            <a:r>
              <a:rPr lang="en-US" sz="12800" b="1" dirty="0">
                <a:solidFill>
                  <a:schemeClr val="accent2">
                    <a:lumMod val="75000"/>
                  </a:schemeClr>
                </a:solidFill>
                <a:cs typeface="+mj-cs"/>
              </a:rPr>
              <a:t>Nemertean Theory       </a:t>
            </a:r>
            <a:r>
              <a:rPr lang="ar-SA" sz="12800" b="1" dirty="0">
                <a:solidFill>
                  <a:schemeClr val="accent2">
                    <a:lumMod val="75000"/>
                  </a:schemeClr>
                </a:solidFill>
              </a:rPr>
              <a:t>نظرية الديدان </a:t>
            </a:r>
            <a:r>
              <a:rPr lang="ar-SA" sz="12800" b="1" dirty="0" err="1">
                <a:solidFill>
                  <a:schemeClr val="accent2">
                    <a:lumMod val="75000"/>
                  </a:schemeClr>
                </a:solidFill>
              </a:rPr>
              <a:t>الخرطومية</a:t>
            </a:r>
            <a:r>
              <a:rPr lang="ar-SA" sz="12800" b="1" dirty="0">
                <a:solidFill>
                  <a:schemeClr val="accent2">
                    <a:lumMod val="75000"/>
                  </a:schemeClr>
                </a:solidFill>
              </a:rPr>
              <a:t> </a:t>
            </a:r>
            <a:endParaRPr lang="en-US" sz="12800" b="1" dirty="0">
              <a:solidFill>
                <a:schemeClr val="accent2">
                  <a:lumMod val="75000"/>
                </a:schemeClr>
              </a:solidFill>
            </a:endParaRPr>
          </a:p>
          <a:p>
            <a:pPr marL="0" indent="0">
              <a:buNone/>
            </a:pPr>
            <a:endParaRPr lang="ar-IQ" dirty="0"/>
          </a:p>
        </p:txBody>
      </p:sp>
      <p:sp>
        <p:nvSpPr>
          <p:cNvPr id="5" name="مربع نص 4">
            <a:extLst>
              <a:ext uri="{FF2B5EF4-FFF2-40B4-BE49-F238E27FC236}">
                <a16:creationId xmlns:a16="http://schemas.microsoft.com/office/drawing/2014/main" id="{DE6FE41A-DE08-6FFB-0C13-EA22A4DA1546}"/>
              </a:ext>
            </a:extLst>
          </p:cNvPr>
          <p:cNvSpPr txBox="1"/>
          <p:nvPr/>
        </p:nvSpPr>
        <p:spPr>
          <a:xfrm>
            <a:off x="895350" y="800100"/>
            <a:ext cx="10439400" cy="1015663"/>
          </a:xfrm>
          <a:prstGeom prst="rect">
            <a:avLst/>
          </a:prstGeom>
          <a:noFill/>
        </p:spPr>
        <p:txBody>
          <a:bodyPr wrap="square">
            <a:spAutoFit/>
          </a:bodyPr>
          <a:lstStyle/>
          <a:p>
            <a:pPr algn="r" rtl="1"/>
            <a:r>
              <a:rPr lang="ar-IQ" sz="3200" b="1" dirty="0">
                <a:cs typeface="+mj-cs"/>
              </a:rPr>
              <a:t> </a:t>
            </a:r>
            <a:r>
              <a:rPr lang="ar-IQ" sz="2800" b="1" dirty="0">
                <a:cs typeface="+mj-cs"/>
              </a:rPr>
              <a:t>استندت هذه النظرية وحسب رأي </a:t>
            </a:r>
            <a:r>
              <a:rPr lang="ar-IQ" sz="2800" b="1" dirty="0" err="1">
                <a:cs typeface="+mj-cs"/>
              </a:rPr>
              <a:t>هيربخت</a:t>
            </a:r>
            <a:r>
              <a:rPr lang="ar-IQ" sz="2800" b="1" dirty="0">
                <a:cs typeface="+mj-cs"/>
              </a:rPr>
              <a:t>  (1883) الى  افتراض كون غلاف الخرطوم يماثل الحبل الظهري وان النقر الرأسية</a:t>
            </a:r>
            <a:r>
              <a:rPr lang="en-US" sz="2800" b="1" dirty="0">
                <a:cs typeface="+mj-cs"/>
              </a:rPr>
              <a:t> </a:t>
            </a:r>
            <a:r>
              <a:rPr lang="ar-IQ" sz="2800" b="1" dirty="0">
                <a:cs typeface="+mj-cs"/>
              </a:rPr>
              <a:t> </a:t>
            </a:r>
            <a:r>
              <a:rPr lang="en-US" sz="2800" b="1" dirty="0">
                <a:cs typeface="+mj-cs"/>
              </a:rPr>
              <a:t> Cephalic pits </a:t>
            </a:r>
            <a:r>
              <a:rPr lang="ar-SA" sz="2800" b="1" dirty="0">
                <a:cs typeface="+mj-cs"/>
              </a:rPr>
              <a:t> مماثلة للشقوق الخيشومية. </a:t>
            </a:r>
            <a:endParaRPr lang="ar-IQ" sz="2800" b="1" dirty="0">
              <a:cs typeface="+mj-cs"/>
            </a:endParaRPr>
          </a:p>
        </p:txBody>
      </p:sp>
      <p:pic>
        <p:nvPicPr>
          <p:cNvPr id="4" name="صورة 3">
            <a:extLst>
              <a:ext uri="{FF2B5EF4-FFF2-40B4-BE49-F238E27FC236}">
                <a16:creationId xmlns:a16="http://schemas.microsoft.com/office/drawing/2014/main" id="{BD359776-F0F0-C5E2-AB9D-FED843FE594E}"/>
              </a:ext>
            </a:extLst>
          </p:cNvPr>
          <p:cNvPicPr>
            <a:picLocks noChangeAspect="1"/>
          </p:cNvPicPr>
          <p:nvPr/>
        </p:nvPicPr>
        <p:blipFill>
          <a:blip r:embed="rId2"/>
          <a:stretch>
            <a:fillRect/>
          </a:stretch>
        </p:blipFill>
        <p:spPr>
          <a:xfrm>
            <a:off x="2152650" y="1815763"/>
            <a:ext cx="6315076" cy="5038724"/>
          </a:xfrm>
          <a:prstGeom prst="rect">
            <a:avLst/>
          </a:prstGeom>
        </p:spPr>
      </p:pic>
    </p:spTree>
    <p:extLst>
      <p:ext uri="{BB962C8B-B14F-4D97-AF65-F5344CB8AC3E}">
        <p14:creationId xmlns:p14="http://schemas.microsoft.com/office/powerpoint/2010/main" val="3481790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2A589FD-1E85-FF3D-003B-85052C92238B}"/>
              </a:ext>
            </a:extLst>
          </p:cNvPr>
          <p:cNvSpPr>
            <a:spLocks noGrp="1"/>
          </p:cNvSpPr>
          <p:nvPr>
            <p:ph idx="1"/>
          </p:nvPr>
        </p:nvSpPr>
        <p:spPr>
          <a:xfrm>
            <a:off x="1466851" y="180976"/>
            <a:ext cx="10048874" cy="1352550"/>
          </a:xfrm>
        </p:spPr>
        <p:txBody>
          <a:bodyPr/>
          <a:lstStyle/>
          <a:p>
            <a:pPr marL="0" indent="0">
              <a:buNone/>
            </a:pPr>
            <a:r>
              <a:rPr lang="en-US" sz="4000" b="1" dirty="0">
                <a:solidFill>
                  <a:schemeClr val="accent2">
                    <a:lumMod val="75000"/>
                  </a:schemeClr>
                </a:solidFill>
              </a:rPr>
              <a:t>Echinodermata Theory    </a:t>
            </a:r>
            <a:r>
              <a:rPr lang="ar-SA" sz="4000" b="1" dirty="0">
                <a:solidFill>
                  <a:schemeClr val="accent2">
                    <a:lumMod val="75000"/>
                  </a:schemeClr>
                </a:solidFill>
              </a:rPr>
              <a:t>نظرية شوكيات الجلد </a:t>
            </a:r>
            <a:endParaRPr lang="ar-IQ" sz="4000" b="1" dirty="0">
              <a:solidFill>
                <a:schemeClr val="accent2">
                  <a:lumMod val="75000"/>
                </a:schemeClr>
              </a:solidFill>
            </a:endParaRPr>
          </a:p>
          <a:p>
            <a:endParaRPr lang="ar-IQ" dirty="0"/>
          </a:p>
        </p:txBody>
      </p:sp>
      <p:sp>
        <p:nvSpPr>
          <p:cNvPr id="5" name="مربع نص 4">
            <a:extLst>
              <a:ext uri="{FF2B5EF4-FFF2-40B4-BE49-F238E27FC236}">
                <a16:creationId xmlns:a16="http://schemas.microsoft.com/office/drawing/2014/main" id="{90BD1F81-8AB1-B01B-B156-27B615E0F8A9}"/>
              </a:ext>
            </a:extLst>
          </p:cNvPr>
          <p:cNvSpPr txBox="1"/>
          <p:nvPr/>
        </p:nvSpPr>
        <p:spPr>
          <a:xfrm>
            <a:off x="95250" y="3647660"/>
            <a:ext cx="11304933" cy="707886"/>
          </a:xfrm>
          <a:prstGeom prst="rect">
            <a:avLst/>
          </a:prstGeom>
          <a:noFill/>
        </p:spPr>
        <p:txBody>
          <a:bodyPr wrap="square">
            <a:spAutoFit/>
          </a:bodyPr>
          <a:lstStyle/>
          <a:p>
            <a:pPr algn="r" rtl="1"/>
            <a:r>
              <a:rPr lang="ar-IQ" sz="4000" b="1" dirty="0">
                <a:cs typeface="+mj-cs"/>
              </a:rPr>
              <a:t>أصبح واضحاً ان شوكيات الجلد هي الأقرب لتكون سلفا للحبليات</a:t>
            </a:r>
            <a:endParaRPr lang="ar-IQ" sz="4000" b="1" dirty="0">
              <a:solidFill>
                <a:schemeClr val="accent3">
                  <a:lumMod val="50000"/>
                </a:schemeClr>
              </a:solidFill>
              <a:cs typeface="+mj-cs"/>
            </a:endParaRPr>
          </a:p>
        </p:txBody>
      </p:sp>
      <p:sp>
        <p:nvSpPr>
          <p:cNvPr id="7" name="مربع نص 6">
            <a:extLst>
              <a:ext uri="{FF2B5EF4-FFF2-40B4-BE49-F238E27FC236}">
                <a16:creationId xmlns:a16="http://schemas.microsoft.com/office/drawing/2014/main" id="{CD062012-B17A-CD11-3D35-9C0BE1F7DC95}"/>
              </a:ext>
            </a:extLst>
          </p:cNvPr>
          <p:cNvSpPr txBox="1"/>
          <p:nvPr/>
        </p:nvSpPr>
        <p:spPr>
          <a:xfrm>
            <a:off x="288235" y="1314450"/>
            <a:ext cx="11389415" cy="2308324"/>
          </a:xfrm>
          <a:prstGeom prst="rect">
            <a:avLst/>
          </a:prstGeom>
          <a:noFill/>
        </p:spPr>
        <p:txBody>
          <a:bodyPr wrap="square">
            <a:spAutoFit/>
          </a:bodyPr>
          <a:lstStyle/>
          <a:p>
            <a:pPr algn="r" rtl="1"/>
            <a:r>
              <a:rPr lang="ar-IQ" sz="3600" b="1" dirty="0">
                <a:effectLst/>
                <a:ea typeface="Calibri" panose="020F0502020204030204" pitchFamily="34" charset="0"/>
                <a:cs typeface="Times New Roman" panose="02020603050405020304" pitchFamily="18" charset="0"/>
              </a:rPr>
              <a:t>يعتمد على الدراسات المقارنة للمراحل اليرقية لشوكيات الجلد والحبليات. </a:t>
            </a:r>
            <a:r>
              <a:rPr lang="ar-IQ" sz="3600" b="1" dirty="0">
                <a:ea typeface="Calibri" panose="020F0502020204030204" pitchFamily="34" charset="0"/>
                <a:cs typeface="Times New Roman" panose="02020603050405020304" pitchFamily="18" charset="0"/>
              </a:rPr>
              <a:t>للتشابه المظهري الكبير بين</a:t>
            </a:r>
            <a:r>
              <a:rPr lang="ar-IQ" sz="3600" b="1" dirty="0">
                <a:effectLst/>
                <a:ea typeface="Calibri" panose="020F0502020204030204" pitchFamily="34" charset="0"/>
                <a:cs typeface="Times New Roman" panose="02020603050405020304" pitchFamily="18" charset="0"/>
              </a:rPr>
              <a:t> يرقات شوكيات الجلد (</a:t>
            </a:r>
            <a:r>
              <a:rPr lang="ar-IQ" sz="3600" b="1" dirty="0">
                <a:solidFill>
                  <a:schemeClr val="accent3">
                    <a:lumMod val="50000"/>
                  </a:schemeClr>
                </a:solidFill>
                <a:effectLst/>
                <a:ea typeface="Calibri" panose="020F0502020204030204" pitchFamily="34" charset="0"/>
                <a:cs typeface="Times New Roman" panose="02020603050405020304" pitchFamily="18" charset="0"/>
              </a:rPr>
              <a:t>يرقة نجم البحر </a:t>
            </a:r>
            <a:r>
              <a:rPr lang="en-US" sz="3600" b="1" dirty="0">
                <a:solidFill>
                  <a:schemeClr val="accent3">
                    <a:lumMod val="50000"/>
                  </a:schemeClr>
                </a:solidFill>
                <a:effectLst/>
                <a:ea typeface="Calibri" panose="020F0502020204030204" pitchFamily="34" charset="0"/>
                <a:cs typeface="Times New Roman" panose="02020603050405020304" pitchFamily="18" charset="0"/>
              </a:rPr>
              <a:t>Bipnnaria</a:t>
            </a:r>
            <a:r>
              <a:rPr lang="en-US" sz="3600" b="1" dirty="0">
                <a:effectLst/>
                <a:ea typeface="Calibri" panose="020F0502020204030204" pitchFamily="34" charset="0"/>
                <a:cs typeface="Times New Roman" panose="02020603050405020304" pitchFamily="18" charset="0"/>
              </a:rPr>
              <a:t> </a:t>
            </a:r>
            <a:r>
              <a:rPr lang="en-GB" sz="3600" b="1" dirty="0">
                <a:solidFill>
                  <a:schemeClr val="accent3">
                    <a:lumMod val="50000"/>
                  </a:schemeClr>
                </a:solidFill>
                <a:cs typeface="+mj-cs"/>
              </a:rPr>
              <a:t>larva</a:t>
            </a:r>
            <a:r>
              <a:rPr lang="ar-IQ" sz="3600" b="1" dirty="0">
                <a:effectLst/>
                <a:ea typeface="Calibri" panose="020F0502020204030204" pitchFamily="34" charset="0"/>
                <a:cs typeface="Times New Roman" panose="02020603050405020304" pitchFamily="18" charset="0"/>
              </a:rPr>
              <a:t> )    والحبليات (</a:t>
            </a:r>
            <a:r>
              <a:rPr lang="ar-IQ" sz="3600" b="1" dirty="0">
                <a:solidFill>
                  <a:schemeClr val="accent3">
                    <a:lumMod val="50000"/>
                  </a:schemeClr>
                </a:solidFill>
                <a:cs typeface="+mj-cs"/>
              </a:rPr>
              <a:t>يرقة حيوان </a:t>
            </a:r>
            <a:r>
              <a:rPr lang="ar-IQ" sz="3600" b="1" dirty="0" err="1">
                <a:solidFill>
                  <a:schemeClr val="accent3">
                    <a:lumMod val="50000"/>
                  </a:schemeClr>
                </a:solidFill>
                <a:cs typeface="+mj-cs"/>
              </a:rPr>
              <a:t>البلانوكلوسيس</a:t>
            </a:r>
            <a:r>
              <a:rPr lang="ar-IQ" sz="3600" b="1" dirty="0">
                <a:solidFill>
                  <a:schemeClr val="accent3">
                    <a:lumMod val="50000"/>
                  </a:schemeClr>
                </a:solidFill>
                <a:effectLst/>
                <a:ea typeface="Calibri" panose="020F0502020204030204" pitchFamily="34" charset="0"/>
                <a:cs typeface="Times New Roman" panose="02020603050405020304" pitchFamily="18" charset="0"/>
              </a:rPr>
              <a:t> </a:t>
            </a:r>
            <a:r>
              <a:rPr lang="en-US" sz="3600" b="1" dirty="0">
                <a:solidFill>
                  <a:schemeClr val="accent3">
                    <a:lumMod val="50000"/>
                  </a:schemeClr>
                </a:solidFill>
                <a:effectLst/>
                <a:ea typeface="Calibri" panose="020F0502020204030204" pitchFamily="34" charset="0"/>
                <a:cs typeface="Times New Roman" panose="02020603050405020304" pitchFamily="18" charset="0"/>
              </a:rPr>
              <a:t>Balanoglossus</a:t>
            </a:r>
            <a:r>
              <a:rPr lang="ar-IQ" sz="3600" b="1" dirty="0">
                <a:solidFill>
                  <a:schemeClr val="accent3">
                    <a:lumMod val="50000"/>
                  </a:schemeClr>
                </a:solidFill>
                <a:effectLst/>
                <a:ea typeface="Calibri" panose="020F0502020204030204" pitchFamily="34" charset="0"/>
                <a:cs typeface="Times New Roman" panose="02020603050405020304" pitchFamily="18" charset="0"/>
              </a:rPr>
              <a:t> </a:t>
            </a:r>
            <a:r>
              <a:rPr lang="ar-IQ" sz="3600" b="1" dirty="0">
                <a:solidFill>
                  <a:schemeClr val="accent3">
                    <a:lumMod val="50000"/>
                  </a:schemeClr>
                </a:solidFill>
                <a:cs typeface="+mj-cs"/>
              </a:rPr>
              <a:t>المسماة</a:t>
            </a:r>
            <a:r>
              <a:rPr lang="ar-IQ" sz="3600" b="1" dirty="0">
                <a:solidFill>
                  <a:schemeClr val="accent3">
                    <a:lumMod val="50000"/>
                  </a:schemeClr>
                </a:solidFill>
                <a:effectLst/>
                <a:ea typeface="Calibri" panose="020F0502020204030204" pitchFamily="34" charset="0"/>
                <a:cs typeface="Times New Roman" panose="02020603050405020304" pitchFamily="18" charset="0"/>
              </a:rPr>
              <a:t> </a:t>
            </a:r>
            <a:r>
              <a:rPr lang="en-GB" sz="3600" b="1" dirty="0">
                <a:solidFill>
                  <a:schemeClr val="accent3">
                    <a:lumMod val="50000"/>
                  </a:schemeClr>
                </a:solidFill>
                <a:cs typeface="+mj-cs"/>
              </a:rPr>
              <a:t>Tornaria larva</a:t>
            </a:r>
            <a:r>
              <a:rPr lang="ar-IQ" sz="3600" b="1" dirty="0">
                <a:solidFill>
                  <a:schemeClr val="accent3">
                    <a:lumMod val="50000"/>
                  </a:schemeClr>
                </a:solidFill>
                <a:cs typeface="+mj-cs"/>
              </a:rPr>
              <a:t> )</a:t>
            </a:r>
            <a:endParaRPr lang="ar-IQ" sz="3600" dirty="0"/>
          </a:p>
        </p:txBody>
      </p:sp>
      <p:sp>
        <p:nvSpPr>
          <p:cNvPr id="4" name="مربع نص 3">
            <a:extLst>
              <a:ext uri="{FF2B5EF4-FFF2-40B4-BE49-F238E27FC236}">
                <a16:creationId xmlns:a16="http://schemas.microsoft.com/office/drawing/2014/main" id="{D8D20C4B-3875-BC67-AFA0-B6FD3A872527}"/>
              </a:ext>
            </a:extLst>
          </p:cNvPr>
          <p:cNvSpPr txBox="1"/>
          <p:nvPr/>
        </p:nvSpPr>
        <p:spPr>
          <a:xfrm>
            <a:off x="924339" y="4721087"/>
            <a:ext cx="10591386" cy="1446550"/>
          </a:xfrm>
          <a:prstGeom prst="rect">
            <a:avLst/>
          </a:prstGeom>
          <a:noFill/>
        </p:spPr>
        <p:txBody>
          <a:bodyPr wrap="square">
            <a:spAutoFit/>
          </a:bodyPr>
          <a:lstStyle/>
          <a:p>
            <a:pPr algn="r" rtl="1"/>
            <a:r>
              <a:rPr lang="ar-IQ" sz="4400" b="1" dirty="0">
                <a:cs typeface="+mj-cs"/>
              </a:rPr>
              <a:t>وقد استند هذا التشابه على اساسين هما </a:t>
            </a:r>
            <a:r>
              <a:rPr lang="ar-IQ" sz="4400" b="1" dirty="0">
                <a:solidFill>
                  <a:srgbClr val="C00000"/>
                </a:solidFill>
                <a:cs typeface="+mj-cs"/>
              </a:rPr>
              <a:t>أساس تركيبي </a:t>
            </a:r>
            <a:r>
              <a:rPr lang="ar-IQ" sz="4400" b="1" dirty="0">
                <a:solidFill>
                  <a:srgbClr val="0070C0"/>
                </a:solidFill>
                <a:cs typeface="+mj-cs"/>
              </a:rPr>
              <a:t>واساس وظيفي  </a:t>
            </a:r>
          </a:p>
        </p:txBody>
      </p:sp>
    </p:spTree>
    <p:extLst>
      <p:ext uri="{BB962C8B-B14F-4D97-AF65-F5344CB8AC3E}">
        <p14:creationId xmlns:p14="http://schemas.microsoft.com/office/powerpoint/2010/main" val="2257929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2AC522-71A0-0443-41AF-F155CB98CD82}"/>
              </a:ext>
            </a:extLst>
          </p:cNvPr>
          <p:cNvSpPr>
            <a:spLocks noGrp="1"/>
          </p:cNvSpPr>
          <p:nvPr>
            <p:ph type="title"/>
          </p:nvPr>
        </p:nvSpPr>
        <p:spPr/>
        <p:txBody>
          <a:bodyPr/>
          <a:lstStyle/>
          <a:p>
            <a:endParaRPr lang="ar-IQ"/>
          </a:p>
        </p:txBody>
      </p:sp>
      <p:sp>
        <p:nvSpPr>
          <p:cNvPr id="3" name="عنصر نائب للمحتوى 2">
            <a:extLst>
              <a:ext uri="{FF2B5EF4-FFF2-40B4-BE49-F238E27FC236}">
                <a16:creationId xmlns:a16="http://schemas.microsoft.com/office/drawing/2014/main" id="{CB76039E-0389-678F-586C-4A672B6BAA8E}"/>
              </a:ext>
            </a:extLst>
          </p:cNvPr>
          <p:cNvSpPr>
            <a:spLocks noGrp="1"/>
          </p:cNvSpPr>
          <p:nvPr>
            <p:ph idx="1"/>
          </p:nvPr>
        </p:nvSpPr>
        <p:spPr/>
        <p:txBody>
          <a:bodyPr/>
          <a:lstStyle/>
          <a:p>
            <a:endParaRPr lang="ar-IQ"/>
          </a:p>
        </p:txBody>
      </p:sp>
      <p:pic>
        <p:nvPicPr>
          <p:cNvPr id="4" name="Picture 2" descr="22_31">
            <a:extLst>
              <a:ext uri="{FF2B5EF4-FFF2-40B4-BE49-F238E27FC236}">
                <a16:creationId xmlns:a16="http://schemas.microsoft.com/office/drawing/2014/main" id="{B5447AC9-0154-F515-52DA-EE50CFD55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16" y="381000"/>
            <a:ext cx="10449105"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1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0DA28ED-7A56-07B8-66F1-C1778E489E72}"/>
              </a:ext>
            </a:extLst>
          </p:cNvPr>
          <p:cNvSpPr txBox="1"/>
          <p:nvPr/>
        </p:nvSpPr>
        <p:spPr>
          <a:xfrm>
            <a:off x="327992" y="805358"/>
            <a:ext cx="11446150" cy="3908762"/>
          </a:xfrm>
          <a:prstGeom prst="rect">
            <a:avLst/>
          </a:prstGeom>
          <a:noFill/>
        </p:spPr>
        <p:txBody>
          <a:bodyPr wrap="square">
            <a:spAutoFit/>
          </a:bodyPr>
          <a:lstStyle/>
          <a:p>
            <a:pPr marL="514350" indent="-514350" algn="r" rtl="1">
              <a:buFont typeface="+mj-lt"/>
              <a:buAutoNum type="arabicParenR"/>
            </a:pPr>
            <a:r>
              <a:rPr lang="ar-SA" sz="3200" b="1" dirty="0">
                <a:solidFill>
                  <a:srgbClr val="002060"/>
                </a:solidFill>
              </a:rPr>
              <a:t>ان دراسة التكوين الجنيني لكلاهما إشارة الى تكون فتحة المخرج</a:t>
            </a:r>
            <a:r>
              <a:rPr lang="en-US" sz="3200" b="1" dirty="0">
                <a:solidFill>
                  <a:srgbClr val="002060"/>
                </a:solidFill>
              </a:rPr>
              <a:t>(anus) </a:t>
            </a:r>
            <a:r>
              <a:rPr lang="ar-SA" sz="3200" b="1" dirty="0">
                <a:solidFill>
                  <a:srgbClr val="002060"/>
                </a:solidFill>
              </a:rPr>
              <a:t> قبل فتحة الفم اذ تتكون فتحة المخرج من فتحة </a:t>
            </a:r>
            <a:r>
              <a:rPr lang="ar-SA" sz="3200" b="1" dirty="0" err="1">
                <a:solidFill>
                  <a:srgbClr val="002060"/>
                </a:solidFill>
              </a:rPr>
              <a:t>الاريمة</a:t>
            </a:r>
            <a:r>
              <a:rPr lang="ar-SA" sz="3200" b="1" dirty="0">
                <a:solidFill>
                  <a:srgbClr val="002060"/>
                </a:solidFill>
              </a:rPr>
              <a:t> (</a:t>
            </a:r>
            <a:r>
              <a:rPr lang="en-US" sz="3200" b="1" dirty="0">
                <a:solidFill>
                  <a:srgbClr val="002060"/>
                </a:solidFill>
              </a:rPr>
              <a:t>Blastula </a:t>
            </a:r>
            <a:r>
              <a:rPr lang="ar-SA" sz="3200" b="1" dirty="0">
                <a:solidFill>
                  <a:srgbClr val="002060"/>
                </a:solidFill>
              </a:rPr>
              <a:t> ) او عنده نهاية </a:t>
            </a:r>
            <a:r>
              <a:rPr lang="ar-SA" sz="3200" b="1" dirty="0" err="1">
                <a:solidFill>
                  <a:srgbClr val="002060"/>
                </a:solidFill>
              </a:rPr>
              <a:t>المعيده</a:t>
            </a:r>
            <a:r>
              <a:rPr lang="ar-SA" sz="3200" b="1" dirty="0">
                <a:solidFill>
                  <a:srgbClr val="002060"/>
                </a:solidFill>
              </a:rPr>
              <a:t> (</a:t>
            </a:r>
            <a:r>
              <a:rPr lang="en-US" sz="3200" b="1" dirty="0">
                <a:solidFill>
                  <a:srgbClr val="002060"/>
                </a:solidFill>
              </a:rPr>
              <a:t>Gastrula </a:t>
            </a:r>
            <a:r>
              <a:rPr lang="ar-SA" sz="3200" b="1" dirty="0">
                <a:solidFill>
                  <a:srgbClr val="002060"/>
                </a:solidFill>
              </a:rPr>
              <a:t>) فيما يتكون الفم كفتحة ثانوية عادة عند الطرف المقابل </a:t>
            </a:r>
            <a:r>
              <a:rPr lang="ar-SA" sz="3200" dirty="0">
                <a:solidFill>
                  <a:schemeClr val="accent3"/>
                </a:solidFill>
              </a:rPr>
              <a:t>.</a:t>
            </a:r>
          </a:p>
          <a:p>
            <a:pPr marL="514350" indent="-514350" algn="r" rtl="1">
              <a:buFont typeface="+mj-lt"/>
              <a:buAutoNum type="arabicParenR"/>
            </a:pPr>
            <a:r>
              <a:rPr lang="ar-SA" sz="3200" b="1" dirty="0">
                <a:solidFill>
                  <a:srgbClr val="002060"/>
                </a:solidFill>
              </a:rPr>
              <a:t>كلاهما يمتلكان تجويف جسمي معوي (</a:t>
            </a:r>
            <a:r>
              <a:rPr lang="en-US" sz="3200" b="1" dirty="0">
                <a:solidFill>
                  <a:srgbClr val="002060"/>
                </a:solidFill>
              </a:rPr>
              <a:t>Coelom</a:t>
            </a:r>
            <a:r>
              <a:rPr lang="ar-SA" sz="3200" b="1" dirty="0">
                <a:solidFill>
                  <a:srgbClr val="002060"/>
                </a:solidFill>
              </a:rPr>
              <a:t> ) ينشا من تجويف المعي الاولي للجنين</a:t>
            </a:r>
            <a:r>
              <a:rPr lang="ar-SA" sz="3200" dirty="0">
                <a:solidFill>
                  <a:srgbClr val="002060"/>
                </a:solidFill>
              </a:rPr>
              <a:t> </a:t>
            </a:r>
            <a:r>
              <a:rPr lang="ar-SA" sz="3200" dirty="0"/>
              <a:t>. </a:t>
            </a:r>
          </a:p>
          <a:p>
            <a:pPr marL="514350" indent="-514350" algn="r" rtl="1">
              <a:buFont typeface="+mj-lt"/>
              <a:buAutoNum type="arabicParenR"/>
            </a:pPr>
            <a:r>
              <a:rPr lang="ar-SA" sz="3200" b="1" dirty="0">
                <a:solidFill>
                  <a:srgbClr val="002060"/>
                </a:solidFill>
              </a:rPr>
              <a:t>في كلا النوعين أي ان اجنة شوكيات الجلد والحبليات تبدي تفلجا اشعاعيا منتظما </a:t>
            </a:r>
            <a:r>
              <a:rPr lang="ar-SA" sz="3200" dirty="0"/>
              <a:t>.</a:t>
            </a:r>
          </a:p>
          <a:p>
            <a:pPr algn="r" rtl="1"/>
            <a:endParaRPr lang="ar-SA" sz="2800" dirty="0"/>
          </a:p>
          <a:p>
            <a:pPr algn="r" rtl="1"/>
            <a:endParaRPr lang="ar-IQ" sz="2800" dirty="0"/>
          </a:p>
        </p:txBody>
      </p:sp>
      <p:sp>
        <p:nvSpPr>
          <p:cNvPr id="5" name="مربع نص 4">
            <a:extLst>
              <a:ext uri="{FF2B5EF4-FFF2-40B4-BE49-F238E27FC236}">
                <a16:creationId xmlns:a16="http://schemas.microsoft.com/office/drawing/2014/main" id="{3EC60CDE-4185-8DFC-8A52-9CE4A5A089D6}"/>
              </a:ext>
            </a:extLst>
          </p:cNvPr>
          <p:cNvSpPr txBox="1"/>
          <p:nvPr/>
        </p:nvSpPr>
        <p:spPr>
          <a:xfrm>
            <a:off x="417858" y="4065104"/>
            <a:ext cx="11356284" cy="2123658"/>
          </a:xfrm>
          <a:prstGeom prst="rect">
            <a:avLst/>
          </a:prstGeom>
          <a:noFill/>
        </p:spPr>
        <p:txBody>
          <a:bodyPr wrap="square">
            <a:spAutoFit/>
          </a:bodyPr>
          <a:lstStyle/>
          <a:p>
            <a:pPr algn="r"/>
            <a:r>
              <a:rPr lang="ar-IQ" sz="3600" b="1" dirty="0">
                <a:solidFill>
                  <a:schemeClr val="accent1">
                    <a:lumMod val="75000"/>
                  </a:schemeClr>
                </a:solidFill>
                <a:cs typeface="+mj-cs"/>
              </a:rPr>
              <a:t>الاساس الثاني ( الوظيفي )</a:t>
            </a:r>
          </a:p>
          <a:p>
            <a:pPr algn="r"/>
            <a:r>
              <a:rPr lang="ar-IQ" sz="3200" b="1" dirty="0">
                <a:cs typeface="+mj-cs"/>
              </a:rPr>
              <a:t>ويتلخص  في ان عمل العضلات في كل من شوكية الجلد والحبليات مبني على  نفس الاساس من خلال  اتحاد مركبات الفوسفور مع الارجنين والكرياتين في شوكيات الجلد والحبليات على التوالي </a:t>
            </a:r>
            <a:r>
              <a:rPr lang="ar-IQ" sz="2800" b="1" dirty="0">
                <a:cs typeface="+mj-cs"/>
              </a:rPr>
              <a:t>.</a:t>
            </a:r>
          </a:p>
        </p:txBody>
      </p:sp>
      <p:sp>
        <p:nvSpPr>
          <p:cNvPr id="8" name="مربع نص 7">
            <a:extLst>
              <a:ext uri="{FF2B5EF4-FFF2-40B4-BE49-F238E27FC236}">
                <a16:creationId xmlns:a16="http://schemas.microsoft.com/office/drawing/2014/main" id="{F9934365-563C-01A8-2C1A-F6DEDFF721EA}"/>
              </a:ext>
            </a:extLst>
          </p:cNvPr>
          <p:cNvSpPr txBox="1"/>
          <p:nvPr/>
        </p:nvSpPr>
        <p:spPr>
          <a:xfrm>
            <a:off x="3050380" y="159027"/>
            <a:ext cx="8260350" cy="646331"/>
          </a:xfrm>
          <a:prstGeom prst="rect">
            <a:avLst/>
          </a:prstGeom>
          <a:noFill/>
        </p:spPr>
        <p:txBody>
          <a:bodyPr wrap="square">
            <a:spAutoFit/>
          </a:bodyPr>
          <a:lstStyle/>
          <a:p>
            <a:pPr algn="r"/>
            <a:r>
              <a:rPr lang="ar-IQ" sz="3600" b="1" dirty="0">
                <a:solidFill>
                  <a:schemeClr val="accent1">
                    <a:lumMod val="75000"/>
                  </a:schemeClr>
                </a:solidFill>
                <a:cs typeface="+mj-cs"/>
              </a:rPr>
              <a:t>الأساس الأول (التركيبي )</a:t>
            </a:r>
            <a:endParaRPr lang="ar-IQ" sz="3600" b="1" dirty="0"/>
          </a:p>
        </p:txBody>
      </p:sp>
    </p:spTree>
    <p:extLst>
      <p:ext uri="{BB962C8B-B14F-4D97-AF65-F5344CB8AC3E}">
        <p14:creationId xmlns:p14="http://schemas.microsoft.com/office/powerpoint/2010/main" val="127197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495511EE-3BA2-0586-CE84-695F8A47670E}"/>
              </a:ext>
            </a:extLst>
          </p:cNvPr>
          <p:cNvSpPr txBox="1"/>
          <p:nvPr/>
        </p:nvSpPr>
        <p:spPr>
          <a:xfrm>
            <a:off x="228600" y="288235"/>
            <a:ext cx="11459817" cy="6001643"/>
          </a:xfrm>
          <a:prstGeom prst="rect">
            <a:avLst/>
          </a:prstGeom>
          <a:noFill/>
        </p:spPr>
        <p:txBody>
          <a:bodyPr wrap="square">
            <a:spAutoFit/>
          </a:bodyPr>
          <a:lstStyle/>
          <a:p>
            <a:pPr algn="r" rtl="1"/>
            <a:r>
              <a:rPr lang="ar-IQ" sz="3200" b="1" dirty="0">
                <a:solidFill>
                  <a:schemeClr val="tx1">
                    <a:lumMod val="95000"/>
                    <a:lumOff val="5000"/>
                  </a:schemeClr>
                </a:solidFill>
              </a:rPr>
              <a:t>حديثاً وجد ان هناك دليل آخر على علاقة الحبليات بشوكية الجلد من خلال دراسة </a:t>
            </a:r>
            <a:r>
              <a:rPr lang="ar-SA" sz="3200" b="1" dirty="0">
                <a:solidFill>
                  <a:schemeClr val="tx1">
                    <a:lumMod val="95000"/>
                    <a:lumOff val="5000"/>
                  </a:schemeClr>
                </a:solidFill>
              </a:rPr>
              <a:t>المتحجرات من جنس </a:t>
            </a:r>
            <a:r>
              <a:rPr lang="en-US" sz="3600" b="1" dirty="0" err="1">
                <a:solidFill>
                  <a:schemeClr val="accent3">
                    <a:lumMod val="50000"/>
                  </a:schemeClr>
                </a:solidFill>
              </a:rPr>
              <a:t>Stylophora</a:t>
            </a:r>
            <a:r>
              <a:rPr lang="ar-IQ" sz="3200" b="1" dirty="0">
                <a:solidFill>
                  <a:schemeClr val="tx1">
                    <a:lumMod val="95000"/>
                    <a:lumOff val="5000"/>
                  </a:schemeClr>
                </a:solidFill>
              </a:rPr>
              <a:t> حيث تشترك مع الحبليات بعدد من الصفات هي:</a:t>
            </a:r>
          </a:p>
          <a:p>
            <a:pPr algn="r" rtl="1"/>
            <a:r>
              <a:rPr lang="ar-IQ" sz="2800" b="1" dirty="0">
                <a:solidFill>
                  <a:schemeClr val="tx1">
                    <a:lumMod val="95000"/>
                    <a:lumOff val="5000"/>
                  </a:schemeClr>
                </a:solidFill>
              </a:rPr>
              <a:t> </a:t>
            </a:r>
          </a:p>
          <a:p>
            <a:pPr marL="514350" indent="-514350" algn="r" rtl="1">
              <a:buFont typeface="+mj-lt"/>
              <a:buAutoNum type="arabicPeriod"/>
            </a:pPr>
            <a:r>
              <a:rPr lang="ar-IQ" sz="4000" b="1" dirty="0">
                <a:solidFill>
                  <a:schemeClr val="accent6">
                    <a:lumMod val="50000"/>
                  </a:schemeClr>
                </a:solidFill>
              </a:rPr>
              <a:t>لها سلسلة من الشقوق البلعومية المغطاة تشبه الشقوق الخيشومية في </a:t>
            </a:r>
            <a:r>
              <a:rPr lang="ar-IQ" sz="4000" b="1" dirty="0" err="1">
                <a:solidFill>
                  <a:schemeClr val="accent6">
                    <a:lumMod val="50000"/>
                  </a:schemeClr>
                </a:solidFill>
              </a:rPr>
              <a:t>الكواسج</a:t>
            </a:r>
            <a:r>
              <a:rPr lang="ar-IQ" sz="4000" b="1" dirty="0">
                <a:solidFill>
                  <a:schemeClr val="accent6">
                    <a:lumMod val="50000"/>
                  </a:schemeClr>
                </a:solidFill>
              </a:rPr>
              <a:t>.</a:t>
            </a:r>
          </a:p>
          <a:p>
            <a:pPr marL="514350" indent="-514350" algn="r" rtl="1">
              <a:buFont typeface="+mj-lt"/>
              <a:buAutoNum type="arabicPeriod"/>
            </a:pPr>
            <a:r>
              <a:rPr lang="ar-IQ" sz="4000" b="1" dirty="0">
                <a:solidFill>
                  <a:schemeClr val="accent6">
                    <a:lumMod val="50000"/>
                  </a:schemeClr>
                </a:solidFill>
              </a:rPr>
              <a:t>تمتلك قضيب مركزي يشبه الحبل الظهري.</a:t>
            </a:r>
          </a:p>
          <a:p>
            <a:pPr marL="514350" indent="-514350" algn="r" rtl="1">
              <a:buFont typeface="+mj-lt"/>
              <a:buAutoNum type="arabicPeriod"/>
            </a:pPr>
            <a:r>
              <a:rPr lang="ar-IQ" sz="4000" b="1" dirty="0">
                <a:solidFill>
                  <a:schemeClr val="accent6">
                    <a:lumMod val="50000"/>
                  </a:schemeClr>
                </a:solidFill>
              </a:rPr>
              <a:t>وحبل عصبي ظهري.</a:t>
            </a:r>
          </a:p>
          <a:p>
            <a:pPr marL="514350" indent="-514350" algn="r" rtl="1">
              <a:buFont typeface="+mj-lt"/>
              <a:buAutoNum type="arabicPeriod"/>
            </a:pPr>
            <a:r>
              <a:rPr lang="ar-IQ" sz="4000" b="1" dirty="0">
                <a:solidFill>
                  <a:schemeClr val="accent6">
                    <a:lumMod val="50000"/>
                  </a:schemeClr>
                </a:solidFill>
              </a:rPr>
              <a:t>كما انها تمتلك ذيل خلف المخرج.</a:t>
            </a:r>
          </a:p>
          <a:p>
            <a:pPr algn="r" rtl="1"/>
            <a:endParaRPr lang="ar-IQ" sz="2800" b="1" dirty="0">
              <a:solidFill>
                <a:schemeClr val="accent1">
                  <a:lumMod val="75000"/>
                </a:schemeClr>
              </a:solidFill>
            </a:endParaRPr>
          </a:p>
          <a:p>
            <a:pPr marL="514350" indent="-514350" algn="r" rtl="1">
              <a:buFont typeface="+mj-lt"/>
              <a:buAutoNum type="arabicPeriod"/>
            </a:pPr>
            <a:endParaRPr lang="ar-IQ" sz="2800" b="1" dirty="0">
              <a:solidFill>
                <a:schemeClr val="accent1">
                  <a:lumMod val="75000"/>
                </a:schemeClr>
              </a:solidFill>
            </a:endParaRPr>
          </a:p>
        </p:txBody>
      </p:sp>
    </p:spTree>
    <p:extLst>
      <p:ext uri="{BB962C8B-B14F-4D97-AF65-F5344CB8AC3E}">
        <p14:creationId xmlns:p14="http://schemas.microsoft.com/office/powerpoint/2010/main" val="87263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B8A08F-6CA9-4A83-9186-12006790E241}"/>
              </a:ext>
            </a:extLst>
          </p:cNvPr>
          <p:cNvSpPr/>
          <p:nvPr/>
        </p:nvSpPr>
        <p:spPr>
          <a:xfrm>
            <a:off x="0" y="305068"/>
            <a:ext cx="11729316" cy="6247864"/>
          </a:xfrm>
          <a:prstGeom prst="rect">
            <a:avLst/>
          </a:prstGeom>
        </p:spPr>
        <p:txBody>
          <a:bodyPr wrap="square">
            <a:spAutoFit/>
          </a:bodyPr>
          <a:lstStyle/>
          <a:p>
            <a:r>
              <a:rPr lang="en-US" sz="3200" b="1" dirty="0">
                <a:cs typeface="+mj-cs"/>
              </a:rPr>
              <a:t>Definition of comparative anatomy of chordates</a:t>
            </a:r>
          </a:p>
          <a:p>
            <a:endParaRPr lang="en-US" sz="3200" b="1" dirty="0">
              <a:cs typeface="+mj-cs"/>
            </a:endParaRPr>
          </a:p>
          <a:p>
            <a:endParaRPr lang="en-US" sz="2800" dirty="0"/>
          </a:p>
          <a:p>
            <a:endParaRPr lang="en-US" sz="2800" dirty="0"/>
          </a:p>
          <a:p>
            <a:endParaRPr lang="en-US" sz="2800" dirty="0"/>
          </a:p>
          <a:p>
            <a:endParaRPr lang="en-US" sz="2800" dirty="0"/>
          </a:p>
          <a:p>
            <a:endParaRPr lang="en-US" sz="2800" dirty="0"/>
          </a:p>
          <a:p>
            <a:pPr algn="r"/>
            <a:r>
              <a:rPr lang="ar-SA" sz="2800" b="1" dirty="0"/>
              <a:t>التشريح المقارن </a:t>
            </a:r>
            <a:r>
              <a:rPr lang="ar-SA" sz="2800" dirty="0"/>
              <a:t>: </a:t>
            </a:r>
            <a:r>
              <a:rPr lang="ar-SA" sz="2800" dirty="0">
                <a:cs typeface="+mj-cs"/>
              </a:rPr>
              <a:t>هو أحد فروع علم الاحياء وهو من العلوم المهمة ويهتم بدراسة مدى </a:t>
            </a:r>
            <a:r>
              <a:rPr lang="ar-SA" sz="2800" dirty="0">
                <a:solidFill>
                  <a:srgbClr val="C00000"/>
                </a:solidFill>
                <a:cs typeface="+mj-cs"/>
              </a:rPr>
              <a:t>التشابه والاختلاف </a:t>
            </a:r>
            <a:r>
              <a:rPr lang="ar-SA" sz="2800" dirty="0">
                <a:cs typeface="+mj-cs"/>
              </a:rPr>
              <a:t>في تركيب الأعضاء الداخلية ووظيفتها في الأنواع المختلفة من الحيوانات، ومن ثم يسعى الى رسم العلاقات النسبية والتطورية بين المجاميع الحيوانية المختلفة.     </a:t>
            </a:r>
            <a:endParaRPr lang="en-US" sz="2800" dirty="0">
              <a:cs typeface="+mj-cs"/>
            </a:endParaRPr>
          </a:p>
          <a:p>
            <a:endParaRPr lang="en-US" sz="2800" dirty="0">
              <a:cs typeface="+mj-cs"/>
            </a:endParaRPr>
          </a:p>
          <a:p>
            <a:endParaRPr lang="en-US" sz="2800" dirty="0"/>
          </a:p>
          <a:p>
            <a:endParaRPr lang="en-US" sz="2800" dirty="0"/>
          </a:p>
          <a:p>
            <a:r>
              <a:rPr lang="en-US" sz="2800" dirty="0"/>
              <a:t>  </a:t>
            </a:r>
          </a:p>
        </p:txBody>
      </p:sp>
      <p:sp>
        <p:nvSpPr>
          <p:cNvPr id="7" name="مربع نص 6">
            <a:extLst>
              <a:ext uri="{FF2B5EF4-FFF2-40B4-BE49-F238E27FC236}">
                <a16:creationId xmlns:a16="http://schemas.microsoft.com/office/drawing/2014/main" id="{028039ED-1598-B224-F39D-2D066158F9D9}"/>
              </a:ext>
            </a:extLst>
          </p:cNvPr>
          <p:cNvSpPr txBox="1"/>
          <p:nvPr/>
        </p:nvSpPr>
        <p:spPr>
          <a:xfrm>
            <a:off x="606829" y="1363287"/>
            <a:ext cx="10424160" cy="1384995"/>
          </a:xfrm>
          <a:prstGeom prst="rect">
            <a:avLst/>
          </a:prstGeom>
          <a:noFill/>
        </p:spPr>
        <p:txBody>
          <a:bodyPr wrap="square">
            <a:spAutoFit/>
          </a:bodyPr>
          <a:lstStyle/>
          <a:p>
            <a:r>
              <a:rPr lang="en-US" sz="2800" b="1" dirty="0"/>
              <a:t>Comparative Anatomy</a:t>
            </a:r>
            <a:r>
              <a:rPr lang="en-US" sz="2800" dirty="0"/>
              <a:t>: is  one of  the branches of biology studying the </a:t>
            </a:r>
            <a:r>
              <a:rPr lang="en-US" sz="2800" b="1" dirty="0">
                <a:solidFill>
                  <a:srgbClr val="C00000"/>
                </a:solidFill>
              </a:rPr>
              <a:t>similarities</a:t>
            </a:r>
            <a:r>
              <a:rPr lang="en-US" sz="2800" dirty="0"/>
              <a:t> and</a:t>
            </a:r>
            <a:r>
              <a:rPr lang="en-US" sz="2800" b="1" dirty="0"/>
              <a:t> </a:t>
            </a:r>
            <a:r>
              <a:rPr lang="en-US" sz="2800" b="1" dirty="0">
                <a:solidFill>
                  <a:srgbClr val="C00000"/>
                </a:solidFill>
              </a:rPr>
              <a:t>differences</a:t>
            </a:r>
            <a:r>
              <a:rPr lang="en-US" sz="2800" b="1" dirty="0"/>
              <a:t> </a:t>
            </a:r>
            <a:r>
              <a:rPr lang="en-US" sz="2800" dirty="0"/>
              <a:t>of internal organs between different groups of organisms.</a:t>
            </a:r>
            <a:endParaRPr lang="ar-IQ" sz="2800" dirty="0"/>
          </a:p>
        </p:txBody>
      </p:sp>
    </p:spTree>
    <p:extLst>
      <p:ext uri="{BB962C8B-B14F-4D97-AF65-F5344CB8AC3E}">
        <p14:creationId xmlns:p14="http://schemas.microsoft.com/office/powerpoint/2010/main" val="3603767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1E1AA62-DDD8-5E60-B8C2-D2943F330C04}"/>
              </a:ext>
            </a:extLst>
          </p:cNvPr>
          <p:cNvSpPr>
            <a:spLocks noGrp="1"/>
          </p:cNvSpPr>
          <p:nvPr>
            <p:ph type="title"/>
          </p:nvPr>
        </p:nvSpPr>
        <p:spPr>
          <a:xfrm>
            <a:off x="723900" y="561975"/>
            <a:ext cx="9753600" cy="1291780"/>
          </a:xfrm>
        </p:spPr>
        <p:txBody>
          <a:bodyPr>
            <a:normAutofit/>
          </a:bodyPr>
          <a:lstStyle/>
          <a:p>
            <a:r>
              <a:rPr lang="en-GB" sz="4000" b="1" dirty="0">
                <a:solidFill>
                  <a:schemeClr val="accent1">
                    <a:lumMod val="75000"/>
                  </a:schemeClr>
                </a:solidFill>
              </a:rPr>
              <a:t>PHYLAM Chordata </a:t>
            </a:r>
            <a:r>
              <a:rPr lang="ar-IQ" sz="4000" b="1" dirty="0">
                <a:solidFill>
                  <a:schemeClr val="accent1">
                    <a:lumMod val="75000"/>
                  </a:schemeClr>
                </a:solidFill>
              </a:rPr>
              <a:t>شعبة الحبليات </a:t>
            </a:r>
            <a:r>
              <a:rPr lang="en-GB" sz="4000" b="1" dirty="0">
                <a:solidFill>
                  <a:schemeClr val="accent1">
                    <a:lumMod val="75000"/>
                  </a:schemeClr>
                </a:solidFill>
              </a:rPr>
              <a:t> </a:t>
            </a:r>
            <a:endParaRPr lang="ar-IQ" sz="4000" b="1" dirty="0">
              <a:solidFill>
                <a:schemeClr val="accent1">
                  <a:lumMod val="75000"/>
                </a:schemeClr>
              </a:solidFill>
            </a:endParaRPr>
          </a:p>
        </p:txBody>
      </p:sp>
      <p:sp>
        <p:nvSpPr>
          <p:cNvPr id="3" name="عنصر نائب للمحتوى 2">
            <a:extLst>
              <a:ext uri="{FF2B5EF4-FFF2-40B4-BE49-F238E27FC236}">
                <a16:creationId xmlns:a16="http://schemas.microsoft.com/office/drawing/2014/main" id="{AD2698F2-559A-0FB9-E199-9ED36128EFB5}"/>
              </a:ext>
            </a:extLst>
          </p:cNvPr>
          <p:cNvSpPr>
            <a:spLocks noGrp="1"/>
          </p:cNvSpPr>
          <p:nvPr>
            <p:ph idx="1"/>
          </p:nvPr>
        </p:nvSpPr>
        <p:spPr>
          <a:xfrm>
            <a:off x="933451" y="1333500"/>
            <a:ext cx="10121404" cy="4132845"/>
          </a:xfrm>
        </p:spPr>
        <p:txBody>
          <a:bodyPr>
            <a:normAutofit/>
          </a:bodyPr>
          <a:lstStyle/>
          <a:p>
            <a:pPr>
              <a:buFont typeface="Wingdings" pitchFamily="2" charset="2"/>
              <a:buNone/>
              <a:defRPr/>
            </a:pPr>
            <a:r>
              <a:rPr lang="en-US" sz="3200" kern="0" dirty="0">
                <a:latin typeface="Arial Black" pitchFamily="34" charset="0"/>
                <a:ea typeface="Calibri" pitchFamily="34" charset="0"/>
                <a:cs typeface="Arial" pitchFamily="34" charset="0"/>
              </a:rPr>
              <a:t>Includes the following subphyla :                                         </a:t>
            </a:r>
            <a:endParaRPr lang="en-US" sz="2000" kern="0" dirty="0">
              <a:solidFill>
                <a:srgbClr val="FF0000"/>
              </a:solidFill>
              <a:latin typeface="Arial Black" pitchFamily="34" charset="0"/>
              <a:ea typeface="Calibri" pitchFamily="34" charset="0"/>
              <a:cs typeface="Arial" pitchFamily="34" charset="0"/>
            </a:endParaRPr>
          </a:p>
          <a:p>
            <a:pPr>
              <a:buFont typeface="Wingdings" pitchFamily="2" charset="2"/>
              <a:buNone/>
              <a:defRPr/>
            </a:pPr>
            <a:r>
              <a:rPr lang="en-US" sz="3300" kern="0" dirty="0">
                <a:solidFill>
                  <a:srgbClr val="FF0000"/>
                </a:solidFill>
                <a:latin typeface="Arial Black" pitchFamily="34" charset="0"/>
                <a:ea typeface="Calibri" pitchFamily="34" charset="0"/>
                <a:cs typeface="Arial" pitchFamily="34" charset="0"/>
              </a:rPr>
              <a:t>1-</a:t>
            </a:r>
            <a:r>
              <a:rPr lang="en-US" sz="3300" kern="0" dirty="0">
                <a:latin typeface="Arial Black" pitchFamily="34" charset="0"/>
                <a:ea typeface="Calibri" pitchFamily="34" charset="0"/>
                <a:cs typeface="Arial" pitchFamily="34" charset="0"/>
              </a:rPr>
              <a:t>Subphylum </a:t>
            </a:r>
            <a:r>
              <a:rPr lang="en-US" sz="3300" kern="0" dirty="0">
                <a:solidFill>
                  <a:schemeClr val="accent1">
                    <a:lumMod val="75000"/>
                  </a:schemeClr>
                </a:solidFill>
                <a:latin typeface="Arial Black" pitchFamily="34" charset="0"/>
                <a:ea typeface="Calibri" pitchFamily="34" charset="0"/>
                <a:cs typeface="Arial" pitchFamily="34" charset="0"/>
              </a:rPr>
              <a:t>Hemichordata </a:t>
            </a:r>
          </a:p>
          <a:p>
            <a:pPr>
              <a:buFont typeface="Wingdings" pitchFamily="2" charset="2"/>
              <a:buNone/>
              <a:defRPr/>
            </a:pPr>
            <a:r>
              <a:rPr lang="en-US" sz="3300" kern="0" dirty="0">
                <a:solidFill>
                  <a:srgbClr val="FF0000"/>
                </a:solidFill>
                <a:latin typeface="Arial Black" pitchFamily="34" charset="0"/>
                <a:ea typeface="Calibri" pitchFamily="34" charset="0"/>
                <a:cs typeface="Arial" pitchFamily="34" charset="0"/>
              </a:rPr>
              <a:t>2-</a:t>
            </a:r>
            <a:r>
              <a:rPr lang="en-US" sz="3300" kern="0" dirty="0">
                <a:latin typeface="Arial Black" pitchFamily="34" charset="0"/>
                <a:ea typeface="Calibri" pitchFamily="34" charset="0"/>
                <a:cs typeface="Arial" pitchFamily="34" charset="0"/>
              </a:rPr>
              <a:t> Subphylum </a:t>
            </a:r>
            <a:r>
              <a:rPr lang="en-US" sz="3300" kern="0" dirty="0">
                <a:solidFill>
                  <a:schemeClr val="accent1">
                    <a:lumMod val="75000"/>
                  </a:schemeClr>
                </a:solidFill>
                <a:latin typeface="Arial Black" pitchFamily="34" charset="0"/>
                <a:ea typeface="Calibri" pitchFamily="34" charset="0"/>
                <a:cs typeface="Arial" pitchFamily="34" charset="0"/>
              </a:rPr>
              <a:t>Urochordata   </a:t>
            </a:r>
            <a:r>
              <a:rPr lang="en-US" sz="3300" kern="0" dirty="0">
                <a:latin typeface="Arial Black" pitchFamily="34" charset="0"/>
                <a:ea typeface="Calibri" pitchFamily="34" charset="0"/>
                <a:cs typeface="Arial" pitchFamily="34" charset="0"/>
              </a:rPr>
              <a:t>                </a:t>
            </a:r>
            <a:endParaRPr lang="en-US" sz="3300" kern="0" dirty="0">
              <a:solidFill>
                <a:srgbClr val="FF0000"/>
              </a:solidFill>
              <a:latin typeface="Arial Black" pitchFamily="34" charset="0"/>
              <a:ea typeface="Calibri" pitchFamily="34" charset="0"/>
              <a:cs typeface="Arial" pitchFamily="34" charset="0"/>
            </a:endParaRPr>
          </a:p>
          <a:p>
            <a:pPr marL="0" indent="0">
              <a:buNone/>
              <a:defRPr/>
            </a:pPr>
            <a:r>
              <a:rPr lang="en-US" sz="3300" kern="0" dirty="0">
                <a:solidFill>
                  <a:srgbClr val="FF0000"/>
                </a:solidFill>
                <a:latin typeface="Arial Black" pitchFamily="34" charset="0"/>
                <a:ea typeface="Calibri" pitchFamily="34" charset="0"/>
                <a:cs typeface="Arial" pitchFamily="34" charset="0"/>
              </a:rPr>
              <a:t>3-</a:t>
            </a:r>
            <a:r>
              <a:rPr lang="en-US" sz="3300" kern="0" dirty="0">
                <a:latin typeface="Arial Black" pitchFamily="34" charset="0"/>
                <a:ea typeface="Calibri" pitchFamily="34" charset="0"/>
                <a:cs typeface="Arial" pitchFamily="34" charset="0"/>
              </a:rPr>
              <a:t>Subphylum</a:t>
            </a:r>
            <a:r>
              <a:rPr lang="en-US" sz="3300" kern="0" dirty="0">
                <a:solidFill>
                  <a:srgbClr val="FFFF00"/>
                </a:solidFill>
                <a:latin typeface="Arial Black" pitchFamily="34" charset="0"/>
                <a:ea typeface="Calibri" pitchFamily="34" charset="0"/>
                <a:cs typeface="Arial" pitchFamily="34" charset="0"/>
              </a:rPr>
              <a:t> </a:t>
            </a:r>
            <a:r>
              <a:rPr lang="en-US" sz="3300" kern="0" dirty="0" err="1">
                <a:solidFill>
                  <a:schemeClr val="accent1">
                    <a:lumMod val="75000"/>
                  </a:schemeClr>
                </a:solidFill>
                <a:latin typeface="Arial Black" pitchFamily="34" charset="0"/>
                <a:ea typeface="Calibri" pitchFamily="34" charset="0"/>
                <a:cs typeface="Arial" pitchFamily="34" charset="0"/>
              </a:rPr>
              <a:t>Cephalochordata</a:t>
            </a:r>
            <a:endParaRPr lang="en-US" sz="3300" kern="0" dirty="0">
              <a:solidFill>
                <a:srgbClr val="FF0000"/>
              </a:solidFill>
              <a:latin typeface="Arial Black" pitchFamily="34" charset="0"/>
              <a:ea typeface="Calibri" pitchFamily="34" charset="0"/>
              <a:cs typeface="Arial" pitchFamily="34" charset="0"/>
            </a:endParaRPr>
          </a:p>
          <a:p>
            <a:pPr>
              <a:buFont typeface="Wingdings" pitchFamily="2" charset="2"/>
              <a:buNone/>
              <a:defRPr/>
            </a:pPr>
            <a:r>
              <a:rPr lang="en-US" sz="3300" kern="0" dirty="0">
                <a:solidFill>
                  <a:srgbClr val="FF0000"/>
                </a:solidFill>
                <a:latin typeface="Arial Black" pitchFamily="34" charset="0"/>
                <a:ea typeface="Calibri" pitchFamily="34" charset="0"/>
                <a:cs typeface="Arial" pitchFamily="34" charset="0"/>
              </a:rPr>
              <a:t>4-</a:t>
            </a:r>
            <a:r>
              <a:rPr lang="en-US" sz="3300" kern="0" dirty="0">
                <a:latin typeface="Arial Black" pitchFamily="34" charset="0"/>
                <a:ea typeface="Calibri" pitchFamily="34" charset="0"/>
                <a:cs typeface="Arial" pitchFamily="34" charset="0"/>
              </a:rPr>
              <a:t>Subphylum </a:t>
            </a:r>
            <a:r>
              <a:rPr lang="en-US" sz="3300" kern="0" dirty="0">
                <a:solidFill>
                  <a:schemeClr val="accent1">
                    <a:lumMod val="75000"/>
                  </a:schemeClr>
                </a:solidFill>
                <a:latin typeface="Arial Black" pitchFamily="34" charset="0"/>
                <a:ea typeface="Calibri" pitchFamily="34" charset="0"/>
                <a:cs typeface="Arial" pitchFamily="34" charset="0"/>
              </a:rPr>
              <a:t>Vertebrata </a:t>
            </a:r>
            <a:r>
              <a:rPr lang="en-US" sz="3300" kern="0" dirty="0">
                <a:latin typeface="Arial Black" pitchFamily="34" charset="0"/>
                <a:ea typeface="Calibri" pitchFamily="34" charset="0"/>
                <a:cs typeface="Arial" pitchFamily="34" charset="0"/>
              </a:rPr>
              <a:t>  </a:t>
            </a:r>
            <a:r>
              <a:rPr lang="en-US" sz="3300" kern="0" dirty="0">
                <a:latin typeface="Arial Black" pitchFamily="34" charset="0"/>
              </a:rPr>
              <a:t> </a:t>
            </a:r>
          </a:p>
          <a:p>
            <a:pPr marL="0" indent="0">
              <a:buNone/>
            </a:pPr>
            <a:r>
              <a:rPr lang="en-GB" dirty="0"/>
              <a:t> </a:t>
            </a:r>
            <a:endParaRPr lang="ar-IQ" dirty="0"/>
          </a:p>
        </p:txBody>
      </p:sp>
    </p:spTree>
    <p:extLst>
      <p:ext uri="{BB962C8B-B14F-4D97-AF65-F5344CB8AC3E}">
        <p14:creationId xmlns:p14="http://schemas.microsoft.com/office/powerpoint/2010/main" val="1074937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AC2B99E-303B-8667-3947-60AA372F6963}"/>
              </a:ext>
            </a:extLst>
          </p:cNvPr>
          <p:cNvSpPr txBox="1"/>
          <p:nvPr/>
        </p:nvSpPr>
        <p:spPr>
          <a:xfrm>
            <a:off x="69574" y="390525"/>
            <a:ext cx="12122425" cy="5201424"/>
          </a:xfrm>
          <a:prstGeom prst="rect">
            <a:avLst/>
          </a:prstGeom>
          <a:noFill/>
        </p:spPr>
        <p:txBody>
          <a:bodyPr wrap="square">
            <a:spAutoFit/>
          </a:bodyPr>
          <a:lstStyle/>
          <a:p>
            <a:pPr>
              <a:buFont typeface="Wingdings" pitchFamily="2" charset="2"/>
              <a:buNone/>
              <a:defRPr/>
            </a:pPr>
            <a:r>
              <a:rPr lang="en-US" sz="3200" kern="0" dirty="0">
                <a:solidFill>
                  <a:schemeClr val="accent2">
                    <a:lumMod val="50000"/>
                  </a:schemeClr>
                </a:solidFill>
                <a:latin typeface="Arial Black" pitchFamily="34" charset="0"/>
                <a:ea typeface="Calibri" pitchFamily="34" charset="0"/>
                <a:cs typeface="+mj-cs"/>
              </a:rPr>
              <a:t>1-Subphylum Hemichordata  </a:t>
            </a:r>
            <a:r>
              <a:rPr lang="ar-SA" sz="3200" b="1" kern="0" dirty="0">
                <a:solidFill>
                  <a:schemeClr val="accent1">
                    <a:lumMod val="50000"/>
                  </a:schemeClr>
                </a:solidFill>
                <a:latin typeface="Arial Black" pitchFamily="34" charset="0"/>
                <a:ea typeface="Calibri" pitchFamily="34" charset="0"/>
                <a:cs typeface="+mj-cs"/>
              </a:rPr>
              <a:t>الشعيبة نصفية الحبل الظهري</a:t>
            </a:r>
          </a:p>
          <a:p>
            <a:pPr>
              <a:buFont typeface="Wingdings" pitchFamily="2" charset="2"/>
              <a:buNone/>
              <a:defRPr/>
            </a:pPr>
            <a:endParaRPr lang="ar-SA" sz="3200" b="1" kern="0" dirty="0">
              <a:solidFill>
                <a:schemeClr val="accent1">
                  <a:lumMod val="50000"/>
                </a:schemeClr>
              </a:solidFill>
              <a:latin typeface="Arial Black" pitchFamily="34" charset="0"/>
              <a:ea typeface="Calibri" pitchFamily="34" charset="0"/>
              <a:cs typeface="+mj-cs"/>
            </a:endParaRPr>
          </a:p>
          <a:p>
            <a:pPr algn="r">
              <a:buFont typeface="Wingdings" pitchFamily="2" charset="2"/>
              <a:buNone/>
              <a:defRPr/>
            </a:pPr>
            <a:r>
              <a:rPr lang="ar-SA" sz="2800" b="1" kern="0" dirty="0">
                <a:latin typeface="Arial Black" pitchFamily="34" charset="0"/>
                <a:ea typeface="Calibri" pitchFamily="34" charset="0"/>
                <a:cs typeface="+mj-cs"/>
              </a:rPr>
              <a:t>    تضم مجموعة صغيره من الحيوانات بحرية المعيشة ودودية الشكل تعيش في المياه الضحلة بشكل مستعمرات او مستقلة ،البعض منها جالس والأخر متحرك تختلف في اطوالها فبعضها صغير لا تتجاوز (2 سم ) طولا وأخرى تصل الى (2.5 م ).</a:t>
            </a:r>
          </a:p>
          <a:p>
            <a:pPr algn="r">
              <a:buFont typeface="Wingdings" pitchFamily="2" charset="2"/>
              <a:buNone/>
              <a:defRPr/>
            </a:pPr>
            <a:endParaRPr lang="ar-SA" sz="2800" b="1" kern="0" dirty="0">
              <a:solidFill>
                <a:schemeClr val="accent1">
                  <a:lumMod val="50000"/>
                </a:schemeClr>
              </a:solidFill>
              <a:latin typeface="Arial Black" pitchFamily="34" charset="0"/>
              <a:ea typeface="Calibri" pitchFamily="34" charset="0"/>
              <a:cs typeface="+mj-cs"/>
            </a:endParaRPr>
          </a:p>
          <a:p>
            <a:pPr algn="r" rtl="1">
              <a:buFont typeface="Wingdings" pitchFamily="2" charset="2"/>
              <a:buNone/>
              <a:defRPr/>
            </a:pPr>
            <a:r>
              <a:rPr lang="ar-SA" sz="3200" b="1" kern="0" dirty="0">
                <a:solidFill>
                  <a:schemeClr val="accent1">
                    <a:lumMod val="50000"/>
                  </a:schemeClr>
                </a:solidFill>
                <a:latin typeface="Arial Black" pitchFamily="34" charset="0"/>
                <a:ea typeface="Calibri" pitchFamily="34" charset="0"/>
                <a:cs typeface="+mj-cs"/>
              </a:rPr>
              <a:t>الصفات التي اعتمدها بي</a:t>
            </a:r>
            <a:r>
              <a:rPr lang="ar-IQ" sz="3200" b="1" kern="0" dirty="0">
                <a:solidFill>
                  <a:schemeClr val="accent1">
                    <a:lumMod val="50000"/>
                  </a:schemeClr>
                </a:solidFill>
                <a:latin typeface="Arial Black" pitchFamily="34" charset="0"/>
                <a:ea typeface="Calibri" pitchFamily="34" charset="0"/>
                <a:cs typeface="+mj-cs"/>
              </a:rPr>
              <a:t>ت</a:t>
            </a:r>
            <a:r>
              <a:rPr lang="ar-SA" sz="3200" b="1" kern="0" dirty="0">
                <a:solidFill>
                  <a:schemeClr val="accent1">
                    <a:lumMod val="50000"/>
                  </a:schemeClr>
                </a:solidFill>
                <a:latin typeface="Arial Black" pitchFamily="34" charset="0"/>
                <a:ea typeface="Calibri" pitchFamily="34" charset="0"/>
                <a:cs typeface="+mj-cs"/>
              </a:rPr>
              <a:t>سن  </a:t>
            </a:r>
            <a:r>
              <a:rPr lang="en-US" sz="3200" b="1" kern="0" dirty="0">
                <a:solidFill>
                  <a:schemeClr val="accent1">
                    <a:lumMod val="50000"/>
                  </a:schemeClr>
                </a:solidFill>
                <a:latin typeface="Arial Black" pitchFamily="34" charset="0"/>
                <a:ea typeface="Calibri" pitchFamily="34" charset="0"/>
                <a:cs typeface="+mj-cs"/>
              </a:rPr>
              <a:t>Bateson</a:t>
            </a:r>
            <a:r>
              <a:rPr lang="ar-SA" sz="3200" b="1" kern="0" dirty="0">
                <a:solidFill>
                  <a:schemeClr val="accent1">
                    <a:lumMod val="50000"/>
                  </a:schemeClr>
                </a:solidFill>
                <a:latin typeface="Arial Black" pitchFamily="34" charset="0"/>
                <a:ea typeface="Calibri" pitchFamily="34" charset="0"/>
                <a:cs typeface="+mj-cs"/>
              </a:rPr>
              <a:t> (1886 ) في ادراجها ضمن شعبة الحبليات :</a:t>
            </a:r>
          </a:p>
          <a:p>
            <a:pPr algn="r" rtl="1">
              <a:buFont typeface="Wingdings" pitchFamily="2" charset="2"/>
              <a:buNone/>
              <a:defRPr/>
            </a:pPr>
            <a:endParaRPr lang="ar-SA" sz="2800" b="1" kern="0" dirty="0">
              <a:solidFill>
                <a:schemeClr val="accent1">
                  <a:lumMod val="50000"/>
                </a:schemeClr>
              </a:solidFill>
              <a:latin typeface="Arial Black" pitchFamily="34" charset="0"/>
              <a:ea typeface="Calibri" pitchFamily="34" charset="0"/>
              <a:cs typeface="+mj-cs"/>
            </a:endParaRPr>
          </a:p>
          <a:p>
            <a:pPr marL="514350" indent="-514350" algn="r" rtl="1">
              <a:buFont typeface="+mj-lt"/>
              <a:buAutoNum type="arabicPeriod"/>
              <a:defRPr/>
            </a:pPr>
            <a:r>
              <a:rPr lang="ar-SA" sz="3200" b="1" kern="0" dirty="0">
                <a:solidFill>
                  <a:schemeClr val="accent5"/>
                </a:solidFill>
                <a:latin typeface="Arial Black" pitchFamily="34" charset="0"/>
                <a:ea typeface="Calibri" pitchFamily="34" charset="0"/>
                <a:cs typeface="+mj-cs"/>
              </a:rPr>
              <a:t> وجود الردب الفمي او الحبل الفمي ( </a:t>
            </a:r>
            <a:r>
              <a:rPr lang="en-US" sz="3200" b="1" kern="0" dirty="0">
                <a:solidFill>
                  <a:schemeClr val="accent5"/>
                </a:solidFill>
                <a:latin typeface="Arial Black" pitchFamily="34" charset="0"/>
                <a:ea typeface="Calibri" pitchFamily="34" charset="0"/>
                <a:cs typeface="+mj-cs"/>
              </a:rPr>
              <a:t>(</a:t>
            </a:r>
            <a:r>
              <a:rPr lang="en-US" sz="3200" b="1" kern="0" dirty="0" err="1">
                <a:solidFill>
                  <a:schemeClr val="accent5"/>
                </a:solidFill>
                <a:latin typeface="Arial Black" pitchFamily="34" charset="0"/>
                <a:ea typeface="Calibri" pitchFamily="34" charset="0"/>
                <a:cs typeface="+mj-cs"/>
              </a:rPr>
              <a:t>Stomachord</a:t>
            </a:r>
            <a:r>
              <a:rPr lang="ar-SA" sz="3200" b="1" kern="0" dirty="0">
                <a:solidFill>
                  <a:schemeClr val="accent5"/>
                </a:solidFill>
                <a:latin typeface="Arial Black" pitchFamily="34" charset="0"/>
                <a:ea typeface="Calibri" pitchFamily="34" charset="0"/>
                <a:cs typeface="+mj-cs"/>
              </a:rPr>
              <a:t> وهو مشابه للحبل الظهري. </a:t>
            </a:r>
          </a:p>
          <a:p>
            <a:pPr marL="514350" indent="-514350" algn="r" rtl="1">
              <a:buFont typeface="+mj-lt"/>
              <a:buAutoNum type="arabicPeriod"/>
              <a:defRPr/>
            </a:pPr>
            <a:r>
              <a:rPr lang="ar-SA" sz="3200" b="1" kern="0" dirty="0">
                <a:solidFill>
                  <a:schemeClr val="accent5"/>
                </a:solidFill>
                <a:latin typeface="Arial Black" pitchFamily="34" charset="0"/>
                <a:ea typeface="Calibri" pitchFamily="34" charset="0"/>
                <a:cs typeface="+mj-cs"/>
              </a:rPr>
              <a:t>وجود الحبل العصبي الظهري المجوف في منطقة الطوق .</a:t>
            </a:r>
          </a:p>
          <a:p>
            <a:pPr marL="514350" indent="-514350" algn="r" rtl="1">
              <a:buFont typeface="+mj-lt"/>
              <a:buAutoNum type="arabicPeriod"/>
              <a:defRPr/>
            </a:pPr>
            <a:r>
              <a:rPr lang="ar-SA" sz="3200" b="1" kern="0" dirty="0">
                <a:solidFill>
                  <a:schemeClr val="accent5"/>
                </a:solidFill>
                <a:latin typeface="Arial Black" pitchFamily="34" charset="0"/>
                <a:ea typeface="Calibri" pitchFamily="34" charset="0"/>
                <a:cs typeface="+mj-cs"/>
              </a:rPr>
              <a:t>وجود الشقوق الخيشومية (</a:t>
            </a:r>
            <a:r>
              <a:rPr lang="en-US" sz="3200" b="1" kern="0" dirty="0">
                <a:solidFill>
                  <a:schemeClr val="accent5"/>
                </a:solidFill>
                <a:latin typeface="Arial Black" pitchFamily="34" charset="0"/>
                <a:ea typeface="Calibri" pitchFamily="34" charset="0"/>
                <a:cs typeface="+mj-cs"/>
              </a:rPr>
              <a:t>Gill slits</a:t>
            </a:r>
            <a:r>
              <a:rPr lang="ar-SA" sz="3200" b="1" kern="0" dirty="0">
                <a:solidFill>
                  <a:schemeClr val="accent5"/>
                </a:solidFill>
                <a:latin typeface="Arial Black" pitchFamily="34" charset="0"/>
                <a:ea typeface="Calibri" pitchFamily="34" charset="0"/>
                <a:cs typeface="+mj-cs"/>
              </a:rPr>
              <a:t> ) في المنطقة الخيشومية من الجذع . </a:t>
            </a:r>
            <a:endParaRPr lang="en-US" sz="3200" b="1" kern="0" dirty="0">
              <a:solidFill>
                <a:schemeClr val="accent5"/>
              </a:solidFill>
              <a:latin typeface="Arial Black" pitchFamily="34" charset="0"/>
              <a:ea typeface="Calibri" pitchFamily="34" charset="0"/>
              <a:cs typeface="+mj-cs"/>
            </a:endParaRPr>
          </a:p>
        </p:txBody>
      </p:sp>
    </p:spTree>
    <p:extLst>
      <p:ext uri="{BB962C8B-B14F-4D97-AF65-F5344CB8AC3E}">
        <p14:creationId xmlns:p14="http://schemas.microsoft.com/office/powerpoint/2010/main" val="3227410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7668812-2409-258B-EEA8-1D39FE8EFDA6}"/>
              </a:ext>
            </a:extLst>
          </p:cNvPr>
          <p:cNvSpPr>
            <a:spLocks noGrp="1"/>
          </p:cNvSpPr>
          <p:nvPr>
            <p:ph type="title"/>
          </p:nvPr>
        </p:nvSpPr>
        <p:spPr/>
        <p:txBody>
          <a:bodyPr/>
          <a:lstStyle/>
          <a:p>
            <a:endParaRPr lang="ar-IQ"/>
          </a:p>
        </p:txBody>
      </p:sp>
      <p:sp>
        <p:nvSpPr>
          <p:cNvPr id="3" name="عنصر نائب للمحتوى 2">
            <a:extLst>
              <a:ext uri="{FF2B5EF4-FFF2-40B4-BE49-F238E27FC236}">
                <a16:creationId xmlns:a16="http://schemas.microsoft.com/office/drawing/2014/main" id="{D409E5C3-ED86-F8B3-7ACC-0A88CBA323FE}"/>
              </a:ext>
            </a:extLst>
          </p:cNvPr>
          <p:cNvSpPr>
            <a:spLocks noGrp="1"/>
          </p:cNvSpPr>
          <p:nvPr>
            <p:ph idx="1"/>
          </p:nvPr>
        </p:nvSpPr>
        <p:spPr/>
        <p:txBody>
          <a:bodyPr/>
          <a:lstStyle/>
          <a:p>
            <a:endParaRPr lang="ar-IQ" dirty="0"/>
          </a:p>
        </p:txBody>
      </p:sp>
      <p:pic>
        <p:nvPicPr>
          <p:cNvPr id="5" name="صورة 4">
            <a:extLst>
              <a:ext uri="{FF2B5EF4-FFF2-40B4-BE49-F238E27FC236}">
                <a16:creationId xmlns:a16="http://schemas.microsoft.com/office/drawing/2014/main" id="{CD894DD5-50F3-351A-4759-9C82D2A9714C}"/>
              </a:ext>
            </a:extLst>
          </p:cNvPr>
          <p:cNvPicPr>
            <a:picLocks noChangeAspect="1"/>
          </p:cNvPicPr>
          <p:nvPr/>
        </p:nvPicPr>
        <p:blipFill>
          <a:blip r:embed="rId2"/>
          <a:stretch>
            <a:fillRect/>
          </a:stretch>
        </p:blipFill>
        <p:spPr>
          <a:xfrm>
            <a:off x="1308704" y="-123825"/>
            <a:ext cx="7997221" cy="6858000"/>
          </a:xfrm>
          <a:prstGeom prst="rect">
            <a:avLst/>
          </a:prstGeom>
        </p:spPr>
      </p:pic>
    </p:spTree>
    <p:extLst>
      <p:ext uri="{BB962C8B-B14F-4D97-AF65-F5344CB8AC3E}">
        <p14:creationId xmlns:p14="http://schemas.microsoft.com/office/powerpoint/2010/main" val="2615458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6" name="Straight Connector 15">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5" name="عنصر نائب للمحتوى 4">
            <a:extLst>
              <a:ext uri="{FF2B5EF4-FFF2-40B4-BE49-F238E27FC236}">
                <a16:creationId xmlns:a16="http://schemas.microsoft.com/office/drawing/2014/main" id="{29EE2C70-99C9-BAAB-5108-B7BC99010694}"/>
              </a:ext>
            </a:extLst>
          </p:cNvPr>
          <p:cNvPicPr>
            <a:picLocks noChangeAspect="1"/>
          </p:cNvPicPr>
          <p:nvPr/>
        </p:nvPicPr>
        <p:blipFill>
          <a:blip r:embed="rId2"/>
          <a:stretch>
            <a:fillRect/>
          </a:stretch>
        </p:blipFill>
        <p:spPr>
          <a:xfrm>
            <a:off x="418289" y="1049955"/>
            <a:ext cx="6479079" cy="5351142"/>
          </a:xfrm>
          <a:prstGeom prst="rect">
            <a:avLst/>
          </a:prstGeom>
        </p:spPr>
      </p:pic>
      <p:pic>
        <p:nvPicPr>
          <p:cNvPr id="7" name="عنصر نائب للمحتوى 6">
            <a:extLst>
              <a:ext uri="{FF2B5EF4-FFF2-40B4-BE49-F238E27FC236}">
                <a16:creationId xmlns:a16="http://schemas.microsoft.com/office/drawing/2014/main" id="{5E3CEDBB-8F3C-9BFA-8C42-C594425B44C3}"/>
              </a:ext>
            </a:extLst>
          </p:cNvPr>
          <p:cNvPicPr>
            <a:picLocks noGrp="1" noChangeAspect="1"/>
          </p:cNvPicPr>
          <p:nvPr>
            <p:ph idx="1"/>
          </p:nvPr>
        </p:nvPicPr>
        <p:blipFill>
          <a:blip r:embed="rId3"/>
          <a:stretch>
            <a:fillRect/>
          </a:stretch>
        </p:blipFill>
        <p:spPr>
          <a:xfrm>
            <a:off x="6897368" y="1049956"/>
            <a:ext cx="5294632" cy="5236544"/>
          </a:xfrm>
        </p:spPr>
      </p:pic>
    </p:spTree>
    <p:extLst>
      <p:ext uri="{BB962C8B-B14F-4D97-AF65-F5344CB8AC3E}">
        <p14:creationId xmlns:p14="http://schemas.microsoft.com/office/powerpoint/2010/main" val="1028291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35791E49-674D-4B68-0543-85BA61EBE3AE}"/>
              </a:ext>
            </a:extLst>
          </p:cNvPr>
          <p:cNvSpPr txBox="1"/>
          <p:nvPr/>
        </p:nvSpPr>
        <p:spPr>
          <a:xfrm>
            <a:off x="0" y="409575"/>
            <a:ext cx="12115800" cy="5878532"/>
          </a:xfrm>
          <a:prstGeom prst="rect">
            <a:avLst/>
          </a:prstGeom>
          <a:noFill/>
        </p:spPr>
        <p:txBody>
          <a:bodyPr wrap="square">
            <a:spAutoFit/>
          </a:bodyPr>
          <a:lstStyle/>
          <a:p>
            <a:pPr algn="r" rtl="1"/>
            <a:r>
              <a:rPr lang="ar-SA" sz="3200" b="1" kern="0" dirty="0">
                <a:solidFill>
                  <a:schemeClr val="accent1">
                    <a:lumMod val="50000"/>
                  </a:schemeClr>
                </a:solidFill>
                <a:latin typeface="Arial Black" pitchFamily="34" charset="0"/>
                <a:ea typeface="Calibri" pitchFamily="34" charset="0"/>
                <a:cs typeface="+mj-cs"/>
              </a:rPr>
              <a:t>الصفات التي اعتمدها بعض الباحثين في عدم  ادراج   </a:t>
            </a:r>
            <a:r>
              <a:rPr lang="en-US" sz="3200" b="1" kern="0" dirty="0">
                <a:solidFill>
                  <a:schemeClr val="accent1">
                    <a:lumMod val="50000"/>
                  </a:schemeClr>
                </a:solidFill>
                <a:latin typeface="Arial Black" pitchFamily="34" charset="0"/>
                <a:ea typeface="Calibri" pitchFamily="34" charset="0"/>
                <a:cs typeface="+mj-cs"/>
              </a:rPr>
              <a:t>Hemichordata</a:t>
            </a:r>
            <a:r>
              <a:rPr lang="ar-SA" sz="3200" b="1" kern="0" dirty="0">
                <a:solidFill>
                  <a:schemeClr val="accent1">
                    <a:lumMod val="50000"/>
                  </a:schemeClr>
                </a:solidFill>
                <a:latin typeface="Arial Black" pitchFamily="34" charset="0"/>
                <a:ea typeface="Calibri" pitchFamily="34" charset="0"/>
                <a:cs typeface="+mj-cs"/>
              </a:rPr>
              <a:t>  ضمن </a:t>
            </a:r>
          </a:p>
          <a:p>
            <a:pPr algn="r" rtl="1"/>
            <a:r>
              <a:rPr lang="ar-SA" sz="3200" b="1" kern="0" dirty="0">
                <a:solidFill>
                  <a:schemeClr val="accent1">
                    <a:lumMod val="50000"/>
                  </a:schemeClr>
                </a:solidFill>
                <a:latin typeface="Arial Black" pitchFamily="34" charset="0"/>
                <a:ea typeface="Calibri" pitchFamily="34" charset="0"/>
                <a:cs typeface="+mj-cs"/>
              </a:rPr>
              <a:t>شعبة الحبليات        </a:t>
            </a:r>
          </a:p>
          <a:p>
            <a:endParaRPr lang="ar-SA" sz="3200" b="1" kern="0" dirty="0">
              <a:solidFill>
                <a:schemeClr val="accent1">
                  <a:lumMod val="50000"/>
                </a:schemeClr>
              </a:solidFill>
              <a:latin typeface="Arial Black" pitchFamily="34" charset="0"/>
              <a:ea typeface="Calibri" pitchFamily="34" charset="0"/>
              <a:cs typeface="+mj-cs"/>
            </a:endParaRPr>
          </a:p>
          <a:p>
            <a:pPr marL="514350" indent="-514350" algn="r" rtl="1">
              <a:buFont typeface="+mj-lt"/>
              <a:buAutoNum type="arabicPeriod"/>
            </a:pPr>
            <a:r>
              <a:rPr lang="ar-SA" sz="3200" b="1" kern="0" dirty="0">
                <a:solidFill>
                  <a:schemeClr val="accent4">
                    <a:lumMod val="50000"/>
                  </a:schemeClr>
                </a:solidFill>
                <a:latin typeface="Arial Black" pitchFamily="34" charset="0"/>
                <a:ea typeface="Calibri" pitchFamily="34" charset="0"/>
                <a:cs typeface="+mj-cs"/>
              </a:rPr>
              <a:t> عدم وجود الحبل الظهري الحقيقي </a:t>
            </a:r>
            <a:r>
              <a:rPr lang="ar-SA" sz="2800" b="1" kern="0" dirty="0">
                <a:solidFill>
                  <a:schemeClr val="accent4">
                    <a:lumMod val="50000"/>
                  </a:schemeClr>
                </a:solidFill>
                <a:latin typeface="Arial Black" pitchFamily="34" charset="0"/>
                <a:ea typeface="Calibri" pitchFamily="34" charset="0"/>
                <a:cs typeface="+mj-cs"/>
              </a:rPr>
              <a:t>: وجود حبل فمي قصير في منطقة الخطم (</a:t>
            </a:r>
            <a:r>
              <a:rPr lang="en-US" sz="2800" b="1" kern="0" dirty="0" err="1">
                <a:solidFill>
                  <a:schemeClr val="accent4">
                    <a:lumMod val="50000"/>
                  </a:schemeClr>
                </a:solidFill>
                <a:latin typeface="Arial Black" pitchFamily="34" charset="0"/>
                <a:ea typeface="Calibri" pitchFamily="34" charset="0"/>
                <a:cs typeface="+mj-cs"/>
              </a:rPr>
              <a:t>Probocis</a:t>
            </a:r>
            <a:r>
              <a:rPr lang="ar-SA" sz="2800" b="1" kern="0" dirty="0">
                <a:solidFill>
                  <a:schemeClr val="accent4">
                    <a:lumMod val="50000"/>
                  </a:schemeClr>
                </a:solidFill>
                <a:latin typeface="Arial Black" pitchFamily="34" charset="0"/>
                <a:ea typeface="Calibri" pitchFamily="34" charset="0"/>
                <a:cs typeface="+mj-cs"/>
              </a:rPr>
              <a:t>) ، ليس له وظيفة اسنادية ، تركيبه يختلف عن الحبل الظهري وغير مغطى بأغلفه.</a:t>
            </a:r>
          </a:p>
          <a:p>
            <a:pPr marL="514350" indent="-514350" algn="r" rtl="1">
              <a:buFont typeface="+mj-lt"/>
              <a:buAutoNum type="arabicPeriod"/>
            </a:pPr>
            <a:r>
              <a:rPr lang="ar-SA" sz="3200" b="1" kern="0" dirty="0">
                <a:solidFill>
                  <a:schemeClr val="accent4">
                    <a:lumMod val="50000"/>
                  </a:schemeClr>
                </a:solidFill>
                <a:latin typeface="Arial Black" pitchFamily="34" charset="0"/>
                <a:ea typeface="Calibri" pitchFamily="34" charset="0"/>
                <a:cs typeface="+mj-cs"/>
              </a:rPr>
              <a:t>الجهاز العصبي يكون داخل بشروي </a:t>
            </a:r>
            <a:r>
              <a:rPr lang="ar-SA" sz="2800" b="1" kern="0" dirty="0">
                <a:solidFill>
                  <a:schemeClr val="accent4">
                    <a:lumMod val="50000"/>
                  </a:schemeClr>
                </a:solidFill>
                <a:latin typeface="Arial Black" pitchFamily="34" charset="0"/>
                <a:ea typeface="Calibri" pitchFamily="34" charset="0"/>
                <a:cs typeface="+mj-cs"/>
              </a:rPr>
              <a:t>(</a:t>
            </a:r>
            <a:r>
              <a:rPr lang="en-US" sz="2800" b="1" kern="0" dirty="0">
                <a:solidFill>
                  <a:schemeClr val="accent4">
                    <a:lumMod val="50000"/>
                  </a:schemeClr>
                </a:solidFill>
                <a:latin typeface="Arial Black" pitchFamily="34" charset="0"/>
                <a:ea typeface="Calibri" pitchFamily="34" charset="0"/>
                <a:cs typeface="+mj-cs"/>
              </a:rPr>
              <a:t>Intra-</a:t>
            </a:r>
            <a:r>
              <a:rPr lang="en-US" sz="2800" b="1" kern="0" dirty="0" err="1">
                <a:solidFill>
                  <a:schemeClr val="accent4">
                    <a:lumMod val="50000"/>
                  </a:schemeClr>
                </a:solidFill>
                <a:latin typeface="Arial Black" pitchFamily="34" charset="0"/>
                <a:ea typeface="Calibri" pitchFamily="34" charset="0"/>
                <a:cs typeface="+mj-cs"/>
              </a:rPr>
              <a:t>epiderm</a:t>
            </a:r>
            <a:r>
              <a:rPr lang="ar-SA" sz="2800" b="1" kern="0" dirty="0">
                <a:solidFill>
                  <a:schemeClr val="accent4">
                    <a:lumMod val="50000"/>
                  </a:schemeClr>
                </a:solidFill>
                <a:latin typeface="Arial Black" pitchFamily="34" charset="0"/>
                <a:ea typeface="Calibri" pitchFamily="34" charset="0"/>
                <a:cs typeface="+mj-cs"/>
              </a:rPr>
              <a:t> ) اضافه الى وجود حبل عصبي بطني وحلقة عصبية محيطية وهذه من صفات اللافقاريات. </a:t>
            </a:r>
          </a:p>
          <a:p>
            <a:pPr marL="514350" indent="-514350" algn="r" rtl="1">
              <a:buFont typeface="+mj-lt"/>
              <a:buAutoNum type="arabicPeriod"/>
            </a:pPr>
            <a:r>
              <a:rPr lang="ar-SA" sz="3200" b="1" kern="0" dirty="0">
                <a:solidFill>
                  <a:schemeClr val="accent4">
                    <a:lumMod val="50000"/>
                  </a:schemeClr>
                </a:solidFill>
                <a:latin typeface="Arial Black" pitchFamily="34" charset="0"/>
                <a:ea typeface="Calibri" pitchFamily="34" charset="0"/>
                <a:cs typeface="+mj-cs"/>
              </a:rPr>
              <a:t>الشقوق الخيشومية كثيره وظهرية الموقع.</a:t>
            </a:r>
          </a:p>
          <a:p>
            <a:pPr marL="514350" indent="-514350" algn="r" rtl="1">
              <a:buFont typeface="+mj-lt"/>
              <a:buAutoNum type="arabicPeriod"/>
            </a:pPr>
            <a:r>
              <a:rPr lang="ar-SA" sz="3200" b="1" kern="0" dirty="0">
                <a:solidFill>
                  <a:schemeClr val="accent4">
                    <a:lumMod val="50000"/>
                  </a:schemeClr>
                </a:solidFill>
                <a:latin typeface="Arial Black" pitchFamily="34" charset="0"/>
                <a:ea typeface="Calibri" pitchFamily="34" charset="0"/>
                <a:cs typeface="+mj-cs"/>
              </a:rPr>
              <a:t>تنعدم فيها ظاهرة التجزؤ (</a:t>
            </a:r>
            <a:r>
              <a:rPr lang="en-US" sz="3200" b="1" kern="0" dirty="0" err="1">
                <a:solidFill>
                  <a:schemeClr val="accent4">
                    <a:lumMod val="50000"/>
                  </a:schemeClr>
                </a:solidFill>
                <a:latin typeface="Arial Black" pitchFamily="34" charset="0"/>
                <a:ea typeface="Calibri" pitchFamily="34" charset="0"/>
                <a:cs typeface="+mj-cs"/>
              </a:rPr>
              <a:t>Segmentaion</a:t>
            </a:r>
            <a:r>
              <a:rPr lang="ar-SA" sz="3200" b="1" kern="0" dirty="0">
                <a:solidFill>
                  <a:schemeClr val="accent4">
                    <a:lumMod val="50000"/>
                  </a:schemeClr>
                </a:solidFill>
                <a:latin typeface="Arial Black" pitchFamily="34" charset="0"/>
                <a:ea typeface="Calibri" pitchFamily="34" charset="0"/>
                <a:cs typeface="+mj-cs"/>
              </a:rPr>
              <a:t> ) وظاهرة الرأسية (</a:t>
            </a:r>
            <a:r>
              <a:rPr lang="en-US" sz="3200" b="1" kern="0" dirty="0">
                <a:solidFill>
                  <a:schemeClr val="accent4">
                    <a:lumMod val="50000"/>
                  </a:schemeClr>
                </a:solidFill>
                <a:latin typeface="Arial Black" pitchFamily="34" charset="0"/>
                <a:ea typeface="Calibri" pitchFamily="34" charset="0"/>
                <a:cs typeface="+mj-cs"/>
              </a:rPr>
              <a:t>Cephalization</a:t>
            </a:r>
            <a:r>
              <a:rPr lang="ar-SA" sz="3200" b="1" kern="0" dirty="0">
                <a:solidFill>
                  <a:schemeClr val="accent4">
                    <a:lumMod val="50000"/>
                  </a:schemeClr>
                </a:solidFill>
                <a:latin typeface="Arial Black" pitchFamily="34" charset="0"/>
                <a:ea typeface="Calibri" pitchFamily="34" charset="0"/>
                <a:cs typeface="+mj-cs"/>
              </a:rPr>
              <a:t> ). </a:t>
            </a:r>
          </a:p>
          <a:p>
            <a:pPr marL="514350" indent="-514350" algn="r" rtl="1">
              <a:buFont typeface="+mj-lt"/>
              <a:buAutoNum type="arabicPeriod"/>
            </a:pPr>
            <a:r>
              <a:rPr lang="ar-SA" sz="3200" b="1" kern="0" dirty="0">
                <a:solidFill>
                  <a:schemeClr val="accent4">
                    <a:lumMod val="50000"/>
                  </a:schemeClr>
                </a:solidFill>
                <a:latin typeface="Arial Black" pitchFamily="34" charset="0"/>
                <a:ea typeface="Calibri" pitchFamily="34" charset="0"/>
                <a:cs typeface="+mj-cs"/>
              </a:rPr>
              <a:t>انعدام وجود الذيل خلف المخرج</a:t>
            </a:r>
            <a:r>
              <a:rPr lang="ar-SA" sz="3200" b="1" kern="0" dirty="0">
                <a:solidFill>
                  <a:schemeClr val="accent5">
                    <a:lumMod val="50000"/>
                  </a:schemeClr>
                </a:solidFill>
                <a:latin typeface="Arial Black" pitchFamily="34" charset="0"/>
                <a:ea typeface="Calibri" pitchFamily="34" charset="0"/>
                <a:cs typeface="+mj-cs"/>
              </a:rPr>
              <a:t>(</a:t>
            </a:r>
            <a:r>
              <a:rPr lang="en-US" sz="3200" b="1" kern="0" dirty="0">
                <a:solidFill>
                  <a:schemeClr val="accent5">
                    <a:lumMod val="50000"/>
                  </a:schemeClr>
                </a:solidFill>
                <a:latin typeface="Arial Black" pitchFamily="34" charset="0"/>
                <a:ea typeface="Calibri" pitchFamily="34" charset="0"/>
                <a:cs typeface="+mj-cs"/>
              </a:rPr>
              <a:t>(</a:t>
            </a:r>
            <a:r>
              <a:rPr lang="en-US" altLang="ar-IQ" sz="3200" b="1" dirty="0">
                <a:solidFill>
                  <a:schemeClr val="accent5">
                    <a:lumMod val="50000"/>
                  </a:schemeClr>
                </a:solidFill>
                <a:latin typeface="Arial Black" panose="020B0A04020102020204" pitchFamily="34" charset="0"/>
                <a:ea typeface="Times" panose="02020603050405020304" pitchFamily="18" charset="0"/>
                <a:cs typeface="Times" panose="02020603050405020304" pitchFamily="18" charset="0"/>
              </a:rPr>
              <a:t>Postanal Tail</a:t>
            </a:r>
            <a:r>
              <a:rPr lang="ar-SA" altLang="ar-IQ" sz="3200" b="1" dirty="0">
                <a:solidFill>
                  <a:schemeClr val="accent5">
                    <a:lumMod val="50000"/>
                  </a:schemeClr>
                </a:solidFill>
                <a:latin typeface="Arial Black" panose="020B0A04020102020204" pitchFamily="34" charset="0"/>
                <a:ea typeface="Times" panose="02020603050405020304" pitchFamily="18" charset="0"/>
                <a:cs typeface="Times" panose="02020603050405020304" pitchFamily="18" charset="0"/>
              </a:rPr>
              <a:t>.</a:t>
            </a:r>
            <a:endParaRPr lang="ar-SA" sz="3200" b="1" kern="0" dirty="0">
              <a:solidFill>
                <a:schemeClr val="accent4">
                  <a:lumMod val="50000"/>
                </a:schemeClr>
              </a:solidFill>
              <a:latin typeface="Arial Black" pitchFamily="34" charset="0"/>
              <a:ea typeface="Calibri" pitchFamily="34" charset="0"/>
              <a:cs typeface="+mj-cs"/>
            </a:endParaRPr>
          </a:p>
          <a:p>
            <a:pPr algn="r" rtl="1"/>
            <a:r>
              <a:rPr lang="ar-SA" sz="3200" b="1" kern="0" dirty="0">
                <a:solidFill>
                  <a:schemeClr val="accent4">
                    <a:lumMod val="50000"/>
                  </a:schemeClr>
                </a:solidFill>
                <a:latin typeface="Arial Black" pitchFamily="34" charset="0"/>
                <a:ea typeface="Calibri" pitchFamily="34" charset="0"/>
                <a:cs typeface="+mj-cs"/>
              </a:rPr>
              <a:t>    </a:t>
            </a:r>
            <a:endParaRPr lang="ar-IQ" sz="3200" b="1" dirty="0">
              <a:solidFill>
                <a:schemeClr val="accent4">
                  <a:lumMod val="50000"/>
                </a:schemeClr>
              </a:solidFill>
            </a:endParaRPr>
          </a:p>
        </p:txBody>
      </p:sp>
    </p:spTree>
    <p:extLst>
      <p:ext uri="{BB962C8B-B14F-4D97-AF65-F5344CB8AC3E}">
        <p14:creationId xmlns:p14="http://schemas.microsoft.com/office/powerpoint/2010/main" val="2935618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714F54E-CCE9-4B69-5453-80A2838098E5}"/>
              </a:ext>
            </a:extLst>
          </p:cNvPr>
          <p:cNvPicPr>
            <a:picLocks noChangeAspect="1"/>
          </p:cNvPicPr>
          <p:nvPr/>
        </p:nvPicPr>
        <p:blipFill>
          <a:blip r:embed="rId3"/>
          <a:stretch>
            <a:fillRect/>
          </a:stretch>
        </p:blipFill>
        <p:spPr>
          <a:xfrm>
            <a:off x="4352925" y="131408"/>
            <a:ext cx="7667625" cy="5412142"/>
          </a:xfrm>
          <a:prstGeom prst="rect">
            <a:avLst/>
          </a:prstGeom>
        </p:spPr>
      </p:pic>
      <p:sp>
        <p:nvSpPr>
          <p:cNvPr id="11" name="مربع نص 10">
            <a:extLst>
              <a:ext uri="{FF2B5EF4-FFF2-40B4-BE49-F238E27FC236}">
                <a16:creationId xmlns:a16="http://schemas.microsoft.com/office/drawing/2014/main" id="{EC7E6DA6-EF30-9620-7F25-AA10E1EE152B}"/>
              </a:ext>
            </a:extLst>
          </p:cNvPr>
          <p:cNvSpPr txBox="1"/>
          <p:nvPr/>
        </p:nvSpPr>
        <p:spPr>
          <a:xfrm>
            <a:off x="295276" y="1190625"/>
            <a:ext cx="3905250" cy="3231654"/>
          </a:xfrm>
          <a:prstGeom prst="rect">
            <a:avLst/>
          </a:prstGeom>
          <a:noFill/>
        </p:spPr>
        <p:txBody>
          <a:bodyPr wrap="square">
            <a:spAutoFit/>
          </a:bodyPr>
          <a:lstStyle/>
          <a:p>
            <a:pPr algn="r" rtl="1"/>
            <a:r>
              <a:rPr lang="ar-IQ" sz="3600" b="1" dirty="0">
                <a:solidFill>
                  <a:srgbClr val="7030A0"/>
                </a:solidFill>
              </a:rPr>
              <a:t>يعيش معظمها في جحور على شكل حرف </a:t>
            </a:r>
            <a:r>
              <a:rPr lang="en-US" sz="3600" b="1" dirty="0">
                <a:solidFill>
                  <a:srgbClr val="7030A0"/>
                </a:solidFill>
              </a:rPr>
              <a:t>U</a:t>
            </a:r>
            <a:r>
              <a:rPr lang="ar-IQ" sz="3600" b="1" dirty="0">
                <a:solidFill>
                  <a:srgbClr val="7030A0"/>
                </a:solidFill>
              </a:rPr>
              <a:t> </a:t>
            </a:r>
          </a:p>
          <a:p>
            <a:pPr algn="r" rtl="1"/>
            <a:endParaRPr lang="en-US" sz="3600" dirty="0">
              <a:solidFill>
                <a:srgbClr val="7030A0"/>
              </a:solidFill>
            </a:endParaRPr>
          </a:p>
          <a:p>
            <a:pPr algn="r"/>
            <a:r>
              <a:rPr lang="ar-IQ" sz="3200" b="1" dirty="0">
                <a:solidFill>
                  <a:srgbClr val="7030A0"/>
                </a:solidFill>
                <a:cs typeface="+mj-cs"/>
              </a:rPr>
              <a:t>لكن بعض الأنواع التي تعيش في المياه العميقة تسبح بحرية فوق القاع.</a:t>
            </a:r>
          </a:p>
        </p:txBody>
      </p:sp>
    </p:spTree>
    <p:extLst>
      <p:ext uri="{BB962C8B-B14F-4D97-AF65-F5344CB8AC3E}">
        <p14:creationId xmlns:p14="http://schemas.microsoft.com/office/powerpoint/2010/main" val="2527646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787EEF68-23F6-332B-70E0-C9135AF044A7}"/>
              </a:ext>
            </a:extLst>
          </p:cNvPr>
          <p:cNvSpPr txBox="1"/>
          <p:nvPr/>
        </p:nvSpPr>
        <p:spPr>
          <a:xfrm>
            <a:off x="1981200" y="266700"/>
            <a:ext cx="8524875" cy="2058256"/>
          </a:xfrm>
          <a:prstGeom prst="rect">
            <a:avLst/>
          </a:prstGeom>
          <a:noFill/>
        </p:spPr>
        <p:txBody>
          <a:bodyPr wrap="square">
            <a:spAutoFit/>
          </a:bodyPr>
          <a:lstStyle/>
          <a:p>
            <a:pPr marL="457200" marR="0" algn="r" rtl="1">
              <a:lnSpc>
                <a:spcPct val="115000"/>
              </a:lnSpc>
              <a:spcBef>
                <a:spcPts val="0"/>
              </a:spcBef>
              <a:spcAft>
                <a:spcPts val="0"/>
              </a:spcAft>
            </a:pPr>
            <a:r>
              <a:rPr lang="ar-IQ" sz="1800" b="1" dirty="0">
                <a:effectLst/>
                <a:latin typeface="Calibri" panose="020F0502020204030204" pitchFamily="34" charset="0"/>
                <a:ea typeface="Calibri" panose="020F0502020204030204" pitchFamily="34" charset="0"/>
                <a:cs typeface="Simplified Arabic" panose="02020603050405020304" pitchFamily="18" charset="-78"/>
              </a:rPr>
              <a:t>…. </a:t>
            </a:r>
            <a:r>
              <a:rPr lang="ar-IQ" sz="2800" b="1" dirty="0">
                <a:effectLst/>
                <a:latin typeface="Calibri" panose="020F0502020204030204" pitchFamily="34" charset="0"/>
                <a:ea typeface="Calibri" panose="020F0502020204030204" pitchFamily="34" charset="0"/>
                <a:cs typeface="+mj-cs"/>
              </a:rPr>
              <a:t>يعتبر في وقت سابق أدنى الحبليات. ليس لديهم حبل ظهري حقيقي، بل لديهم حبل </a:t>
            </a:r>
            <a:r>
              <a:rPr lang="ar-IQ" sz="2800" b="1" dirty="0">
                <a:latin typeface="Calibri" panose="020F0502020204030204" pitchFamily="34" charset="0"/>
                <a:ea typeface="Calibri" panose="020F0502020204030204" pitchFamily="34" charset="0"/>
                <a:cs typeface="+mj-cs"/>
              </a:rPr>
              <a:t>ظهري قصير </a:t>
            </a:r>
            <a:r>
              <a:rPr lang="ar-IQ" sz="2800" b="1" dirty="0">
                <a:effectLst/>
                <a:latin typeface="Calibri" panose="020F0502020204030204" pitchFamily="34" charset="0"/>
                <a:ea typeface="Calibri" panose="020F0502020204030204" pitchFamily="34" charset="0"/>
                <a:cs typeface="+mj-cs"/>
              </a:rPr>
              <a:t>.</a:t>
            </a:r>
            <a:endParaRPr lang="en-US" sz="2800" dirty="0">
              <a:effectLst/>
              <a:latin typeface="Calibri" panose="020F0502020204030204" pitchFamily="34" charset="0"/>
              <a:ea typeface="Calibri" panose="020F0502020204030204" pitchFamily="34" charset="0"/>
              <a:cs typeface="+mj-cs"/>
            </a:endParaRPr>
          </a:p>
          <a:p>
            <a:pPr marL="457200" marR="0" algn="r" rtl="1">
              <a:lnSpc>
                <a:spcPct val="115000"/>
              </a:lnSpc>
              <a:spcBef>
                <a:spcPts val="0"/>
              </a:spcBef>
              <a:spcAft>
                <a:spcPts val="0"/>
              </a:spcAft>
            </a:pPr>
            <a:r>
              <a:rPr lang="ar-IQ" sz="2800" b="1" dirty="0">
                <a:effectLst/>
                <a:latin typeface="Calibri" panose="020F0502020204030204" pitchFamily="34" charset="0"/>
                <a:ea typeface="Calibri" panose="020F0502020204030204" pitchFamily="34" charset="0"/>
                <a:cs typeface="+mj-cs"/>
              </a:rPr>
              <a:t>…. أصبحت </a:t>
            </a:r>
            <a:r>
              <a:rPr lang="ar-IQ" sz="2800" b="1" dirty="0">
                <a:effectLst/>
                <a:latin typeface="Simplified Arabic" panose="02020603050405020304" pitchFamily="18" charset="-78"/>
                <a:ea typeface="Calibri" panose="020F0502020204030204" pitchFamily="34" charset="0"/>
                <a:cs typeface="+mj-cs"/>
              </a:rPr>
              <a:t>فيما بعد</a:t>
            </a:r>
            <a:r>
              <a:rPr lang="ar-IQ" sz="2800" b="1" dirty="0">
                <a:effectLst/>
                <a:latin typeface="Calibri" panose="020F0502020204030204" pitchFamily="34" charset="0"/>
                <a:ea typeface="Calibri" panose="020F0502020204030204" pitchFamily="34" charset="0"/>
                <a:cs typeface="+mj-cs"/>
              </a:rPr>
              <a:t> بمثابة شعبة منفصلة.</a:t>
            </a:r>
            <a:endParaRPr lang="en-US" sz="2800" dirty="0">
              <a:effectLst/>
              <a:latin typeface="Calibri" panose="020F0502020204030204" pitchFamily="34" charset="0"/>
              <a:ea typeface="Calibri" panose="020F0502020204030204" pitchFamily="34" charset="0"/>
              <a:cs typeface="+mj-cs"/>
            </a:endParaRPr>
          </a:p>
          <a:p>
            <a:pPr marL="457200" marR="0" algn="justLow" rtl="1">
              <a:lnSpc>
                <a:spcPct val="115000"/>
              </a:lnSpc>
              <a:spcBef>
                <a:spcPts val="0"/>
              </a:spcBef>
              <a:spcAft>
                <a:spcPts val="0"/>
              </a:spcAft>
            </a:pPr>
            <a:r>
              <a:rPr lang="en-US" sz="2800" dirty="0">
                <a:effectLst/>
                <a:latin typeface="Simplified Arabic" panose="02020603050405020304" pitchFamily="18" charset="-78"/>
                <a:ea typeface="Calibri" panose="020F0502020204030204" pitchFamily="34" charset="0"/>
                <a:cs typeface="+mj-cs"/>
              </a:rPr>
              <a:t> </a:t>
            </a:r>
            <a:endParaRPr lang="en-US" sz="2800" dirty="0">
              <a:effectLst/>
              <a:latin typeface="Calibri" panose="020F0502020204030204" pitchFamily="34" charset="0"/>
              <a:ea typeface="Calibri" panose="020F0502020204030204" pitchFamily="34" charset="0"/>
              <a:cs typeface="+mj-cs"/>
            </a:endParaRPr>
          </a:p>
        </p:txBody>
      </p:sp>
      <p:pic>
        <p:nvPicPr>
          <p:cNvPr id="8" name="صورة 7">
            <a:extLst>
              <a:ext uri="{FF2B5EF4-FFF2-40B4-BE49-F238E27FC236}">
                <a16:creationId xmlns:a16="http://schemas.microsoft.com/office/drawing/2014/main" id="{3F24E810-F4B2-BD10-EDF6-1743D4CADDBF}"/>
              </a:ext>
            </a:extLst>
          </p:cNvPr>
          <p:cNvPicPr>
            <a:picLocks noChangeAspect="1"/>
          </p:cNvPicPr>
          <p:nvPr/>
        </p:nvPicPr>
        <p:blipFill>
          <a:blip r:embed="rId3"/>
          <a:stretch>
            <a:fillRect/>
          </a:stretch>
        </p:blipFill>
        <p:spPr>
          <a:xfrm>
            <a:off x="1057901" y="2023820"/>
            <a:ext cx="9895444" cy="3436358"/>
          </a:xfrm>
          <a:prstGeom prst="rect">
            <a:avLst/>
          </a:prstGeom>
        </p:spPr>
      </p:pic>
    </p:spTree>
    <p:extLst>
      <p:ext uri="{BB962C8B-B14F-4D97-AF65-F5344CB8AC3E}">
        <p14:creationId xmlns:p14="http://schemas.microsoft.com/office/powerpoint/2010/main" val="3533399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005F8E8-0F57-35B2-5E7B-5272C9036D2A}"/>
              </a:ext>
            </a:extLst>
          </p:cNvPr>
          <p:cNvSpPr>
            <a:spLocks noGrp="1"/>
          </p:cNvSpPr>
          <p:nvPr>
            <p:ph idx="1"/>
          </p:nvPr>
        </p:nvSpPr>
        <p:spPr>
          <a:xfrm>
            <a:off x="257176" y="504826"/>
            <a:ext cx="11496674" cy="4961520"/>
          </a:xfrm>
        </p:spPr>
        <p:txBody>
          <a:bodyPr>
            <a:normAutofit fontScale="92500" lnSpcReduction="10000"/>
          </a:bodyPr>
          <a:lstStyle/>
          <a:p>
            <a:pPr marL="0" indent="0">
              <a:buNone/>
            </a:pPr>
            <a:r>
              <a:rPr lang="en-US" altLang="ar-IQ" sz="3600" dirty="0">
                <a:solidFill>
                  <a:schemeClr val="accent2">
                    <a:lumMod val="50000"/>
                  </a:schemeClr>
                </a:solidFill>
                <a:latin typeface="Arial Black" panose="020B0A04020102020204" pitchFamily="34" charset="0"/>
              </a:rPr>
              <a:t>subphylum: Hemichordata  </a:t>
            </a:r>
            <a:r>
              <a:rPr lang="ar-SA" altLang="ar-IQ" sz="3600" b="1" dirty="0">
                <a:solidFill>
                  <a:schemeClr val="accent2">
                    <a:lumMod val="50000"/>
                  </a:schemeClr>
                </a:solidFill>
                <a:latin typeface="Arial Black" panose="020B0A04020102020204" pitchFamily="34" charset="0"/>
                <a:cs typeface="+mj-cs"/>
              </a:rPr>
              <a:t>نصفية الحبل الظهري</a:t>
            </a:r>
            <a:r>
              <a:rPr lang="ar-SA" altLang="ar-IQ" sz="3600" b="1" dirty="0">
                <a:solidFill>
                  <a:srgbClr val="C00000"/>
                </a:solidFill>
                <a:latin typeface="Arial Black" panose="020B0A04020102020204" pitchFamily="34" charset="0"/>
                <a:cs typeface="+mj-cs"/>
              </a:rPr>
              <a:t> </a:t>
            </a:r>
            <a:endParaRPr lang="en-US" altLang="ar-IQ" sz="3600" b="1" dirty="0">
              <a:solidFill>
                <a:srgbClr val="C00000"/>
              </a:solidFill>
              <a:latin typeface="Arial Black" panose="020B0A04020102020204" pitchFamily="34" charset="0"/>
              <a:cs typeface="+mj-cs"/>
            </a:endParaRPr>
          </a:p>
          <a:p>
            <a:pPr marL="0" indent="0">
              <a:buNone/>
            </a:pPr>
            <a:r>
              <a:rPr lang="en-US" altLang="ar-IQ" sz="2800" dirty="0">
                <a:latin typeface="Arial Black" panose="020B0A04020102020204" pitchFamily="34" charset="0"/>
              </a:rPr>
              <a:t>Includes: four class </a:t>
            </a:r>
          </a:p>
          <a:p>
            <a:pPr marL="514350" indent="-514350">
              <a:buFont typeface="+mj-lt"/>
              <a:buAutoNum type="arabicPeriod"/>
            </a:pPr>
            <a:r>
              <a:rPr lang="en-US" sz="3200" b="1" dirty="0">
                <a:solidFill>
                  <a:schemeClr val="accent6">
                    <a:lumMod val="75000"/>
                  </a:schemeClr>
                </a:solidFill>
                <a:latin typeface="Arial Black" panose="020B0A04020102020204" pitchFamily="34" charset="0"/>
              </a:rPr>
              <a:t>Class: Enteropneusta (  </a:t>
            </a:r>
            <a:r>
              <a:rPr lang="en-US" sz="3200" b="1" i="1" dirty="0">
                <a:solidFill>
                  <a:schemeClr val="accent6">
                    <a:lumMod val="75000"/>
                  </a:schemeClr>
                </a:solidFill>
                <a:latin typeface="Arial Black" panose="020B0A04020102020204" pitchFamily="34" charset="0"/>
              </a:rPr>
              <a:t>Balanoglossus sp. </a:t>
            </a:r>
            <a:r>
              <a:rPr lang="en-US" sz="3200" b="1" dirty="0">
                <a:solidFill>
                  <a:schemeClr val="accent6">
                    <a:lumMod val="75000"/>
                  </a:schemeClr>
                </a:solidFill>
                <a:latin typeface="Arial Black" panose="020B0A04020102020204" pitchFamily="34" charset="0"/>
              </a:rPr>
              <a:t>)        </a:t>
            </a:r>
            <a:r>
              <a:rPr lang="en-US" sz="3200" b="1" dirty="0">
                <a:solidFill>
                  <a:srgbClr val="00B050"/>
                </a:solidFill>
                <a:latin typeface="Arial Black" panose="020B0A04020102020204" pitchFamily="34" charset="0"/>
              </a:rPr>
              <a:t>Acorn</a:t>
            </a:r>
            <a:r>
              <a:rPr lang="en-US" sz="3200" b="1" dirty="0">
                <a:solidFill>
                  <a:schemeClr val="accent6">
                    <a:lumMod val="75000"/>
                  </a:schemeClr>
                </a:solidFill>
                <a:latin typeface="Arial Black" panose="020B0A04020102020204" pitchFamily="34" charset="0"/>
              </a:rPr>
              <a:t> </a:t>
            </a:r>
            <a:r>
              <a:rPr lang="en-US" sz="3200" b="1" dirty="0">
                <a:solidFill>
                  <a:srgbClr val="00B050"/>
                </a:solidFill>
                <a:latin typeface="Arial Black" panose="020B0A04020102020204" pitchFamily="34" charset="0"/>
              </a:rPr>
              <a:t>worm</a:t>
            </a:r>
            <a:r>
              <a:rPr lang="en-US" sz="3200" b="1" dirty="0">
                <a:solidFill>
                  <a:schemeClr val="accent6">
                    <a:lumMod val="75000"/>
                  </a:schemeClr>
                </a:solidFill>
                <a:latin typeface="Arial Black" panose="020B0A04020102020204" pitchFamily="34" charset="0"/>
              </a:rPr>
              <a:t> </a:t>
            </a:r>
            <a:r>
              <a:rPr lang="ar-SA" sz="3200" b="1" dirty="0">
                <a:solidFill>
                  <a:srgbClr val="00B050"/>
                </a:solidFill>
                <a:latin typeface="Arial Black" panose="020B0A04020102020204" pitchFamily="34" charset="0"/>
              </a:rPr>
              <a:t>الدودة البلوطية </a:t>
            </a:r>
          </a:p>
          <a:p>
            <a:pPr marL="514350" indent="-514350">
              <a:buFont typeface="+mj-lt"/>
              <a:buAutoNum type="arabicPeriod"/>
            </a:pPr>
            <a:r>
              <a:rPr lang="en-GB" sz="3200" b="1" dirty="0">
                <a:solidFill>
                  <a:schemeClr val="accent6">
                    <a:lumMod val="75000"/>
                  </a:schemeClr>
                </a:solidFill>
                <a:latin typeface="Arial Black" panose="020B0A04020102020204" pitchFamily="34" charset="0"/>
              </a:rPr>
              <a:t>Class: </a:t>
            </a:r>
            <a:r>
              <a:rPr lang="en-GB" sz="3200" b="1" dirty="0">
                <a:solidFill>
                  <a:srgbClr val="FF0000"/>
                </a:solidFill>
                <a:latin typeface="Arial Black" panose="020B0A04020102020204" pitchFamily="34" charset="0"/>
              </a:rPr>
              <a:t>P</a:t>
            </a:r>
            <a:r>
              <a:rPr lang="en-GB" sz="3200" b="1" dirty="0">
                <a:solidFill>
                  <a:schemeClr val="accent6">
                    <a:lumMod val="75000"/>
                  </a:schemeClr>
                </a:solidFill>
                <a:latin typeface="Arial Black" panose="020B0A04020102020204" pitchFamily="34" charset="0"/>
              </a:rPr>
              <a:t>terobranchia</a:t>
            </a:r>
            <a:r>
              <a:rPr lang="ar-IQ" sz="3200" b="1" dirty="0">
                <a:solidFill>
                  <a:schemeClr val="accent6">
                    <a:lumMod val="75000"/>
                  </a:schemeClr>
                </a:solidFill>
                <a:latin typeface="Arial Black" panose="020B0A04020102020204" pitchFamily="34" charset="0"/>
              </a:rPr>
              <a:t> جناحية </a:t>
            </a:r>
            <a:r>
              <a:rPr lang="ar-IQ" sz="3200" b="1" dirty="0" err="1">
                <a:solidFill>
                  <a:schemeClr val="accent6">
                    <a:lumMod val="75000"/>
                  </a:schemeClr>
                </a:solidFill>
                <a:latin typeface="Arial Black" panose="020B0A04020102020204" pitchFamily="34" charset="0"/>
              </a:rPr>
              <a:t>الخياشم</a:t>
            </a:r>
            <a:r>
              <a:rPr lang="ar-IQ" sz="3200" b="1" dirty="0">
                <a:solidFill>
                  <a:schemeClr val="accent6">
                    <a:lumMod val="75000"/>
                  </a:schemeClr>
                </a:solidFill>
                <a:latin typeface="Arial Black" panose="020B0A04020102020204" pitchFamily="34" charset="0"/>
              </a:rPr>
              <a:t> </a:t>
            </a:r>
            <a:r>
              <a:rPr lang="en-GB" sz="3200" b="1" dirty="0">
                <a:solidFill>
                  <a:schemeClr val="accent6">
                    <a:lumMod val="75000"/>
                  </a:schemeClr>
                </a:solidFill>
                <a:latin typeface="Arial Black" panose="020B0A04020102020204" pitchFamily="34" charset="0"/>
              </a:rPr>
              <a:t>(</a:t>
            </a:r>
            <a:r>
              <a:rPr lang="en-GB" sz="3200" b="1" i="1" dirty="0" err="1">
                <a:solidFill>
                  <a:schemeClr val="accent6">
                    <a:lumMod val="75000"/>
                  </a:schemeClr>
                </a:solidFill>
                <a:latin typeface="Arial Black" panose="020B0A04020102020204" pitchFamily="34" charset="0"/>
              </a:rPr>
              <a:t>Cephalodiscus</a:t>
            </a:r>
            <a:r>
              <a:rPr lang="en-GB" sz="3200" b="1" i="1" dirty="0">
                <a:solidFill>
                  <a:schemeClr val="accent6">
                    <a:lumMod val="75000"/>
                  </a:schemeClr>
                </a:solidFill>
                <a:latin typeface="Arial Black" panose="020B0A04020102020204" pitchFamily="34" charset="0"/>
              </a:rPr>
              <a:t> sp</a:t>
            </a:r>
            <a:r>
              <a:rPr lang="en-GB" sz="3200" b="1" dirty="0">
                <a:solidFill>
                  <a:schemeClr val="accent6">
                    <a:lumMod val="75000"/>
                  </a:schemeClr>
                </a:solidFill>
                <a:latin typeface="Arial Black" panose="020B0A04020102020204" pitchFamily="34" charset="0"/>
              </a:rPr>
              <a:t>.) </a:t>
            </a:r>
            <a:r>
              <a:rPr lang="ar-IQ" sz="3200" b="1" dirty="0">
                <a:solidFill>
                  <a:schemeClr val="accent6">
                    <a:lumMod val="75000"/>
                  </a:schemeClr>
                </a:solidFill>
                <a:latin typeface="Arial Black" panose="020B0A04020102020204" pitchFamily="34" charset="0"/>
              </a:rPr>
              <a:t>قرصية الراس </a:t>
            </a:r>
            <a:endParaRPr lang="en-GB" sz="3200" b="1" dirty="0">
              <a:solidFill>
                <a:schemeClr val="accent6">
                  <a:lumMod val="75000"/>
                </a:schemeClr>
              </a:solidFill>
              <a:latin typeface="Arial Black" panose="020B0A04020102020204" pitchFamily="34" charset="0"/>
            </a:endParaRPr>
          </a:p>
          <a:p>
            <a:pPr marL="514350" indent="-514350">
              <a:buFont typeface="+mj-lt"/>
              <a:buAutoNum type="arabicPeriod"/>
            </a:pPr>
            <a:r>
              <a:rPr lang="en-GB" sz="3200" b="1" dirty="0">
                <a:solidFill>
                  <a:schemeClr val="accent6">
                    <a:lumMod val="75000"/>
                  </a:schemeClr>
                </a:solidFill>
                <a:latin typeface="Arial Black" panose="020B0A04020102020204" pitchFamily="34" charset="0"/>
              </a:rPr>
              <a:t>Class: Planctosphaeroidea    </a:t>
            </a:r>
            <a:r>
              <a:rPr lang="ar-IQ" sz="3200" b="1" dirty="0" err="1">
                <a:solidFill>
                  <a:schemeClr val="accent6">
                    <a:lumMod val="75000"/>
                  </a:schemeClr>
                </a:solidFill>
                <a:latin typeface="Arial Black" panose="020B0A04020102020204" pitchFamily="34" charset="0"/>
              </a:rPr>
              <a:t>بلانكتوسفيرويديا</a:t>
            </a:r>
            <a:endParaRPr lang="ar-IQ" sz="3200" b="1" dirty="0">
              <a:solidFill>
                <a:schemeClr val="accent6">
                  <a:lumMod val="75000"/>
                </a:schemeClr>
              </a:solidFill>
              <a:latin typeface="Arial Black" panose="020B0A04020102020204" pitchFamily="34" charset="0"/>
            </a:endParaRPr>
          </a:p>
          <a:p>
            <a:pPr marL="514350" indent="-514350">
              <a:buFont typeface="+mj-lt"/>
              <a:buAutoNum type="arabicPeriod"/>
            </a:pPr>
            <a:r>
              <a:rPr lang="en-GB" sz="3200" b="1" dirty="0">
                <a:solidFill>
                  <a:schemeClr val="accent6">
                    <a:lumMod val="75000"/>
                  </a:schemeClr>
                </a:solidFill>
                <a:latin typeface="Arial Black" panose="020B0A04020102020204" pitchFamily="34" charset="0"/>
              </a:rPr>
              <a:t>Class: Graptolita </a:t>
            </a:r>
            <a:r>
              <a:rPr lang="ar-IQ" sz="3200" b="1" dirty="0" err="1">
                <a:solidFill>
                  <a:schemeClr val="accent6">
                    <a:lumMod val="75000"/>
                  </a:schemeClr>
                </a:solidFill>
                <a:latin typeface="Arial Black" panose="020B0A04020102020204" pitchFamily="34" charset="0"/>
              </a:rPr>
              <a:t>كرابتوليتا</a:t>
            </a:r>
            <a:r>
              <a:rPr lang="ar-IQ" sz="3200" b="1" dirty="0">
                <a:solidFill>
                  <a:schemeClr val="accent6">
                    <a:lumMod val="75000"/>
                  </a:schemeClr>
                </a:solidFill>
                <a:latin typeface="Arial Black" panose="020B0A04020102020204" pitchFamily="34" charset="0"/>
              </a:rPr>
              <a:t>  </a:t>
            </a:r>
            <a:endParaRPr lang="ar-IQ" sz="3200" b="1" dirty="0">
              <a:solidFill>
                <a:schemeClr val="accent6">
                  <a:lumMod val="75000"/>
                </a:schemeClr>
              </a:solidFill>
            </a:endParaRPr>
          </a:p>
        </p:txBody>
      </p:sp>
    </p:spTree>
    <p:extLst>
      <p:ext uri="{BB962C8B-B14F-4D97-AF65-F5344CB8AC3E}">
        <p14:creationId xmlns:p14="http://schemas.microsoft.com/office/powerpoint/2010/main" val="1571529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0.media.tumblr.com/3d44a470458349248fef20aeafdd06a5/tumblr_nn9q8oXoRE1u64n2ko1_500.jpg">
            <a:extLst>
              <a:ext uri="{FF2B5EF4-FFF2-40B4-BE49-F238E27FC236}">
                <a16:creationId xmlns:a16="http://schemas.microsoft.com/office/drawing/2014/main" id="{309D8B9C-2CA9-BE66-789D-37E8A7C04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276351"/>
            <a:ext cx="6762750" cy="532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ربع نص 5">
            <a:extLst>
              <a:ext uri="{FF2B5EF4-FFF2-40B4-BE49-F238E27FC236}">
                <a16:creationId xmlns:a16="http://schemas.microsoft.com/office/drawing/2014/main" id="{0646301D-EA9A-2792-8EE4-C9E2C39BA9E9}"/>
              </a:ext>
            </a:extLst>
          </p:cNvPr>
          <p:cNvSpPr txBox="1"/>
          <p:nvPr/>
        </p:nvSpPr>
        <p:spPr>
          <a:xfrm>
            <a:off x="971551" y="361950"/>
            <a:ext cx="8115300" cy="707886"/>
          </a:xfrm>
          <a:prstGeom prst="rect">
            <a:avLst/>
          </a:prstGeom>
          <a:noFill/>
        </p:spPr>
        <p:txBody>
          <a:bodyPr wrap="square">
            <a:spAutoFit/>
          </a:bodyPr>
          <a:lstStyle/>
          <a:p>
            <a:r>
              <a:rPr lang="en-US" sz="4000" dirty="0">
                <a:solidFill>
                  <a:srgbClr val="00B050"/>
                </a:solidFill>
                <a:latin typeface="Arial Black" panose="020B0A04020102020204" pitchFamily="34" charset="0"/>
              </a:rPr>
              <a:t>(Acorn worm) </a:t>
            </a:r>
            <a:r>
              <a:rPr lang="ar-SA" sz="4000" b="1" dirty="0">
                <a:solidFill>
                  <a:srgbClr val="00B050"/>
                </a:solidFill>
                <a:latin typeface="Arial Black" panose="020B0A04020102020204" pitchFamily="34" charset="0"/>
              </a:rPr>
              <a:t>الدودة البلوطية </a:t>
            </a:r>
            <a:endParaRPr lang="ar-IQ" sz="4000" dirty="0">
              <a:solidFill>
                <a:srgbClr val="00B050"/>
              </a:solidFill>
            </a:endParaRPr>
          </a:p>
        </p:txBody>
      </p:sp>
    </p:spTree>
    <p:extLst>
      <p:ext uri="{BB962C8B-B14F-4D97-AF65-F5344CB8AC3E}">
        <p14:creationId xmlns:p14="http://schemas.microsoft.com/office/powerpoint/2010/main" val="193074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72BDE4B-2DE1-D28A-A3DA-2CD58442ADB3}"/>
              </a:ext>
            </a:extLst>
          </p:cNvPr>
          <p:cNvSpPr>
            <a:spLocks noGrp="1"/>
          </p:cNvSpPr>
          <p:nvPr>
            <p:ph idx="1"/>
          </p:nvPr>
        </p:nvSpPr>
        <p:spPr>
          <a:xfrm>
            <a:off x="847725" y="152400"/>
            <a:ext cx="10207129" cy="5313945"/>
          </a:xfrm>
        </p:spPr>
        <p:txBody>
          <a:bodyPr>
            <a:normAutofit/>
          </a:bodyPr>
          <a:lstStyle/>
          <a:p>
            <a:pPr marL="0" indent="0">
              <a:buNone/>
            </a:pPr>
            <a:r>
              <a:rPr lang="ar-IQ" sz="3600" b="1" dirty="0"/>
              <a:t>تعيش ديدان البلوط على طول شاطئ البحر وفي المياه على أعماق تزيد عن 3200 متر (10500 قدم)</a:t>
            </a:r>
          </a:p>
        </p:txBody>
      </p:sp>
      <p:pic>
        <p:nvPicPr>
          <p:cNvPr id="4" name="Picture 2" descr="22_29a">
            <a:extLst>
              <a:ext uri="{FF2B5EF4-FFF2-40B4-BE49-F238E27FC236}">
                <a16:creationId xmlns:a16="http://schemas.microsoft.com/office/drawing/2014/main" id="{23DA8B61-6464-4CEE-A663-BAAEA1DAB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06670"/>
            <a:ext cx="7696200" cy="515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23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52FFD360-B554-7FD6-E709-1C240586D045}"/>
              </a:ext>
            </a:extLst>
          </p:cNvPr>
          <p:cNvSpPr txBox="1"/>
          <p:nvPr/>
        </p:nvSpPr>
        <p:spPr>
          <a:xfrm>
            <a:off x="0" y="274320"/>
            <a:ext cx="12078393" cy="2677656"/>
          </a:xfrm>
          <a:prstGeom prst="rect">
            <a:avLst/>
          </a:prstGeom>
          <a:noFill/>
        </p:spPr>
        <p:txBody>
          <a:bodyPr wrap="square">
            <a:spAutoFit/>
          </a:bodyPr>
          <a:lstStyle/>
          <a:p>
            <a:pPr algn="r"/>
            <a:r>
              <a:rPr lang="ar-IQ" sz="2400" b="1" dirty="0">
                <a:cs typeface="+mj-cs"/>
              </a:rPr>
              <a:t>التشريح المقارن عبر التاريخ</a:t>
            </a:r>
          </a:p>
          <a:p>
            <a:pPr algn="r"/>
            <a:r>
              <a:rPr lang="ar-IQ" sz="2400" b="1" dirty="0">
                <a:cs typeface="+mj-cs"/>
              </a:rPr>
              <a:t> </a:t>
            </a:r>
          </a:p>
          <a:p>
            <a:pPr algn="r"/>
            <a:r>
              <a:rPr lang="ar-IQ" sz="2400" dirty="0">
                <a:cs typeface="+mj-cs"/>
              </a:rPr>
              <a:t>ويعتبر التشريح المقارن من العلوم القديمة، التي مارسها البابليون والمصريون القدماء من خلال التشريح وتحنيط الموتى وحقن الجسم بمواد حافظه بعد إزالة الاحشاء الداخلية ، وهذا يحتاج الى معرفه دقيقة في تركيب الاحشاء ومكوناتها وهو فن يعود الى ثلاثة الاف سنة قبل الميلاد.</a:t>
            </a:r>
          </a:p>
          <a:p>
            <a:pPr algn="r"/>
            <a:r>
              <a:rPr lang="ar-IQ" sz="2400" dirty="0">
                <a:cs typeface="+mj-cs"/>
              </a:rPr>
              <a:t>ان أقدم المدونات التشريحية يعود تاريخها الى اربعمائة سنة الاخيرة قبل الميلاد . ومن أشهر الفلاسفة في هذا المجال :</a:t>
            </a:r>
          </a:p>
          <a:p>
            <a:pPr algn="r"/>
            <a:r>
              <a:rPr lang="ar-IQ" sz="2400" b="1" dirty="0">
                <a:solidFill>
                  <a:srgbClr val="0070C0"/>
                </a:solidFill>
                <a:cs typeface="+mj-cs"/>
              </a:rPr>
              <a:t>130-200 )م </a:t>
            </a:r>
            <a:r>
              <a:rPr lang="ar-IQ" sz="2400" dirty="0">
                <a:cs typeface="+mj-cs"/>
              </a:rPr>
              <a:t>هو أشهر فلاسفة  اليونان وأبرز من اسس علم التشريح  وقد اعتمد في نتائجه على   </a:t>
            </a:r>
            <a:r>
              <a:rPr lang="en-GB" sz="2400" dirty="0">
                <a:cs typeface="+mj-cs"/>
              </a:rPr>
              <a:t> </a:t>
            </a:r>
            <a:r>
              <a:rPr lang="en-GB" sz="2400" b="1" dirty="0">
                <a:solidFill>
                  <a:srgbClr val="0070C0"/>
                </a:solidFill>
                <a:cs typeface="+mj-cs"/>
              </a:rPr>
              <a:t>)</a:t>
            </a:r>
            <a:r>
              <a:rPr lang="en-GB" sz="2400" dirty="0">
                <a:cs typeface="+mj-cs"/>
              </a:rPr>
              <a:t>  </a:t>
            </a:r>
            <a:r>
              <a:rPr lang="en-GB" sz="2400" b="1" dirty="0">
                <a:solidFill>
                  <a:srgbClr val="0070C0"/>
                </a:solidFill>
                <a:cs typeface="+mj-cs"/>
              </a:rPr>
              <a:t>Galen  </a:t>
            </a:r>
            <a:r>
              <a:rPr lang="ar-IQ" sz="2400" b="1" dirty="0">
                <a:solidFill>
                  <a:srgbClr val="0070C0"/>
                </a:solidFill>
                <a:cs typeface="+mj-cs"/>
              </a:rPr>
              <a:t>1- جالينوس</a:t>
            </a:r>
            <a:r>
              <a:rPr lang="en-GB" sz="2400" dirty="0">
                <a:cs typeface="+mj-cs"/>
              </a:rPr>
              <a:t>     </a:t>
            </a:r>
            <a:endParaRPr lang="ar-IQ" sz="2400" dirty="0">
              <a:cs typeface="+mj-cs"/>
            </a:endParaRPr>
          </a:p>
        </p:txBody>
      </p:sp>
      <p:pic>
        <p:nvPicPr>
          <p:cNvPr id="1026" name="Picture 2" descr="ذكور قردة المكاك البربري تتجنب الإجهاد بتشكيل روابط اجتماعية - أخبار -  Nature Middle East">
            <a:extLst>
              <a:ext uri="{FF2B5EF4-FFF2-40B4-BE49-F238E27FC236}">
                <a16:creationId xmlns:a16="http://schemas.microsoft.com/office/drawing/2014/main" id="{09ECF6BE-83D6-242B-95BB-87D5A24C9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19" y="3622418"/>
            <a:ext cx="3675438" cy="2826003"/>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E2EBDA6E-3330-1815-0254-37B9B2AF1E17}"/>
              </a:ext>
            </a:extLst>
          </p:cNvPr>
          <p:cNvSpPr txBox="1"/>
          <p:nvPr/>
        </p:nvSpPr>
        <p:spPr>
          <a:xfrm>
            <a:off x="3141520" y="3200399"/>
            <a:ext cx="8936873" cy="2677656"/>
          </a:xfrm>
          <a:prstGeom prst="rect">
            <a:avLst/>
          </a:prstGeom>
          <a:noFill/>
        </p:spPr>
        <p:txBody>
          <a:bodyPr wrap="square">
            <a:spAutoFit/>
          </a:bodyPr>
          <a:lstStyle/>
          <a:p>
            <a:pPr algn="l" rtl="1"/>
            <a:r>
              <a:rPr lang="ar-IQ" sz="2400" b="1" dirty="0">
                <a:solidFill>
                  <a:schemeClr val="accent1">
                    <a:lumMod val="75000"/>
                  </a:schemeClr>
                </a:solidFill>
                <a:cs typeface="+mj-cs"/>
              </a:rPr>
              <a:t>   قرود </a:t>
            </a:r>
            <a:r>
              <a:rPr lang="ar-IQ" sz="2400" b="1" dirty="0" err="1">
                <a:solidFill>
                  <a:schemeClr val="accent1">
                    <a:lumMod val="75000"/>
                  </a:schemeClr>
                </a:solidFill>
                <a:cs typeface="+mj-cs"/>
              </a:rPr>
              <a:t>الباربري</a:t>
            </a:r>
            <a:r>
              <a:rPr lang="ar-IQ" sz="2400" b="1" dirty="0">
                <a:solidFill>
                  <a:schemeClr val="accent1">
                    <a:lumMod val="75000"/>
                  </a:schemeClr>
                </a:solidFill>
                <a:cs typeface="+mj-cs"/>
              </a:rPr>
              <a:t>  </a:t>
            </a:r>
            <a:r>
              <a:rPr lang="en-GB" sz="2400" b="1" dirty="0">
                <a:solidFill>
                  <a:schemeClr val="accent1">
                    <a:lumMod val="75000"/>
                  </a:schemeClr>
                </a:solidFill>
                <a:cs typeface="+mj-cs"/>
              </a:rPr>
              <a:t>Barbary Apes</a:t>
            </a:r>
            <a:r>
              <a:rPr lang="ar-IQ" sz="2400" b="1" dirty="0">
                <a:solidFill>
                  <a:schemeClr val="accent1">
                    <a:lumMod val="75000"/>
                  </a:schemeClr>
                </a:solidFill>
                <a:cs typeface="+mj-cs"/>
              </a:rPr>
              <a:t>  </a:t>
            </a:r>
          </a:p>
          <a:p>
            <a:pPr algn="r" rtl="1"/>
            <a:r>
              <a:rPr lang="ar-IQ" sz="2400" dirty="0">
                <a:solidFill>
                  <a:schemeClr val="tx1">
                    <a:lumMod val="95000"/>
                    <a:lumOff val="5000"/>
                  </a:schemeClr>
                </a:solidFill>
                <a:cs typeface="+mj-cs"/>
              </a:rPr>
              <a:t>وكتب أكثر من مائة مقال في تشريح وطب الانسان وقد بين عدد من النقاط </a:t>
            </a:r>
          </a:p>
          <a:p>
            <a:pPr marL="457200" indent="-457200" algn="r" rtl="1">
              <a:buFont typeface="+mj-lt"/>
              <a:buAutoNum type="arabicPeriod"/>
            </a:pPr>
            <a:r>
              <a:rPr lang="ar-IQ" sz="2400" b="1" dirty="0">
                <a:solidFill>
                  <a:schemeClr val="tx1">
                    <a:lumMod val="95000"/>
                    <a:lumOff val="5000"/>
                  </a:schemeClr>
                </a:solidFill>
                <a:cs typeface="+mj-cs"/>
              </a:rPr>
              <a:t>ان الشرايين تقع في الجهة اليسرى من القلب وتحتوي على الدم بدل الهواء .</a:t>
            </a:r>
          </a:p>
          <a:p>
            <a:pPr marL="457200" indent="-457200" algn="r" rtl="1">
              <a:buFont typeface="+mj-lt"/>
              <a:buAutoNum type="arabicPeriod"/>
            </a:pPr>
            <a:r>
              <a:rPr lang="ar-IQ" sz="2400" b="1" dirty="0">
                <a:solidFill>
                  <a:schemeClr val="tx1">
                    <a:lumMod val="95000"/>
                    <a:lumOff val="5000"/>
                  </a:schemeClr>
                </a:solidFill>
                <a:cs typeface="+mj-cs"/>
              </a:rPr>
              <a:t>أكد ان الشرايين يجب ان تكون متصلة بالقلب.</a:t>
            </a:r>
          </a:p>
          <a:p>
            <a:pPr marL="457200" indent="-457200" algn="r" rtl="1">
              <a:buFont typeface="+mj-lt"/>
              <a:buAutoNum type="arabicPeriod"/>
            </a:pPr>
            <a:r>
              <a:rPr lang="ar-IQ" sz="2400" b="1" dirty="0">
                <a:solidFill>
                  <a:schemeClr val="tx1">
                    <a:lumMod val="95000"/>
                    <a:lumOff val="5000"/>
                  </a:schemeClr>
                </a:solidFill>
                <a:cs typeface="+mj-cs"/>
              </a:rPr>
              <a:t>ميز الاعصاب الحسية عن  الاعصاب الحركية. </a:t>
            </a:r>
          </a:p>
          <a:p>
            <a:pPr marL="457200" indent="-457200" algn="r" rtl="1">
              <a:buFont typeface="+mj-lt"/>
              <a:buAutoNum type="arabicPeriod"/>
            </a:pPr>
            <a:r>
              <a:rPr lang="ar-IQ" sz="2400" b="1" dirty="0">
                <a:solidFill>
                  <a:schemeClr val="tx1">
                    <a:lumMod val="95000"/>
                    <a:lumOff val="5000"/>
                  </a:schemeClr>
                </a:solidFill>
                <a:cs typeface="+mj-cs"/>
              </a:rPr>
              <a:t>اعتقد بان الغذاء ينتقل الى المعدة ومنها الى الكبد وفيه يتحول الى دم .</a:t>
            </a:r>
          </a:p>
          <a:p>
            <a:pPr marL="457200" indent="-457200" algn="r" rtl="1">
              <a:buFont typeface="+mj-lt"/>
              <a:buAutoNum type="arabicPeriod"/>
            </a:pPr>
            <a:r>
              <a:rPr lang="ar-IQ" sz="2400" b="1" dirty="0">
                <a:solidFill>
                  <a:schemeClr val="tx1">
                    <a:lumMod val="95000"/>
                    <a:lumOff val="5000"/>
                  </a:schemeClr>
                </a:solidFill>
                <a:cs typeface="+mj-cs"/>
              </a:rPr>
              <a:t>اعتقد بان الأجزاء خلقت بصورة كاملة </a:t>
            </a:r>
            <a:r>
              <a:rPr lang="ar-IQ" sz="2400" dirty="0">
                <a:solidFill>
                  <a:schemeClr val="tx1">
                    <a:lumMod val="95000"/>
                    <a:lumOff val="5000"/>
                  </a:schemeClr>
                </a:solidFill>
                <a:cs typeface="+mj-cs"/>
              </a:rPr>
              <a:t>. </a:t>
            </a:r>
          </a:p>
        </p:txBody>
      </p:sp>
    </p:spTree>
    <p:extLst>
      <p:ext uri="{BB962C8B-B14F-4D97-AF65-F5344CB8AC3E}">
        <p14:creationId xmlns:p14="http://schemas.microsoft.com/office/powerpoint/2010/main" val="3204891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55CDEAA-D1F6-274B-D7FB-20FF2B808F21}"/>
              </a:ext>
            </a:extLst>
          </p:cNvPr>
          <p:cNvSpPr>
            <a:spLocks noGrp="1"/>
          </p:cNvSpPr>
          <p:nvPr>
            <p:ph type="title"/>
          </p:nvPr>
        </p:nvSpPr>
        <p:spPr/>
        <p:txBody>
          <a:bodyPr/>
          <a:lstStyle/>
          <a:p>
            <a:endParaRPr lang="ar-IQ"/>
          </a:p>
        </p:txBody>
      </p:sp>
      <p:sp>
        <p:nvSpPr>
          <p:cNvPr id="3" name="عنصر نائب للمحتوى 2">
            <a:extLst>
              <a:ext uri="{FF2B5EF4-FFF2-40B4-BE49-F238E27FC236}">
                <a16:creationId xmlns:a16="http://schemas.microsoft.com/office/drawing/2014/main" id="{8624D668-2AB6-632D-01FC-DEC36103AF03}"/>
              </a:ext>
            </a:extLst>
          </p:cNvPr>
          <p:cNvSpPr>
            <a:spLocks noGrp="1"/>
          </p:cNvSpPr>
          <p:nvPr>
            <p:ph idx="1"/>
          </p:nvPr>
        </p:nvSpPr>
        <p:spPr/>
        <p:txBody>
          <a:bodyPr/>
          <a:lstStyle/>
          <a:p>
            <a:endParaRPr lang="ar-IQ"/>
          </a:p>
        </p:txBody>
      </p:sp>
      <p:pic>
        <p:nvPicPr>
          <p:cNvPr id="4" name="Picture 5" descr="A:\acorn worm body.jpg">
            <a:extLst>
              <a:ext uri="{FF2B5EF4-FFF2-40B4-BE49-F238E27FC236}">
                <a16:creationId xmlns:a16="http://schemas.microsoft.com/office/drawing/2014/main" id="{826E6394-2BB9-2F3F-D759-C48DD33846C4}"/>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6180" t="11752" r="-2080" b="4645"/>
          <a:stretch>
            <a:fillRect/>
          </a:stretch>
        </p:blipFill>
        <p:spPr bwMode="auto">
          <a:xfrm>
            <a:off x="85724" y="-38100"/>
            <a:ext cx="11515726"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ربع نص 5">
            <a:extLst>
              <a:ext uri="{FF2B5EF4-FFF2-40B4-BE49-F238E27FC236}">
                <a16:creationId xmlns:a16="http://schemas.microsoft.com/office/drawing/2014/main" id="{358059C1-0741-2C10-7948-0D36D2F0395B}"/>
              </a:ext>
            </a:extLst>
          </p:cNvPr>
          <p:cNvSpPr txBox="1"/>
          <p:nvPr/>
        </p:nvSpPr>
        <p:spPr>
          <a:xfrm>
            <a:off x="-452131" y="228600"/>
            <a:ext cx="4281182" cy="584775"/>
          </a:xfrm>
          <a:prstGeom prst="rect">
            <a:avLst/>
          </a:prstGeom>
          <a:noFill/>
        </p:spPr>
        <p:txBody>
          <a:bodyPr wrap="square">
            <a:spAutoFit/>
          </a:bodyPr>
          <a:lstStyle/>
          <a:p>
            <a:pPr algn="ctr">
              <a:defRPr/>
            </a:pPr>
            <a:r>
              <a:rPr lang="en-US" sz="3200" kern="0" dirty="0">
                <a:solidFill>
                  <a:srgbClr val="FF0000"/>
                </a:solidFill>
                <a:latin typeface="Arial Black" pitchFamily="34" charset="0"/>
                <a:ea typeface="+mj-ea"/>
                <a:cs typeface="+mj-cs"/>
              </a:rPr>
              <a:t>TRUNK PARTS</a:t>
            </a:r>
            <a:endParaRPr lang="ar-IQ" sz="3200" kern="0" dirty="0">
              <a:solidFill>
                <a:srgbClr val="FF0000"/>
              </a:solidFill>
              <a:latin typeface="Arial Black" pitchFamily="34" charset="0"/>
              <a:ea typeface="+mj-ea"/>
              <a:cs typeface="+mj-cs"/>
            </a:endParaRPr>
          </a:p>
        </p:txBody>
      </p:sp>
      <p:sp>
        <p:nvSpPr>
          <p:cNvPr id="8" name="مربع نص 7">
            <a:extLst>
              <a:ext uri="{FF2B5EF4-FFF2-40B4-BE49-F238E27FC236}">
                <a16:creationId xmlns:a16="http://schemas.microsoft.com/office/drawing/2014/main" id="{348BFC61-6A31-E986-E0C9-817C54F208AD}"/>
              </a:ext>
            </a:extLst>
          </p:cNvPr>
          <p:cNvSpPr txBox="1"/>
          <p:nvPr/>
        </p:nvSpPr>
        <p:spPr>
          <a:xfrm>
            <a:off x="361950" y="927629"/>
            <a:ext cx="8820150" cy="923330"/>
          </a:xfrm>
          <a:prstGeom prst="rect">
            <a:avLst/>
          </a:prstGeom>
          <a:noFill/>
        </p:spPr>
        <p:txBody>
          <a:bodyPr wrap="square">
            <a:spAutoFit/>
          </a:bodyPr>
          <a:lstStyle/>
          <a:p>
            <a:pPr>
              <a:defRPr/>
            </a:pPr>
            <a:r>
              <a:rPr lang="en-US" kern="0" dirty="0">
                <a:solidFill>
                  <a:srgbClr val="7030A0"/>
                </a:solidFill>
                <a:latin typeface="Arial Black" pitchFamily="34" charset="0"/>
              </a:rPr>
              <a:t>1- branchial region      </a:t>
            </a:r>
            <a:br>
              <a:rPr lang="en-US" kern="0" dirty="0">
                <a:solidFill>
                  <a:srgbClr val="7030A0"/>
                </a:solidFill>
                <a:latin typeface="Arial Black" pitchFamily="34" charset="0"/>
              </a:rPr>
            </a:br>
            <a:r>
              <a:rPr lang="en-US" kern="0" dirty="0">
                <a:solidFill>
                  <a:srgbClr val="7030A0"/>
                </a:solidFill>
                <a:latin typeface="Arial Black" pitchFamily="34" charset="0"/>
              </a:rPr>
              <a:t>2- genital region        </a:t>
            </a:r>
            <a:br>
              <a:rPr lang="en-US" kern="0" dirty="0">
                <a:solidFill>
                  <a:srgbClr val="7030A0"/>
                </a:solidFill>
                <a:latin typeface="Arial Black" pitchFamily="34" charset="0"/>
              </a:rPr>
            </a:br>
            <a:r>
              <a:rPr lang="en-US" kern="0" dirty="0">
                <a:solidFill>
                  <a:srgbClr val="7030A0"/>
                </a:solidFill>
                <a:latin typeface="Arial Black" pitchFamily="34" charset="0"/>
              </a:rPr>
              <a:t>3- abdominal region</a:t>
            </a:r>
            <a:endParaRPr lang="ar-IQ" kern="0" dirty="0">
              <a:solidFill>
                <a:srgbClr val="7030A0"/>
              </a:solidFill>
              <a:latin typeface="Arial Black" pitchFamily="34" charset="0"/>
            </a:endParaRPr>
          </a:p>
        </p:txBody>
      </p:sp>
    </p:spTree>
    <p:extLst>
      <p:ext uri="{BB962C8B-B14F-4D97-AF65-F5344CB8AC3E}">
        <p14:creationId xmlns:p14="http://schemas.microsoft.com/office/powerpoint/2010/main" val="37782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89B2E2DA-4789-4175-2B1C-0CCC48201C03}"/>
              </a:ext>
            </a:extLst>
          </p:cNvPr>
          <p:cNvPicPr>
            <a:picLocks noGrp="1" noChangeAspect="1"/>
          </p:cNvPicPr>
          <p:nvPr>
            <p:ph idx="1"/>
          </p:nvPr>
        </p:nvPicPr>
        <p:blipFill>
          <a:blip r:embed="rId2"/>
          <a:stretch>
            <a:fillRect/>
          </a:stretch>
        </p:blipFill>
        <p:spPr>
          <a:xfrm>
            <a:off x="838200" y="1514475"/>
            <a:ext cx="10004123" cy="5257800"/>
          </a:xfrm>
        </p:spPr>
      </p:pic>
      <p:sp>
        <p:nvSpPr>
          <p:cNvPr id="7" name="مربع نص 6">
            <a:extLst>
              <a:ext uri="{FF2B5EF4-FFF2-40B4-BE49-F238E27FC236}">
                <a16:creationId xmlns:a16="http://schemas.microsoft.com/office/drawing/2014/main" id="{945CC2FF-24BE-C7B4-3A63-3141E03091A3}"/>
              </a:ext>
            </a:extLst>
          </p:cNvPr>
          <p:cNvSpPr txBox="1"/>
          <p:nvPr/>
        </p:nvSpPr>
        <p:spPr>
          <a:xfrm>
            <a:off x="2486025" y="457200"/>
            <a:ext cx="6665118" cy="707886"/>
          </a:xfrm>
          <a:prstGeom prst="rect">
            <a:avLst/>
          </a:prstGeom>
          <a:noFill/>
        </p:spPr>
        <p:txBody>
          <a:bodyPr wrap="square">
            <a:spAutoFit/>
          </a:bodyPr>
          <a:lstStyle/>
          <a:p>
            <a:pPr rtl="1"/>
            <a:r>
              <a:rPr lang="ar-IQ" sz="4000" b="1" dirty="0">
                <a:solidFill>
                  <a:schemeClr val="accent1"/>
                </a:solidFill>
                <a:latin typeface="Arial Black" panose="020B0A04020102020204" pitchFamily="34" charset="0"/>
              </a:rPr>
              <a:t>جناحية </a:t>
            </a:r>
            <a:r>
              <a:rPr lang="ar-IQ" sz="4000" b="1" dirty="0" err="1">
                <a:solidFill>
                  <a:schemeClr val="accent1"/>
                </a:solidFill>
                <a:latin typeface="Arial Black" panose="020B0A04020102020204" pitchFamily="34" charset="0"/>
              </a:rPr>
              <a:t>الخياشم</a:t>
            </a:r>
            <a:r>
              <a:rPr lang="ar-IQ" sz="4000" b="1" dirty="0">
                <a:solidFill>
                  <a:schemeClr val="accent1"/>
                </a:solidFill>
                <a:latin typeface="Arial Black" panose="020B0A04020102020204" pitchFamily="34" charset="0"/>
              </a:rPr>
              <a:t>  </a:t>
            </a:r>
            <a:r>
              <a:rPr lang="en-GB" sz="3600" b="1" dirty="0">
                <a:solidFill>
                  <a:schemeClr val="accent6"/>
                </a:solidFill>
                <a:latin typeface="Arial Black" panose="020B0A04020102020204" pitchFamily="34" charset="0"/>
              </a:rPr>
              <a:t>P</a:t>
            </a:r>
            <a:r>
              <a:rPr lang="en-GB" sz="3600" b="1" dirty="0">
                <a:solidFill>
                  <a:schemeClr val="accent1"/>
                </a:solidFill>
                <a:latin typeface="Arial Black" panose="020B0A04020102020204" pitchFamily="34" charset="0"/>
              </a:rPr>
              <a:t>terobranchia</a:t>
            </a:r>
            <a:endParaRPr lang="ar-IQ" sz="3600" dirty="0"/>
          </a:p>
        </p:txBody>
      </p:sp>
    </p:spTree>
    <p:extLst>
      <p:ext uri="{BB962C8B-B14F-4D97-AF65-F5344CB8AC3E}">
        <p14:creationId xmlns:p14="http://schemas.microsoft.com/office/powerpoint/2010/main" val="2708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BB12A56-B2B7-B52A-7580-CF8C017ECB81}"/>
              </a:ext>
            </a:extLst>
          </p:cNvPr>
          <p:cNvSpPr>
            <a:spLocks noGrp="1"/>
          </p:cNvSpPr>
          <p:nvPr>
            <p:ph idx="1"/>
          </p:nvPr>
        </p:nvSpPr>
        <p:spPr>
          <a:xfrm>
            <a:off x="552450" y="0"/>
            <a:ext cx="11182350" cy="5247270"/>
          </a:xfrm>
        </p:spPr>
        <p:txBody>
          <a:bodyPr>
            <a:normAutofit/>
          </a:bodyPr>
          <a:lstStyle/>
          <a:p>
            <a:pPr marL="0" indent="0" algn="l">
              <a:buNone/>
            </a:pPr>
            <a:r>
              <a:rPr lang="en-US" sz="3200" b="1" dirty="0">
                <a:solidFill>
                  <a:srgbClr val="C00000"/>
                </a:solidFill>
                <a:cs typeface="+mj-cs"/>
              </a:rPr>
              <a:t>2-Subphylum:  Urochordata </a:t>
            </a:r>
            <a:r>
              <a:rPr lang="ar-SA" sz="3200" b="1" dirty="0">
                <a:solidFill>
                  <a:srgbClr val="C00000"/>
                </a:solidFill>
                <a:cs typeface="+mj-cs"/>
              </a:rPr>
              <a:t>ذيلية الحبل الظهري</a:t>
            </a:r>
          </a:p>
          <a:p>
            <a:pPr marL="0" indent="0" algn="r" rtl="1">
              <a:buNone/>
            </a:pPr>
            <a:r>
              <a:rPr lang="ar-SA" sz="2800" b="1" dirty="0">
                <a:cs typeface="+mj-cs"/>
              </a:rPr>
              <a:t>تضم حيوانات بحرية المعيشة تحمل يرقاتها صفات الحبليات وتكون البالغات جالسة وتفتقد في الاغلب الحبل الظهري والانبوب العصبي ظهري الموقع ويوجد ضمن جبة او غلاله (</a:t>
            </a:r>
            <a:r>
              <a:rPr lang="en-US" sz="2800" b="1" dirty="0">
                <a:cs typeface="+mj-cs"/>
              </a:rPr>
              <a:t>Tunic </a:t>
            </a:r>
            <a:r>
              <a:rPr lang="ar-SA" sz="2800" b="1" dirty="0">
                <a:cs typeface="+mj-cs"/>
              </a:rPr>
              <a:t> ) لذلك سميت </a:t>
            </a:r>
            <a:r>
              <a:rPr lang="ar-SA" sz="2800" b="1" dirty="0" err="1">
                <a:cs typeface="+mj-cs"/>
              </a:rPr>
              <a:t>بالغلاليات</a:t>
            </a:r>
            <a:r>
              <a:rPr lang="ar-SA" sz="2800" b="1" dirty="0">
                <a:cs typeface="+mj-cs"/>
              </a:rPr>
              <a:t>، وتضم هذه الشعيبة ثلاثة أصناف هي :</a:t>
            </a:r>
          </a:p>
          <a:p>
            <a:pPr marL="514350" indent="-514350">
              <a:buFont typeface="+mj-lt"/>
              <a:buAutoNum type="arabicPeriod"/>
            </a:pPr>
            <a:r>
              <a:rPr lang="en-US" sz="3200" b="1" dirty="0">
                <a:solidFill>
                  <a:schemeClr val="accent6">
                    <a:lumMod val="75000"/>
                  </a:schemeClr>
                </a:solidFill>
                <a:cs typeface="+mj-cs"/>
              </a:rPr>
              <a:t>Class: Larvacea </a:t>
            </a:r>
            <a:r>
              <a:rPr lang="ar-SA" sz="3200" b="1" dirty="0">
                <a:solidFill>
                  <a:schemeClr val="accent6">
                    <a:lumMod val="75000"/>
                  </a:schemeClr>
                </a:solidFill>
                <a:cs typeface="+mj-cs"/>
              </a:rPr>
              <a:t>صنف </a:t>
            </a:r>
            <a:r>
              <a:rPr lang="ar-SA" sz="3200" b="1" dirty="0" err="1">
                <a:solidFill>
                  <a:schemeClr val="accent6">
                    <a:lumMod val="75000"/>
                  </a:schemeClr>
                </a:solidFill>
                <a:cs typeface="+mj-cs"/>
              </a:rPr>
              <a:t>اليرقيات</a:t>
            </a:r>
            <a:r>
              <a:rPr lang="ar-SA" sz="3200" b="1" dirty="0">
                <a:solidFill>
                  <a:schemeClr val="accent6">
                    <a:lumMod val="75000"/>
                  </a:schemeClr>
                </a:solidFill>
                <a:cs typeface="+mj-cs"/>
              </a:rPr>
              <a:t>   </a:t>
            </a:r>
            <a:r>
              <a:rPr lang="en-US" sz="3200" b="1" dirty="0">
                <a:solidFill>
                  <a:schemeClr val="accent6">
                    <a:lumMod val="75000"/>
                  </a:schemeClr>
                </a:solidFill>
                <a:cs typeface="+mj-cs"/>
              </a:rPr>
              <a:t> ( </a:t>
            </a:r>
            <a:r>
              <a:rPr lang="en-GB" sz="3200" b="1" i="1" dirty="0">
                <a:solidFill>
                  <a:schemeClr val="accent6">
                    <a:lumMod val="75000"/>
                  </a:schemeClr>
                </a:solidFill>
                <a:cs typeface="+mj-cs"/>
              </a:rPr>
              <a:t>Oikopleura sp.)</a:t>
            </a:r>
          </a:p>
          <a:p>
            <a:pPr marL="514350" indent="-514350">
              <a:buFont typeface="+mj-lt"/>
              <a:buAutoNum type="arabicPeriod"/>
            </a:pPr>
            <a:r>
              <a:rPr lang="en-GB" sz="3200" b="1" dirty="0">
                <a:solidFill>
                  <a:schemeClr val="accent6">
                    <a:lumMod val="75000"/>
                  </a:schemeClr>
                </a:solidFill>
                <a:cs typeface="+mj-cs"/>
              </a:rPr>
              <a:t>Class: As</a:t>
            </a:r>
            <a:r>
              <a:rPr lang="en-GB" sz="3200" b="1" dirty="0">
                <a:solidFill>
                  <a:schemeClr val="accent5">
                    <a:lumMod val="50000"/>
                  </a:schemeClr>
                </a:solidFill>
                <a:cs typeface="+mj-cs"/>
              </a:rPr>
              <a:t>c</a:t>
            </a:r>
            <a:r>
              <a:rPr lang="en-GB" sz="3200" b="1" dirty="0">
                <a:solidFill>
                  <a:schemeClr val="accent6">
                    <a:lumMod val="75000"/>
                  </a:schemeClr>
                </a:solidFill>
                <a:cs typeface="+mj-cs"/>
              </a:rPr>
              <a:t>idiacea </a:t>
            </a:r>
            <a:r>
              <a:rPr lang="ar-SA" sz="3200" b="1" dirty="0">
                <a:solidFill>
                  <a:schemeClr val="accent6">
                    <a:lumMod val="75000"/>
                  </a:schemeClr>
                </a:solidFill>
                <a:cs typeface="+mj-cs"/>
              </a:rPr>
              <a:t>صنف </a:t>
            </a:r>
            <a:r>
              <a:rPr lang="ar-SA" sz="3200" b="1" dirty="0" err="1">
                <a:solidFill>
                  <a:schemeClr val="accent6">
                    <a:lumMod val="75000"/>
                  </a:schemeClr>
                </a:solidFill>
                <a:cs typeface="+mj-cs"/>
              </a:rPr>
              <a:t>الكيسيات</a:t>
            </a:r>
            <a:r>
              <a:rPr lang="ar-IQ" sz="3200" b="1" dirty="0">
                <a:solidFill>
                  <a:schemeClr val="accent6">
                    <a:lumMod val="75000"/>
                  </a:schemeClr>
                </a:solidFill>
                <a:cs typeface="+mj-cs"/>
              </a:rPr>
              <a:t> </a:t>
            </a:r>
            <a:r>
              <a:rPr lang="en-GB" sz="3200" b="1" dirty="0">
                <a:solidFill>
                  <a:schemeClr val="accent6">
                    <a:lumMod val="75000"/>
                  </a:schemeClr>
                </a:solidFill>
                <a:cs typeface="+mj-cs"/>
              </a:rPr>
              <a:t> (</a:t>
            </a:r>
            <a:r>
              <a:rPr lang="en-GB" sz="3200" b="1" i="1" dirty="0">
                <a:solidFill>
                  <a:schemeClr val="accent6">
                    <a:lumMod val="75000"/>
                  </a:schemeClr>
                </a:solidFill>
                <a:cs typeface="+mj-cs"/>
              </a:rPr>
              <a:t>Mo</a:t>
            </a:r>
            <a:r>
              <a:rPr lang="en-GB" sz="3200" b="1" i="1" dirty="0">
                <a:solidFill>
                  <a:schemeClr val="accent4">
                    <a:lumMod val="50000"/>
                  </a:schemeClr>
                </a:solidFill>
                <a:cs typeface="+mj-cs"/>
              </a:rPr>
              <a:t>l</a:t>
            </a:r>
            <a:r>
              <a:rPr lang="en-GB" sz="3200" b="1" i="1" dirty="0">
                <a:solidFill>
                  <a:schemeClr val="accent6">
                    <a:lumMod val="75000"/>
                  </a:schemeClr>
                </a:solidFill>
                <a:cs typeface="+mj-cs"/>
              </a:rPr>
              <a:t>gula manhattensis</a:t>
            </a:r>
            <a:r>
              <a:rPr lang="en-GB" sz="3200" b="1" dirty="0">
                <a:solidFill>
                  <a:schemeClr val="accent6">
                    <a:lumMod val="75000"/>
                  </a:schemeClr>
                </a:solidFill>
                <a:cs typeface="+mj-cs"/>
              </a:rPr>
              <a:t>)  </a:t>
            </a:r>
            <a:r>
              <a:rPr lang="en-GB" sz="3200" b="1" dirty="0">
                <a:solidFill>
                  <a:srgbClr val="00B050"/>
                </a:solidFill>
                <a:cs typeface="+mj-cs"/>
              </a:rPr>
              <a:t>sea squirt </a:t>
            </a:r>
            <a:r>
              <a:rPr lang="ar-IQ" sz="3200" b="1" dirty="0">
                <a:solidFill>
                  <a:srgbClr val="00B050"/>
                </a:solidFill>
                <a:cs typeface="+mj-cs"/>
              </a:rPr>
              <a:t> بخاخ البحر </a:t>
            </a:r>
            <a:endParaRPr lang="en-GB" sz="3200" b="1" dirty="0">
              <a:solidFill>
                <a:srgbClr val="00B050"/>
              </a:solidFill>
              <a:cs typeface="+mj-cs"/>
            </a:endParaRPr>
          </a:p>
          <a:p>
            <a:pPr marL="514350" indent="-514350">
              <a:buFont typeface="+mj-lt"/>
              <a:buAutoNum type="arabicPeriod"/>
            </a:pPr>
            <a:r>
              <a:rPr lang="en-GB" sz="3200" b="1" dirty="0">
                <a:solidFill>
                  <a:schemeClr val="accent6">
                    <a:lumMod val="75000"/>
                  </a:schemeClr>
                </a:solidFill>
                <a:cs typeface="+mj-cs"/>
              </a:rPr>
              <a:t>Class: Thaliacea </a:t>
            </a:r>
            <a:r>
              <a:rPr lang="ar-IQ" sz="3200" b="1" dirty="0">
                <a:solidFill>
                  <a:schemeClr val="accent6">
                    <a:lumMod val="75000"/>
                  </a:schemeClr>
                </a:solidFill>
                <a:cs typeface="+mj-cs"/>
              </a:rPr>
              <a:t>صنف اليافعات </a:t>
            </a:r>
            <a:r>
              <a:rPr lang="en-GB" sz="3200" b="1" dirty="0">
                <a:solidFill>
                  <a:schemeClr val="accent6">
                    <a:lumMod val="75000"/>
                  </a:schemeClr>
                </a:solidFill>
                <a:cs typeface="+mj-cs"/>
              </a:rPr>
              <a:t> (</a:t>
            </a:r>
            <a:r>
              <a:rPr lang="en-GB" sz="3200" b="1" i="1" dirty="0">
                <a:solidFill>
                  <a:schemeClr val="accent6">
                    <a:lumMod val="75000"/>
                  </a:schemeClr>
                </a:solidFill>
                <a:cs typeface="+mj-cs"/>
              </a:rPr>
              <a:t>Doliolum sp.)</a:t>
            </a:r>
            <a:endParaRPr lang="ar-IQ" sz="3200" b="1" i="1" dirty="0">
              <a:solidFill>
                <a:schemeClr val="accent6">
                  <a:lumMod val="75000"/>
                </a:schemeClr>
              </a:solidFill>
              <a:cs typeface="+mj-cs"/>
            </a:endParaRPr>
          </a:p>
        </p:txBody>
      </p:sp>
    </p:spTree>
    <p:extLst>
      <p:ext uri="{BB962C8B-B14F-4D97-AF65-F5344CB8AC3E}">
        <p14:creationId xmlns:p14="http://schemas.microsoft.com/office/powerpoint/2010/main" val="902945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09411D3-8EF4-F634-BBC1-26F32E24BB04}"/>
              </a:ext>
            </a:extLst>
          </p:cNvPr>
          <p:cNvPicPr>
            <a:picLocks noChangeAspect="1"/>
          </p:cNvPicPr>
          <p:nvPr/>
        </p:nvPicPr>
        <p:blipFill>
          <a:blip r:embed="rId2"/>
          <a:stretch>
            <a:fillRect/>
          </a:stretch>
        </p:blipFill>
        <p:spPr>
          <a:xfrm>
            <a:off x="153067" y="2409824"/>
            <a:ext cx="6519195" cy="2790826"/>
          </a:xfrm>
          <a:prstGeom prst="rect">
            <a:avLst/>
          </a:prstGeom>
        </p:spPr>
      </p:pic>
      <p:pic>
        <p:nvPicPr>
          <p:cNvPr id="5" name="صورة 4" descr="صورة تحتوي على رسم بياني, لقطة شاشة, نص&#10;&#10;تم إنشاء الوصف تلقائياً">
            <a:extLst>
              <a:ext uri="{FF2B5EF4-FFF2-40B4-BE49-F238E27FC236}">
                <a16:creationId xmlns:a16="http://schemas.microsoft.com/office/drawing/2014/main" id="{96ACC445-FE9E-ECD7-7047-FD837A7A7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475" y="0"/>
            <a:ext cx="4808037" cy="5991225"/>
          </a:xfrm>
          <a:prstGeom prst="rect">
            <a:avLst/>
          </a:prstGeom>
        </p:spPr>
      </p:pic>
      <p:sp>
        <p:nvSpPr>
          <p:cNvPr id="7" name="مربع نص 6">
            <a:extLst>
              <a:ext uri="{FF2B5EF4-FFF2-40B4-BE49-F238E27FC236}">
                <a16:creationId xmlns:a16="http://schemas.microsoft.com/office/drawing/2014/main" id="{9228AB44-6275-CAD6-249D-F61101BCA968}"/>
              </a:ext>
            </a:extLst>
          </p:cNvPr>
          <p:cNvSpPr txBox="1"/>
          <p:nvPr/>
        </p:nvSpPr>
        <p:spPr>
          <a:xfrm>
            <a:off x="814759" y="476251"/>
            <a:ext cx="5362203" cy="769441"/>
          </a:xfrm>
          <a:prstGeom prst="rect">
            <a:avLst/>
          </a:prstGeom>
          <a:noFill/>
        </p:spPr>
        <p:txBody>
          <a:bodyPr wrap="square">
            <a:spAutoFit/>
          </a:bodyPr>
          <a:lstStyle/>
          <a:p>
            <a:r>
              <a:rPr lang="en-US" sz="4400" b="1" i="1" dirty="0" err="1"/>
              <a:t>Oikopleura</a:t>
            </a:r>
            <a:r>
              <a:rPr lang="en-US" sz="4400" b="1" i="1" dirty="0"/>
              <a:t> </a:t>
            </a:r>
            <a:r>
              <a:rPr lang="en-US" sz="4400" b="1" i="1" dirty="0" err="1"/>
              <a:t>sp</a:t>
            </a:r>
            <a:endParaRPr lang="ar-IQ" sz="4400" b="1" i="1" dirty="0"/>
          </a:p>
        </p:txBody>
      </p:sp>
    </p:spTree>
    <p:extLst>
      <p:ext uri="{BB962C8B-B14F-4D97-AF65-F5344CB8AC3E}">
        <p14:creationId xmlns:p14="http://schemas.microsoft.com/office/powerpoint/2010/main" val="1750529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4D0AB25-3210-E08A-D429-822563CA0F73}"/>
              </a:ext>
            </a:extLst>
          </p:cNvPr>
          <p:cNvPicPr>
            <a:picLocks noChangeAspect="1"/>
          </p:cNvPicPr>
          <p:nvPr/>
        </p:nvPicPr>
        <p:blipFill>
          <a:blip r:embed="rId2"/>
          <a:stretch>
            <a:fillRect/>
          </a:stretch>
        </p:blipFill>
        <p:spPr>
          <a:xfrm>
            <a:off x="289795" y="1185585"/>
            <a:ext cx="6444379" cy="56724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صورة 6">
            <a:extLst>
              <a:ext uri="{FF2B5EF4-FFF2-40B4-BE49-F238E27FC236}">
                <a16:creationId xmlns:a16="http://schemas.microsoft.com/office/drawing/2014/main" id="{CF277926-742B-EE07-4EB0-E7626411EAF9}"/>
              </a:ext>
            </a:extLst>
          </p:cNvPr>
          <p:cNvPicPr>
            <a:picLocks noChangeAspect="1"/>
          </p:cNvPicPr>
          <p:nvPr/>
        </p:nvPicPr>
        <p:blipFill>
          <a:blip r:embed="rId3"/>
          <a:stretch>
            <a:fillRect/>
          </a:stretch>
        </p:blipFill>
        <p:spPr>
          <a:xfrm>
            <a:off x="6946142" y="123825"/>
            <a:ext cx="5165612" cy="6610350"/>
          </a:xfrm>
          <a:prstGeom prst="rect">
            <a:avLst/>
          </a:prstGeom>
        </p:spPr>
      </p:pic>
      <p:sp>
        <p:nvSpPr>
          <p:cNvPr id="9" name="مربع نص 8">
            <a:extLst>
              <a:ext uri="{FF2B5EF4-FFF2-40B4-BE49-F238E27FC236}">
                <a16:creationId xmlns:a16="http://schemas.microsoft.com/office/drawing/2014/main" id="{4383AB38-750D-C140-707C-E0F08B19021A}"/>
              </a:ext>
            </a:extLst>
          </p:cNvPr>
          <p:cNvSpPr txBox="1"/>
          <p:nvPr/>
        </p:nvSpPr>
        <p:spPr>
          <a:xfrm>
            <a:off x="1038225" y="381000"/>
            <a:ext cx="4943475" cy="646331"/>
          </a:xfrm>
          <a:prstGeom prst="rect">
            <a:avLst/>
          </a:prstGeom>
          <a:noFill/>
        </p:spPr>
        <p:txBody>
          <a:bodyPr wrap="square">
            <a:spAutoFit/>
          </a:bodyPr>
          <a:lstStyle/>
          <a:p>
            <a:r>
              <a:rPr lang="en-US" sz="3600" b="1" i="1" dirty="0" err="1">
                <a:solidFill>
                  <a:srgbClr val="000000"/>
                </a:solidFill>
                <a:effectLst/>
                <a:latin typeface="Times New Roman" panose="02020603050405020304" pitchFamily="18" charset="0"/>
                <a:ea typeface="Tahoma" panose="020B0604030504040204" pitchFamily="34" charset="0"/>
              </a:rPr>
              <a:t>M</a:t>
            </a:r>
            <a:r>
              <a:rPr lang="en-US" sz="3600" b="1" i="1" spc="5" dirty="0" err="1">
                <a:solidFill>
                  <a:srgbClr val="000000"/>
                </a:solidFill>
                <a:effectLst/>
                <a:latin typeface="Times New Roman" panose="02020603050405020304" pitchFamily="18" charset="0"/>
                <a:ea typeface="Tahoma" panose="020B0604030504040204" pitchFamily="34" charset="0"/>
              </a:rPr>
              <a:t>o</a:t>
            </a:r>
            <a:r>
              <a:rPr lang="en-US" sz="3600" b="1" i="1" dirty="0" err="1">
                <a:solidFill>
                  <a:srgbClr val="000000"/>
                </a:solidFill>
                <a:effectLst/>
                <a:latin typeface="Times New Roman" panose="02020603050405020304" pitchFamily="18" charset="0"/>
                <a:ea typeface="Tahoma" panose="020B0604030504040204" pitchFamily="34" charset="0"/>
              </a:rPr>
              <a:t>lgula</a:t>
            </a:r>
            <a:r>
              <a:rPr lang="en-US" sz="3600" b="1" i="1" dirty="0">
                <a:solidFill>
                  <a:srgbClr val="000000"/>
                </a:solidFill>
                <a:effectLst/>
                <a:latin typeface="Times New Roman" panose="02020603050405020304" pitchFamily="18" charset="0"/>
                <a:ea typeface="Tahoma" panose="020B0604030504040204" pitchFamily="34" charset="0"/>
              </a:rPr>
              <a:t> </a:t>
            </a:r>
            <a:r>
              <a:rPr lang="en-US" sz="3600" b="1" i="1" dirty="0" err="1">
                <a:solidFill>
                  <a:srgbClr val="000000"/>
                </a:solidFill>
                <a:effectLst/>
                <a:latin typeface="Times New Roman" panose="02020603050405020304" pitchFamily="18" charset="0"/>
                <a:ea typeface="Tahoma" panose="020B0604030504040204" pitchFamily="34" charset="0"/>
              </a:rPr>
              <a:t>manhattensis</a:t>
            </a:r>
            <a:r>
              <a:rPr lang="en-US" sz="3600" b="1" spc="20" dirty="0">
                <a:solidFill>
                  <a:srgbClr val="000000"/>
                </a:solidFill>
                <a:effectLst/>
                <a:latin typeface="Tahoma" panose="020B0604030504040204" pitchFamily="34" charset="0"/>
                <a:ea typeface="Tahoma" panose="020B0604030504040204" pitchFamily="34" charset="0"/>
              </a:rPr>
              <a:t> </a:t>
            </a:r>
            <a:endParaRPr lang="ar-IQ" sz="3600" b="1" dirty="0"/>
          </a:p>
        </p:txBody>
      </p:sp>
      <p:sp>
        <p:nvSpPr>
          <p:cNvPr id="3" name="مربع نص 2">
            <a:extLst>
              <a:ext uri="{FF2B5EF4-FFF2-40B4-BE49-F238E27FC236}">
                <a16:creationId xmlns:a16="http://schemas.microsoft.com/office/drawing/2014/main" id="{B8D9E9FE-B7DC-87FA-026D-C8A6319D0747}"/>
              </a:ext>
            </a:extLst>
          </p:cNvPr>
          <p:cNvSpPr txBox="1"/>
          <p:nvPr/>
        </p:nvSpPr>
        <p:spPr>
          <a:xfrm>
            <a:off x="8328212" y="5969604"/>
            <a:ext cx="3995510" cy="523220"/>
          </a:xfrm>
          <a:prstGeom prst="rect">
            <a:avLst/>
          </a:prstGeom>
          <a:noFill/>
        </p:spPr>
        <p:txBody>
          <a:bodyPr wrap="square">
            <a:spAutoFit/>
          </a:bodyPr>
          <a:lstStyle/>
          <a:p>
            <a:r>
              <a:rPr lang="en-GB" sz="2800" b="1" dirty="0">
                <a:solidFill>
                  <a:schemeClr val="accent5">
                    <a:lumMod val="50000"/>
                  </a:schemeClr>
                </a:solidFill>
                <a:cs typeface="+mj-cs"/>
              </a:rPr>
              <a:t>sea squirt </a:t>
            </a:r>
            <a:r>
              <a:rPr lang="ar-IQ" sz="2800" b="1" dirty="0">
                <a:solidFill>
                  <a:schemeClr val="accent5">
                    <a:lumMod val="50000"/>
                  </a:schemeClr>
                </a:solidFill>
                <a:cs typeface="+mj-cs"/>
              </a:rPr>
              <a:t> بخاخ البحر </a:t>
            </a:r>
            <a:endParaRPr lang="ar-IQ" sz="2800" dirty="0">
              <a:solidFill>
                <a:schemeClr val="accent5">
                  <a:lumMod val="50000"/>
                </a:schemeClr>
              </a:solidFill>
            </a:endParaRPr>
          </a:p>
        </p:txBody>
      </p:sp>
    </p:spTree>
    <p:extLst>
      <p:ext uri="{BB962C8B-B14F-4D97-AF65-F5344CB8AC3E}">
        <p14:creationId xmlns:p14="http://schemas.microsoft.com/office/powerpoint/2010/main" val="3742791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5E76998-3532-AEAC-992C-7BD6CCE0B953}"/>
              </a:ext>
            </a:extLst>
          </p:cNvPr>
          <p:cNvSpPr>
            <a:spLocks noGrp="1"/>
          </p:cNvSpPr>
          <p:nvPr>
            <p:ph type="title"/>
          </p:nvPr>
        </p:nvSpPr>
        <p:spPr/>
        <p:txBody>
          <a:bodyPr/>
          <a:lstStyle/>
          <a:p>
            <a:endParaRPr lang="ar-IQ"/>
          </a:p>
        </p:txBody>
      </p:sp>
      <p:sp>
        <p:nvSpPr>
          <p:cNvPr id="3" name="عنصر نائب للمحتوى 2">
            <a:extLst>
              <a:ext uri="{FF2B5EF4-FFF2-40B4-BE49-F238E27FC236}">
                <a16:creationId xmlns:a16="http://schemas.microsoft.com/office/drawing/2014/main" id="{86641126-F7A5-35CC-0A74-8ABAF24C2E2A}"/>
              </a:ext>
            </a:extLst>
          </p:cNvPr>
          <p:cNvSpPr>
            <a:spLocks noGrp="1"/>
          </p:cNvSpPr>
          <p:nvPr>
            <p:ph idx="1"/>
          </p:nvPr>
        </p:nvSpPr>
        <p:spPr/>
        <p:txBody>
          <a:bodyPr/>
          <a:lstStyle/>
          <a:p>
            <a:endParaRPr lang="ar-IQ"/>
          </a:p>
        </p:txBody>
      </p:sp>
      <p:pic>
        <p:nvPicPr>
          <p:cNvPr id="4" name="Picture 2" descr="http://www.ucmp.berkeley.edu/chordata/urochordata.gif">
            <a:extLst>
              <a:ext uri="{FF2B5EF4-FFF2-40B4-BE49-F238E27FC236}">
                <a16:creationId xmlns:a16="http://schemas.microsoft.com/office/drawing/2014/main" id="{E60A4E7B-7EF9-1CF9-C786-B4AD1A35D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146" y="-152400"/>
            <a:ext cx="100833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00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D7333A3A-A898-5967-3825-388698E0351A}"/>
              </a:ext>
            </a:extLst>
          </p:cNvPr>
          <p:cNvPicPr>
            <a:picLocks noChangeAspect="1"/>
          </p:cNvPicPr>
          <p:nvPr/>
        </p:nvPicPr>
        <p:blipFill>
          <a:blip r:embed="rId2"/>
          <a:stretch>
            <a:fillRect/>
          </a:stretch>
        </p:blipFill>
        <p:spPr>
          <a:xfrm>
            <a:off x="-152400" y="1543050"/>
            <a:ext cx="4400550" cy="4486275"/>
          </a:xfrm>
          <a:prstGeom prst="rect">
            <a:avLst/>
          </a:prstGeom>
        </p:spPr>
      </p:pic>
      <p:pic>
        <p:nvPicPr>
          <p:cNvPr id="7" name="صورة 6">
            <a:extLst>
              <a:ext uri="{FF2B5EF4-FFF2-40B4-BE49-F238E27FC236}">
                <a16:creationId xmlns:a16="http://schemas.microsoft.com/office/drawing/2014/main" id="{01902E6A-F8C4-B85E-855E-C954E37A81A2}"/>
              </a:ext>
            </a:extLst>
          </p:cNvPr>
          <p:cNvPicPr>
            <a:picLocks noChangeAspect="1"/>
          </p:cNvPicPr>
          <p:nvPr/>
        </p:nvPicPr>
        <p:blipFill>
          <a:blip r:embed="rId3"/>
          <a:stretch>
            <a:fillRect/>
          </a:stretch>
        </p:blipFill>
        <p:spPr>
          <a:xfrm>
            <a:off x="4248150" y="0"/>
            <a:ext cx="7943850" cy="6858000"/>
          </a:xfrm>
          <a:prstGeom prst="rect">
            <a:avLst/>
          </a:prstGeom>
        </p:spPr>
      </p:pic>
    </p:spTree>
    <p:extLst>
      <p:ext uri="{BB962C8B-B14F-4D97-AF65-F5344CB8AC3E}">
        <p14:creationId xmlns:p14="http://schemas.microsoft.com/office/powerpoint/2010/main" val="594594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1E05477-7236-5AB7-552D-DF683DE4E21C}"/>
              </a:ext>
            </a:extLst>
          </p:cNvPr>
          <p:cNvSpPr>
            <a:spLocks noGrp="1"/>
          </p:cNvSpPr>
          <p:nvPr>
            <p:ph idx="1"/>
          </p:nvPr>
        </p:nvSpPr>
        <p:spPr>
          <a:xfrm>
            <a:off x="269584" y="257176"/>
            <a:ext cx="10607179" cy="5667374"/>
          </a:xfrm>
        </p:spPr>
        <p:txBody>
          <a:bodyPr>
            <a:normAutofit/>
          </a:bodyPr>
          <a:lstStyle/>
          <a:p>
            <a:pPr marL="0" indent="0">
              <a:buNone/>
            </a:pPr>
            <a:r>
              <a:rPr lang="en-GB" sz="3200" b="1" dirty="0">
                <a:solidFill>
                  <a:srgbClr val="C00000"/>
                </a:solidFill>
              </a:rPr>
              <a:t>3-Subphylum: </a:t>
            </a:r>
            <a:r>
              <a:rPr lang="en-GB" sz="3200" b="1" dirty="0" err="1">
                <a:solidFill>
                  <a:srgbClr val="C00000"/>
                </a:solidFill>
              </a:rPr>
              <a:t>Cephalochordata</a:t>
            </a:r>
            <a:r>
              <a:rPr lang="en-GB" sz="3200" b="1" dirty="0">
                <a:solidFill>
                  <a:srgbClr val="C00000"/>
                </a:solidFill>
              </a:rPr>
              <a:t> </a:t>
            </a:r>
            <a:r>
              <a:rPr lang="ar-IQ" sz="3200" b="1" dirty="0">
                <a:solidFill>
                  <a:srgbClr val="C00000"/>
                </a:solidFill>
              </a:rPr>
              <a:t>شعيبة رأسية الحبل الظهري </a:t>
            </a:r>
            <a:r>
              <a:rPr lang="en-GB" sz="3200" b="1" dirty="0">
                <a:solidFill>
                  <a:srgbClr val="C00000"/>
                </a:solidFill>
              </a:rPr>
              <a:t> </a:t>
            </a:r>
          </a:p>
          <a:p>
            <a:pPr marL="0" indent="0" rtl="1">
              <a:buNone/>
            </a:pPr>
            <a:r>
              <a:rPr lang="ar-IQ" sz="3200" b="1" dirty="0">
                <a:solidFill>
                  <a:schemeClr val="accent6">
                    <a:lumMod val="75000"/>
                  </a:schemeClr>
                </a:solidFill>
              </a:rPr>
              <a:t>مثالها حيوان الرميح  </a:t>
            </a:r>
            <a:r>
              <a:rPr lang="en-GB" sz="3200" b="1" i="1" dirty="0">
                <a:solidFill>
                  <a:schemeClr val="accent6">
                    <a:lumMod val="75000"/>
                  </a:schemeClr>
                </a:solidFill>
              </a:rPr>
              <a:t>Branchiostoma lanceolatum</a:t>
            </a:r>
          </a:p>
          <a:p>
            <a:pPr marL="0" indent="0" algn="r" rtl="1">
              <a:buNone/>
            </a:pPr>
            <a:r>
              <a:rPr lang="ar-IQ" sz="2800" b="1" dirty="0">
                <a:solidFill>
                  <a:schemeClr val="accent6">
                    <a:lumMod val="75000"/>
                  </a:schemeClr>
                </a:solidFill>
              </a:rPr>
              <a:t>وهو من الحبليات الأولية ويعد سلفيا للفقريات.  </a:t>
            </a:r>
            <a:endParaRPr lang="en-GB" sz="2800" b="1" dirty="0">
              <a:solidFill>
                <a:schemeClr val="accent6">
                  <a:lumMod val="75000"/>
                </a:schemeClr>
              </a:solidFill>
            </a:endParaRPr>
          </a:p>
        </p:txBody>
      </p:sp>
      <p:pic>
        <p:nvPicPr>
          <p:cNvPr id="5" name="image14.jpeg">
            <a:extLst>
              <a:ext uri="{FF2B5EF4-FFF2-40B4-BE49-F238E27FC236}">
                <a16:creationId xmlns:a16="http://schemas.microsoft.com/office/drawing/2014/main" id="{22AB491D-A3C8-6B2B-23E4-17DCBBDF15C8}"/>
              </a:ext>
            </a:extLst>
          </p:cNvPr>
          <p:cNvPicPr>
            <a:picLocks noChangeAspect="1"/>
          </p:cNvPicPr>
          <p:nvPr/>
        </p:nvPicPr>
        <p:blipFill>
          <a:blip r:embed="rId2" cstate="print"/>
          <a:stretch>
            <a:fillRect/>
          </a:stretch>
        </p:blipFill>
        <p:spPr>
          <a:xfrm>
            <a:off x="269585" y="2466975"/>
            <a:ext cx="11265190" cy="3162300"/>
          </a:xfrm>
          <a:prstGeom prst="rect">
            <a:avLst/>
          </a:prstGeom>
        </p:spPr>
      </p:pic>
    </p:spTree>
    <p:extLst>
      <p:ext uri="{BB962C8B-B14F-4D97-AF65-F5344CB8AC3E}">
        <p14:creationId xmlns:p14="http://schemas.microsoft.com/office/powerpoint/2010/main" val="1700540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CE671134-6012-38D7-A073-7D6A472BB46A}"/>
              </a:ext>
            </a:extLst>
          </p:cNvPr>
          <p:cNvSpPr txBox="1"/>
          <p:nvPr/>
        </p:nvSpPr>
        <p:spPr>
          <a:xfrm>
            <a:off x="1190626" y="114300"/>
            <a:ext cx="7839074" cy="646331"/>
          </a:xfrm>
          <a:prstGeom prst="rect">
            <a:avLst/>
          </a:prstGeom>
          <a:noFill/>
        </p:spPr>
        <p:txBody>
          <a:bodyPr wrap="square">
            <a:spAutoFit/>
          </a:bodyPr>
          <a:lstStyle/>
          <a:p>
            <a:pPr algn="r"/>
            <a:r>
              <a:rPr lang="en-GB" sz="3200" b="1" dirty="0">
                <a:solidFill>
                  <a:srgbClr val="C00000"/>
                </a:solidFill>
              </a:rPr>
              <a:t>4-Subphylum: Vertebrata </a:t>
            </a:r>
            <a:r>
              <a:rPr lang="ar-IQ" sz="3600" b="1" dirty="0">
                <a:solidFill>
                  <a:srgbClr val="C00000"/>
                </a:solidFill>
              </a:rPr>
              <a:t>شعيبة الفقريات </a:t>
            </a:r>
            <a:r>
              <a:rPr lang="en-GB" sz="3600" b="1" dirty="0">
                <a:solidFill>
                  <a:srgbClr val="C00000"/>
                </a:solidFill>
              </a:rPr>
              <a:t> </a:t>
            </a:r>
            <a:endParaRPr lang="ar-IQ" sz="3600" dirty="0"/>
          </a:p>
        </p:txBody>
      </p:sp>
      <p:sp>
        <p:nvSpPr>
          <p:cNvPr id="7" name="مربع نص 6">
            <a:extLst>
              <a:ext uri="{FF2B5EF4-FFF2-40B4-BE49-F238E27FC236}">
                <a16:creationId xmlns:a16="http://schemas.microsoft.com/office/drawing/2014/main" id="{C95B636A-D7A6-6ED0-D056-3694776EDFE6}"/>
              </a:ext>
            </a:extLst>
          </p:cNvPr>
          <p:cNvSpPr txBox="1"/>
          <p:nvPr/>
        </p:nvSpPr>
        <p:spPr>
          <a:xfrm>
            <a:off x="828675" y="942976"/>
            <a:ext cx="10563225" cy="4832092"/>
          </a:xfrm>
          <a:prstGeom prst="rect">
            <a:avLst/>
          </a:prstGeom>
          <a:noFill/>
        </p:spPr>
        <p:txBody>
          <a:bodyPr wrap="square">
            <a:spAutoFit/>
          </a:bodyPr>
          <a:lstStyle/>
          <a:p>
            <a:pPr algn="r" rtl="1"/>
            <a:r>
              <a:rPr lang="ar-IQ" sz="2800" b="1" dirty="0">
                <a:solidFill>
                  <a:schemeClr val="tx1">
                    <a:lumMod val="95000"/>
                    <a:lumOff val="5000"/>
                  </a:schemeClr>
                </a:solidFill>
              </a:rPr>
              <a:t>وهي أكبر </a:t>
            </a:r>
            <a:r>
              <a:rPr lang="ar-IQ" sz="2800" b="1" dirty="0" err="1">
                <a:solidFill>
                  <a:schemeClr val="tx1">
                    <a:lumMod val="95000"/>
                    <a:lumOff val="5000"/>
                  </a:schemeClr>
                </a:solidFill>
              </a:rPr>
              <a:t>شعيبات</a:t>
            </a:r>
            <a:r>
              <a:rPr lang="ar-IQ" sz="2800" b="1" dirty="0">
                <a:solidFill>
                  <a:schemeClr val="tx1">
                    <a:lumMod val="95000"/>
                    <a:lumOff val="5000"/>
                  </a:schemeClr>
                </a:solidFill>
              </a:rPr>
              <a:t> الحبليات وتسمى أيضا </a:t>
            </a:r>
            <a:r>
              <a:rPr lang="ar-IQ" sz="2800" b="1" dirty="0" err="1">
                <a:solidFill>
                  <a:schemeClr val="tx1">
                    <a:lumMod val="95000"/>
                    <a:lumOff val="5000"/>
                  </a:schemeClr>
                </a:solidFill>
              </a:rPr>
              <a:t>بالقحفيات</a:t>
            </a:r>
            <a:r>
              <a:rPr lang="ar-IQ" sz="2800" b="1" dirty="0">
                <a:solidFill>
                  <a:schemeClr val="tx1">
                    <a:lumMod val="95000"/>
                    <a:lumOff val="5000"/>
                  </a:schemeClr>
                </a:solidFill>
              </a:rPr>
              <a:t> </a:t>
            </a:r>
            <a:r>
              <a:rPr lang="en-GB" sz="2800" b="1" dirty="0" err="1">
                <a:solidFill>
                  <a:schemeClr val="tx1">
                    <a:lumMod val="95000"/>
                    <a:lumOff val="5000"/>
                  </a:schemeClr>
                </a:solidFill>
              </a:rPr>
              <a:t>Craniata</a:t>
            </a:r>
            <a:r>
              <a:rPr lang="en-GB" sz="2800" b="1" dirty="0">
                <a:solidFill>
                  <a:schemeClr val="tx1">
                    <a:lumMod val="95000"/>
                    <a:lumOff val="5000"/>
                  </a:schemeClr>
                </a:solidFill>
              </a:rPr>
              <a:t> </a:t>
            </a:r>
            <a:r>
              <a:rPr lang="ar-IQ" sz="2800" b="1" dirty="0">
                <a:solidFill>
                  <a:schemeClr val="tx1">
                    <a:lumMod val="95000"/>
                    <a:lumOff val="5000"/>
                  </a:schemeClr>
                </a:solidFill>
              </a:rPr>
              <a:t> </a:t>
            </a:r>
            <a:r>
              <a:rPr lang="en-GB" sz="2800" b="1" dirty="0">
                <a:solidFill>
                  <a:schemeClr val="tx1">
                    <a:lumMod val="95000"/>
                    <a:lumOff val="5000"/>
                  </a:schemeClr>
                </a:solidFill>
              </a:rPr>
              <a:t>   </a:t>
            </a:r>
            <a:r>
              <a:rPr lang="ar-IQ" sz="2800" b="1" dirty="0">
                <a:solidFill>
                  <a:schemeClr val="tx1">
                    <a:lumMod val="95000"/>
                    <a:lumOff val="5000"/>
                  </a:schemeClr>
                </a:solidFill>
              </a:rPr>
              <a:t>وتضم الغالبية العظمى للحبليات وتمتاز بما يأتي:</a:t>
            </a:r>
          </a:p>
          <a:p>
            <a:pPr marL="514350" indent="-514350" algn="r" rtl="1">
              <a:buFont typeface="+mj-lt"/>
              <a:buAutoNum type="arabicPeriod"/>
            </a:pPr>
            <a:r>
              <a:rPr lang="ar-IQ" sz="2800" b="1" dirty="0">
                <a:solidFill>
                  <a:srgbClr val="002060"/>
                </a:solidFill>
              </a:rPr>
              <a:t>تتضح فيها جميع الصفات التشخيصية للحبليات .</a:t>
            </a:r>
          </a:p>
          <a:p>
            <a:pPr marL="514350" indent="-514350" algn="r" rtl="1">
              <a:buFont typeface="+mj-lt"/>
              <a:buAutoNum type="arabicPeriod"/>
            </a:pPr>
            <a:r>
              <a:rPr lang="ar-IQ" sz="2800" b="1" dirty="0">
                <a:solidFill>
                  <a:srgbClr val="002060"/>
                </a:solidFill>
              </a:rPr>
              <a:t>الجلد (</a:t>
            </a:r>
            <a:r>
              <a:rPr lang="en-GB" sz="2800" b="1" dirty="0">
                <a:solidFill>
                  <a:srgbClr val="002060"/>
                </a:solidFill>
              </a:rPr>
              <a:t>Integument </a:t>
            </a:r>
            <a:r>
              <a:rPr lang="ar-IQ" sz="2800" b="1" dirty="0">
                <a:solidFill>
                  <a:srgbClr val="002060"/>
                </a:solidFill>
              </a:rPr>
              <a:t> ) ويكون مؤلف من طبقتين ، الخارجية تعرف بالبشرة </a:t>
            </a:r>
            <a:r>
              <a:rPr lang="en-GB" sz="2800" b="1" dirty="0">
                <a:solidFill>
                  <a:srgbClr val="002060"/>
                </a:solidFill>
              </a:rPr>
              <a:t>Epidermis</a:t>
            </a:r>
            <a:r>
              <a:rPr lang="ar-IQ" sz="2800" b="1" dirty="0">
                <a:solidFill>
                  <a:srgbClr val="002060"/>
                </a:solidFill>
              </a:rPr>
              <a:t> وهي مؤلفه من نسيج ظهاري مطبق ينشا من الاديم الظاهر اما الطبقة الداخلية وهي الأدمة تتكون من نسيج رابط مشتق من الاديم المتوسط  ويظهر الجلد العديد من التحورات ضمن الأصناف المختلفة.</a:t>
            </a:r>
          </a:p>
          <a:p>
            <a:pPr marL="514350" indent="-514350" algn="r" rtl="1">
              <a:buFont typeface="+mj-lt"/>
              <a:buAutoNum type="arabicPeriod"/>
            </a:pPr>
            <a:r>
              <a:rPr lang="ar-IQ" sz="2800" b="1" dirty="0">
                <a:solidFill>
                  <a:srgbClr val="002060"/>
                </a:solidFill>
              </a:rPr>
              <a:t>يحل محل الحبل الظهري في الفقريات الفكية العمود الفقري الذي يتكون من الغضاريف او العظام او الاثنين معا.</a:t>
            </a:r>
          </a:p>
          <a:p>
            <a:pPr marL="514350" indent="-514350" algn="r" rtl="1">
              <a:buFont typeface="+mj-lt"/>
              <a:buAutoNum type="arabicPeriod"/>
            </a:pPr>
            <a:r>
              <a:rPr lang="ar-IQ" sz="2800" b="1" dirty="0">
                <a:solidFill>
                  <a:srgbClr val="002060"/>
                </a:solidFill>
              </a:rPr>
              <a:t>تمتلك بلعوم عضلي مثقب(</a:t>
            </a:r>
            <a:r>
              <a:rPr lang="en-GB" sz="2800" b="1" dirty="0">
                <a:solidFill>
                  <a:srgbClr val="002060"/>
                </a:solidFill>
              </a:rPr>
              <a:t>perforated pharynx </a:t>
            </a:r>
            <a:r>
              <a:rPr lang="ar-IQ" sz="2800" b="1" dirty="0">
                <a:solidFill>
                  <a:srgbClr val="002060"/>
                </a:solidFill>
              </a:rPr>
              <a:t>) ويختزل في رباعية الاقدام ويكون مصدرا جنينيا للنسيج الغدي.    </a:t>
            </a:r>
            <a:endParaRPr lang="ar-IQ" sz="2800" dirty="0">
              <a:solidFill>
                <a:srgbClr val="002060"/>
              </a:solidFill>
            </a:endParaRPr>
          </a:p>
        </p:txBody>
      </p:sp>
    </p:spTree>
    <p:extLst>
      <p:ext uri="{BB962C8B-B14F-4D97-AF65-F5344CB8AC3E}">
        <p14:creationId xmlns:p14="http://schemas.microsoft.com/office/powerpoint/2010/main" val="2764209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55E79B1-63DD-4222-CAE5-EFCCCE6CA81F}"/>
              </a:ext>
            </a:extLst>
          </p:cNvPr>
          <p:cNvSpPr>
            <a:spLocks noGrp="1"/>
          </p:cNvSpPr>
          <p:nvPr>
            <p:ph idx="1"/>
          </p:nvPr>
        </p:nvSpPr>
        <p:spPr>
          <a:xfrm>
            <a:off x="476249" y="114300"/>
            <a:ext cx="11410951" cy="5524500"/>
          </a:xfrm>
        </p:spPr>
        <p:txBody>
          <a:bodyPr>
            <a:normAutofit fontScale="92500" lnSpcReduction="10000"/>
          </a:bodyPr>
          <a:lstStyle/>
          <a:p>
            <a:pPr marL="0" indent="0" algn="r" rtl="1">
              <a:lnSpc>
                <a:spcPct val="100000"/>
              </a:lnSpc>
              <a:buNone/>
            </a:pPr>
            <a:r>
              <a:rPr lang="ar-SA" sz="2800" b="1" dirty="0">
                <a:solidFill>
                  <a:srgbClr val="002060"/>
                </a:solidFill>
              </a:rPr>
              <a:t>5 - ترتبط العضلات بالهيكل لتسهيل الحركة </a:t>
            </a:r>
            <a:r>
              <a:rPr lang="en-US" sz="2800" b="1" dirty="0">
                <a:solidFill>
                  <a:srgbClr val="002060"/>
                </a:solidFill>
              </a:rPr>
              <a:t>.</a:t>
            </a:r>
            <a:endParaRPr lang="ar-SA" sz="2800" b="1" dirty="0">
              <a:solidFill>
                <a:srgbClr val="002060"/>
              </a:solidFill>
            </a:endParaRPr>
          </a:p>
          <a:p>
            <a:pPr marL="0" indent="0" algn="r" rtl="1">
              <a:lnSpc>
                <a:spcPct val="100000"/>
              </a:lnSpc>
              <a:buNone/>
            </a:pPr>
            <a:r>
              <a:rPr lang="ar-SA" sz="2800" b="1" dirty="0">
                <a:solidFill>
                  <a:srgbClr val="002060"/>
                </a:solidFill>
              </a:rPr>
              <a:t>6</a:t>
            </a:r>
            <a:r>
              <a:rPr lang="ar-IQ" sz="2800" b="1" dirty="0">
                <a:solidFill>
                  <a:srgbClr val="002060"/>
                </a:solidFill>
              </a:rPr>
              <a:t> - </a:t>
            </a:r>
            <a:r>
              <a:rPr lang="ar-SA" sz="2800" b="1" dirty="0">
                <a:solidFill>
                  <a:srgbClr val="002060"/>
                </a:solidFill>
              </a:rPr>
              <a:t>الجهاز الهضمي متكامل </a:t>
            </a:r>
            <a:r>
              <a:rPr lang="en-US" sz="2800" b="1" dirty="0">
                <a:solidFill>
                  <a:srgbClr val="002060"/>
                </a:solidFill>
              </a:rPr>
              <a:t>Digestive system</a:t>
            </a:r>
            <a:r>
              <a:rPr lang="ar-SA" sz="2800" b="1" dirty="0">
                <a:solidFill>
                  <a:srgbClr val="002060"/>
                </a:solidFill>
              </a:rPr>
              <a:t> بطني الموقع ومجهز بغدد هضمية </a:t>
            </a:r>
          </a:p>
          <a:p>
            <a:pPr marL="0" indent="0" algn="r" rtl="1">
              <a:lnSpc>
                <a:spcPct val="100000"/>
              </a:lnSpc>
              <a:buNone/>
            </a:pPr>
            <a:r>
              <a:rPr lang="ar-SA" sz="2800" b="1" dirty="0">
                <a:solidFill>
                  <a:srgbClr val="002060"/>
                </a:solidFill>
              </a:rPr>
              <a:t>7</a:t>
            </a:r>
            <a:r>
              <a:rPr lang="ar-IQ" sz="2800" b="1" dirty="0">
                <a:solidFill>
                  <a:srgbClr val="002060"/>
                </a:solidFill>
              </a:rPr>
              <a:t> –جهاز الدوران </a:t>
            </a:r>
            <a:r>
              <a:rPr lang="en-GB" sz="2800" b="1" dirty="0">
                <a:solidFill>
                  <a:srgbClr val="002060"/>
                </a:solidFill>
              </a:rPr>
              <a:t>system </a:t>
            </a:r>
            <a:r>
              <a:rPr lang="ar-IQ" sz="2800" b="1" dirty="0">
                <a:solidFill>
                  <a:srgbClr val="002060"/>
                </a:solidFill>
              </a:rPr>
              <a:t> </a:t>
            </a:r>
            <a:r>
              <a:rPr lang="en-GB" sz="2800" b="1" dirty="0">
                <a:solidFill>
                  <a:srgbClr val="002060"/>
                </a:solidFill>
              </a:rPr>
              <a:t>Circulatory </a:t>
            </a:r>
            <a:r>
              <a:rPr lang="ar-IQ" sz="2800" b="1" dirty="0">
                <a:solidFill>
                  <a:srgbClr val="002060"/>
                </a:solidFill>
              </a:rPr>
              <a:t> يتكون من قلب بطني الموقع ومكون من ردهتين او اربعه وهو جهاز مغلق من شرايين واورده وشعيرات دموية  .</a:t>
            </a:r>
          </a:p>
          <a:p>
            <a:pPr marL="0" indent="0" algn="r" rtl="1">
              <a:lnSpc>
                <a:spcPct val="100000"/>
              </a:lnSpc>
              <a:buNone/>
            </a:pPr>
            <a:r>
              <a:rPr lang="ar-IQ" sz="2800" b="1" dirty="0">
                <a:solidFill>
                  <a:srgbClr val="002060"/>
                </a:solidFill>
              </a:rPr>
              <a:t>8</a:t>
            </a:r>
            <a:r>
              <a:rPr lang="en-GB" sz="2800" b="1" dirty="0">
                <a:solidFill>
                  <a:srgbClr val="002060"/>
                </a:solidFill>
              </a:rPr>
              <a:t> – </a:t>
            </a:r>
            <a:r>
              <a:rPr lang="ar-IQ" sz="2800" b="1" dirty="0">
                <a:solidFill>
                  <a:srgbClr val="002060"/>
                </a:solidFill>
              </a:rPr>
              <a:t>التجويف الجسمي جيد النمو. </a:t>
            </a:r>
          </a:p>
          <a:p>
            <a:pPr marL="0" indent="0" algn="r" rtl="1">
              <a:lnSpc>
                <a:spcPct val="100000"/>
              </a:lnSpc>
              <a:buNone/>
            </a:pPr>
            <a:r>
              <a:rPr lang="ar-IQ" sz="2800" b="1" dirty="0">
                <a:solidFill>
                  <a:srgbClr val="002060"/>
                </a:solidFill>
              </a:rPr>
              <a:t>9</a:t>
            </a:r>
            <a:r>
              <a:rPr lang="en-GB" sz="2800" b="1" dirty="0">
                <a:solidFill>
                  <a:srgbClr val="002060"/>
                </a:solidFill>
              </a:rPr>
              <a:t> –</a:t>
            </a:r>
            <a:r>
              <a:rPr lang="ar-IQ" sz="2800" b="1" dirty="0">
                <a:solidFill>
                  <a:srgbClr val="002060"/>
                </a:solidFill>
              </a:rPr>
              <a:t> الجهاز الابرازي </a:t>
            </a:r>
            <a:r>
              <a:rPr lang="en-GB" sz="2800" b="1" dirty="0">
                <a:solidFill>
                  <a:srgbClr val="002060"/>
                </a:solidFill>
              </a:rPr>
              <a:t>Excretory system </a:t>
            </a:r>
            <a:r>
              <a:rPr lang="ar-SA" sz="2800" b="1" dirty="0">
                <a:solidFill>
                  <a:srgbClr val="002060"/>
                </a:solidFill>
              </a:rPr>
              <a:t> يتكون من زوج من الكلى اما تكون كلى متوسطة او كلى بعدية. </a:t>
            </a:r>
            <a:endParaRPr lang="ar-IQ" sz="2800" b="1" dirty="0">
              <a:solidFill>
                <a:srgbClr val="002060"/>
              </a:solidFill>
            </a:endParaRPr>
          </a:p>
          <a:p>
            <a:pPr marL="0" indent="0" algn="r" rtl="1">
              <a:lnSpc>
                <a:spcPct val="100000"/>
              </a:lnSpc>
              <a:buNone/>
            </a:pPr>
            <a:r>
              <a:rPr lang="ar-IQ" sz="2800" b="1" dirty="0">
                <a:solidFill>
                  <a:srgbClr val="002060"/>
                </a:solidFill>
              </a:rPr>
              <a:t>10</a:t>
            </a:r>
            <a:r>
              <a:rPr lang="en-GB" sz="2800" b="1" dirty="0">
                <a:solidFill>
                  <a:srgbClr val="002060"/>
                </a:solidFill>
              </a:rPr>
              <a:t> -  </a:t>
            </a:r>
            <a:r>
              <a:rPr lang="ar-IQ" sz="2800" b="1" dirty="0">
                <a:solidFill>
                  <a:srgbClr val="002060"/>
                </a:solidFill>
              </a:rPr>
              <a:t> الدماغ مكون من خمس حويصلات ويوجد زوج من الاعصاب الشوكية كما تمتلك جهاز عصبي ذاتي .</a:t>
            </a:r>
          </a:p>
          <a:p>
            <a:pPr marL="0" indent="0" algn="r" rtl="1">
              <a:lnSpc>
                <a:spcPct val="100000"/>
              </a:lnSpc>
              <a:buNone/>
            </a:pPr>
            <a:r>
              <a:rPr lang="ar-IQ" sz="2800" b="1" dirty="0">
                <a:solidFill>
                  <a:srgbClr val="002060"/>
                </a:solidFill>
              </a:rPr>
              <a:t>11</a:t>
            </a:r>
            <a:r>
              <a:rPr lang="en-GB" sz="2800" b="1" dirty="0">
                <a:solidFill>
                  <a:srgbClr val="002060"/>
                </a:solidFill>
              </a:rPr>
              <a:t> - </a:t>
            </a:r>
            <a:r>
              <a:rPr lang="ar-IQ" sz="2800" b="1" dirty="0">
                <a:solidFill>
                  <a:srgbClr val="002060"/>
                </a:solidFill>
              </a:rPr>
              <a:t> تمتلك جهاز غدد صم </a:t>
            </a:r>
            <a:r>
              <a:rPr lang="en-GB" sz="2800" b="1" dirty="0">
                <a:solidFill>
                  <a:srgbClr val="002060"/>
                </a:solidFill>
              </a:rPr>
              <a:t>Endocrine system </a:t>
            </a:r>
            <a:r>
              <a:rPr lang="ar-IQ" sz="2800" b="1" dirty="0">
                <a:solidFill>
                  <a:srgbClr val="002060"/>
                </a:solidFill>
              </a:rPr>
              <a:t> </a:t>
            </a:r>
          </a:p>
          <a:p>
            <a:pPr marL="0" indent="0" algn="r" rtl="1">
              <a:lnSpc>
                <a:spcPct val="100000"/>
              </a:lnSpc>
              <a:buNone/>
            </a:pPr>
            <a:r>
              <a:rPr lang="ar-IQ" sz="2800" b="1" dirty="0">
                <a:solidFill>
                  <a:srgbClr val="002060"/>
                </a:solidFill>
              </a:rPr>
              <a:t>12</a:t>
            </a:r>
            <a:r>
              <a:rPr lang="en-GB" sz="2800" b="1" dirty="0">
                <a:solidFill>
                  <a:srgbClr val="002060"/>
                </a:solidFill>
              </a:rPr>
              <a:t> –</a:t>
            </a:r>
            <a:r>
              <a:rPr lang="ar-IQ" sz="2800" b="1" dirty="0">
                <a:solidFill>
                  <a:srgbClr val="002060"/>
                </a:solidFill>
              </a:rPr>
              <a:t> في الغالب الاجناس منفصلة </a:t>
            </a:r>
            <a:r>
              <a:rPr lang="en-GB" sz="2800" b="1" dirty="0">
                <a:solidFill>
                  <a:srgbClr val="002060"/>
                </a:solidFill>
              </a:rPr>
              <a:t>Separated sexes  </a:t>
            </a:r>
            <a:r>
              <a:rPr lang="ar-IQ" sz="2800" b="1" dirty="0">
                <a:solidFill>
                  <a:srgbClr val="002060"/>
                </a:solidFill>
              </a:rPr>
              <a:t> .</a:t>
            </a:r>
          </a:p>
          <a:p>
            <a:pPr marL="0" indent="0" algn="r" rtl="1">
              <a:lnSpc>
                <a:spcPct val="100000"/>
              </a:lnSpc>
              <a:buNone/>
            </a:pPr>
            <a:r>
              <a:rPr lang="ar-IQ" sz="2800" b="1" dirty="0">
                <a:solidFill>
                  <a:srgbClr val="002060"/>
                </a:solidFill>
              </a:rPr>
              <a:t>13</a:t>
            </a:r>
            <a:r>
              <a:rPr lang="en-GB" sz="2800" b="1" dirty="0">
                <a:solidFill>
                  <a:srgbClr val="002060"/>
                </a:solidFill>
              </a:rPr>
              <a:t> –</a:t>
            </a:r>
            <a:r>
              <a:rPr lang="ar-IQ" sz="2800" b="1" dirty="0">
                <a:solidFill>
                  <a:srgbClr val="002060"/>
                </a:solidFill>
              </a:rPr>
              <a:t> الجسم يتكون من راس وجذع وذيل خلف مخرجي ويوجد العنق في بعض الأنواع الأرضية </a:t>
            </a:r>
            <a:endParaRPr lang="ar-SA" sz="2800" b="1" dirty="0">
              <a:solidFill>
                <a:srgbClr val="002060"/>
              </a:solidFill>
            </a:endParaRPr>
          </a:p>
          <a:p>
            <a:pPr marL="457200" indent="-457200" algn="r" rtl="1">
              <a:buFont typeface="+mj-lt"/>
              <a:buAutoNum type="arabicPeriod"/>
            </a:pPr>
            <a:endParaRPr lang="ar-IQ" dirty="0"/>
          </a:p>
        </p:txBody>
      </p:sp>
    </p:spTree>
    <p:extLst>
      <p:ext uri="{BB962C8B-B14F-4D97-AF65-F5344CB8AC3E}">
        <p14:creationId xmlns:p14="http://schemas.microsoft.com/office/powerpoint/2010/main" val="654570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1F162370-4338-E704-2BE9-772773724A72}"/>
              </a:ext>
            </a:extLst>
          </p:cNvPr>
          <p:cNvSpPr txBox="1"/>
          <p:nvPr/>
        </p:nvSpPr>
        <p:spPr>
          <a:xfrm>
            <a:off x="947737" y="250987"/>
            <a:ext cx="10690081" cy="584775"/>
          </a:xfrm>
          <a:prstGeom prst="rect">
            <a:avLst/>
          </a:prstGeom>
          <a:noFill/>
        </p:spPr>
        <p:txBody>
          <a:bodyPr wrap="square">
            <a:spAutoFit/>
          </a:bodyPr>
          <a:lstStyle/>
          <a:p>
            <a:pPr algn="r"/>
            <a:r>
              <a:rPr lang="ar-IQ" sz="3200" dirty="0">
                <a:solidFill>
                  <a:srgbClr val="0070C0"/>
                </a:solidFill>
                <a:cs typeface="+mj-cs"/>
              </a:rPr>
              <a:t>م</a:t>
            </a:r>
            <a:r>
              <a:rPr lang="en-GB" sz="3200" b="1" dirty="0">
                <a:cs typeface="+mj-cs"/>
              </a:rPr>
              <a:t> </a:t>
            </a:r>
            <a:r>
              <a:rPr lang="en-GB" sz="3200" b="1" dirty="0">
                <a:solidFill>
                  <a:srgbClr val="0070C0"/>
                </a:solidFill>
                <a:cs typeface="+mj-cs"/>
              </a:rPr>
              <a:t>(</a:t>
            </a:r>
            <a:r>
              <a:rPr lang="ar-IQ" sz="3200" b="1" dirty="0">
                <a:solidFill>
                  <a:srgbClr val="0070C0"/>
                </a:solidFill>
                <a:cs typeface="+mj-cs"/>
              </a:rPr>
              <a:t>العالم العربي ابن النفيس (1210-1298</a:t>
            </a:r>
            <a:r>
              <a:rPr lang="en-GB" sz="3200" b="1" dirty="0">
                <a:solidFill>
                  <a:srgbClr val="0070C0"/>
                </a:solidFill>
                <a:cs typeface="+mj-cs"/>
              </a:rPr>
              <a:t>-2</a:t>
            </a:r>
          </a:p>
        </p:txBody>
      </p:sp>
      <p:sp>
        <p:nvSpPr>
          <p:cNvPr id="12" name="مربع نص 11">
            <a:extLst>
              <a:ext uri="{FF2B5EF4-FFF2-40B4-BE49-F238E27FC236}">
                <a16:creationId xmlns:a16="http://schemas.microsoft.com/office/drawing/2014/main" id="{4166A7F2-4DCF-B96A-46B8-D1620CF3F9C5}"/>
              </a:ext>
            </a:extLst>
          </p:cNvPr>
          <p:cNvSpPr txBox="1"/>
          <p:nvPr/>
        </p:nvSpPr>
        <p:spPr>
          <a:xfrm>
            <a:off x="947738" y="940269"/>
            <a:ext cx="10296524" cy="2646878"/>
          </a:xfrm>
          <a:prstGeom prst="rect">
            <a:avLst/>
          </a:prstGeom>
          <a:noFill/>
        </p:spPr>
        <p:txBody>
          <a:bodyPr wrap="square">
            <a:spAutoFit/>
          </a:bodyPr>
          <a:lstStyle/>
          <a:p>
            <a:pPr algn="r" rtl="1"/>
            <a:r>
              <a:rPr lang="ar-IQ" sz="2800" dirty="0">
                <a:cs typeface="+mj-cs"/>
              </a:rPr>
              <a:t>الذي ولد في دمشق ودرس الطب ثم انتقل الى القاهرة واعتمد في دراسته على التشريح بالرغم من عدم إعلانه بذلك . اكتشف الدورة الدموية الصغرى (الدورة الرئوية) ،وهو اول من </a:t>
            </a:r>
            <a:r>
              <a:rPr lang="ar-IQ" sz="2800" b="1" dirty="0">
                <a:cs typeface="+mj-cs"/>
              </a:rPr>
              <a:t>وصف الاوعية التاجية في القلب واكد ان للقلب بطينين وليس ثلاثة كما كان يعتقد ابن سينا .</a:t>
            </a:r>
            <a:endParaRPr lang="en-US" sz="2800" b="1" dirty="0">
              <a:cs typeface="+mj-cs"/>
            </a:endParaRPr>
          </a:p>
          <a:p>
            <a:pPr algn="r"/>
            <a:endParaRPr lang="en-US" dirty="0"/>
          </a:p>
          <a:p>
            <a:pPr algn="r"/>
            <a:endParaRPr lang="en-US" dirty="0"/>
          </a:p>
          <a:p>
            <a:pPr algn="r"/>
            <a:endParaRPr lang="ar-IQ" dirty="0"/>
          </a:p>
        </p:txBody>
      </p:sp>
      <p:sp>
        <p:nvSpPr>
          <p:cNvPr id="14" name="مربع نص 13">
            <a:extLst>
              <a:ext uri="{FF2B5EF4-FFF2-40B4-BE49-F238E27FC236}">
                <a16:creationId xmlns:a16="http://schemas.microsoft.com/office/drawing/2014/main" id="{628E2648-7096-66E6-F4DC-CF565EFDEE0B}"/>
              </a:ext>
            </a:extLst>
          </p:cNvPr>
          <p:cNvSpPr txBox="1"/>
          <p:nvPr/>
        </p:nvSpPr>
        <p:spPr>
          <a:xfrm>
            <a:off x="814649" y="3325297"/>
            <a:ext cx="10823170" cy="1384995"/>
          </a:xfrm>
          <a:prstGeom prst="rect">
            <a:avLst/>
          </a:prstGeom>
          <a:noFill/>
        </p:spPr>
        <p:txBody>
          <a:bodyPr wrap="square">
            <a:spAutoFit/>
          </a:bodyPr>
          <a:lstStyle/>
          <a:p>
            <a:pPr algn="r"/>
            <a:r>
              <a:rPr lang="ar-IQ" sz="2800" dirty="0">
                <a:cs typeface="+mj-cs"/>
              </a:rPr>
              <a:t>والذي درس في باريس وفي بادوا الايطالية فقد قدم في العام </a:t>
            </a:r>
            <a:r>
              <a:rPr lang="ar-IQ" sz="2800" b="1" dirty="0">
                <a:cs typeface="+mj-cs"/>
              </a:rPr>
              <a:t>1533م</a:t>
            </a:r>
            <a:r>
              <a:rPr lang="ar-IQ" sz="2800" dirty="0">
                <a:cs typeface="+mj-cs"/>
              </a:rPr>
              <a:t> اراء ودراسات بينت نهضة خاصة بعلم التشريح </a:t>
            </a:r>
            <a:r>
              <a:rPr lang="ar-IQ" sz="2800" b="1" dirty="0">
                <a:cs typeface="+mj-cs"/>
              </a:rPr>
              <a:t>.</a:t>
            </a:r>
            <a:r>
              <a:rPr lang="ar-IQ" sz="2800" dirty="0">
                <a:cs typeface="+mj-cs"/>
              </a:rPr>
              <a:t>وانتقد ما جاء به جالينوس ونشر في عام </a:t>
            </a:r>
            <a:r>
              <a:rPr lang="ar-IQ" sz="2800" b="1" dirty="0">
                <a:cs typeface="+mj-cs"/>
              </a:rPr>
              <a:t>1543م</a:t>
            </a:r>
            <a:r>
              <a:rPr lang="ar-IQ" sz="2800" dirty="0">
                <a:cs typeface="+mj-cs"/>
              </a:rPr>
              <a:t>  كتابة الموسوم في تركيب جسم الانسان</a:t>
            </a:r>
            <a:r>
              <a:rPr lang="en-US" sz="2800" dirty="0">
                <a:cs typeface="+mj-cs"/>
              </a:rPr>
              <a:t> </a:t>
            </a:r>
            <a:r>
              <a:rPr lang="en-GB" sz="2800" dirty="0">
                <a:cs typeface="+mj-cs"/>
              </a:rPr>
              <a:t> </a:t>
            </a:r>
            <a:endParaRPr lang="ar-IQ" sz="2800" dirty="0">
              <a:cs typeface="+mj-cs"/>
            </a:endParaRPr>
          </a:p>
        </p:txBody>
      </p:sp>
      <p:sp>
        <p:nvSpPr>
          <p:cNvPr id="16" name="مربع نص 15">
            <a:extLst>
              <a:ext uri="{FF2B5EF4-FFF2-40B4-BE49-F238E27FC236}">
                <a16:creationId xmlns:a16="http://schemas.microsoft.com/office/drawing/2014/main" id="{694BD1C0-DD50-34A8-617F-16FCC0B910AC}"/>
              </a:ext>
            </a:extLst>
          </p:cNvPr>
          <p:cNvSpPr txBox="1"/>
          <p:nvPr/>
        </p:nvSpPr>
        <p:spPr>
          <a:xfrm>
            <a:off x="95250" y="2809875"/>
            <a:ext cx="11542568" cy="584775"/>
          </a:xfrm>
          <a:prstGeom prst="rect">
            <a:avLst/>
          </a:prstGeom>
          <a:noFill/>
        </p:spPr>
        <p:txBody>
          <a:bodyPr wrap="square">
            <a:spAutoFit/>
          </a:bodyPr>
          <a:lstStyle/>
          <a:p>
            <a:pPr algn="r"/>
            <a:r>
              <a:rPr lang="ar-IQ" sz="3200" b="1" dirty="0">
                <a:solidFill>
                  <a:srgbClr val="0070C0"/>
                </a:solidFill>
                <a:cs typeface="+mj-cs"/>
              </a:rPr>
              <a:t>3-العالم اندرياس </a:t>
            </a:r>
            <a:r>
              <a:rPr lang="ar-IQ" sz="3200" b="1" dirty="0" err="1">
                <a:solidFill>
                  <a:srgbClr val="0070C0"/>
                </a:solidFill>
                <a:cs typeface="+mj-cs"/>
              </a:rPr>
              <a:t>فيزاليوس</a:t>
            </a:r>
            <a:r>
              <a:rPr lang="ar-IQ" sz="3200" b="1" dirty="0">
                <a:solidFill>
                  <a:srgbClr val="0070C0"/>
                </a:solidFill>
                <a:cs typeface="+mj-cs"/>
              </a:rPr>
              <a:t> ( 1514-1564)م</a:t>
            </a:r>
          </a:p>
        </p:txBody>
      </p:sp>
      <p:sp>
        <p:nvSpPr>
          <p:cNvPr id="18" name="مربع نص 17">
            <a:extLst>
              <a:ext uri="{FF2B5EF4-FFF2-40B4-BE49-F238E27FC236}">
                <a16:creationId xmlns:a16="http://schemas.microsoft.com/office/drawing/2014/main" id="{E2AE8723-FDD6-DACC-9A7C-E8D66154D9F5}"/>
              </a:ext>
            </a:extLst>
          </p:cNvPr>
          <p:cNvSpPr txBox="1"/>
          <p:nvPr/>
        </p:nvSpPr>
        <p:spPr>
          <a:xfrm>
            <a:off x="698271" y="4587660"/>
            <a:ext cx="7531330" cy="523220"/>
          </a:xfrm>
          <a:prstGeom prst="rect">
            <a:avLst/>
          </a:prstGeom>
          <a:noFill/>
        </p:spPr>
        <p:txBody>
          <a:bodyPr wrap="square">
            <a:spAutoFit/>
          </a:bodyPr>
          <a:lstStyle/>
          <a:p>
            <a:r>
              <a:rPr lang="en-US" sz="2800" b="1" dirty="0">
                <a:solidFill>
                  <a:schemeClr val="accent3">
                    <a:lumMod val="50000"/>
                  </a:schemeClr>
                </a:solidFill>
                <a:cs typeface="+mj-cs"/>
              </a:rPr>
              <a:t>"On the structure of the human body"</a:t>
            </a:r>
            <a:endParaRPr lang="ar-IQ" sz="2800" b="1" dirty="0">
              <a:solidFill>
                <a:schemeClr val="accent3">
                  <a:lumMod val="50000"/>
                </a:schemeClr>
              </a:solidFill>
              <a:cs typeface="+mj-cs"/>
            </a:endParaRPr>
          </a:p>
        </p:txBody>
      </p:sp>
      <p:sp>
        <p:nvSpPr>
          <p:cNvPr id="22" name="مربع نص 21">
            <a:extLst>
              <a:ext uri="{FF2B5EF4-FFF2-40B4-BE49-F238E27FC236}">
                <a16:creationId xmlns:a16="http://schemas.microsoft.com/office/drawing/2014/main" id="{04C6FB94-8D5C-ABAA-7035-387B9DB882B2}"/>
              </a:ext>
            </a:extLst>
          </p:cNvPr>
          <p:cNvSpPr txBox="1"/>
          <p:nvPr/>
        </p:nvSpPr>
        <p:spPr>
          <a:xfrm>
            <a:off x="1076325" y="2800350"/>
            <a:ext cx="4181476" cy="584775"/>
          </a:xfrm>
          <a:prstGeom prst="rect">
            <a:avLst/>
          </a:prstGeom>
          <a:noFill/>
        </p:spPr>
        <p:txBody>
          <a:bodyPr wrap="square">
            <a:spAutoFit/>
          </a:bodyPr>
          <a:lstStyle/>
          <a:p>
            <a:r>
              <a:rPr lang="en-US" sz="3200" b="1" dirty="0">
                <a:solidFill>
                  <a:srgbClr val="0070C0"/>
                </a:solidFill>
                <a:cs typeface="+mj-cs"/>
              </a:rPr>
              <a:t>Andreas Vesalius</a:t>
            </a:r>
            <a:endParaRPr lang="ar-IQ" sz="3200" b="1" dirty="0">
              <a:solidFill>
                <a:srgbClr val="0070C0"/>
              </a:solidFill>
              <a:cs typeface="+mj-cs"/>
            </a:endParaRPr>
          </a:p>
        </p:txBody>
      </p:sp>
    </p:spTree>
    <p:extLst>
      <p:ext uri="{BB962C8B-B14F-4D97-AF65-F5344CB8AC3E}">
        <p14:creationId xmlns:p14="http://schemas.microsoft.com/office/powerpoint/2010/main" val="3134260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7604081-88B8-223A-B2E8-68BE3920C72F}"/>
              </a:ext>
            </a:extLst>
          </p:cNvPr>
          <p:cNvSpPr>
            <a:spLocks noGrp="1"/>
          </p:cNvSpPr>
          <p:nvPr>
            <p:ph idx="1"/>
          </p:nvPr>
        </p:nvSpPr>
        <p:spPr>
          <a:xfrm>
            <a:off x="552450" y="581026"/>
            <a:ext cx="10502405" cy="4885320"/>
          </a:xfrm>
        </p:spPr>
        <p:txBody>
          <a:bodyPr>
            <a:normAutofit/>
          </a:bodyPr>
          <a:lstStyle/>
          <a:p>
            <a:pPr marL="0" indent="0">
              <a:buNone/>
            </a:pPr>
            <a:r>
              <a:rPr lang="en-GB" sz="3200" b="1" dirty="0">
                <a:solidFill>
                  <a:srgbClr val="C00000"/>
                </a:solidFill>
              </a:rPr>
              <a:t>4-Subphylum: Vertebrata: </a:t>
            </a:r>
          </a:p>
          <a:p>
            <a:pPr marL="0" indent="0">
              <a:buNone/>
            </a:pPr>
            <a:r>
              <a:rPr lang="en-GB" sz="3200" b="1" dirty="0">
                <a:solidFill>
                  <a:srgbClr val="C00000"/>
                </a:solidFill>
              </a:rPr>
              <a:t>consist of </a:t>
            </a:r>
          </a:p>
          <a:p>
            <a:pPr marL="0" indent="0">
              <a:buNone/>
            </a:pPr>
            <a:r>
              <a:rPr lang="en-GB" sz="3200" b="1" dirty="0">
                <a:solidFill>
                  <a:srgbClr val="0070C0"/>
                </a:solidFill>
              </a:rPr>
              <a:t>1-Superclass: Pisces </a:t>
            </a:r>
            <a:r>
              <a:rPr lang="ar-IQ" sz="3200" b="1" dirty="0">
                <a:solidFill>
                  <a:srgbClr val="0070C0"/>
                </a:solidFill>
              </a:rPr>
              <a:t>فوق صنف الأسماك </a:t>
            </a:r>
            <a:endParaRPr lang="en-GB" sz="3200" b="1" dirty="0">
              <a:solidFill>
                <a:srgbClr val="0070C0"/>
              </a:solidFill>
            </a:endParaRPr>
          </a:p>
          <a:p>
            <a:pPr marL="0" indent="0">
              <a:buNone/>
            </a:pPr>
            <a:r>
              <a:rPr lang="en-GB" sz="3200" b="1" dirty="0">
                <a:solidFill>
                  <a:srgbClr val="0070C0"/>
                </a:solidFill>
              </a:rPr>
              <a:t>2-Superclass: Tetrapoda </a:t>
            </a:r>
            <a:r>
              <a:rPr lang="ar-IQ" sz="3200" b="1" dirty="0">
                <a:solidFill>
                  <a:srgbClr val="0070C0"/>
                </a:solidFill>
              </a:rPr>
              <a:t>فوق صنف رباعية الاقدام </a:t>
            </a:r>
            <a:endParaRPr lang="en-GB" sz="3200" b="1" dirty="0">
              <a:solidFill>
                <a:srgbClr val="0070C0"/>
              </a:solidFill>
            </a:endParaRPr>
          </a:p>
          <a:p>
            <a:pPr marL="0" indent="0">
              <a:buNone/>
            </a:pPr>
            <a:endParaRPr lang="ar-IQ" sz="3200" dirty="0"/>
          </a:p>
        </p:txBody>
      </p:sp>
      <p:pic>
        <p:nvPicPr>
          <p:cNvPr id="4" name="Picture 2" descr="http://faculty.college-prep.org/~bernie/sciproject/project/Kingdoms/Animal%20Kingdom%20-%205/Local%20copy/classification/salmon.jpg">
            <a:extLst>
              <a:ext uri="{FF2B5EF4-FFF2-40B4-BE49-F238E27FC236}">
                <a16:creationId xmlns:a16="http://schemas.microsoft.com/office/drawing/2014/main" id="{22071C18-02BF-5603-7EFC-C18377A33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 y="3428999"/>
            <a:ext cx="562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صورة 5">
            <a:extLst>
              <a:ext uri="{FF2B5EF4-FFF2-40B4-BE49-F238E27FC236}">
                <a16:creationId xmlns:a16="http://schemas.microsoft.com/office/drawing/2014/main" id="{C8E2A8EF-DB62-871D-AF8C-86F752D71057}"/>
              </a:ext>
            </a:extLst>
          </p:cNvPr>
          <p:cNvPicPr>
            <a:picLocks noChangeAspect="1"/>
          </p:cNvPicPr>
          <p:nvPr/>
        </p:nvPicPr>
        <p:blipFill>
          <a:blip r:embed="rId3"/>
          <a:stretch>
            <a:fillRect/>
          </a:stretch>
        </p:blipFill>
        <p:spPr>
          <a:xfrm>
            <a:off x="6073280" y="3379813"/>
            <a:ext cx="5747246" cy="3603202"/>
          </a:xfrm>
          <a:prstGeom prst="rect">
            <a:avLst/>
          </a:prstGeom>
        </p:spPr>
      </p:pic>
    </p:spTree>
    <p:extLst>
      <p:ext uri="{BB962C8B-B14F-4D97-AF65-F5344CB8AC3E}">
        <p14:creationId xmlns:p14="http://schemas.microsoft.com/office/powerpoint/2010/main" val="192017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2FD241DA-2617-DE75-C34E-9C85B84FEFC9}"/>
              </a:ext>
            </a:extLst>
          </p:cNvPr>
          <p:cNvSpPr txBox="1"/>
          <p:nvPr/>
        </p:nvSpPr>
        <p:spPr>
          <a:xfrm>
            <a:off x="423656" y="168965"/>
            <a:ext cx="11602692" cy="5755422"/>
          </a:xfrm>
          <a:prstGeom prst="rect">
            <a:avLst/>
          </a:prstGeom>
          <a:noFill/>
        </p:spPr>
        <p:txBody>
          <a:bodyPr wrap="square">
            <a:spAutoFit/>
          </a:bodyPr>
          <a:lstStyle/>
          <a:p>
            <a:pPr marL="0" indent="0">
              <a:buNone/>
            </a:pPr>
            <a:r>
              <a:rPr lang="en-GB" sz="3600" b="1" dirty="0">
                <a:solidFill>
                  <a:schemeClr val="accent2">
                    <a:lumMod val="50000"/>
                  </a:schemeClr>
                </a:solidFill>
              </a:rPr>
              <a:t>1-Superclass: Pisces </a:t>
            </a:r>
            <a:r>
              <a:rPr lang="ar-IQ" sz="3600" b="1" dirty="0">
                <a:solidFill>
                  <a:schemeClr val="accent2">
                    <a:lumMod val="50000"/>
                  </a:schemeClr>
                </a:solidFill>
              </a:rPr>
              <a:t>     فوق صنف الأسماك  </a:t>
            </a:r>
          </a:p>
          <a:p>
            <a:pPr marL="0" indent="0" algn="r">
              <a:buNone/>
            </a:pPr>
            <a:r>
              <a:rPr lang="ar-IQ" sz="3200" b="1" dirty="0">
                <a:solidFill>
                  <a:schemeClr val="bg2">
                    <a:lumMod val="10000"/>
                  </a:schemeClr>
                </a:solidFill>
              </a:rPr>
              <a:t>ويضم حيوانات مائية المعيشة بدون استثناء، تتنفس بواسطة الخياشيم، وتتمثل الأطراف فيها بالزعانف، والجلد مزود على الاغلب بالقشور، الهيكل الداخلي غضروفي او عظمي، والخط الجانبي جيد التكوين، وتوجد الاذن الداخلية فقط. يضم فوق صنف الأسماك خمسة أصناف هي:</a:t>
            </a:r>
            <a:endParaRPr lang="en-GB" sz="3200" b="1" dirty="0">
              <a:solidFill>
                <a:schemeClr val="bg2">
                  <a:lumMod val="10000"/>
                </a:schemeClr>
              </a:solidFill>
            </a:endParaRPr>
          </a:p>
          <a:p>
            <a:pPr marL="0" indent="0" algn="r">
              <a:buNone/>
            </a:pPr>
            <a:endParaRPr lang="ar-IQ" sz="2400" b="1" dirty="0">
              <a:solidFill>
                <a:schemeClr val="bg2">
                  <a:lumMod val="10000"/>
                </a:schemeClr>
              </a:solidFill>
            </a:endParaRPr>
          </a:p>
          <a:p>
            <a:pPr marL="742950" indent="-742950">
              <a:buFont typeface="+mj-lt"/>
              <a:buAutoNum type="arabicPeriod"/>
            </a:pPr>
            <a:r>
              <a:rPr lang="en-GB" sz="3600" b="1" dirty="0">
                <a:solidFill>
                  <a:schemeClr val="accent3">
                    <a:lumMod val="50000"/>
                  </a:schemeClr>
                </a:solidFill>
              </a:rPr>
              <a:t>Class: Ostracodermi </a:t>
            </a:r>
            <a:r>
              <a:rPr lang="ar-IQ" sz="3600" b="1" dirty="0">
                <a:solidFill>
                  <a:schemeClr val="accent3">
                    <a:lumMod val="50000"/>
                  </a:schemeClr>
                </a:solidFill>
              </a:rPr>
              <a:t>صنف مصفحة الجلد   </a:t>
            </a:r>
            <a:endParaRPr lang="en-GB" sz="3600" b="1" dirty="0">
              <a:solidFill>
                <a:schemeClr val="accent3">
                  <a:lumMod val="50000"/>
                </a:schemeClr>
              </a:solidFill>
            </a:endParaRPr>
          </a:p>
          <a:p>
            <a:pPr marL="742950" indent="-742950">
              <a:buFont typeface="+mj-lt"/>
              <a:buAutoNum type="arabicPeriod"/>
            </a:pPr>
            <a:r>
              <a:rPr lang="en-GB" sz="3600" b="1" dirty="0">
                <a:solidFill>
                  <a:schemeClr val="accent3">
                    <a:lumMod val="50000"/>
                  </a:schemeClr>
                </a:solidFill>
              </a:rPr>
              <a:t>Class: Placodermi </a:t>
            </a:r>
            <a:r>
              <a:rPr lang="ar-IQ" sz="3600" b="1" dirty="0">
                <a:solidFill>
                  <a:schemeClr val="accent3">
                    <a:lumMod val="50000"/>
                  </a:schemeClr>
                </a:solidFill>
              </a:rPr>
              <a:t>صنف صفيحية الجلد       </a:t>
            </a:r>
            <a:r>
              <a:rPr lang="en-GB" sz="3600" b="1" dirty="0">
                <a:solidFill>
                  <a:schemeClr val="accent3">
                    <a:lumMod val="50000"/>
                  </a:schemeClr>
                </a:solidFill>
              </a:rPr>
              <a:t> </a:t>
            </a:r>
          </a:p>
          <a:p>
            <a:pPr marL="742950" indent="-742950">
              <a:buFont typeface="+mj-lt"/>
              <a:buAutoNum type="arabicPeriod"/>
            </a:pPr>
            <a:r>
              <a:rPr lang="en-GB" sz="3600" b="1" dirty="0">
                <a:solidFill>
                  <a:schemeClr val="accent3">
                    <a:lumMod val="50000"/>
                  </a:schemeClr>
                </a:solidFill>
              </a:rPr>
              <a:t>Class: Cyclostomata </a:t>
            </a:r>
            <a:r>
              <a:rPr lang="ar-IQ" sz="3600" b="1" dirty="0">
                <a:solidFill>
                  <a:schemeClr val="accent3">
                    <a:lumMod val="50000"/>
                  </a:schemeClr>
                </a:solidFill>
              </a:rPr>
              <a:t>صنف دائرية الفم         </a:t>
            </a:r>
            <a:endParaRPr lang="en-GB" sz="3600" b="1" dirty="0">
              <a:solidFill>
                <a:schemeClr val="accent3">
                  <a:lumMod val="50000"/>
                </a:schemeClr>
              </a:solidFill>
            </a:endParaRPr>
          </a:p>
          <a:p>
            <a:pPr marL="742950" indent="-742950">
              <a:buFont typeface="+mj-lt"/>
              <a:buAutoNum type="arabicPeriod"/>
            </a:pPr>
            <a:r>
              <a:rPr lang="en-GB" sz="3600" b="1" dirty="0">
                <a:solidFill>
                  <a:schemeClr val="accent3">
                    <a:lumMod val="50000"/>
                  </a:schemeClr>
                </a:solidFill>
              </a:rPr>
              <a:t>Class: Chondrichthyes </a:t>
            </a:r>
            <a:r>
              <a:rPr lang="ar-IQ" sz="3600" b="1" dirty="0">
                <a:solidFill>
                  <a:schemeClr val="accent3">
                    <a:lumMod val="50000"/>
                  </a:schemeClr>
                </a:solidFill>
              </a:rPr>
              <a:t>صنف الأسماك الغضروفية  </a:t>
            </a:r>
            <a:endParaRPr lang="en-GB" sz="3600" b="1" dirty="0">
              <a:solidFill>
                <a:schemeClr val="accent3">
                  <a:lumMod val="50000"/>
                </a:schemeClr>
              </a:solidFill>
            </a:endParaRPr>
          </a:p>
          <a:p>
            <a:pPr marL="742950" indent="-742950">
              <a:buFont typeface="+mj-lt"/>
              <a:buAutoNum type="arabicPeriod"/>
            </a:pPr>
            <a:r>
              <a:rPr lang="en-GB" sz="3600" b="1" dirty="0">
                <a:solidFill>
                  <a:schemeClr val="accent3">
                    <a:lumMod val="50000"/>
                  </a:schemeClr>
                </a:solidFill>
              </a:rPr>
              <a:t>Class: Osteichthyes         </a:t>
            </a:r>
            <a:r>
              <a:rPr lang="ar-IQ" sz="3600" b="1" dirty="0">
                <a:solidFill>
                  <a:schemeClr val="accent3">
                    <a:lumMod val="50000"/>
                  </a:schemeClr>
                </a:solidFill>
              </a:rPr>
              <a:t>صنف الأسماك العظمية</a:t>
            </a:r>
          </a:p>
        </p:txBody>
      </p:sp>
    </p:spTree>
    <p:extLst>
      <p:ext uri="{BB962C8B-B14F-4D97-AF65-F5344CB8AC3E}">
        <p14:creationId xmlns:p14="http://schemas.microsoft.com/office/powerpoint/2010/main" val="2516722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A2AC6C-C1AF-55C8-EAF7-06F6DE2FA108}"/>
              </a:ext>
            </a:extLst>
          </p:cNvPr>
          <p:cNvPicPr>
            <a:picLocks noChangeAspect="1"/>
          </p:cNvPicPr>
          <p:nvPr/>
        </p:nvPicPr>
        <p:blipFill>
          <a:blip r:embed="rId3"/>
          <a:stretch>
            <a:fillRect/>
          </a:stretch>
        </p:blipFill>
        <p:spPr>
          <a:xfrm>
            <a:off x="1" y="3163900"/>
            <a:ext cx="5819774" cy="3694100"/>
          </a:xfrm>
          <a:prstGeom prst="rect">
            <a:avLst/>
          </a:prstGeom>
        </p:spPr>
      </p:pic>
      <p:pic>
        <p:nvPicPr>
          <p:cNvPr id="5" name="صورة 4">
            <a:extLst>
              <a:ext uri="{FF2B5EF4-FFF2-40B4-BE49-F238E27FC236}">
                <a16:creationId xmlns:a16="http://schemas.microsoft.com/office/drawing/2014/main" id="{73B2DD39-A18A-3380-B03B-517115820BC4}"/>
              </a:ext>
            </a:extLst>
          </p:cNvPr>
          <p:cNvPicPr>
            <a:picLocks noChangeAspect="1"/>
          </p:cNvPicPr>
          <p:nvPr/>
        </p:nvPicPr>
        <p:blipFill>
          <a:blip r:embed="rId4"/>
          <a:stretch>
            <a:fillRect/>
          </a:stretch>
        </p:blipFill>
        <p:spPr>
          <a:xfrm>
            <a:off x="6143625" y="3163900"/>
            <a:ext cx="5715000" cy="3693319"/>
          </a:xfrm>
          <a:prstGeom prst="rect">
            <a:avLst/>
          </a:prstGeom>
        </p:spPr>
      </p:pic>
      <p:sp>
        <p:nvSpPr>
          <p:cNvPr id="4" name="مربع نص 3">
            <a:extLst>
              <a:ext uri="{FF2B5EF4-FFF2-40B4-BE49-F238E27FC236}">
                <a16:creationId xmlns:a16="http://schemas.microsoft.com/office/drawing/2014/main" id="{50B79C7C-BAC6-619D-4F0B-CBE5B4B56D99}"/>
              </a:ext>
            </a:extLst>
          </p:cNvPr>
          <p:cNvSpPr txBox="1"/>
          <p:nvPr/>
        </p:nvSpPr>
        <p:spPr>
          <a:xfrm>
            <a:off x="1000125" y="76200"/>
            <a:ext cx="9820275"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4000" b="1" dirty="0">
                <a:solidFill>
                  <a:schemeClr val="accent3">
                    <a:lumMod val="50000"/>
                  </a:schemeClr>
                </a:solidFill>
              </a:rPr>
              <a:t>1- Class: Ostracodermi </a:t>
            </a:r>
            <a:r>
              <a:rPr lang="ar-IQ" sz="3600" b="1" dirty="0">
                <a:solidFill>
                  <a:schemeClr val="accent3">
                    <a:lumMod val="50000"/>
                  </a:schemeClr>
                </a:solidFill>
              </a:rPr>
              <a:t>صنف مصفحة الجلد</a:t>
            </a:r>
          </a:p>
        </p:txBody>
      </p:sp>
      <p:sp>
        <p:nvSpPr>
          <p:cNvPr id="8" name="مربع نص 7">
            <a:extLst>
              <a:ext uri="{FF2B5EF4-FFF2-40B4-BE49-F238E27FC236}">
                <a16:creationId xmlns:a16="http://schemas.microsoft.com/office/drawing/2014/main" id="{16E6D586-CADB-C915-D066-21479BEFE91C}"/>
              </a:ext>
            </a:extLst>
          </p:cNvPr>
          <p:cNvSpPr txBox="1"/>
          <p:nvPr/>
        </p:nvSpPr>
        <p:spPr>
          <a:xfrm>
            <a:off x="-114300" y="784086"/>
            <a:ext cx="12068175" cy="2554545"/>
          </a:xfrm>
          <a:prstGeom prst="rect">
            <a:avLst/>
          </a:prstGeom>
          <a:noFill/>
        </p:spPr>
        <p:txBody>
          <a:bodyPr wrap="square">
            <a:spAutoFit/>
          </a:bodyPr>
          <a:lstStyle/>
          <a:p>
            <a:pPr algn="r" rtl="1"/>
            <a:r>
              <a:rPr lang="ar-IQ" sz="3200" b="1" dirty="0">
                <a:solidFill>
                  <a:schemeClr val="tx2">
                    <a:lumMod val="50000"/>
                  </a:schemeClr>
                </a:solidFill>
              </a:rPr>
              <a:t>وهي فقريات منقرضة صغيرة الحجم عديمة الفكوك يحاط الجسم فيها بصفائح عظمية ادمية تغطي الرأس والجذع ولها زعانف مزدوجة تقع خلف درع الرأس مباشرة والجنس المعروف من هذه المجموعة التي عثر على متحجراتها هو </a:t>
            </a:r>
            <a:r>
              <a:rPr lang="en-GB" sz="3200" b="1" dirty="0">
                <a:solidFill>
                  <a:schemeClr val="tx2">
                    <a:lumMod val="50000"/>
                  </a:schemeClr>
                </a:solidFill>
              </a:rPr>
              <a:t>Cephalaspid</a:t>
            </a:r>
            <a:r>
              <a:rPr lang="ar-IQ" sz="3200" b="1" dirty="0">
                <a:solidFill>
                  <a:schemeClr val="tx2">
                    <a:lumMod val="50000"/>
                  </a:schemeClr>
                </a:solidFill>
              </a:rPr>
              <a:t> والمجموعة الأخرى هي </a:t>
            </a:r>
            <a:r>
              <a:rPr lang="en-GB" sz="3200" b="1" dirty="0">
                <a:solidFill>
                  <a:schemeClr val="tx2">
                    <a:lumMod val="50000"/>
                  </a:schemeClr>
                </a:solidFill>
              </a:rPr>
              <a:t> </a:t>
            </a:r>
            <a:r>
              <a:rPr lang="ar-IQ" sz="3200" b="1" dirty="0">
                <a:solidFill>
                  <a:schemeClr val="tx2">
                    <a:lumMod val="50000"/>
                  </a:schemeClr>
                </a:solidFill>
              </a:rPr>
              <a:t>و</a:t>
            </a:r>
            <a:r>
              <a:rPr lang="en-GB" sz="3200" b="1" dirty="0">
                <a:solidFill>
                  <a:schemeClr val="tx2">
                    <a:lumMod val="50000"/>
                  </a:schemeClr>
                </a:solidFill>
              </a:rPr>
              <a:t> </a:t>
            </a:r>
            <a:r>
              <a:rPr lang="en-GB" sz="3200" b="1" dirty="0" err="1">
                <a:solidFill>
                  <a:schemeClr val="tx2">
                    <a:lumMod val="50000"/>
                  </a:schemeClr>
                </a:solidFill>
              </a:rPr>
              <a:t>Anaspids</a:t>
            </a:r>
            <a:r>
              <a:rPr lang="ar-IQ" sz="3200" b="1" dirty="0">
                <a:solidFill>
                  <a:schemeClr val="tx2">
                    <a:lumMod val="50000"/>
                  </a:schemeClr>
                </a:solidFill>
              </a:rPr>
              <a:t> ويمتاز افرادها بكونها أكثر مصفحات الجلد قربا للأسماك الحديثة شكلا .   </a:t>
            </a:r>
            <a:r>
              <a:rPr lang="en-GB" sz="3200" b="1" dirty="0">
                <a:solidFill>
                  <a:schemeClr val="tx2">
                    <a:lumMod val="50000"/>
                  </a:schemeClr>
                </a:solidFill>
              </a:rPr>
              <a:t> </a:t>
            </a:r>
          </a:p>
        </p:txBody>
      </p:sp>
    </p:spTree>
    <p:extLst>
      <p:ext uri="{BB962C8B-B14F-4D97-AF65-F5344CB8AC3E}">
        <p14:creationId xmlns:p14="http://schemas.microsoft.com/office/powerpoint/2010/main" val="2789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7E524650-E72E-7622-1F15-7B9FFEAB35FD}"/>
              </a:ext>
            </a:extLst>
          </p:cNvPr>
          <p:cNvPicPr>
            <a:picLocks noChangeAspect="1"/>
          </p:cNvPicPr>
          <p:nvPr/>
        </p:nvPicPr>
        <p:blipFill>
          <a:blip r:embed="rId2"/>
          <a:stretch>
            <a:fillRect/>
          </a:stretch>
        </p:blipFill>
        <p:spPr>
          <a:xfrm>
            <a:off x="-79513" y="2631233"/>
            <a:ext cx="7534276" cy="39385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صورة 8">
            <a:extLst>
              <a:ext uri="{FF2B5EF4-FFF2-40B4-BE49-F238E27FC236}">
                <a16:creationId xmlns:a16="http://schemas.microsoft.com/office/drawing/2014/main" id="{7FE64C65-DA3B-0C38-B6BB-08A51416ED2E}"/>
              </a:ext>
            </a:extLst>
          </p:cNvPr>
          <p:cNvPicPr>
            <a:picLocks noChangeAspect="1"/>
          </p:cNvPicPr>
          <p:nvPr/>
        </p:nvPicPr>
        <p:blipFill>
          <a:blip r:embed="rId3"/>
          <a:stretch>
            <a:fillRect/>
          </a:stretch>
        </p:blipFill>
        <p:spPr>
          <a:xfrm>
            <a:off x="7680050" y="3058617"/>
            <a:ext cx="4511950" cy="3799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مربع نص 2">
            <a:extLst>
              <a:ext uri="{FF2B5EF4-FFF2-40B4-BE49-F238E27FC236}">
                <a16:creationId xmlns:a16="http://schemas.microsoft.com/office/drawing/2014/main" id="{72355295-83DD-171C-7AE6-7EE86117184D}"/>
              </a:ext>
            </a:extLst>
          </p:cNvPr>
          <p:cNvSpPr txBox="1"/>
          <p:nvPr/>
        </p:nvSpPr>
        <p:spPr>
          <a:xfrm>
            <a:off x="257175" y="869811"/>
            <a:ext cx="11772900" cy="2062103"/>
          </a:xfrm>
          <a:prstGeom prst="rect">
            <a:avLst/>
          </a:prstGeom>
          <a:noFill/>
        </p:spPr>
        <p:txBody>
          <a:bodyPr wrap="square">
            <a:spAutoFit/>
          </a:bodyPr>
          <a:lstStyle/>
          <a:p>
            <a:pPr algn="r"/>
            <a:r>
              <a:rPr lang="ar-IQ" sz="3200" b="1" dirty="0">
                <a:solidFill>
                  <a:schemeClr val="accent4">
                    <a:lumMod val="50000"/>
                  </a:schemeClr>
                </a:solidFill>
              </a:rPr>
              <a:t>يضم اسماك منقرضة كانت تمتلك فكوكا وزعانف مزدوجة وبقيت محتفظة  بالصفائح العظمية الادمية التي كانت موجودة في </a:t>
            </a:r>
            <a:r>
              <a:rPr lang="ar-IQ" sz="3200" b="1" dirty="0" err="1">
                <a:solidFill>
                  <a:schemeClr val="accent4">
                    <a:lumMod val="50000"/>
                  </a:schemeClr>
                </a:solidFill>
              </a:rPr>
              <a:t>صفائحية</a:t>
            </a:r>
            <a:r>
              <a:rPr lang="ar-IQ" sz="3200" b="1" dirty="0">
                <a:solidFill>
                  <a:schemeClr val="accent4">
                    <a:lumMod val="50000"/>
                  </a:schemeClr>
                </a:solidFill>
              </a:rPr>
              <a:t> الجلد، ولكن بدرجه كبيره من الاختزال ويعتقد انها مفترسة وانتقلت من المياه العذبة الى البحر ومثال عليها </a:t>
            </a:r>
            <a:r>
              <a:rPr lang="en-GB" sz="3200" b="1" dirty="0">
                <a:solidFill>
                  <a:schemeClr val="accent4">
                    <a:lumMod val="50000"/>
                  </a:schemeClr>
                </a:solidFill>
              </a:rPr>
              <a:t>Acanthoidians</a:t>
            </a:r>
            <a:r>
              <a:rPr lang="ar-IQ" sz="3200" b="1" dirty="0">
                <a:solidFill>
                  <a:schemeClr val="accent4">
                    <a:lumMod val="50000"/>
                  </a:schemeClr>
                </a:solidFill>
              </a:rPr>
              <a:t> </a:t>
            </a:r>
            <a:endParaRPr lang="ar-IQ" sz="3200" dirty="0"/>
          </a:p>
        </p:txBody>
      </p:sp>
      <p:sp>
        <p:nvSpPr>
          <p:cNvPr id="6" name="مربع نص 5">
            <a:extLst>
              <a:ext uri="{FF2B5EF4-FFF2-40B4-BE49-F238E27FC236}">
                <a16:creationId xmlns:a16="http://schemas.microsoft.com/office/drawing/2014/main" id="{C9E7440B-DF50-53DC-43DB-3A3FBCFDD8A0}"/>
              </a:ext>
            </a:extLst>
          </p:cNvPr>
          <p:cNvSpPr txBox="1"/>
          <p:nvPr/>
        </p:nvSpPr>
        <p:spPr>
          <a:xfrm>
            <a:off x="581026" y="161925"/>
            <a:ext cx="10848974"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4000" b="1" dirty="0">
                <a:solidFill>
                  <a:schemeClr val="accent3">
                    <a:lumMod val="50000"/>
                  </a:schemeClr>
                </a:solidFill>
              </a:rPr>
              <a:t>2- Class: Placodermi </a:t>
            </a:r>
            <a:r>
              <a:rPr lang="ar-IQ" sz="4000" b="1" dirty="0">
                <a:solidFill>
                  <a:schemeClr val="accent3">
                    <a:lumMod val="50000"/>
                  </a:schemeClr>
                </a:solidFill>
              </a:rPr>
              <a:t>صنف صفيحية الجلد </a:t>
            </a:r>
          </a:p>
        </p:txBody>
      </p:sp>
    </p:spTree>
    <p:extLst>
      <p:ext uri="{BB962C8B-B14F-4D97-AF65-F5344CB8AC3E}">
        <p14:creationId xmlns:p14="http://schemas.microsoft.com/office/powerpoint/2010/main" val="470464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8938AD3-22CC-7E75-61AC-74ED363EAF12}"/>
              </a:ext>
            </a:extLst>
          </p:cNvPr>
          <p:cNvPicPr>
            <a:picLocks noChangeAspect="1"/>
          </p:cNvPicPr>
          <p:nvPr/>
        </p:nvPicPr>
        <p:blipFill>
          <a:blip r:embed="rId3"/>
          <a:stretch>
            <a:fillRect/>
          </a:stretch>
        </p:blipFill>
        <p:spPr>
          <a:xfrm>
            <a:off x="390525" y="3270823"/>
            <a:ext cx="5267739" cy="33231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صورة 5">
            <a:extLst>
              <a:ext uri="{FF2B5EF4-FFF2-40B4-BE49-F238E27FC236}">
                <a16:creationId xmlns:a16="http://schemas.microsoft.com/office/drawing/2014/main" id="{265C2976-A40A-43B2-D980-DFD6CB6AAE10}"/>
              </a:ext>
            </a:extLst>
          </p:cNvPr>
          <p:cNvPicPr>
            <a:picLocks noChangeAspect="1"/>
          </p:cNvPicPr>
          <p:nvPr/>
        </p:nvPicPr>
        <p:blipFill>
          <a:blip r:embed="rId4"/>
          <a:stretch>
            <a:fillRect/>
          </a:stretch>
        </p:blipFill>
        <p:spPr>
          <a:xfrm>
            <a:off x="6459607" y="3192243"/>
            <a:ext cx="5341868" cy="34802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مربع نص 4">
            <a:extLst>
              <a:ext uri="{FF2B5EF4-FFF2-40B4-BE49-F238E27FC236}">
                <a16:creationId xmlns:a16="http://schemas.microsoft.com/office/drawing/2014/main" id="{72EA9D4F-F677-12F4-3DB1-20B68D3EA003}"/>
              </a:ext>
            </a:extLst>
          </p:cNvPr>
          <p:cNvSpPr txBox="1"/>
          <p:nvPr/>
        </p:nvSpPr>
        <p:spPr>
          <a:xfrm>
            <a:off x="276225" y="1057275"/>
            <a:ext cx="11525250" cy="2062103"/>
          </a:xfrm>
          <a:prstGeom prst="rect">
            <a:avLst/>
          </a:prstGeom>
          <a:noFill/>
        </p:spPr>
        <p:txBody>
          <a:bodyPr wrap="square">
            <a:spAutoFit/>
          </a:bodyPr>
          <a:lstStyle/>
          <a:p>
            <a:pPr algn="r"/>
            <a:r>
              <a:rPr lang="ar-IQ" sz="3200" b="1" dirty="0">
                <a:solidFill>
                  <a:schemeClr val="tx2">
                    <a:lumMod val="50000"/>
                  </a:schemeClr>
                </a:solidFill>
              </a:rPr>
              <a:t>تشمل هذه المجموعة حوالي 70 نوع من الأسماك عديمة الفكوك موزعه على رتبتين هما:</a:t>
            </a:r>
          </a:p>
          <a:p>
            <a:pPr marL="514350" indent="-514350">
              <a:buFont typeface="+mj-lt"/>
              <a:buAutoNum type="arabicPeriod"/>
            </a:pPr>
            <a:r>
              <a:rPr lang="en-GB" sz="3200" b="1" dirty="0">
                <a:solidFill>
                  <a:schemeClr val="accent2">
                    <a:lumMod val="50000"/>
                  </a:schemeClr>
                </a:solidFill>
              </a:rPr>
              <a:t>Order: Myxiniformes           </a:t>
            </a:r>
            <a:r>
              <a:rPr lang="ar-IQ" sz="3200" b="1" dirty="0">
                <a:solidFill>
                  <a:schemeClr val="accent2">
                    <a:lumMod val="50000"/>
                  </a:schemeClr>
                </a:solidFill>
              </a:rPr>
              <a:t>رتبة </a:t>
            </a:r>
            <a:r>
              <a:rPr lang="ar-IQ" sz="3200" b="1" dirty="0" err="1">
                <a:solidFill>
                  <a:schemeClr val="accent2">
                    <a:lumMod val="50000"/>
                  </a:schemeClr>
                </a:solidFill>
              </a:rPr>
              <a:t>الجرثيات</a:t>
            </a:r>
            <a:r>
              <a:rPr lang="ar-IQ" sz="3200" b="1" dirty="0">
                <a:solidFill>
                  <a:schemeClr val="accent2">
                    <a:lumMod val="50000"/>
                  </a:schemeClr>
                </a:solidFill>
              </a:rPr>
              <a:t> </a:t>
            </a:r>
          </a:p>
          <a:p>
            <a:pPr marL="514350" indent="-514350">
              <a:buFont typeface="+mj-lt"/>
              <a:buAutoNum type="arabicPeriod"/>
            </a:pPr>
            <a:r>
              <a:rPr lang="en-GB" sz="3200" b="1" dirty="0">
                <a:solidFill>
                  <a:schemeClr val="accent2">
                    <a:lumMod val="50000"/>
                  </a:schemeClr>
                </a:solidFill>
              </a:rPr>
              <a:t>Order: Petromyzoniformes   </a:t>
            </a:r>
            <a:r>
              <a:rPr lang="ar-IQ" sz="3200" b="1" dirty="0">
                <a:solidFill>
                  <a:schemeClr val="accent2">
                    <a:lumMod val="50000"/>
                  </a:schemeClr>
                </a:solidFill>
              </a:rPr>
              <a:t>رتبة </a:t>
            </a:r>
            <a:r>
              <a:rPr lang="ar-IQ" sz="3200" b="1" dirty="0" err="1">
                <a:solidFill>
                  <a:schemeClr val="accent2">
                    <a:lumMod val="50000"/>
                  </a:schemeClr>
                </a:solidFill>
              </a:rPr>
              <a:t>الجلكيات</a:t>
            </a:r>
            <a:r>
              <a:rPr lang="ar-IQ" sz="3200" b="1" dirty="0">
                <a:solidFill>
                  <a:schemeClr val="accent2">
                    <a:lumMod val="50000"/>
                  </a:schemeClr>
                </a:solidFill>
              </a:rPr>
              <a:t>   </a:t>
            </a:r>
            <a:endParaRPr lang="en-GB" sz="3200" b="1" dirty="0">
              <a:solidFill>
                <a:schemeClr val="accent2">
                  <a:lumMod val="50000"/>
                </a:schemeClr>
              </a:solidFill>
            </a:endParaRPr>
          </a:p>
        </p:txBody>
      </p:sp>
      <p:sp>
        <p:nvSpPr>
          <p:cNvPr id="8" name="مربع نص 7">
            <a:extLst>
              <a:ext uri="{FF2B5EF4-FFF2-40B4-BE49-F238E27FC236}">
                <a16:creationId xmlns:a16="http://schemas.microsoft.com/office/drawing/2014/main" id="{D0FFB7C6-9DA1-8289-56E7-894F761A0274}"/>
              </a:ext>
            </a:extLst>
          </p:cNvPr>
          <p:cNvSpPr txBox="1"/>
          <p:nvPr/>
        </p:nvSpPr>
        <p:spPr>
          <a:xfrm>
            <a:off x="542926" y="264066"/>
            <a:ext cx="10372724"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4000" b="1" dirty="0">
                <a:solidFill>
                  <a:schemeClr val="accent3">
                    <a:lumMod val="50000"/>
                  </a:schemeClr>
                </a:solidFill>
              </a:rPr>
              <a:t>3-  Class: Cyclostomata</a:t>
            </a:r>
            <a:r>
              <a:rPr lang="ar-IQ" sz="4000" b="1" dirty="0">
                <a:solidFill>
                  <a:schemeClr val="accent3">
                    <a:lumMod val="50000"/>
                  </a:schemeClr>
                </a:solidFill>
              </a:rPr>
              <a:t> صنف دائرية الفم </a:t>
            </a:r>
            <a:r>
              <a:rPr lang="en-GB" sz="4000" b="1" dirty="0">
                <a:solidFill>
                  <a:schemeClr val="accent3">
                    <a:lumMod val="50000"/>
                  </a:schemeClr>
                </a:solidFill>
              </a:rPr>
              <a:t> </a:t>
            </a:r>
            <a:endParaRPr lang="ar-IQ" sz="4000" dirty="0"/>
          </a:p>
        </p:txBody>
      </p:sp>
    </p:spTree>
    <p:extLst>
      <p:ext uri="{BB962C8B-B14F-4D97-AF65-F5344CB8AC3E}">
        <p14:creationId xmlns:p14="http://schemas.microsoft.com/office/powerpoint/2010/main" val="4141747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mprey-hagfish">
            <a:extLst>
              <a:ext uri="{FF2B5EF4-FFF2-40B4-BE49-F238E27FC236}">
                <a16:creationId xmlns:a16="http://schemas.microsoft.com/office/drawing/2014/main" id="{198DE8CD-0F22-58E8-5891-A719AF0C1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84" y="289953"/>
            <a:ext cx="10836612" cy="579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23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جمع بندی و ارائه الگوی نظری"/>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مربع نص 3">
            <a:extLst>
              <a:ext uri="{FF2B5EF4-FFF2-40B4-BE49-F238E27FC236}">
                <a16:creationId xmlns:a16="http://schemas.microsoft.com/office/drawing/2014/main" id="{5C8B14C1-624B-C715-FD30-82FA286DE44A}"/>
              </a:ext>
            </a:extLst>
          </p:cNvPr>
          <p:cNvSpPr txBox="1"/>
          <p:nvPr/>
        </p:nvSpPr>
        <p:spPr>
          <a:xfrm>
            <a:off x="266701" y="266700"/>
            <a:ext cx="11449050" cy="5016758"/>
          </a:xfrm>
          <a:prstGeom prst="rect">
            <a:avLst/>
          </a:prstGeom>
          <a:noFill/>
        </p:spPr>
        <p:txBody>
          <a:bodyPr wrap="square">
            <a:spAutoFit/>
          </a:bodyPr>
          <a:lstStyle/>
          <a:p>
            <a:pPr marL="514350" indent="-514350">
              <a:lnSpc>
                <a:spcPct val="150000"/>
              </a:lnSpc>
              <a:buFont typeface="+mj-lt"/>
              <a:buAutoNum type="arabicPeriod"/>
            </a:pPr>
            <a:r>
              <a:rPr lang="en-GB" sz="3200" b="1" dirty="0">
                <a:solidFill>
                  <a:schemeClr val="accent2">
                    <a:lumMod val="50000"/>
                  </a:schemeClr>
                </a:solidFill>
              </a:rPr>
              <a:t>Order: Myxiniformes    </a:t>
            </a:r>
            <a:r>
              <a:rPr lang="ar-IQ" sz="3200" b="1" dirty="0">
                <a:solidFill>
                  <a:schemeClr val="accent2">
                    <a:lumMod val="50000"/>
                  </a:schemeClr>
                </a:solidFill>
              </a:rPr>
              <a:t>رتبة الجرثيات </a:t>
            </a:r>
            <a:endParaRPr lang="en-GB" sz="3200" b="1" dirty="0">
              <a:solidFill>
                <a:schemeClr val="accent2">
                  <a:lumMod val="50000"/>
                </a:schemeClr>
              </a:solidFill>
            </a:endParaRPr>
          </a:p>
          <a:p>
            <a:pPr algn="r"/>
            <a:r>
              <a:rPr lang="ar-IQ" sz="2800" b="1" dirty="0">
                <a:solidFill>
                  <a:schemeClr val="tx2">
                    <a:lumMod val="50000"/>
                  </a:schemeClr>
                </a:solidFill>
              </a:rPr>
              <a:t>وتضم مجموعة بحرية المعيشة بشكل تام تتغذى على الأسماك الميتة والحلقيات والنواعم والقشريات وهي ليست طفيلية . </a:t>
            </a:r>
          </a:p>
          <a:p>
            <a:pPr algn="r"/>
            <a:endParaRPr lang="ar-IQ" sz="2800" b="1" dirty="0">
              <a:solidFill>
                <a:schemeClr val="tx2">
                  <a:lumMod val="50000"/>
                </a:schemeClr>
              </a:solidFill>
            </a:endParaRPr>
          </a:p>
          <a:p>
            <a:pPr algn="r"/>
            <a:endParaRPr lang="ar-IQ" sz="2800" b="1" dirty="0">
              <a:solidFill>
                <a:schemeClr val="tx2">
                  <a:lumMod val="50000"/>
                </a:schemeClr>
              </a:solidFill>
            </a:endParaRPr>
          </a:p>
          <a:p>
            <a:pPr algn="r"/>
            <a:r>
              <a:rPr lang="ar-IQ" sz="2800" b="1" dirty="0">
                <a:solidFill>
                  <a:schemeClr val="tx2">
                    <a:lumMod val="50000"/>
                  </a:schemeClr>
                </a:solidFill>
              </a:rPr>
              <a:t> </a:t>
            </a:r>
            <a:endParaRPr lang="en-GB" sz="2800" b="1" dirty="0">
              <a:solidFill>
                <a:schemeClr val="tx2">
                  <a:lumMod val="50000"/>
                </a:schemeClr>
              </a:solidFill>
            </a:endParaRPr>
          </a:p>
          <a:p>
            <a:pPr>
              <a:lnSpc>
                <a:spcPct val="150000"/>
              </a:lnSpc>
            </a:pPr>
            <a:r>
              <a:rPr lang="en-GB" sz="2800" b="1" dirty="0">
                <a:solidFill>
                  <a:schemeClr val="accent2">
                    <a:lumMod val="50000"/>
                  </a:schemeClr>
                </a:solidFill>
              </a:rPr>
              <a:t>2.</a:t>
            </a:r>
            <a:r>
              <a:rPr lang="en-GB" sz="2800" b="1" dirty="0">
                <a:solidFill>
                  <a:schemeClr val="tx2">
                    <a:lumMod val="50000"/>
                  </a:schemeClr>
                </a:solidFill>
              </a:rPr>
              <a:t>  </a:t>
            </a:r>
            <a:r>
              <a:rPr lang="en-GB" sz="3200" b="1" dirty="0">
                <a:solidFill>
                  <a:schemeClr val="accent2">
                    <a:lumMod val="50000"/>
                  </a:schemeClr>
                </a:solidFill>
              </a:rPr>
              <a:t>Order: Petromyzoniformes      </a:t>
            </a:r>
            <a:r>
              <a:rPr lang="ar-IQ" sz="3200" b="1" dirty="0">
                <a:solidFill>
                  <a:schemeClr val="accent2">
                    <a:lumMod val="50000"/>
                  </a:schemeClr>
                </a:solidFill>
              </a:rPr>
              <a:t>رتبة الجلكيات  </a:t>
            </a:r>
            <a:endParaRPr lang="en-GB" sz="3200" b="1" dirty="0">
              <a:solidFill>
                <a:schemeClr val="accent2">
                  <a:lumMod val="50000"/>
                </a:schemeClr>
              </a:solidFill>
            </a:endParaRPr>
          </a:p>
          <a:p>
            <a:pPr algn="r" rtl="1"/>
            <a:r>
              <a:rPr lang="ar-IQ" sz="2800" b="1" dirty="0">
                <a:solidFill>
                  <a:schemeClr val="tx1">
                    <a:lumMod val="95000"/>
                    <a:lumOff val="5000"/>
                  </a:schemeClr>
                </a:solidFill>
              </a:rPr>
              <a:t>وتضم هذه الرتبة اسماك طفيلية، الفم فيها مزاح قليلا الى الجهة البطنية ، ويكون ذو لسان مبردي (</a:t>
            </a:r>
            <a:r>
              <a:rPr lang="en-GB" sz="2800" b="1" dirty="0">
                <a:solidFill>
                  <a:schemeClr val="tx1">
                    <a:lumMod val="95000"/>
                    <a:lumOff val="5000"/>
                  </a:schemeClr>
                </a:solidFill>
              </a:rPr>
              <a:t>Rasping Tongue</a:t>
            </a:r>
            <a:r>
              <a:rPr lang="en-GB" sz="2800" b="1" dirty="0">
                <a:solidFill>
                  <a:schemeClr val="accent2">
                    <a:lumMod val="50000"/>
                  </a:schemeClr>
                </a:solidFill>
              </a:rPr>
              <a:t> </a:t>
            </a:r>
            <a:r>
              <a:rPr lang="ar-IQ" sz="2800" b="1" dirty="0">
                <a:solidFill>
                  <a:schemeClr val="tx1">
                    <a:lumMod val="95000"/>
                    <a:lumOff val="5000"/>
                  </a:schemeClr>
                </a:solidFill>
              </a:rPr>
              <a:t>) ومثالها </a:t>
            </a:r>
            <a:r>
              <a:rPr lang="ar-IQ" sz="2800" b="1" dirty="0" err="1">
                <a:solidFill>
                  <a:schemeClr val="tx1">
                    <a:lumMod val="95000"/>
                    <a:lumOff val="5000"/>
                  </a:schemeClr>
                </a:solidFill>
              </a:rPr>
              <a:t>الجلكي</a:t>
            </a:r>
            <a:r>
              <a:rPr lang="ar-IQ" sz="2800" b="1" dirty="0">
                <a:solidFill>
                  <a:schemeClr val="tx1">
                    <a:lumMod val="95000"/>
                    <a:lumOff val="5000"/>
                  </a:schemeClr>
                </a:solidFill>
              </a:rPr>
              <a:t> البحري</a:t>
            </a:r>
          </a:p>
          <a:p>
            <a:pPr algn="r" rtl="1"/>
            <a:r>
              <a:rPr lang="en-GB" sz="2800" b="1" dirty="0">
                <a:solidFill>
                  <a:schemeClr val="tx1">
                    <a:lumMod val="95000"/>
                    <a:lumOff val="5000"/>
                  </a:schemeClr>
                </a:solidFill>
              </a:rPr>
              <a:t>(Lamprey)   </a:t>
            </a:r>
            <a:r>
              <a:rPr lang="ar-IQ" sz="2800" b="1" dirty="0">
                <a:solidFill>
                  <a:schemeClr val="tx1">
                    <a:lumMod val="95000"/>
                    <a:lumOff val="5000"/>
                  </a:schemeClr>
                </a:solidFill>
              </a:rPr>
              <a:t>. وهي طفيلية المعيشة. </a:t>
            </a:r>
          </a:p>
        </p:txBody>
      </p:sp>
      <p:pic>
        <p:nvPicPr>
          <p:cNvPr id="5" name="صورة 4">
            <a:extLst>
              <a:ext uri="{FF2B5EF4-FFF2-40B4-BE49-F238E27FC236}">
                <a16:creationId xmlns:a16="http://schemas.microsoft.com/office/drawing/2014/main" id="{315B1B7C-8218-3F05-E89A-A161F76BEC98}"/>
              </a:ext>
            </a:extLst>
          </p:cNvPr>
          <p:cNvPicPr>
            <a:picLocks noChangeAspect="1"/>
          </p:cNvPicPr>
          <p:nvPr/>
        </p:nvPicPr>
        <p:blipFill>
          <a:blip r:embed="rId2"/>
          <a:stretch>
            <a:fillRect/>
          </a:stretch>
        </p:blipFill>
        <p:spPr>
          <a:xfrm>
            <a:off x="476249" y="4371136"/>
            <a:ext cx="4993424" cy="2397694"/>
          </a:xfrm>
          <a:prstGeom prst="rect">
            <a:avLst/>
          </a:prstGeom>
        </p:spPr>
      </p:pic>
      <p:pic>
        <p:nvPicPr>
          <p:cNvPr id="9" name="صورة 8">
            <a:extLst>
              <a:ext uri="{FF2B5EF4-FFF2-40B4-BE49-F238E27FC236}">
                <a16:creationId xmlns:a16="http://schemas.microsoft.com/office/drawing/2014/main" id="{8561F4AE-43B6-F4D3-4E01-31C80401311C}"/>
              </a:ext>
            </a:extLst>
          </p:cNvPr>
          <p:cNvPicPr>
            <a:picLocks noChangeAspect="1"/>
          </p:cNvPicPr>
          <p:nvPr/>
        </p:nvPicPr>
        <p:blipFill>
          <a:blip r:embed="rId3"/>
          <a:stretch>
            <a:fillRect/>
          </a:stretch>
        </p:blipFill>
        <p:spPr>
          <a:xfrm>
            <a:off x="661985" y="1493391"/>
            <a:ext cx="4376739" cy="1836435"/>
          </a:xfrm>
          <a:prstGeom prst="rect">
            <a:avLst/>
          </a:prstGeom>
        </p:spPr>
      </p:pic>
    </p:spTree>
    <p:extLst>
      <p:ext uri="{BB962C8B-B14F-4D97-AF65-F5344CB8AC3E}">
        <p14:creationId xmlns:p14="http://schemas.microsoft.com/office/powerpoint/2010/main" val="2823886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pi.ning.com/files/LLkPahPRHaoGstMMZ9TzyfkrR545uEXh7ClZbjSdDG8AvSQGgwfXwPKeLouiQ5Hmufqi0HEsKBvsOHWO05tNPBRJT9QTeopW/hagfish.jpg">
            <a:extLst>
              <a:ext uri="{FF2B5EF4-FFF2-40B4-BE49-F238E27FC236}">
                <a16:creationId xmlns:a16="http://schemas.microsoft.com/office/drawing/2014/main" id="{1A5C872E-A7BE-9AE2-1767-BBBB30A00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4" y="0"/>
            <a:ext cx="9286875"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623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r-IQ"/>
          </a:p>
        </p:txBody>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5" descr="C:\Users\dell\Desktop\sea-lamprey-makes-return-to-river-tamar_9.jpg">
            <a:extLst>
              <a:ext uri="{FF2B5EF4-FFF2-40B4-BE49-F238E27FC236}">
                <a16:creationId xmlns:a16="http://schemas.microsoft.com/office/drawing/2014/main" id="{D64E3FEC-1094-C4DD-C3F2-AC76FD4CEB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66925" y="866775"/>
            <a:ext cx="7848600" cy="434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8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descr="صورة تحتوي على سمك, الزعانف, منتجات سمكية, سمك السلمون المرقط&#10;&#10;تم إنشاء الوصف تلقائياً">
            <a:extLst>
              <a:ext uri="{FF2B5EF4-FFF2-40B4-BE49-F238E27FC236}">
                <a16:creationId xmlns:a16="http://schemas.microsoft.com/office/drawing/2014/main" id="{C5CA2AA6-18EF-7B60-8C48-E90AA3141041}"/>
              </a:ext>
            </a:extLst>
          </p:cNvPr>
          <p:cNvPicPr>
            <a:picLocks noChangeAspect="1"/>
          </p:cNvPicPr>
          <p:nvPr/>
        </p:nvPicPr>
        <p:blipFill rotWithShape="1">
          <a:blip r:embed="rId2"/>
          <a:srcRect l="9040" r="8197" b="-1"/>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صورة 8" descr="صورة تحتوي على سمك, جانويد (أسماك)&#10;&#10;تم إنشاء الوصف تلقائياً">
            <a:extLst>
              <a:ext uri="{FF2B5EF4-FFF2-40B4-BE49-F238E27FC236}">
                <a16:creationId xmlns:a16="http://schemas.microsoft.com/office/drawing/2014/main" id="{AE90D49B-FDCA-1C29-5E96-FE48A74C56CF}"/>
              </a:ext>
            </a:extLst>
          </p:cNvPr>
          <p:cNvPicPr>
            <a:picLocks noChangeAspect="1"/>
          </p:cNvPicPr>
          <p:nvPr/>
        </p:nvPicPr>
        <p:blipFill rotWithShape="1">
          <a:blip r:embed="rId3"/>
          <a:srcRect t="26749" b="2193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صورة 6" descr="صورة تحتوي على شخص, سمك, صيد السمك, صياد السمك&#10;&#10;تم إنشاء الوصف تلقائياً">
            <a:extLst>
              <a:ext uri="{FF2B5EF4-FFF2-40B4-BE49-F238E27FC236}">
                <a16:creationId xmlns:a16="http://schemas.microsoft.com/office/drawing/2014/main" id="{C609815A-C4A0-48D1-8655-42B4CB4E8466}"/>
              </a:ext>
            </a:extLst>
          </p:cNvPr>
          <p:cNvPicPr>
            <a:picLocks noChangeAspect="1"/>
          </p:cNvPicPr>
          <p:nvPr/>
        </p:nvPicPr>
        <p:blipFill rotWithShape="1">
          <a:blip r:embed="rId4"/>
          <a:srcRect l="11390" r="16401"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062668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A1A173B2-5826-8CEE-6F17-A83AEC71C9B6}"/>
              </a:ext>
            </a:extLst>
          </p:cNvPr>
          <p:cNvSpPr txBox="1"/>
          <p:nvPr/>
        </p:nvSpPr>
        <p:spPr>
          <a:xfrm>
            <a:off x="2495550" y="299258"/>
            <a:ext cx="8377497" cy="584775"/>
          </a:xfrm>
          <a:prstGeom prst="rect">
            <a:avLst/>
          </a:prstGeom>
          <a:noFill/>
        </p:spPr>
        <p:txBody>
          <a:bodyPr wrap="square">
            <a:spAutoFit/>
          </a:bodyPr>
          <a:lstStyle/>
          <a:p>
            <a:pPr algn="ctr"/>
            <a:r>
              <a:rPr lang="en-US" sz="3200" b="1" dirty="0">
                <a:solidFill>
                  <a:srgbClr val="0070C0"/>
                </a:solidFill>
                <a:cs typeface="+mj-cs"/>
              </a:rPr>
              <a:t>Pierre Belon  </a:t>
            </a:r>
            <a:r>
              <a:rPr lang="ar-SA" sz="3200" b="1" dirty="0">
                <a:solidFill>
                  <a:srgbClr val="0070C0"/>
                </a:solidFill>
                <a:cs typeface="+mj-cs"/>
              </a:rPr>
              <a:t>م</a:t>
            </a:r>
            <a:r>
              <a:rPr lang="ar-IQ" sz="3200" dirty="0">
                <a:cs typeface="+mj-cs"/>
              </a:rPr>
              <a:t> </a:t>
            </a:r>
            <a:r>
              <a:rPr lang="en-US" sz="3200" b="1" dirty="0">
                <a:solidFill>
                  <a:srgbClr val="0070C0"/>
                </a:solidFill>
                <a:cs typeface="+mj-cs"/>
              </a:rPr>
              <a:t> ( 1564-1517</a:t>
            </a:r>
            <a:r>
              <a:rPr lang="ar-IQ" sz="3200" b="1" dirty="0">
                <a:solidFill>
                  <a:srgbClr val="0070C0"/>
                </a:solidFill>
                <a:cs typeface="+mj-cs"/>
              </a:rPr>
              <a:t> </a:t>
            </a:r>
            <a:r>
              <a:rPr lang="ar-IQ" sz="2400" dirty="0">
                <a:solidFill>
                  <a:srgbClr val="0070C0"/>
                </a:solidFill>
                <a:cs typeface="+mj-cs"/>
              </a:rPr>
              <a:t>(</a:t>
            </a:r>
          </a:p>
        </p:txBody>
      </p:sp>
      <p:sp>
        <p:nvSpPr>
          <p:cNvPr id="9" name="مربع نص 8">
            <a:extLst>
              <a:ext uri="{FF2B5EF4-FFF2-40B4-BE49-F238E27FC236}">
                <a16:creationId xmlns:a16="http://schemas.microsoft.com/office/drawing/2014/main" id="{AA3EDB55-BB52-BD0C-3A6F-B16E2B332794}"/>
              </a:ext>
            </a:extLst>
          </p:cNvPr>
          <p:cNvSpPr txBox="1"/>
          <p:nvPr/>
        </p:nvSpPr>
        <p:spPr>
          <a:xfrm>
            <a:off x="9335193" y="299258"/>
            <a:ext cx="2011680" cy="954107"/>
          </a:xfrm>
          <a:prstGeom prst="rect">
            <a:avLst/>
          </a:prstGeom>
          <a:noFill/>
        </p:spPr>
        <p:txBody>
          <a:bodyPr wrap="square">
            <a:spAutoFit/>
          </a:bodyPr>
          <a:lstStyle/>
          <a:p>
            <a:r>
              <a:rPr lang="ar-IQ" sz="3200" b="1" dirty="0">
                <a:solidFill>
                  <a:srgbClr val="0070C0"/>
                </a:solidFill>
                <a:cs typeface="+mj-cs"/>
              </a:rPr>
              <a:t>بيير بالون</a:t>
            </a:r>
            <a:r>
              <a:rPr lang="en-US" sz="3200" b="1" dirty="0">
                <a:solidFill>
                  <a:srgbClr val="0070C0"/>
                </a:solidFill>
                <a:cs typeface="+mj-cs"/>
              </a:rPr>
              <a:t> -4</a:t>
            </a:r>
          </a:p>
          <a:p>
            <a:endParaRPr lang="ar-IQ" sz="2400" b="1" dirty="0">
              <a:solidFill>
                <a:srgbClr val="0070C0"/>
              </a:solidFill>
              <a:cs typeface="+mj-cs"/>
            </a:endParaRPr>
          </a:p>
        </p:txBody>
      </p:sp>
      <p:sp>
        <p:nvSpPr>
          <p:cNvPr id="11" name="مربع نص 10">
            <a:extLst>
              <a:ext uri="{FF2B5EF4-FFF2-40B4-BE49-F238E27FC236}">
                <a16:creationId xmlns:a16="http://schemas.microsoft.com/office/drawing/2014/main" id="{AE82A053-0287-6DCA-C243-7719B3C7E6C0}"/>
              </a:ext>
            </a:extLst>
          </p:cNvPr>
          <p:cNvSpPr txBox="1"/>
          <p:nvPr/>
        </p:nvSpPr>
        <p:spPr>
          <a:xfrm>
            <a:off x="490452" y="1064030"/>
            <a:ext cx="11139054" cy="1261884"/>
          </a:xfrm>
          <a:prstGeom prst="rect">
            <a:avLst/>
          </a:prstGeom>
          <a:noFill/>
        </p:spPr>
        <p:txBody>
          <a:bodyPr wrap="square">
            <a:spAutoFit/>
          </a:bodyPr>
          <a:lstStyle/>
          <a:p>
            <a:pPr algn="r"/>
            <a:r>
              <a:rPr lang="ar-SA" sz="2400" dirty="0">
                <a:cs typeface="+mj-cs"/>
              </a:rPr>
              <a:t>هو رحالة فرنسي وعالم طبيعة درس وكتب في مجموعة من المواضيع المهمة في علم الأسماك وعلم الطيور والتشريح المقارن. نشر في عام </a:t>
            </a:r>
            <a:r>
              <a:rPr lang="ar-SA" sz="2800" b="1" dirty="0">
                <a:solidFill>
                  <a:srgbClr val="00B050"/>
                </a:solidFill>
                <a:cs typeface="+mj-cs"/>
              </a:rPr>
              <a:t>1555</a:t>
            </a:r>
            <a:r>
              <a:rPr lang="ar-SA" sz="2400" dirty="0">
                <a:cs typeface="+mj-cs"/>
              </a:rPr>
              <a:t> المصورات الخاصة بهيكل الانسان والطير .وقد فتح افقا لدراسة      )</a:t>
            </a:r>
            <a:r>
              <a:rPr lang="ar-SA" sz="2400" b="1" dirty="0">
                <a:solidFill>
                  <a:schemeClr val="accent3">
                    <a:lumMod val="50000"/>
                  </a:schemeClr>
                </a:solidFill>
                <a:cs typeface="+mj-cs"/>
              </a:rPr>
              <a:t>التراكيب المتماثلة </a:t>
            </a:r>
            <a:r>
              <a:rPr lang="ar-SA" sz="2400" dirty="0">
                <a:cs typeface="+mj-cs"/>
              </a:rPr>
              <a:t>(</a:t>
            </a:r>
            <a:r>
              <a:rPr lang="ar-SA" sz="2400" b="1" dirty="0">
                <a:cs typeface="+mj-cs"/>
              </a:rPr>
              <a:t>لها نفس النشؤ الجنيني </a:t>
            </a:r>
            <a:r>
              <a:rPr lang="ar-SA" sz="2400" dirty="0">
                <a:cs typeface="+mj-cs"/>
              </a:rPr>
              <a:t>) مثل ذراع الانسان وجناح الطير .</a:t>
            </a:r>
            <a:r>
              <a:rPr lang="en-US" sz="2400" b="1" dirty="0" err="1">
                <a:solidFill>
                  <a:schemeClr val="accent3">
                    <a:lumMod val="50000"/>
                  </a:schemeClr>
                </a:solidFill>
                <a:cs typeface="+mj-cs"/>
              </a:rPr>
              <a:t>Homologus</a:t>
            </a:r>
            <a:r>
              <a:rPr lang="en-US" sz="2400" b="1" dirty="0">
                <a:solidFill>
                  <a:schemeClr val="accent3">
                    <a:lumMod val="50000"/>
                  </a:schemeClr>
                </a:solidFill>
                <a:cs typeface="+mj-cs"/>
              </a:rPr>
              <a:t> structure</a:t>
            </a:r>
            <a:r>
              <a:rPr lang="ar-SA" sz="2400" b="1" dirty="0">
                <a:solidFill>
                  <a:schemeClr val="accent3">
                    <a:lumMod val="50000"/>
                  </a:schemeClr>
                </a:solidFill>
                <a:cs typeface="+mj-cs"/>
              </a:rPr>
              <a:t>( </a:t>
            </a:r>
            <a:r>
              <a:rPr lang="en-US" sz="2400" b="1" dirty="0">
                <a:solidFill>
                  <a:schemeClr val="accent3">
                    <a:lumMod val="50000"/>
                  </a:schemeClr>
                </a:solidFill>
                <a:cs typeface="+mj-cs"/>
              </a:rPr>
              <a:t> </a:t>
            </a:r>
          </a:p>
        </p:txBody>
      </p:sp>
      <p:grpSp>
        <p:nvGrpSpPr>
          <p:cNvPr id="12" name="Group 2">
            <a:extLst>
              <a:ext uri="{FF2B5EF4-FFF2-40B4-BE49-F238E27FC236}">
                <a16:creationId xmlns:a16="http://schemas.microsoft.com/office/drawing/2014/main" id="{4E2A6D81-579B-CAEA-5511-DF19D821FF17}"/>
              </a:ext>
            </a:extLst>
          </p:cNvPr>
          <p:cNvGrpSpPr>
            <a:grpSpLocks/>
          </p:cNvGrpSpPr>
          <p:nvPr/>
        </p:nvGrpSpPr>
        <p:grpSpPr bwMode="auto">
          <a:xfrm>
            <a:off x="165101" y="2552007"/>
            <a:ext cx="5171670" cy="4330930"/>
            <a:chOff x="2479" y="252"/>
            <a:chExt cx="6259" cy="4855"/>
          </a:xfrm>
        </p:grpSpPr>
        <p:pic>
          <p:nvPicPr>
            <p:cNvPr id="2051" name="Picture 3">
              <a:extLst>
                <a:ext uri="{FF2B5EF4-FFF2-40B4-BE49-F238E27FC236}">
                  <a16:creationId xmlns:a16="http://schemas.microsoft.com/office/drawing/2014/main" id="{12233371-13C8-E5A2-39DD-132860685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 y="256"/>
              <a:ext cx="6249" cy="48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a:extLst>
                <a:ext uri="{FF2B5EF4-FFF2-40B4-BE49-F238E27FC236}">
                  <a16:creationId xmlns:a16="http://schemas.microsoft.com/office/drawing/2014/main" id="{4FC52075-0041-E64E-20A9-6A8CEE31B275}"/>
                </a:ext>
              </a:extLst>
            </p:cNvPr>
            <p:cNvSpPr>
              <a:spLocks noChangeArrowheads="1"/>
            </p:cNvSpPr>
            <p:nvPr/>
          </p:nvSpPr>
          <p:spPr bwMode="auto">
            <a:xfrm>
              <a:off x="2481" y="254"/>
              <a:ext cx="6254" cy="48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IQ"/>
            </a:p>
          </p:txBody>
        </p:sp>
      </p:grpSp>
      <p:sp>
        <p:nvSpPr>
          <p:cNvPr id="15" name="مربع نص 14">
            <a:extLst>
              <a:ext uri="{FF2B5EF4-FFF2-40B4-BE49-F238E27FC236}">
                <a16:creationId xmlns:a16="http://schemas.microsoft.com/office/drawing/2014/main" id="{05E5DDD0-10F4-6131-3DCB-450F34E37FA4}"/>
              </a:ext>
            </a:extLst>
          </p:cNvPr>
          <p:cNvSpPr txBox="1"/>
          <p:nvPr/>
        </p:nvSpPr>
        <p:spPr>
          <a:xfrm>
            <a:off x="7232072" y="2962565"/>
            <a:ext cx="3988377" cy="461665"/>
          </a:xfrm>
          <a:prstGeom prst="rect">
            <a:avLst/>
          </a:prstGeom>
          <a:noFill/>
        </p:spPr>
        <p:txBody>
          <a:bodyPr wrap="square">
            <a:spAutoFit/>
          </a:bodyPr>
          <a:lstStyle/>
          <a:p>
            <a:r>
              <a:rPr lang="en-US" sz="2400" b="1" dirty="0">
                <a:solidFill>
                  <a:schemeClr val="accent3">
                    <a:lumMod val="50000"/>
                  </a:schemeClr>
                </a:solidFill>
                <a:cs typeface="+mj-cs"/>
              </a:rPr>
              <a:t>(Analogous structure)</a:t>
            </a:r>
            <a:endParaRPr lang="ar-IQ" sz="2400" b="1" dirty="0">
              <a:solidFill>
                <a:schemeClr val="accent3">
                  <a:lumMod val="50000"/>
                </a:schemeClr>
              </a:solidFill>
              <a:cs typeface="+mj-cs"/>
            </a:endParaRPr>
          </a:p>
        </p:txBody>
      </p:sp>
      <p:sp>
        <p:nvSpPr>
          <p:cNvPr id="17" name="مربع نص 16">
            <a:extLst>
              <a:ext uri="{FF2B5EF4-FFF2-40B4-BE49-F238E27FC236}">
                <a16:creationId xmlns:a16="http://schemas.microsoft.com/office/drawing/2014/main" id="{6B655260-D0F1-E570-61E1-9BF737E77544}"/>
              </a:ext>
            </a:extLst>
          </p:cNvPr>
          <p:cNvSpPr txBox="1"/>
          <p:nvPr/>
        </p:nvSpPr>
        <p:spPr>
          <a:xfrm>
            <a:off x="5569527" y="2500899"/>
            <a:ext cx="6879648" cy="461665"/>
          </a:xfrm>
          <a:prstGeom prst="rect">
            <a:avLst/>
          </a:prstGeom>
          <a:noFill/>
        </p:spPr>
        <p:txBody>
          <a:bodyPr wrap="square">
            <a:spAutoFit/>
          </a:bodyPr>
          <a:lstStyle/>
          <a:p>
            <a:r>
              <a:rPr lang="ar-SA" sz="2400" dirty="0">
                <a:cs typeface="+mj-cs"/>
              </a:rPr>
              <a:t>كما توصل العلماء الى معرفة الأعضاء </a:t>
            </a:r>
            <a:r>
              <a:rPr lang="ar-IQ" sz="2400" dirty="0">
                <a:cs typeface="+mj-cs"/>
              </a:rPr>
              <a:t>او </a:t>
            </a:r>
            <a:r>
              <a:rPr lang="ar-IQ" sz="2400" b="1" dirty="0">
                <a:solidFill>
                  <a:schemeClr val="accent3">
                    <a:lumMod val="50000"/>
                  </a:schemeClr>
                </a:solidFill>
                <a:cs typeface="+mj-cs"/>
              </a:rPr>
              <a:t>التراكيب </a:t>
            </a:r>
            <a:r>
              <a:rPr lang="ar-IQ" sz="2400" b="1" dirty="0" err="1">
                <a:solidFill>
                  <a:schemeClr val="accent3">
                    <a:lumMod val="50000"/>
                  </a:schemeClr>
                </a:solidFill>
                <a:cs typeface="+mj-cs"/>
              </a:rPr>
              <a:t>المتضاهية</a:t>
            </a:r>
            <a:r>
              <a:rPr lang="ar-IQ" sz="2400" b="1" dirty="0">
                <a:solidFill>
                  <a:schemeClr val="accent3">
                    <a:lumMod val="50000"/>
                  </a:schemeClr>
                </a:solidFill>
                <a:cs typeface="+mj-cs"/>
              </a:rPr>
              <a:t> </a:t>
            </a:r>
          </a:p>
        </p:txBody>
      </p:sp>
      <p:sp>
        <p:nvSpPr>
          <p:cNvPr id="19" name="مربع نص 18">
            <a:extLst>
              <a:ext uri="{FF2B5EF4-FFF2-40B4-BE49-F238E27FC236}">
                <a16:creationId xmlns:a16="http://schemas.microsoft.com/office/drawing/2014/main" id="{65DCB715-8611-DF39-6B4D-8A338BF36B4A}"/>
              </a:ext>
            </a:extLst>
          </p:cNvPr>
          <p:cNvSpPr txBox="1"/>
          <p:nvPr/>
        </p:nvSpPr>
        <p:spPr>
          <a:xfrm>
            <a:off x="5332637" y="3424230"/>
            <a:ext cx="6792687" cy="2492990"/>
          </a:xfrm>
          <a:prstGeom prst="rect">
            <a:avLst/>
          </a:prstGeom>
          <a:noFill/>
        </p:spPr>
        <p:txBody>
          <a:bodyPr wrap="square">
            <a:spAutoFit/>
          </a:bodyPr>
          <a:lstStyle/>
          <a:p>
            <a:pPr algn="r"/>
            <a:r>
              <a:rPr lang="ar-IQ" sz="2400" dirty="0">
                <a:cs typeface="+mj-cs"/>
              </a:rPr>
              <a:t>التراكيب الموجودة في حيوانين مختلفين  لكنهما </a:t>
            </a:r>
            <a:r>
              <a:rPr lang="ar-IQ" sz="2400" b="1" dirty="0">
                <a:cs typeface="+mj-cs"/>
              </a:rPr>
              <a:t>تنجز نفس الوظيفة </a:t>
            </a:r>
            <a:r>
              <a:rPr lang="ar-IQ" sz="2400" dirty="0">
                <a:cs typeface="+mj-cs"/>
              </a:rPr>
              <a:t>بغض النظر عن المصدر او النشوء الجنيني كما هو الحال في جناح الطير وجناح الفراشة.  </a:t>
            </a:r>
          </a:p>
          <a:p>
            <a:pPr algn="r"/>
            <a:r>
              <a:rPr lang="ar-IQ" sz="2800" b="1" dirty="0">
                <a:solidFill>
                  <a:schemeClr val="accent2">
                    <a:lumMod val="50000"/>
                  </a:schemeClr>
                </a:solidFill>
                <a:cs typeface="+mj-cs"/>
              </a:rPr>
              <a:t>وقد قاد تفسير نشوء التراكيب المختلفة التعرف على اسلاف الحيوانات والاستنتاجات اشتقت بالدرجة الأولى من حقول علم المتحجرات والتشريح المقارن </a:t>
            </a:r>
            <a:r>
              <a:rPr lang="ar-IQ" sz="2400" dirty="0">
                <a:cs typeface="+mj-cs"/>
              </a:rPr>
              <a:t>. </a:t>
            </a:r>
          </a:p>
        </p:txBody>
      </p:sp>
    </p:spTree>
    <p:extLst>
      <p:ext uri="{BB962C8B-B14F-4D97-AF65-F5344CB8AC3E}">
        <p14:creationId xmlns:p14="http://schemas.microsoft.com/office/powerpoint/2010/main" val="2877453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CA64F263-FF5C-569E-2CB3-E2E7CC1473CA}"/>
              </a:ext>
            </a:extLst>
          </p:cNvPr>
          <p:cNvSpPr txBox="1"/>
          <p:nvPr/>
        </p:nvSpPr>
        <p:spPr>
          <a:xfrm>
            <a:off x="1828800" y="1064002"/>
            <a:ext cx="9810750" cy="707886"/>
          </a:xfrm>
          <a:prstGeom prst="rect">
            <a:avLst/>
          </a:prstGeom>
          <a:noFill/>
        </p:spPr>
        <p:txBody>
          <a:bodyPr wrap="square">
            <a:spAutoFit/>
          </a:bodyPr>
          <a:lstStyle/>
          <a:p>
            <a:pPr algn="r"/>
            <a:r>
              <a:rPr lang="en-GB" sz="4000" b="1" dirty="0">
                <a:solidFill>
                  <a:schemeClr val="accent2">
                    <a:lumMod val="50000"/>
                  </a:schemeClr>
                </a:solidFill>
              </a:rPr>
              <a:t>Petromyzoniformes </a:t>
            </a:r>
            <a:r>
              <a:rPr lang="ar-IQ" sz="4000" b="1" dirty="0">
                <a:solidFill>
                  <a:schemeClr val="accent2">
                    <a:lumMod val="50000"/>
                  </a:schemeClr>
                </a:solidFill>
              </a:rPr>
              <a:t>   ورتبة الجلكيات</a:t>
            </a:r>
            <a:endParaRPr lang="ar-IQ" sz="4400" dirty="0"/>
          </a:p>
        </p:txBody>
      </p:sp>
      <p:sp>
        <p:nvSpPr>
          <p:cNvPr id="4" name="مربع نص 3">
            <a:extLst>
              <a:ext uri="{FF2B5EF4-FFF2-40B4-BE49-F238E27FC236}">
                <a16:creationId xmlns:a16="http://schemas.microsoft.com/office/drawing/2014/main" id="{ECD32E25-A152-EAEE-CA40-ED84FF575F91}"/>
              </a:ext>
            </a:extLst>
          </p:cNvPr>
          <p:cNvSpPr txBox="1"/>
          <p:nvPr/>
        </p:nvSpPr>
        <p:spPr>
          <a:xfrm>
            <a:off x="3078955" y="2038350"/>
            <a:ext cx="8093869" cy="646331"/>
          </a:xfrm>
          <a:prstGeom prst="rect">
            <a:avLst/>
          </a:prstGeom>
          <a:noFill/>
        </p:spPr>
        <p:txBody>
          <a:bodyPr wrap="square">
            <a:spAutoFit/>
          </a:bodyPr>
          <a:lstStyle/>
          <a:p>
            <a:pPr algn="r"/>
            <a:br>
              <a:rPr lang="ar-IQ" b="1" dirty="0">
                <a:solidFill>
                  <a:schemeClr val="accent4">
                    <a:lumMod val="50000"/>
                  </a:schemeClr>
                </a:solidFill>
              </a:rPr>
            </a:br>
            <a:r>
              <a:rPr lang="ar-IQ" sz="1800" b="1" dirty="0">
                <a:solidFill>
                  <a:schemeClr val="accent4">
                    <a:lumMod val="50000"/>
                  </a:schemeClr>
                </a:solidFill>
              </a:rPr>
              <a:t> </a:t>
            </a:r>
            <a:endParaRPr lang="ar-IQ" dirty="0"/>
          </a:p>
        </p:txBody>
      </p:sp>
      <p:sp>
        <p:nvSpPr>
          <p:cNvPr id="5" name="مربع نص 4">
            <a:extLst>
              <a:ext uri="{FF2B5EF4-FFF2-40B4-BE49-F238E27FC236}">
                <a16:creationId xmlns:a16="http://schemas.microsoft.com/office/drawing/2014/main" id="{DAD8B154-08CF-D075-B9D1-869AA2BC9E29}"/>
              </a:ext>
            </a:extLst>
          </p:cNvPr>
          <p:cNvSpPr txBox="1"/>
          <p:nvPr/>
        </p:nvSpPr>
        <p:spPr>
          <a:xfrm>
            <a:off x="0" y="2038350"/>
            <a:ext cx="12001500" cy="3600986"/>
          </a:xfrm>
          <a:prstGeom prst="rect">
            <a:avLst/>
          </a:prstGeom>
          <a:noFill/>
        </p:spPr>
        <p:txBody>
          <a:bodyPr wrap="square">
            <a:spAutoFit/>
          </a:bodyPr>
          <a:lstStyle/>
          <a:p>
            <a:pPr marL="342900" indent="-342900" algn="r" rtl="1">
              <a:buFont typeface="+mj-lt"/>
              <a:buAutoNum type="arabicPeriod"/>
            </a:pPr>
            <a:r>
              <a:rPr lang="ar-IQ" sz="3200" b="1" dirty="0">
                <a:solidFill>
                  <a:schemeClr val="accent4">
                    <a:lumMod val="50000"/>
                  </a:schemeClr>
                </a:solidFill>
              </a:rPr>
              <a:t>الجسم أسطواني الشكل.</a:t>
            </a:r>
          </a:p>
          <a:p>
            <a:pPr marL="342900" indent="-342900" algn="r" rtl="1">
              <a:buFont typeface="+mj-lt"/>
              <a:buAutoNum type="arabicPeriod"/>
            </a:pPr>
            <a:r>
              <a:rPr lang="ar-IQ" sz="3200" b="1" dirty="0">
                <a:solidFill>
                  <a:schemeClr val="accent4">
                    <a:lumMod val="50000"/>
                  </a:schemeClr>
                </a:solidFill>
              </a:rPr>
              <a:t>الزعانف مفرده ووسطية(</a:t>
            </a:r>
            <a:r>
              <a:rPr lang="en-GB" sz="3200" b="1" dirty="0">
                <a:solidFill>
                  <a:schemeClr val="accent4">
                    <a:lumMod val="50000"/>
                  </a:schemeClr>
                </a:solidFill>
              </a:rPr>
              <a:t>(Single median fins</a:t>
            </a:r>
            <a:r>
              <a:rPr lang="ar-IQ" sz="3200" b="1" dirty="0">
                <a:solidFill>
                  <a:schemeClr val="accent4">
                    <a:lumMod val="50000"/>
                  </a:schemeClr>
                </a:solidFill>
              </a:rPr>
              <a:t>   وهي تفتقد الزعانف او اللواحق المزدوجة.</a:t>
            </a:r>
          </a:p>
          <a:p>
            <a:pPr marL="342900" indent="-342900" algn="r" rtl="1">
              <a:buFont typeface="+mj-lt"/>
              <a:buAutoNum type="arabicPeriod"/>
            </a:pPr>
            <a:r>
              <a:rPr lang="ar-IQ" sz="3200" b="1" dirty="0">
                <a:solidFill>
                  <a:schemeClr val="accent4">
                    <a:lumMod val="50000"/>
                  </a:schemeClr>
                </a:solidFill>
              </a:rPr>
              <a:t>الهيكل الداخلي ليفي وغضروفي   (</a:t>
            </a:r>
            <a:r>
              <a:rPr lang="en-GB" sz="3200" b="1" dirty="0">
                <a:solidFill>
                  <a:schemeClr val="accent4">
                    <a:lumMod val="50000"/>
                  </a:schemeClr>
                </a:solidFill>
              </a:rPr>
              <a:t>(Fibrous &amp; cartilaginous skeleton</a:t>
            </a:r>
            <a:r>
              <a:rPr lang="ar-IQ" sz="3200" b="1" dirty="0">
                <a:solidFill>
                  <a:schemeClr val="accent4">
                    <a:lumMod val="50000"/>
                  </a:schemeClr>
                </a:solidFill>
              </a:rPr>
              <a:t> .</a:t>
            </a:r>
          </a:p>
          <a:p>
            <a:pPr marL="342900" indent="-342900" algn="r" rtl="1">
              <a:buFont typeface="+mj-lt"/>
              <a:buAutoNum type="arabicPeriod"/>
            </a:pPr>
            <a:r>
              <a:rPr lang="ar-IQ" sz="3200" b="1" dirty="0">
                <a:solidFill>
                  <a:schemeClr val="accent4">
                    <a:lumMod val="50000"/>
                  </a:schemeClr>
                </a:solidFill>
              </a:rPr>
              <a:t>تمتلك حبل ظهري واضح. </a:t>
            </a:r>
          </a:p>
          <a:p>
            <a:pPr marL="342900" indent="-342900" algn="r" rtl="1">
              <a:buFont typeface="+mj-lt"/>
              <a:buAutoNum type="arabicPeriod"/>
            </a:pPr>
            <a:r>
              <a:rPr lang="ar-IQ" sz="3200" b="1" dirty="0">
                <a:solidFill>
                  <a:schemeClr val="accent4">
                    <a:lumMod val="50000"/>
                  </a:schemeClr>
                </a:solidFill>
              </a:rPr>
              <a:t>تمتلك دماغ وحبل عصبي ظهري إضافة الى ازواج من الاعصاب القحفية .</a:t>
            </a:r>
          </a:p>
          <a:p>
            <a:pPr algn="r"/>
            <a:endParaRPr lang="ar-IQ" sz="1800" b="1" dirty="0">
              <a:solidFill>
                <a:schemeClr val="accent4">
                  <a:lumMod val="50000"/>
                </a:schemeClr>
              </a:solidFill>
            </a:endParaRPr>
          </a:p>
          <a:p>
            <a:pPr algn="r"/>
            <a:endParaRPr lang="ar-IQ" dirty="0"/>
          </a:p>
        </p:txBody>
      </p:sp>
      <p:sp>
        <p:nvSpPr>
          <p:cNvPr id="7" name="مربع نص 6">
            <a:extLst>
              <a:ext uri="{FF2B5EF4-FFF2-40B4-BE49-F238E27FC236}">
                <a16:creationId xmlns:a16="http://schemas.microsoft.com/office/drawing/2014/main" id="{4385755F-E86F-E5F5-0B50-A98AECA14F7C}"/>
              </a:ext>
            </a:extLst>
          </p:cNvPr>
          <p:cNvSpPr txBox="1"/>
          <p:nvPr/>
        </p:nvSpPr>
        <p:spPr>
          <a:xfrm>
            <a:off x="552450" y="323850"/>
            <a:ext cx="11534775" cy="707886"/>
          </a:xfrm>
          <a:prstGeom prst="rect">
            <a:avLst/>
          </a:prstGeom>
          <a:noFill/>
        </p:spPr>
        <p:txBody>
          <a:bodyPr wrap="square">
            <a:spAutoFit/>
          </a:bodyPr>
          <a:lstStyle/>
          <a:p>
            <a:pPr marL="0" indent="0" algn="r" rtl="1">
              <a:buNone/>
            </a:pPr>
            <a:r>
              <a:rPr lang="ar-IQ" sz="4000" b="1" dirty="0">
                <a:solidFill>
                  <a:schemeClr val="accent4">
                    <a:lumMod val="50000"/>
                  </a:schemeClr>
                </a:solidFill>
              </a:rPr>
              <a:t>      </a:t>
            </a:r>
            <a:r>
              <a:rPr lang="ar-IQ" sz="4000" b="1" dirty="0">
                <a:solidFill>
                  <a:schemeClr val="accent2">
                    <a:lumMod val="50000"/>
                  </a:schemeClr>
                </a:solidFill>
              </a:rPr>
              <a:t>الصفات </a:t>
            </a:r>
            <a:r>
              <a:rPr lang="ar-IQ" sz="4000" b="1" dirty="0" err="1">
                <a:solidFill>
                  <a:schemeClr val="accent2">
                    <a:lumMod val="50000"/>
                  </a:schemeClr>
                </a:solidFill>
              </a:rPr>
              <a:t>المشتركه</a:t>
            </a:r>
            <a:r>
              <a:rPr lang="ar-IQ" sz="4000" b="1" dirty="0">
                <a:solidFill>
                  <a:schemeClr val="accent2">
                    <a:lumMod val="50000"/>
                  </a:schemeClr>
                </a:solidFill>
              </a:rPr>
              <a:t> بين رتبة الجرثيات </a:t>
            </a:r>
            <a:r>
              <a:rPr lang="en-GB" sz="4000" b="1" dirty="0">
                <a:solidFill>
                  <a:schemeClr val="accent2">
                    <a:lumMod val="50000"/>
                  </a:schemeClr>
                </a:solidFill>
              </a:rPr>
              <a:t>Myxiniformes</a:t>
            </a:r>
            <a:endParaRPr lang="ar-IQ" sz="4000" b="1" dirty="0">
              <a:solidFill>
                <a:schemeClr val="accent2">
                  <a:lumMod val="50000"/>
                </a:schemeClr>
              </a:solidFill>
            </a:endParaRPr>
          </a:p>
        </p:txBody>
      </p:sp>
    </p:spTree>
    <p:extLst>
      <p:ext uri="{BB962C8B-B14F-4D97-AF65-F5344CB8AC3E}">
        <p14:creationId xmlns:p14="http://schemas.microsoft.com/office/powerpoint/2010/main" val="3442727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9266B8C-C6B6-7228-77ED-46501553962F}"/>
              </a:ext>
            </a:extLst>
          </p:cNvPr>
          <p:cNvSpPr>
            <a:spLocks noGrp="1"/>
          </p:cNvSpPr>
          <p:nvPr>
            <p:ph idx="1"/>
          </p:nvPr>
        </p:nvSpPr>
        <p:spPr>
          <a:xfrm>
            <a:off x="219075" y="171450"/>
            <a:ext cx="11849100" cy="5294896"/>
          </a:xfrm>
        </p:spPr>
        <p:txBody>
          <a:bodyPr/>
          <a:lstStyle/>
          <a:p>
            <a:pPr marL="0" indent="0" algn="r">
              <a:buNone/>
            </a:pPr>
            <a:r>
              <a:rPr lang="ar-IQ" sz="2000" b="1" dirty="0">
                <a:solidFill>
                  <a:schemeClr val="accent4">
                    <a:lumMod val="50000"/>
                  </a:schemeClr>
                </a:solidFill>
              </a:rPr>
              <a:t> </a:t>
            </a:r>
            <a:endParaRPr lang="ar-IQ" b="1" dirty="0">
              <a:solidFill>
                <a:schemeClr val="accent4">
                  <a:lumMod val="50000"/>
                </a:schemeClr>
              </a:solidFill>
            </a:endParaRPr>
          </a:p>
          <a:p>
            <a:endParaRPr lang="ar-IQ" dirty="0"/>
          </a:p>
        </p:txBody>
      </p:sp>
      <p:graphicFrame>
        <p:nvGraphicFramePr>
          <p:cNvPr id="6" name="جدول 5">
            <a:extLst>
              <a:ext uri="{FF2B5EF4-FFF2-40B4-BE49-F238E27FC236}">
                <a16:creationId xmlns:a16="http://schemas.microsoft.com/office/drawing/2014/main" id="{F324738B-AB69-3F90-41BC-72393D382ADE}"/>
              </a:ext>
            </a:extLst>
          </p:cNvPr>
          <p:cNvGraphicFramePr>
            <a:graphicFrameLocks noGrp="1"/>
          </p:cNvGraphicFramePr>
          <p:nvPr>
            <p:extLst>
              <p:ext uri="{D42A27DB-BD31-4B8C-83A1-F6EECF244321}">
                <p14:modId xmlns:p14="http://schemas.microsoft.com/office/powerpoint/2010/main" val="253128295"/>
              </p:ext>
            </p:extLst>
          </p:nvPr>
        </p:nvGraphicFramePr>
        <p:xfrm>
          <a:off x="0" y="0"/>
          <a:ext cx="12191999" cy="7010398"/>
        </p:xfrm>
        <a:graphic>
          <a:graphicData uri="http://schemas.openxmlformats.org/drawingml/2006/table">
            <a:tbl>
              <a:tblPr rtl="1" firstRow="1" bandRow="1">
                <a:tableStyleId>{5C22544A-7EE6-4342-B048-85BDC9FD1C3A}</a:tableStyleId>
              </a:tblPr>
              <a:tblGrid>
                <a:gridCol w="6474296">
                  <a:extLst>
                    <a:ext uri="{9D8B030D-6E8A-4147-A177-3AD203B41FA5}">
                      <a16:colId xmlns:a16="http://schemas.microsoft.com/office/drawing/2014/main" val="1372140500"/>
                    </a:ext>
                  </a:extLst>
                </a:gridCol>
                <a:gridCol w="5717703">
                  <a:extLst>
                    <a:ext uri="{9D8B030D-6E8A-4147-A177-3AD203B41FA5}">
                      <a16:colId xmlns:a16="http://schemas.microsoft.com/office/drawing/2014/main" val="1286710643"/>
                    </a:ext>
                  </a:extLst>
                </a:gridCol>
              </a:tblGrid>
              <a:tr h="605443">
                <a:tc>
                  <a:txBody>
                    <a:bodyPr/>
                    <a:lstStyle/>
                    <a:p>
                      <a:pPr rtl="1"/>
                      <a:r>
                        <a:rPr lang="ar-IQ" sz="3200" dirty="0"/>
                        <a:t>رتبة الجلكيات</a:t>
                      </a:r>
                      <a:r>
                        <a:rPr lang="en-GB" sz="3200" dirty="0"/>
                        <a:t>Ptromyzoniformes</a:t>
                      </a:r>
                      <a:r>
                        <a:rPr lang="en-GB" dirty="0"/>
                        <a:t> </a:t>
                      </a:r>
                      <a:r>
                        <a:rPr lang="ar-IQ" dirty="0"/>
                        <a:t> </a:t>
                      </a:r>
                    </a:p>
                  </a:txBody>
                  <a:tcPr/>
                </a:tc>
                <a:tc>
                  <a:txBody>
                    <a:bodyPr/>
                    <a:lstStyle/>
                    <a:p>
                      <a:pPr rtl="1"/>
                      <a:r>
                        <a:rPr lang="ar-IQ" sz="3200" dirty="0"/>
                        <a:t>رتبة الجرثيات </a:t>
                      </a:r>
                      <a:r>
                        <a:rPr lang="en-GB" sz="3200" dirty="0"/>
                        <a:t>Myxiniformes</a:t>
                      </a:r>
                      <a:endParaRPr lang="ar-IQ" sz="3200" dirty="0"/>
                    </a:p>
                  </a:txBody>
                  <a:tcPr/>
                </a:tc>
                <a:extLst>
                  <a:ext uri="{0D108BD9-81ED-4DB2-BD59-A6C34878D82A}">
                    <a16:rowId xmlns:a16="http://schemas.microsoft.com/office/drawing/2014/main" val="1613159369"/>
                  </a:ext>
                </a:extLst>
              </a:tr>
              <a:tr h="860367">
                <a:tc>
                  <a:txBody>
                    <a:bodyPr/>
                    <a:lstStyle/>
                    <a:p>
                      <a:pPr algn="r" rtl="1"/>
                      <a:r>
                        <a:rPr lang="ar-IQ" sz="2400" b="1" dirty="0"/>
                        <a:t>1-يكون الفم محجمي الشكل </a:t>
                      </a:r>
                      <a:r>
                        <a:rPr lang="en-GB" sz="2400" b="1" dirty="0"/>
                        <a:t>Sucker</a:t>
                      </a:r>
                      <a:r>
                        <a:rPr lang="ar-IQ" sz="2400" b="1" dirty="0"/>
                        <a:t>والاسنان قرنية جيدة النمو.  </a:t>
                      </a:r>
                    </a:p>
                  </a:txBody>
                  <a:tcPr/>
                </a:tc>
                <a:tc>
                  <a:txBody>
                    <a:bodyPr/>
                    <a:lstStyle/>
                    <a:p>
                      <a:pPr algn="r" rtl="1"/>
                      <a:r>
                        <a:rPr lang="ar-IQ" sz="2400" b="1" dirty="0"/>
                        <a:t>الفم عاض </a:t>
                      </a:r>
                      <a:r>
                        <a:rPr lang="en-GB" sz="2400" b="1" dirty="0"/>
                        <a:t>Biting mouth </a:t>
                      </a:r>
                      <a:r>
                        <a:rPr lang="ar-IQ" sz="2400" b="1" dirty="0"/>
                        <a:t> مزود بصفين من الاسنان. </a:t>
                      </a:r>
                    </a:p>
                  </a:txBody>
                  <a:tcPr/>
                </a:tc>
                <a:extLst>
                  <a:ext uri="{0D108BD9-81ED-4DB2-BD59-A6C34878D82A}">
                    <a16:rowId xmlns:a16="http://schemas.microsoft.com/office/drawing/2014/main" val="2132647169"/>
                  </a:ext>
                </a:extLst>
              </a:tr>
              <a:tr h="860367">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IQ" sz="2000" b="1" dirty="0"/>
                        <a:t>2- القلب مؤلف من اذين وبطين واحد وتوجد اقواس ابهرية في </a:t>
                      </a:r>
                      <a:r>
                        <a:rPr lang="ar-IQ" sz="2400" b="1" dirty="0"/>
                        <a:t>الخياشيم</a:t>
                      </a:r>
                    </a:p>
                    <a:p>
                      <a:pPr algn="r" rtl="1"/>
                      <a:endParaRPr lang="ar-IQ" sz="2400" b="1" dirty="0"/>
                    </a:p>
                  </a:txBody>
                  <a:tcPr/>
                </a:tc>
                <a:tc>
                  <a:txBody>
                    <a:bodyPr/>
                    <a:lstStyle/>
                    <a:p>
                      <a:pPr algn="r" rtl="1"/>
                      <a:r>
                        <a:rPr lang="ar-IQ" sz="2400" b="1" dirty="0"/>
                        <a:t>توجد ثلاث قلوب إضافية </a:t>
                      </a:r>
                      <a:r>
                        <a:rPr lang="en-GB" sz="2400" b="1" dirty="0"/>
                        <a:t>Accessory hearts</a:t>
                      </a:r>
                      <a:endParaRPr lang="ar-IQ" sz="2400" b="1" dirty="0"/>
                    </a:p>
                    <a:p>
                      <a:pPr algn="r" rtl="1"/>
                      <a:endParaRPr lang="ar-IQ" sz="2400" b="1" dirty="0"/>
                    </a:p>
                  </a:txBody>
                  <a:tcPr/>
                </a:tc>
                <a:extLst>
                  <a:ext uri="{0D108BD9-81ED-4DB2-BD59-A6C34878D82A}">
                    <a16:rowId xmlns:a16="http://schemas.microsoft.com/office/drawing/2014/main" val="3285951700"/>
                  </a:ext>
                </a:extLst>
              </a:tr>
              <a:tr h="860367">
                <a:tc>
                  <a:txBody>
                    <a:bodyPr/>
                    <a:lstStyle/>
                    <a:p>
                      <a:pPr algn="r" rtl="1"/>
                      <a:r>
                        <a:rPr lang="ar-IQ" sz="2400" b="1" dirty="0"/>
                        <a:t>3- توجد 7 ازواج من الخياشيم تفتح الى الخارج بفتحات منفصلة</a:t>
                      </a:r>
                    </a:p>
                  </a:txBody>
                  <a:tcPr/>
                </a:tc>
                <a:tc>
                  <a:txBody>
                    <a:bodyPr/>
                    <a:lstStyle/>
                    <a:p>
                      <a:pPr algn="r" rtl="1"/>
                      <a:r>
                        <a:rPr lang="ar-IQ" sz="2400" b="1" dirty="0"/>
                        <a:t>تمتلك 5-16 زوجا من الخياشيم تفتح بفتحة مشتركة او منفصلة </a:t>
                      </a:r>
                    </a:p>
                  </a:txBody>
                  <a:tcPr/>
                </a:tc>
                <a:extLst>
                  <a:ext uri="{0D108BD9-81ED-4DB2-BD59-A6C34878D82A}">
                    <a16:rowId xmlns:a16="http://schemas.microsoft.com/office/drawing/2014/main" val="291335956"/>
                  </a:ext>
                </a:extLst>
              </a:tr>
              <a:tr h="860367">
                <a:tc>
                  <a:txBody>
                    <a:bodyPr/>
                    <a:lstStyle/>
                    <a:p>
                      <a:pPr algn="r" rtl="1"/>
                      <a:r>
                        <a:rPr lang="ar-IQ" sz="2400" b="1" dirty="0"/>
                        <a:t>4- تمتلك كلية وسطية فقط </a:t>
                      </a:r>
                      <a:r>
                        <a:rPr lang="en-GB" sz="2400" b="1" dirty="0"/>
                        <a:t>Mesonephric kidney </a:t>
                      </a:r>
                      <a:endParaRPr lang="ar-IQ" sz="2400" b="1" dirty="0"/>
                    </a:p>
                  </a:txBody>
                  <a:tcPr/>
                </a:tc>
                <a:tc>
                  <a:txBody>
                    <a:bodyPr/>
                    <a:lstStyle/>
                    <a:p>
                      <a:pPr algn="r" rtl="1"/>
                      <a:r>
                        <a:rPr lang="ar-IQ" sz="2400" b="1" dirty="0"/>
                        <a:t>تمتلك كلية أولية امامية </a:t>
                      </a:r>
                      <a:r>
                        <a:rPr lang="en-GB" sz="2400" b="1" dirty="0"/>
                        <a:t> Pronephric kidney</a:t>
                      </a:r>
                      <a:r>
                        <a:rPr lang="ar-IQ" sz="2400" b="1" dirty="0"/>
                        <a:t>وأخرى وسطية </a:t>
                      </a:r>
                    </a:p>
                  </a:txBody>
                  <a:tcPr/>
                </a:tc>
                <a:extLst>
                  <a:ext uri="{0D108BD9-81ED-4DB2-BD59-A6C34878D82A}">
                    <a16:rowId xmlns:a16="http://schemas.microsoft.com/office/drawing/2014/main" val="4124953546"/>
                  </a:ext>
                </a:extLst>
              </a:tr>
              <a:tr h="860367">
                <a:tc>
                  <a:txBody>
                    <a:bodyPr/>
                    <a:lstStyle/>
                    <a:p>
                      <a:pPr algn="r" rtl="1"/>
                      <a:r>
                        <a:rPr lang="ar-IQ" sz="2400" b="1" dirty="0"/>
                        <a:t>5-الجهاز الهضمي لا يحوي معده والامعاء مزوده بصمام حلزوني  </a:t>
                      </a:r>
                      <a:r>
                        <a:rPr lang="en-GB" sz="2400" b="1" dirty="0"/>
                        <a:t>Spiral valve</a:t>
                      </a:r>
                      <a:r>
                        <a:rPr lang="ar-IQ" sz="2400" b="1" dirty="0"/>
                        <a:t> بدائي واهداب </a:t>
                      </a:r>
                      <a:r>
                        <a:rPr lang="en-GB" sz="2400" b="1" dirty="0"/>
                        <a:t>Cilia</a:t>
                      </a:r>
                      <a:endParaRPr lang="ar-IQ" sz="2400" b="1" dirty="0"/>
                    </a:p>
                  </a:txBody>
                  <a:tcPr/>
                </a:tc>
                <a:tc>
                  <a:txBody>
                    <a:bodyPr/>
                    <a:lstStyle/>
                    <a:p>
                      <a:pPr algn="r" rtl="1"/>
                      <a:r>
                        <a:rPr lang="ar-IQ" sz="2400" b="1" dirty="0"/>
                        <a:t>الأمعاء لا تحوي صمام حلزوني واهداب </a:t>
                      </a:r>
                    </a:p>
                  </a:txBody>
                  <a:tcPr/>
                </a:tc>
                <a:extLst>
                  <a:ext uri="{0D108BD9-81ED-4DB2-BD59-A6C34878D82A}">
                    <a16:rowId xmlns:a16="http://schemas.microsoft.com/office/drawing/2014/main" val="1537459177"/>
                  </a:ext>
                </a:extLst>
              </a:tr>
              <a:tr h="860367">
                <a:tc>
                  <a:txBody>
                    <a:bodyPr/>
                    <a:lstStyle/>
                    <a:p>
                      <a:pPr algn="r" rtl="1"/>
                      <a:r>
                        <a:rPr lang="ar-IQ" sz="2400" b="1" dirty="0"/>
                        <a:t>6-توجد أعضاء حس (تذوق _شم _سمع ) وعيون صغيره أفضل نموا من الجرث وزوجان من القنوات النصف هلالية </a:t>
                      </a:r>
                    </a:p>
                  </a:txBody>
                  <a:tcPr/>
                </a:tc>
                <a:tc>
                  <a:txBody>
                    <a:bodyPr/>
                    <a:lstStyle/>
                    <a:p>
                      <a:pPr algn="r" rtl="1"/>
                      <a:r>
                        <a:rPr lang="ar-IQ" sz="2400" b="1" dirty="0"/>
                        <a:t>تمتلك أعضاء حس شمية ولمسة قوية والعيون هنا اقل نموا ويوجد زوج من القنوات النصف هلالية </a:t>
                      </a:r>
                    </a:p>
                  </a:txBody>
                  <a:tcPr/>
                </a:tc>
                <a:extLst>
                  <a:ext uri="{0D108BD9-81ED-4DB2-BD59-A6C34878D82A}">
                    <a16:rowId xmlns:a16="http://schemas.microsoft.com/office/drawing/2014/main" val="4134530716"/>
                  </a:ext>
                </a:extLst>
              </a:tr>
              <a:tr h="1242753">
                <a:tc>
                  <a:txBody>
                    <a:bodyPr/>
                    <a:lstStyle/>
                    <a:p>
                      <a:pPr algn="r" rtl="1"/>
                      <a:r>
                        <a:rPr lang="ar-IQ" sz="2400" b="1" dirty="0"/>
                        <a:t>7- الاخصاب خارجي  </a:t>
                      </a:r>
                      <a:r>
                        <a:rPr lang="en-GB" sz="2400" b="1" dirty="0"/>
                        <a:t>External Fertilization </a:t>
                      </a:r>
                      <a:r>
                        <a:rPr lang="ar-IQ" sz="2400" b="1" dirty="0"/>
                        <a:t>والمناسل منفردة وبدون قنوات ويظهر الطور اليرقي يرقة </a:t>
                      </a:r>
                      <a:r>
                        <a:rPr lang="ar-IQ" sz="2400" b="1" dirty="0" err="1"/>
                        <a:t>الاموسيتس</a:t>
                      </a:r>
                      <a:r>
                        <a:rPr lang="ar-IQ" sz="2400" b="1" dirty="0"/>
                        <a:t> </a:t>
                      </a:r>
                      <a:r>
                        <a:rPr lang="en-GB" sz="2400" b="1" dirty="0"/>
                        <a:t>Ammocetes</a:t>
                      </a:r>
                      <a:endParaRPr lang="ar-IQ" sz="2400" b="1" dirty="0"/>
                    </a:p>
                  </a:txBody>
                  <a:tcPr/>
                </a:tc>
                <a:tc>
                  <a:txBody>
                    <a:bodyPr/>
                    <a:lstStyle/>
                    <a:p>
                      <a:pPr algn="r" rtl="1"/>
                      <a:r>
                        <a:rPr lang="ar-IQ" sz="2400" b="1" dirty="0"/>
                        <a:t>يكون النمو بدون طور يرقي </a:t>
                      </a:r>
                    </a:p>
                  </a:txBody>
                  <a:tcPr/>
                </a:tc>
                <a:extLst>
                  <a:ext uri="{0D108BD9-81ED-4DB2-BD59-A6C34878D82A}">
                    <a16:rowId xmlns:a16="http://schemas.microsoft.com/office/drawing/2014/main" val="2674399326"/>
                  </a:ext>
                </a:extLst>
              </a:tr>
            </a:tbl>
          </a:graphicData>
        </a:graphic>
      </p:graphicFrame>
    </p:spTree>
    <p:extLst>
      <p:ext uri="{BB962C8B-B14F-4D97-AF65-F5344CB8AC3E}">
        <p14:creationId xmlns:p14="http://schemas.microsoft.com/office/powerpoint/2010/main" val="7311488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67DAABF8-3F11-DEC1-1BFC-4D741443EC89}"/>
              </a:ext>
            </a:extLst>
          </p:cNvPr>
          <p:cNvSpPr txBox="1"/>
          <p:nvPr/>
        </p:nvSpPr>
        <p:spPr>
          <a:xfrm>
            <a:off x="1400176" y="228600"/>
            <a:ext cx="985837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3600" b="1" dirty="0">
                <a:solidFill>
                  <a:schemeClr val="accent3">
                    <a:lumMod val="50000"/>
                  </a:schemeClr>
                </a:solidFill>
              </a:rPr>
              <a:t>4-Class: Chondrichthyes </a:t>
            </a:r>
            <a:r>
              <a:rPr lang="ar-IQ" sz="3600" b="1" dirty="0">
                <a:solidFill>
                  <a:schemeClr val="accent3">
                    <a:lumMod val="50000"/>
                  </a:schemeClr>
                </a:solidFill>
              </a:rPr>
              <a:t>صنف الأسماك الغضرو</a:t>
            </a:r>
            <a:r>
              <a:rPr lang="ar-IQ" sz="3200" b="1" dirty="0">
                <a:solidFill>
                  <a:schemeClr val="accent3">
                    <a:lumMod val="50000"/>
                  </a:schemeClr>
                </a:solidFill>
              </a:rPr>
              <a:t>فية  </a:t>
            </a:r>
            <a:endParaRPr lang="en-GB" sz="3200" b="1" dirty="0">
              <a:solidFill>
                <a:schemeClr val="accent3">
                  <a:lumMod val="50000"/>
                </a:schemeClr>
              </a:solidFill>
            </a:endParaRPr>
          </a:p>
        </p:txBody>
      </p:sp>
      <p:sp>
        <p:nvSpPr>
          <p:cNvPr id="7" name="مربع نص 6">
            <a:extLst>
              <a:ext uri="{FF2B5EF4-FFF2-40B4-BE49-F238E27FC236}">
                <a16:creationId xmlns:a16="http://schemas.microsoft.com/office/drawing/2014/main" id="{0D388FD1-A542-D8BA-58AF-4D27C8626F2E}"/>
              </a:ext>
            </a:extLst>
          </p:cNvPr>
          <p:cNvSpPr txBox="1"/>
          <p:nvPr/>
        </p:nvSpPr>
        <p:spPr>
          <a:xfrm>
            <a:off x="5972176" y="912795"/>
            <a:ext cx="5905500" cy="4832092"/>
          </a:xfrm>
          <a:prstGeom prst="rect">
            <a:avLst/>
          </a:prstGeom>
          <a:noFill/>
        </p:spPr>
        <p:txBody>
          <a:bodyPr wrap="square">
            <a:spAutoFit/>
          </a:bodyPr>
          <a:lstStyle/>
          <a:p>
            <a:pPr algn="r" rtl="1"/>
            <a:r>
              <a:rPr lang="ar-IQ" sz="2800" b="1" dirty="0">
                <a:solidFill>
                  <a:schemeClr val="accent4">
                    <a:lumMod val="50000"/>
                  </a:schemeClr>
                </a:solidFill>
              </a:rPr>
              <a:t>وهي اسماك جيدة النمو ويضم هذا الصنف 860</a:t>
            </a:r>
            <a:r>
              <a:rPr lang="en-GB" sz="2800" b="1" dirty="0">
                <a:solidFill>
                  <a:schemeClr val="accent4">
                    <a:lumMod val="50000"/>
                  </a:schemeClr>
                </a:solidFill>
              </a:rPr>
              <a:t>    </a:t>
            </a:r>
            <a:r>
              <a:rPr lang="ar-IQ" sz="2800" b="1" dirty="0">
                <a:solidFill>
                  <a:schemeClr val="accent4">
                    <a:lumMod val="50000"/>
                  </a:schemeClr>
                </a:solidFill>
              </a:rPr>
              <a:t> نوع وتمتاز افراد هذا الصنف بالصفات الاتية :</a:t>
            </a:r>
          </a:p>
          <a:p>
            <a:pPr marL="342900" indent="-342900" algn="r" rtl="1">
              <a:buFont typeface="+mj-lt"/>
              <a:buAutoNum type="arabicPeriod"/>
            </a:pPr>
            <a:r>
              <a:rPr lang="ar-IQ" sz="2800" b="1" dirty="0">
                <a:solidFill>
                  <a:schemeClr val="accent4">
                    <a:lumMod val="50000"/>
                  </a:schemeClr>
                </a:solidFill>
              </a:rPr>
              <a:t>الجسم مغزلي الشكل باستثناء القوابع </a:t>
            </a:r>
            <a:r>
              <a:rPr lang="en-GB" sz="2800" b="1" dirty="0">
                <a:solidFill>
                  <a:schemeClr val="accent4">
                    <a:lumMod val="50000"/>
                  </a:schemeClr>
                </a:solidFill>
              </a:rPr>
              <a:t>Batoids </a:t>
            </a:r>
            <a:r>
              <a:rPr lang="ar-IQ" sz="2800" b="1" dirty="0">
                <a:solidFill>
                  <a:schemeClr val="accent4">
                    <a:lumMod val="50000"/>
                  </a:schemeClr>
                </a:solidFill>
              </a:rPr>
              <a:t> والزعنفه الذنبية متباينة الشكل</a:t>
            </a:r>
            <a:r>
              <a:rPr lang="en-US" sz="2800" b="1" dirty="0">
                <a:solidFill>
                  <a:schemeClr val="accent4">
                    <a:lumMod val="50000"/>
                  </a:schemeClr>
                </a:solidFill>
              </a:rPr>
              <a:t>Heterocercal </a:t>
            </a:r>
            <a:endParaRPr lang="ar-IQ" sz="2800" b="1" dirty="0">
              <a:solidFill>
                <a:schemeClr val="accent4">
                  <a:lumMod val="50000"/>
                </a:schemeClr>
              </a:solidFill>
            </a:endParaRPr>
          </a:p>
          <a:p>
            <a:pPr marL="342900" indent="-342900" algn="r" rtl="1">
              <a:buFont typeface="+mj-lt"/>
              <a:buAutoNum type="arabicPeriod"/>
            </a:pPr>
            <a:r>
              <a:rPr lang="ar-IQ" sz="2800" b="1" dirty="0">
                <a:solidFill>
                  <a:schemeClr val="accent4">
                    <a:lumMod val="50000"/>
                  </a:schemeClr>
                </a:solidFill>
              </a:rPr>
              <a:t>الفم بطني الموقع ، ويوجد كيسين شميين </a:t>
            </a:r>
            <a:r>
              <a:rPr lang="en-GB" sz="2800" b="1" dirty="0">
                <a:solidFill>
                  <a:schemeClr val="accent4">
                    <a:lumMod val="50000"/>
                  </a:schemeClr>
                </a:solidFill>
              </a:rPr>
              <a:t>Olfactory sacs </a:t>
            </a:r>
            <a:r>
              <a:rPr lang="ar-IQ" sz="2800" b="1" dirty="0">
                <a:solidFill>
                  <a:schemeClr val="accent4">
                    <a:lumMod val="50000"/>
                  </a:schemeClr>
                </a:solidFill>
              </a:rPr>
              <a:t> وغير مرتبطين بالجوف الفمي ، والفكوك موجودة وقوية .</a:t>
            </a:r>
          </a:p>
          <a:p>
            <a:pPr marL="342900" indent="-342900" algn="r" rtl="1">
              <a:buFont typeface="+mj-lt"/>
              <a:buAutoNum type="arabicPeriod"/>
            </a:pPr>
            <a:r>
              <a:rPr lang="ar-IQ" sz="2800" b="1" dirty="0">
                <a:solidFill>
                  <a:schemeClr val="accent4">
                    <a:lumMod val="50000"/>
                  </a:schemeClr>
                </a:solidFill>
              </a:rPr>
              <a:t>الهيكل الداخلي  </a:t>
            </a:r>
            <a:r>
              <a:rPr lang="en-GB" sz="2800" b="1" dirty="0">
                <a:solidFill>
                  <a:schemeClr val="accent4">
                    <a:lumMod val="50000"/>
                  </a:schemeClr>
                </a:solidFill>
              </a:rPr>
              <a:t>Endoskeleton </a:t>
            </a:r>
            <a:r>
              <a:rPr lang="ar-IQ" sz="2800" b="1" dirty="0">
                <a:solidFill>
                  <a:schemeClr val="accent4">
                    <a:lumMod val="50000"/>
                  </a:schemeClr>
                </a:solidFill>
              </a:rPr>
              <a:t> غضروفي بالكامل. </a:t>
            </a:r>
            <a:r>
              <a:rPr lang="ar-IQ" b="1" dirty="0">
                <a:solidFill>
                  <a:schemeClr val="accent4">
                    <a:lumMod val="50000"/>
                  </a:schemeClr>
                </a:solidFill>
              </a:rPr>
              <a:t>. </a:t>
            </a:r>
            <a:endParaRPr lang="ar-IQ" sz="1800" b="1" dirty="0">
              <a:solidFill>
                <a:schemeClr val="accent4">
                  <a:lumMod val="50000"/>
                </a:schemeClr>
              </a:solidFill>
            </a:endParaRPr>
          </a:p>
        </p:txBody>
      </p:sp>
      <p:pic>
        <p:nvPicPr>
          <p:cNvPr id="9" name="صورة 8">
            <a:extLst>
              <a:ext uri="{FF2B5EF4-FFF2-40B4-BE49-F238E27FC236}">
                <a16:creationId xmlns:a16="http://schemas.microsoft.com/office/drawing/2014/main" id="{17C2C614-6B28-13B1-1D68-A2C4B5900CC0}"/>
              </a:ext>
            </a:extLst>
          </p:cNvPr>
          <p:cNvPicPr>
            <a:picLocks noChangeAspect="1"/>
          </p:cNvPicPr>
          <p:nvPr/>
        </p:nvPicPr>
        <p:blipFill>
          <a:blip r:embed="rId2"/>
          <a:stretch>
            <a:fillRect/>
          </a:stretch>
        </p:blipFill>
        <p:spPr>
          <a:xfrm>
            <a:off x="0" y="1228725"/>
            <a:ext cx="5857875" cy="5581649"/>
          </a:xfrm>
          <a:prstGeom prst="rect">
            <a:avLst/>
          </a:prstGeom>
        </p:spPr>
      </p:pic>
    </p:spTree>
    <p:extLst>
      <p:ext uri="{BB962C8B-B14F-4D97-AF65-F5344CB8AC3E}">
        <p14:creationId xmlns:p14="http://schemas.microsoft.com/office/powerpoint/2010/main" val="1106584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11968C58-B92C-474B-232E-376206CA2FD9}"/>
              </a:ext>
            </a:extLst>
          </p:cNvPr>
          <p:cNvSpPr txBox="1"/>
          <p:nvPr/>
        </p:nvSpPr>
        <p:spPr>
          <a:xfrm>
            <a:off x="3050380" y="752475"/>
            <a:ext cx="7922419" cy="369332"/>
          </a:xfrm>
          <a:prstGeom prst="rect">
            <a:avLst/>
          </a:prstGeom>
          <a:noFill/>
        </p:spPr>
        <p:txBody>
          <a:bodyPr wrap="square">
            <a:spAutoFit/>
          </a:bodyPr>
          <a:lstStyle/>
          <a:p>
            <a:r>
              <a:rPr lang="ar-IQ" sz="1800" b="1" dirty="0">
                <a:solidFill>
                  <a:schemeClr val="accent4">
                    <a:lumMod val="50000"/>
                  </a:schemeClr>
                </a:solidFill>
              </a:rPr>
              <a:t> </a:t>
            </a:r>
            <a:endParaRPr lang="ar-IQ" dirty="0"/>
          </a:p>
        </p:txBody>
      </p:sp>
      <p:sp>
        <p:nvSpPr>
          <p:cNvPr id="7" name="مربع نص 6">
            <a:extLst>
              <a:ext uri="{FF2B5EF4-FFF2-40B4-BE49-F238E27FC236}">
                <a16:creationId xmlns:a16="http://schemas.microsoft.com/office/drawing/2014/main" id="{6A8EE041-ADA4-A4E8-4FFD-13A8A1C16139}"/>
              </a:ext>
            </a:extLst>
          </p:cNvPr>
          <p:cNvSpPr txBox="1"/>
          <p:nvPr/>
        </p:nvSpPr>
        <p:spPr>
          <a:xfrm>
            <a:off x="885824" y="333375"/>
            <a:ext cx="10534651" cy="2782431"/>
          </a:xfrm>
          <a:prstGeom prst="rect">
            <a:avLst/>
          </a:prstGeom>
          <a:noFill/>
        </p:spPr>
        <p:txBody>
          <a:bodyPr wrap="square">
            <a:spAutoFit/>
          </a:bodyPr>
          <a:lstStyle/>
          <a:p>
            <a:pPr algn="r" rtl="1"/>
            <a:r>
              <a:rPr lang="ar-IQ" sz="2400" b="1" dirty="0">
                <a:solidFill>
                  <a:schemeClr val="accent4">
                    <a:lumMod val="50000"/>
                  </a:schemeClr>
                </a:solidFill>
              </a:rPr>
              <a:t>4- الجلد مزود بقشور درعية </a:t>
            </a:r>
            <a:r>
              <a:rPr lang="en-GB" sz="2400" b="1" dirty="0">
                <a:solidFill>
                  <a:schemeClr val="accent4">
                    <a:lumMod val="50000"/>
                  </a:schemeClr>
                </a:solidFill>
              </a:rPr>
              <a:t>Placoid scales  </a:t>
            </a:r>
            <a:r>
              <a:rPr lang="ar-IQ" sz="2400" b="1" dirty="0">
                <a:solidFill>
                  <a:schemeClr val="accent4">
                    <a:lumMod val="50000"/>
                  </a:schemeClr>
                </a:solidFill>
              </a:rPr>
              <a:t> متجهة للخلف  وغدد مخاطية </a:t>
            </a:r>
            <a:r>
              <a:rPr lang="en-GB" sz="2400" b="1" dirty="0">
                <a:solidFill>
                  <a:schemeClr val="accent4">
                    <a:lumMod val="50000"/>
                  </a:schemeClr>
                </a:solidFill>
              </a:rPr>
              <a:t>Mucous glands</a:t>
            </a:r>
            <a:r>
              <a:rPr lang="ar-IQ" sz="2400" b="1" dirty="0">
                <a:solidFill>
                  <a:schemeClr val="accent4">
                    <a:lumMod val="50000"/>
                  </a:schemeClr>
                </a:solidFill>
              </a:rPr>
              <a:t> .</a:t>
            </a:r>
          </a:p>
          <a:p>
            <a:pPr algn="r" rtl="1"/>
            <a:r>
              <a:rPr lang="ar-IQ" sz="2400" b="1" dirty="0">
                <a:solidFill>
                  <a:schemeClr val="accent4">
                    <a:lumMod val="50000"/>
                  </a:schemeClr>
                </a:solidFill>
              </a:rPr>
              <a:t>5- الجهاز الهضمي يضم معده بشكل حرف ل ،والامعاء مزوده بصمام حلزوني جيده النمو .</a:t>
            </a:r>
          </a:p>
          <a:p>
            <a:pPr algn="r" rtl="1"/>
            <a:r>
              <a:rPr lang="ar-IQ" sz="2400" b="1" dirty="0">
                <a:solidFill>
                  <a:schemeClr val="accent4">
                    <a:lumMod val="50000"/>
                  </a:schemeClr>
                </a:solidFill>
              </a:rPr>
              <a:t>6- الجهاز التنفسي يتألف 5-7 ازواج من الخياشيم والتي تفتح بفتحات منفصلة الى الخارج ، ولا يوجد غطاء خياشيم .</a:t>
            </a:r>
          </a:p>
          <a:p>
            <a:pPr algn="r" rtl="1"/>
            <a:r>
              <a:rPr lang="ar-IQ" sz="2400" b="1" dirty="0">
                <a:solidFill>
                  <a:schemeClr val="accent4">
                    <a:lumMod val="50000"/>
                  </a:schemeClr>
                </a:solidFill>
              </a:rPr>
              <a:t>7- تفتقد الى مثانة السباحة </a:t>
            </a:r>
            <a:r>
              <a:rPr lang="en-GB" sz="2400" b="1" dirty="0">
                <a:solidFill>
                  <a:schemeClr val="accent4">
                    <a:lumMod val="50000"/>
                  </a:schemeClr>
                </a:solidFill>
              </a:rPr>
              <a:t>  Swim bladder </a:t>
            </a:r>
            <a:r>
              <a:rPr lang="ar-IQ" sz="2400" b="1" dirty="0">
                <a:solidFill>
                  <a:schemeClr val="accent4">
                    <a:lumMod val="50000"/>
                  </a:schemeClr>
                </a:solidFill>
              </a:rPr>
              <a:t>او الرئة </a:t>
            </a:r>
            <a:r>
              <a:rPr lang="en-GB" sz="2400" b="1" dirty="0">
                <a:solidFill>
                  <a:schemeClr val="accent4">
                    <a:lumMod val="50000"/>
                  </a:schemeClr>
                </a:solidFill>
              </a:rPr>
              <a:t>Lung  </a:t>
            </a:r>
            <a:r>
              <a:rPr lang="ar-IQ" sz="2400" b="1" dirty="0">
                <a:solidFill>
                  <a:schemeClr val="accent4">
                    <a:lumMod val="50000"/>
                  </a:schemeClr>
                </a:solidFill>
              </a:rPr>
              <a:t> . </a:t>
            </a:r>
          </a:p>
          <a:p>
            <a:pPr algn="r" rtl="1"/>
            <a:r>
              <a:rPr lang="ar-IQ" sz="2400" b="1" dirty="0">
                <a:solidFill>
                  <a:schemeClr val="accent4">
                    <a:lumMod val="50000"/>
                  </a:schemeClr>
                </a:solidFill>
              </a:rPr>
              <a:t>الاجناس منفصلة وهي اما تكون بيوضة </a:t>
            </a:r>
            <a:r>
              <a:rPr lang="en-GB" sz="2400" b="1" dirty="0">
                <a:solidFill>
                  <a:schemeClr val="accent4">
                    <a:lumMod val="50000"/>
                  </a:schemeClr>
                </a:solidFill>
              </a:rPr>
              <a:t>Oviparous  </a:t>
            </a:r>
            <a:r>
              <a:rPr lang="ar-IQ" sz="2400" b="1" dirty="0">
                <a:solidFill>
                  <a:schemeClr val="accent4">
                    <a:lumMod val="50000"/>
                  </a:schemeClr>
                </a:solidFill>
              </a:rPr>
              <a:t> او ولوده </a:t>
            </a:r>
            <a:r>
              <a:rPr lang="en-GB" sz="2400" b="1" dirty="0">
                <a:solidFill>
                  <a:schemeClr val="accent4">
                    <a:lumMod val="50000"/>
                  </a:schemeClr>
                </a:solidFill>
              </a:rPr>
              <a:t>Viviparous </a:t>
            </a:r>
            <a:r>
              <a:rPr lang="ar-IQ" sz="2400" b="1" dirty="0">
                <a:solidFill>
                  <a:schemeClr val="accent4">
                    <a:lumMod val="50000"/>
                  </a:schemeClr>
                </a:solidFill>
              </a:rPr>
              <a:t>  او بيوضة ولوده </a:t>
            </a:r>
            <a:r>
              <a:rPr lang="en-GB" sz="2400" b="1" dirty="0">
                <a:solidFill>
                  <a:schemeClr val="accent4">
                    <a:lumMod val="50000"/>
                  </a:schemeClr>
                </a:solidFill>
              </a:rPr>
              <a:t>Ovoviviparous </a:t>
            </a:r>
            <a:r>
              <a:rPr lang="ar-IQ" sz="2400" b="1" dirty="0">
                <a:solidFill>
                  <a:schemeClr val="accent4">
                    <a:lumMod val="50000"/>
                  </a:schemeClr>
                </a:solidFill>
              </a:rPr>
              <a:t>. </a:t>
            </a:r>
            <a:r>
              <a:rPr lang="ar-IQ" b="1" dirty="0">
                <a:solidFill>
                  <a:schemeClr val="accent4">
                    <a:lumMod val="50000"/>
                  </a:schemeClr>
                </a:solidFill>
              </a:rPr>
              <a:t> </a:t>
            </a:r>
            <a:endParaRPr lang="ar-IQ" dirty="0"/>
          </a:p>
        </p:txBody>
      </p:sp>
      <p:pic>
        <p:nvPicPr>
          <p:cNvPr id="9" name="صورة 8">
            <a:extLst>
              <a:ext uri="{FF2B5EF4-FFF2-40B4-BE49-F238E27FC236}">
                <a16:creationId xmlns:a16="http://schemas.microsoft.com/office/drawing/2014/main" id="{BB2F7397-3261-EEA7-D625-AEE721BB118B}"/>
              </a:ext>
            </a:extLst>
          </p:cNvPr>
          <p:cNvPicPr>
            <a:picLocks noChangeAspect="1"/>
          </p:cNvPicPr>
          <p:nvPr/>
        </p:nvPicPr>
        <p:blipFill>
          <a:blip r:embed="rId2"/>
          <a:stretch>
            <a:fillRect/>
          </a:stretch>
        </p:blipFill>
        <p:spPr>
          <a:xfrm>
            <a:off x="1031080" y="2828925"/>
            <a:ext cx="7922419" cy="4286250"/>
          </a:xfrm>
          <a:prstGeom prst="rect">
            <a:avLst/>
          </a:prstGeom>
        </p:spPr>
      </p:pic>
    </p:spTree>
    <p:extLst>
      <p:ext uri="{BB962C8B-B14F-4D97-AF65-F5344CB8AC3E}">
        <p14:creationId xmlns:p14="http://schemas.microsoft.com/office/powerpoint/2010/main" val="37704797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r-IQ"/>
          </a:p>
        </p:txBody>
      </p:sp>
      <p:pic>
        <p:nvPicPr>
          <p:cNvPr id="18" name="Picture 17">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A992E1B-AAEE-4435-8F48-8C88BE55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C4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descr="صورة تحتوي على قرش, الأسماك ذات الزعانف الناعمة, سمك, الزعانف&#10;&#10;تم إنشاء الوصف تلقائياً">
            <a:extLst>
              <a:ext uri="{FF2B5EF4-FFF2-40B4-BE49-F238E27FC236}">
                <a16:creationId xmlns:a16="http://schemas.microsoft.com/office/drawing/2014/main" id="{DE389ED7-0D87-8A58-186D-A2012772D5BA}"/>
              </a:ext>
            </a:extLst>
          </p:cNvPr>
          <p:cNvPicPr>
            <a:picLocks noChangeAspect="1"/>
          </p:cNvPicPr>
          <p:nvPr/>
        </p:nvPicPr>
        <p:blipFill rotWithShape="1">
          <a:blip r:embed="rId3"/>
          <a:srcRect t="12551" r="1" b="10915"/>
          <a:stretch/>
        </p:blipFill>
        <p:spPr>
          <a:xfrm>
            <a:off x="643467" y="643467"/>
            <a:ext cx="10905066" cy="5571066"/>
          </a:xfrm>
          <a:prstGeom prst="rect">
            <a:avLst/>
          </a:prstGeom>
        </p:spPr>
      </p:pic>
      <p:sp>
        <p:nvSpPr>
          <p:cNvPr id="24" name="Rectangle 23">
            <a:extLst>
              <a:ext uri="{FF2B5EF4-FFF2-40B4-BE49-F238E27FC236}">
                <a16:creationId xmlns:a16="http://schemas.microsoft.com/office/drawing/2014/main" id="{476C2E52-E592-4F3F-BC13-5BD8518E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1713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3A577933-65FB-390A-13AD-D8BDA160BCDF}"/>
              </a:ext>
            </a:extLst>
          </p:cNvPr>
          <p:cNvSpPr txBox="1"/>
          <p:nvPr/>
        </p:nvSpPr>
        <p:spPr>
          <a:xfrm>
            <a:off x="638175" y="820069"/>
            <a:ext cx="10440719"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b="1" cap="all" dirty="0">
                <a:solidFill>
                  <a:schemeClr val="accent3">
                    <a:lumMod val="50000"/>
                  </a:schemeClr>
                </a:solidFill>
                <a:latin typeface="+mj-lt"/>
                <a:ea typeface="+mj-ea"/>
                <a:cs typeface="+mj-cs"/>
              </a:rPr>
              <a:t>Class: Chondrichthyes </a:t>
            </a:r>
            <a:r>
              <a:rPr lang="en-US" sz="3200" b="1" cap="all" dirty="0" err="1">
                <a:solidFill>
                  <a:schemeClr val="accent3">
                    <a:lumMod val="50000"/>
                  </a:schemeClr>
                </a:solidFill>
                <a:latin typeface="+mj-lt"/>
                <a:ea typeface="+mj-ea"/>
                <a:cs typeface="+mj-cs"/>
              </a:rPr>
              <a:t>صنف</a:t>
            </a:r>
            <a:r>
              <a:rPr lang="en-US" sz="3200" b="1" cap="all" dirty="0">
                <a:solidFill>
                  <a:schemeClr val="accent3">
                    <a:lumMod val="50000"/>
                  </a:schemeClr>
                </a:solidFill>
                <a:latin typeface="+mj-lt"/>
                <a:ea typeface="+mj-ea"/>
                <a:cs typeface="+mj-cs"/>
              </a:rPr>
              <a:t> </a:t>
            </a:r>
            <a:r>
              <a:rPr lang="en-US" sz="3200" b="1" cap="all" dirty="0" err="1">
                <a:solidFill>
                  <a:schemeClr val="accent3">
                    <a:lumMod val="50000"/>
                  </a:schemeClr>
                </a:solidFill>
                <a:latin typeface="+mj-lt"/>
                <a:ea typeface="+mj-ea"/>
                <a:cs typeface="+mj-cs"/>
              </a:rPr>
              <a:t>الأسماك</a:t>
            </a:r>
            <a:r>
              <a:rPr lang="en-US" sz="3200" b="1" cap="all" dirty="0">
                <a:solidFill>
                  <a:schemeClr val="accent3">
                    <a:lumMod val="50000"/>
                  </a:schemeClr>
                </a:solidFill>
                <a:latin typeface="+mj-lt"/>
                <a:ea typeface="+mj-ea"/>
                <a:cs typeface="+mj-cs"/>
              </a:rPr>
              <a:t> </a:t>
            </a:r>
            <a:r>
              <a:rPr lang="en-US" sz="3200" b="1" cap="all" dirty="0" err="1">
                <a:solidFill>
                  <a:schemeClr val="accent3">
                    <a:lumMod val="50000"/>
                  </a:schemeClr>
                </a:solidFill>
                <a:latin typeface="+mj-lt"/>
                <a:ea typeface="+mj-ea"/>
                <a:cs typeface="+mj-cs"/>
              </a:rPr>
              <a:t>الغضروفية</a:t>
            </a:r>
            <a:r>
              <a:rPr lang="en-US" sz="3200" b="1" cap="all" dirty="0">
                <a:solidFill>
                  <a:schemeClr val="accent3">
                    <a:lumMod val="50000"/>
                  </a:schemeClr>
                </a:solidFill>
                <a:latin typeface="+mj-lt"/>
                <a:ea typeface="+mj-ea"/>
                <a:cs typeface="+mj-cs"/>
              </a:rPr>
              <a:t>  </a:t>
            </a:r>
          </a:p>
        </p:txBody>
      </p:sp>
      <p:sp>
        <p:nvSpPr>
          <p:cNvPr id="5" name="مربع نص 4">
            <a:extLst>
              <a:ext uri="{FF2B5EF4-FFF2-40B4-BE49-F238E27FC236}">
                <a16:creationId xmlns:a16="http://schemas.microsoft.com/office/drawing/2014/main" id="{800EB465-D1C3-87D6-B4C3-16B5C3CD2A53}"/>
              </a:ext>
            </a:extLst>
          </p:cNvPr>
          <p:cNvSpPr txBox="1"/>
          <p:nvPr/>
        </p:nvSpPr>
        <p:spPr>
          <a:xfrm>
            <a:off x="87266" y="2017765"/>
            <a:ext cx="5938841" cy="3450613"/>
          </a:xfrm>
          <a:prstGeom prst="rect">
            <a:avLst/>
          </a:prstGeom>
        </p:spPr>
        <p:txBody>
          <a:bodyPr vert="horz" lIns="91440" tIns="45720" rIns="91440" bIns="45720" rtlCol="0" anchor="t">
            <a:normAutofit fontScale="92500"/>
          </a:bodyPr>
          <a:lstStyle/>
          <a:p>
            <a:pPr indent="-228600" algn="r" defTabSz="914400">
              <a:lnSpc>
                <a:spcPct val="120000"/>
              </a:lnSpc>
              <a:spcAft>
                <a:spcPts val="600"/>
              </a:spcAft>
              <a:buClr>
                <a:schemeClr val="accent1"/>
              </a:buClr>
              <a:buSzPct val="100000"/>
              <a:buFont typeface="Arial" panose="020B0604020202020204" pitchFamily="34" charset="0"/>
              <a:buChar char="•"/>
            </a:pPr>
            <a:r>
              <a:rPr lang="en-US" sz="2800" b="1" dirty="0" err="1"/>
              <a:t>ويضم</a:t>
            </a:r>
            <a:r>
              <a:rPr lang="en-US" sz="2800" b="1" dirty="0"/>
              <a:t> </a:t>
            </a:r>
            <a:r>
              <a:rPr lang="en-US" sz="2800" b="1" dirty="0" err="1"/>
              <a:t>هذا</a:t>
            </a:r>
            <a:r>
              <a:rPr lang="en-US" sz="2800" b="1" dirty="0"/>
              <a:t> </a:t>
            </a:r>
            <a:r>
              <a:rPr lang="en-US" sz="2800" b="1" dirty="0" err="1"/>
              <a:t>الصنف</a:t>
            </a:r>
            <a:r>
              <a:rPr lang="en-US" sz="2800" b="1" dirty="0"/>
              <a:t> </a:t>
            </a:r>
            <a:r>
              <a:rPr lang="en-US" sz="2800" b="1" dirty="0" err="1"/>
              <a:t>اثنين</a:t>
            </a:r>
            <a:r>
              <a:rPr lang="en-US" sz="2800" b="1" dirty="0"/>
              <a:t> </a:t>
            </a:r>
            <a:r>
              <a:rPr lang="en-US" sz="2800" b="1" dirty="0" err="1"/>
              <a:t>من</a:t>
            </a:r>
            <a:r>
              <a:rPr lang="en-US" sz="2800" b="1" dirty="0"/>
              <a:t> </a:t>
            </a:r>
            <a:r>
              <a:rPr lang="en-US" sz="2800" b="1" dirty="0" err="1"/>
              <a:t>الأصناف</a:t>
            </a:r>
            <a:r>
              <a:rPr lang="en-US" sz="2800" b="1" dirty="0"/>
              <a:t> </a:t>
            </a:r>
            <a:r>
              <a:rPr lang="en-US" sz="2800" b="1" dirty="0" err="1"/>
              <a:t>الثانوية</a:t>
            </a:r>
            <a:r>
              <a:rPr lang="en-US" sz="2800" b="1" dirty="0"/>
              <a:t> </a:t>
            </a:r>
            <a:r>
              <a:rPr lang="en-US" sz="2800" b="1" dirty="0" err="1"/>
              <a:t>وهي</a:t>
            </a:r>
            <a:endParaRPr lang="en-US" sz="2800" b="1" dirty="0"/>
          </a:p>
          <a:p>
            <a:pPr indent="-228600" defTabSz="914400">
              <a:lnSpc>
                <a:spcPct val="120000"/>
              </a:lnSpc>
              <a:spcAft>
                <a:spcPts val="600"/>
              </a:spcAft>
              <a:buClr>
                <a:schemeClr val="accent1"/>
              </a:buClr>
              <a:buSzPct val="100000"/>
              <a:buFont typeface="Arial" panose="020B0604020202020204" pitchFamily="34" charset="0"/>
              <a:buChar char="•"/>
            </a:pPr>
            <a:r>
              <a:rPr lang="en-US" sz="3200" b="1" dirty="0">
                <a:solidFill>
                  <a:schemeClr val="accent6">
                    <a:lumMod val="75000"/>
                  </a:schemeClr>
                </a:solidFill>
              </a:rPr>
              <a:t>1.Subclass : Elasmobranchii  صنيف </a:t>
            </a:r>
            <a:r>
              <a:rPr lang="en-US" sz="3200" b="1" dirty="0" err="1">
                <a:solidFill>
                  <a:schemeClr val="accent6">
                    <a:lumMod val="75000"/>
                  </a:schemeClr>
                </a:solidFill>
              </a:rPr>
              <a:t>صفائحية</a:t>
            </a:r>
            <a:r>
              <a:rPr lang="en-US" sz="3200" b="1" dirty="0">
                <a:solidFill>
                  <a:schemeClr val="accent6">
                    <a:lumMod val="75000"/>
                  </a:schemeClr>
                </a:solidFill>
              </a:rPr>
              <a:t> </a:t>
            </a:r>
            <a:r>
              <a:rPr lang="en-US" sz="3200" b="1" dirty="0" err="1">
                <a:solidFill>
                  <a:schemeClr val="accent6">
                    <a:lumMod val="75000"/>
                  </a:schemeClr>
                </a:solidFill>
              </a:rPr>
              <a:t>الخياشم</a:t>
            </a:r>
            <a:r>
              <a:rPr lang="en-US" sz="3200" b="1" dirty="0">
                <a:solidFill>
                  <a:schemeClr val="accent6">
                    <a:lumMod val="75000"/>
                  </a:schemeClr>
                </a:solidFill>
              </a:rPr>
              <a:t>           </a:t>
            </a:r>
          </a:p>
          <a:p>
            <a:pPr indent="-228600" defTabSz="914400">
              <a:lnSpc>
                <a:spcPct val="120000"/>
              </a:lnSpc>
              <a:spcAft>
                <a:spcPts val="600"/>
              </a:spcAft>
              <a:buClr>
                <a:schemeClr val="accent1"/>
              </a:buClr>
              <a:buSzPct val="100000"/>
              <a:buFont typeface="Arial" panose="020B0604020202020204" pitchFamily="34" charset="0"/>
              <a:buChar char="•"/>
            </a:pPr>
            <a:r>
              <a:rPr lang="en-US" sz="3200" b="1" dirty="0">
                <a:solidFill>
                  <a:schemeClr val="accent6">
                    <a:lumMod val="75000"/>
                  </a:schemeClr>
                </a:solidFill>
              </a:rPr>
              <a:t>2.Subclass : Holocephali  </a:t>
            </a:r>
          </a:p>
          <a:p>
            <a:pPr defTabSz="914400">
              <a:lnSpc>
                <a:spcPct val="120000"/>
              </a:lnSpc>
              <a:spcAft>
                <a:spcPts val="600"/>
              </a:spcAft>
              <a:buClr>
                <a:schemeClr val="accent1"/>
              </a:buClr>
              <a:buSzPct val="100000"/>
            </a:pPr>
            <a:r>
              <a:rPr lang="en-US" sz="3200" b="1" dirty="0">
                <a:solidFill>
                  <a:schemeClr val="accent6">
                    <a:lumMod val="75000"/>
                  </a:schemeClr>
                </a:solidFill>
              </a:rPr>
              <a:t>صنيف كلية الرأس            </a:t>
            </a:r>
          </a:p>
          <a:p>
            <a:pPr indent="-228600" defTabSz="914400">
              <a:lnSpc>
                <a:spcPct val="120000"/>
              </a:lnSpc>
              <a:spcAft>
                <a:spcPts val="600"/>
              </a:spcAft>
              <a:buClr>
                <a:schemeClr val="accent1"/>
              </a:buClr>
              <a:buSzPct val="100000"/>
              <a:buFont typeface="Arial" panose="020B0604020202020204" pitchFamily="34" charset="0"/>
              <a:buChar char="•"/>
            </a:pPr>
            <a:endParaRPr lang="en-US" b="1" dirty="0"/>
          </a:p>
          <a:p>
            <a:pPr indent="-228600" defTabSz="914400">
              <a:lnSpc>
                <a:spcPct val="120000"/>
              </a:lnSpc>
              <a:spcAft>
                <a:spcPts val="600"/>
              </a:spcAft>
              <a:buClr>
                <a:schemeClr val="accent1"/>
              </a:buClr>
              <a:buSzPct val="100000"/>
              <a:buFont typeface="Arial" panose="020B0604020202020204" pitchFamily="34" charset="0"/>
              <a:buChar char="•"/>
            </a:pPr>
            <a:endParaRPr lang="en-US" dirty="0"/>
          </a:p>
        </p:txBody>
      </p:sp>
      <p:grpSp>
        <p:nvGrpSpPr>
          <p:cNvPr id="30" name="Group 15">
            <a:extLst>
              <a:ext uri="{FF2B5EF4-FFF2-40B4-BE49-F238E27FC236}">
                <a16:creationId xmlns:a16="http://schemas.microsoft.com/office/drawing/2014/main" id="{6C8D378B-3E69-4789-83F3-630454787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7" name="Rectangle 16">
              <a:extLst>
                <a:ext uri="{FF2B5EF4-FFF2-40B4-BE49-F238E27FC236}">
                  <a16:creationId xmlns:a16="http://schemas.microsoft.com/office/drawing/2014/main" id="{7FB05BB9-2D11-4461-8B53-81E2267C5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17">
              <a:extLst>
                <a:ext uri="{FF2B5EF4-FFF2-40B4-BE49-F238E27FC236}">
                  <a16:creationId xmlns:a16="http://schemas.microsoft.com/office/drawing/2014/main" id="{26C96B5B-F117-4565-A934-F481329A9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صورة 8" descr="صورة تحتوي على سمك, الزعانف, قرش, أسماك غضروفية&#10;&#10;تم إنشاء الوصف تلقائياً">
            <a:extLst>
              <a:ext uri="{FF2B5EF4-FFF2-40B4-BE49-F238E27FC236}">
                <a16:creationId xmlns:a16="http://schemas.microsoft.com/office/drawing/2014/main" id="{75CFAC53-487B-74D7-A99D-D2F9213164B5}"/>
              </a:ext>
            </a:extLst>
          </p:cNvPr>
          <p:cNvPicPr>
            <a:picLocks noChangeAspect="1"/>
          </p:cNvPicPr>
          <p:nvPr/>
        </p:nvPicPr>
        <p:blipFill rotWithShape="1">
          <a:blip r:embed="rId2"/>
          <a:srcRect l="9587" r="2965" b="-2"/>
          <a:stretch/>
        </p:blipFill>
        <p:spPr>
          <a:xfrm>
            <a:off x="6277257" y="2174242"/>
            <a:ext cx="2221445" cy="31243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صورة 10" descr="صورة تحتوي على سمك, علم الأحياء البحرية, الزعانف, الشعاب المرجانية&#10;&#10;تم إنشاء الوصف تلقائياً">
            <a:extLst>
              <a:ext uri="{FF2B5EF4-FFF2-40B4-BE49-F238E27FC236}">
                <a16:creationId xmlns:a16="http://schemas.microsoft.com/office/drawing/2014/main" id="{C4CDDECA-C9A9-8465-99FE-5C10840A3204}"/>
              </a:ext>
            </a:extLst>
          </p:cNvPr>
          <p:cNvPicPr>
            <a:picLocks noChangeAspect="1"/>
          </p:cNvPicPr>
          <p:nvPr/>
        </p:nvPicPr>
        <p:blipFill rotWithShape="1">
          <a:blip r:embed="rId3"/>
          <a:srcRect l="29151" r="26537" b="2"/>
          <a:stretch/>
        </p:blipFill>
        <p:spPr>
          <a:xfrm>
            <a:off x="8666053" y="2178862"/>
            <a:ext cx="2221445" cy="31243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7916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E927744D-4958-72D5-BAC6-286322EB5BDB}"/>
              </a:ext>
            </a:extLst>
          </p:cNvPr>
          <p:cNvSpPr txBox="1"/>
          <p:nvPr/>
        </p:nvSpPr>
        <p:spPr>
          <a:xfrm>
            <a:off x="676275" y="247650"/>
            <a:ext cx="11363325" cy="700063"/>
          </a:xfrm>
          <a:prstGeom prst="rect">
            <a:avLst/>
          </a:prstGeom>
          <a:noFill/>
        </p:spPr>
        <p:txBody>
          <a:bodyPr wrap="square">
            <a:spAutoFit/>
          </a:bodyPr>
          <a:lstStyle/>
          <a:p>
            <a:pPr defTabSz="914400">
              <a:lnSpc>
                <a:spcPct val="120000"/>
              </a:lnSpc>
              <a:spcAft>
                <a:spcPts val="600"/>
              </a:spcAft>
              <a:buClr>
                <a:schemeClr val="accent1"/>
              </a:buClr>
              <a:buSzPct val="100000"/>
            </a:pPr>
            <a:r>
              <a:rPr lang="en-US" sz="3600" b="1" dirty="0">
                <a:solidFill>
                  <a:schemeClr val="accent6">
                    <a:lumMod val="75000"/>
                  </a:schemeClr>
                </a:solidFill>
              </a:rPr>
              <a:t>1.Subclass : Elasmobranchii  صنيف </a:t>
            </a:r>
            <a:r>
              <a:rPr lang="en-US" sz="3600" b="1" dirty="0" err="1">
                <a:solidFill>
                  <a:schemeClr val="accent6">
                    <a:lumMod val="75000"/>
                  </a:schemeClr>
                </a:solidFill>
              </a:rPr>
              <a:t>صفائحية</a:t>
            </a:r>
            <a:r>
              <a:rPr lang="en-US" sz="3600" b="1" dirty="0">
                <a:solidFill>
                  <a:schemeClr val="accent6">
                    <a:lumMod val="75000"/>
                  </a:schemeClr>
                </a:solidFill>
              </a:rPr>
              <a:t> </a:t>
            </a:r>
            <a:r>
              <a:rPr lang="en-US" sz="3600" b="1" dirty="0" err="1">
                <a:solidFill>
                  <a:schemeClr val="accent6">
                    <a:lumMod val="75000"/>
                  </a:schemeClr>
                </a:solidFill>
              </a:rPr>
              <a:t>الخياشم</a:t>
            </a:r>
            <a:r>
              <a:rPr lang="en-US" sz="3600" b="1" dirty="0">
                <a:solidFill>
                  <a:schemeClr val="accent6">
                    <a:lumMod val="75000"/>
                  </a:schemeClr>
                </a:solidFill>
              </a:rPr>
              <a:t>           </a:t>
            </a:r>
          </a:p>
        </p:txBody>
      </p:sp>
      <p:sp>
        <p:nvSpPr>
          <p:cNvPr id="3" name="مربع نص 2">
            <a:extLst>
              <a:ext uri="{FF2B5EF4-FFF2-40B4-BE49-F238E27FC236}">
                <a16:creationId xmlns:a16="http://schemas.microsoft.com/office/drawing/2014/main" id="{D0E27A29-01AC-3939-248B-BAAF6F839272}"/>
              </a:ext>
            </a:extLst>
          </p:cNvPr>
          <p:cNvSpPr txBox="1"/>
          <p:nvPr/>
        </p:nvSpPr>
        <p:spPr>
          <a:xfrm>
            <a:off x="1143000" y="1257300"/>
            <a:ext cx="10515599" cy="4436599"/>
          </a:xfrm>
          <a:prstGeom prst="rect">
            <a:avLst/>
          </a:prstGeom>
          <a:noFill/>
        </p:spPr>
        <p:txBody>
          <a:bodyPr wrap="square">
            <a:spAutoFit/>
          </a:bodyPr>
          <a:lstStyle/>
          <a:p>
            <a:pPr algn="r">
              <a:lnSpc>
                <a:spcPct val="150000"/>
              </a:lnSpc>
            </a:pPr>
            <a:r>
              <a:rPr lang="ar-IQ" sz="3200" b="1" dirty="0">
                <a:solidFill>
                  <a:schemeClr val="accent4">
                    <a:lumMod val="50000"/>
                  </a:schemeClr>
                </a:solidFill>
              </a:rPr>
              <a:t>تمتلك اسماك هذا الصنف </a:t>
            </a:r>
            <a:r>
              <a:rPr lang="ar-IQ" sz="3200" b="1" dirty="0">
                <a:solidFill>
                  <a:schemeClr val="accent1"/>
                </a:solidFill>
              </a:rPr>
              <a:t>5-7 ازواج من الخياشيم </a:t>
            </a:r>
            <a:r>
              <a:rPr lang="ar-IQ" sz="3200" b="1" dirty="0">
                <a:solidFill>
                  <a:schemeClr val="accent6"/>
                </a:solidFill>
              </a:rPr>
              <a:t>والجلد يحوي قشور درعية </a:t>
            </a:r>
            <a:r>
              <a:rPr lang="ar-IQ" sz="3200" b="1" dirty="0">
                <a:solidFill>
                  <a:schemeClr val="accent5"/>
                </a:solidFill>
              </a:rPr>
              <a:t>والفك العلوي غير ملتحم مع القحف </a:t>
            </a:r>
            <a:r>
              <a:rPr lang="ar-IQ" sz="3200" b="1" dirty="0">
                <a:solidFill>
                  <a:schemeClr val="accent4">
                    <a:lumMod val="50000"/>
                  </a:schemeClr>
                </a:solidFill>
              </a:rPr>
              <a:t>ويضم صنيف صفائحية الخياشيم رتبتين هما : رتبة الاشلاق ورتبة القوابع .</a:t>
            </a:r>
          </a:p>
          <a:p>
            <a:pPr marL="514350" indent="-514350">
              <a:lnSpc>
                <a:spcPct val="150000"/>
              </a:lnSpc>
              <a:buFont typeface="+mj-lt"/>
              <a:buAutoNum type="arabicPeriod"/>
            </a:pPr>
            <a:r>
              <a:rPr lang="en-GB" sz="3200" b="1" dirty="0">
                <a:solidFill>
                  <a:schemeClr val="accent2">
                    <a:lumMod val="50000"/>
                  </a:schemeClr>
                </a:solidFill>
              </a:rPr>
              <a:t>Order: Selachii  (</a:t>
            </a:r>
            <a:r>
              <a:rPr lang="en-GB" sz="3200" b="1" i="1" dirty="0">
                <a:solidFill>
                  <a:schemeClr val="accent2">
                    <a:lumMod val="50000"/>
                  </a:schemeClr>
                </a:solidFill>
              </a:rPr>
              <a:t>Squalus  acanthias </a:t>
            </a:r>
            <a:r>
              <a:rPr lang="en-GB" sz="3200" b="1" dirty="0">
                <a:solidFill>
                  <a:schemeClr val="accent2">
                    <a:lumMod val="50000"/>
                  </a:schemeClr>
                </a:solidFill>
              </a:rPr>
              <a:t>) </a:t>
            </a:r>
            <a:r>
              <a:rPr lang="ar-IQ" sz="3200" b="1" dirty="0">
                <a:solidFill>
                  <a:schemeClr val="accent2">
                    <a:lumMod val="50000"/>
                  </a:schemeClr>
                </a:solidFill>
              </a:rPr>
              <a:t>كلب البحر الشائك  </a:t>
            </a:r>
          </a:p>
          <a:p>
            <a:pPr marL="514350" indent="-514350">
              <a:lnSpc>
                <a:spcPct val="150000"/>
              </a:lnSpc>
              <a:buFont typeface="+mj-lt"/>
              <a:buAutoNum type="arabicPeriod"/>
            </a:pPr>
            <a:r>
              <a:rPr lang="en-GB" sz="3200" b="1" dirty="0">
                <a:solidFill>
                  <a:schemeClr val="accent2">
                    <a:lumMod val="50000"/>
                  </a:schemeClr>
                </a:solidFill>
              </a:rPr>
              <a:t>Order: Batoidea (</a:t>
            </a:r>
            <a:r>
              <a:rPr lang="en-GB" sz="3200" b="1" i="1" dirty="0">
                <a:solidFill>
                  <a:schemeClr val="accent2">
                    <a:lumMod val="50000"/>
                  </a:schemeClr>
                </a:solidFill>
              </a:rPr>
              <a:t>Diplobatis </a:t>
            </a:r>
            <a:r>
              <a:rPr lang="en-GB" sz="3200" b="1" i="1" dirty="0" err="1">
                <a:solidFill>
                  <a:schemeClr val="accent2">
                    <a:lumMod val="50000"/>
                  </a:schemeClr>
                </a:solidFill>
              </a:rPr>
              <a:t>ommata</a:t>
            </a:r>
            <a:r>
              <a:rPr lang="en-GB" sz="3200" b="1" dirty="0">
                <a:solidFill>
                  <a:schemeClr val="accent2">
                    <a:lumMod val="50000"/>
                  </a:schemeClr>
                </a:solidFill>
              </a:rPr>
              <a:t>) </a:t>
            </a:r>
            <a:r>
              <a:rPr lang="en-GB" sz="3200" b="1" dirty="0">
                <a:solidFill>
                  <a:srgbClr val="00B050"/>
                </a:solidFill>
              </a:rPr>
              <a:t>Bullseye electric ray </a:t>
            </a:r>
            <a:endParaRPr lang="ar-IQ" sz="3200" dirty="0">
              <a:solidFill>
                <a:srgbClr val="00B050"/>
              </a:solidFill>
            </a:endParaRPr>
          </a:p>
        </p:txBody>
      </p:sp>
    </p:spTree>
    <p:extLst>
      <p:ext uri="{BB962C8B-B14F-4D97-AF65-F5344CB8AC3E}">
        <p14:creationId xmlns:p14="http://schemas.microsoft.com/office/powerpoint/2010/main" val="41484345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4C17C85A-E502-4D57-CAA3-7E86ADF8F010}"/>
              </a:ext>
            </a:extLst>
          </p:cNvPr>
          <p:cNvSpPr txBox="1"/>
          <p:nvPr/>
        </p:nvSpPr>
        <p:spPr>
          <a:xfrm>
            <a:off x="1590675" y="348533"/>
            <a:ext cx="7524750" cy="824713"/>
          </a:xfrm>
          <a:prstGeom prst="rect">
            <a:avLst/>
          </a:prstGeom>
          <a:noFill/>
        </p:spPr>
        <p:txBody>
          <a:bodyPr wrap="square">
            <a:spAutoFit/>
          </a:bodyPr>
          <a:lstStyle/>
          <a:p>
            <a:pPr marL="514350" indent="-514350">
              <a:lnSpc>
                <a:spcPct val="150000"/>
              </a:lnSpc>
              <a:buFont typeface="+mj-lt"/>
              <a:buAutoNum type="arabicPeriod"/>
            </a:pPr>
            <a:r>
              <a:rPr lang="en-GB" sz="3600" b="1" dirty="0">
                <a:solidFill>
                  <a:schemeClr val="accent2">
                    <a:lumMod val="50000"/>
                  </a:schemeClr>
                </a:solidFill>
              </a:rPr>
              <a:t>Order: Selachii </a:t>
            </a:r>
            <a:r>
              <a:rPr lang="ar-IQ" sz="3600" b="1" dirty="0">
                <a:solidFill>
                  <a:schemeClr val="accent2">
                    <a:lumMod val="50000"/>
                  </a:schemeClr>
                </a:solidFill>
              </a:rPr>
              <a:t>رتبة الاشلاق  </a:t>
            </a:r>
          </a:p>
        </p:txBody>
      </p:sp>
      <p:sp>
        <p:nvSpPr>
          <p:cNvPr id="7" name="مربع نص 6">
            <a:extLst>
              <a:ext uri="{FF2B5EF4-FFF2-40B4-BE49-F238E27FC236}">
                <a16:creationId xmlns:a16="http://schemas.microsoft.com/office/drawing/2014/main" id="{91D88B10-1F0A-3068-8B40-7625EAF70BBD}"/>
              </a:ext>
            </a:extLst>
          </p:cNvPr>
          <p:cNvSpPr txBox="1"/>
          <p:nvPr/>
        </p:nvSpPr>
        <p:spPr>
          <a:xfrm>
            <a:off x="1676400" y="1343355"/>
            <a:ext cx="10248899" cy="1077218"/>
          </a:xfrm>
          <a:prstGeom prst="rect">
            <a:avLst/>
          </a:prstGeom>
          <a:noFill/>
        </p:spPr>
        <p:txBody>
          <a:bodyPr wrap="square">
            <a:spAutoFit/>
          </a:bodyPr>
          <a:lstStyle/>
          <a:p>
            <a:pPr algn="r"/>
            <a:r>
              <a:rPr lang="ar-IQ" sz="3200" b="1" dirty="0">
                <a:solidFill>
                  <a:schemeClr val="accent4">
                    <a:lumMod val="50000"/>
                  </a:schemeClr>
                </a:solidFill>
              </a:rPr>
              <a:t>تضم اسماك هذه الرتبة أنواع القروش وكلاب البحر مثل كلب البحر الشائك</a:t>
            </a:r>
            <a:r>
              <a:rPr lang="ar-IQ" sz="2800" b="1" dirty="0">
                <a:solidFill>
                  <a:schemeClr val="accent4">
                    <a:lumMod val="50000"/>
                  </a:schemeClr>
                </a:solidFill>
              </a:rPr>
              <a:t> </a:t>
            </a:r>
            <a:r>
              <a:rPr lang="en-GB" sz="2800" b="1" dirty="0">
                <a:solidFill>
                  <a:schemeClr val="accent4">
                    <a:lumMod val="50000"/>
                  </a:schemeClr>
                </a:solidFill>
              </a:rPr>
              <a:t>                             </a:t>
            </a:r>
          </a:p>
          <a:p>
            <a:pPr algn="r"/>
            <a:r>
              <a:rPr lang="en-GB" sz="3200" b="1" i="1" dirty="0">
                <a:solidFill>
                  <a:schemeClr val="accent2">
                    <a:lumMod val="50000"/>
                  </a:schemeClr>
                </a:solidFill>
              </a:rPr>
              <a:t>Squalus  acanthias       </a:t>
            </a:r>
            <a:endParaRPr lang="ar-IQ" sz="3200" dirty="0"/>
          </a:p>
        </p:txBody>
      </p:sp>
      <p:sp>
        <p:nvSpPr>
          <p:cNvPr id="9" name="مربع نص 8">
            <a:extLst>
              <a:ext uri="{FF2B5EF4-FFF2-40B4-BE49-F238E27FC236}">
                <a16:creationId xmlns:a16="http://schemas.microsoft.com/office/drawing/2014/main" id="{A6B56E1D-0B10-BB8E-0333-B68654F1BCB3}"/>
              </a:ext>
            </a:extLst>
          </p:cNvPr>
          <p:cNvSpPr txBox="1"/>
          <p:nvPr/>
        </p:nvSpPr>
        <p:spPr>
          <a:xfrm>
            <a:off x="266701" y="1828799"/>
            <a:ext cx="8401049" cy="1077218"/>
          </a:xfrm>
          <a:prstGeom prst="rect">
            <a:avLst/>
          </a:prstGeom>
          <a:noFill/>
        </p:spPr>
        <p:txBody>
          <a:bodyPr wrap="square">
            <a:spAutoFit/>
          </a:bodyPr>
          <a:lstStyle/>
          <a:p>
            <a:pPr algn="l" rtl="1"/>
            <a:r>
              <a:rPr lang="en-GB" sz="3200" b="1" dirty="0">
                <a:solidFill>
                  <a:srgbClr val="00B050"/>
                </a:solidFill>
              </a:rPr>
              <a:t>Spiny dogfish</a:t>
            </a:r>
            <a:r>
              <a:rPr lang="en-GB" sz="3200" b="1" dirty="0">
                <a:solidFill>
                  <a:schemeClr val="accent2">
                    <a:lumMod val="50000"/>
                  </a:schemeClr>
                </a:solidFill>
              </a:rPr>
              <a:t>)</a:t>
            </a:r>
            <a:r>
              <a:rPr lang="ar-IQ" sz="3200" b="1" dirty="0">
                <a:solidFill>
                  <a:schemeClr val="accent2">
                    <a:lumMod val="50000"/>
                  </a:schemeClr>
                </a:solidFill>
              </a:rPr>
              <a:t>) </a:t>
            </a:r>
            <a:r>
              <a:rPr lang="ar-IQ" sz="3200" b="1" dirty="0">
                <a:solidFill>
                  <a:schemeClr val="accent4">
                    <a:lumMod val="50000"/>
                  </a:schemeClr>
                </a:solidFill>
              </a:rPr>
              <a:t>وتمتاز بان الشقوق الخيشومية تقع على جانبي الجسم والزعانف الكتفية او الصدرية متميزة  </a:t>
            </a:r>
            <a:endParaRPr lang="ar-IQ" sz="3200" dirty="0"/>
          </a:p>
        </p:txBody>
      </p:sp>
      <p:pic>
        <p:nvPicPr>
          <p:cNvPr id="11" name="صورة 10">
            <a:extLst>
              <a:ext uri="{FF2B5EF4-FFF2-40B4-BE49-F238E27FC236}">
                <a16:creationId xmlns:a16="http://schemas.microsoft.com/office/drawing/2014/main" id="{6848D6D7-A3E8-C045-08CD-CA4A10BCEA6A}"/>
              </a:ext>
            </a:extLst>
          </p:cNvPr>
          <p:cNvPicPr>
            <a:picLocks noChangeAspect="1"/>
          </p:cNvPicPr>
          <p:nvPr/>
        </p:nvPicPr>
        <p:blipFill>
          <a:blip r:embed="rId2"/>
          <a:stretch>
            <a:fillRect/>
          </a:stretch>
        </p:blipFill>
        <p:spPr>
          <a:xfrm>
            <a:off x="904875" y="2920554"/>
            <a:ext cx="10591800" cy="3937446"/>
          </a:xfrm>
          <a:prstGeom prst="rect">
            <a:avLst/>
          </a:prstGeom>
        </p:spPr>
      </p:pic>
    </p:spTree>
    <p:extLst>
      <p:ext uri="{BB962C8B-B14F-4D97-AF65-F5344CB8AC3E}">
        <p14:creationId xmlns:p14="http://schemas.microsoft.com/office/powerpoint/2010/main" val="17972694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B14D07EC-8003-07F1-6763-A2EBC095954F}"/>
              </a:ext>
            </a:extLst>
          </p:cNvPr>
          <p:cNvSpPr txBox="1"/>
          <p:nvPr/>
        </p:nvSpPr>
        <p:spPr>
          <a:xfrm>
            <a:off x="1219200" y="104776"/>
            <a:ext cx="8048625" cy="646331"/>
          </a:xfrm>
          <a:prstGeom prst="rect">
            <a:avLst/>
          </a:prstGeom>
          <a:noFill/>
        </p:spPr>
        <p:txBody>
          <a:bodyPr wrap="square">
            <a:spAutoFit/>
          </a:bodyPr>
          <a:lstStyle/>
          <a:p>
            <a:r>
              <a:rPr lang="en-GB" sz="3600" b="1" dirty="0">
                <a:solidFill>
                  <a:schemeClr val="accent2">
                    <a:lumMod val="50000"/>
                  </a:schemeClr>
                </a:solidFill>
              </a:rPr>
              <a:t>2.  Order: Batoidea </a:t>
            </a:r>
            <a:r>
              <a:rPr lang="ar-IQ" sz="3600" b="1" dirty="0">
                <a:solidFill>
                  <a:schemeClr val="accent2">
                    <a:lumMod val="50000"/>
                  </a:schemeClr>
                </a:solidFill>
              </a:rPr>
              <a:t>رتبة القوابع</a:t>
            </a:r>
            <a:r>
              <a:rPr lang="en-GB" sz="1800" b="1" dirty="0">
                <a:solidFill>
                  <a:schemeClr val="accent2">
                    <a:lumMod val="50000"/>
                  </a:schemeClr>
                </a:solidFill>
              </a:rPr>
              <a:t> </a:t>
            </a:r>
            <a:endParaRPr lang="ar-IQ" dirty="0"/>
          </a:p>
        </p:txBody>
      </p:sp>
      <p:sp>
        <p:nvSpPr>
          <p:cNvPr id="7" name="مربع نص 6">
            <a:extLst>
              <a:ext uri="{FF2B5EF4-FFF2-40B4-BE49-F238E27FC236}">
                <a16:creationId xmlns:a16="http://schemas.microsoft.com/office/drawing/2014/main" id="{53654FE9-6644-6A4E-430E-314000352943}"/>
              </a:ext>
            </a:extLst>
          </p:cNvPr>
          <p:cNvSpPr txBox="1"/>
          <p:nvPr/>
        </p:nvSpPr>
        <p:spPr>
          <a:xfrm>
            <a:off x="914400" y="742950"/>
            <a:ext cx="10915650" cy="3046988"/>
          </a:xfrm>
          <a:prstGeom prst="rect">
            <a:avLst/>
          </a:prstGeom>
          <a:noFill/>
        </p:spPr>
        <p:txBody>
          <a:bodyPr wrap="square">
            <a:spAutoFit/>
          </a:bodyPr>
          <a:lstStyle/>
          <a:p>
            <a:pPr algn="r"/>
            <a:r>
              <a:rPr lang="ar-IQ" sz="3200" b="1" dirty="0">
                <a:solidFill>
                  <a:schemeClr val="accent4">
                    <a:lumMod val="50000"/>
                  </a:schemeClr>
                </a:solidFill>
              </a:rPr>
              <a:t>تضم اسماك الجسم فيها يكون مضغوط من السطحين الظهري والبطني والزعانف الكتفية غير متميزة والشقوق الخيشومية تقع على السطح البطني</a:t>
            </a:r>
          </a:p>
          <a:p>
            <a:pPr algn="r"/>
            <a:r>
              <a:rPr lang="en-GB" sz="3200" b="1" dirty="0">
                <a:solidFill>
                  <a:schemeClr val="accent2">
                    <a:lumMod val="50000"/>
                  </a:schemeClr>
                </a:solidFill>
              </a:rPr>
              <a:t>(</a:t>
            </a:r>
            <a:r>
              <a:rPr lang="en-GB" sz="3200" b="1" i="1" dirty="0">
                <a:solidFill>
                  <a:schemeClr val="accent2">
                    <a:lumMod val="50000"/>
                  </a:schemeClr>
                </a:solidFill>
              </a:rPr>
              <a:t>Diplobatis </a:t>
            </a:r>
            <a:r>
              <a:rPr lang="en-GB" sz="3200" b="1" i="1" dirty="0" err="1">
                <a:solidFill>
                  <a:schemeClr val="accent2">
                    <a:lumMod val="50000"/>
                  </a:schemeClr>
                </a:solidFill>
              </a:rPr>
              <a:t>ommata</a:t>
            </a:r>
            <a:r>
              <a:rPr lang="en-GB" sz="3200" b="1" dirty="0">
                <a:solidFill>
                  <a:schemeClr val="accent2">
                    <a:lumMod val="50000"/>
                  </a:schemeClr>
                </a:solidFill>
              </a:rPr>
              <a:t>) </a:t>
            </a:r>
            <a:r>
              <a:rPr lang="en-GB" sz="3200" b="1" dirty="0">
                <a:solidFill>
                  <a:srgbClr val="00B050"/>
                </a:solidFill>
              </a:rPr>
              <a:t>Bullseye electric ray </a:t>
            </a:r>
            <a:endParaRPr lang="ar-IQ" sz="3200" dirty="0">
              <a:solidFill>
                <a:srgbClr val="00B050"/>
              </a:solidFill>
            </a:endParaRPr>
          </a:p>
          <a:p>
            <a:pPr algn="r"/>
            <a:endParaRPr lang="ar-IQ" sz="3200" b="1" dirty="0">
              <a:solidFill>
                <a:schemeClr val="accent4">
                  <a:lumMod val="50000"/>
                </a:schemeClr>
              </a:solidFill>
            </a:endParaRPr>
          </a:p>
          <a:p>
            <a:pPr algn="r"/>
            <a:endParaRPr lang="ar-IQ" sz="3200" b="1" dirty="0">
              <a:solidFill>
                <a:schemeClr val="accent4">
                  <a:lumMod val="50000"/>
                </a:schemeClr>
              </a:solidFill>
            </a:endParaRPr>
          </a:p>
          <a:p>
            <a:pPr algn="r"/>
            <a:r>
              <a:rPr lang="ar-IQ" sz="3200" b="1" dirty="0">
                <a:solidFill>
                  <a:schemeClr val="accent4">
                    <a:lumMod val="50000"/>
                  </a:schemeClr>
                </a:solidFill>
              </a:rPr>
              <a:t>  </a:t>
            </a:r>
            <a:endParaRPr lang="ar-IQ" sz="3200" dirty="0"/>
          </a:p>
        </p:txBody>
      </p:sp>
      <p:pic>
        <p:nvPicPr>
          <p:cNvPr id="9" name="صورة 8">
            <a:extLst>
              <a:ext uri="{FF2B5EF4-FFF2-40B4-BE49-F238E27FC236}">
                <a16:creationId xmlns:a16="http://schemas.microsoft.com/office/drawing/2014/main" id="{F7BCC8A8-2CD7-72E0-33DD-B050FAF5E5EB}"/>
              </a:ext>
            </a:extLst>
          </p:cNvPr>
          <p:cNvPicPr>
            <a:picLocks noChangeAspect="1"/>
          </p:cNvPicPr>
          <p:nvPr/>
        </p:nvPicPr>
        <p:blipFill>
          <a:blip r:embed="rId2"/>
          <a:stretch>
            <a:fillRect/>
          </a:stretch>
        </p:blipFill>
        <p:spPr>
          <a:xfrm>
            <a:off x="433488" y="3120180"/>
            <a:ext cx="4910037" cy="29948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صورة 10" descr="صورة تحتوي على رسم, سمك, فن, سمك شفنينيات&#10;&#10;تم إنشاء الوصف تلقائياً">
            <a:extLst>
              <a:ext uri="{FF2B5EF4-FFF2-40B4-BE49-F238E27FC236}">
                <a16:creationId xmlns:a16="http://schemas.microsoft.com/office/drawing/2014/main" id="{DEA41CA2-7C6F-7E4B-CC89-9C578726C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475" y="2652710"/>
            <a:ext cx="5467350" cy="41005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86948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a:extLst>
              <a:ext uri="{FF2B5EF4-FFF2-40B4-BE49-F238E27FC236}">
                <a16:creationId xmlns:a16="http://schemas.microsoft.com/office/drawing/2014/main" id="{B23F10C4-51BA-BB37-CC95-140D4ED154A1}"/>
              </a:ext>
            </a:extLst>
          </p:cNvPr>
          <p:cNvGraphicFramePr>
            <a:graphicFrameLocks noGrp="1"/>
          </p:cNvGraphicFramePr>
          <p:nvPr>
            <p:extLst>
              <p:ext uri="{D42A27DB-BD31-4B8C-83A1-F6EECF244321}">
                <p14:modId xmlns:p14="http://schemas.microsoft.com/office/powerpoint/2010/main" val="3819264898"/>
              </p:ext>
            </p:extLst>
          </p:nvPr>
        </p:nvGraphicFramePr>
        <p:xfrm>
          <a:off x="161923" y="0"/>
          <a:ext cx="11601452" cy="6477701"/>
        </p:xfrm>
        <a:graphic>
          <a:graphicData uri="http://schemas.openxmlformats.org/drawingml/2006/table">
            <a:tbl>
              <a:tblPr rtl="1" firstRow="1" bandRow="1">
                <a:tableStyleId>{5C22544A-7EE6-4342-B048-85BDC9FD1C3A}</a:tableStyleId>
              </a:tblPr>
              <a:tblGrid>
                <a:gridCol w="5800726">
                  <a:extLst>
                    <a:ext uri="{9D8B030D-6E8A-4147-A177-3AD203B41FA5}">
                      <a16:colId xmlns:a16="http://schemas.microsoft.com/office/drawing/2014/main" val="256073843"/>
                    </a:ext>
                  </a:extLst>
                </a:gridCol>
                <a:gridCol w="5800726">
                  <a:extLst>
                    <a:ext uri="{9D8B030D-6E8A-4147-A177-3AD203B41FA5}">
                      <a16:colId xmlns:a16="http://schemas.microsoft.com/office/drawing/2014/main" val="2236870550"/>
                    </a:ext>
                  </a:extLst>
                </a:gridCol>
              </a:tblGrid>
              <a:tr h="774543">
                <a:tc>
                  <a:txBody>
                    <a:bodyPr/>
                    <a:lstStyle/>
                    <a:p>
                      <a:pPr marL="0" indent="0" rtl="1">
                        <a:buFont typeface="+mj-lt"/>
                        <a:buNone/>
                      </a:pPr>
                      <a:r>
                        <a:rPr lang="en-GB" sz="3600" b="1" dirty="0">
                          <a:solidFill>
                            <a:schemeClr val="accent5">
                              <a:lumMod val="20000"/>
                              <a:lumOff val="80000"/>
                            </a:schemeClr>
                          </a:solidFill>
                        </a:rPr>
                        <a:t>Order: Selachii </a:t>
                      </a:r>
                      <a:endParaRPr lang="ar-IQ" sz="3600" dirty="0">
                        <a:solidFill>
                          <a:schemeClr val="accent5">
                            <a:lumMod val="20000"/>
                            <a:lumOff val="80000"/>
                          </a:schemeClr>
                        </a:solidFill>
                      </a:endParaRPr>
                    </a:p>
                  </a:txBody>
                  <a:tcPr/>
                </a:tc>
                <a:tc>
                  <a:txBody>
                    <a:bodyPr/>
                    <a:lstStyle/>
                    <a:p>
                      <a:pPr marL="0" indent="0" algn="l" rtl="1">
                        <a:buFont typeface="+mj-lt"/>
                        <a:buNone/>
                      </a:pPr>
                      <a:r>
                        <a:rPr lang="en-GB" sz="3600" b="1" dirty="0">
                          <a:solidFill>
                            <a:schemeClr val="accent5">
                              <a:lumMod val="20000"/>
                              <a:lumOff val="80000"/>
                            </a:schemeClr>
                          </a:solidFill>
                        </a:rPr>
                        <a:t>Order: Batoidea </a:t>
                      </a:r>
                      <a:endParaRPr lang="ar-IQ" sz="3600" dirty="0">
                        <a:solidFill>
                          <a:schemeClr val="accent5">
                            <a:lumMod val="20000"/>
                            <a:lumOff val="80000"/>
                          </a:schemeClr>
                        </a:solidFill>
                      </a:endParaRPr>
                    </a:p>
                  </a:txBody>
                  <a:tcPr/>
                </a:tc>
                <a:extLst>
                  <a:ext uri="{0D108BD9-81ED-4DB2-BD59-A6C34878D82A}">
                    <a16:rowId xmlns:a16="http://schemas.microsoft.com/office/drawing/2014/main" val="1022688322"/>
                  </a:ext>
                </a:extLst>
              </a:tr>
              <a:tr h="807507">
                <a:tc>
                  <a:txBody>
                    <a:bodyPr/>
                    <a:lstStyle/>
                    <a:p>
                      <a:pPr marL="514350" indent="-514350" algn="r" rtl="1">
                        <a:buFont typeface="+mj-lt"/>
                        <a:buAutoNum type="arabicPeriod"/>
                      </a:pPr>
                      <a:r>
                        <a:rPr lang="ar-IQ" sz="2800" b="1" dirty="0">
                          <a:solidFill>
                            <a:schemeClr val="accent5">
                              <a:lumMod val="50000"/>
                            </a:schemeClr>
                          </a:solidFill>
                        </a:rPr>
                        <a:t>تمتاز بجسم مغزلي </a:t>
                      </a:r>
                    </a:p>
                  </a:txBody>
                  <a:tcPr/>
                </a:tc>
                <a:tc>
                  <a:txBody>
                    <a:bodyPr/>
                    <a:lstStyle/>
                    <a:p>
                      <a:pPr marL="0" indent="0" algn="r" rtl="1">
                        <a:buFont typeface="+mj-lt"/>
                        <a:buNone/>
                      </a:pPr>
                      <a:r>
                        <a:rPr lang="ar-IQ" sz="2800" b="1" dirty="0">
                          <a:solidFill>
                            <a:schemeClr val="accent5">
                              <a:lumMod val="50000"/>
                            </a:schemeClr>
                          </a:solidFill>
                        </a:rPr>
                        <a:t>تمتاز بجسم مضغوط من السطحين الظهري والبطني </a:t>
                      </a:r>
                    </a:p>
                  </a:txBody>
                  <a:tcPr/>
                </a:tc>
                <a:extLst>
                  <a:ext uri="{0D108BD9-81ED-4DB2-BD59-A6C34878D82A}">
                    <a16:rowId xmlns:a16="http://schemas.microsoft.com/office/drawing/2014/main" val="3273713448"/>
                  </a:ext>
                </a:extLst>
              </a:tr>
              <a:tr h="1172189">
                <a:tc>
                  <a:txBody>
                    <a:bodyPr/>
                    <a:lstStyle/>
                    <a:p>
                      <a:pPr marL="0" marR="0" lvl="0" indent="0" algn="r" defTabSz="914400" rtl="1" eaLnBrk="1" fontAlgn="auto" latinLnBrk="0" hangingPunct="1">
                        <a:lnSpc>
                          <a:spcPct val="100000"/>
                        </a:lnSpc>
                        <a:spcBef>
                          <a:spcPts val="0"/>
                        </a:spcBef>
                        <a:spcAft>
                          <a:spcPts val="0"/>
                        </a:spcAft>
                        <a:buClrTx/>
                        <a:buSzTx/>
                        <a:buFont typeface="+mj-lt"/>
                        <a:buNone/>
                        <a:tabLst/>
                        <a:defRPr/>
                      </a:pPr>
                      <a:r>
                        <a:rPr lang="ar-IQ" sz="2800" b="1" dirty="0">
                          <a:solidFill>
                            <a:schemeClr val="accent5">
                              <a:lumMod val="50000"/>
                            </a:schemeClr>
                          </a:solidFill>
                        </a:rPr>
                        <a:t>2</a:t>
                      </a:r>
                      <a:r>
                        <a:rPr lang="en-US" sz="2800" b="1" dirty="0">
                          <a:solidFill>
                            <a:schemeClr val="accent5">
                              <a:lumMod val="50000"/>
                            </a:schemeClr>
                          </a:solidFill>
                        </a:rPr>
                        <a:t>.</a:t>
                      </a:r>
                      <a:r>
                        <a:rPr lang="ar-IQ" sz="2800" b="1" dirty="0">
                          <a:solidFill>
                            <a:schemeClr val="accent5">
                              <a:lumMod val="50000"/>
                            </a:schemeClr>
                          </a:solidFill>
                        </a:rPr>
                        <a:t> الشقوق الخيشومية تقع على جانبي الجسم </a:t>
                      </a:r>
                    </a:p>
                    <a:p>
                      <a:pPr marL="0" indent="0" algn="ctr" rtl="1">
                        <a:buFont typeface="+mj-lt"/>
                        <a:buNone/>
                      </a:pPr>
                      <a:endParaRPr lang="ar-IQ" sz="2800" b="1" dirty="0">
                        <a:solidFill>
                          <a:schemeClr val="accent5">
                            <a:lumMod val="50000"/>
                          </a:schemeClr>
                        </a:solidFill>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 typeface="+mj-lt"/>
                        <a:buNone/>
                        <a:tabLst/>
                        <a:defRPr/>
                      </a:pPr>
                      <a:r>
                        <a:rPr lang="ar-IQ" sz="2800" b="1" dirty="0">
                          <a:solidFill>
                            <a:schemeClr val="accent5">
                              <a:lumMod val="50000"/>
                            </a:schemeClr>
                          </a:solidFill>
                        </a:rPr>
                        <a:t>والشقوق الخيشومية تقع على السطح البطني</a:t>
                      </a:r>
                    </a:p>
                    <a:p>
                      <a:pPr marL="0" indent="0" algn="r" rtl="1">
                        <a:buFont typeface="+mj-lt"/>
                        <a:buNone/>
                      </a:pPr>
                      <a:endParaRPr lang="ar-IQ" sz="2800" b="1" dirty="0">
                        <a:solidFill>
                          <a:schemeClr val="accent5">
                            <a:lumMod val="50000"/>
                          </a:schemeClr>
                        </a:solidFill>
                      </a:endParaRPr>
                    </a:p>
                  </a:txBody>
                  <a:tcPr/>
                </a:tc>
                <a:extLst>
                  <a:ext uri="{0D108BD9-81ED-4DB2-BD59-A6C34878D82A}">
                    <a16:rowId xmlns:a16="http://schemas.microsoft.com/office/drawing/2014/main" val="115448468"/>
                  </a:ext>
                </a:extLst>
              </a:tr>
              <a:tr h="448744">
                <a:tc>
                  <a:txBody>
                    <a:bodyPr/>
                    <a:lstStyle/>
                    <a:p>
                      <a:pPr marL="0" indent="0" algn="r" rtl="1">
                        <a:buFont typeface="+mj-lt"/>
                        <a:buNone/>
                      </a:pPr>
                      <a:r>
                        <a:rPr lang="ar-IQ" sz="2800" b="1" dirty="0">
                          <a:solidFill>
                            <a:schemeClr val="accent5">
                              <a:lumMod val="50000"/>
                            </a:schemeClr>
                          </a:solidFill>
                        </a:rPr>
                        <a:t>3</a:t>
                      </a:r>
                      <a:r>
                        <a:rPr lang="en-US" sz="2800" b="1" dirty="0">
                          <a:solidFill>
                            <a:schemeClr val="accent5">
                              <a:lumMod val="50000"/>
                            </a:schemeClr>
                          </a:solidFill>
                        </a:rPr>
                        <a:t> .</a:t>
                      </a:r>
                      <a:r>
                        <a:rPr lang="ar-IQ" sz="2800" b="1" dirty="0">
                          <a:solidFill>
                            <a:schemeClr val="accent5">
                              <a:lumMod val="50000"/>
                            </a:schemeClr>
                          </a:solidFill>
                        </a:rPr>
                        <a:t>والزعانف الكتفية او الصدرية متميزة </a:t>
                      </a:r>
                    </a:p>
                  </a:txBody>
                  <a:tcPr/>
                </a:tc>
                <a:tc>
                  <a:txBody>
                    <a:bodyPr/>
                    <a:lstStyle/>
                    <a:p>
                      <a:pPr marL="0" indent="0" algn="r" rtl="1">
                        <a:buFont typeface="+mj-lt"/>
                        <a:buNone/>
                      </a:pPr>
                      <a:r>
                        <a:rPr lang="ar-IQ" sz="2800" b="1" dirty="0">
                          <a:solidFill>
                            <a:schemeClr val="accent5">
                              <a:lumMod val="50000"/>
                            </a:schemeClr>
                          </a:solidFill>
                        </a:rPr>
                        <a:t>والزعانف الكتفية غير متميزة</a:t>
                      </a:r>
                    </a:p>
                  </a:txBody>
                  <a:tcPr/>
                </a:tc>
                <a:extLst>
                  <a:ext uri="{0D108BD9-81ED-4DB2-BD59-A6C34878D82A}">
                    <a16:rowId xmlns:a16="http://schemas.microsoft.com/office/drawing/2014/main" val="1417732324"/>
                  </a:ext>
                </a:extLst>
              </a:tr>
              <a:tr h="2619185">
                <a:tc>
                  <a:txBody>
                    <a:bodyPr/>
                    <a:lstStyle/>
                    <a:p>
                      <a:pPr marL="0" marR="0" lvl="0" indent="0" algn="r" defTabSz="914400" rtl="1" eaLnBrk="1" fontAlgn="auto" latinLnBrk="0" hangingPunct="1">
                        <a:lnSpc>
                          <a:spcPct val="100000"/>
                        </a:lnSpc>
                        <a:spcBef>
                          <a:spcPts val="0"/>
                        </a:spcBef>
                        <a:spcAft>
                          <a:spcPts val="0"/>
                        </a:spcAft>
                        <a:buClrTx/>
                        <a:buSzTx/>
                        <a:buFont typeface="+mj-lt"/>
                        <a:buNone/>
                        <a:tabLst/>
                        <a:defRPr/>
                      </a:pPr>
                      <a:r>
                        <a:rPr lang="en-US" sz="2800" b="1" dirty="0">
                          <a:solidFill>
                            <a:schemeClr val="accent5">
                              <a:lumMod val="50000"/>
                            </a:schemeClr>
                          </a:solidFill>
                        </a:rPr>
                        <a:t>4</a:t>
                      </a:r>
                      <a:r>
                        <a:rPr lang="ar-IQ" sz="2800" b="1" dirty="0">
                          <a:solidFill>
                            <a:schemeClr val="accent5">
                              <a:lumMod val="50000"/>
                            </a:schemeClr>
                          </a:solidFill>
                        </a:rPr>
                        <a:t> </a:t>
                      </a:r>
                      <a:r>
                        <a:rPr lang="en-US" sz="2800" b="1" dirty="0">
                          <a:solidFill>
                            <a:schemeClr val="accent5">
                              <a:lumMod val="50000"/>
                            </a:schemeClr>
                          </a:solidFill>
                        </a:rPr>
                        <a:t>.</a:t>
                      </a:r>
                      <a:r>
                        <a:rPr lang="ar-IQ" sz="2800" b="1" dirty="0">
                          <a:solidFill>
                            <a:schemeClr val="accent5">
                              <a:lumMod val="50000"/>
                            </a:schemeClr>
                          </a:solidFill>
                        </a:rPr>
                        <a:t>من امثلتها القروش وكلاب البحر مثل كلب البحر الشائك </a:t>
                      </a:r>
                      <a:r>
                        <a:rPr lang="en-GB" sz="2800" b="1" dirty="0">
                          <a:solidFill>
                            <a:schemeClr val="accent5">
                              <a:lumMod val="50000"/>
                            </a:schemeClr>
                          </a:solidFill>
                        </a:rPr>
                        <a:t>         </a:t>
                      </a:r>
                      <a:r>
                        <a:rPr lang="en-GB" sz="2800" b="1" dirty="0">
                          <a:solidFill>
                            <a:srgbClr val="002060"/>
                          </a:solidFill>
                        </a:rPr>
                        <a:t> </a:t>
                      </a:r>
                      <a:r>
                        <a:rPr lang="en-GB" sz="2800" b="1" i="1" dirty="0">
                          <a:solidFill>
                            <a:srgbClr val="002060"/>
                          </a:solidFill>
                        </a:rPr>
                        <a:t>Squalus  acanthias </a:t>
                      </a:r>
                      <a:endParaRPr lang="ar-IQ" sz="2800" b="1" dirty="0">
                        <a:solidFill>
                          <a:srgbClr val="002060"/>
                        </a:solidFill>
                      </a:endParaRPr>
                    </a:p>
                    <a:p>
                      <a:pPr marL="0" marR="0" lvl="0" indent="0" algn="l" defTabSz="914400" rtl="1" eaLnBrk="1" fontAlgn="auto" latinLnBrk="0" hangingPunct="1">
                        <a:lnSpc>
                          <a:spcPct val="100000"/>
                        </a:lnSpc>
                        <a:spcBef>
                          <a:spcPts val="0"/>
                        </a:spcBef>
                        <a:spcAft>
                          <a:spcPts val="0"/>
                        </a:spcAft>
                        <a:buClrTx/>
                        <a:buSzTx/>
                        <a:buFont typeface="+mj-lt"/>
                        <a:buNone/>
                        <a:tabLst/>
                        <a:defRPr/>
                      </a:pPr>
                      <a:r>
                        <a:rPr lang="en-GB" sz="2800" b="1" dirty="0">
                          <a:solidFill>
                            <a:schemeClr val="accent5">
                              <a:lumMod val="50000"/>
                            </a:schemeClr>
                          </a:solidFill>
                        </a:rPr>
                        <a:t>                   </a:t>
                      </a:r>
                      <a:r>
                        <a:rPr lang="en-GB" sz="2800" b="1" dirty="0">
                          <a:solidFill>
                            <a:srgbClr val="00B050"/>
                          </a:solidFill>
                        </a:rPr>
                        <a:t>Spiny dogfish</a:t>
                      </a:r>
                      <a:endParaRPr lang="en-GB" sz="2800" b="1" dirty="0">
                        <a:solidFill>
                          <a:schemeClr val="accent5">
                            <a:lumMod val="50000"/>
                          </a:schemeClr>
                        </a:solidFill>
                      </a:endParaRPr>
                    </a:p>
                    <a:p>
                      <a:pPr marL="0" indent="0" rtl="1">
                        <a:buFont typeface="+mj-lt"/>
                        <a:buNone/>
                      </a:pPr>
                      <a:endParaRPr lang="ar-IQ" sz="2800" b="1" dirty="0">
                        <a:solidFill>
                          <a:schemeClr val="accent5">
                            <a:lumMod val="50000"/>
                          </a:schemeClr>
                        </a:solidFill>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 typeface="+mj-lt"/>
                        <a:buNone/>
                        <a:tabLst/>
                        <a:defRPr/>
                      </a:pPr>
                      <a:r>
                        <a:rPr lang="ar-IQ" sz="2800" b="1" dirty="0">
                          <a:solidFill>
                            <a:schemeClr val="accent5">
                              <a:lumMod val="50000"/>
                            </a:schemeClr>
                          </a:solidFill>
                        </a:rPr>
                        <a:t>من امثلتها </a:t>
                      </a:r>
                      <a:r>
                        <a:rPr lang="en-GB" sz="2800" b="1" i="1" dirty="0" err="1">
                          <a:solidFill>
                            <a:srgbClr val="002060"/>
                          </a:solidFill>
                        </a:rPr>
                        <a:t>Diplobatis</a:t>
                      </a:r>
                      <a:r>
                        <a:rPr lang="en-GB" sz="2800" b="1" i="1" dirty="0">
                          <a:solidFill>
                            <a:srgbClr val="002060"/>
                          </a:solidFill>
                        </a:rPr>
                        <a:t> </a:t>
                      </a:r>
                      <a:r>
                        <a:rPr lang="en-GB" sz="2800" b="1" i="1" dirty="0" err="1">
                          <a:solidFill>
                            <a:srgbClr val="002060"/>
                          </a:solidFill>
                        </a:rPr>
                        <a:t>ommata</a:t>
                      </a:r>
                      <a:endParaRPr lang="ar-IQ" sz="2800" b="1" dirty="0">
                        <a:solidFill>
                          <a:srgbClr val="002060"/>
                        </a:solidFill>
                      </a:endParaRPr>
                    </a:p>
                    <a:p>
                      <a:pPr marL="0" marR="0" lvl="0" indent="0" algn="r" defTabSz="914400" rtl="1" eaLnBrk="1" fontAlgn="auto" latinLnBrk="0" hangingPunct="1">
                        <a:lnSpc>
                          <a:spcPct val="100000"/>
                        </a:lnSpc>
                        <a:spcBef>
                          <a:spcPts val="0"/>
                        </a:spcBef>
                        <a:spcAft>
                          <a:spcPts val="0"/>
                        </a:spcAft>
                        <a:buClrTx/>
                        <a:buSzTx/>
                        <a:buFont typeface="+mj-lt"/>
                        <a:buNone/>
                        <a:tabLst/>
                        <a:defRPr/>
                      </a:pPr>
                      <a:r>
                        <a:rPr lang="ar-IQ" sz="2800" b="1" dirty="0">
                          <a:solidFill>
                            <a:srgbClr val="00B050"/>
                          </a:solidFill>
                        </a:rPr>
                        <a:t> </a:t>
                      </a:r>
                      <a:r>
                        <a:rPr lang="en-GB" sz="2800" b="1" dirty="0">
                          <a:solidFill>
                            <a:srgbClr val="00B050"/>
                          </a:solidFill>
                        </a:rPr>
                        <a:t>electric ray</a:t>
                      </a:r>
                      <a:r>
                        <a:rPr lang="ar-IQ" sz="2800" b="1" dirty="0">
                          <a:solidFill>
                            <a:srgbClr val="00B050"/>
                          </a:solidFill>
                        </a:rPr>
                        <a:t> </a:t>
                      </a:r>
                      <a:r>
                        <a:rPr lang="en-GB" sz="2800" b="1" dirty="0">
                          <a:solidFill>
                            <a:srgbClr val="00B050"/>
                          </a:solidFill>
                        </a:rPr>
                        <a:t>Bullseye</a:t>
                      </a:r>
                      <a:r>
                        <a:rPr lang="ar-IQ" sz="2800" b="1" dirty="0">
                          <a:solidFill>
                            <a:srgbClr val="00B050"/>
                          </a:solidFill>
                        </a:rPr>
                        <a:t>               </a:t>
                      </a:r>
                      <a:r>
                        <a:rPr lang="ar-IQ" sz="2800" b="1" dirty="0">
                          <a:solidFill>
                            <a:schemeClr val="accent5">
                              <a:lumMod val="50000"/>
                            </a:schemeClr>
                          </a:solidFill>
                        </a:rPr>
                        <a:t>  </a:t>
                      </a:r>
                    </a:p>
                    <a:p>
                      <a:pPr marL="0" marR="0" lvl="0" indent="0" algn="r" defTabSz="914400" rtl="1" eaLnBrk="1" fontAlgn="auto" latinLnBrk="0" hangingPunct="1">
                        <a:lnSpc>
                          <a:spcPct val="100000"/>
                        </a:lnSpc>
                        <a:spcBef>
                          <a:spcPts val="0"/>
                        </a:spcBef>
                        <a:spcAft>
                          <a:spcPts val="0"/>
                        </a:spcAft>
                        <a:buClrTx/>
                        <a:buSzTx/>
                        <a:buFont typeface="+mj-lt"/>
                        <a:buNone/>
                        <a:tabLst/>
                        <a:defRPr/>
                      </a:pPr>
                      <a:r>
                        <a:rPr lang="en-GB" sz="2800" b="1" dirty="0">
                          <a:solidFill>
                            <a:schemeClr val="accent5">
                              <a:lumMod val="50000"/>
                            </a:schemeClr>
                          </a:solidFill>
                        </a:rPr>
                        <a:t> </a:t>
                      </a:r>
                      <a:endParaRPr lang="ar-IQ" sz="2800" b="1" dirty="0">
                        <a:solidFill>
                          <a:schemeClr val="accent5">
                            <a:lumMod val="50000"/>
                          </a:schemeClr>
                        </a:solidFill>
                      </a:endParaRPr>
                    </a:p>
                    <a:p>
                      <a:pPr marL="0" marR="0" lvl="0" indent="0" algn="r" defTabSz="914400" rtl="1" eaLnBrk="1" fontAlgn="auto" latinLnBrk="0" hangingPunct="1">
                        <a:lnSpc>
                          <a:spcPct val="100000"/>
                        </a:lnSpc>
                        <a:spcBef>
                          <a:spcPts val="0"/>
                        </a:spcBef>
                        <a:spcAft>
                          <a:spcPts val="0"/>
                        </a:spcAft>
                        <a:buClrTx/>
                        <a:buSzTx/>
                        <a:buFont typeface="+mj-lt"/>
                        <a:buNone/>
                        <a:tabLst/>
                        <a:defRPr/>
                      </a:pPr>
                      <a:endParaRPr lang="ar-IQ" sz="2800" b="1" dirty="0">
                        <a:solidFill>
                          <a:schemeClr val="accent5">
                            <a:lumMod val="50000"/>
                          </a:schemeClr>
                        </a:solidFill>
                      </a:endParaRPr>
                    </a:p>
                    <a:p>
                      <a:pPr marL="0" indent="0" rtl="1">
                        <a:buFont typeface="+mj-lt"/>
                        <a:buNone/>
                      </a:pPr>
                      <a:endParaRPr lang="ar-IQ" sz="2800" b="1" dirty="0">
                        <a:solidFill>
                          <a:schemeClr val="accent5">
                            <a:lumMod val="50000"/>
                          </a:schemeClr>
                        </a:solidFill>
                      </a:endParaRPr>
                    </a:p>
                  </a:txBody>
                  <a:tcPr/>
                </a:tc>
                <a:extLst>
                  <a:ext uri="{0D108BD9-81ED-4DB2-BD59-A6C34878D82A}">
                    <a16:rowId xmlns:a16="http://schemas.microsoft.com/office/drawing/2014/main" val="1166576925"/>
                  </a:ext>
                </a:extLst>
              </a:tr>
              <a:tr h="448744">
                <a:tc>
                  <a:txBody>
                    <a:bodyPr/>
                    <a:lstStyle/>
                    <a:p>
                      <a:pPr marL="0" indent="0" rtl="1">
                        <a:buFont typeface="+mj-lt"/>
                        <a:buNone/>
                      </a:pPr>
                      <a:endParaRPr lang="ar-IQ"/>
                    </a:p>
                  </a:txBody>
                  <a:tcPr/>
                </a:tc>
                <a:tc>
                  <a:txBody>
                    <a:bodyPr/>
                    <a:lstStyle/>
                    <a:p>
                      <a:pPr marL="0" indent="0" rtl="1">
                        <a:buFont typeface="+mj-lt"/>
                        <a:buNone/>
                      </a:pPr>
                      <a:endParaRPr lang="ar-IQ" dirty="0"/>
                    </a:p>
                  </a:txBody>
                  <a:tcPr/>
                </a:tc>
                <a:extLst>
                  <a:ext uri="{0D108BD9-81ED-4DB2-BD59-A6C34878D82A}">
                    <a16:rowId xmlns:a16="http://schemas.microsoft.com/office/drawing/2014/main" val="77833855"/>
                  </a:ext>
                </a:extLst>
              </a:tr>
            </a:tbl>
          </a:graphicData>
        </a:graphic>
      </p:graphicFrame>
    </p:spTree>
    <p:extLst>
      <p:ext uri="{BB962C8B-B14F-4D97-AF65-F5344CB8AC3E}">
        <p14:creationId xmlns:p14="http://schemas.microsoft.com/office/powerpoint/2010/main" val="164271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C70023-F8E4-3582-0A5A-3689723FD558}"/>
              </a:ext>
            </a:extLst>
          </p:cNvPr>
          <p:cNvSpPr>
            <a:spLocks noGrp="1"/>
          </p:cNvSpPr>
          <p:nvPr>
            <p:ph type="title"/>
          </p:nvPr>
        </p:nvSpPr>
        <p:spPr/>
        <p:txBody>
          <a:bodyPr/>
          <a:lstStyle/>
          <a:p>
            <a:endParaRPr lang="ar-IQ" dirty="0"/>
          </a:p>
        </p:txBody>
      </p:sp>
      <p:sp>
        <p:nvSpPr>
          <p:cNvPr id="3" name="عنصر نائب للمحتوى 2">
            <a:extLst>
              <a:ext uri="{FF2B5EF4-FFF2-40B4-BE49-F238E27FC236}">
                <a16:creationId xmlns:a16="http://schemas.microsoft.com/office/drawing/2014/main" id="{9952B685-40C4-5880-2EE5-E56C1B3330BC}"/>
              </a:ext>
            </a:extLst>
          </p:cNvPr>
          <p:cNvSpPr>
            <a:spLocks noGrp="1"/>
          </p:cNvSpPr>
          <p:nvPr>
            <p:ph idx="1"/>
          </p:nvPr>
        </p:nvSpPr>
        <p:spPr/>
        <p:txBody>
          <a:bodyPr/>
          <a:lstStyle/>
          <a:p>
            <a:endParaRPr lang="ar-IQ"/>
          </a:p>
        </p:txBody>
      </p:sp>
      <p:pic>
        <p:nvPicPr>
          <p:cNvPr id="4" name="Picture 1" descr="http://facweb.furman.edu/~wworthen/bio111/homanal.jpg">
            <a:extLst>
              <a:ext uri="{FF2B5EF4-FFF2-40B4-BE49-F238E27FC236}">
                <a16:creationId xmlns:a16="http://schemas.microsoft.com/office/drawing/2014/main" id="{15CE1B03-0D25-2DA1-F999-F963A4F24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26" y="0"/>
            <a:ext cx="115989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92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600" decel="100000"/>
                                        <p:tgtEl>
                                          <p:spTgt spid="4"/>
                                        </p:tgtEl>
                                      </p:cBhvr>
                                    </p:animEffect>
                                    <p:anim calcmode="lin" valueType="num">
                                      <p:cBhvr>
                                        <p:cTn id="8" dur="1600" decel="100000" fill="hold"/>
                                        <p:tgtEl>
                                          <p:spTgt spid="4"/>
                                        </p:tgtEl>
                                        <p:attrNameLst>
                                          <p:attrName>style.rotation</p:attrName>
                                        </p:attrNameLst>
                                      </p:cBhvr>
                                      <p:tavLst>
                                        <p:tav tm="0">
                                          <p:val>
                                            <p:fltVal val="-90"/>
                                          </p:val>
                                        </p:tav>
                                        <p:tav tm="100000">
                                          <p:val>
                                            <p:fltVal val="0"/>
                                          </p:val>
                                        </p:tav>
                                      </p:tavLst>
                                    </p:anim>
                                    <p:anim calcmode="lin" valueType="num">
                                      <p:cBhvr>
                                        <p:cTn id="9" dur="1600" decel="100000" fill="hold"/>
                                        <p:tgtEl>
                                          <p:spTgt spid="4"/>
                                        </p:tgtEl>
                                        <p:attrNameLst>
                                          <p:attrName>ppt_x</p:attrName>
                                        </p:attrNameLst>
                                      </p:cBhvr>
                                      <p:tavLst>
                                        <p:tav tm="0">
                                          <p:val>
                                            <p:strVal val="#ppt_x+0.4"/>
                                          </p:val>
                                        </p:tav>
                                        <p:tav tm="100000">
                                          <p:val>
                                            <p:strVal val="#ppt_x-0.05"/>
                                          </p:val>
                                        </p:tav>
                                      </p:tavLst>
                                    </p:anim>
                                    <p:anim calcmode="lin" valueType="num">
                                      <p:cBhvr>
                                        <p:cTn id="10" dur="1600" decel="100000" fill="hold"/>
                                        <p:tgtEl>
                                          <p:spTgt spid="4"/>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4"/>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46898F71-4B79-8BB7-38DA-DB93719B0E27}"/>
              </a:ext>
            </a:extLst>
          </p:cNvPr>
          <p:cNvSpPr txBox="1"/>
          <p:nvPr/>
        </p:nvSpPr>
        <p:spPr>
          <a:xfrm>
            <a:off x="609600" y="590550"/>
            <a:ext cx="10877550" cy="5989012"/>
          </a:xfrm>
          <a:prstGeom prst="rect">
            <a:avLst/>
          </a:prstGeom>
          <a:noFill/>
        </p:spPr>
        <p:txBody>
          <a:bodyPr wrap="square">
            <a:spAutoFit/>
          </a:bodyPr>
          <a:lstStyle/>
          <a:p>
            <a:pPr defTabSz="914400">
              <a:lnSpc>
                <a:spcPct val="120000"/>
              </a:lnSpc>
              <a:spcAft>
                <a:spcPts val="600"/>
              </a:spcAft>
              <a:buClr>
                <a:schemeClr val="accent1"/>
              </a:buClr>
              <a:buSzPct val="100000"/>
            </a:pPr>
            <a:r>
              <a:rPr lang="en-US" sz="3600" b="1" dirty="0">
                <a:solidFill>
                  <a:schemeClr val="accent6">
                    <a:lumMod val="75000"/>
                  </a:schemeClr>
                </a:solidFill>
              </a:rPr>
              <a:t> 2.Subclass : Holocephali          صنيف كلية الرأس </a:t>
            </a:r>
          </a:p>
          <a:p>
            <a:pPr defTabSz="914400">
              <a:lnSpc>
                <a:spcPct val="120000"/>
              </a:lnSpc>
              <a:spcAft>
                <a:spcPts val="600"/>
              </a:spcAft>
              <a:buClr>
                <a:schemeClr val="accent1"/>
              </a:buClr>
              <a:buSzPct val="100000"/>
            </a:pPr>
            <a:endParaRPr lang="ar-IQ" sz="3600" dirty="0"/>
          </a:p>
          <a:p>
            <a:pPr algn="r" defTabSz="914400" rtl="1">
              <a:lnSpc>
                <a:spcPct val="120000"/>
              </a:lnSpc>
              <a:spcAft>
                <a:spcPts val="600"/>
              </a:spcAft>
              <a:buClr>
                <a:schemeClr val="accent1"/>
              </a:buClr>
              <a:buSzPct val="100000"/>
            </a:pPr>
            <a:r>
              <a:rPr lang="ar-SA" sz="3200" b="1" dirty="0">
                <a:solidFill>
                  <a:schemeClr val="accent1">
                    <a:lumMod val="50000"/>
                  </a:schemeClr>
                </a:solidFill>
              </a:rPr>
              <a:t>ويضم اسماك تعرف بالمسخيات (</a:t>
            </a:r>
            <a:r>
              <a:rPr lang="en-US" sz="3200" b="1" dirty="0">
                <a:solidFill>
                  <a:schemeClr val="accent1">
                    <a:lumMod val="50000"/>
                  </a:schemeClr>
                </a:solidFill>
              </a:rPr>
              <a:t>Chimaeras </a:t>
            </a:r>
            <a:r>
              <a:rPr lang="ar-SA" sz="3200" b="1" dirty="0">
                <a:solidFill>
                  <a:schemeClr val="accent1">
                    <a:lumMod val="50000"/>
                  </a:schemeClr>
                </a:solidFill>
              </a:rPr>
              <a:t> ) كما تسمى أيضا بالأسماك الجرذية </a:t>
            </a:r>
            <a:r>
              <a:rPr lang="en-US" sz="3200" b="1" dirty="0">
                <a:solidFill>
                  <a:schemeClr val="accent1">
                    <a:lumMod val="50000"/>
                  </a:schemeClr>
                </a:solidFill>
              </a:rPr>
              <a:t>Rat fish</a:t>
            </a:r>
            <a:r>
              <a:rPr lang="ar-SA" sz="3200" b="1" dirty="0">
                <a:solidFill>
                  <a:schemeClr val="accent1">
                    <a:lumMod val="50000"/>
                  </a:schemeClr>
                </a:solidFill>
              </a:rPr>
              <a:t> او الأسماك الأرنبة </a:t>
            </a:r>
            <a:r>
              <a:rPr lang="en-US" sz="3200" b="1" dirty="0">
                <a:solidFill>
                  <a:schemeClr val="accent1">
                    <a:lumMod val="50000"/>
                  </a:schemeClr>
                </a:solidFill>
              </a:rPr>
              <a:t> Rabbit fish </a:t>
            </a:r>
            <a:r>
              <a:rPr lang="ar-SA" sz="3200" b="1" dirty="0">
                <a:solidFill>
                  <a:schemeClr val="accent1">
                    <a:lumMod val="50000"/>
                  </a:schemeClr>
                </a:solidFill>
              </a:rPr>
              <a:t> لامتلاكها </a:t>
            </a:r>
          </a:p>
          <a:p>
            <a:pPr algn="r" defTabSz="914400" rtl="1">
              <a:lnSpc>
                <a:spcPct val="120000"/>
              </a:lnSpc>
              <a:spcAft>
                <a:spcPts val="600"/>
              </a:spcAft>
              <a:buClr>
                <a:schemeClr val="accent1"/>
              </a:buClr>
              <a:buSzPct val="100000"/>
            </a:pPr>
            <a:r>
              <a:rPr lang="ar-SA" sz="3200" b="1" dirty="0">
                <a:solidFill>
                  <a:schemeClr val="accent1">
                    <a:lumMod val="50000"/>
                  </a:schemeClr>
                </a:solidFill>
              </a:rPr>
              <a:t>صفائح سنية كبيره تشبه اسنان الجرذ والخياشيم مغطاة بغطاء ينشا من القوس اللامي، الحراشف فيها قليله او معدومة </a:t>
            </a:r>
            <a:r>
              <a:rPr lang="en-US" sz="3200" b="1" dirty="0">
                <a:solidFill>
                  <a:schemeClr val="accent1">
                    <a:lumMod val="50000"/>
                  </a:schemeClr>
                </a:solidFill>
              </a:rPr>
              <a:t>)</a:t>
            </a:r>
            <a:r>
              <a:rPr lang="ar-IQ" sz="3200" b="1" dirty="0">
                <a:solidFill>
                  <a:schemeClr val="accent1">
                    <a:lumMod val="50000"/>
                  </a:schemeClr>
                </a:solidFill>
              </a:rPr>
              <a:t>حراشف لوحية الشكل)</a:t>
            </a:r>
            <a:r>
              <a:rPr lang="ar-SA" sz="3200" b="1" dirty="0">
                <a:solidFill>
                  <a:schemeClr val="accent1">
                    <a:lumMod val="50000"/>
                  </a:schemeClr>
                </a:solidFill>
              </a:rPr>
              <a:t>، وتتغذى على غذاء مختلط مكون من اعشاب بحرية ونواعم وقشريات ورخويات واسماك وهي ليست اقتصادية ونادرا ما يتم صيدها</a:t>
            </a:r>
            <a:r>
              <a:rPr lang="ar-SA" sz="3200" b="1" dirty="0">
                <a:solidFill>
                  <a:srgbClr val="002060"/>
                </a:solidFill>
              </a:rPr>
              <a:t>. </a:t>
            </a:r>
            <a:endParaRPr lang="en-US" sz="3200" b="1" dirty="0">
              <a:solidFill>
                <a:srgbClr val="002060"/>
              </a:solidFill>
            </a:endParaRPr>
          </a:p>
          <a:p>
            <a:pPr defTabSz="914400">
              <a:lnSpc>
                <a:spcPct val="120000"/>
              </a:lnSpc>
              <a:spcAft>
                <a:spcPts val="600"/>
              </a:spcAft>
              <a:buClr>
                <a:schemeClr val="accent1"/>
              </a:buClr>
              <a:buSzPct val="100000"/>
            </a:pPr>
            <a:endParaRPr lang="en-US" b="1" dirty="0">
              <a:solidFill>
                <a:schemeClr val="accent6">
                  <a:lumMod val="75000"/>
                </a:schemeClr>
              </a:solidFill>
            </a:endParaRPr>
          </a:p>
          <a:p>
            <a:pPr algn="r" defTabSz="914400">
              <a:lnSpc>
                <a:spcPct val="120000"/>
              </a:lnSpc>
              <a:spcAft>
                <a:spcPts val="600"/>
              </a:spcAft>
              <a:buClr>
                <a:schemeClr val="accent1"/>
              </a:buClr>
              <a:buSzPct val="100000"/>
            </a:pPr>
            <a:r>
              <a:rPr lang="en-US" sz="1800" b="1" dirty="0">
                <a:solidFill>
                  <a:schemeClr val="accent6">
                    <a:lumMod val="75000"/>
                  </a:schemeClr>
                </a:solidFill>
              </a:rPr>
              <a:t>  </a:t>
            </a:r>
          </a:p>
        </p:txBody>
      </p:sp>
    </p:spTree>
    <p:extLst>
      <p:ext uri="{BB962C8B-B14F-4D97-AF65-F5344CB8AC3E}">
        <p14:creationId xmlns:p14="http://schemas.microsoft.com/office/powerpoint/2010/main" val="1167157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241780FD-EAA6-589C-24F7-61A569560846}"/>
              </a:ext>
            </a:extLst>
          </p:cNvPr>
          <p:cNvPicPr>
            <a:picLocks noChangeAspect="1"/>
          </p:cNvPicPr>
          <p:nvPr/>
        </p:nvPicPr>
        <p:blipFill>
          <a:blip r:embed="rId2"/>
          <a:stretch>
            <a:fillRect/>
          </a:stretch>
        </p:blipFill>
        <p:spPr>
          <a:xfrm>
            <a:off x="612843" y="0"/>
            <a:ext cx="10515600" cy="6858000"/>
          </a:xfrm>
          <a:prstGeom prst="rect">
            <a:avLst/>
          </a:prstGeom>
        </p:spPr>
      </p:pic>
    </p:spTree>
    <p:extLst>
      <p:ext uri="{BB962C8B-B14F-4D97-AF65-F5344CB8AC3E}">
        <p14:creationId xmlns:p14="http://schemas.microsoft.com/office/powerpoint/2010/main" val="327243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ar-IQ"/>
          </a:p>
        </p:txBody>
      </p:sp>
      <p:pic>
        <p:nvPicPr>
          <p:cNvPr id="12" name="Picture 11">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صورة 4" descr="صورة تحتوي على سمك, الزعانف, علم الأحياء البحرية&#10;&#10;تم إنشاء الوصف تلقائياً">
            <a:extLst>
              <a:ext uri="{FF2B5EF4-FFF2-40B4-BE49-F238E27FC236}">
                <a16:creationId xmlns:a16="http://schemas.microsoft.com/office/drawing/2014/main" id="{7D43D91E-FB5D-05C1-B255-2F4A5E12CAEE}"/>
              </a:ext>
            </a:extLst>
          </p:cNvPr>
          <p:cNvPicPr>
            <a:picLocks noChangeAspect="1"/>
          </p:cNvPicPr>
          <p:nvPr/>
        </p:nvPicPr>
        <p:blipFill rotWithShape="1">
          <a:blip r:embed="rId3"/>
          <a:srcRect r="5076" b="-1"/>
          <a:stretch/>
        </p:blipFill>
        <p:spPr>
          <a:xfrm>
            <a:off x="1895475" y="762140"/>
            <a:ext cx="8027289" cy="3447910"/>
          </a:xfrm>
          <a:prstGeom prst="rect">
            <a:avLst/>
          </a:prstGeom>
        </p:spPr>
      </p:pic>
      <p:pic>
        <p:nvPicPr>
          <p:cNvPr id="7" name="صورة 6">
            <a:extLst>
              <a:ext uri="{FF2B5EF4-FFF2-40B4-BE49-F238E27FC236}">
                <a16:creationId xmlns:a16="http://schemas.microsoft.com/office/drawing/2014/main" id="{D3D8D322-02C8-F8D3-F53F-AF7AA545A815}"/>
              </a:ext>
            </a:extLst>
          </p:cNvPr>
          <p:cNvPicPr>
            <a:picLocks noChangeAspect="1"/>
          </p:cNvPicPr>
          <p:nvPr/>
        </p:nvPicPr>
        <p:blipFill>
          <a:blip r:embed="rId4"/>
          <a:stretch>
            <a:fillRect/>
          </a:stretch>
        </p:blipFill>
        <p:spPr>
          <a:xfrm>
            <a:off x="6524625" y="2796600"/>
            <a:ext cx="3771900" cy="2499300"/>
          </a:xfrm>
          <a:prstGeom prst="rect">
            <a:avLst/>
          </a:prstGeom>
        </p:spPr>
      </p:pic>
    </p:spTree>
    <p:extLst>
      <p:ext uri="{BB962C8B-B14F-4D97-AF65-F5344CB8AC3E}">
        <p14:creationId xmlns:p14="http://schemas.microsoft.com/office/powerpoint/2010/main" val="12189570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DFE64B-606C-6637-3D80-50A5053584FB}"/>
              </a:ext>
            </a:extLst>
          </p:cNvPr>
          <p:cNvSpPr>
            <a:spLocks noGrp="1"/>
          </p:cNvSpPr>
          <p:nvPr>
            <p:ph type="title"/>
          </p:nvPr>
        </p:nvSpPr>
        <p:spPr>
          <a:xfrm>
            <a:off x="815009" y="238539"/>
            <a:ext cx="11032434" cy="1272209"/>
          </a:xfrm>
        </p:spPr>
        <p:txBody>
          <a:bodyPr/>
          <a:lstStyle/>
          <a:p>
            <a:r>
              <a:rPr lang="en-GB" sz="3200" b="1" dirty="0">
                <a:solidFill>
                  <a:schemeClr val="accent3">
                    <a:lumMod val="50000"/>
                  </a:schemeClr>
                </a:solidFill>
              </a:rPr>
              <a:t>4-Class: Chondrichthyes</a:t>
            </a:r>
            <a:r>
              <a:rPr lang="ar-IQ" sz="3200" b="1" dirty="0">
                <a:solidFill>
                  <a:schemeClr val="accent3">
                    <a:lumMod val="50000"/>
                  </a:schemeClr>
                </a:solidFill>
              </a:rPr>
              <a:t> صنف الأسماك الغضرو</a:t>
            </a:r>
            <a:r>
              <a:rPr lang="ar-IQ" sz="2800" b="1" dirty="0">
                <a:solidFill>
                  <a:schemeClr val="accent3">
                    <a:lumMod val="50000"/>
                  </a:schemeClr>
                </a:solidFill>
              </a:rPr>
              <a:t>فية          </a:t>
            </a:r>
            <a:r>
              <a:rPr lang="en-US" sz="2800" b="1" dirty="0">
                <a:solidFill>
                  <a:schemeClr val="accent3">
                    <a:lumMod val="50000"/>
                  </a:schemeClr>
                </a:solidFill>
              </a:rPr>
              <a:t> </a:t>
            </a:r>
            <a:endParaRPr lang="ar-IQ" dirty="0"/>
          </a:p>
        </p:txBody>
      </p:sp>
      <p:pic>
        <p:nvPicPr>
          <p:cNvPr id="4" name="Content Placeholder 3">
            <a:extLst>
              <a:ext uri="{FF2B5EF4-FFF2-40B4-BE49-F238E27FC236}">
                <a16:creationId xmlns:a16="http://schemas.microsoft.com/office/drawing/2014/main" id="{9256F428-7E2C-F95D-96D9-63627225FA2B}"/>
              </a:ext>
            </a:extLst>
          </p:cNvPr>
          <p:cNvPicPr>
            <a:picLocks noGrp="1"/>
          </p:cNvPicPr>
          <p:nvPr>
            <p:ph idx="1"/>
          </p:nvPr>
        </p:nvPicPr>
        <p:blipFill>
          <a:blip r:embed="rId2"/>
          <a:srcRect/>
          <a:stretch>
            <a:fillRect/>
          </a:stretch>
        </p:blipFill>
        <p:spPr bwMode="auto">
          <a:xfrm>
            <a:off x="129209" y="755374"/>
            <a:ext cx="11837504" cy="6013174"/>
          </a:xfrm>
          <a:prstGeom prst="rect">
            <a:avLst/>
          </a:prstGeom>
          <a:noFill/>
          <a:ln w="9525">
            <a:noFill/>
            <a:miter lim="800000"/>
            <a:headEnd/>
            <a:tailEnd/>
          </a:ln>
        </p:spPr>
      </p:pic>
      <p:sp>
        <p:nvSpPr>
          <p:cNvPr id="5" name="مربع نص 4">
            <a:extLst>
              <a:ext uri="{FF2B5EF4-FFF2-40B4-BE49-F238E27FC236}">
                <a16:creationId xmlns:a16="http://schemas.microsoft.com/office/drawing/2014/main" id="{E2D4CB70-8EF1-D07A-EB5A-1065C2ABF47F}"/>
              </a:ext>
            </a:extLst>
          </p:cNvPr>
          <p:cNvSpPr txBox="1"/>
          <p:nvPr/>
        </p:nvSpPr>
        <p:spPr>
          <a:xfrm>
            <a:off x="5764696" y="875071"/>
            <a:ext cx="2405910" cy="523220"/>
          </a:xfrm>
          <a:prstGeom prst="rect">
            <a:avLst/>
          </a:prstGeom>
          <a:noFill/>
        </p:spPr>
        <p:txBody>
          <a:bodyPr wrap="square" rtlCol="1">
            <a:spAutoFit/>
          </a:bodyPr>
          <a:lstStyle/>
          <a:p>
            <a:r>
              <a:rPr lang="en-US" sz="2800" b="1" dirty="0"/>
              <a:t>Subclass</a:t>
            </a:r>
            <a:r>
              <a:rPr lang="en-US" dirty="0"/>
              <a:t> </a:t>
            </a:r>
            <a:endParaRPr lang="ar-IQ" dirty="0"/>
          </a:p>
        </p:txBody>
      </p:sp>
      <p:cxnSp>
        <p:nvCxnSpPr>
          <p:cNvPr id="7" name="رابط كسهم مستقيم 6">
            <a:extLst>
              <a:ext uri="{FF2B5EF4-FFF2-40B4-BE49-F238E27FC236}">
                <a16:creationId xmlns:a16="http://schemas.microsoft.com/office/drawing/2014/main" id="{3D68A47F-D3F4-7458-EE2D-B7B225C200E4}"/>
              </a:ext>
            </a:extLst>
          </p:cNvPr>
          <p:cNvCxnSpPr/>
          <p:nvPr/>
        </p:nvCxnSpPr>
        <p:spPr>
          <a:xfrm flipV="1">
            <a:off x="7354529" y="943897"/>
            <a:ext cx="2015613" cy="275303"/>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a:extLst>
              <a:ext uri="{FF2B5EF4-FFF2-40B4-BE49-F238E27FC236}">
                <a16:creationId xmlns:a16="http://schemas.microsoft.com/office/drawing/2014/main" id="{87421B8E-E3E3-3351-7DF0-8670EE6DF1E7}"/>
              </a:ext>
            </a:extLst>
          </p:cNvPr>
          <p:cNvCxnSpPr/>
          <p:nvPr/>
        </p:nvCxnSpPr>
        <p:spPr>
          <a:xfrm flipH="1" flipV="1">
            <a:off x="3244645" y="943897"/>
            <a:ext cx="2448232" cy="2753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مربع نص 9">
            <a:extLst>
              <a:ext uri="{FF2B5EF4-FFF2-40B4-BE49-F238E27FC236}">
                <a16:creationId xmlns:a16="http://schemas.microsoft.com/office/drawing/2014/main" id="{1C354D32-F3F3-09A9-DB3B-5DDCCAFC42D3}"/>
              </a:ext>
            </a:extLst>
          </p:cNvPr>
          <p:cNvSpPr txBox="1"/>
          <p:nvPr/>
        </p:nvSpPr>
        <p:spPr>
          <a:xfrm>
            <a:off x="225288" y="3429000"/>
            <a:ext cx="2249556" cy="369332"/>
          </a:xfrm>
          <a:prstGeom prst="rect">
            <a:avLst/>
          </a:prstGeom>
          <a:noFill/>
        </p:spPr>
        <p:txBody>
          <a:bodyPr wrap="square" rtlCol="1">
            <a:spAutoFit/>
          </a:bodyPr>
          <a:lstStyle/>
          <a:p>
            <a:r>
              <a:rPr lang="en-US" b="1" dirty="0"/>
              <a:t>1-Order : Selachii</a:t>
            </a:r>
            <a:endParaRPr lang="ar-IQ" b="1" dirty="0"/>
          </a:p>
        </p:txBody>
      </p:sp>
      <p:sp>
        <p:nvSpPr>
          <p:cNvPr id="11" name="مربع نص 10">
            <a:extLst>
              <a:ext uri="{FF2B5EF4-FFF2-40B4-BE49-F238E27FC236}">
                <a16:creationId xmlns:a16="http://schemas.microsoft.com/office/drawing/2014/main" id="{B5A49796-B866-DD6C-3C20-5D54749B170D}"/>
              </a:ext>
            </a:extLst>
          </p:cNvPr>
          <p:cNvSpPr txBox="1"/>
          <p:nvPr/>
        </p:nvSpPr>
        <p:spPr>
          <a:xfrm>
            <a:off x="337930" y="6102626"/>
            <a:ext cx="2584174" cy="369332"/>
          </a:xfrm>
          <a:prstGeom prst="rect">
            <a:avLst/>
          </a:prstGeom>
          <a:noFill/>
        </p:spPr>
        <p:txBody>
          <a:bodyPr wrap="square" rtlCol="1">
            <a:spAutoFit/>
          </a:bodyPr>
          <a:lstStyle/>
          <a:p>
            <a:r>
              <a:rPr lang="en-US" b="1" dirty="0"/>
              <a:t>2-Order : Batoidea</a:t>
            </a:r>
            <a:endParaRPr lang="ar-IQ" b="1" dirty="0"/>
          </a:p>
        </p:txBody>
      </p:sp>
    </p:spTree>
    <p:extLst>
      <p:ext uri="{BB962C8B-B14F-4D97-AF65-F5344CB8AC3E}">
        <p14:creationId xmlns:p14="http://schemas.microsoft.com/office/powerpoint/2010/main" val="34817345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1C902DC2-CB19-F6CD-4EBA-C52DA0C46689}"/>
              </a:ext>
            </a:extLst>
          </p:cNvPr>
          <p:cNvSpPr txBox="1"/>
          <p:nvPr/>
        </p:nvSpPr>
        <p:spPr>
          <a:xfrm>
            <a:off x="314326" y="542925"/>
            <a:ext cx="1163955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3600" b="1" dirty="0">
                <a:solidFill>
                  <a:schemeClr val="accent3">
                    <a:lumMod val="50000"/>
                  </a:schemeClr>
                </a:solidFill>
              </a:rPr>
              <a:t>     5. Class: Osteichthyes         </a:t>
            </a:r>
            <a:r>
              <a:rPr lang="ar-IQ" sz="3600" b="1" dirty="0">
                <a:solidFill>
                  <a:schemeClr val="accent3">
                    <a:lumMod val="50000"/>
                  </a:schemeClr>
                </a:solidFill>
              </a:rPr>
              <a:t>صنف الأسماك العظمية</a:t>
            </a:r>
          </a:p>
        </p:txBody>
      </p:sp>
      <p:sp>
        <p:nvSpPr>
          <p:cNvPr id="7" name="مربع نص 6">
            <a:extLst>
              <a:ext uri="{FF2B5EF4-FFF2-40B4-BE49-F238E27FC236}">
                <a16:creationId xmlns:a16="http://schemas.microsoft.com/office/drawing/2014/main" id="{665BC20C-513E-2D51-4AFE-97503FC8D451}"/>
              </a:ext>
            </a:extLst>
          </p:cNvPr>
          <p:cNvSpPr txBox="1"/>
          <p:nvPr/>
        </p:nvSpPr>
        <p:spPr>
          <a:xfrm>
            <a:off x="314325" y="1343025"/>
            <a:ext cx="11725275" cy="4832092"/>
          </a:xfrm>
          <a:prstGeom prst="rect">
            <a:avLst/>
          </a:prstGeom>
          <a:noFill/>
        </p:spPr>
        <p:txBody>
          <a:bodyPr wrap="square">
            <a:spAutoFit/>
          </a:bodyPr>
          <a:lstStyle/>
          <a:p>
            <a:pPr algn="r"/>
            <a:r>
              <a:rPr lang="ar-SA" sz="2800" b="1" dirty="0">
                <a:solidFill>
                  <a:schemeClr val="accent1">
                    <a:lumMod val="50000"/>
                  </a:schemeClr>
                </a:solidFill>
              </a:rPr>
              <a:t>تمثل الاسماك العظمية المجموعة الأكبر والأكثر تنوعا في مجاميع الفقريات وتمتاز بالصفات الاتية : </a:t>
            </a:r>
          </a:p>
          <a:p>
            <a:pPr marL="514350" indent="-514350" algn="r" rtl="1">
              <a:buFont typeface="+mj-lt"/>
              <a:buAutoNum type="arabicPeriod"/>
            </a:pPr>
            <a:r>
              <a:rPr lang="ar-SA" sz="2800" b="1" dirty="0">
                <a:solidFill>
                  <a:schemeClr val="accent1">
                    <a:lumMod val="50000"/>
                  </a:schemeClr>
                </a:solidFill>
              </a:rPr>
              <a:t>الهيكل عظمي بدرجات مختلفة والفقرات عديدة ، الزعنفة الذنبية متناظره (</a:t>
            </a:r>
            <a:r>
              <a:rPr lang="en-US" sz="2800" b="1" dirty="0">
                <a:solidFill>
                  <a:schemeClr val="accent1">
                    <a:lumMod val="50000"/>
                  </a:schemeClr>
                </a:solidFill>
              </a:rPr>
              <a:t>Homocercal</a:t>
            </a:r>
            <a:r>
              <a:rPr lang="ar-SA" sz="2800" b="1" dirty="0">
                <a:solidFill>
                  <a:schemeClr val="accent1">
                    <a:lumMod val="50000"/>
                  </a:schemeClr>
                </a:solidFill>
              </a:rPr>
              <a:t> ).</a:t>
            </a:r>
          </a:p>
          <a:p>
            <a:pPr marL="514350" indent="-514350" algn="r" rtl="1">
              <a:buFont typeface="+mj-lt"/>
              <a:buAutoNum type="arabicPeriod"/>
            </a:pPr>
            <a:r>
              <a:rPr lang="ar-SA" sz="2800" b="1" dirty="0">
                <a:solidFill>
                  <a:schemeClr val="accent1">
                    <a:lumMod val="50000"/>
                  </a:schemeClr>
                </a:solidFill>
              </a:rPr>
              <a:t>الجلد يحوي قشور ادمية قد تكون (كوزمودية </a:t>
            </a:r>
            <a:r>
              <a:rPr lang="en-US" sz="2800" b="1" dirty="0">
                <a:solidFill>
                  <a:schemeClr val="accent1">
                    <a:lumMod val="50000"/>
                  </a:schemeClr>
                </a:solidFill>
              </a:rPr>
              <a:t>Cosmoid</a:t>
            </a:r>
            <a:r>
              <a:rPr lang="ar-SA" sz="2800" b="1" dirty="0">
                <a:solidFill>
                  <a:schemeClr val="accent1">
                    <a:lumMod val="50000"/>
                  </a:schemeClr>
                </a:solidFill>
              </a:rPr>
              <a:t> ، كانويدية </a:t>
            </a:r>
            <a:r>
              <a:rPr lang="en-US" sz="2800" b="1" dirty="0">
                <a:solidFill>
                  <a:schemeClr val="accent1">
                    <a:lumMod val="50000"/>
                  </a:schemeClr>
                </a:solidFill>
              </a:rPr>
              <a:t>Ganoid </a:t>
            </a:r>
            <a:r>
              <a:rPr lang="ar-SA" sz="2800" b="1" dirty="0">
                <a:solidFill>
                  <a:schemeClr val="accent1">
                    <a:lumMod val="50000"/>
                  </a:schemeClr>
                </a:solidFill>
              </a:rPr>
              <a:t> ،حلقية او دائرية </a:t>
            </a:r>
            <a:r>
              <a:rPr lang="en-US" sz="2800" b="1" dirty="0">
                <a:solidFill>
                  <a:schemeClr val="accent1">
                    <a:lumMod val="50000"/>
                  </a:schemeClr>
                </a:solidFill>
              </a:rPr>
              <a:t>Cycloid</a:t>
            </a:r>
            <a:r>
              <a:rPr lang="ar-SA" sz="2800" b="1" dirty="0">
                <a:solidFill>
                  <a:schemeClr val="accent1">
                    <a:lumMod val="50000"/>
                  </a:schemeClr>
                </a:solidFill>
              </a:rPr>
              <a:t> ، مشطية </a:t>
            </a:r>
            <a:r>
              <a:rPr lang="en-US" sz="2800" b="1" dirty="0">
                <a:solidFill>
                  <a:schemeClr val="accent1">
                    <a:lumMod val="50000"/>
                  </a:schemeClr>
                </a:solidFill>
              </a:rPr>
              <a:t>Ctenoid</a:t>
            </a:r>
            <a:r>
              <a:rPr lang="ar-SA" sz="2800" b="1" dirty="0">
                <a:solidFill>
                  <a:schemeClr val="accent1">
                    <a:lumMod val="50000"/>
                  </a:schemeClr>
                </a:solidFill>
              </a:rPr>
              <a:t> بعض الأنواع تفقد القشور بالكامل ويحوي الجلد غدد مخاطية . </a:t>
            </a:r>
          </a:p>
          <a:p>
            <a:pPr marL="514350" indent="-514350" algn="r" rtl="1">
              <a:buFont typeface="+mj-lt"/>
              <a:buAutoNum type="arabicPeriod"/>
            </a:pPr>
            <a:r>
              <a:rPr lang="ar-SA" sz="2800" b="1" dirty="0">
                <a:solidFill>
                  <a:schemeClr val="accent1">
                    <a:lumMod val="50000"/>
                  </a:schemeClr>
                </a:solidFill>
              </a:rPr>
              <a:t>الزعانف مفردة او وسطية او مزدوجة وهي مزودة بأشعة زعنفية (</a:t>
            </a:r>
            <a:r>
              <a:rPr lang="en-US" sz="2800" b="1" dirty="0">
                <a:solidFill>
                  <a:schemeClr val="accent1">
                    <a:lumMod val="50000"/>
                  </a:schemeClr>
                </a:solidFill>
              </a:rPr>
              <a:t>Fin rays </a:t>
            </a:r>
            <a:r>
              <a:rPr lang="ar-SA" sz="2800" b="1" dirty="0">
                <a:solidFill>
                  <a:schemeClr val="accent1">
                    <a:lumMod val="50000"/>
                  </a:schemeClr>
                </a:solidFill>
              </a:rPr>
              <a:t> ) غضروفية او عظمية . </a:t>
            </a:r>
          </a:p>
          <a:p>
            <a:pPr marL="514350" indent="-514350" algn="r" rtl="1">
              <a:buFont typeface="+mj-lt"/>
              <a:buAutoNum type="arabicPeriod"/>
            </a:pPr>
            <a:r>
              <a:rPr lang="ar-SA" sz="2800" b="1" dirty="0">
                <a:solidFill>
                  <a:schemeClr val="accent1">
                    <a:lumMod val="50000"/>
                  </a:schemeClr>
                </a:solidFill>
              </a:rPr>
              <a:t>الفم طرفي (</a:t>
            </a:r>
            <a:r>
              <a:rPr lang="en-US" sz="2800" b="1" dirty="0">
                <a:solidFill>
                  <a:schemeClr val="accent1">
                    <a:lumMod val="50000"/>
                  </a:schemeClr>
                </a:solidFill>
              </a:rPr>
              <a:t>Terminal </a:t>
            </a:r>
            <a:r>
              <a:rPr lang="ar-SA" sz="2800" b="1" dirty="0">
                <a:solidFill>
                  <a:schemeClr val="accent1">
                    <a:lumMod val="50000"/>
                  </a:schemeClr>
                </a:solidFill>
              </a:rPr>
              <a:t> ) ويحوي في الغالب اسنان والفكوك موجودة . </a:t>
            </a:r>
          </a:p>
          <a:p>
            <a:pPr marL="514350" indent="-514350" algn="r" rtl="1">
              <a:buFont typeface="+mj-lt"/>
              <a:buAutoNum type="arabicPeriod"/>
            </a:pPr>
            <a:r>
              <a:rPr lang="ar-SA" sz="2800" b="1" dirty="0">
                <a:solidFill>
                  <a:schemeClr val="accent1">
                    <a:lumMod val="50000"/>
                  </a:schemeClr>
                </a:solidFill>
              </a:rPr>
              <a:t>التنفس بواسطة الخياشيم والتي تدعم بأقواس خيشومية عظمية </a:t>
            </a:r>
            <a:r>
              <a:rPr lang="en-US" sz="2800" b="1" dirty="0">
                <a:solidFill>
                  <a:schemeClr val="accent1">
                    <a:lumMod val="50000"/>
                  </a:schemeClr>
                </a:solidFill>
              </a:rPr>
              <a:t>Bony gill arches</a:t>
            </a:r>
            <a:r>
              <a:rPr lang="ar-SA" sz="2800" b="1" dirty="0">
                <a:solidFill>
                  <a:schemeClr val="accent1">
                    <a:lumMod val="50000"/>
                  </a:schemeClr>
                </a:solidFill>
              </a:rPr>
              <a:t> ومغطاة بغطاء خيشومي  (</a:t>
            </a:r>
            <a:r>
              <a:rPr lang="en-US" sz="2800" b="1" dirty="0">
                <a:solidFill>
                  <a:schemeClr val="accent1">
                    <a:lumMod val="50000"/>
                  </a:schemeClr>
                </a:solidFill>
              </a:rPr>
              <a:t>Operculum</a:t>
            </a:r>
            <a:r>
              <a:rPr lang="ar-SA" sz="2800" b="1" dirty="0">
                <a:solidFill>
                  <a:schemeClr val="accent1">
                    <a:lumMod val="50000"/>
                  </a:schemeClr>
                </a:solidFill>
              </a:rPr>
              <a:t> ).</a:t>
            </a:r>
          </a:p>
          <a:p>
            <a:pPr marL="514350" indent="-514350" algn="r" rtl="1">
              <a:buFont typeface="+mj-lt"/>
              <a:buAutoNum type="arabicPeriod"/>
            </a:pPr>
            <a:r>
              <a:rPr lang="ar-SA" sz="2800" b="1" dirty="0">
                <a:solidFill>
                  <a:schemeClr val="accent1">
                    <a:lumMod val="50000"/>
                  </a:schemeClr>
                </a:solidFill>
              </a:rPr>
              <a:t>مثانة السباحة موجودة </a:t>
            </a:r>
            <a:r>
              <a:rPr lang="en-US" sz="2800" b="1" dirty="0">
                <a:solidFill>
                  <a:schemeClr val="accent1">
                    <a:lumMod val="50000"/>
                  </a:schemeClr>
                </a:solidFill>
              </a:rPr>
              <a:t>Swim bladder</a:t>
            </a:r>
            <a:r>
              <a:rPr lang="ar-SA" sz="2800" b="1" dirty="0">
                <a:solidFill>
                  <a:schemeClr val="accent1">
                    <a:lumMod val="50000"/>
                  </a:schemeClr>
                </a:solidFill>
              </a:rPr>
              <a:t> في الاغلب . </a:t>
            </a:r>
          </a:p>
        </p:txBody>
      </p:sp>
    </p:spTree>
    <p:extLst>
      <p:ext uri="{BB962C8B-B14F-4D97-AF65-F5344CB8AC3E}">
        <p14:creationId xmlns:p14="http://schemas.microsoft.com/office/powerpoint/2010/main" val="26732192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3F28DD79-1972-6B05-E580-2C15ED2A0A18}"/>
              </a:ext>
            </a:extLst>
          </p:cNvPr>
          <p:cNvSpPr txBox="1"/>
          <p:nvPr/>
        </p:nvSpPr>
        <p:spPr>
          <a:xfrm>
            <a:off x="361950" y="314325"/>
            <a:ext cx="11191875" cy="1384995"/>
          </a:xfrm>
          <a:prstGeom prst="rect">
            <a:avLst/>
          </a:prstGeom>
          <a:noFill/>
        </p:spPr>
        <p:txBody>
          <a:bodyPr wrap="square">
            <a:spAutoFit/>
          </a:bodyPr>
          <a:lstStyle/>
          <a:p>
            <a:pPr algn="r" rtl="1"/>
            <a:r>
              <a:rPr lang="ar-SA" sz="2800" b="1" dirty="0">
                <a:solidFill>
                  <a:schemeClr val="accent1">
                    <a:lumMod val="50000"/>
                  </a:schemeClr>
                </a:solidFill>
              </a:rPr>
              <a:t>7- جهاز الدوران يتألف من قلب ذو ردهتين في الغالب. </a:t>
            </a:r>
          </a:p>
          <a:p>
            <a:pPr algn="r" rtl="1"/>
            <a:r>
              <a:rPr lang="ar-SA" sz="2800" b="1" dirty="0">
                <a:solidFill>
                  <a:schemeClr val="accent1">
                    <a:lumMod val="50000"/>
                  </a:schemeClr>
                </a:solidFill>
              </a:rPr>
              <a:t>8- الاجناس منفصلة ، والمناسل مزدوجة والاخصاب خارجي وقد تظهر بعض الأنواع انقلابا جنسيا (</a:t>
            </a:r>
            <a:r>
              <a:rPr lang="en-US" sz="2800" b="1" dirty="0">
                <a:solidFill>
                  <a:schemeClr val="accent1">
                    <a:lumMod val="50000"/>
                  </a:schemeClr>
                </a:solidFill>
              </a:rPr>
              <a:t>Sex reversal</a:t>
            </a:r>
            <a:r>
              <a:rPr lang="ar-SA" sz="2800" b="1" dirty="0">
                <a:solidFill>
                  <a:schemeClr val="accent1">
                    <a:lumMod val="50000"/>
                  </a:schemeClr>
                </a:solidFill>
              </a:rPr>
              <a:t> ) والاشكال اليرقية قد تكون مختلفة تماما من الناحية المظهرية .   </a:t>
            </a:r>
            <a:endParaRPr lang="ar-IQ" sz="2800" dirty="0"/>
          </a:p>
        </p:txBody>
      </p:sp>
      <p:pic>
        <p:nvPicPr>
          <p:cNvPr id="7" name="صورة 6">
            <a:extLst>
              <a:ext uri="{FF2B5EF4-FFF2-40B4-BE49-F238E27FC236}">
                <a16:creationId xmlns:a16="http://schemas.microsoft.com/office/drawing/2014/main" id="{A305E028-F0C3-5B3F-7C7B-C84DA8E4576B}"/>
              </a:ext>
            </a:extLst>
          </p:cNvPr>
          <p:cNvPicPr>
            <a:picLocks noChangeAspect="1"/>
          </p:cNvPicPr>
          <p:nvPr/>
        </p:nvPicPr>
        <p:blipFill>
          <a:blip r:embed="rId2"/>
          <a:stretch>
            <a:fillRect/>
          </a:stretch>
        </p:blipFill>
        <p:spPr>
          <a:xfrm>
            <a:off x="-1" y="1885950"/>
            <a:ext cx="6443663" cy="48101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صورة 8">
            <a:extLst>
              <a:ext uri="{FF2B5EF4-FFF2-40B4-BE49-F238E27FC236}">
                <a16:creationId xmlns:a16="http://schemas.microsoft.com/office/drawing/2014/main" id="{47B6B3B2-CB4E-11F3-5A62-61DB34E47A49}"/>
              </a:ext>
            </a:extLst>
          </p:cNvPr>
          <p:cNvPicPr>
            <a:picLocks noChangeAspect="1"/>
          </p:cNvPicPr>
          <p:nvPr/>
        </p:nvPicPr>
        <p:blipFill>
          <a:blip r:embed="rId3"/>
          <a:stretch>
            <a:fillRect/>
          </a:stretch>
        </p:blipFill>
        <p:spPr>
          <a:xfrm>
            <a:off x="6619875" y="1885950"/>
            <a:ext cx="5572125" cy="49720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051743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5748BE5-2D90-62B8-D8B4-0629355B9C3D}"/>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52948AA8-DFA3-D4EE-F523-42123E2CFB87}"/>
              </a:ext>
            </a:extLst>
          </p:cNvPr>
          <p:cNvPicPr>
            <a:picLocks noGrp="1" noChangeAspect="1"/>
          </p:cNvPicPr>
          <p:nvPr>
            <p:ph idx="1"/>
          </p:nvPr>
        </p:nvPicPr>
        <p:blipFill>
          <a:blip r:embed="rId2"/>
          <a:stretch>
            <a:fillRect/>
          </a:stretch>
        </p:blipFill>
        <p:spPr>
          <a:xfrm>
            <a:off x="904875" y="466725"/>
            <a:ext cx="10610849" cy="6305550"/>
          </a:xfrm>
        </p:spPr>
      </p:pic>
    </p:spTree>
    <p:extLst>
      <p:ext uri="{BB962C8B-B14F-4D97-AF65-F5344CB8AC3E}">
        <p14:creationId xmlns:p14="http://schemas.microsoft.com/office/powerpoint/2010/main" val="2052449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6C4C8E3B-A5B0-112E-CCB5-E2ECEB4B232C}"/>
              </a:ext>
            </a:extLst>
          </p:cNvPr>
          <p:cNvSpPr txBox="1"/>
          <p:nvPr/>
        </p:nvSpPr>
        <p:spPr>
          <a:xfrm>
            <a:off x="361950" y="133350"/>
            <a:ext cx="11725276" cy="5786199"/>
          </a:xfrm>
          <a:prstGeom prst="rect">
            <a:avLst/>
          </a:prstGeom>
          <a:noFill/>
        </p:spPr>
        <p:txBody>
          <a:bodyPr wrap="square">
            <a:spAutoFit/>
          </a:bodyPr>
          <a:lstStyle/>
          <a:p>
            <a:pPr algn="r"/>
            <a:r>
              <a:rPr lang="ar-SA" sz="3200" b="1" dirty="0">
                <a:solidFill>
                  <a:schemeClr val="accent1">
                    <a:lumMod val="50000"/>
                  </a:schemeClr>
                </a:solidFill>
              </a:rPr>
              <a:t>تضم  الاسماك العظمية عدة مجاميع مندرجه تحت صنيفات ورتب وعوائل هي : </a:t>
            </a:r>
          </a:p>
          <a:p>
            <a:pPr algn="r"/>
            <a:endParaRPr lang="ar-SA" sz="3200" b="1" dirty="0">
              <a:solidFill>
                <a:schemeClr val="accent1">
                  <a:lumMod val="50000"/>
                </a:schemeClr>
              </a:solidFill>
            </a:endParaRPr>
          </a:p>
          <a:p>
            <a:r>
              <a:rPr lang="en-US" sz="3200" b="1" dirty="0">
                <a:solidFill>
                  <a:schemeClr val="accent3">
                    <a:lumMod val="50000"/>
                  </a:schemeClr>
                </a:solidFill>
              </a:rPr>
              <a:t>1-Subclass: Actino</a:t>
            </a:r>
            <a:r>
              <a:rPr lang="en-US" sz="3200" b="1" dirty="0">
                <a:solidFill>
                  <a:srgbClr val="0070C0"/>
                </a:solidFill>
              </a:rPr>
              <a:t>p</a:t>
            </a:r>
            <a:r>
              <a:rPr lang="en-US" sz="3200" b="1" dirty="0">
                <a:solidFill>
                  <a:schemeClr val="accent3">
                    <a:lumMod val="50000"/>
                  </a:schemeClr>
                </a:solidFill>
              </a:rPr>
              <a:t>terygii </a:t>
            </a:r>
            <a:r>
              <a:rPr lang="ar-SA" sz="3200" b="1" dirty="0">
                <a:solidFill>
                  <a:schemeClr val="accent3">
                    <a:lumMod val="50000"/>
                  </a:schemeClr>
                </a:solidFill>
              </a:rPr>
              <a:t>صنيف شعاعية الزعانف </a:t>
            </a:r>
          </a:p>
          <a:p>
            <a:endParaRPr lang="ar-SA" sz="3200" b="1" dirty="0">
              <a:solidFill>
                <a:schemeClr val="accent1">
                  <a:lumMod val="50000"/>
                </a:schemeClr>
              </a:solidFill>
            </a:endParaRPr>
          </a:p>
          <a:p>
            <a:pPr algn="r"/>
            <a:r>
              <a:rPr lang="ar-IQ" sz="3200" b="1" dirty="0">
                <a:solidFill>
                  <a:schemeClr val="accent1">
                    <a:lumMod val="50000"/>
                  </a:schemeClr>
                </a:solidFill>
              </a:rPr>
              <a:t>يضم هذا الصنيف اسماكا عظمية ذات </a:t>
            </a:r>
            <a:r>
              <a:rPr lang="ar-IQ" sz="3200" b="1" dirty="0">
                <a:solidFill>
                  <a:schemeClr val="accent5"/>
                </a:solidFill>
              </a:rPr>
              <a:t>زعانف تدعم بأشعة زعنفية غضروفية او عظمية </a:t>
            </a:r>
            <a:r>
              <a:rPr lang="ar-IQ" sz="3200" b="1" dirty="0">
                <a:solidFill>
                  <a:schemeClr val="accent5">
                    <a:lumMod val="50000"/>
                  </a:schemeClr>
                </a:solidFill>
              </a:rPr>
              <a:t>وهي تفتقر الى المنخريين الداخليين </a:t>
            </a:r>
            <a:r>
              <a:rPr lang="ar-IQ" sz="3200" b="1" dirty="0">
                <a:solidFill>
                  <a:schemeClr val="accent1">
                    <a:lumMod val="50000"/>
                  </a:schemeClr>
                </a:solidFill>
              </a:rPr>
              <a:t>ويضم هذا الصنيف ثلاث مجاميع فوق رتبه :</a:t>
            </a:r>
          </a:p>
          <a:p>
            <a:pPr algn="r"/>
            <a:r>
              <a:rPr lang="ar-IQ" sz="3200" b="1" dirty="0">
                <a:solidFill>
                  <a:schemeClr val="accent1">
                    <a:lumMod val="50000"/>
                  </a:schemeClr>
                </a:solidFill>
              </a:rPr>
              <a:t> </a:t>
            </a:r>
          </a:p>
          <a:p>
            <a:r>
              <a:rPr lang="en-US" sz="3200" b="1" dirty="0">
                <a:solidFill>
                  <a:srgbClr val="C00000"/>
                </a:solidFill>
              </a:rPr>
              <a:t>1-Superorder: </a:t>
            </a:r>
            <a:r>
              <a:rPr lang="en-US" sz="3200" b="1" dirty="0" err="1">
                <a:solidFill>
                  <a:srgbClr val="C00000"/>
                </a:solidFill>
              </a:rPr>
              <a:t>Chondrostei</a:t>
            </a:r>
            <a:r>
              <a:rPr lang="en-US" sz="3200" b="1" dirty="0">
                <a:solidFill>
                  <a:srgbClr val="C00000"/>
                </a:solidFill>
              </a:rPr>
              <a:t>      </a:t>
            </a:r>
            <a:r>
              <a:rPr lang="ar-SA" sz="3200" b="1" dirty="0">
                <a:solidFill>
                  <a:srgbClr val="C00000"/>
                </a:solidFill>
              </a:rPr>
              <a:t>فوق رتبة :الأسماك الغضروفية العظمية</a:t>
            </a:r>
          </a:p>
          <a:p>
            <a:r>
              <a:rPr lang="en-US" sz="3200" b="1" dirty="0">
                <a:solidFill>
                  <a:srgbClr val="C00000"/>
                </a:solidFill>
              </a:rPr>
              <a:t>2-Superorder: Holostei  </a:t>
            </a:r>
            <a:r>
              <a:rPr lang="ar-SA" sz="3200" b="1" dirty="0">
                <a:solidFill>
                  <a:srgbClr val="C00000"/>
                </a:solidFill>
              </a:rPr>
              <a:t>فوق رتبة : كلية التعظم                          </a:t>
            </a:r>
          </a:p>
          <a:p>
            <a:r>
              <a:rPr lang="en-US" sz="3200" b="1" dirty="0">
                <a:solidFill>
                  <a:srgbClr val="C00000"/>
                </a:solidFill>
              </a:rPr>
              <a:t>3-Superorder: Teleostei             </a:t>
            </a:r>
            <a:r>
              <a:rPr lang="ar-SA" sz="3200" b="1" dirty="0">
                <a:solidFill>
                  <a:srgbClr val="C00000"/>
                </a:solidFill>
              </a:rPr>
              <a:t>فوق رتبة : تامة التعظم               </a:t>
            </a:r>
            <a:r>
              <a:rPr lang="en-US" sz="3200" b="1" dirty="0">
                <a:solidFill>
                  <a:srgbClr val="C00000"/>
                </a:solidFill>
              </a:rPr>
              <a:t> </a:t>
            </a:r>
            <a:endParaRPr lang="ar-IQ" sz="3200" b="1" dirty="0">
              <a:solidFill>
                <a:srgbClr val="C00000"/>
              </a:solidFill>
            </a:endParaRPr>
          </a:p>
          <a:p>
            <a:pPr algn="r"/>
            <a:endParaRPr lang="ar-SA" sz="3200" b="1" dirty="0">
              <a:solidFill>
                <a:schemeClr val="accent1">
                  <a:lumMod val="50000"/>
                </a:schemeClr>
              </a:solidFill>
            </a:endParaRPr>
          </a:p>
          <a:p>
            <a:pPr algn="r"/>
            <a:r>
              <a:rPr lang="ar-SA" sz="1800" b="1" dirty="0">
                <a:solidFill>
                  <a:schemeClr val="accent1">
                    <a:lumMod val="50000"/>
                  </a:schemeClr>
                </a:solidFill>
              </a:rPr>
              <a:t> </a:t>
            </a:r>
            <a:endParaRPr lang="ar-IQ" dirty="0"/>
          </a:p>
        </p:txBody>
      </p:sp>
    </p:spTree>
    <p:extLst>
      <p:ext uri="{BB962C8B-B14F-4D97-AF65-F5344CB8AC3E}">
        <p14:creationId xmlns:p14="http://schemas.microsoft.com/office/powerpoint/2010/main" val="17783838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23C93E78-66BB-AF8E-0379-742CA2FCAF94}"/>
              </a:ext>
            </a:extLst>
          </p:cNvPr>
          <p:cNvSpPr txBox="1"/>
          <p:nvPr/>
        </p:nvSpPr>
        <p:spPr>
          <a:xfrm>
            <a:off x="714376" y="276225"/>
            <a:ext cx="10791824" cy="584775"/>
          </a:xfrm>
          <a:prstGeom prst="rect">
            <a:avLst/>
          </a:prstGeom>
          <a:noFill/>
        </p:spPr>
        <p:txBody>
          <a:bodyPr wrap="square">
            <a:spAutoFit/>
          </a:bodyPr>
          <a:lstStyle/>
          <a:p>
            <a:r>
              <a:rPr lang="en-US" sz="3200" b="1" dirty="0">
                <a:solidFill>
                  <a:srgbClr val="C00000"/>
                </a:solidFill>
              </a:rPr>
              <a:t>Superorder: Chondrostei  </a:t>
            </a:r>
            <a:r>
              <a:rPr lang="ar-SA" sz="3200" b="1" dirty="0">
                <a:solidFill>
                  <a:srgbClr val="C00000"/>
                </a:solidFill>
              </a:rPr>
              <a:t>فوق رتبة :الأسماك الغضروفية العظمية</a:t>
            </a:r>
          </a:p>
        </p:txBody>
      </p:sp>
      <p:sp>
        <p:nvSpPr>
          <p:cNvPr id="7" name="مربع نص 6">
            <a:extLst>
              <a:ext uri="{FF2B5EF4-FFF2-40B4-BE49-F238E27FC236}">
                <a16:creationId xmlns:a16="http://schemas.microsoft.com/office/drawing/2014/main" id="{54A32E99-57D1-9041-76E8-3A334FE28C8D}"/>
              </a:ext>
            </a:extLst>
          </p:cNvPr>
          <p:cNvSpPr txBox="1"/>
          <p:nvPr/>
        </p:nvSpPr>
        <p:spPr>
          <a:xfrm>
            <a:off x="241355" y="933894"/>
            <a:ext cx="11563350" cy="1569660"/>
          </a:xfrm>
          <a:prstGeom prst="rect">
            <a:avLst/>
          </a:prstGeom>
          <a:noFill/>
        </p:spPr>
        <p:txBody>
          <a:bodyPr wrap="square">
            <a:spAutoFit/>
          </a:bodyPr>
          <a:lstStyle/>
          <a:p>
            <a:pPr algn="r" rtl="1"/>
            <a:r>
              <a:rPr lang="ar-IQ" sz="3200" b="1" dirty="0">
                <a:solidFill>
                  <a:schemeClr val="accent1">
                    <a:lumMod val="50000"/>
                  </a:schemeClr>
                </a:solidFill>
              </a:rPr>
              <a:t>تضم اسماكا بدائية  هيكلها الداخلي غضروفي بدرجه كبيرة الزعنفة الذنبية متباينة (</a:t>
            </a:r>
            <a:r>
              <a:rPr lang="en-GB" sz="3200" b="1" dirty="0">
                <a:solidFill>
                  <a:schemeClr val="accent1">
                    <a:lumMod val="50000"/>
                  </a:schemeClr>
                </a:solidFill>
              </a:rPr>
              <a:t>Heterocercal</a:t>
            </a:r>
            <a:r>
              <a:rPr lang="ar-IQ" sz="3200" b="1" dirty="0">
                <a:solidFill>
                  <a:schemeClr val="accent1">
                    <a:lumMod val="50000"/>
                  </a:schemeClr>
                </a:solidFill>
              </a:rPr>
              <a:t>) ومن امثلتها سمكة المجداف او أبو ملعقة (</a:t>
            </a:r>
            <a:r>
              <a:rPr lang="en-GB" sz="3200" b="1" dirty="0">
                <a:solidFill>
                  <a:schemeClr val="accent1">
                    <a:lumMod val="50000"/>
                  </a:schemeClr>
                </a:solidFill>
              </a:rPr>
              <a:t>Polyodon </a:t>
            </a:r>
            <a:r>
              <a:rPr lang="ar-IQ" sz="3200" b="1" dirty="0">
                <a:solidFill>
                  <a:schemeClr val="accent1">
                    <a:lumMod val="50000"/>
                  </a:schemeClr>
                </a:solidFill>
              </a:rPr>
              <a:t> ) وسمكة الحفش (الكافيار) </a:t>
            </a:r>
            <a:r>
              <a:rPr lang="en-GB" sz="3200" b="1" dirty="0">
                <a:solidFill>
                  <a:schemeClr val="accent1">
                    <a:lumMod val="50000"/>
                  </a:schemeClr>
                </a:solidFill>
              </a:rPr>
              <a:t>Acipenser</a:t>
            </a:r>
            <a:r>
              <a:rPr lang="ar-IQ" sz="3200" b="1" dirty="0">
                <a:solidFill>
                  <a:schemeClr val="accent1">
                    <a:lumMod val="50000"/>
                  </a:schemeClr>
                </a:solidFill>
              </a:rPr>
              <a:t>.  </a:t>
            </a:r>
            <a:endParaRPr lang="ar-IQ" sz="3200" dirty="0"/>
          </a:p>
        </p:txBody>
      </p:sp>
      <p:pic>
        <p:nvPicPr>
          <p:cNvPr id="9" name="صورة 8" descr="صورة تحتوي على سمك, جانويد (أسماك), الزعانف, أسماك غضروفية&#10;&#10;تم إنشاء الوصف تلقائياً">
            <a:extLst>
              <a:ext uri="{FF2B5EF4-FFF2-40B4-BE49-F238E27FC236}">
                <a16:creationId xmlns:a16="http://schemas.microsoft.com/office/drawing/2014/main" id="{0EE75345-DC30-4A63-9492-1C4B0596C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54" y="2150421"/>
            <a:ext cx="5510212" cy="1428750"/>
          </a:xfrm>
          <a:prstGeom prst="rect">
            <a:avLst/>
          </a:prstGeom>
        </p:spPr>
      </p:pic>
      <p:pic>
        <p:nvPicPr>
          <p:cNvPr id="11" name="صورة 10">
            <a:extLst>
              <a:ext uri="{FF2B5EF4-FFF2-40B4-BE49-F238E27FC236}">
                <a16:creationId xmlns:a16="http://schemas.microsoft.com/office/drawing/2014/main" id="{C12E3EC7-DD86-6B22-C7C4-54F3D51B5F42}"/>
              </a:ext>
            </a:extLst>
          </p:cNvPr>
          <p:cNvPicPr>
            <a:picLocks noChangeAspect="1"/>
          </p:cNvPicPr>
          <p:nvPr/>
        </p:nvPicPr>
        <p:blipFill>
          <a:blip r:embed="rId3"/>
          <a:stretch>
            <a:fillRect/>
          </a:stretch>
        </p:blipFill>
        <p:spPr>
          <a:xfrm>
            <a:off x="77822" y="3720081"/>
            <a:ext cx="5510212" cy="36760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صورة 12">
            <a:extLst>
              <a:ext uri="{FF2B5EF4-FFF2-40B4-BE49-F238E27FC236}">
                <a16:creationId xmlns:a16="http://schemas.microsoft.com/office/drawing/2014/main" id="{EB1CDDE2-5D53-BE99-32C7-54546E1C7CDB}"/>
              </a:ext>
            </a:extLst>
          </p:cNvPr>
          <p:cNvPicPr>
            <a:picLocks noChangeAspect="1"/>
          </p:cNvPicPr>
          <p:nvPr/>
        </p:nvPicPr>
        <p:blipFill>
          <a:blip r:embed="rId4"/>
          <a:stretch>
            <a:fillRect/>
          </a:stretch>
        </p:blipFill>
        <p:spPr>
          <a:xfrm>
            <a:off x="5826766" y="2559244"/>
            <a:ext cx="6048680" cy="1778739"/>
          </a:xfrm>
          <a:prstGeom prst="rect">
            <a:avLst/>
          </a:prstGeom>
        </p:spPr>
      </p:pic>
      <p:pic>
        <p:nvPicPr>
          <p:cNvPr id="17" name="صورة 16">
            <a:extLst>
              <a:ext uri="{FF2B5EF4-FFF2-40B4-BE49-F238E27FC236}">
                <a16:creationId xmlns:a16="http://schemas.microsoft.com/office/drawing/2014/main" id="{617D4B16-97F1-4197-C8AA-9983DC48B49C}"/>
              </a:ext>
            </a:extLst>
          </p:cNvPr>
          <p:cNvPicPr>
            <a:picLocks noChangeAspect="1"/>
          </p:cNvPicPr>
          <p:nvPr/>
        </p:nvPicPr>
        <p:blipFill>
          <a:blip r:embed="rId5"/>
          <a:stretch>
            <a:fillRect/>
          </a:stretch>
        </p:blipFill>
        <p:spPr>
          <a:xfrm>
            <a:off x="6096000" y="4017523"/>
            <a:ext cx="6018178" cy="3463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393745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C1ADD67F-6A17-C646-561A-5E42C8412A8C}"/>
              </a:ext>
            </a:extLst>
          </p:cNvPr>
          <p:cNvSpPr txBox="1"/>
          <p:nvPr/>
        </p:nvSpPr>
        <p:spPr>
          <a:xfrm>
            <a:off x="993913" y="198784"/>
            <a:ext cx="8468139" cy="584775"/>
          </a:xfrm>
          <a:prstGeom prst="rect">
            <a:avLst/>
          </a:prstGeom>
          <a:noFill/>
        </p:spPr>
        <p:txBody>
          <a:bodyPr wrap="square">
            <a:spAutoFit/>
          </a:bodyPr>
          <a:lstStyle/>
          <a:p>
            <a:r>
              <a:rPr lang="en-US" sz="3200" b="1" dirty="0">
                <a:solidFill>
                  <a:srgbClr val="C00000"/>
                </a:solidFill>
              </a:rPr>
              <a:t>Superorder: Holostei  </a:t>
            </a:r>
            <a:r>
              <a:rPr lang="ar-SA" sz="3200" b="1" dirty="0">
                <a:solidFill>
                  <a:srgbClr val="C00000"/>
                </a:solidFill>
              </a:rPr>
              <a:t>فوق رتبة : كلية التعظم </a:t>
            </a:r>
            <a:endParaRPr lang="ar-IQ" sz="3200" dirty="0"/>
          </a:p>
        </p:txBody>
      </p:sp>
      <p:sp>
        <p:nvSpPr>
          <p:cNvPr id="7" name="مربع نص 6">
            <a:extLst>
              <a:ext uri="{FF2B5EF4-FFF2-40B4-BE49-F238E27FC236}">
                <a16:creationId xmlns:a16="http://schemas.microsoft.com/office/drawing/2014/main" id="{4D662D16-03EC-B8DE-52DB-1B225EB01E68}"/>
              </a:ext>
            </a:extLst>
          </p:cNvPr>
          <p:cNvSpPr txBox="1"/>
          <p:nvPr/>
        </p:nvSpPr>
        <p:spPr>
          <a:xfrm>
            <a:off x="-104774" y="895350"/>
            <a:ext cx="11430000" cy="1077218"/>
          </a:xfrm>
          <a:prstGeom prst="rect">
            <a:avLst/>
          </a:prstGeom>
          <a:noFill/>
        </p:spPr>
        <p:txBody>
          <a:bodyPr wrap="square">
            <a:spAutoFit/>
          </a:bodyPr>
          <a:lstStyle/>
          <a:p>
            <a:pPr algn="r" rtl="1"/>
            <a:r>
              <a:rPr lang="ar-IQ" sz="3200" b="1" dirty="0">
                <a:solidFill>
                  <a:schemeClr val="accent1">
                    <a:lumMod val="50000"/>
                  </a:schemeClr>
                </a:solidFill>
              </a:rPr>
              <a:t>تضم اسماكا بدائية تمتاز بان الهيكل الداخلي فيها عظمي بدرجه كبيرة ، والقشور متنوعة ومن امثلتها السمكة مقوسة الزعنفة (</a:t>
            </a:r>
            <a:r>
              <a:rPr lang="en-GB" sz="3200" b="1" dirty="0">
                <a:solidFill>
                  <a:schemeClr val="accent1">
                    <a:lumMod val="50000"/>
                  </a:schemeClr>
                </a:solidFill>
              </a:rPr>
              <a:t>           Bow fin (</a:t>
            </a:r>
            <a:r>
              <a:rPr lang="en-GB" sz="3200" b="1" i="1" dirty="0">
                <a:solidFill>
                  <a:schemeClr val="accent1">
                    <a:lumMod val="50000"/>
                  </a:schemeClr>
                </a:solidFill>
              </a:rPr>
              <a:t>Amia calva</a:t>
            </a:r>
            <a:endParaRPr lang="ar-IQ" sz="3200" i="1" dirty="0"/>
          </a:p>
        </p:txBody>
      </p:sp>
      <p:sp>
        <p:nvSpPr>
          <p:cNvPr id="9" name="مربع نص 8">
            <a:extLst>
              <a:ext uri="{FF2B5EF4-FFF2-40B4-BE49-F238E27FC236}">
                <a16:creationId xmlns:a16="http://schemas.microsoft.com/office/drawing/2014/main" id="{3A92E1BC-E6E2-ADF1-58BC-B5E06A58489D}"/>
              </a:ext>
            </a:extLst>
          </p:cNvPr>
          <p:cNvSpPr txBox="1"/>
          <p:nvPr/>
        </p:nvSpPr>
        <p:spPr>
          <a:xfrm>
            <a:off x="3051312" y="1849457"/>
            <a:ext cx="8703366" cy="523220"/>
          </a:xfrm>
          <a:prstGeom prst="rect">
            <a:avLst/>
          </a:prstGeom>
          <a:noFill/>
        </p:spPr>
        <p:txBody>
          <a:bodyPr wrap="square">
            <a:spAutoFit/>
          </a:bodyPr>
          <a:lstStyle/>
          <a:p>
            <a:pPr algn="r" rtl="1"/>
            <a:r>
              <a:rPr lang="ar-IQ" sz="2800" b="1" dirty="0">
                <a:solidFill>
                  <a:schemeClr val="accent1">
                    <a:lumMod val="50000"/>
                  </a:schemeClr>
                </a:solidFill>
              </a:rPr>
              <a:t>والسمكة أبو منقار </a:t>
            </a:r>
            <a:r>
              <a:rPr lang="en-GB" sz="2800" b="1" dirty="0">
                <a:solidFill>
                  <a:schemeClr val="accent1">
                    <a:lumMod val="50000"/>
                  </a:schemeClr>
                </a:solidFill>
              </a:rPr>
              <a:t>Garpike</a:t>
            </a:r>
            <a:r>
              <a:rPr lang="ar-IQ" sz="1800" b="1" dirty="0">
                <a:solidFill>
                  <a:schemeClr val="accent1">
                    <a:lumMod val="50000"/>
                  </a:schemeClr>
                </a:solidFill>
              </a:rPr>
              <a:t> </a:t>
            </a:r>
            <a:endParaRPr lang="ar-IQ" dirty="0"/>
          </a:p>
        </p:txBody>
      </p:sp>
      <p:pic>
        <p:nvPicPr>
          <p:cNvPr id="11" name="صورة 10">
            <a:extLst>
              <a:ext uri="{FF2B5EF4-FFF2-40B4-BE49-F238E27FC236}">
                <a16:creationId xmlns:a16="http://schemas.microsoft.com/office/drawing/2014/main" id="{8E7E03C2-9297-CF09-7F5C-B2CC280B1942}"/>
              </a:ext>
            </a:extLst>
          </p:cNvPr>
          <p:cNvPicPr>
            <a:picLocks noChangeAspect="1"/>
          </p:cNvPicPr>
          <p:nvPr/>
        </p:nvPicPr>
        <p:blipFill>
          <a:blip r:embed="rId2"/>
          <a:stretch>
            <a:fillRect/>
          </a:stretch>
        </p:blipFill>
        <p:spPr>
          <a:xfrm>
            <a:off x="1" y="2488758"/>
            <a:ext cx="7283394" cy="37927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صورة 12">
            <a:extLst>
              <a:ext uri="{FF2B5EF4-FFF2-40B4-BE49-F238E27FC236}">
                <a16:creationId xmlns:a16="http://schemas.microsoft.com/office/drawing/2014/main" id="{0D94F7D9-4B4F-E761-DBB8-18D4F082AC0E}"/>
              </a:ext>
            </a:extLst>
          </p:cNvPr>
          <p:cNvPicPr>
            <a:picLocks noChangeAspect="1"/>
          </p:cNvPicPr>
          <p:nvPr/>
        </p:nvPicPr>
        <p:blipFill>
          <a:blip r:embed="rId3"/>
          <a:stretch>
            <a:fillRect/>
          </a:stretch>
        </p:blipFill>
        <p:spPr>
          <a:xfrm>
            <a:off x="7283396" y="2693926"/>
            <a:ext cx="4476584" cy="3388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24997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C3BECA9E-5CD3-5E52-4B14-EC6A400927D1}"/>
              </a:ext>
            </a:extLst>
          </p:cNvPr>
          <p:cNvSpPr txBox="1"/>
          <p:nvPr/>
        </p:nvSpPr>
        <p:spPr>
          <a:xfrm>
            <a:off x="264159" y="596348"/>
            <a:ext cx="11454075" cy="5201424"/>
          </a:xfrm>
          <a:prstGeom prst="rect">
            <a:avLst/>
          </a:prstGeom>
          <a:noFill/>
        </p:spPr>
        <p:txBody>
          <a:bodyPr wrap="square">
            <a:spAutoFit/>
          </a:bodyPr>
          <a:lstStyle/>
          <a:p>
            <a:pPr algn="ctr"/>
            <a:r>
              <a:rPr lang="ar-SA" sz="4800" b="1" dirty="0">
                <a:solidFill>
                  <a:schemeClr val="accent1">
                    <a:lumMod val="75000"/>
                  </a:schemeClr>
                </a:solidFill>
                <a:cs typeface="+mj-cs"/>
              </a:rPr>
              <a:t>الصفات العامة للحبليات </a:t>
            </a:r>
          </a:p>
          <a:p>
            <a:pPr algn="r"/>
            <a:r>
              <a:rPr lang="ar-SA" sz="3600" b="1" dirty="0">
                <a:solidFill>
                  <a:schemeClr val="accent3">
                    <a:lumMod val="50000"/>
                  </a:schemeClr>
                </a:solidFill>
                <a:cs typeface="+mj-cs"/>
              </a:rPr>
              <a:t>الحبليات</a:t>
            </a:r>
            <a:r>
              <a:rPr lang="ar-SA" sz="2800" b="1" dirty="0">
                <a:cs typeface="+mj-cs"/>
              </a:rPr>
              <a:t> </a:t>
            </a:r>
            <a:r>
              <a:rPr lang="ar-IQ" sz="2800" b="1" dirty="0"/>
              <a:t>مجموعة حيوانية متنوعة واسعة الانتشار تكيفت للمعيشة في بيئات مختلفة، تشترك بصفات رئيسة مميزة تظهر في مرحلة ما من مراحل الحياة وتميزها عن غيرها من المجاميع الحيوانية واهم هذه الصفات هي امتلاكها  :</a:t>
            </a:r>
            <a:endParaRPr lang="en-US" sz="4800" b="1" dirty="0">
              <a:cs typeface="+mj-cs"/>
            </a:endParaRPr>
          </a:p>
          <a:p>
            <a:pPr marL="514350" indent="-514350">
              <a:buFont typeface="+mj-lt"/>
              <a:buAutoNum type="arabicPeriod"/>
            </a:pPr>
            <a:r>
              <a:rPr lang="en-US" sz="4800" b="1" dirty="0">
                <a:solidFill>
                  <a:schemeClr val="accent3">
                    <a:lumMod val="50000"/>
                  </a:schemeClr>
                </a:solidFill>
                <a:cs typeface="+mj-cs"/>
              </a:rPr>
              <a:t> Notochord</a:t>
            </a:r>
          </a:p>
          <a:p>
            <a:pPr marL="514350" indent="-514350">
              <a:buFont typeface="+mj-lt"/>
              <a:buAutoNum type="arabicPeriod"/>
            </a:pPr>
            <a:r>
              <a:rPr lang="en-US" sz="4800" b="1" dirty="0">
                <a:solidFill>
                  <a:schemeClr val="accent3">
                    <a:lumMod val="50000"/>
                  </a:schemeClr>
                </a:solidFill>
                <a:cs typeface="+mj-cs"/>
              </a:rPr>
              <a:t>Single dorsal tubular nerve cord</a:t>
            </a:r>
          </a:p>
          <a:p>
            <a:pPr marL="514350" indent="-514350">
              <a:buFont typeface="+mj-lt"/>
              <a:buAutoNum type="arabicPeriod"/>
            </a:pPr>
            <a:r>
              <a:rPr lang="en-US" sz="4800" b="1" dirty="0">
                <a:solidFill>
                  <a:schemeClr val="accent3">
                    <a:lumMod val="50000"/>
                  </a:schemeClr>
                </a:solidFill>
                <a:cs typeface="+mj-cs"/>
              </a:rPr>
              <a:t>Pharyngeal gill slits</a:t>
            </a:r>
          </a:p>
          <a:p>
            <a:pPr marL="514350" indent="-514350">
              <a:buFont typeface="+mj-lt"/>
              <a:buAutoNum type="arabicPeriod"/>
            </a:pPr>
            <a:r>
              <a:rPr lang="en-US" sz="4800" b="1" dirty="0">
                <a:solidFill>
                  <a:schemeClr val="accent3">
                    <a:lumMod val="50000"/>
                  </a:schemeClr>
                </a:solidFill>
                <a:cs typeface="+mj-cs"/>
              </a:rPr>
              <a:t>Postanal tail</a:t>
            </a:r>
            <a:endParaRPr lang="ar-IQ" sz="4800" b="1" dirty="0">
              <a:solidFill>
                <a:schemeClr val="accent3">
                  <a:lumMod val="50000"/>
                </a:schemeClr>
              </a:solidFill>
              <a:cs typeface="+mj-cs"/>
            </a:endParaRPr>
          </a:p>
        </p:txBody>
      </p:sp>
    </p:spTree>
    <p:extLst>
      <p:ext uri="{BB962C8B-B14F-4D97-AF65-F5344CB8AC3E}">
        <p14:creationId xmlns:p14="http://schemas.microsoft.com/office/powerpoint/2010/main" val="13096115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F170CB4B-74ED-1ED2-58B8-3CD7BCED5C17}"/>
              </a:ext>
            </a:extLst>
          </p:cNvPr>
          <p:cNvSpPr txBox="1"/>
          <p:nvPr/>
        </p:nvSpPr>
        <p:spPr>
          <a:xfrm>
            <a:off x="1081377" y="222637"/>
            <a:ext cx="9994790" cy="584775"/>
          </a:xfrm>
          <a:prstGeom prst="rect">
            <a:avLst/>
          </a:prstGeom>
          <a:noFill/>
        </p:spPr>
        <p:txBody>
          <a:bodyPr wrap="square">
            <a:spAutoFit/>
          </a:bodyPr>
          <a:lstStyle/>
          <a:p>
            <a:r>
              <a:rPr lang="en-US" sz="3200" b="1" dirty="0">
                <a:solidFill>
                  <a:srgbClr val="C00000"/>
                </a:solidFill>
              </a:rPr>
              <a:t>Superorder: Teleostei             </a:t>
            </a:r>
            <a:r>
              <a:rPr lang="ar-SA" sz="3200" b="1" dirty="0">
                <a:solidFill>
                  <a:srgbClr val="C00000"/>
                </a:solidFill>
              </a:rPr>
              <a:t>فوق رتبة : تامة التعظم </a:t>
            </a:r>
            <a:endParaRPr lang="ar-IQ" sz="3200" dirty="0"/>
          </a:p>
        </p:txBody>
      </p:sp>
      <p:sp>
        <p:nvSpPr>
          <p:cNvPr id="3" name="مربع نص 2">
            <a:extLst>
              <a:ext uri="{FF2B5EF4-FFF2-40B4-BE49-F238E27FC236}">
                <a16:creationId xmlns:a16="http://schemas.microsoft.com/office/drawing/2014/main" id="{5793C4EC-50FB-D237-36EB-22060603935D}"/>
              </a:ext>
            </a:extLst>
          </p:cNvPr>
          <p:cNvSpPr txBox="1"/>
          <p:nvPr/>
        </p:nvSpPr>
        <p:spPr>
          <a:xfrm>
            <a:off x="933450" y="807412"/>
            <a:ext cx="10648950" cy="4401205"/>
          </a:xfrm>
          <a:prstGeom prst="rect">
            <a:avLst/>
          </a:prstGeom>
          <a:noFill/>
        </p:spPr>
        <p:txBody>
          <a:bodyPr wrap="square">
            <a:spAutoFit/>
          </a:bodyPr>
          <a:lstStyle/>
          <a:p>
            <a:pPr algn="r"/>
            <a:r>
              <a:rPr lang="ar-IQ" sz="2800" b="1" dirty="0">
                <a:solidFill>
                  <a:srgbClr val="7030A0"/>
                </a:solidFill>
              </a:rPr>
              <a:t>تضم الغالبية العظمى من الأسماك العظمية حوالي 95% من مجموع الأسماك وتمتاز بهيكل عظمي بصوره تامة ، والجمجمة جيدة التعظم وتتكون من عدد كبير من العظام ،وتظم هذه المجموعة العديد من الرتب منها : </a:t>
            </a:r>
            <a:endParaRPr lang="en-US" sz="2800" b="1" dirty="0">
              <a:solidFill>
                <a:srgbClr val="7030A0"/>
              </a:solidFill>
            </a:endParaRPr>
          </a:p>
          <a:p>
            <a:pPr algn="r"/>
            <a:endParaRPr lang="en-US" sz="2800" b="1" dirty="0">
              <a:solidFill>
                <a:schemeClr val="accent4">
                  <a:lumMod val="50000"/>
                </a:schemeClr>
              </a:solidFill>
            </a:endParaRPr>
          </a:p>
          <a:p>
            <a:pPr algn="r" rtl="1"/>
            <a:r>
              <a:rPr lang="ar-IQ" sz="2800" b="1" dirty="0">
                <a:solidFill>
                  <a:schemeClr val="accent4">
                    <a:lumMod val="50000"/>
                  </a:schemeClr>
                </a:solidFill>
              </a:rPr>
              <a:t>1- رتبة الشبوطيات </a:t>
            </a:r>
            <a:r>
              <a:rPr lang="en-US" sz="2800" b="1" dirty="0">
                <a:solidFill>
                  <a:schemeClr val="accent4">
                    <a:lumMod val="50000"/>
                  </a:schemeClr>
                </a:solidFill>
              </a:rPr>
              <a:t>Cypriniforms</a:t>
            </a:r>
            <a:r>
              <a:rPr lang="ar-IQ" sz="2800" b="1" dirty="0">
                <a:solidFill>
                  <a:schemeClr val="accent4">
                    <a:lumMod val="50000"/>
                  </a:schemeClr>
                </a:solidFill>
              </a:rPr>
              <a:t> ومن امثلتها سمكة الحمري </a:t>
            </a:r>
            <a:r>
              <a:rPr lang="en-US" sz="2800" b="1" i="1" dirty="0">
                <a:solidFill>
                  <a:schemeClr val="accent4">
                    <a:lumMod val="50000"/>
                  </a:schemeClr>
                </a:solidFill>
              </a:rPr>
              <a:t>Barbus luteus </a:t>
            </a:r>
            <a:endParaRPr lang="ar-IQ" sz="2800" b="1" i="1" dirty="0">
              <a:solidFill>
                <a:schemeClr val="accent4">
                  <a:lumMod val="50000"/>
                </a:schemeClr>
              </a:solidFill>
            </a:endParaRPr>
          </a:p>
          <a:p>
            <a:pPr algn="r" rtl="1"/>
            <a:r>
              <a:rPr lang="ar-IQ" sz="2800" b="1" dirty="0">
                <a:solidFill>
                  <a:schemeClr val="accent4">
                    <a:lumMod val="50000"/>
                  </a:schemeClr>
                </a:solidFill>
              </a:rPr>
              <a:t> 2- رتبة البياح </a:t>
            </a:r>
            <a:r>
              <a:rPr lang="en-US" sz="2800" b="1" dirty="0">
                <a:solidFill>
                  <a:schemeClr val="accent4">
                    <a:lumMod val="50000"/>
                  </a:schemeClr>
                </a:solidFill>
              </a:rPr>
              <a:t>Mugiliforms</a:t>
            </a:r>
            <a:r>
              <a:rPr lang="ar-IQ" sz="2800" b="1" dirty="0">
                <a:solidFill>
                  <a:schemeClr val="accent4">
                    <a:lumMod val="50000"/>
                  </a:schemeClr>
                </a:solidFill>
              </a:rPr>
              <a:t> ومثالها الخشني   </a:t>
            </a:r>
            <a:r>
              <a:rPr lang="en-US" sz="2800" b="1" i="1" dirty="0">
                <a:solidFill>
                  <a:schemeClr val="accent4">
                    <a:lumMod val="50000"/>
                  </a:schemeClr>
                </a:solidFill>
              </a:rPr>
              <a:t>Liza abu</a:t>
            </a:r>
            <a:r>
              <a:rPr lang="ar-IQ" sz="2800" b="1" i="1" dirty="0">
                <a:solidFill>
                  <a:schemeClr val="accent4">
                    <a:lumMod val="50000"/>
                  </a:schemeClr>
                </a:solidFill>
              </a:rPr>
              <a:t>  </a:t>
            </a:r>
          </a:p>
          <a:p>
            <a:pPr algn="r" rtl="1"/>
            <a:endParaRPr lang="ar-IQ" sz="2800" b="1" i="1" dirty="0">
              <a:solidFill>
                <a:schemeClr val="accent4">
                  <a:lumMod val="50000"/>
                </a:schemeClr>
              </a:solidFill>
            </a:endParaRPr>
          </a:p>
          <a:p>
            <a:pPr algn="r" rtl="1"/>
            <a:r>
              <a:rPr lang="ar-IQ" sz="2800" b="1" dirty="0">
                <a:solidFill>
                  <a:schemeClr val="accent4">
                    <a:lumMod val="50000"/>
                  </a:schemeClr>
                </a:solidFill>
              </a:rPr>
              <a:t>والمصادر الحديثة تجمع فوق رتبة كلية التعظم وفوق رتبة تامة التعظم ضمن مجموعه واحده يطلق عليها حديثة الزعانف </a:t>
            </a:r>
            <a:r>
              <a:rPr lang="en-US" sz="2800" b="1" dirty="0">
                <a:solidFill>
                  <a:srgbClr val="0070C0"/>
                </a:solidFill>
              </a:rPr>
              <a:t>Neo</a:t>
            </a:r>
            <a:r>
              <a:rPr lang="en-US" sz="2800" b="1" dirty="0">
                <a:solidFill>
                  <a:srgbClr val="00B050"/>
                </a:solidFill>
              </a:rPr>
              <a:t>p</a:t>
            </a:r>
            <a:r>
              <a:rPr lang="en-US" sz="2800" b="1" dirty="0">
                <a:solidFill>
                  <a:srgbClr val="0070C0"/>
                </a:solidFill>
              </a:rPr>
              <a:t>terygii</a:t>
            </a:r>
            <a:r>
              <a:rPr lang="en-US" sz="2800" b="1" dirty="0">
                <a:solidFill>
                  <a:schemeClr val="accent4">
                    <a:lumMod val="50000"/>
                  </a:schemeClr>
                </a:solidFill>
              </a:rPr>
              <a:t> </a:t>
            </a:r>
            <a:r>
              <a:rPr lang="ar-IQ" sz="2800" b="1" dirty="0">
                <a:solidFill>
                  <a:schemeClr val="accent4">
                    <a:lumMod val="50000"/>
                  </a:schemeClr>
                </a:solidFill>
              </a:rPr>
              <a:t> وتمثل هذه المجموعة أكبر مجموعة سمكية اذ تضم ما يزيد عن 23600</a:t>
            </a:r>
            <a:r>
              <a:rPr lang="en-US" sz="2800" b="1" dirty="0">
                <a:solidFill>
                  <a:schemeClr val="accent4">
                    <a:lumMod val="50000"/>
                  </a:schemeClr>
                </a:solidFill>
              </a:rPr>
              <a:t> </a:t>
            </a:r>
            <a:r>
              <a:rPr lang="ar-IQ" sz="2800" b="1" dirty="0">
                <a:solidFill>
                  <a:schemeClr val="accent4">
                    <a:lumMod val="50000"/>
                  </a:schemeClr>
                </a:solidFill>
              </a:rPr>
              <a:t>نوع . </a:t>
            </a:r>
            <a:endParaRPr lang="ar-IQ" sz="2800" dirty="0">
              <a:solidFill>
                <a:schemeClr val="accent4">
                  <a:lumMod val="50000"/>
                </a:schemeClr>
              </a:solidFill>
            </a:endParaRPr>
          </a:p>
        </p:txBody>
      </p:sp>
    </p:spTree>
    <p:extLst>
      <p:ext uri="{BB962C8B-B14F-4D97-AF65-F5344CB8AC3E}">
        <p14:creationId xmlns:p14="http://schemas.microsoft.com/office/powerpoint/2010/main" val="14334472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37940EF-01E2-9565-0ACE-ECBDE089A189}"/>
              </a:ext>
            </a:extLst>
          </p:cNvPr>
          <p:cNvSpPr>
            <a:spLocks noGrp="1"/>
          </p:cNvSpPr>
          <p:nvPr>
            <p:ph type="title"/>
          </p:nvPr>
        </p:nvSpPr>
        <p:spPr/>
        <p:txBody>
          <a:bodyPr/>
          <a:lstStyle/>
          <a:p>
            <a:endParaRPr lang="ar-IQ"/>
          </a:p>
        </p:txBody>
      </p:sp>
      <p:pic>
        <p:nvPicPr>
          <p:cNvPr id="4" name="Content Placeholder 3">
            <a:extLst>
              <a:ext uri="{FF2B5EF4-FFF2-40B4-BE49-F238E27FC236}">
                <a16:creationId xmlns:a16="http://schemas.microsoft.com/office/drawing/2014/main" id="{5A3677F4-22AE-64B4-4EC8-11B9DF0AE810}"/>
              </a:ext>
            </a:extLst>
          </p:cNvPr>
          <p:cNvPicPr>
            <a:picLocks noGrp="1"/>
          </p:cNvPicPr>
          <p:nvPr>
            <p:ph idx="1"/>
          </p:nvPr>
        </p:nvPicPr>
        <p:blipFill>
          <a:blip r:embed="rId2"/>
          <a:srcRect/>
          <a:stretch>
            <a:fillRect/>
          </a:stretch>
        </p:blipFill>
        <p:spPr bwMode="auto">
          <a:xfrm>
            <a:off x="119270" y="129208"/>
            <a:ext cx="11489634" cy="6619461"/>
          </a:xfrm>
          <a:prstGeom prst="rect">
            <a:avLst/>
          </a:prstGeom>
          <a:noFill/>
          <a:ln w="9525">
            <a:noFill/>
            <a:miter lim="800000"/>
            <a:headEnd/>
            <a:tailEnd/>
          </a:ln>
        </p:spPr>
      </p:pic>
    </p:spTree>
    <p:extLst>
      <p:ext uri="{BB962C8B-B14F-4D97-AF65-F5344CB8AC3E}">
        <p14:creationId xmlns:p14="http://schemas.microsoft.com/office/powerpoint/2010/main" val="2275471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85342FC5-0084-F4CA-DF32-50445D9927D7}"/>
              </a:ext>
            </a:extLst>
          </p:cNvPr>
          <p:cNvPicPr>
            <a:picLocks noChangeAspect="1"/>
          </p:cNvPicPr>
          <p:nvPr/>
        </p:nvPicPr>
        <p:blipFill>
          <a:blip r:embed="rId2"/>
          <a:stretch>
            <a:fillRect/>
          </a:stretch>
        </p:blipFill>
        <p:spPr>
          <a:xfrm>
            <a:off x="39746" y="97277"/>
            <a:ext cx="6468058" cy="3263630"/>
          </a:xfrm>
          <a:prstGeom prst="rect">
            <a:avLst/>
          </a:prstGeom>
        </p:spPr>
      </p:pic>
      <p:pic>
        <p:nvPicPr>
          <p:cNvPr id="7" name="صورة 6">
            <a:extLst>
              <a:ext uri="{FF2B5EF4-FFF2-40B4-BE49-F238E27FC236}">
                <a16:creationId xmlns:a16="http://schemas.microsoft.com/office/drawing/2014/main" id="{47BB9E25-BA41-6C95-67F3-87EC7952DAC2}"/>
              </a:ext>
            </a:extLst>
          </p:cNvPr>
          <p:cNvPicPr>
            <a:picLocks noChangeAspect="1"/>
          </p:cNvPicPr>
          <p:nvPr/>
        </p:nvPicPr>
        <p:blipFill>
          <a:blip r:embed="rId3"/>
          <a:stretch>
            <a:fillRect/>
          </a:stretch>
        </p:blipFill>
        <p:spPr>
          <a:xfrm>
            <a:off x="6819089" y="4007796"/>
            <a:ext cx="5097294" cy="2723745"/>
          </a:xfrm>
          <a:prstGeom prst="rect">
            <a:avLst/>
          </a:prstGeom>
        </p:spPr>
      </p:pic>
      <p:pic>
        <p:nvPicPr>
          <p:cNvPr id="9" name="صورة 8">
            <a:extLst>
              <a:ext uri="{FF2B5EF4-FFF2-40B4-BE49-F238E27FC236}">
                <a16:creationId xmlns:a16="http://schemas.microsoft.com/office/drawing/2014/main" id="{7DED758D-5F82-87FA-2206-9256CE912FB4}"/>
              </a:ext>
            </a:extLst>
          </p:cNvPr>
          <p:cNvPicPr>
            <a:picLocks noChangeAspect="1"/>
          </p:cNvPicPr>
          <p:nvPr/>
        </p:nvPicPr>
        <p:blipFill>
          <a:blip r:embed="rId4"/>
          <a:stretch>
            <a:fillRect/>
          </a:stretch>
        </p:blipFill>
        <p:spPr>
          <a:xfrm>
            <a:off x="763278" y="3628057"/>
            <a:ext cx="5841803" cy="3340797"/>
          </a:xfrm>
          <a:prstGeom prst="rect">
            <a:avLst/>
          </a:prstGeom>
        </p:spPr>
      </p:pic>
      <p:pic>
        <p:nvPicPr>
          <p:cNvPr id="11" name="صورة 10">
            <a:extLst>
              <a:ext uri="{FF2B5EF4-FFF2-40B4-BE49-F238E27FC236}">
                <a16:creationId xmlns:a16="http://schemas.microsoft.com/office/drawing/2014/main" id="{70404CCF-5260-C694-0DBA-AC12682F70F0}"/>
              </a:ext>
            </a:extLst>
          </p:cNvPr>
          <p:cNvPicPr>
            <a:picLocks noChangeAspect="1"/>
          </p:cNvPicPr>
          <p:nvPr/>
        </p:nvPicPr>
        <p:blipFill>
          <a:blip r:embed="rId5"/>
          <a:stretch>
            <a:fillRect/>
          </a:stretch>
        </p:blipFill>
        <p:spPr>
          <a:xfrm>
            <a:off x="6605080" y="20110"/>
            <a:ext cx="5547173" cy="3340797"/>
          </a:xfrm>
          <a:prstGeom prst="rect">
            <a:avLst/>
          </a:prstGeom>
        </p:spPr>
      </p:pic>
    </p:spTree>
    <p:extLst>
      <p:ext uri="{BB962C8B-B14F-4D97-AF65-F5344CB8AC3E}">
        <p14:creationId xmlns:p14="http://schemas.microsoft.com/office/powerpoint/2010/main" val="275809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9C4825CF-8E1A-04F3-484F-96390687DBED}"/>
              </a:ext>
            </a:extLst>
          </p:cNvPr>
          <p:cNvSpPr txBox="1"/>
          <p:nvPr/>
        </p:nvSpPr>
        <p:spPr>
          <a:xfrm>
            <a:off x="790576" y="306169"/>
            <a:ext cx="9753600" cy="646331"/>
          </a:xfrm>
          <a:prstGeom prst="rect">
            <a:avLst/>
          </a:prstGeom>
          <a:noFill/>
        </p:spPr>
        <p:txBody>
          <a:bodyPr wrap="square">
            <a:spAutoFit/>
          </a:bodyPr>
          <a:lstStyle/>
          <a:p>
            <a:r>
              <a:rPr lang="en-US" sz="3600" b="1" dirty="0">
                <a:solidFill>
                  <a:schemeClr val="accent3">
                    <a:lumMod val="50000"/>
                  </a:schemeClr>
                </a:solidFill>
              </a:rPr>
              <a:t>2-Subclass: Sarco</a:t>
            </a:r>
            <a:r>
              <a:rPr lang="en-US" sz="3600" b="1" dirty="0">
                <a:solidFill>
                  <a:srgbClr val="0070C0"/>
                </a:solidFill>
              </a:rPr>
              <a:t>p</a:t>
            </a:r>
            <a:r>
              <a:rPr lang="en-US" sz="3600" b="1" dirty="0">
                <a:solidFill>
                  <a:schemeClr val="accent3">
                    <a:lumMod val="50000"/>
                  </a:schemeClr>
                </a:solidFill>
              </a:rPr>
              <a:t>terygii </a:t>
            </a:r>
            <a:r>
              <a:rPr lang="ar-SA" sz="3600" b="1" dirty="0">
                <a:solidFill>
                  <a:schemeClr val="accent3">
                    <a:lumMod val="50000"/>
                  </a:schemeClr>
                </a:solidFill>
              </a:rPr>
              <a:t>صنيف </a:t>
            </a:r>
            <a:r>
              <a:rPr lang="ar-IQ" sz="3600" b="1" dirty="0">
                <a:solidFill>
                  <a:schemeClr val="accent3">
                    <a:lumMod val="50000"/>
                  </a:schemeClr>
                </a:solidFill>
              </a:rPr>
              <a:t>لحمية</a:t>
            </a:r>
            <a:r>
              <a:rPr lang="ar-SA" sz="3600" b="1" dirty="0">
                <a:solidFill>
                  <a:schemeClr val="accent3">
                    <a:lumMod val="50000"/>
                  </a:schemeClr>
                </a:solidFill>
              </a:rPr>
              <a:t> الزعانف </a:t>
            </a:r>
          </a:p>
        </p:txBody>
      </p:sp>
      <p:sp>
        <p:nvSpPr>
          <p:cNvPr id="7" name="مربع نص 6">
            <a:extLst>
              <a:ext uri="{FF2B5EF4-FFF2-40B4-BE49-F238E27FC236}">
                <a16:creationId xmlns:a16="http://schemas.microsoft.com/office/drawing/2014/main" id="{3AE37BE4-38D8-C11F-8367-3D11EC3E6D5B}"/>
              </a:ext>
            </a:extLst>
          </p:cNvPr>
          <p:cNvSpPr txBox="1"/>
          <p:nvPr/>
        </p:nvSpPr>
        <p:spPr>
          <a:xfrm>
            <a:off x="1" y="952500"/>
            <a:ext cx="11725274" cy="5509200"/>
          </a:xfrm>
          <a:prstGeom prst="rect">
            <a:avLst/>
          </a:prstGeom>
          <a:noFill/>
        </p:spPr>
        <p:txBody>
          <a:bodyPr wrap="square">
            <a:spAutoFit/>
          </a:bodyPr>
          <a:lstStyle/>
          <a:p>
            <a:pPr algn="r" rtl="1"/>
            <a:r>
              <a:rPr lang="ar-IQ" sz="3200" b="1" dirty="0">
                <a:solidFill>
                  <a:schemeClr val="accent4">
                    <a:lumMod val="50000"/>
                  </a:schemeClr>
                </a:solidFill>
              </a:rPr>
              <a:t>يضم اسماكا تكون الزعانف المزدوجة فيها  </a:t>
            </a:r>
            <a:r>
              <a:rPr lang="ar-IQ" sz="3200" b="1" dirty="0">
                <a:solidFill>
                  <a:srgbClr val="00B050"/>
                </a:solidFill>
              </a:rPr>
              <a:t>مزوده بعناصر هيكلية وعضلات تقع ضمن الطرف</a:t>
            </a:r>
            <a:r>
              <a:rPr lang="ar-IQ" sz="3200" b="1" dirty="0">
                <a:solidFill>
                  <a:schemeClr val="accent4">
                    <a:lumMod val="50000"/>
                  </a:schemeClr>
                </a:solidFill>
              </a:rPr>
              <a:t> والزعنفة الذنبية من نوع </a:t>
            </a:r>
            <a:r>
              <a:rPr lang="en-US" sz="3200" b="1" dirty="0">
                <a:solidFill>
                  <a:schemeClr val="accent4">
                    <a:lumMod val="50000"/>
                  </a:schemeClr>
                </a:solidFill>
              </a:rPr>
              <a:t>Diphycecal </a:t>
            </a:r>
            <a:r>
              <a:rPr lang="ar-IQ" sz="3200" b="1" dirty="0">
                <a:solidFill>
                  <a:schemeClr val="accent4">
                    <a:lumMod val="50000"/>
                  </a:schemeClr>
                </a:solidFill>
              </a:rPr>
              <a:t> ، </a:t>
            </a:r>
            <a:r>
              <a:rPr lang="ar-IQ" sz="3200" b="1" dirty="0">
                <a:solidFill>
                  <a:schemeClr val="accent6">
                    <a:lumMod val="75000"/>
                  </a:schemeClr>
                </a:solidFill>
              </a:rPr>
              <a:t>ومثانات السباحة محوره الى رئات </a:t>
            </a:r>
            <a:r>
              <a:rPr lang="ar-IQ" sz="3200" b="1" dirty="0">
                <a:solidFill>
                  <a:schemeClr val="accent4">
                    <a:lumMod val="50000"/>
                  </a:schemeClr>
                </a:solidFill>
              </a:rPr>
              <a:t>وتضم رتبتين هما :</a:t>
            </a:r>
          </a:p>
          <a:p>
            <a:pPr algn="r" rtl="1"/>
            <a:endParaRPr lang="ar-IQ" sz="2800" b="1" dirty="0">
              <a:solidFill>
                <a:schemeClr val="accent4">
                  <a:lumMod val="50000"/>
                </a:schemeClr>
              </a:solidFill>
            </a:endParaRPr>
          </a:p>
          <a:p>
            <a:pPr algn="r" rtl="1"/>
            <a:r>
              <a:rPr lang="ar-IQ" sz="3600" b="1" dirty="0">
                <a:solidFill>
                  <a:schemeClr val="accent1">
                    <a:lumMod val="75000"/>
                  </a:schemeClr>
                </a:solidFill>
              </a:rPr>
              <a:t>1- رتبة مفصصه الزعانف </a:t>
            </a:r>
            <a:r>
              <a:rPr lang="en-US" sz="3600" b="1" dirty="0">
                <a:solidFill>
                  <a:schemeClr val="accent1">
                    <a:lumMod val="75000"/>
                  </a:schemeClr>
                </a:solidFill>
              </a:rPr>
              <a:t>Order :   </a:t>
            </a:r>
            <a:r>
              <a:rPr lang="en-US" sz="3600" b="1" dirty="0" err="1">
                <a:solidFill>
                  <a:schemeClr val="accent1">
                    <a:lumMod val="75000"/>
                  </a:schemeClr>
                </a:solidFill>
              </a:rPr>
              <a:t>Crosso</a:t>
            </a:r>
            <a:r>
              <a:rPr lang="en-US" sz="3600" b="1" dirty="0" err="1">
                <a:solidFill>
                  <a:srgbClr val="0070C0"/>
                </a:solidFill>
              </a:rPr>
              <a:t>p</a:t>
            </a:r>
            <a:r>
              <a:rPr lang="en-US" sz="3600" b="1" dirty="0" err="1">
                <a:solidFill>
                  <a:schemeClr val="accent1">
                    <a:lumMod val="75000"/>
                  </a:schemeClr>
                </a:solidFill>
              </a:rPr>
              <a:t>terygii</a:t>
            </a:r>
            <a:r>
              <a:rPr lang="en-US" sz="3600" b="1" dirty="0">
                <a:solidFill>
                  <a:schemeClr val="accent1">
                    <a:lumMod val="75000"/>
                  </a:schemeClr>
                </a:solidFill>
              </a:rPr>
              <a:t> </a:t>
            </a:r>
            <a:r>
              <a:rPr lang="ar-IQ" sz="3600" b="1" dirty="0">
                <a:solidFill>
                  <a:schemeClr val="accent1">
                    <a:lumMod val="75000"/>
                  </a:schemeClr>
                </a:solidFill>
              </a:rPr>
              <a:t> -1</a:t>
            </a:r>
            <a:endParaRPr lang="ar-IQ" sz="2800" b="1" dirty="0">
              <a:solidFill>
                <a:schemeClr val="accent1">
                  <a:lumMod val="75000"/>
                </a:schemeClr>
              </a:solidFill>
            </a:endParaRPr>
          </a:p>
          <a:p>
            <a:pPr algn="r" rtl="1"/>
            <a:r>
              <a:rPr lang="ar-IQ" sz="3200" b="1" dirty="0">
                <a:solidFill>
                  <a:schemeClr val="accent4">
                    <a:lumMod val="50000"/>
                  </a:schemeClr>
                </a:solidFill>
              </a:rPr>
              <a:t>وهي مجموعه صغيره من الأسماك التي انقرضت وبقيت منها اللاتيميريا  </a:t>
            </a:r>
            <a:r>
              <a:rPr lang="en-US" sz="3200" b="1" dirty="0">
                <a:solidFill>
                  <a:schemeClr val="accent4">
                    <a:lumMod val="50000"/>
                  </a:schemeClr>
                </a:solidFill>
              </a:rPr>
              <a:t>Latimeria </a:t>
            </a:r>
            <a:r>
              <a:rPr lang="ar-IQ" sz="3200" b="1" dirty="0">
                <a:solidFill>
                  <a:schemeClr val="accent4">
                    <a:lumMod val="50000"/>
                  </a:schemeClr>
                </a:solidFill>
              </a:rPr>
              <a:t> وتمتاز افراد هذه الرتبة بوجود فص لحمي عند زعانفها الزوجية والذي يحوي جزءا من هيكل الزعنفة والتركيب الداخلي للزعانف فيها أقرب الى أطراف رباعية الاقدام منها الى زعانف الأسماك.</a:t>
            </a:r>
          </a:p>
          <a:p>
            <a:pPr algn="r" rtl="1"/>
            <a:endParaRPr lang="ar-IQ" sz="3200" b="1" dirty="0">
              <a:solidFill>
                <a:schemeClr val="accent1">
                  <a:lumMod val="75000"/>
                </a:schemeClr>
              </a:solidFill>
            </a:endParaRPr>
          </a:p>
          <a:p>
            <a:pPr algn="r" rtl="1"/>
            <a:r>
              <a:rPr lang="ar-IQ" sz="3200" b="1" dirty="0">
                <a:solidFill>
                  <a:srgbClr val="0070C0"/>
                </a:solidFill>
              </a:rPr>
              <a:t> </a:t>
            </a:r>
          </a:p>
        </p:txBody>
      </p:sp>
    </p:spTree>
    <p:extLst>
      <p:ext uri="{BB962C8B-B14F-4D97-AF65-F5344CB8AC3E}">
        <p14:creationId xmlns:p14="http://schemas.microsoft.com/office/powerpoint/2010/main" val="27010013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42F63A-06BC-46D1-EF2F-C4917733773D}"/>
              </a:ext>
            </a:extLst>
          </p:cNvPr>
          <p:cNvSpPr>
            <a:spLocks noGrp="1"/>
          </p:cNvSpPr>
          <p:nvPr>
            <p:ph type="title"/>
          </p:nvPr>
        </p:nvSpPr>
        <p:spPr/>
        <p:txBody>
          <a:bodyPr/>
          <a:lstStyle/>
          <a:p>
            <a:endParaRPr lang="ar-IQ"/>
          </a:p>
        </p:txBody>
      </p:sp>
      <p:sp>
        <p:nvSpPr>
          <p:cNvPr id="3" name="عنصر نائب للمحتوى 2">
            <a:extLst>
              <a:ext uri="{FF2B5EF4-FFF2-40B4-BE49-F238E27FC236}">
                <a16:creationId xmlns:a16="http://schemas.microsoft.com/office/drawing/2014/main" id="{BC5F5FA6-D7B7-AAF8-F4F8-1CE3A617F7B8}"/>
              </a:ext>
            </a:extLst>
          </p:cNvPr>
          <p:cNvSpPr>
            <a:spLocks noGrp="1"/>
          </p:cNvSpPr>
          <p:nvPr>
            <p:ph idx="1"/>
          </p:nvPr>
        </p:nvSpPr>
        <p:spPr/>
        <p:txBody>
          <a:bodyPr/>
          <a:lstStyle/>
          <a:p>
            <a:endParaRPr lang="ar-IQ"/>
          </a:p>
        </p:txBody>
      </p:sp>
      <p:pic>
        <p:nvPicPr>
          <p:cNvPr id="5" name="صورة 4">
            <a:extLst>
              <a:ext uri="{FF2B5EF4-FFF2-40B4-BE49-F238E27FC236}">
                <a16:creationId xmlns:a16="http://schemas.microsoft.com/office/drawing/2014/main" id="{F2F0EBD1-6004-B557-A0D2-94FA949BCCC5}"/>
              </a:ext>
            </a:extLst>
          </p:cNvPr>
          <p:cNvPicPr>
            <a:picLocks noChangeAspect="1"/>
          </p:cNvPicPr>
          <p:nvPr/>
        </p:nvPicPr>
        <p:blipFill>
          <a:blip r:embed="rId2"/>
          <a:stretch>
            <a:fillRect/>
          </a:stretch>
        </p:blipFill>
        <p:spPr>
          <a:xfrm>
            <a:off x="381000" y="155643"/>
            <a:ext cx="11430000" cy="5902257"/>
          </a:xfrm>
          <a:prstGeom prst="rect">
            <a:avLst/>
          </a:prstGeom>
        </p:spPr>
      </p:pic>
    </p:spTree>
    <p:extLst>
      <p:ext uri="{BB962C8B-B14F-4D97-AF65-F5344CB8AC3E}">
        <p14:creationId xmlns:p14="http://schemas.microsoft.com/office/powerpoint/2010/main" val="8271738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iguasha.ca/mig-img/mig_nageoire_coelacanthe_g.jpg">
            <a:extLst>
              <a:ext uri="{FF2B5EF4-FFF2-40B4-BE49-F238E27FC236}">
                <a16:creationId xmlns:a16="http://schemas.microsoft.com/office/drawing/2014/main" id="{337F4E5B-012C-F02E-FB12-D77E9F549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0"/>
            <a:ext cx="10877549"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80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D96A5E-0F3E-04C3-1BA2-3F374DF4647E}"/>
              </a:ext>
            </a:extLst>
          </p:cNvPr>
          <p:cNvSpPr>
            <a:spLocks noGrp="1"/>
          </p:cNvSpPr>
          <p:nvPr>
            <p:ph type="title"/>
          </p:nvPr>
        </p:nvSpPr>
        <p:spPr/>
        <p:txBody>
          <a:bodyPr/>
          <a:lstStyle/>
          <a:p>
            <a:endParaRPr lang="ar-IQ"/>
          </a:p>
        </p:txBody>
      </p:sp>
      <p:pic>
        <p:nvPicPr>
          <p:cNvPr id="4" name="Content Placeholder 3">
            <a:extLst>
              <a:ext uri="{FF2B5EF4-FFF2-40B4-BE49-F238E27FC236}">
                <a16:creationId xmlns:a16="http://schemas.microsoft.com/office/drawing/2014/main" id="{A547A8A6-3941-AAA0-70C2-2388B943731C}"/>
              </a:ext>
            </a:extLst>
          </p:cNvPr>
          <p:cNvPicPr>
            <a:picLocks noGrp="1"/>
          </p:cNvPicPr>
          <p:nvPr>
            <p:ph idx="1"/>
          </p:nvPr>
        </p:nvPicPr>
        <p:blipFill>
          <a:blip r:embed="rId2"/>
          <a:srcRect/>
          <a:stretch>
            <a:fillRect/>
          </a:stretch>
        </p:blipFill>
        <p:spPr bwMode="auto">
          <a:xfrm>
            <a:off x="944217" y="0"/>
            <a:ext cx="9968948" cy="6738730"/>
          </a:xfrm>
          <a:prstGeom prst="rect">
            <a:avLst/>
          </a:prstGeom>
          <a:noFill/>
          <a:ln w="9525">
            <a:noFill/>
            <a:miter lim="800000"/>
            <a:headEnd/>
            <a:tailEnd/>
          </a:ln>
        </p:spPr>
      </p:pic>
    </p:spTree>
    <p:extLst>
      <p:ext uri="{BB962C8B-B14F-4D97-AF65-F5344CB8AC3E}">
        <p14:creationId xmlns:p14="http://schemas.microsoft.com/office/powerpoint/2010/main" val="240149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B567FC6E-17C8-4C80-21B1-998EE348347C}"/>
              </a:ext>
            </a:extLst>
          </p:cNvPr>
          <p:cNvSpPr txBox="1"/>
          <p:nvPr/>
        </p:nvSpPr>
        <p:spPr>
          <a:xfrm>
            <a:off x="400049" y="752475"/>
            <a:ext cx="11249026" cy="4524315"/>
          </a:xfrm>
          <a:prstGeom prst="rect">
            <a:avLst/>
          </a:prstGeom>
          <a:noFill/>
        </p:spPr>
        <p:txBody>
          <a:bodyPr wrap="square">
            <a:spAutoFit/>
          </a:bodyPr>
          <a:lstStyle/>
          <a:p>
            <a:pPr algn="r" rtl="1"/>
            <a:r>
              <a:rPr lang="ar-IQ" sz="3600" b="1" dirty="0">
                <a:solidFill>
                  <a:schemeClr val="accent1">
                    <a:lumMod val="75000"/>
                  </a:schemeClr>
                </a:solidFill>
              </a:rPr>
              <a:t>2-رتبة الأسماك الرئوية </a:t>
            </a:r>
            <a:r>
              <a:rPr lang="en-US" sz="3600" b="1" dirty="0">
                <a:solidFill>
                  <a:schemeClr val="accent1">
                    <a:lumMod val="75000"/>
                  </a:schemeClr>
                </a:solidFill>
              </a:rPr>
              <a:t>Order :  </a:t>
            </a:r>
            <a:r>
              <a:rPr lang="en-US" sz="3600" b="1" dirty="0" err="1">
                <a:solidFill>
                  <a:schemeClr val="accent1">
                    <a:lumMod val="75000"/>
                  </a:schemeClr>
                </a:solidFill>
              </a:rPr>
              <a:t>Dipnoi</a:t>
            </a:r>
            <a:r>
              <a:rPr lang="en-US" sz="3600" b="1" dirty="0">
                <a:solidFill>
                  <a:schemeClr val="accent1">
                    <a:lumMod val="75000"/>
                  </a:schemeClr>
                </a:solidFill>
              </a:rPr>
              <a:t> </a:t>
            </a:r>
            <a:r>
              <a:rPr lang="ar-IQ" sz="3600" b="1" dirty="0">
                <a:solidFill>
                  <a:schemeClr val="accent1">
                    <a:lumMod val="75000"/>
                  </a:schemeClr>
                </a:solidFill>
              </a:rPr>
              <a:t> -2</a:t>
            </a:r>
          </a:p>
          <a:p>
            <a:pPr algn="r" rtl="1"/>
            <a:endParaRPr lang="ar-IQ" sz="3600" b="1" dirty="0">
              <a:solidFill>
                <a:schemeClr val="accent1">
                  <a:lumMod val="75000"/>
                </a:schemeClr>
              </a:solidFill>
            </a:endParaRPr>
          </a:p>
          <a:p>
            <a:pPr algn="r" rtl="1"/>
            <a:r>
              <a:rPr lang="ar-IQ" sz="3600" b="1" dirty="0">
                <a:solidFill>
                  <a:schemeClr val="accent4">
                    <a:lumMod val="50000"/>
                  </a:schemeClr>
                </a:solidFill>
              </a:rPr>
              <a:t>في هذه الرتبة أكياس السباحة فيها تمثل الرئات وهي مجهزه بجهاز دوران متقدم ويكون القحف والعمود الفقري ضعيفا التعظم وتضم هذه الرتبة ثلاثة اجناس. </a:t>
            </a:r>
          </a:p>
          <a:p>
            <a:pPr algn="r" rtl="1"/>
            <a:r>
              <a:rPr lang="ar-IQ" sz="3600" b="1" dirty="0">
                <a:solidFill>
                  <a:srgbClr val="0070C0"/>
                </a:solidFill>
              </a:rPr>
              <a:t>السمكة الرئوية الأسترالية </a:t>
            </a:r>
            <a:r>
              <a:rPr lang="en-US" sz="3600" b="1" i="1" dirty="0">
                <a:solidFill>
                  <a:srgbClr val="0070C0"/>
                </a:solidFill>
              </a:rPr>
              <a:t>Neoceratodus</a:t>
            </a:r>
            <a:r>
              <a:rPr lang="ar-IQ" sz="3600" b="1" dirty="0">
                <a:solidFill>
                  <a:srgbClr val="0070C0"/>
                </a:solidFill>
              </a:rPr>
              <a:t> </a:t>
            </a:r>
          </a:p>
          <a:p>
            <a:pPr algn="r" rtl="1"/>
            <a:r>
              <a:rPr lang="ar-IQ" sz="3600" b="1" dirty="0">
                <a:solidFill>
                  <a:srgbClr val="0070C0"/>
                </a:solidFill>
              </a:rPr>
              <a:t>السمكة الرئوية الافريقية </a:t>
            </a:r>
            <a:r>
              <a:rPr lang="en-US" sz="3600" b="1" i="1" dirty="0">
                <a:solidFill>
                  <a:srgbClr val="0070C0"/>
                </a:solidFill>
              </a:rPr>
              <a:t>Protopterus </a:t>
            </a:r>
            <a:r>
              <a:rPr lang="ar-IQ" sz="3600" b="1" dirty="0">
                <a:solidFill>
                  <a:srgbClr val="0070C0"/>
                </a:solidFill>
              </a:rPr>
              <a:t> </a:t>
            </a:r>
          </a:p>
          <a:p>
            <a:pPr algn="r" rtl="1"/>
            <a:r>
              <a:rPr lang="ar-IQ" sz="3600" b="1" dirty="0">
                <a:solidFill>
                  <a:srgbClr val="0070C0"/>
                </a:solidFill>
              </a:rPr>
              <a:t>السمكة الرئوية الامريكية الجنوبية </a:t>
            </a:r>
            <a:r>
              <a:rPr lang="en-US" sz="3600" b="1" i="1" dirty="0">
                <a:solidFill>
                  <a:srgbClr val="0070C0"/>
                </a:solidFill>
              </a:rPr>
              <a:t>Lepidosiren</a:t>
            </a:r>
            <a:endParaRPr lang="ar-IQ" sz="3600" dirty="0"/>
          </a:p>
        </p:txBody>
      </p:sp>
    </p:spTree>
    <p:extLst>
      <p:ext uri="{BB962C8B-B14F-4D97-AF65-F5344CB8AC3E}">
        <p14:creationId xmlns:p14="http://schemas.microsoft.com/office/powerpoint/2010/main" val="1439563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2DFCE70-A573-FBBA-BC04-AF15680A0E40}"/>
              </a:ext>
            </a:extLst>
          </p:cNvPr>
          <p:cNvPicPr>
            <a:picLocks noChangeAspect="1"/>
          </p:cNvPicPr>
          <p:nvPr/>
        </p:nvPicPr>
        <p:blipFill>
          <a:blip r:embed="rId2"/>
          <a:stretch>
            <a:fillRect/>
          </a:stretch>
        </p:blipFill>
        <p:spPr>
          <a:xfrm>
            <a:off x="5581863" y="0"/>
            <a:ext cx="6610137" cy="2386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صورة 8">
            <a:extLst>
              <a:ext uri="{FF2B5EF4-FFF2-40B4-BE49-F238E27FC236}">
                <a16:creationId xmlns:a16="http://schemas.microsoft.com/office/drawing/2014/main" id="{C4CD0B0A-46A1-79B6-7371-0BB35A252317}"/>
              </a:ext>
            </a:extLst>
          </p:cNvPr>
          <p:cNvPicPr>
            <a:picLocks noChangeAspect="1"/>
          </p:cNvPicPr>
          <p:nvPr/>
        </p:nvPicPr>
        <p:blipFill>
          <a:blip r:embed="rId3"/>
          <a:stretch>
            <a:fillRect/>
          </a:stretch>
        </p:blipFill>
        <p:spPr>
          <a:xfrm>
            <a:off x="6240699" y="3418563"/>
            <a:ext cx="5797127" cy="20150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صورة 12">
            <a:extLst>
              <a:ext uri="{FF2B5EF4-FFF2-40B4-BE49-F238E27FC236}">
                <a16:creationId xmlns:a16="http://schemas.microsoft.com/office/drawing/2014/main" id="{31A409FB-5338-BE6D-6D52-8A990FAA7163}"/>
              </a:ext>
            </a:extLst>
          </p:cNvPr>
          <p:cNvPicPr>
            <a:picLocks noChangeAspect="1"/>
          </p:cNvPicPr>
          <p:nvPr/>
        </p:nvPicPr>
        <p:blipFill>
          <a:blip r:embed="rId4"/>
          <a:stretch>
            <a:fillRect/>
          </a:stretch>
        </p:blipFill>
        <p:spPr>
          <a:xfrm>
            <a:off x="161925" y="308904"/>
            <a:ext cx="5513152" cy="2891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صورة 2">
            <a:extLst>
              <a:ext uri="{FF2B5EF4-FFF2-40B4-BE49-F238E27FC236}">
                <a16:creationId xmlns:a16="http://schemas.microsoft.com/office/drawing/2014/main" id="{0EC4E382-0F82-F30B-0B43-17EBC4CC38D3}"/>
              </a:ext>
            </a:extLst>
          </p:cNvPr>
          <p:cNvPicPr>
            <a:picLocks noChangeAspect="1"/>
          </p:cNvPicPr>
          <p:nvPr/>
        </p:nvPicPr>
        <p:blipFill>
          <a:blip r:embed="rId5"/>
          <a:stretch>
            <a:fillRect/>
          </a:stretch>
        </p:blipFill>
        <p:spPr>
          <a:xfrm>
            <a:off x="495300" y="3304263"/>
            <a:ext cx="5600700" cy="3324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80703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980B8C6-BD3C-F337-71B5-63134F7056B6}"/>
              </a:ext>
            </a:extLst>
          </p:cNvPr>
          <p:cNvPicPr>
            <a:picLocks noChangeAspect="1"/>
          </p:cNvPicPr>
          <p:nvPr/>
        </p:nvPicPr>
        <p:blipFill>
          <a:blip r:embed="rId2"/>
          <a:stretch>
            <a:fillRect/>
          </a:stretch>
        </p:blipFill>
        <p:spPr>
          <a:xfrm>
            <a:off x="1266824" y="293554"/>
            <a:ext cx="9239047" cy="5421446"/>
          </a:xfrm>
          <a:prstGeom prst="rect">
            <a:avLst/>
          </a:prstGeom>
        </p:spPr>
      </p:pic>
      <p:pic>
        <p:nvPicPr>
          <p:cNvPr id="2" name="Content Placeholder 3">
            <a:extLst>
              <a:ext uri="{FF2B5EF4-FFF2-40B4-BE49-F238E27FC236}">
                <a16:creationId xmlns:a16="http://schemas.microsoft.com/office/drawing/2014/main" id="{8D07BAFA-7C98-5671-E531-D4F02393F824}"/>
              </a:ext>
            </a:extLst>
          </p:cNvPr>
          <p:cNvPicPr>
            <a:picLocks noGrp="1"/>
          </p:cNvPicPr>
          <p:nvPr>
            <p:ph idx="1"/>
          </p:nvPr>
        </p:nvPicPr>
        <p:blipFill>
          <a:blip r:embed="rId3"/>
          <a:srcRect/>
          <a:stretch>
            <a:fillRect/>
          </a:stretch>
        </p:blipFill>
        <p:spPr bwMode="auto">
          <a:xfrm>
            <a:off x="0" y="188844"/>
            <a:ext cx="12274826" cy="6510130"/>
          </a:xfrm>
          <a:prstGeom prst="rect">
            <a:avLst/>
          </a:prstGeom>
          <a:noFill/>
          <a:ln w="9525">
            <a:noFill/>
            <a:miter lim="800000"/>
            <a:headEnd/>
            <a:tailEnd/>
          </a:ln>
        </p:spPr>
      </p:pic>
    </p:spTree>
    <p:extLst>
      <p:ext uri="{BB962C8B-B14F-4D97-AF65-F5344CB8AC3E}">
        <p14:creationId xmlns:p14="http://schemas.microsoft.com/office/powerpoint/2010/main" val="331830100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13221</TotalTime>
  <Words>6195</Words>
  <Application>Microsoft Office PowerPoint</Application>
  <PresentationFormat>شاشة عريضة</PresentationFormat>
  <Paragraphs>651</Paragraphs>
  <Slides>169</Slides>
  <Notes>32</Notes>
  <HiddenSlides>0</HiddenSlides>
  <MMClips>0</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169</vt:i4>
      </vt:variant>
    </vt:vector>
  </HeadingPairs>
  <TitlesOfParts>
    <vt:vector size="181" baseType="lpstr">
      <vt:lpstr>Arial</vt:lpstr>
      <vt:lpstr>Arial Black</vt:lpstr>
      <vt:lpstr>Calibri</vt:lpstr>
      <vt:lpstr>Comic Sans MS</vt:lpstr>
      <vt:lpstr>Gill Sans MT</vt:lpstr>
      <vt:lpstr>Helvetica Neue</vt:lpstr>
      <vt:lpstr>Simplified Arabic</vt:lpstr>
      <vt:lpstr>Tahoma</vt:lpstr>
      <vt:lpstr>Times</vt:lpstr>
      <vt:lpstr>Times New Roman</vt:lpstr>
      <vt:lpstr>Wingdings</vt:lpstr>
      <vt:lpstr>Gallery</vt:lpstr>
      <vt:lpstr>عرض تقديمي في PowerPoint</vt:lpstr>
      <vt:lpstr> IBN-ALHAITHUM COLLEGE DEPARTMENT  OF     BIOLOGY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3-Pharyngeal gill slits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Secondary Chordate Features الصفات الثانوية للحبليات </vt:lpstr>
      <vt:lpstr>عرض تقديمي في PowerPoint</vt:lpstr>
      <vt:lpstr>عرض تقديمي في PowerPoint</vt:lpstr>
      <vt:lpstr>عرض تقديمي في PowerPoint</vt:lpstr>
      <vt:lpstr>ANCESTRY AND EVOLUTION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PHYLAM Chordata شعبة الحبليات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4-Class: Chondrichthyes صنف الأسماك الغضروفية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madsg.com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Khastkhodaei;madsg.com</dc:creator>
  <cp:keywords>madsg.com</cp:keywords>
  <dc:description>madsg.com</dc:description>
  <cp:lastModifiedBy>azhaar hussein</cp:lastModifiedBy>
  <cp:revision>890</cp:revision>
  <dcterms:created xsi:type="dcterms:W3CDTF">2015-02-11T18:27:03Z</dcterms:created>
  <dcterms:modified xsi:type="dcterms:W3CDTF">2025-09-30T20:15:19Z</dcterms:modified>
  <cp:version>4th edition</cp:version>
</cp:coreProperties>
</file>