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9" r:id="rId5"/>
    <p:sldId id="259" r:id="rId6"/>
    <p:sldId id="260" r:id="rId7"/>
    <p:sldId id="261" r:id="rId8"/>
    <p:sldId id="270" r:id="rId9"/>
    <p:sldId id="271" r:id="rId10"/>
    <p:sldId id="262" r:id="rId11"/>
    <p:sldId id="272" r:id="rId12"/>
    <p:sldId id="322" r:id="rId13"/>
    <p:sldId id="263" r:id="rId14"/>
    <p:sldId id="264" r:id="rId15"/>
    <p:sldId id="273" r:id="rId16"/>
    <p:sldId id="265" r:id="rId17"/>
    <p:sldId id="274" r:id="rId18"/>
    <p:sldId id="276" r:id="rId19"/>
    <p:sldId id="266" r:id="rId20"/>
    <p:sldId id="267" r:id="rId21"/>
    <p:sldId id="268" r:id="rId22"/>
    <p:sldId id="277" r:id="rId23"/>
    <p:sldId id="278" r:id="rId24"/>
    <p:sldId id="279" r:id="rId25"/>
    <p:sldId id="290" r:id="rId26"/>
    <p:sldId id="280" r:id="rId27"/>
    <p:sldId id="282" r:id="rId28"/>
    <p:sldId id="293" r:id="rId29"/>
    <p:sldId id="283" r:id="rId30"/>
    <p:sldId id="284" r:id="rId31"/>
    <p:sldId id="281" r:id="rId32"/>
    <p:sldId id="285" r:id="rId33"/>
    <p:sldId id="292" r:id="rId34"/>
    <p:sldId id="286" r:id="rId35"/>
    <p:sldId id="287" r:id="rId36"/>
    <p:sldId id="302" r:id="rId37"/>
    <p:sldId id="288" r:id="rId38"/>
    <p:sldId id="291" r:id="rId39"/>
    <p:sldId id="289" r:id="rId40"/>
    <p:sldId id="294" r:id="rId41"/>
    <p:sldId id="295" r:id="rId42"/>
    <p:sldId id="296" r:id="rId43"/>
    <p:sldId id="297" r:id="rId44"/>
    <p:sldId id="298" r:id="rId45"/>
    <p:sldId id="299" r:id="rId46"/>
    <p:sldId id="300" r:id="rId47"/>
    <p:sldId id="301" r:id="rId48"/>
    <p:sldId id="309" r:id="rId49"/>
    <p:sldId id="303" r:id="rId50"/>
    <p:sldId id="304" r:id="rId51"/>
    <p:sldId id="313" r:id="rId52"/>
    <p:sldId id="305" r:id="rId53"/>
    <p:sldId id="312" r:id="rId54"/>
    <p:sldId id="307" r:id="rId55"/>
    <p:sldId id="308" r:id="rId56"/>
    <p:sldId id="323" r:id="rId57"/>
    <p:sldId id="315" r:id="rId58"/>
    <p:sldId id="316" r:id="rId59"/>
    <p:sldId id="321" r:id="rId60"/>
    <p:sldId id="317" r:id="rId61"/>
    <p:sldId id="318" r:id="rId62"/>
    <p:sldId id="319" r:id="rId63"/>
    <p:sldId id="326" r:id="rId64"/>
    <p:sldId id="320" r:id="rId65"/>
    <p:sldId id="324"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82" d="100"/>
          <a:sy n="82" d="100"/>
        </p:scale>
        <p:origin x="8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a:t>انقر لتحرير نمط عنوان الشكل الرئيسي</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ar-SA"/>
              <a:t>انقر لتحرير نمط عنوان الشكل الرئيسي</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a:t>انقر لتحرير نمط عنوان الشكل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ar-SA"/>
              <a:t>انقر لتحرير نمط عنوان الشكل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4/9/2025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68C947-A185-7D18-9AA8-A3192A2046C9}"/>
              </a:ext>
            </a:extLst>
          </p:cNvPr>
          <p:cNvSpPr>
            <a:spLocks noGrp="1"/>
          </p:cNvSpPr>
          <p:nvPr>
            <p:ph type="ctrTitle"/>
          </p:nvPr>
        </p:nvSpPr>
        <p:spPr>
          <a:xfrm>
            <a:off x="2483224" y="376517"/>
            <a:ext cx="9021388" cy="2079813"/>
          </a:xfrm>
        </p:spPr>
        <p:txBody>
          <a:bodyPr>
            <a:normAutofit/>
          </a:bodyPr>
          <a:lstStyle/>
          <a:p>
            <a:pPr algn="ctr"/>
            <a:r>
              <a:rPr lang="ar-IQ" b="1" dirty="0"/>
              <a:t>الجهاز التنفسي</a:t>
            </a:r>
            <a:br>
              <a:rPr lang="ar-IQ" dirty="0"/>
            </a:br>
            <a:r>
              <a:rPr lang="en-US" b="1" dirty="0"/>
              <a:t>RESPIRATORY SYSTEM </a:t>
            </a:r>
            <a:r>
              <a:rPr lang="ar-IQ" b="1" dirty="0"/>
              <a:t> </a:t>
            </a:r>
          </a:p>
        </p:txBody>
      </p:sp>
      <p:sp>
        <p:nvSpPr>
          <p:cNvPr id="3" name="عنوان فرعي 2">
            <a:extLst>
              <a:ext uri="{FF2B5EF4-FFF2-40B4-BE49-F238E27FC236}">
                <a16:creationId xmlns:a16="http://schemas.microsoft.com/office/drawing/2014/main" id="{E48980B6-A155-D96B-2EA7-26331A332536}"/>
              </a:ext>
            </a:extLst>
          </p:cNvPr>
          <p:cNvSpPr>
            <a:spLocks noGrp="1"/>
          </p:cNvSpPr>
          <p:nvPr>
            <p:ph type="subTitle" idx="1"/>
          </p:nvPr>
        </p:nvSpPr>
        <p:spPr/>
        <p:txBody>
          <a:bodyPr>
            <a:normAutofit/>
          </a:bodyPr>
          <a:lstStyle/>
          <a:p>
            <a:pPr algn="ctr"/>
            <a:r>
              <a:rPr lang="ar-IQ" sz="2800" b="1" dirty="0"/>
              <a:t>أ. م. د. ازهار رحيم حسين </a:t>
            </a:r>
          </a:p>
          <a:p>
            <a:pPr algn="ctr"/>
            <a:r>
              <a:rPr lang="ar-IQ" sz="2800" b="1" dirty="0"/>
              <a:t>التشريح المقارن للحبليات </a:t>
            </a:r>
          </a:p>
        </p:txBody>
      </p:sp>
    </p:spTree>
    <p:extLst>
      <p:ext uri="{BB962C8B-B14F-4D97-AF65-F5344CB8AC3E}">
        <p14:creationId xmlns:p14="http://schemas.microsoft.com/office/powerpoint/2010/main" val="2471332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F8A51FB-E400-F13D-C1EC-6F3FE81C9FC6}"/>
              </a:ext>
            </a:extLst>
          </p:cNvPr>
          <p:cNvSpPr>
            <a:spLocks noGrp="1"/>
          </p:cNvSpPr>
          <p:nvPr>
            <p:ph idx="1"/>
          </p:nvPr>
        </p:nvSpPr>
        <p:spPr>
          <a:xfrm>
            <a:off x="441434" y="224118"/>
            <a:ext cx="11750566" cy="6553200"/>
          </a:xfrm>
        </p:spPr>
        <p:txBody>
          <a:bodyPr>
            <a:normAutofit/>
          </a:bodyPr>
          <a:lstStyle/>
          <a:p>
            <a:pPr marL="0" indent="0">
              <a:buNone/>
            </a:pPr>
            <a:r>
              <a:rPr lang="ar-IQ" sz="2800" b="1" dirty="0">
                <a:solidFill>
                  <a:schemeClr val="accent4"/>
                </a:solidFill>
              </a:rPr>
              <a:t>التنفس في </a:t>
            </a:r>
            <a:r>
              <a:rPr lang="ar-IQ" sz="2800" b="1" dirty="0" err="1">
                <a:solidFill>
                  <a:schemeClr val="accent4"/>
                </a:solidFill>
              </a:rPr>
              <a:t>السلويات</a:t>
            </a:r>
            <a:r>
              <a:rPr lang="ar-IQ" sz="2800" b="1" dirty="0">
                <a:solidFill>
                  <a:schemeClr val="accent4"/>
                </a:solidFill>
              </a:rPr>
              <a:t> ( زواحف ، طيور ، لبائن )</a:t>
            </a:r>
          </a:p>
          <a:p>
            <a:pPr marL="0" indent="0">
              <a:buNone/>
            </a:pPr>
            <a:r>
              <a:rPr lang="ar-IQ" sz="2400" b="1" dirty="0">
                <a:solidFill>
                  <a:schemeClr val="tx1"/>
                </a:solidFill>
              </a:rPr>
              <a:t>في </a:t>
            </a:r>
            <a:r>
              <a:rPr lang="ar-IQ" sz="2400" b="1" dirty="0" err="1">
                <a:solidFill>
                  <a:schemeClr val="tx1"/>
                </a:solidFill>
              </a:rPr>
              <a:t>السلويات</a:t>
            </a:r>
            <a:r>
              <a:rPr lang="ar-IQ" sz="2400" b="1" dirty="0">
                <a:solidFill>
                  <a:schemeClr val="tx1"/>
                </a:solidFill>
              </a:rPr>
              <a:t> يظهر الحنك </a:t>
            </a:r>
            <a:r>
              <a:rPr lang="en-US" sz="2400" b="1" dirty="0">
                <a:solidFill>
                  <a:schemeClr val="tx1"/>
                </a:solidFill>
              </a:rPr>
              <a:t>Palate </a:t>
            </a:r>
            <a:r>
              <a:rPr lang="ar-IQ" sz="2400" b="1" dirty="0">
                <a:solidFill>
                  <a:schemeClr val="tx1"/>
                </a:solidFill>
              </a:rPr>
              <a:t> الذي هو عبارة عن تركيب</a:t>
            </a:r>
          </a:p>
          <a:p>
            <a:pPr marL="0" indent="0">
              <a:buNone/>
            </a:pPr>
            <a:r>
              <a:rPr lang="ar-IQ" sz="2400" b="1" dirty="0">
                <a:solidFill>
                  <a:schemeClr val="tx1"/>
                </a:solidFill>
              </a:rPr>
              <a:t> يفصل بين أرضية الانف وسقف الفم وظهر للمضغ وهو عبارة عن جزئين : </a:t>
            </a:r>
          </a:p>
          <a:p>
            <a:pPr marL="0" indent="0">
              <a:buNone/>
            </a:pPr>
            <a:r>
              <a:rPr lang="ar-IQ" sz="2400" b="1" dirty="0">
                <a:solidFill>
                  <a:schemeClr val="tx1"/>
                </a:solidFill>
              </a:rPr>
              <a:t>امامي عظمي يسمى الحنك الصلب </a:t>
            </a:r>
            <a:r>
              <a:rPr lang="en-US" sz="2400" b="1" dirty="0">
                <a:solidFill>
                  <a:schemeClr val="tx1"/>
                </a:solidFill>
              </a:rPr>
              <a:t>Hard palate</a:t>
            </a:r>
            <a:r>
              <a:rPr lang="ar-IQ" sz="2400" b="1" dirty="0">
                <a:solidFill>
                  <a:schemeClr val="tx1"/>
                </a:solidFill>
              </a:rPr>
              <a:t> </a:t>
            </a:r>
          </a:p>
          <a:p>
            <a:pPr marL="0" indent="0">
              <a:buNone/>
            </a:pPr>
            <a:r>
              <a:rPr lang="ar-IQ" sz="2400" b="1" dirty="0">
                <a:solidFill>
                  <a:schemeClr val="tx1"/>
                </a:solidFill>
              </a:rPr>
              <a:t>خلفي لحمي مكون من عضلات يسمى </a:t>
            </a:r>
          </a:p>
          <a:p>
            <a:pPr marL="0" indent="0">
              <a:buNone/>
            </a:pPr>
            <a:r>
              <a:rPr lang="ar-IQ" sz="2400" b="1" dirty="0">
                <a:solidFill>
                  <a:schemeClr val="tx1"/>
                </a:solidFill>
              </a:rPr>
              <a:t>الطري </a:t>
            </a:r>
            <a:r>
              <a:rPr lang="en-US" sz="2400" b="1" dirty="0">
                <a:solidFill>
                  <a:schemeClr val="tx1"/>
                </a:solidFill>
              </a:rPr>
              <a:t>Soft palate</a:t>
            </a:r>
            <a:r>
              <a:rPr lang="ar-IQ" sz="2400" b="1" dirty="0">
                <a:solidFill>
                  <a:schemeClr val="tx1"/>
                </a:solidFill>
              </a:rPr>
              <a:t> </a:t>
            </a:r>
          </a:p>
          <a:p>
            <a:pPr marL="0" indent="0">
              <a:buNone/>
            </a:pPr>
            <a:r>
              <a:rPr lang="ar-IQ" sz="2400" b="1" dirty="0">
                <a:solidFill>
                  <a:schemeClr val="tx1"/>
                </a:solidFill>
              </a:rPr>
              <a:t> وهذا الحنك يكون مشطور في الزواحف</a:t>
            </a:r>
          </a:p>
          <a:p>
            <a:pPr marL="0" indent="0">
              <a:buNone/>
            </a:pPr>
            <a:r>
              <a:rPr lang="ar-IQ" sz="2400" b="1" dirty="0">
                <a:solidFill>
                  <a:schemeClr val="tx1"/>
                </a:solidFill>
              </a:rPr>
              <a:t>( عدا التماسيح ) +الطيور </a:t>
            </a:r>
          </a:p>
          <a:p>
            <a:pPr marL="0" indent="0">
              <a:buNone/>
            </a:pPr>
            <a:endParaRPr lang="ar-IQ" sz="2400" b="1" dirty="0">
              <a:solidFill>
                <a:schemeClr val="tx1"/>
              </a:solidFill>
            </a:endParaRPr>
          </a:p>
          <a:p>
            <a:pPr marL="0" indent="0">
              <a:buNone/>
            </a:pPr>
            <a:endParaRPr lang="ar-IQ" sz="2400" b="1" dirty="0">
              <a:solidFill>
                <a:schemeClr val="tx1"/>
              </a:solidFill>
            </a:endParaRPr>
          </a:p>
          <a:p>
            <a:pPr marL="0" indent="0">
              <a:buNone/>
            </a:pPr>
            <a:r>
              <a:rPr lang="ar-IQ" sz="2400" b="1" dirty="0">
                <a:solidFill>
                  <a:srgbClr val="FF0000"/>
                </a:solidFill>
              </a:rPr>
              <a:t>علل/ يكون الممران الانفيان في الطيور قصير ؟</a:t>
            </a:r>
          </a:p>
          <a:p>
            <a:pPr marL="0" indent="0">
              <a:buNone/>
            </a:pPr>
            <a:r>
              <a:rPr lang="ar-IQ" sz="2400" b="1" dirty="0">
                <a:solidFill>
                  <a:schemeClr val="tx1"/>
                </a:solidFill>
              </a:rPr>
              <a:t>الجواب / لوجود الحنك المشطور والمناخر الخارجية في قاعدة المنقار </a:t>
            </a:r>
          </a:p>
          <a:p>
            <a:pPr marL="0" indent="0">
              <a:buNone/>
            </a:pPr>
            <a:r>
              <a:rPr lang="ar-IQ" sz="2400" b="1" dirty="0">
                <a:solidFill>
                  <a:schemeClr val="tx1"/>
                </a:solidFill>
              </a:rPr>
              <a:t>اما إذا وقعت في قمة المنقار مثل الكيوي فان الممرات الانفية تكون طويلة </a:t>
            </a:r>
          </a:p>
        </p:txBody>
      </p:sp>
      <p:pic>
        <p:nvPicPr>
          <p:cNvPr id="2" name="عنصر نائب للمحتوى 4">
            <a:extLst>
              <a:ext uri="{FF2B5EF4-FFF2-40B4-BE49-F238E27FC236}">
                <a16:creationId xmlns:a16="http://schemas.microsoft.com/office/drawing/2014/main" id="{316ED74F-1BDD-2D84-2F3B-06572524A50E}"/>
              </a:ext>
            </a:extLst>
          </p:cNvPr>
          <p:cNvPicPr>
            <a:picLocks noChangeAspect="1"/>
          </p:cNvPicPr>
          <p:nvPr/>
        </p:nvPicPr>
        <p:blipFill>
          <a:blip r:embed="rId2"/>
          <a:stretch>
            <a:fillRect/>
          </a:stretch>
        </p:blipFill>
        <p:spPr>
          <a:xfrm>
            <a:off x="259976" y="1685366"/>
            <a:ext cx="5070671" cy="3713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518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8" descr="صورة تحتوي على تصوير أحادي اللون, أسود وأبيض, أحادي اللون, اللافقاريات&#10;&#10;تم إنشاء الوصف تلقائياً">
            <a:extLst>
              <a:ext uri="{FF2B5EF4-FFF2-40B4-BE49-F238E27FC236}">
                <a16:creationId xmlns:a16="http://schemas.microsoft.com/office/drawing/2014/main" id="{EEDA87EC-833F-2266-0D26-FD536DC3B29E}"/>
              </a:ext>
            </a:extLst>
          </p:cNvPr>
          <p:cNvPicPr>
            <a:picLocks noGrp="1" noChangeAspect="1"/>
          </p:cNvPicPr>
          <p:nvPr>
            <p:ph idx="1"/>
          </p:nvPr>
        </p:nvPicPr>
        <p:blipFill>
          <a:blip r:embed="rId2"/>
          <a:stretch>
            <a:fillRect/>
          </a:stretch>
        </p:blipFill>
        <p:spPr>
          <a:xfrm>
            <a:off x="394447" y="549447"/>
            <a:ext cx="4437529" cy="5602875"/>
          </a:xfrm>
        </p:spPr>
      </p:pic>
      <p:pic>
        <p:nvPicPr>
          <p:cNvPr id="11" name="صورة 10" descr="صورة تحتوي على رسم, رسم بياني, فن الطفل, فن&#10;&#10;تم إنشاء الوصف تلقائياً">
            <a:extLst>
              <a:ext uri="{FF2B5EF4-FFF2-40B4-BE49-F238E27FC236}">
                <a16:creationId xmlns:a16="http://schemas.microsoft.com/office/drawing/2014/main" id="{21A742AB-5FBB-64B4-44F1-8574197F6A6A}"/>
              </a:ext>
            </a:extLst>
          </p:cNvPr>
          <p:cNvPicPr>
            <a:picLocks noChangeAspect="1"/>
          </p:cNvPicPr>
          <p:nvPr/>
        </p:nvPicPr>
        <p:blipFill>
          <a:blip r:embed="rId3"/>
          <a:stretch>
            <a:fillRect/>
          </a:stretch>
        </p:blipFill>
        <p:spPr>
          <a:xfrm>
            <a:off x="4939429" y="285515"/>
            <a:ext cx="5912627" cy="3547576"/>
          </a:xfrm>
          <a:prstGeom prst="rect">
            <a:avLst/>
          </a:prstGeom>
          <a:ln w="88900" cap="sq" cmpd="thickThin">
            <a:solidFill>
              <a:srgbClr val="000000"/>
            </a:solidFill>
            <a:prstDash val="solid"/>
            <a:miter lim="800000"/>
          </a:ln>
          <a:effectLst>
            <a:innerShdw blurRad="76200">
              <a:srgbClr val="000000"/>
            </a:innerShdw>
          </a:effectLst>
        </p:spPr>
      </p:pic>
      <p:pic>
        <p:nvPicPr>
          <p:cNvPr id="15" name="صورة 14" descr="صورة تحتوي على نص, رسم&#10;&#10;تم إنشاء الوصف تلقائياً">
            <a:extLst>
              <a:ext uri="{FF2B5EF4-FFF2-40B4-BE49-F238E27FC236}">
                <a16:creationId xmlns:a16="http://schemas.microsoft.com/office/drawing/2014/main" id="{80A1A96F-AE2E-ACAE-8434-63BFC3D77634}"/>
              </a:ext>
            </a:extLst>
          </p:cNvPr>
          <p:cNvPicPr>
            <a:picLocks noChangeAspect="1"/>
          </p:cNvPicPr>
          <p:nvPr/>
        </p:nvPicPr>
        <p:blipFill>
          <a:blip r:embed="rId4"/>
          <a:stretch>
            <a:fillRect/>
          </a:stretch>
        </p:blipFill>
        <p:spPr>
          <a:xfrm>
            <a:off x="5569609" y="3833091"/>
            <a:ext cx="4064926" cy="3048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88480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61A98A5-C3DC-09B0-2CFE-59F637A71E16}"/>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8454AF83-844D-EFF0-6436-68B4B7DC5B19}"/>
              </a:ext>
            </a:extLst>
          </p:cNvPr>
          <p:cNvPicPr>
            <a:picLocks noGrp="1" noChangeAspect="1"/>
          </p:cNvPicPr>
          <p:nvPr>
            <p:ph idx="1"/>
          </p:nvPr>
        </p:nvPicPr>
        <p:blipFill>
          <a:blip r:embed="rId2"/>
          <a:stretch>
            <a:fillRect/>
          </a:stretch>
        </p:blipFill>
        <p:spPr>
          <a:xfrm>
            <a:off x="895739" y="0"/>
            <a:ext cx="10608873" cy="6923314"/>
          </a:xfrm>
        </p:spPr>
      </p:pic>
    </p:spTree>
    <p:extLst>
      <p:ext uri="{BB962C8B-B14F-4D97-AF65-F5344CB8AC3E}">
        <p14:creationId xmlns:p14="http://schemas.microsoft.com/office/powerpoint/2010/main" val="154977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31B36F4-5FE8-61CA-F87A-1534D16E071E}"/>
              </a:ext>
            </a:extLst>
          </p:cNvPr>
          <p:cNvSpPr>
            <a:spLocks noGrp="1"/>
          </p:cNvSpPr>
          <p:nvPr>
            <p:ph idx="1"/>
          </p:nvPr>
        </p:nvSpPr>
        <p:spPr>
          <a:xfrm>
            <a:off x="591207" y="394137"/>
            <a:ext cx="11327524" cy="5888421"/>
          </a:xfrm>
        </p:spPr>
        <p:txBody>
          <a:bodyPr>
            <a:normAutofit/>
          </a:bodyPr>
          <a:lstStyle/>
          <a:p>
            <a:pPr marL="0" indent="0">
              <a:buNone/>
            </a:pPr>
            <a:r>
              <a:rPr lang="ar-IQ" sz="2400" b="1" dirty="0"/>
              <a:t>يظهر من عظام الفك العلوي بروزين شبيهان بالرف لا يلتقيان فتكون الممرات الانفية قصيرة </a:t>
            </a:r>
          </a:p>
          <a:p>
            <a:pPr marL="0" indent="0">
              <a:buNone/>
            </a:pPr>
            <a:r>
              <a:rPr lang="ar-IQ" sz="2400" b="1" dirty="0"/>
              <a:t>الممرات التنفسية تتصل من الخارج بالفتحات </a:t>
            </a:r>
            <a:r>
              <a:rPr lang="ar-IQ" sz="2400" b="1" dirty="0" err="1"/>
              <a:t>المنخرية</a:t>
            </a:r>
            <a:r>
              <a:rPr lang="ar-IQ" sz="2400" b="1" dirty="0"/>
              <a:t> </a:t>
            </a:r>
            <a:r>
              <a:rPr lang="ar-IQ" sz="2400" b="1" dirty="0" err="1"/>
              <a:t>الخارجيةويوجد</a:t>
            </a:r>
            <a:r>
              <a:rPr lang="ar-IQ" sz="2400" b="1" dirty="0"/>
              <a:t> على جانبها الداخلي صمام لغلق الفتحة </a:t>
            </a:r>
          </a:p>
          <a:p>
            <a:pPr marL="0" indent="0">
              <a:buNone/>
            </a:pPr>
            <a:r>
              <a:rPr lang="ar-IQ" sz="2400" b="1" dirty="0"/>
              <a:t>المناخر تقود للردهات او الاكياس الشمية  </a:t>
            </a:r>
            <a:r>
              <a:rPr lang="en-US" sz="2400" b="1" dirty="0"/>
              <a:t>Olfactory sacs</a:t>
            </a:r>
            <a:r>
              <a:rPr lang="ar-IQ" sz="2400" b="1" dirty="0"/>
              <a:t> تفتح الى التجويف الفمي البلعومي بواسطة المناخر الداخلية </a:t>
            </a:r>
          </a:p>
          <a:p>
            <a:pPr marL="0" indent="0">
              <a:buNone/>
            </a:pPr>
            <a:r>
              <a:rPr lang="ar-IQ" sz="2400" b="1" dirty="0"/>
              <a:t>مناخر خارجية              ممر انفي              كيس شمي              مناخر داخلية </a:t>
            </a:r>
          </a:p>
          <a:p>
            <a:pPr marL="0" indent="0">
              <a:buNone/>
            </a:pPr>
            <a:endParaRPr lang="ar-IQ" sz="2000" b="1" dirty="0"/>
          </a:p>
          <a:p>
            <a:pPr marL="0" indent="0">
              <a:buNone/>
            </a:pPr>
            <a:endParaRPr lang="ar-IQ" sz="2000" b="1" dirty="0"/>
          </a:p>
          <a:p>
            <a:pPr marL="0" indent="0">
              <a:buNone/>
            </a:pPr>
            <a:endParaRPr lang="ar-IQ" sz="2000" b="1" dirty="0"/>
          </a:p>
          <a:p>
            <a:pPr marL="0" indent="0">
              <a:buNone/>
            </a:pPr>
            <a:endParaRPr lang="ar-IQ" sz="2000" b="1" dirty="0"/>
          </a:p>
        </p:txBody>
      </p:sp>
      <p:cxnSp>
        <p:nvCxnSpPr>
          <p:cNvPr id="5" name="رابط كسهم مستقيم 4">
            <a:extLst>
              <a:ext uri="{FF2B5EF4-FFF2-40B4-BE49-F238E27FC236}">
                <a16:creationId xmlns:a16="http://schemas.microsoft.com/office/drawing/2014/main" id="{6605E172-19E8-D395-B0F3-83555B4042CA}"/>
              </a:ext>
            </a:extLst>
          </p:cNvPr>
          <p:cNvCxnSpPr/>
          <p:nvPr/>
        </p:nvCxnSpPr>
        <p:spPr>
          <a:xfrm flipH="1">
            <a:off x="8860222" y="3273974"/>
            <a:ext cx="8040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رابط كسهم مستقيم 5">
            <a:extLst>
              <a:ext uri="{FF2B5EF4-FFF2-40B4-BE49-F238E27FC236}">
                <a16:creationId xmlns:a16="http://schemas.microsoft.com/office/drawing/2014/main" id="{5279CC60-A33B-9907-5AD3-0FDBE4DE0476}"/>
              </a:ext>
            </a:extLst>
          </p:cNvPr>
          <p:cNvCxnSpPr/>
          <p:nvPr/>
        </p:nvCxnSpPr>
        <p:spPr>
          <a:xfrm flipH="1">
            <a:off x="6316718" y="3213541"/>
            <a:ext cx="8040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26B72E66-EF79-BE94-766A-FC9E7B4F2AA2}"/>
              </a:ext>
            </a:extLst>
          </p:cNvPr>
          <p:cNvCxnSpPr/>
          <p:nvPr/>
        </p:nvCxnSpPr>
        <p:spPr>
          <a:xfrm flipH="1">
            <a:off x="3394843" y="3213541"/>
            <a:ext cx="8040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مربع نص 7">
            <a:extLst>
              <a:ext uri="{FF2B5EF4-FFF2-40B4-BE49-F238E27FC236}">
                <a16:creationId xmlns:a16="http://schemas.microsoft.com/office/drawing/2014/main" id="{58E4AA11-4BFF-CBEC-4B9A-AF2E86E33985}"/>
              </a:ext>
            </a:extLst>
          </p:cNvPr>
          <p:cNvSpPr txBox="1"/>
          <p:nvPr/>
        </p:nvSpPr>
        <p:spPr>
          <a:xfrm>
            <a:off x="7535917" y="3925613"/>
            <a:ext cx="3791607"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sz="2400" dirty="0"/>
              <a:t>ا</a:t>
            </a:r>
            <a:r>
              <a:rPr lang="ar-IQ" sz="2400" b="1" dirty="0"/>
              <a:t>للبائن والتماسيح ينفصل تجويف الفم عن الانف بالحنك ويلتقيان في المنطقة البعيدة لذلك يصبح الممر الانفي طويلا.</a:t>
            </a:r>
          </a:p>
        </p:txBody>
      </p:sp>
      <p:sp>
        <p:nvSpPr>
          <p:cNvPr id="9" name="مربع نص 8">
            <a:extLst>
              <a:ext uri="{FF2B5EF4-FFF2-40B4-BE49-F238E27FC236}">
                <a16:creationId xmlns:a16="http://schemas.microsoft.com/office/drawing/2014/main" id="{C87EE93D-6D64-2A03-16F8-C23637E040E7}"/>
              </a:ext>
            </a:extLst>
          </p:cNvPr>
          <p:cNvSpPr txBox="1"/>
          <p:nvPr/>
        </p:nvSpPr>
        <p:spPr>
          <a:xfrm>
            <a:off x="1418896" y="3925613"/>
            <a:ext cx="5021317" cy="2246769"/>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r"/>
            <a:r>
              <a:rPr lang="ar-IQ" sz="2800" b="1" dirty="0"/>
              <a:t>الانف من مميزات اللبائن وقد يكون على شكل خطم كما في الخلد </a:t>
            </a:r>
          </a:p>
          <a:p>
            <a:pPr algn="r"/>
            <a:r>
              <a:rPr lang="ar-IQ" sz="2800" b="1" dirty="0"/>
              <a:t>او متحد من الشفة العليا كما في الفيل </a:t>
            </a:r>
          </a:p>
        </p:txBody>
      </p:sp>
    </p:spTree>
    <p:extLst>
      <p:ext uri="{BB962C8B-B14F-4D97-AF65-F5344CB8AC3E}">
        <p14:creationId xmlns:p14="http://schemas.microsoft.com/office/powerpoint/2010/main" val="2574606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78F7C95-5A1A-C242-11FD-9893514573BD}"/>
              </a:ext>
            </a:extLst>
          </p:cNvPr>
          <p:cNvSpPr>
            <a:spLocks noGrp="1"/>
          </p:cNvSpPr>
          <p:nvPr>
            <p:ph idx="1"/>
          </p:nvPr>
        </p:nvSpPr>
        <p:spPr>
          <a:xfrm>
            <a:off x="433552" y="252247"/>
            <a:ext cx="11758448" cy="6385035"/>
          </a:xfrm>
        </p:spPr>
        <p:txBody>
          <a:bodyPr>
            <a:normAutofit/>
          </a:bodyPr>
          <a:lstStyle/>
          <a:p>
            <a:pPr marL="0" indent="0">
              <a:buNone/>
            </a:pPr>
            <a:r>
              <a:rPr lang="ar-IQ" sz="2400" b="1" dirty="0">
                <a:solidFill>
                  <a:srgbClr val="FF0000"/>
                </a:solidFill>
              </a:rPr>
              <a:t>التشريح المقارن للبلعوم </a:t>
            </a:r>
          </a:p>
          <a:p>
            <a:pPr marL="0" indent="0">
              <a:buNone/>
            </a:pPr>
            <a:r>
              <a:rPr lang="ar-IQ" sz="2400" b="1" dirty="0">
                <a:solidFill>
                  <a:srgbClr val="FF0000"/>
                </a:solidFill>
              </a:rPr>
              <a:t>علل / </a:t>
            </a:r>
            <a:r>
              <a:rPr lang="ar-IQ" sz="2400" b="1" dirty="0" err="1">
                <a:solidFill>
                  <a:srgbClr val="FF0000"/>
                </a:solidFill>
              </a:rPr>
              <a:t>لايكون</a:t>
            </a:r>
            <a:r>
              <a:rPr lang="ar-IQ" sz="2400" b="1" dirty="0">
                <a:solidFill>
                  <a:srgbClr val="FF0000"/>
                </a:solidFill>
              </a:rPr>
              <a:t> البلعوم جزء من الجهاز الهضمي فقط وانما أيضا جزء من الجهاز التنفسي ؟</a:t>
            </a:r>
          </a:p>
          <a:p>
            <a:pPr marL="0" indent="0">
              <a:buNone/>
            </a:pPr>
            <a:r>
              <a:rPr lang="ar-IQ" sz="2400" b="1" dirty="0">
                <a:solidFill>
                  <a:schemeClr val="tx1"/>
                </a:solidFill>
              </a:rPr>
              <a:t>ج/ لان تنشا على جانبيه الشقوق الخيشومية والتراكيب التي تساعد على التنفس مثل مثانة العوم </a:t>
            </a:r>
            <a:r>
              <a:rPr lang="en-US" sz="2400" b="1" dirty="0">
                <a:solidFill>
                  <a:schemeClr val="tx1"/>
                </a:solidFill>
              </a:rPr>
              <a:t>swim bladder</a:t>
            </a:r>
            <a:r>
              <a:rPr lang="ar-IQ" sz="2400" b="1" dirty="0">
                <a:solidFill>
                  <a:schemeClr val="tx1"/>
                </a:solidFill>
              </a:rPr>
              <a:t>. </a:t>
            </a:r>
          </a:p>
          <a:p>
            <a:pPr marL="0" indent="0">
              <a:buNone/>
            </a:pPr>
            <a:endParaRPr lang="ar-IQ" sz="2000" b="1" dirty="0">
              <a:solidFill>
                <a:schemeClr val="tx1"/>
              </a:solidFill>
            </a:endParaRPr>
          </a:p>
          <a:p>
            <a:pPr marL="0" indent="0">
              <a:buNone/>
            </a:pPr>
            <a:r>
              <a:rPr lang="ar-IQ" sz="2800" b="1" dirty="0">
                <a:solidFill>
                  <a:schemeClr val="accent2"/>
                </a:solidFill>
              </a:rPr>
              <a:t>دائرية الفم </a:t>
            </a:r>
          </a:p>
        </p:txBody>
      </p:sp>
      <p:sp>
        <p:nvSpPr>
          <p:cNvPr id="2" name="مربع نص 1">
            <a:extLst>
              <a:ext uri="{FF2B5EF4-FFF2-40B4-BE49-F238E27FC236}">
                <a16:creationId xmlns:a16="http://schemas.microsoft.com/office/drawing/2014/main" id="{81DF4481-DB2A-32E8-FAD2-252ED73785D8}"/>
              </a:ext>
            </a:extLst>
          </p:cNvPr>
          <p:cNvSpPr txBox="1"/>
          <p:nvPr/>
        </p:nvSpPr>
        <p:spPr>
          <a:xfrm>
            <a:off x="8883868" y="3373821"/>
            <a:ext cx="3192517"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sz="2000" b="1" dirty="0"/>
              <a:t>يرقات </a:t>
            </a:r>
            <a:r>
              <a:rPr lang="ar-IQ" sz="2000" b="1" dirty="0" err="1"/>
              <a:t>اللامبري</a:t>
            </a:r>
            <a:endParaRPr lang="ar-IQ" sz="2000" b="1" dirty="0"/>
          </a:p>
          <a:p>
            <a:pPr algn="r"/>
            <a:r>
              <a:rPr lang="ar-IQ" sz="2000" b="1" dirty="0"/>
              <a:t> 1- 8 ازواج من الشقوق الخيشومية على جانبي البلعوم .</a:t>
            </a:r>
          </a:p>
          <a:p>
            <a:pPr algn="r"/>
            <a:r>
              <a:rPr lang="ar-IQ" sz="2000" b="1" dirty="0"/>
              <a:t>2- البلعوم ( يشبه الرميح يعني يقوم بوظيفة التغذية والتنفس قناة مشتركة). </a:t>
            </a:r>
          </a:p>
        </p:txBody>
      </p:sp>
      <p:sp>
        <p:nvSpPr>
          <p:cNvPr id="4" name="مربع نص 3">
            <a:extLst>
              <a:ext uri="{FF2B5EF4-FFF2-40B4-BE49-F238E27FC236}">
                <a16:creationId xmlns:a16="http://schemas.microsoft.com/office/drawing/2014/main" id="{9F4EADFA-3787-E075-6A64-BB1710A5E5CA}"/>
              </a:ext>
            </a:extLst>
          </p:cNvPr>
          <p:cNvSpPr txBox="1"/>
          <p:nvPr/>
        </p:nvSpPr>
        <p:spPr>
          <a:xfrm>
            <a:off x="4625788" y="3083859"/>
            <a:ext cx="3980329"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a:r>
              <a:rPr lang="ar-IQ" sz="2000" b="1" dirty="0" err="1"/>
              <a:t>اللامبري</a:t>
            </a:r>
            <a:r>
              <a:rPr lang="ar-IQ" sz="2000" b="1" dirty="0"/>
              <a:t> البالغ </a:t>
            </a:r>
          </a:p>
          <a:p>
            <a:pPr algn="r"/>
            <a:r>
              <a:rPr lang="ar-IQ" sz="2000" b="1" dirty="0"/>
              <a:t>1- 7 ازواج من الشقوق الخيشومية تفتح بفتحات منفصلة.</a:t>
            </a:r>
          </a:p>
          <a:p>
            <a:pPr algn="r"/>
            <a:r>
              <a:rPr lang="ar-IQ" sz="2000" b="1" dirty="0"/>
              <a:t>2- ينشطر البلعوم الى انبوبين :</a:t>
            </a:r>
          </a:p>
          <a:p>
            <a:pPr algn="r"/>
            <a:r>
              <a:rPr lang="ar-IQ" sz="2000" b="1" dirty="0"/>
              <a:t>العليا (الظهرية) </a:t>
            </a:r>
            <a:r>
              <a:rPr lang="ar-IQ" sz="2000" b="1" dirty="0" err="1"/>
              <a:t>المرئ</a:t>
            </a:r>
            <a:endParaRPr lang="ar-IQ" sz="2000" b="1" dirty="0"/>
          </a:p>
          <a:p>
            <a:pPr algn="r" rtl="1"/>
            <a:r>
              <a:rPr lang="ar-IQ" sz="2000" b="1" dirty="0"/>
              <a:t>السفلى (البطنية ) وهي الانبوب التنفسي </a:t>
            </a:r>
            <a:r>
              <a:rPr lang="en-US" sz="2000" b="1" dirty="0"/>
              <a:t>Respiratory tube </a:t>
            </a:r>
            <a:r>
              <a:rPr lang="ar-IQ" sz="2000" b="1" dirty="0"/>
              <a:t> الذي يحرسه الشراع </a:t>
            </a:r>
            <a:r>
              <a:rPr lang="en-US" sz="2000" b="1" dirty="0"/>
              <a:t>Velum</a:t>
            </a:r>
            <a:endParaRPr lang="ar-IQ" sz="2000" b="1" dirty="0"/>
          </a:p>
        </p:txBody>
      </p:sp>
      <p:sp>
        <p:nvSpPr>
          <p:cNvPr id="5" name="مربع نص 4">
            <a:extLst>
              <a:ext uri="{FF2B5EF4-FFF2-40B4-BE49-F238E27FC236}">
                <a16:creationId xmlns:a16="http://schemas.microsoft.com/office/drawing/2014/main" id="{08FCA148-18CF-DD93-7DE7-17323CD93C97}"/>
              </a:ext>
            </a:extLst>
          </p:cNvPr>
          <p:cNvSpPr txBox="1"/>
          <p:nvPr/>
        </p:nvSpPr>
        <p:spPr>
          <a:xfrm>
            <a:off x="433552" y="3083859"/>
            <a:ext cx="3914485"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r"/>
            <a:r>
              <a:rPr lang="ar-IQ" sz="2000" b="1" dirty="0" err="1"/>
              <a:t>الجرث</a:t>
            </a:r>
            <a:r>
              <a:rPr lang="ar-IQ" sz="2000" b="1" dirty="0"/>
              <a:t> </a:t>
            </a:r>
          </a:p>
          <a:p>
            <a:pPr algn="r"/>
            <a:r>
              <a:rPr lang="ar-IQ" sz="2000" b="1" dirty="0"/>
              <a:t>5-15 زوج من الشقوق الخيشومية تفتح بفتحات منفصلة او فتحة مشتركة واحدة من خلال قناة . يدخل الماء الى البلعوم عن طريق المنخر ويخرج من الفتحات الخيشومية الخارجية (يوجد اتصال بين المنخر والفم )</a:t>
            </a:r>
          </a:p>
        </p:txBody>
      </p:sp>
    </p:spTree>
    <p:extLst>
      <p:ext uri="{BB962C8B-B14F-4D97-AF65-F5344CB8AC3E}">
        <p14:creationId xmlns:p14="http://schemas.microsoft.com/office/powerpoint/2010/main" val="389248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C9686784-BC22-EBDB-FE19-CE99C0A6A4C4}"/>
              </a:ext>
            </a:extLst>
          </p:cNvPr>
          <p:cNvPicPr>
            <a:picLocks noGrp="1" noChangeAspect="1"/>
          </p:cNvPicPr>
          <p:nvPr>
            <p:ph idx="1"/>
          </p:nvPr>
        </p:nvPicPr>
        <p:blipFill>
          <a:blip r:embed="rId2"/>
          <a:stretch>
            <a:fillRect/>
          </a:stretch>
        </p:blipFill>
        <p:spPr>
          <a:xfrm>
            <a:off x="277906" y="259976"/>
            <a:ext cx="4846112" cy="6517341"/>
          </a:xfrm>
        </p:spPr>
      </p:pic>
      <p:pic>
        <p:nvPicPr>
          <p:cNvPr id="6" name="عنصر نائب للمحتوى 4" descr="صورة تحتوي على رسم, هيكل عظمي, فن, التصميم&#10;&#10;تم إنشاء الوصف تلقائياً بثقة متوسطة">
            <a:extLst>
              <a:ext uri="{FF2B5EF4-FFF2-40B4-BE49-F238E27FC236}">
                <a16:creationId xmlns:a16="http://schemas.microsoft.com/office/drawing/2014/main" id="{3FB63F3E-52A7-1213-67E4-7C6D37F83760}"/>
              </a:ext>
            </a:extLst>
          </p:cNvPr>
          <p:cNvPicPr>
            <a:picLocks noChangeAspect="1"/>
          </p:cNvPicPr>
          <p:nvPr/>
        </p:nvPicPr>
        <p:blipFill>
          <a:blip r:embed="rId3"/>
          <a:stretch>
            <a:fillRect/>
          </a:stretch>
        </p:blipFill>
        <p:spPr>
          <a:xfrm>
            <a:off x="5599148" y="80683"/>
            <a:ext cx="7186583" cy="6598022"/>
          </a:xfrm>
          <a:prstGeom prst="rect">
            <a:avLst/>
          </a:prstGeom>
          <a:ln w="88900" cap="sq" cmpd="thickThin">
            <a:solidFill>
              <a:srgbClr val="000000"/>
            </a:solidFill>
            <a:prstDash val="solid"/>
            <a:miter lim="800000"/>
          </a:ln>
          <a:effectLst>
            <a:innerShdw blurRad="76200">
              <a:srgbClr val="000000"/>
            </a:innerShdw>
          </a:effectLst>
        </p:spPr>
      </p:pic>
      <p:pic>
        <p:nvPicPr>
          <p:cNvPr id="8" name="صورة 7">
            <a:extLst>
              <a:ext uri="{FF2B5EF4-FFF2-40B4-BE49-F238E27FC236}">
                <a16:creationId xmlns:a16="http://schemas.microsoft.com/office/drawing/2014/main" id="{545B2701-FFD7-164F-762D-5BFC4D26C63F}"/>
              </a:ext>
            </a:extLst>
          </p:cNvPr>
          <p:cNvPicPr>
            <a:picLocks noChangeAspect="1"/>
          </p:cNvPicPr>
          <p:nvPr/>
        </p:nvPicPr>
        <p:blipFill>
          <a:blip r:embed="rId4"/>
          <a:stretch>
            <a:fillRect/>
          </a:stretch>
        </p:blipFill>
        <p:spPr>
          <a:xfrm>
            <a:off x="4903694" y="80683"/>
            <a:ext cx="3657600" cy="5172075"/>
          </a:xfrm>
          <a:prstGeom prst="rect">
            <a:avLst/>
          </a:prstGeom>
        </p:spPr>
      </p:pic>
    </p:spTree>
    <p:extLst>
      <p:ext uri="{BB962C8B-B14F-4D97-AF65-F5344CB8AC3E}">
        <p14:creationId xmlns:p14="http://schemas.microsoft.com/office/powerpoint/2010/main" val="287917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1FEE1E1-5CA6-46CE-2FFA-B498EF039F7C}"/>
              </a:ext>
            </a:extLst>
          </p:cNvPr>
          <p:cNvSpPr>
            <a:spLocks noGrp="1"/>
          </p:cNvSpPr>
          <p:nvPr>
            <p:ph idx="1"/>
          </p:nvPr>
        </p:nvSpPr>
        <p:spPr>
          <a:xfrm>
            <a:off x="448235" y="71719"/>
            <a:ext cx="11501718" cy="6535270"/>
          </a:xfrm>
        </p:spPr>
        <p:txBody>
          <a:bodyPr>
            <a:noAutofit/>
          </a:bodyPr>
          <a:lstStyle/>
          <a:p>
            <a:pPr marL="0" indent="0">
              <a:buNone/>
            </a:pPr>
            <a:r>
              <a:rPr lang="ar-IQ" b="1" dirty="0"/>
              <a:t>الخياشيم ثلاثة أنواع :</a:t>
            </a:r>
          </a:p>
          <a:p>
            <a:pPr marL="0" indent="0">
              <a:buNone/>
            </a:pPr>
            <a:r>
              <a:rPr lang="ar-IQ" sz="2000" b="1" dirty="0"/>
              <a:t>1- </a:t>
            </a:r>
            <a:r>
              <a:rPr lang="en-US" sz="2000" b="1" dirty="0"/>
              <a:t>Pouched gill</a:t>
            </a:r>
            <a:r>
              <a:rPr lang="ar-IQ" sz="2000" b="1" dirty="0"/>
              <a:t>  في دائرية الفم. </a:t>
            </a:r>
          </a:p>
          <a:p>
            <a:pPr marL="0" indent="0">
              <a:buNone/>
            </a:pPr>
            <a:r>
              <a:rPr lang="ar-IQ" sz="2000" b="1" dirty="0"/>
              <a:t>2- </a:t>
            </a:r>
            <a:r>
              <a:rPr lang="en-US" sz="2000" b="1" dirty="0"/>
              <a:t>Septal gill</a:t>
            </a:r>
            <a:r>
              <a:rPr lang="ar-IQ" sz="2000" b="1" dirty="0"/>
              <a:t> في الأسماك الغضروفية. </a:t>
            </a:r>
          </a:p>
          <a:p>
            <a:pPr marL="0" indent="0">
              <a:buNone/>
            </a:pPr>
            <a:r>
              <a:rPr lang="ar-IQ" sz="2000" b="1" dirty="0"/>
              <a:t>3- </a:t>
            </a:r>
            <a:r>
              <a:rPr lang="en-US" sz="2000" b="1" dirty="0"/>
              <a:t>Opercular gill </a:t>
            </a:r>
            <a:r>
              <a:rPr lang="ar-IQ" sz="2000" b="1" dirty="0"/>
              <a:t> في الأسماك العظمية . </a:t>
            </a:r>
          </a:p>
          <a:p>
            <a:pPr marL="0" indent="0">
              <a:buNone/>
            </a:pPr>
            <a:endParaRPr lang="ar-IQ" sz="2000" b="1" dirty="0"/>
          </a:p>
          <a:p>
            <a:r>
              <a:rPr lang="ar-IQ" sz="2000" b="1" dirty="0"/>
              <a:t>دائرية الفم  خياشيم جيبية </a:t>
            </a:r>
            <a:r>
              <a:rPr lang="en-US" sz="2000" b="1" dirty="0"/>
              <a:t>Pouched gill   </a:t>
            </a:r>
            <a:r>
              <a:rPr lang="ar-IQ" sz="2000" b="1" dirty="0"/>
              <a:t> </a:t>
            </a:r>
          </a:p>
          <a:p>
            <a:pPr marL="0" indent="0">
              <a:buNone/>
            </a:pPr>
            <a:r>
              <a:rPr lang="ar-IQ" sz="2000" b="1" dirty="0"/>
              <a:t>1- تكون الجيوب الخيشومية عدسية الشكل محدبة الوجهين كبيرة وينشا على سطحها الداخلي صفائح </a:t>
            </a:r>
            <a:r>
              <a:rPr lang="ar-IQ" sz="2000" b="1" dirty="0" err="1"/>
              <a:t>حيشومية</a:t>
            </a:r>
            <a:r>
              <a:rPr lang="ar-IQ" sz="2000" b="1" dirty="0"/>
              <a:t> (</a:t>
            </a:r>
            <a:r>
              <a:rPr lang="en-US" sz="2000" b="1" dirty="0"/>
              <a:t>gill lamellas </a:t>
            </a:r>
            <a:r>
              <a:rPr lang="ar-IQ" sz="2000" b="1" dirty="0"/>
              <a:t> ) عبارة عن مجموعة من الطيات الافقية تنشا من الاديم الباطن تكون ذات تزويد دموي غزير يتم فيها التبادل الغازي ). </a:t>
            </a:r>
          </a:p>
          <a:p>
            <a:pPr marL="0" indent="0">
              <a:buNone/>
            </a:pPr>
            <a:r>
              <a:rPr lang="ar-IQ" sz="2000" b="1" dirty="0"/>
              <a:t>2- كل جيب عبارة عن مجموعتين من الصفائح </a:t>
            </a:r>
          </a:p>
          <a:p>
            <a:pPr marL="0" indent="0">
              <a:buNone/>
            </a:pPr>
            <a:r>
              <a:rPr lang="ar-IQ" sz="2000" b="1" dirty="0"/>
              <a:t> </a:t>
            </a:r>
          </a:p>
          <a:p>
            <a:pPr marL="0" indent="0">
              <a:buNone/>
            </a:pPr>
            <a:endParaRPr lang="ar-IQ" sz="2000" b="1" dirty="0"/>
          </a:p>
          <a:p>
            <a:pPr marL="0" indent="0">
              <a:buNone/>
            </a:pPr>
            <a:endParaRPr lang="ar-IQ" sz="2000" b="1" dirty="0"/>
          </a:p>
          <a:p>
            <a:pPr marL="0" indent="0">
              <a:buNone/>
            </a:pPr>
            <a:endParaRPr lang="ar-IQ" sz="2000" b="1" dirty="0"/>
          </a:p>
          <a:p>
            <a:pPr marL="0" indent="0">
              <a:buNone/>
            </a:pPr>
            <a:r>
              <a:rPr lang="ar-IQ" sz="2000" b="1" dirty="0"/>
              <a:t>                      بمجموعها تسمى الخيشوم الكامل </a:t>
            </a:r>
            <a:r>
              <a:rPr lang="en-US" sz="2000" b="1" dirty="0"/>
              <a:t>Holobranch </a:t>
            </a:r>
            <a:r>
              <a:rPr lang="ar-IQ" sz="2000" b="1" dirty="0"/>
              <a:t>     7</a:t>
            </a:r>
            <a:r>
              <a:rPr lang="en-US" sz="2000" b="1" dirty="0"/>
              <a:t>  </a:t>
            </a:r>
            <a:r>
              <a:rPr lang="ar-IQ" sz="2000" b="1" dirty="0"/>
              <a:t> ازواج     </a:t>
            </a:r>
          </a:p>
        </p:txBody>
      </p:sp>
      <p:cxnSp>
        <p:nvCxnSpPr>
          <p:cNvPr id="5" name="رابط كسهم مستقيم 4">
            <a:extLst>
              <a:ext uri="{FF2B5EF4-FFF2-40B4-BE49-F238E27FC236}">
                <a16:creationId xmlns:a16="http://schemas.microsoft.com/office/drawing/2014/main" id="{B16890CB-7129-B643-32DA-9481F2E71611}"/>
              </a:ext>
            </a:extLst>
          </p:cNvPr>
          <p:cNvCxnSpPr>
            <a:cxnSpLocks/>
          </p:cNvCxnSpPr>
          <p:nvPr/>
        </p:nvCxnSpPr>
        <p:spPr>
          <a:xfrm>
            <a:off x="6687671" y="4110313"/>
            <a:ext cx="2160477" cy="3765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BF483850-670D-CDE9-BE40-150954D76FE2}"/>
              </a:ext>
            </a:extLst>
          </p:cNvPr>
          <p:cNvCxnSpPr>
            <a:cxnSpLocks/>
          </p:cNvCxnSpPr>
          <p:nvPr/>
        </p:nvCxnSpPr>
        <p:spPr>
          <a:xfrm flipH="1">
            <a:off x="3895165" y="4110313"/>
            <a:ext cx="2792506" cy="3765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رابط مستقيم 8">
            <a:extLst>
              <a:ext uri="{FF2B5EF4-FFF2-40B4-BE49-F238E27FC236}">
                <a16:creationId xmlns:a16="http://schemas.microsoft.com/office/drawing/2014/main" id="{83B769A4-A55A-89E1-2CB4-B7A9DD498062}"/>
              </a:ext>
            </a:extLst>
          </p:cNvPr>
          <p:cNvCxnSpPr>
            <a:cxnSpLocks/>
          </p:cNvCxnSpPr>
          <p:nvPr/>
        </p:nvCxnSpPr>
        <p:spPr>
          <a:xfrm flipH="1">
            <a:off x="2976283" y="5853954"/>
            <a:ext cx="742277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رابط مستقيم 11">
            <a:extLst>
              <a:ext uri="{FF2B5EF4-FFF2-40B4-BE49-F238E27FC236}">
                <a16:creationId xmlns:a16="http://schemas.microsoft.com/office/drawing/2014/main" id="{4F392DBF-8BA1-6EBC-E12E-C84B52F66B1C}"/>
              </a:ext>
            </a:extLst>
          </p:cNvPr>
          <p:cNvCxnSpPr/>
          <p:nvPr/>
        </p:nvCxnSpPr>
        <p:spPr>
          <a:xfrm flipV="1">
            <a:off x="10390094" y="5611907"/>
            <a:ext cx="0" cy="24204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a16="http://schemas.microsoft.com/office/drawing/2014/main" id="{A21D79BE-50A3-423E-F6CE-8D8B978FE9FF}"/>
              </a:ext>
            </a:extLst>
          </p:cNvPr>
          <p:cNvCxnSpPr>
            <a:cxnSpLocks/>
          </p:cNvCxnSpPr>
          <p:nvPr/>
        </p:nvCxnSpPr>
        <p:spPr>
          <a:xfrm flipV="1">
            <a:off x="2976283" y="5611907"/>
            <a:ext cx="0" cy="24204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مربع نص 1">
            <a:extLst>
              <a:ext uri="{FF2B5EF4-FFF2-40B4-BE49-F238E27FC236}">
                <a16:creationId xmlns:a16="http://schemas.microsoft.com/office/drawing/2014/main" id="{0EFFD0DD-F48C-2846-9606-BA682CDFCB04}"/>
              </a:ext>
            </a:extLst>
          </p:cNvPr>
          <p:cNvSpPr txBox="1"/>
          <p:nvPr/>
        </p:nvSpPr>
        <p:spPr>
          <a:xfrm>
            <a:off x="779929" y="4249276"/>
            <a:ext cx="2940402" cy="1261884"/>
          </a:xfrm>
          <a:prstGeom prst="rect">
            <a:avLst/>
          </a:prstGeom>
        </p:spPr>
        <p:style>
          <a:lnRef idx="0">
            <a:schemeClr val="accent3"/>
          </a:lnRef>
          <a:fillRef idx="3">
            <a:schemeClr val="accent3"/>
          </a:fillRef>
          <a:effectRef idx="3">
            <a:schemeClr val="accent3"/>
          </a:effectRef>
          <a:fontRef idx="minor">
            <a:schemeClr val="lt1"/>
          </a:fontRef>
        </p:style>
        <p:txBody>
          <a:bodyPr wrap="square" rtlCol="1">
            <a:spAutoFit/>
          </a:bodyPr>
          <a:lstStyle/>
          <a:p>
            <a:pPr algn="r" rtl="1"/>
            <a:r>
              <a:rPr lang="ar-IQ" sz="2000" b="1" dirty="0"/>
              <a:t>مجموعه تنشا على الجدار </a:t>
            </a:r>
            <a:r>
              <a:rPr lang="ar-IQ" sz="1800" b="1" dirty="0"/>
              <a:t>الخلفي تسمى أيضا نصف الخيشوم </a:t>
            </a:r>
            <a:r>
              <a:rPr lang="en-US" sz="1800" b="1" dirty="0"/>
              <a:t>Hemibranch</a:t>
            </a:r>
            <a:endParaRPr lang="ar-IQ" b="1" dirty="0"/>
          </a:p>
        </p:txBody>
      </p:sp>
      <p:sp>
        <p:nvSpPr>
          <p:cNvPr id="8" name="مربع نص 7">
            <a:extLst>
              <a:ext uri="{FF2B5EF4-FFF2-40B4-BE49-F238E27FC236}">
                <a16:creationId xmlns:a16="http://schemas.microsoft.com/office/drawing/2014/main" id="{DA3F4778-1343-CEE9-08B9-645C08445822}"/>
              </a:ext>
            </a:extLst>
          </p:cNvPr>
          <p:cNvSpPr txBox="1"/>
          <p:nvPr/>
        </p:nvSpPr>
        <p:spPr>
          <a:xfrm>
            <a:off x="8928847" y="4249275"/>
            <a:ext cx="3101805"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rtlCol="1">
            <a:spAutoFit/>
          </a:bodyPr>
          <a:lstStyle/>
          <a:p>
            <a:r>
              <a:rPr lang="ar-IQ" dirty="0"/>
              <a:t> </a:t>
            </a:r>
            <a:r>
              <a:rPr lang="ar-IQ" sz="1800" b="1" dirty="0"/>
              <a:t>مجموعة تنشا على الجدار الامامي تسمى نصف الخيشوم</a:t>
            </a:r>
            <a:r>
              <a:rPr lang="en-US" sz="1800" b="1" dirty="0"/>
              <a:t> Hemibranch</a:t>
            </a:r>
            <a:endParaRPr lang="ar-IQ" sz="1800" b="1" dirty="0"/>
          </a:p>
          <a:p>
            <a:r>
              <a:rPr lang="ar-IQ" dirty="0"/>
              <a:t> </a:t>
            </a:r>
          </a:p>
        </p:txBody>
      </p:sp>
    </p:spTree>
    <p:extLst>
      <p:ext uri="{BB962C8B-B14F-4D97-AF65-F5344CB8AC3E}">
        <p14:creationId xmlns:p14="http://schemas.microsoft.com/office/powerpoint/2010/main" val="3942505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أداة, التصميم&#10;&#10;تم إنشاء الوصف تلقائياً">
            <a:extLst>
              <a:ext uri="{FF2B5EF4-FFF2-40B4-BE49-F238E27FC236}">
                <a16:creationId xmlns:a16="http://schemas.microsoft.com/office/drawing/2014/main" id="{D68D9306-E078-E8FB-45EE-C1281CC71C61}"/>
              </a:ext>
            </a:extLst>
          </p:cNvPr>
          <p:cNvPicPr>
            <a:picLocks noGrp="1" noChangeAspect="1"/>
          </p:cNvPicPr>
          <p:nvPr>
            <p:ph idx="1"/>
          </p:nvPr>
        </p:nvPicPr>
        <p:blipFill>
          <a:blip r:embed="rId2"/>
          <a:stretch>
            <a:fillRect/>
          </a:stretch>
        </p:blipFill>
        <p:spPr>
          <a:xfrm>
            <a:off x="270155" y="535706"/>
            <a:ext cx="5054880" cy="5452718"/>
          </a:xfrm>
        </p:spPr>
      </p:pic>
      <p:pic>
        <p:nvPicPr>
          <p:cNvPr id="7" name="صورة 6" descr="صورة تحتوي على علاقة, التصميم, فن قص وتشكيل الورق (أوريجامي), الأزياء&#10;&#10;تم إنشاء الوصف تلقائياً بثقة متوسطة">
            <a:extLst>
              <a:ext uri="{FF2B5EF4-FFF2-40B4-BE49-F238E27FC236}">
                <a16:creationId xmlns:a16="http://schemas.microsoft.com/office/drawing/2014/main" id="{7F1F6B11-2E9C-82CF-BA79-14348AD6BF28}"/>
              </a:ext>
            </a:extLst>
          </p:cNvPr>
          <p:cNvPicPr>
            <a:picLocks noChangeAspect="1"/>
          </p:cNvPicPr>
          <p:nvPr/>
        </p:nvPicPr>
        <p:blipFill>
          <a:blip r:embed="rId3"/>
          <a:stretch>
            <a:fillRect/>
          </a:stretch>
        </p:blipFill>
        <p:spPr>
          <a:xfrm>
            <a:off x="6096000" y="272121"/>
            <a:ext cx="5208493" cy="67472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7366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7BC866-676D-0AD1-C164-31C5A0357521}"/>
              </a:ext>
            </a:extLst>
          </p:cNvPr>
          <p:cNvSpPr>
            <a:spLocks noGrp="1"/>
          </p:cNvSpPr>
          <p:nvPr>
            <p:ph type="title"/>
          </p:nvPr>
        </p:nvSpPr>
        <p:spPr/>
        <p:txBody>
          <a:bodyPr/>
          <a:lstStyle/>
          <a:p>
            <a:endParaRPr lang="ar-IQ"/>
          </a:p>
        </p:txBody>
      </p:sp>
      <p:pic>
        <p:nvPicPr>
          <p:cNvPr id="9" name="عنصر نائب للمحتوى 8">
            <a:extLst>
              <a:ext uri="{FF2B5EF4-FFF2-40B4-BE49-F238E27FC236}">
                <a16:creationId xmlns:a16="http://schemas.microsoft.com/office/drawing/2014/main" id="{0DDB7EB5-54C0-5881-8AF4-4568B142C677}"/>
              </a:ext>
            </a:extLst>
          </p:cNvPr>
          <p:cNvPicPr>
            <a:picLocks noGrp="1" noChangeAspect="1"/>
          </p:cNvPicPr>
          <p:nvPr>
            <p:ph idx="1"/>
          </p:nvPr>
        </p:nvPicPr>
        <p:blipFill>
          <a:blip r:embed="rId2"/>
          <a:stretch>
            <a:fillRect/>
          </a:stretch>
        </p:blipFill>
        <p:spPr>
          <a:xfrm>
            <a:off x="233757" y="340659"/>
            <a:ext cx="11770223" cy="5571191"/>
          </a:xfrm>
        </p:spPr>
      </p:pic>
    </p:spTree>
    <p:extLst>
      <p:ext uri="{BB962C8B-B14F-4D97-AF65-F5344CB8AC3E}">
        <p14:creationId xmlns:p14="http://schemas.microsoft.com/office/powerpoint/2010/main" val="1094541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E9BA17E-427B-87BD-BC1A-1C34FFB3DA67}"/>
              </a:ext>
            </a:extLst>
          </p:cNvPr>
          <p:cNvSpPr>
            <a:spLocks noGrp="1"/>
          </p:cNvSpPr>
          <p:nvPr>
            <p:ph idx="1"/>
          </p:nvPr>
        </p:nvSpPr>
        <p:spPr>
          <a:xfrm>
            <a:off x="564776" y="430306"/>
            <a:ext cx="10901084" cy="5480916"/>
          </a:xfrm>
        </p:spPr>
        <p:txBody>
          <a:bodyPr>
            <a:normAutofit/>
          </a:bodyPr>
          <a:lstStyle/>
          <a:p>
            <a:pPr marL="0" indent="0">
              <a:buNone/>
            </a:pPr>
            <a:r>
              <a:rPr lang="ar-IQ" sz="2400" b="1" dirty="0"/>
              <a:t>يساعد في عملية التنفس السلة </a:t>
            </a:r>
            <a:r>
              <a:rPr lang="ar-IQ" sz="2400" b="1" dirty="0" err="1"/>
              <a:t>الغلصمية</a:t>
            </a:r>
            <a:r>
              <a:rPr lang="ar-IQ" sz="2400" b="1" dirty="0"/>
              <a:t> </a:t>
            </a:r>
            <a:r>
              <a:rPr lang="en-US" sz="2400" b="1" dirty="0">
                <a:solidFill>
                  <a:srgbClr val="0070C0"/>
                </a:solidFill>
              </a:rPr>
              <a:t>Branchial basket </a:t>
            </a:r>
            <a:r>
              <a:rPr lang="ar-IQ" sz="2400" b="1" dirty="0">
                <a:solidFill>
                  <a:srgbClr val="0070C0"/>
                </a:solidFill>
              </a:rPr>
              <a:t>  </a:t>
            </a:r>
            <a:r>
              <a:rPr lang="ar-IQ" sz="2400" b="1" dirty="0"/>
              <a:t>وهي عبارة عن تركيب غضروفي يمتد من الحبل الظهري في الحبليات الأولية ودائرية الفم وظيفتها تدعم الخياشيم وتبقيها مفتوحة دائما وتلعب دورا في التنفس. </a:t>
            </a:r>
          </a:p>
          <a:p>
            <a:pPr marL="0" indent="0">
              <a:buNone/>
            </a:pPr>
            <a:r>
              <a:rPr lang="ar-IQ" sz="2000" b="1" dirty="0">
                <a:solidFill>
                  <a:srgbClr val="FF0000"/>
                </a:solidFill>
              </a:rPr>
              <a:t>كيف  تتم عملية التنفس ؟ </a:t>
            </a:r>
          </a:p>
          <a:p>
            <a:pPr marL="0" indent="0">
              <a:buNone/>
            </a:pPr>
            <a:r>
              <a:rPr lang="ar-IQ" sz="2400" b="1" dirty="0"/>
              <a:t>سلة </a:t>
            </a:r>
            <a:r>
              <a:rPr lang="ar-IQ" sz="2400" b="1" dirty="0" err="1"/>
              <a:t>غلصمية</a:t>
            </a:r>
            <a:r>
              <a:rPr lang="ar-IQ" sz="2400" b="1" dirty="0"/>
              <a:t> </a:t>
            </a:r>
            <a:r>
              <a:rPr lang="ar-IQ" sz="2400" b="1" dirty="0" err="1"/>
              <a:t>تنظغط</a:t>
            </a:r>
            <a:r>
              <a:rPr lang="ar-IQ" sz="2400" b="1" dirty="0"/>
              <a:t> لتتقلص العضلات يتم الزفير يخرج الماء خلال الفتحات الخيشومية ( زفير ) سلة </a:t>
            </a:r>
            <a:r>
              <a:rPr lang="ar-IQ" sz="2400" b="1" dirty="0" err="1"/>
              <a:t>غلصمية</a:t>
            </a:r>
            <a:r>
              <a:rPr lang="ar-IQ" sz="2400" b="1" dirty="0"/>
              <a:t> تتسع بانبساط العضلات يدخل الماء الى الجيوب الخيشومية (شهيق). </a:t>
            </a:r>
          </a:p>
          <a:p>
            <a:pPr marL="0" indent="0">
              <a:buNone/>
            </a:pPr>
            <a:endParaRPr lang="ar-IQ" sz="2000" b="1" dirty="0"/>
          </a:p>
          <a:p>
            <a:pPr marL="0" indent="0">
              <a:buNone/>
            </a:pPr>
            <a:r>
              <a:rPr lang="ar-IQ" sz="2400" b="1" dirty="0"/>
              <a:t>في الأسماك الغضروفية تسمى الخياشيم حاجزية </a:t>
            </a:r>
            <a:r>
              <a:rPr lang="en-US" sz="2400" b="1" dirty="0"/>
              <a:t>Septal gill</a:t>
            </a:r>
            <a:r>
              <a:rPr lang="ar-IQ" sz="2400" b="1" dirty="0"/>
              <a:t> </a:t>
            </a:r>
          </a:p>
          <a:p>
            <a:r>
              <a:rPr lang="ar-IQ" sz="2400" b="1" dirty="0"/>
              <a:t>لها جيب خيشومي صغير كل جيب مضغوط اماميا خلفيا حاوي مجموعتين من الصفائح الخيشومية على الجانبين الامامي والخلفي عدا الجيب الاخير يحوي صفائح على الجدار الامامي فقط لذلك يكون مختزل ويسمى المتنفس </a:t>
            </a:r>
            <a:r>
              <a:rPr lang="en-US" sz="2400" b="1" dirty="0"/>
              <a:t>Spiracle </a:t>
            </a:r>
            <a:r>
              <a:rPr lang="ar-IQ" sz="2400" b="1" dirty="0"/>
              <a:t> (عدد الجيوب 5</a:t>
            </a:r>
            <a:r>
              <a:rPr lang="en-US" sz="2400" b="1" dirty="0"/>
              <a:t> –</a:t>
            </a:r>
            <a:r>
              <a:rPr lang="ar-IQ" sz="2400" b="1" dirty="0"/>
              <a:t> 7</a:t>
            </a:r>
            <a:r>
              <a:rPr lang="en-US" sz="2400" b="1" dirty="0"/>
              <a:t> </a:t>
            </a:r>
            <a:r>
              <a:rPr lang="ar-IQ" sz="2400" b="1" dirty="0"/>
              <a:t> ازواج ) . </a:t>
            </a:r>
          </a:p>
        </p:txBody>
      </p:sp>
    </p:spTree>
    <p:extLst>
      <p:ext uri="{BB962C8B-B14F-4D97-AF65-F5344CB8AC3E}">
        <p14:creationId xmlns:p14="http://schemas.microsoft.com/office/powerpoint/2010/main" val="3141168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38CD4-83FC-78DE-49FB-B730311CC9D7}"/>
              </a:ext>
            </a:extLst>
          </p:cNvPr>
          <p:cNvSpPr>
            <a:spLocks noGrp="1"/>
          </p:cNvSpPr>
          <p:nvPr>
            <p:ph type="title"/>
          </p:nvPr>
        </p:nvSpPr>
        <p:spPr>
          <a:xfrm>
            <a:off x="2592925" y="152400"/>
            <a:ext cx="8944651" cy="1752600"/>
          </a:xfrm>
        </p:spPr>
        <p:txBody>
          <a:bodyPr/>
          <a:lstStyle/>
          <a:p>
            <a:pPr algn="ctr"/>
            <a:r>
              <a:rPr lang="ar-IQ" b="1" dirty="0">
                <a:solidFill>
                  <a:srgbClr val="FF0000"/>
                </a:solidFill>
              </a:rPr>
              <a:t>الجهاز التنفسي </a:t>
            </a:r>
          </a:p>
        </p:txBody>
      </p:sp>
      <p:sp>
        <p:nvSpPr>
          <p:cNvPr id="3" name="عنصر نائب للمحتوى 2">
            <a:extLst>
              <a:ext uri="{FF2B5EF4-FFF2-40B4-BE49-F238E27FC236}">
                <a16:creationId xmlns:a16="http://schemas.microsoft.com/office/drawing/2014/main" id="{FAC9F382-E8A7-2BCA-869A-21156A14D70A}"/>
              </a:ext>
            </a:extLst>
          </p:cNvPr>
          <p:cNvSpPr>
            <a:spLocks noGrp="1"/>
          </p:cNvSpPr>
          <p:nvPr>
            <p:ph idx="1"/>
          </p:nvPr>
        </p:nvSpPr>
        <p:spPr>
          <a:xfrm>
            <a:off x="206187" y="1343608"/>
            <a:ext cx="11792980" cy="5702650"/>
          </a:xfrm>
        </p:spPr>
        <p:txBody>
          <a:bodyPr>
            <a:normAutofit fontScale="62500" lnSpcReduction="20000"/>
          </a:bodyPr>
          <a:lstStyle/>
          <a:p>
            <a:pPr marL="0" indent="0">
              <a:buNone/>
            </a:pPr>
            <a:r>
              <a:rPr lang="ar-IQ" sz="3400" b="1" dirty="0"/>
              <a:t>التنفس </a:t>
            </a:r>
            <a:r>
              <a:rPr lang="en-US" sz="3400" b="1" dirty="0" err="1"/>
              <a:t>Respiraion</a:t>
            </a:r>
            <a:r>
              <a:rPr lang="ar-IQ" sz="3400" b="1" dirty="0"/>
              <a:t>: هو الحصول على الاوكسجين من المحيط الخارجي، لتحرير الطاقة                          المخزونة في الغذاء من قبل خلايا الجسم وتحرير ثاني أوكسيد الكاربون. والتنفس نوعان :</a:t>
            </a:r>
          </a:p>
          <a:p>
            <a:pPr marL="0" indent="0">
              <a:buNone/>
            </a:pPr>
            <a:r>
              <a:rPr lang="ar-IQ" sz="3400" b="1" dirty="0"/>
              <a:t> </a:t>
            </a:r>
          </a:p>
          <a:p>
            <a:pPr marL="0" indent="0">
              <a:buNone/>
            </a:pPr>
            <a:r>
              <a:rPr lang="ar-IQ" sz="3400" b="1" dirty="0">
                <a:solidFill>
                  <a:srgbClr val="FF0000"/>
                </a:solidFill>
              </a:rPr>
              <a:t>الخارجي: </a:t>
            </a:r>
            <a:r>
              <a:rPr lang="ar-IQ" sz="3400" b="1" dirty="0">
                <a:solidFill>
                  <a:srgbClr val="002060"/>
                </a:solidFill>
              </a:rPr>
              <a:t>اخذ الجسم للأوكسجين بعملية الشهيق وطرح ثاني أوكسيد الكاربون بعملية الزفير وينتقل الاوكسجين الى خلايا الجسم عن طريق الدم.</a:t>
            </a:r>
          </a:p>
          <a:p>
            <a:pPr marL="0" indent="0">
              <a:buNone/>
            </a:pPr>
            <a:endParaRPr lang="ar-IQ" sz="3400" b="1" dirty="0">
              <a:solidFill>
                <a:srgbClr val="002060"/>
              </a:solidFill>
            </a:endParaRPr>
          </a:p>
          <a:p>
            <a:pPr marL="0" indent="0">
              <a:buNone/>
            </a:pPr>
            <a:r>
              <a:rPr lang="ar-IQ" sz="3400" b="1" dirty="0">
                <a:solidFill>
                  <a:srgbClr val="C00000"/>
                </a:solidFill>
              </a:rPr>
              <a:t>الداخلي : </a:t>
            </a:r>
            <a:r>
              <a:rPr lang="ar-IQ" sz="3400" b="1" dirty="0">
                <a:solidFill>
                  <a:srgbClr val="002060"/>
                </a:solidFill>
              </a:rPr>
              <a:t>أخذ خلايا الجسم للأوكسجين لتقوم بأكسدة الغذاء وتحرير الطاقة الازمة لأداء الفعاليات الحيوية. </a:t>
            </a:r>
          </a:p>
          <a:p>
            <a:pPr marL="0" indent="0">
              <a:buNone/>
            </a:pPr>
            <a:endParaRPr lang="ar-IQ" sz="3400" b="1" dirty="0">
              <a:solidFill>
                <a:srgbClr val="002060"/>
              </a:solidFill>
            </a:endParaRPr>
          </a:p>
          <a:p>
            <a:pPr marL="0" indent="0">
              <a:buNone/>
            </a:pPr>
            <a:r>
              <a:rPr lang="ar-IQ" sz="3400" b="1" dirty="0">
                <a:solidFill>
                  <a:srgbClr val="C00000"/>
                </a:solidFill>
              </a:rPr>
              <a:t>أعضاء متخصصة للتنفس هي : </a:t>
            </a:r>
            <a:r>
              <a:rPr lang="ar-IQ" sz="3400" b="1" dirty="0">
                <a:solidFill>
                  <a:schemeClr val="accent4">
                    <a:lumMod val="50000"/>
                  </a:schemeClr>
                </a:solidFill>
              </a:rPr>
              <a:t>( رئات + خياشيم )</a:t>
            </a:r>
          </a:p>
          <a:p>
            <a:pPr marL="0" indent="0">
              <a:buNone/>
            </a:pPr>
            <a:r>
              <a:rPr lang="ar-IQ" sz="3400" b="1" dirty="0">
                <a:solidFill>
                  <a:srgbClr val="C00000"/>
                </a:solidFill>
              </a:rPr>
              <a:t>أعضاء مساعدة :  </a:t>
            </a:r>
            <a:r>
              <a:rPr lang="ar-IQ" sz="3400" b="1" dirty="0">
                <a:solidFill>
                  <a:schemeClr val="accent4">
                    <a:lumMod val="50000"/>
                  </a:schemeClr>
                </a:solidFill>
              </a:rPr>
              <a:t>( بطانة الفم ، الجلد ، المجمع والمستقيم ) </a:t>
            </a:r>
          </a:p>
          <a:p>
            <a:pPr marL="0" indent="0">
              <a:buNone/>
            </a:pPr>
            <a:endParaRPr lang="ar-IQ" sz="3400" b="1" dirty="0">
              <a:solidFill>
                <a:schemeClr val="accent4">
                  <a:lumMod val="50000"/>
                </a:schemeClr>
              </a:solidFill>
            </a:endParaRPr>
          </a:p>
          <a:p>
            <a:pPr marL="0" indent="0">
              <a:buNone/>
            </a:pPr>
            <a:r>
              <a:rPr lang="ar-IQ" sz="3400" b="1" dirty="0">
                <a:solidFill>
                  <a:schemeClr val="accent4">
                    <a:lumMod val="50000"/>
                  </a:schemeClr>
                </a:solidFill>
              </a:rPr>
              <a:t>عادة ما يكون السطح التنفسي (أيا كان نوعه ) واسع ورقيق ورطب وغني بالتجهيز الدموي . </a:t>
            </a:r>
          </a:p>
          <a:p>
            <a:pPr marL="0" indent="0">
              <a:buNone/>
            </a:pPr>
            <a:r>
              <a:rPr lang="ar-IQ" sz="2400" b="1" dirty="0">
                <a:solidFill>
                  <a:srgbClr val="C00000"/>
                </a:solidFill>
              </a:rPr>
              <a:t>  </a:t>
            </a:r>
          </a:p>
          <a:p>
            <a:pPr marL="0" indent="0">
              <a:buNone/>
            </a:pPr>
            <a:endParaRPr lang="ar-IQ" sz="2400" b="1" dirty="0">
              <a:solidFill>
                <a:srgbClr val="002060"/>
              </a:solidFill>
            </a:endParaRPr>
          </a:p>
          <a:p>
            <a:pPr marL="0" indent="0">
              <a:buNone/>
            </a:pPr>
            <a:r>
              <a:rPr lang="ar-IQ" sz="2400" b="1" dirty="0">
                <a:solidFill>
                  <a:srgbClr val="002060"/>
                </a:solidFill>
              </a:rPr>
              <a:t> </a:t>
            </a:r>
          </a:p>
        </p:txBody>
      </p:sp>
    </p:spTree>
    <p:extLst>
      <p:ext uri="{BB962C8B-B14F-4D97-AF65-F5344CB8AC3E}">
        <p14:creationId xmlns:p14="http://schemas.microsoft.com/office/powerpoint/2010/main" val="350012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06F02C9-DBF9-B12D-EAD4-4C123B486552}"/>
              </a:ext>
            </a:extLst>
          </p:cNvPr>
          <p:cNvSpPr>
            <a:spLocks noGrp="1"/>
          </p:cNvSpPr>
          <p:nvPr>
            <p:ph idx="1"/>
          </p:nvPr>
        </p:nvSpPr>
        <p:spPr>
          <a:xfrm>
            <a:off x="645459" y="259975"/>
            <a:ext cx="11430000" cy="6131859"/>
          </a:xfrm>
        </p:spPr>
        <p:txBody>
          <a:bodyPr/>
          <a:lstStyle/>
          <a:p>
            <a:r>
              <a:rPr lang="ar-IQ" sz="2400" b="1" dirty="0"/>
              <a:t>تنفصل الجيوب الخيشومية بحواجز بين خيشومية </a:t>
            </a:r>
            <a:r>
              <a:rPr lang="en-US" sz="2400" b="1" dirty="0" err="1"/>
              <a:t>Interbranchial</a:t>
            </a:r>
            <a:r>
              <a:rPr lang="en-US" sz="2400" b="1" dirty="0"/>
              <a:t> </a:t>
            </a:r>
            <a:r>
              <a:rPr lang="en-US" sz="2400" b="1" dirty="0" err="1"/>
              <a:t>sptal</a:t>
            </a:r>
            <a:r>
              <a:rPr lang="ar-IQ" sz="2400" b="1" dirty="0"/>
              <a:t>  ينشا على سطح كل منها صفائح خيشومية وضمن كل حاجز قوس يكون امشاط خيشومية </a:t>
            </a:r>
            <a:r>
              <a:rPr lang="en-US" sz="2400" b="1" dirty="0"/>
              <a:t>gill rackers</a:t>
            </a:r>
            <a:r>
              <a:rPr lang="ar-IQ" sz="2400" b="1" dirty="0"/>
              <a:t> للتصفية تحرس الفتحة الخيشومية الداخلية </a:t>
            </a:r>
          </a:p>
          <a:p>
            <a:pPr marL="0" indent="0">
              <a:buNone/>
            </a:pPr>
            <a:r>
              <a:rPr lang="ar-IQ" sz="2400" b="1" dirty="0"/>
              <a:t>( يعني الصفائح الخيشومية تمتد على طول الحاجز بين الخياشيم ).</a:t>
            </a:r>
          </a:p>
          <a:p>
            <a:pPr marL="0" indent="0">
              <a:buNone/>
            </a:pPr>
            <a:endParaRPr lang="ar-IQ" dirty="0"/>
          </a:p>
          <a:p>
            <a:r>
              <a:rPr lang="ar-IQ" dirty="0"/>
              <a:t> </a:t>
            </a:r>
            <a:r>
              <a:rPr lang="ar-IQ" sz="2400" b="1" dirty="0"/>
              <a:t>تفصل الشقوق الخيشومية الخارجية طيات جلدية تعمل كصمامات لأغلاقها .</a:t>
            </a:r>
          </a:p>
          <a:p>
            <a:pPr marL="0" indent="0" algn="ctr">
              <a:buNone/>
            </a:pPr>
            <a:r>
              <a:rPr lang="ar-IQ" sz="2800" b="1" dirty="0"/>
              <a:t>الية التنفس </a:t>
            </a:r>
          </a:p>
        </p:txBody>
      </p:sp>
      <p:sp>
        <p:nvSpPr>
          <p:cNvPr id="4" name="مربع نص 3">
            <a:extLst>
              <a:ext uri="{FF2B5EF4-FFF2-40B4-BE49-F238E27FC236}">
                <a16:creationId xmlns:a16="http://schemas.microsoft.com/office/drawing/2014/main" id="{DF9D97AE-68F4-0423-2242-298A6AB21C78}"/>
              </a:ext>
            </a:extLst>
          </p:cNvPr>
          <p:cNvSpPr txBox="1"/>
          <p:nvPr/>
        </p:nvSpPr>
        <p:spPr>
          <a:xfrm>
            <a:off x="7844118" y="3558988"/>
            <a:ext cx="4231341" cy="2923877"/>
          </a:xfrm>
          <a:prstGeom prst="rect">
            <a:avLst/>
          </a:prstGeom>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IQ" sz="2400" b="1" dirty="0"/>
              <a:t>شهيق</a:t>
            </a:r>
            <a:r>
              <a:rPr lang="ar-IQ" dirty="0"/>
              <a:t> </a:t>
            </a:r>
            <a:endParaRPr lang="ar-IQ" sz="2000" b="1" dirty="0"/>
          </a:p>
          <a:p>
            <a:pPr algn="r"/>
            <a:r>
              <a:rPr lang="ar-IQ" sz="2000" b="1" dirty="0"/>
              <a:t>1-يفتح الفم </a:t>
            </a:r>
          </a:p>
          <a:p>
            <a:pPr algn="r"/>
            <a:r>
              <a:rPr lang="ar-IQ" sz="2000" b="1" dirty="0"/>
              <a:t>2- ينخفض قاع التجويف الفمي البلعومي </a:t>
            </a:r>
          </a:p>
          <a:p>
            <a:pPr algn="r"/>
            <a:r>
              <a:rPr lang="ar-IQ" sz="2000" b="1" dirty="0"/>
              <a:t>3- تغلق الفتحات الخيشومية الخارجية بالطيات الجلدية </a:t>
            </a:r>
          </a:p>
          <a:p>
            <a:pPr algn="r"/>
            <a:r>
              <a:rPr lang="ar-IQ" sz="2000" b="1" dirty="0"/>
              <a:t>4- يتسع جدار الجسم </a:t>
            </a:r>
          </a:p>
          <a:p>
            <a:pPr algn="r"/>
            <a:r>
              <a:rPr lang="ar-IQ" sz="2000" b="1" dirty="0"/>
              <a:t>5- يدخل الماء المحمل </a:t>
            </a:r>
            <a:r>
              <a:rPr lang="ar-IQ" sz="2000" b="1" dirty="0" err="1"/>
              <a:t>بالاوكسجين</a:t>
            </a:r>
            <a:r>
              <a:rPr lang="ar-IQ" sz="2000" b="1" dirty="0"/>
              <a:t> </a:t>
            </a:r>
          </a:p>
        </p:txBody>
      </p:sp>
      <p:sp>
        <p:nvSpPr>
          <p:cNvPr id="5" name="مربع نص 4">
            <a:extLst>
              <a:ext uri="{FF2B5EF4-FFF2-40B4-BE49-F238E27FC236}">
                <a16:creationId xmlns:a16="http://schemas.microsoft.com/office/drawing/2014/main" id="{110C5707-1D57-7D6B-412D-12EE3D1DCD98}"/>
              </a:ext>
            </a:extLst>
          </p:cNvPr>
          <p:cNvSpPr txBox="1"/>
          <p:nvPr/>
        </p:nvSpPr>
        <p:spPr>
          <a:xfrm>
            <a:off x="1048871" y="3558988"/>
            <a:ext cx="4876800" cy="2923877"/>
          </a:xfrm>
          <a:prstGeom prst="rect">
            <a:avLst/>
          </a:prstGeom>
        </p:spPr>
        <p:style>
          <a:lnRef idx="0">
            <a:schemeClr val="accent5"/>
          </a:lnRef>
          <a:fillRef idx="3">
            <a:schemeClr val="accent5"/>
          </a:fillRef>
          <a:effectRef idx="3">
            <a:schemeClr val="accent5"/>
          </a:effectRef>
          <a:fontRef idx="minor">
            <a:schemeClr val="lt1"/>
          </a:fontRef>
        </p:style>
        <p:txBody>
          <a:bodyPr wrap="square" rtlCol="1">
            <a:spAutoFit/>
          </a:bodyPr>
          <a:lstStyle/>
          <a:p>
            <a:pPr algn="ctr"/>
            <a:r>
              <a:rPr lang="ar-IQ" sz="2400" b="1" dirty="0"/>
              <a:t>الزفير </a:t>
            </a:r>
            <a:endParaRPr lang="ar-IQ" sz="2000" dirty="0"/>
          </a:p>
          <a:p>
            <a:pPr algn="r"/>
            <a:r>
              <a:rPr lang="ar-IQ" sz="2000" b="1" dirty="0"/>
              <a:t>1- يغلق الفم </a:t>
            </a:r>
          </a:p>
          <a:p>
            <a:pPr algn="r"/>
            <a:r>
              <a:rPr lang="ar-IQ" sz="2000" b="1" dirty="0"/>
              <a:t>2- يرتفع قاع التجويف </a:t>
            </a:r>
          </a:p>
          <a:p>
            <a:pPr algn="r"/>
            <a:r>
              <a:rPr lang="ar-IQ" sz="2000" b="1" dirty="0"/>
              <a:t>3- تفتح الفتحات </a:t>
            </a:r>
          </a:p>
          <a:p>
            <a:pPr algn="r"/>
            <a:r>
              <a:rPr lang="ar-IQ" sz="2000" b="1" dirty="0"/>
              <a:t>4- يتقلص جدار الجسم </a:t>
            </a:r>
          </a:p>
          <a:p>
            <a:pPr algn="r"/>
            <a:r>
              <a:rPr lang="ar-IQ" sz="2000" b="1" dirty="0"/>
              <a:t>5- يخرج الماء يمر على الشقوق الخيشومية الداخلية           الصفائح الخيشومية          الشقوق الخيشومية الخارجية. </a:t>
            </a:r>
          </a:p>
        </p:txBody>
      </p:sp>
      <p:cxnSp>
        <p:nvCxnSpPr>
          <p:cNvPr id="7" name="رابط كسهم مستقيم 6">
            <a:extLst>
              <a:ext uri="{FF2B5EF4-FFF2-40B4-BE49-F238E27FC236}">
                <a16:creationId xmlns:a16="http://schemas.microsoft.com/office/drawing/2014/main" id="{2674C2FB-DB0C-1991-B88C-C6AEA98FB070}"/>
              </a:ext>
            </a:extLst>
          </p:cNvPr>
          <p:cNvCxnSpPr/>
          <p:nvPr/>
        </p:nvCxnSpPr>
        <p:spPr>
          <a:xfrm flipH="1">
            <a:off x="3836895" y="5997389"/>
            <a:ext cx="6006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D0C63BA7-717C-51C1-0CCB-C200CDDEC61F}"/>
              </a:ext>
            </a:extLst>
          </p:cNvPr>
          <p:cNvCxnSpPr/>
          <p:nvPr/>
        </p:nvCxnSpPr>
        <p:spPr>
          <a:xfrm flipH="1">
            <a:off x="2779058" y="5683624"/>
            <a:ext cx="609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46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7A2A2A2-B9DF-CA81-8748-D94B6DC37A7E}"/>
              </a:ext>
            </a:extLst>
          </p:cNvPr>
          <p:cNvSpPr>
            <a:spLocks noGrp="1"/>
          </p:cNvSpPr>
          <p:nvPr>
            <p:ph idx="1"/>
          </p:nvPr>
        </p:nvSpPr>
        <p:spPr>
          <a:xfrm>
            <a:off x="484093" y="475129"/>
            <a:ext cx="11286565" cy="6113930"/>
          </a:xfrm>
        </p:spPr>
        <p:txBody>
          <a:bodyPr>
            <a:normAutofit/>
          </a:bodyPr>
          <a:lstStyle/>
          <a:p>
            <a:r>
              <a:rPr lang="ar-IQ" sz="2000" b="1" dirty="0"/>
              <a:t>الشقوق الخيشومية الخارجية </a:t>
            </a:r>
          </a:p>
          <a:p>
            <a:r>
              <a:rPr lang="ar-IQ" sz="2000" b="1" dirty="0"/>
              <a:t>في </a:t>
            </a:r>
            <a:r>
              <a:rPr lang="ar-IQ" sz="2000" b="1" dirty="0" err="1"/>
              <a:t>القوابع</a:t>
            </a:r>
            <a:r>
              <a:rPr lang="ar-IQ" sz="2000" b="1" dirty="0"/>
              <a:t> </a:t>
            </a:r>
            <a:r>
              <a:rPr lang="en-US" sz="2000" b="1" dirty="0"/>
              <a:t>Batoidea</a:t>
            </a:r>
            <a:r>
              <a:rPr lang="ar-IQ" sz="2000" b="1" dirty="0"/>
              <a:t> </a:t>
            </a:r>
          </a:p>
          <a:p>
            <a:pPr marL="0" indent="0">
              <a:buNone/>
            </a:pPr>
            <a:r>
              <a:rPr lang="ar-IQ" sz="2000" b="1" dirty="0"/>
              <a:t>تقع على السطح البطني قي هذه الأسماك يدخل الماء عن طريق المتنفسين الواقعين في الجهة الظهرية ويخرج من الفتحات الخيشومية الخارجية في الجهة البطنية وبذلك تتجنب هذه الأسماك دخول الرمال الى التجويف البلعومي. </a:t>
            </a:r>
          </a:p>
          <a:p>
            <a:pPr marL="0" indent="0">
              <a:buNone/>
            </a:pPr>
            <a:endParaRPr lang="ar-IQ" sz="2000" b="1" dirty="0"/>
          </a:p>
          <a:p>
            <a:r>
              <a:rPr lang="ar-IQ" sz="2000" b="1" dirty="0"/>
              <a:t>في الاشلاق </a:t>
            </a:r>
            <a:r>
              <a:rPr lang="en-US" sz="2000" b="1" dirty="0"/>
              <a:t>Selachii</a:t>
            </a:r>
            <a:r>
              <a:rPr lang="ar-IQ" sz="2000" b="1" dirty="0"/>
              <a:t> </a:t>
            </a:r>
          </a:p>
          <a:p>
            <a:pPr marL="0" indent="0">
              <a:buNone/>
            </a:pPr>
            <a:r>
              <a:rPr lang="ar-IQ" sz="2000" b="1" dirty="0"/>
              <a:t>تقع الشقوق الخيشومية على الجانبين والمتنفس غير موجود فيدخل الماء عن طريق الفم ويخرج من الشقوق الخيشومية الخارجية. </a:t>
            </a:r>
          </a:p>
          <a:p>
            <a:pPr marL="0" indent="0">
              <a:buNone/>
            </a:pPr>
            <a:endParaRPr lang="ar-IQ" sz="2000" b="1" dirty="0"/>
          </a:p>
          <a:p>
            <a:r>
              <a:rPr lang="ar-IQ" sz="2000" b="1" dirty="0"/>
              <a:t>مثانة العوم مفقودة في الأسماك الغضروفية.  </a:t>
            </a:r>
          </a:p>
          <a:p>
            <a:endParaRPr lang="ar-IQ" sz="2000" b="1" dirty="0"/>
          </a:p>
          <a:p>
            <a:endParaRPr lang="ar-IQ" sz="2000" b="1" dirty="0"/>
          </a:p>
          <a:p>
            <a:endParaRPr lang="ar-IQ" sz="2000" b="1" dirty="0"/>
          </a:p>
          <a:p>
            <a:endParaRPr lang="ar-IQ" sz="2000" b="1" dirty="0"/>
          </a:p>
          <a:p>
            <a:endParaRPr lang="ar-IQ" sz="2000" b="1" dirty="0"/>
          </a:p>
          <a:p>
            <a:endParaRPr lang="ar-IQ" sz="2000" b="1" dirty="0"/>
          </a:p>
          <a:p>
            <a:endParaRPr lang="ar-IQ" sz="2000" b="1" dirty="0"/>
          </a:p>
          <a:p>
            <a:pPr marL="0" indent="0">
              <a:buNone/>
            </a:pPr>
            <a:endParaRPr lang="ar-IQ" sz="2000" b="1" dirty="0"/>
          </a:p>
        </p:txBody>
      </p:sp>
    </p:spTree>
    <p:extLst>
      <p:ext uri="{BB962C8B-B14F-4D97-AF65-F5344CB8AC3E}">
        <p14:creationId xmlns:p14="http://schemas.microsoft.com/office/powerpoint/2010/main" val="2359155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39C620-FCBD-A830-D813-BCAD03D49CE4}"/>
              </a:ext>
            </a:extLst>
          </p:cNvPr>
          <p:cNvSpPr>
            <a:spLocks noGrp="1"/>
          </p:cNvSpPr>
          <p:nvPr>
            <p:ph type="title"/>
          </p:nvPr>
        </p:nvSpPr>
        <p:spPr>
          <a:xfrm>
            <a:off x="788895" y="206188"/>
            <a:ext cx="11071412" cy="740590"/>
          </a:xfrm>
        </p:spPr>
        <p:txBody>
          <a:bodyPr>
            <a:normAutofit fontScale="90000"/>
          </a:bodyPr>
          <a:lstStyle/>
          <a:p>
            <a:pPr algn="r"/>
            <a:r>
              <a:rPr lang="ar-IQ" b="1" dirty="0">
                <a:solidFill>
                  <a:srgbClr val="FF0000"/>
                </a:solidFill>
              </a:rPr>
              <a:t>الأسماك العظمية  </a:t>
            </a:r>
            <a:r>
              <a:rPr lang="ar-IQ" b="1" dirty="0" err="1">
                <a:solidFill>
                  <a:schemeClr val="tx1"/>
                </a:solidFill>
              </a:rPr>
              <a:t>الخياشم</a:t>
            </a:r>
            <a:r>
              <a:rPr lang="ar-IQ" b="1" dirty="0">
                <a:solidFill>
                  <a:srgbClr val="FF0000"/>
                </a:solidFill>
              </a:rPr>
              <a:t>  </a:t>
            </a:r>
            <a:r>
              <a:rPr lang="ar-IQ" dirty="0"/>
              <a:t> </a:t>
            </a:r>
            <a:r>
              <a:rPr lang="ar-IQ" b="1" dirty="0"/>
              <a:t>تسمى</a:t>
            </a:r>
            <a:r>
              <a:rPr lang="ar-IQ" dirty="0"/>
              <a:t>    </a:t>
            </a:r>
            <a:r>
              <a:rPr lang="en-US" dirty="0"/>
              <a:t>  </a:t>
            </a:r>
            <a:r>
              <a:rPr lang="ar-IQ" dirty="0"/>
              <a:t> </a:t>
            </a:r>
            <a:r>
              <a:rPr lang="en-US" dirty="0"/>
              <a:t>  </a:t>
            </a:r>
            <a:r>
              <a:rPr lang="en-US" b="1" dirty="0"/>
              <a:t>Opercular gills</a:t>
            </a:r>
            <a:endParaRPr lang="ar-IQ" b="1" dirty="0"/>
          </a:p>
        </p:txBody>
      </p:sp>
      <p:sp>
        <p:nvSpPr>
          <p:cNvPr id="3" name="عنصر نائب للمحتوى 2">
            <a:extLst>
              <a:ext uri="{FF2B5EF4-FFF2-40B4-BE49-F238E27FC236}">
                <a16:creationId xmlns:a16="http://schemas.microsoft.com/office/drawing/2014/main" id="{1319CD9A-5101-AB97-AB02-3D108D1265AB}"/>
              </a:ext>
            </a:extLst>
          </p:cNvPr>
          <p:cNvSpPr>
            <a:spLocks noGrp="1"/>
          </p:cNvSpPr>
          <p:nvPr>
            <p:ph idx="1"/>
          </p:nvPr>
        </p:nvSpPr>
        <p:spPr>
          <a:xfrm>
            <a:off x="788895" y="1039907"/>
            <a:ext cx="11170023" cy="4871316"/>
          </a:xfrm>
        </p:spPr>
        <p:txBody>
          <a:bodyPr>
            <a:normAutofit/>
          </a:bodyPr>
          <a:lstStyle/>
          <a:p>
            <a:pPr marL="0" indent="0">
              <a:buNone/>
            </a:pPr>
            <a:r>
              <a:rPr lang="ar-IQ" sz="2400" b="1" dirty="0"/>
              <a:t>خمسة ازواج من الجيوب الخيشومية تفتح بالردهة الخيشومية المشتركة </a:t>
            </a:r>
            <a:r>
              <a:rPr lang="en-US" sz="2400" b="1" dirty="0"/>
              <a:t>Common branchial chamber </a:t>
            </a:r>
            <a:r>
              <a:rPr lang="ar-IQ" sz="2400" b="1" dirty="0"/>
              <a:t> ويغطيها من الخارج الغطاء </a:t>
            </a:r>
            <a:r>
              <a:rPr lang="en-US" sz="2400" b="1" dirty="0"/>
              <a:t>opercular</a:t>
            </a:r>
            <a:r>
              <a:rPr lang="ar-IQ" sz="2400" b="1" dirty="0"/>
              <a:t>  أربعة من هذه الجيوب فعالة بشكل تام بينما يتصل الخامس بالجذع. </a:t>
            </a:r>
          </a:p>
          <a:p>
            <a:pPr marL="0" indent="0">
              <a:buNone/>
            </a:pPr>
            <a:r>
              <a:rPr lang="ar-IQ" sz="2400" b="1" dirty="0"/>
              <a:t>والحاجز بين الخيشومي مختزل لذلك تمتد الخياشيم بحرية الى التجويف الجسمي.  </a:t>
            </a:r>
          </a:p>
        </p:txBody>
      </p:sp>
      <p:pic>
        <p:nvPicPr>
          <p:cNvPr id="5" name="صورة 4" descr="صورة تحتوي على رسم, فن الخط, رسم بياني, خط الرسم&#10;&#10;تم إنشاء الوصف تلقائياً">
            <a:extLst>
              <a:ext uri="{FF2B5EF4-FFF2-40B4-BE49-F238E27FC236}">
                <a16:creationId xmlns:a16="http://schemas.microsoft.com/office/drawing/2014/main" id="{8F7D21EE-C3F7-E134-8FF1-07A520272D41}"/>
              </a:ext>
            </a:extLst>
          </p:cNvPr>
          <p:cNvPicPr>
            <a:picLocks noChangeAspect="1"/>
          </p:cNvPicPr>
          <p:nvPr/>
        </p:nvPicPr>
        <p:blipFill>
          <a:blip r:embed="rId2"/>
          <a:stretch>
            <a:fillRect/>
          </a:stretch>
        </p:blipFill>
        <p:spPr>
          <a:xfrm>
            <a:off x="-1424" y="3216368"/>
            <a:ext cx="5209918" cy="3157538"/>
          </a:xfrm>
          <a:prstGeom prst="rect">
            <a:avLst/>
          </a:prstGeom>
          <a:ln w="88900" cap="sq" cmpd="thickThin">
            <a:solidFill>
              <a:srgbClr val="000000"/>
            </a:solidFill>
            <a:prstDash val="solid"/>
            <a:miter lim="800000"/>
          </a:ln>
          <a:effectLst>
            <a:innerShdw blurRad="76200">
              <a:srgbClr val="000000"/>
            </a:innerShdw>
          </a:effectLst>
        </p:spPr>
      </p:pic>
      <p:pic>
        <p:nvPicPr>
          <p:cNvPr id="7" name="صورة 6" descr="صورة تحتوي على رسم, فن الطفل, رسم بياني, رسوم متحركة&#10;&#10;تم إنشاء الوصف تلقائياً">
            <a:extLst>
              <a:ext uri="{FF2B5EF4-FFF2-40B4-BE49-F238E27FC236}">
                <a16:creationId xmlns:a16="http://schemas.microsoft.com/office/drawing/2014/main" id="{5F096DC0-8E20-2BA8-2084-3D21F367108F}"/>
              </a:ext>
            </a:extLst>
          </p:cNvPr>
          <p:cNvPicPr>
            <a:picLocks noChangeAspect="1"/>
          </p:cNvPicPr>
          <p:nvPr/>
        </p:nvPicPr>
        <p:blipFill>
          <a:blip r:embed="rId3"/>
          <a:stretch>
            <a:fillRect/>
          </a:stretch>
        </p:blipFill>
        <p:spPr>
          <a:xfrm>
            <a:off x="5369859" y="3429000"/>
            <a:ext cx="6822141" cy="34334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889890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495449C-8DE2-CE7A-6863-40E6E30AFB41}"/>
              </a:ext>
            </a:extLst>
          </p:cNvPr>
          <p:cNvSpPr>
            <a:spLocks noGrp="1"/>
          </p:cNvSpPr>
          <p:nvPr>
            <p:ph idx="1"/>
          </p:nvPr>
        </p:nvSpPr>
        <p:spPr>
          <a:xfrm>
            <a:off x="448235" y="233082"/>
            <a:ext cx="11492753" cy="6293224"/>
          </a:xfrm>
        </p:spPr>
        <p:txBody>
          <a:bodyPr>
            <a:normAutofit/>
          </a:bodyPr>
          <a:lstStyle/>
          <a:p>
            <a:pPr marL="0" indent="0" algn="ctr">
              <a:buNone/>
            </a:pPr>
            <a:r>
              <a:rPr lang="ar-IQ" sz="2400" b="1" dirty="0"/>
              <a:t>يوجد في الأسماك نوعين من الصفائح  </a:t>
            </a:r>
          </a:p>
        </p:txBody>
      </p:sp>
      <p:sp>
        <p:nvSpPr>
          <p:cNvPr id="4" name="مربع نص 3">
            <a:extLst>
              <a:ext uri="{FF2B5EF4-FFF2-40B4-BE49-F238E27FC236}">
                <a16:creationId xmlns:a16="http://schemas.microsoft.com/office/drawing/2014/main" id="{B7B9F4CD-2BD9-1969-C933-EC2ACCB682F3}"/>
              </a:ext>
            </a:extLst>
          </p:cNvPr>
          <p:cNvSpPr txBox="1"/>
          <p:nvPr/>
        </p:nvSpPr>
        <p:spPr>
          <a:xfrm>
            <a:off x="5576596" y="674924"/>
            <a:ext cx="661540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en-US" sz="2400" b="1" dirty="0"/>
              <a:t>Primary lamella </a:t>
            </a:r>
          </a:p>
          <a:p>
            <a:pPr algn="r" rtl="1"/>
            <a:r>
              <a:rPr lang="ar-IQ" sz="2400" b="1" dirty="0"/>
              <a:t>وتسمى أيضا خيوط خيشومية </a:t>
            </a:r>
            <a:r>
              <a:rPr lang="en-US" sz="2400" b="1" dirty="0"/>
              <a:t>gill filament </a:t>
            </a:r>
          </a:p>
          <a:p>
            <a:pPr algn="r" rtl="1"/>
            <a:r>
              <a:rPr lang="ar-IQ" sz="2400" b="1" dirty="0"/>
              <a:t>تمتد من القوس الخيشومي </a:t>
            </a:r>
          </a:p>
        </p:txBody>
      </p:sp>
      <p:sp>
        <p:nvSpPr>
          <p:cNvPr id="5" name="مربع نص 4">
            <a:extLst>
              <a:ext uri="{FF2B5EF4-FFF2-40B4-BE49-F238E27FC236}">
                <a16:creationId xmlns:a16="http://schemas.microsoft.com/office/drawing/2014/main" id="{3773A7FA-5FB1-1ADF-0BC2-CB7ADF8EC386}"/>
              </a:ext>
            </a:extLst>
          </p:cNvPr>
          <p:cNvSpPr txBox="1"/>
          <p:nvPr/>
        </p:nvSpPr>
        <p:spPr>
          <a:xfrm>
            <a:off x="74645" y="615821"/>
            <a:ext cx="5383763"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en-US" sz="2400" b="1" dirty="0"/>
              <a:t>Secondary lamella </a:t>
            </a:r>
          </a:p>
          <a:p>
            <a:pPr algn="r"/>
            <a:r>
              <a:rPr lang="ar-IQ" sz="2400" b="1" dirty="0"/>
              <a:t>تمتد من الخيوط الخيشومية الأولية </a:t>
            </a:r>
          </a:p>
        </p:txBody>
      </p:sp>
      <p:pic>
        <p:nvPicPr>
          <p:cNvPr id="7" name="صورة 6" descr="صورة تحتوي على نص, لقطة شاشة, الشعاب المرجانية&#10;&#10;تم إنشاء الوصف تلقائياً">
            <a:extLst>
              <a:ext uri="{FF2B5EF4-FFF2-40B4-BE49-F238E27FC236}">
                <a16:creationId xmlns:a16="http://schemas.microsoft.com/office/drawing/2014/main" id="{E6EA4A96-2CBB-C3D4-4625-E2F7A506927B}"/>
              </a:ext>
            </a:extLst>
          </p:cNvPr>
          <p:cNvPicPr>
            <a:picLocks noChangeAspect="1"/>
          </p:cNvPicPr>
          <p:nvPr/>
        </p:nvPicPr>
        <p:blipFill>
          <a:blip r:embed="rId2"/>
          <a:stretch>
            <a:fillRect/>
          </a:stretch>
        </p:blipFill>
        <p:spPr>
          <a:xfrm>
            <a:off x="197222" y="1954800"/>
            <a:ext cx="6427694" cy="4816166"/>
          </a:xfrm>
          <a:prstGeom prst="rect">
            <a:avLst/>
          </a:prstGeom>
        </p:spPr>
      </p:pic>
      <p:pic>
        <p:nvPicPr>
          <p:cNvPr id="12" name="صورة 11">
            <a:extLst>
              <a:ext uri="{FF2B5EF4-FFF2-40B4-BE49-F238E27FC236}">
                <a16:creationId xmlns:a16="http://schemas.microsoft.com/office/drawing/2014/main" id="{DFF310BE-4A47-1BCC-DCD7-7D4F761DE0E2}"/>
              </a:ext>
            </a:extLst>
          </p:cNvPr>
          <p:cNvPicPr>
            <a:picLocks noChangeAspect="1"/>
          </p:cNvPicPr>
          <p:nvPr/>
        </p:nvPicPr>
        <p:blipFill>
          <a:blip r:embed="rId3"/>
          <a:stretch>
            <a:fillRect/>
          </a:stretch>
        </p:blipFill>
        <p:spPr>
          <a:xfrm>
            <a:off x="6623605" y="2483224"/>
            <a:ext cx="5505642" cy="4287742"/>
          </a:xfrm>
          <a:prstGeom prst="rect">
            <a:avLst/>
          </a:prstGeom>
        </p:spPr>
      </p:pic>
      <p:pic>
        <p:nvPicPr>
          <p:cNvPr id="13" name="عنصر نائب للمحتوى 3" descr="صورة تحتوي على نص, لقطة شاشة, التصميم&#10;&#10;تم إنشاء الوصف تلقائياً">
            <a:extLst>
              <a:ext uri="{FF2B5EF4-FFF2-40B4-BE49-F238E27FC236}">
                <a16:creationId xmlns:a16="http://schemas.microsoft.com/office/drawing/2014/main" id="{1383DFFD-7264-D17F-F7DF-2E31596A4AFB}"/>
              </a:ext>
            </a:extLst>
          </p:cNvPr>
          <p:cNvPicPr>
            <a:picLocks noChangeAspect="1"/>
          </p:cNvPicPr>
          <p:nvPr/>
        </p:nvPicPr>
        <p:blipFill>
          <a:blip r:embed="rId4"/>
          <a:stretch>
            <a:fillRect/>
          </a:stretch>
        </p:blipFill>
        <p:spPr>
          <a:xfrm>
            <a:off x="448235" y="2113894"/>
            <a:ext cx="11681012" cy="5013047"/>
          </a:xfrm>
          <a:prstGeom prst="rect">
            <a:avLst/>
          </a:prstGeom>
        </p:spPr>
      </p:pic>
    </p:spTree>
    <p:extLst>
      <p:ext uri="{BB962C8B-B14F-4D97-AF65-F5344CB8AC3E}">
        <p14:creationId xmlns:p14="http://schemas.microsoft.com/office/powerpoint/2010/main" val="385576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a:extLst>
              <a:ext uri="{FF2B5EF4-FFF2-40B4-BE49-F238E27FC236}">
                <a16:creationId xmlns:a16="http://schemas.microsoft.com/office/drawing/2014/main" id="{2C9355EA-F7C0-9269-1F9A-87DF4C9726C0}"/>
              </a:ext>
            </a:extLst>
          </p:cNvPr>
          <p:cNvSpPr>
            <a:spLocks noGrp="1"/>
          </p:cNvSpPr>
          <p:nvPr>
            <p:ph idx="1"/>
          </p:nvPr>
        </p:nvSpPr>
        <p:spPr>
          <a:xfrm>
            <a:off x="770965" y="421341"/>
            <a:ext cx="11053481" cy="6221506"/>
          </a:xfrm>
        </p:spPr>
        <p:txBody>
          <a:bodyPr>
            <a:normAutofit/>
          </a:bodyPr>
          <a:lstStyle/>
          <a:p>
            <a:pPr marL="0" indent="0">
              <a:buNone/>
            </a:pPr>
            <a:r>
              <a:rPr lang="ar-IQ" sz="2800" b="1" dirty="0">
                <a:solidFill>
                  <a:schemeClr val="accent2">
                    <a:lumMod val="50000"/>
                  </a:schemeClr>
                </a:solidFill>
              </a:rPr>
              <a:t>وظيفة </a:t>
            </a:r>
            <a:r>
              <a:rPr lang="ar-IQ" sz="2800" b="1" dirty="0" err="1">
                <a:solidFill>
                  <a:schemeClr val="accent2">
                    <a:lumMod val="50000"/>
                  </a:schemeClr>
                </a:solidFill>
              </a:rPr>
              <a:t>الخياشم</a:t>
            </a:r>
            <a:r>
              <a:rPr lang="ar-IQ" sz="2800" b="1" dirty="0">
                <a:solidFill>
                  <a:schemeClr val="accent2">
                    <a:lumMod val="50000"/>
                  </a:schemeClr>
                </a:solidFill>
              </a:rPr>
              <a:t> :</a:t>
            </a:r>
          </a:p>
          <a:p>
            <a:pPr marL="0" indent="0">
              <a:buNone/>
            </a:pPr>
            <a:r>
              <a:rPr lang="ar-IQ" sz="2400" b="1" dirty="0">
                <a:solidFill>
                  <a:schemeClr val="tx1"/>
                </a:solidFill>
              </a:rPr>
              <a:t>1- التبادل الغازي. </a:t>
            </a:r>
          </a:p>
          <a:p>
            <a:pPr marL="0" indent="0">
              <a:buNone/>
            </a:pPr>
            <a:r>
              <a:rPr lang="ar-IQ" sz="2400" b="1" dirty="0">
                <a:solidFill>
                  <a:schemeClr val="tx1"/>
                </a:solidFill>
              </a:rPr>
              <a:t>2- طرح فضلات </a:t>
            </a:r>
            <a:r>
              <a:rPr lang="ar-IQ" sz="2400" b="1" dirty="0" err="1">
                <a:solidFill>
                  <a:schemeClr val="tx1"/>
                </a:solidFill>
              </a:rPr>
              <a:t>نتروجينية</a:t>
            </a:r>
            <a:r>
              <a:rPr lang="ar-IQ" sz="2400" b="1" dirty="0">
                <a:solidFill>
                  <a:schemeClr val="tx1"/>
                </a:solidFill>
              </a:rPr>
              <a:t> </a:t>
            </a:r>
            <a:r>
              <a:rPr lang="ar-IQ" sz="2400" b="1" dirty="0" err="1">
                <a:solidFill>
                  <a:schemeClr val="tx1"/>
                </a:solidFill>
              </a:rPr>
              <a:t>كالامونيا</a:t>
            </a:r>
            <a:r>
              <a:rPr lang="ar-IQ" sz="2400" b="1" dirty="0">
                <a:solidFill>
                  <a:schemeClr val="tx1"/>
                </a:solidFill>
              </a:rPr>
              <a:t>.</a:t>
            </a:r>
          </a:p>
          <a:p>
            <a:pPr marL="0" indent="0">
              <a:buNone/>
            </a:pPr>
            <a:r>
              <a:rPr lang="ar-IQ" sz="2400" b="1" dirty="0">
                <a:solidFill>
                  <a:schemeClr val="tx1"/>
                </a:solidFill>
              </a:rPr>
              <a:t>3-التخلص من الماء الزائد.  </a:t>
            </a:r>
          </a:p>
          <a:p>
            <a:pPr marL="0" indent="0" algn="ctr">
              <a:buNone/>
            </a:pPr>
            <a:r>
              <a:rPr lang="ar-IQ" sz="2800" b="1" dirty="0">
                <a:solidFill>
                  <a:schemeClr val="accent1"/>
                </a:solidFill>
              </a:rPr>
              <a:t>    الية التنفس </a:t>
            </a:r>
          </a:p>
        </p:txBody>
      </p:sp>
      <p:sp>
        <p:nvSpPr>
          <p:cNvPr id="7" name="مربع نص 6">
            <a:extLst>
              <a:ext uri="{FF2B5EF4-FFF2-40B4-BE49-F238E27FC236}">
                <a16:creationId xmlns:a16="http://schemas.microsoft.com/office/drawing/2014/main" id="{D9723C4A-3D09-66A3-4FB1-627322AD0BD2}"/>
              </a:ext>
            </a:extLst>
          </p:cNvPr>
          <p:cNvSpPr txBox="1"/>
          <p:nvPr/>
        </p:nvSpPr>
        <p:spPr>
          <a:xfrm>
            <a:off x="7718612" y="3191435"/>
            <a:ext cx="4213412" cy="3046988"/>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sz="2400" b="1" dirty="0"/>
              <a:t>الشهيق </a:t>
            </a:r>
          </a:p>
          <a:p>
            <a:pPr algn="r"/>
            <a:r>
              <a:rPr lang="ar-IQ" sz="2400" b="1" dirty="0"/>
              <a:t>1- فتح الفم </a:t>
            </a:r>
          </a:p>
          <a:p>
            <a:pPr algn="r"/>
            <a:r>
              <a:rPr lang="ar-IQ" sz="2400" b="1" dirty="0"/>
              <a:t>2- ينخفض قاع التجويف الفمي البلعومي</a:t>
            </a:r>
          </a:p>
          <a:p>
            <a:pPr algn="r"/>
            <a:r>
              <a:rPr lang="ar-IQ" sz="2400" b="1" dirty="0"/>
              <a:t>3-تتسع جدران البلعوم </a:t>
            </a:r>
          </a:p>
          <a:p>
            <a:pPr algn="r"/>
            <a:r>
              <a:rPr lang="ar-IQ" sz="2400" b="1" dirty="0"/>
              <a:t>4- ينغلق الغطاء </a:t>
            </a:r>
            <a:r>
              <a:rPr lang="ar-IQ" sz="2400" b="1" dirty="0" err="1"/>
              <a:t>الغلصمي</a:t>
            </a:r>
            <a:r>
              <a:rPr lang="ar-IQ" sz="2400" b="1" dirty="0"/>
              <a:t> </a:t>
            </a:r>
          </a:p>
          <a:p>
            <a:pPr algn="r"/>
            <a:r>
              <a:rPr lang="ar-IQ" sz="2400" b="1" dirty="0"/>
              <a:t>5-يدخل الماء المشبع </a:t>
            </a:r>
            <a:r>
              <a:rPr lang="ar-IQ" sz="2400" b="1" dirty="0" err="1"/>
              <a:t>بالاوكسجين</a:t>
            </a:r>
            <a:r>
              <a:rPr lang="ar-IQ" sz="2400" b="1" dirty="0"/>
              <a:t>  </a:t>
            </a:r>
          </a:p>
        </p:txBody>
      </p:sp>
      <p:sp>
        <p:nvSpPr>
          <p:cNvPr id="8" name="مربع نص 7">
            <a:extLst>
              <a:ext uri="{FF2B5EF4-FFF2-40B4-BE49-F238E27FC236}">
                <a16:creationId xmlns:a16="http://schemas.microsoft.com/office/drawing/2014/main" id="{C4D2F99C-C32B-EB62-4855-252730E35ECC}"/>
              </a:ext>
            </a:extLst>
          </p:cNvPr>
          <p:cNvSpPr txBox="1"/>
          <p:nvPr/>
        </p:nvSpPr>
        <p:spPr>
          <a:xfrm>
            <a:off x="770965" y="3191435"/>
            <a:ext cx="5459506"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sz="2400" b="1" dirty="0"/>
              <a:t>الزفير </a:t>
            </a:r>
          </a:p>
          <a:p>
            <a:pPr algn="r"/>
            <a:r>
              <a:rPr lang="ar-IQ" sz="2400" b="1" dirty="0"/>
              <a:t>1- يغلق الفم </a:t>
            </a:r>
          </a:p>
          <a:p>
            <a:pPr algn="r"/>
            <a:r>
              <a:rPr lang="ar-IQ" sz="2400" b="1" dirty="0"/>
              <a:t>2- يرتفع قاع التجويف الفمي البلعومي </a:t>
            </a:r>
          </a:p>
          <a:p>
            <a:pPr algn="r"/>
            <a:r>
              <a:rPr lang="ar-IQ" sz="2400" b="1" dirty="0"/>
              <a:t>3- تتقلص جدران البلعوم </a:t>
            </a:r>
          </a:p>
          <a:p>
            <a:pPr algn="r"/>
            <a:r>
              <a:rPr lang="ar-IQ" sz="2400" b="1" dirty="0"/>
              <a:t>4- يفتح الغطاء </a:t>
            </a:r>
            <a:r>
              <a:rPr lang="ar-IQ" sz="2400" b="1" dirty="0" err="1"/>
              <a:t>الغلصمي</a:t>
            </a:r>
            <a:r>
              <a:rPr lang="ar-IQ" sz="2400" b="1" dirty="0"/>
              <a:t> </a:t>
            </a:r>
          </a:p>
          <a:p>
            <a:pPr algn="r"/>
            <a:r>
              <a:rPr lang="ar-IQ" sz="2400" b="1" dirty="0"/>
              <a:t>5- يغادر الماء الى الخارج</a:t>
            </a:r>
          </a:p>
        </p:txBody>
      </p:sp>
    </p:spTree>
    <p:extLst>
      <p:ext uri="{BB962C8B-B14F-4D97-AF65-F5344CB8AC3E}">
        <p14:creationId xmlns:p14="http://schemas.microsoft.com/office/powerpoint/2010/main" val="114898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01CC1F-3EF2-8A1E-9643-401C39059CC4}"/>
              </a:ext>
            </a:extLst>
          </p:cNvPr>
          <p:cNvSpPr>
            <a:spLocks noGrp="1"/>
          </p:cNvSpPr>
          <p:nvPr>
            <p:ph type="title"/>
          </p:nvPr>
        </p:nvSpPr>
        <p:spPr/>
        <p:txBody>
          <a:bodyPr/>
          <a:lstStyle/>
          <a:p>
            <a:endParaRPr lang="ar-IQ"/>
          </a:p>
        </p:txBody>
      </p:sp>
      <p:pic>
        <p:nvPicPr>
          <p:cNvPr id="4" name="عنصر نائب للمحتوى 4">
            <a:extLst>
              <a:ext uri="{FF2B5EF4-FFF2-40B4-BE49-F238E27FC236}">
                <a16:creationId xmlns:a16="http://schemas.microsoft.com/office/drawing/2014/main" id="{76CBE072-9DFA-24EE-58F6-A733AFF6C27A}"/>
              </a:ext>
            </a:extLst>
          </p:cNvPr>
          <p:cNvPicPr>
            <a:picLocks noGrp="1" noChangeAspect="1"/>
          </p:cNvPicPr>
          <p:nvPr>
            <p:ph idx="1"/>
          </p:nvPr>
        </p:nvPicPr>
        <p:blipFill>
          <a:blip r:embed="rId2"/>
          <a:stretch>
            <a:fillRect/>
          </a:stretch>
        </p:blipFill>
        <p:spPr>
          <a:xfrm>
            <a:off x="968189" y="142131"/>
            <a:ext cx="10452846" cy="6357281"/>
          </a:xfrm>
          <a:prstGeom prst="rect">
            <a:avLst/>
          </a:prstGeom>
          <a:ln w="88900" cap="sq" cmpd="thickThin">
            <a:solidFill>
              <a:srgbClr val="000000"/>
            </a:solidFill>
            <a:prstDash val="solid"/>
            <a:miter lim="800000"/>
          </a:ln>
          <a:effectLst>
            <a:innerShdw blurRad="76200">
              <a:srgbClr val="000000"/>
            </a:innerShdw>
          </a:effectLst>
        </p:spPr>
      </p:pic>
      <p:sp>
        <p:nvSpPr>
          <p:cNvPr id="5" name="مربع نص 4">
            <a:extLst>
              <a:ext uri="{FF2B5EF4-FFF2-40B4-BE49-F238E27FC236}">
                <a16:creationId xmlns:a16="http://schemas.microsoft.com/office/drawing/2014/main" id="{BF254498-48F1-93DA-1D13-B52D259B465E}"/>
              </a:ext>
            </a:extLst>
          </p:cNvPr>
          <p:cNvSpPr txBox="1"/>
          <p:nvPr/>
        </p:nvSpPr>
        <p:spPr>
          <a:xfrm>
            <a:off x="1174376" y="421341"/>
            <a:ext cx="2680448" cy="369332"/>
          </a:xfrm>
          <a:prstGeom prst="rect">
            <a:avLst/>
          </a:prstGeom>
          <a:noFill/>
        </p:spPr>
        <p:txBody>
          <a:bodyPr wrap="square" rtlCol="1">
            <a:spAutoFit/>
          </a:bodyPr>
          <a:lstStyle/>
          <a:p>
            <a:r>
              <a:rPr lang="ar-IQ" b="1" dirty="0"/>
              <a:t>شرايين </a:t>
            </a:r>
            <a:r>
              <a:rPr lang="ar-IQ" b="1" dirty="0" err="1"/>
              <a:t>غلصمية</a:t>
            </a:r>
            <a:r>
              <a:rPr lang="ar-IQ" b="1" dirty="0"/>
              <a:t> صادرة</a:t>
            </a:r>
          </a:p>
        </p:txBody>
      </p:sp>
      <p:sp>
        <p:nvSpPr>
          <p:cNvPr id="6" name="مربع نص 5">
            <a:extLst>
              <a:ext uri="{FF2B5EF4-FFF2-40B4-BE49-F238E27FC236}">
                <a16:creationId xmlns:a16="http://schemas.microsoft.com/office/drawing/2014/main" id="{0DA91BC8-2AD1-9EA7-E02A-FE6879AAA3ED}"/>
              </a:ext>
            </a:extLst>
          </p:cNvPr>
          <p:cNvSpPr txBox="1"/>
          <p:nvPr/>
        </p:nvSpPr>
        <p:spPr>
          <a:xfrm>
            <a:off x="1084729" y="2107770"/>
            <a:ext cx="2922495" cy="369332"/>
          </a:xfrm>
          <a:prstGeom prst="rect">
            <a:avLst/>
          </a:prstGeom>
          <a:noFill/>
        </p:spPr>
        <p:txBody>
          <a:bodyPr wrap="square" rtlCol="1">
            <a:spAutoFit/>
          </a:bodyPr>
          <a:lstStyle/>
          <a:p>
            <a:r>
              <a:rPr lang="ar-IQ" b="1" dirty="0"/>
              <a:t>شرايين </a:t>
            </a:r>
            <a:r>
              <a:rPr lang="ar-IQ" b="1" dirty="0" err="1"/>
              <a:t>غلصمية</a:t>
            </a:r>
            <a:r>
              <a:rPr lang="ar-IQ" b="1" dirty="0"/>
              <a:t> وارده</a:t>
            </a:r>
          </a:p>
        </p:txBody>
      </p:sp>
    </p:spTree>
    <p:extLst>
      <p:ext uri="{BB962C8B-B14F-4D97-AF65-F5344CB8AC3E}">
        <p14:creationId xmlns:p14="http://schemas.microsoft.com/office/powerpoint/2010/main" val="1880676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5B34EBC-F9A2-33FD-D8B6-9509E8FDD120}"/>
              </a:ext>
            </a:extLst>
          </p:cNvPr>
          <p:cNvSpPr>
            <a:spLocks noGrp="1"/>
          </p:cNvSpPr>
          <p:nvPr>
            <p:ph idx="1"/>
          </p:nvPr>
        </p:nvSpPr>
        <p:spPr>
          <a:xfrm>
            <a:off x="439271" y="430305"/>
            <a:ext cx="11752729" cy="6104965"/>
          </a:xfrm>
        </p:spPr>
        <p:txBody>
          <a:bodyPr/>
          <a:lstStyle/>
          <a:p>
            <a:pPr marL="0" indent="0">
              <a:buNone/>
            </a:pPr>
            <a:r>
              <a:rPr lang="ar-IQ" dirty="0"/>
              <a:t> </a:t>
            </a:r>
            <a:r>
              <a:rPr lang="ar-IQ" sz="2400" b="1" dirty="0">
                <a:solidFill>
                  <a:schemeClr val="accent1"/>
                </a:solidFill>
              </a:rPr>
              <a:t>علل/ تكون كفاءة الأسماك باستخلاص 85% من الاوكسجين المذاب </a:t>
            </a:r>
          </a:p>
          <a:p>
            <a:pPr marL="0" indent="0">
              <a:buNone/>
            </a:pPr>
            <a:r>
              <a:rPr lang="ar-IQ" sz="2400" b="1" dirty="0"/>
              <a:t>1-تيار الماء المعاكس لاتجاه سريان الدم في الصفائح الخيشومية .</a:t>
            </a:r>
          </a:p>
          <a:p>
            <a:pPr marL="0" indent="0">
              <a:buNone/>
            </a:pPr>
            <a:r>
              <a:rPr lang="ar-IQ" sz="2400" b="1" dirty="0"/>
              <a:t>2- رقة السطح فالمسافة بين الماء والدم اقل من مايكرو ميتر واحد.</a:t>
            </a:r>
          </a:p>
          <a:p>
            <a:pPr marL="0" indent="0">
              <a:buNone/>
            </a:pPr>
            <a:r>
              <a:rPr lang="ar-IQ" sz="2400" b="1" dirty="0"/>
              <a:t>3- يمر الماء على جانبي الصفيحة الثانوية والتي يحصل فيها التبادل الغازي بين الماء والدم .</a:t>
            </a:r>
          </a:p>
          <a:p>
            <a:pPr marL="0" indent="0">
              <a:buNone/>
            </a:pPr>
            <a:endParaRPr lang="ar-IQ" sz="2000" b="1" dirty="0"/>
          </a:p>
          <a:p>
            <a:pPr marL="0" indent="0">
              <a:buNone/>
            </a:pPr>
            <a:r>
              <a:rPr lang="ar-IQ" sz="2400" b="1" dirty="0">
                <a:solidFill>
                  <a:srgbClr val="002060"/>
                </a:solidFill>
              </a:rPr>
              <a:t>في وقت الراحة الصفائح الأولية </a:t>
            </a:r>
            <a:r>
              <a:rPr lang="en-US" sz="2400" b="1" dirty="0">
                <a:solidFill>
                  <a:srgbClr val="7030A0"/>
                </a:solidFill>
              </a:rPr>
              <a:t>gill filament</a:t>
            </a:r>
            <a:r>
              <a:rPr lang="ar-IQ" sz="2400" b="1" dirty="0">
                <a:solidFill>
                  <a:srgbClr val="7030A0"/>
                </a:solidFill>
              </a:rPr>
              <a:t> </a:t>
            </a:r>
            <a:r>
              <a:rPr lang="ar-IQ" sz="2400" b="1" dirty="0">
                <a:solidFill>
                  <a:srgbClr val="002060"/>
                </a:solidFill>
              </a:rPr>
              <a:t>تسمح للمزيد بالماء للمرور عبر السطوح التنفسية وفي وقت النشاط تتحرك الأولية بواسطة عضلات مقربة </a:t>
            </a:r>
            <a:r>
              <a:rPr lang="en-US" sz="2400" b="1" dirty="0">
                <a:solidFill>
                  <a:srgbClr val="7030A0"/>
                </a:solidFill>
              </a:rPr>
              <a:t>Adductor Muscles</a:t>
            </a:r>
            <a:r>
              <a:rPr lang="ar-IQ" sz="2400" b="1" dirty="0">
                <a:solidFill>
                  <a:srgbClr val="7030A0"/>
                </a:solidFill>
              </a:rPr>
              <a:t> </a:t>
            </a:r>
            <a:r>
              <a:rPr lang="ar-IQ" sz="2400" b="1" dirty="0">
                <a:solidFill>
                  <a:srgbClr val="002060"/>
                </a:solidFill>
              </a:rPr>
              <a:t>الى مجرى الماء لتزيد من ارواء الصفائح الثانوية  </a:t>
            </a:r>
            <a:r>
              <a:rPr lang="en-US" sz="2400" b="1" dirty="0">
                <a:solidFill>
                  <a:srgbClr val="7030A0"/>
                </a:solidFill>
              </a:rPr>
              <a:t>Secondary lamella</a:t>
            </a:r>
            <a:r>
              <a:rPr lang="ar-IQ" sz="2400" b="1" dirty="0">
                <a:solidFill>
                  <a:srgbClr val="002060"/>
                </a:solidFill>
              </a:rPr>
              <a:t> الموجودة  في الخيوط الخيشومية (الصفائح الأولية ) فتزيد فرصة التبادل الغازي (عملها مثل المقص ).  </a:t>
            </a:r>
          </a:p>
        </p:txBody>
      </p:sp>
    </p:spTree>
    <p:extLst>
      <p:ext uri="{BB962C8B-B14F-4D97-AF65-F5344CB8AC3E}">
        <p14:creationId xmlns:p14="http://schemas.microsoft.com/office/powerpoint/2010/main" val="3193447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7FE4CB0-9B6B-A4D4-2B27-06DF7A8C4821}"/>
              </a:ext>
            </a:extLst>
          </p:cNvPr>
          <p:cNvSpPr>
            <a:spLocks noGrp="1"/>
          </p:cNvSpPr>
          <p:nvPr>
            <p:ph idx="1"/>
          </p:nvPr>
        </p:nvSpPr>
        <p:spPr>
          <a:xfrm>
            <a:off x="412377" y="277906"/>
            <a:ext cx="11663082" cy="6508376"/>
          </a:xfrm>
        </p:spPr>
        <p:txBody>
          <a:bodyPr>
            <a:normAutofit/>
          </a:bodyPr>
          <a:lstStyle/>
          <a:p>
            <a:pPr marL="0" indent="0">
              <a:buNone/>
            </a:pPr>
            <a:r>
              <a:rPr lang="ar-IQ" sz="2800" b="1" dirty="0">
                <a:solidFill>
                  <a:schemeClr val="accent2">
                    <a:lumMod val="50000"/>
                  </a:schemeClr>
                </a:solidFill>
              </a:rPr>
              <a:t>أعضاء التنفس </a:t>
            </a:r>
            <a:r>
              <a:rPr lang="ar-IQ" sz="2800" b="1" dirty="0" err="1">
                <a:solidFill>
                  <a:schemeClr val="accent2">
                    <a:lumMod val="50000"/>
                  </a:schemeClr>
                </a:solidFill>
              </a:rPr>
              <a:t>المساعده</a:t>
            </a:r>
            <a:r>
              <a:rPr lang="ar-IQ" sz="2800" b="1" dirty="0">
                <a:solidFill>
                  <a:schemeClr val="accent2">
                    <a:lumMod val="50000"/>
                  </a:schemeClr>
                </a:solidFill>
              </a:rPr>
              <a:t> في الأسماك </a:t>
            </a:r>
          </a:p>
          <a:p>
            <a:pPr marL="0" indent="0">
              <a:buNone/>
            </a:pPr>
            <a:r>
              <a:rPr lang="ar-IQ" sz="2400" b="1" dirty="0">
                <a:solidFill>
                  <a:schemeClr val="tx2">
                    <a:lumMod val="50000"/>
                  </a:schemeClr>
                </a:solidFill>
              </a:rPr>
              <a:t>1-تجويف خيشومي مساعد </a:t>
            </a:r>
            <a:r>
              <a:rPr lang="en-US" sz="2400" b="1" dirty="0">
                <a:solidFill>
                  <a:schemeClr val="tx2">
                    <a:lumMod val="50000"/>
                  </a:schemeClr>
                </a:solidFill>
              </a:rPr>
              <a:t>Accessory branchial cavity </a:t>
            </a:r>
            <a:r>
              <a:rPr lang="ar-IQ" sz="2400" b="1" dirty="0">
                <a:solidFill>
                  <a:schemeClr val="tx2">
                    <a:lumMod val="50000"/>
                  </a:schemeClr>
                </a:solidFill>
              </a:rPr>
              <a:t> يقع فوق </a:t>
            </a:r>
            <a:r>
              <a:rPr lang="ar-IQ" sz="2400" b="1" dirty="0" err="1">
                <a:solidFill>
                  <a:schemeClr val="tx2">
                    <a:lumMod val="50000"/>
                  </a:schemeClr>
                </a:solidFill>
              </a:rPr>
              <a:t>الخياشم</a:t>
            </a:r>
            <a:r>
              <a:rPr lang="ar-IQ" sz="2400" b="1" dirty="0">
                <a:solidFill>
                  <a:schemeClr val="tx2">
                    <a:lumMod val="50000"/>
                  </a:schemeClr>
                </a:solidFill>
              </a:rPr>
              <a:t> على كل جانب كما في سمك الفراخ الهندية لان خياشيمه ضامرة .</a:t>
            </a:r>
          </a:p>
          <a:p>
            <a:pPr marL="0" indent="0">
              <a:buNone/>
            </a:pPr>
            <a:endParaRPr lang="ar-IQ" sz="2400" b="1" dirty="0">
              <a:solidFill>
                <a:schemeClr val="tx2">
                  <a:lumMod val="50000"/>
                </a:schemeClr>
              </a:solidFill>
            </a:endParaRPr>
          </a:p>
          <a:p>
            <a:pPr marL="0" indent="0">
              <a:buNone/>
            </a:pPr>
            <a:endParaRPr lang="ar-IQ" sz="2400" b="1" dirty="0">
              <a:solidFill>
                <a:schemeClr val="tx2">
                  <a:lumMod val="50000"/>
                </a:schemeClr>
              </a:solidFill>
            </a:endParaRPr>
          </a:p>
          <a:p>
            <a:pPr marL="0" indent="0">
              <a:buNone/>
            </a:pPr>
            <a:r>
              <a:rPr lang="ar-IQ" sz="2400" b="1" dirty="0">
                <a:solidFill>
                  <a:schemeClr val="tx2">
                    <a:lumMod val="50000"/>
                  </a:schemeClr>
                </a:solidFill>
              </a:rPr>
              <a:t>2- الاكياس الهوائية </a:t>
            </a:r>
            <a:r>
              <a:rPr lang="en-US" sz="2400" b="1" dirty="0">
                <a:solidFill>
                  <a:schemeClr val="tx2">
                    <a:lumMod val="50000"/>
                  </a:schemeClr>
                </a:solidFill>
              </a:rPr>
              <a:t>Air sacs</a:t>
            </a:r>
            <a:r>
              <a:rPr lang="ar-IQ" sz="2400" b="1" dirty="0">
                <a:solidFill>
                  <a:schemeClr val="tx2">
                    <a:lumMod val="50000"/>
                  </a:schemeClr>
                </a:solidFill>
              </a:rPr>
              <a:t> .</a:t>
            </a:r>
          </a:p>
          <a:p>
            <a:pPr marL="0" indent="0">
              <a:buNone/>
            </a:pPr>
            <a:r>
              <a:rPr lang="ar-IQ" sz="2400" b="1" dirty="0">
                <a:solidFill>
                  <a:schemeClr val="tx2">
                    <a:lumMod val="50000"/>
                  </a:schemeClr>
                </a:solidFill>
              </a:rPr>
              <a:t>3- الاكياس الوعائية </a:t>
            </a:r>
            <a:r>
              <a:rPr lang="en-US" sz="2400" b="1" dirty="0">
                <a:solidFill>
                  <a:schemeClr val="tx2">
                    <a:lumMod val="50000"/>
                  </a:schemeClr>
                </a:solidFill>
              </a:rPr>
              <a:t>Vascular sacs</a:t>
            </a:r>
            <a:r>
              <a:rPr lang="ar-IQ" sz="2400" b="1" dirty="0">
                <a:solidFill>
                  <a:schemeClr val="tx2">
                    <a:lumMod val="50000"/>
                  </a:schemeClr>
                </a:solidFill>
              </a:rPr>
              <a:t> . </a:t>
            </a:r>
          </a:p>
          <a:p>
            <a:pPr marL="0" indent="0">
              <a:buNone/>
            </a:pPr>
            <a:r>
              <a:rPr lang="ar-IQ" sz="2400" b="1" dirty="0">
                <a:solidFill>
                  <a:schemeClr val="tx2">
                    <a:lumMod val="50000"/>
                  </a:schemeClr>
                </a:solidFill>
              </a:rPr>
              <a:t>4- بعض الأسماك تقوم بابتلاع الهواء حيث يمر من الفم الى الأمعاء للتبادل الغازي وطرح ثاني أوكسيد الكاربون عن طريق المخرج (المستقيم ). </a:t>
            </a:r>
          </a:p>
          <a:p>
            <a:pPr marL="0" indent="0">
              <a:buNone/>
            </a:pPr>
            <a:r>
              <a:rPr lang="ar-IQ" sz="2400" b="1" dirty="0">
                <a:solidFill>
                  <a:schemeClr val="tx2">
                    <a:lumMod val="50000"/>
                  </a:schemeClr>
                </a:solidFill>
              </a:rPr>
              <a:t>5-السمك الثعباني </a:t>
            </a:r>
            <a:r>
              <a:rPr lang="en-US" sz="2400" b="1" dirty="0">
                <a:solidFill>
                  <a:schemeClr val="tx2">
                    <a:lumMod val="50000"/>
                  </a:schemeClr>
                </a:solidFill>
              </a:rPr>
              <a:t>Eel </a:t>
            </a:r>
            <a:r>
              <a:rPr lang="ar-IQ" sz="2400" b="1" dirty="0">
                <a:solidFill>
                  <a:schemeClr val="tx2">
                    <a:lumMod val="50000"/>
                  </a:schemeClr>
                </a:solidFill>
              </a:rPr>
              <a:t> تستبقي فتحة الغطاء الخيشومي الصغيرة الماء في الحنجرة الخيشومية اثناء وجود السمكة على اليابسة. </a:t>
            </a:r>
          </a:p>
          <a:p>
            <a:pPr marL="0" indent="0">
              <a:buNone/>
            </a:pPr>
            <a:r>
              <a:rPr lang="ar-IQ" sz="2400" b="1" dirty="0">
                <a:solidFill>
                  <a:schemeClr val="tx2">
                    <a:lumMod val="50000"/>
                  </a:schemeClr>
                </a:solidFill>
              </a:rPr>
              <a:t>6- تسبح بعض الأسماك ويبقى فمها مفتوح فتقلل من الاحتياج لضغط الماء فوق الخياشيم . </a:t>
            </a:r>
          </a:p>
        </p:txBody>
      </p:sp>
      <p:pic>
        <p:nvPicPr>
          <p:cNvPr id="4" name="صورة 3" descr="صورة تحتوي على سمك, منتجات سمكية, في الخارج, صيد السمك&#10;&#10;تم إنشاء الوصف تلقائياً">
            <a:extLst>
              <a:ext uri="{FF2B5EF4-FFF2-40B4-BE49-F238E27FC236}">
                <a16:creationId xmlns:a16="http://schemas.microsoft.com/office/drawing/2014/main" id="{11AB6405-3DF4-2376-A690-E8A664640DE9}"/>
              </a:ext>
            </a:extLst>
          </p:cNvPr>
          <p:cNvPicPr>
            <a:picLocks noChangeAspect="1"/>
          </p:cNvPicPr>
          <p:nvPr/>
        </p:nvPicPr>
        <p:blipFill>
          <a:blip r:embed="rId2"/>
          <a:stretch>
            <a:fillRect/>
          </a:stretch>
        </p:blipFill>
        <p:spPr>
          <a:xfrm>
            <a:off x="197223" y="1362635"/>
            <a:ext cx="3370730" cy="2286000"/>
          </a:xfrm>
          <a:prstGeom prst="rect">
            <a:avLst/>
          </a:prstGeom>
        </p:spPr>
      </p:pic>
    </p:spTree>
    <p:extLst>
      <p:ext uri="{BB962C8B-B14F-4D97-AF65-F5344CB8AC3E}">
        <p14:creationId xmlns:p14="http://schemas.microsoft.com/office/powerpoint/2010/main" val="4048097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EAA5FE1-3D83-7906-C72E-C02A40CBD14E}"/>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31D74FE9-5697-763B-9884-DFE0EF9DBFC0}"/>
              </a:ext>
            </a:extLst>
          </p:cNvPr>
          <p:cNvPicPr>
            <a:picLocks noGrp="1" noChangeAspect="1"/>
          </p:cNvPicPr>
          <p:nvPr>
            <p:ph idx="1"/>
          </p:nvPr>
        </p:nvPicPr>
        <p:blipFill>
          <a:blip r:embed="rId2"/>
          <a:stretch>
            <a:fillRect/>
          </a:stretch>
        </p:blipFill>
        <p:spPr>
          <a:xfrm>
            <a:off x="266719" y="475129"/>
            <a:ext cx="11237893" cy="6293224"/>
          </a:xfrm>
        </p:spPr>
      </p:pic>
    </p:spTree>
    <p:extLst>
      <p:ext uri="{BB962C8B-B14F-4D97-AF65-F5344CB8AC3E}">
        <p14:creationId xmlns:p14="http://schemas.microsoft.com/office/powerpoint/2010/main" val="674782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03B8266-4B42-745E-AE40-8454FBD4143B}"/>
              </a:ext>
            </a:extLst>
          </p:cNvPr>
          <p:cNvSpPr>
            <a:spLocks noGrp="1"/>
          </p:cNvSpPr>
          <p:nvPr>
            <p:ph idx="1"/>
          </p:nvPr>
        </p:nvSpPr>
        <p:spPr>
          <a:xfrm>
            <a:off x="788894" y="71718"/>
            <a:ext cx="11403106" cy="6786281"/>
          </a:xfrm>
        </p:spPr>
        <p:txBody>
          <a:bodyPr>
            <a:normAutofit/>
          </a:bodyPr>
          <a:lstStyle/>
          <a:p>
            <a:pPr marL="0" indent="0">
              <a:buNone/>
            </a:pPr>
            <a:r>
              <a:rPr lang="ar-IQ" sz="2400" b="1" dirty="0"/>
              <a:t> </a:t>
            </a:r>
            <a:r>
              <a:rPr lang="ar-IQ" sz="3200" b="1" dirty="0"/>
              <a:t>المضخة التنفسية  </a:t>
            </a:r>
          </a:p>
          <a:p>
            <a:pPr marL="0" indent="0" algn="ctr">
              <a:buNone/>
            </a:pPr>
            <a:endParaRPr lang="ar-IQ" sz="3200" b="1" dirty="0"/>
          </a:p>
          <a:p>
            <a:pPr marL="0" indent="0" algn="ctr">
              <a:buNone/>
            </a:pPr>
            <a:endParaRPr lang="ar-IQ" sz="3200" b="1" dirty="0"/>
          </a:p>
          <a:p>
            <a:pPr marL="0" indent="0" algn="ctr">
              <a:buNone/>
            </a:pPr>
            <a:endParaRPr lang="ar-IQ" sz="3200" b="1" dirty="0"/>
          </a:p>
          <a:p>
            <a:pPr marL="0" indent="0" algn="ctr">
              <a:buNone/>
            </a:pPr>
            <a:endParaRPr lang="ar-IQ" sz="3200" b="1" dirty="0"/>
          </a:p>
          <a:p>
            <a:pPr marL="0" indent="0" algn="ctr">
              <a:buNone/>
            </a:pPr>
            <a:endParaRPr lang="ar-IQ" sz="3200" b="1" dirty="0"/>
          </a:p>
          <a:p>
            <a:pPr marL="0" indent="0" algn="ctr">
              <a:buNone/>
            </a:pPr>
            <a:endParaRPr lang="ar-IQ" sz="3200" b="1" dirty="0"/>
          </a:p>
          <a:p>
            <a:pPr marL="0" indent="0">
              <a:buNone/>
            </a:pPr>
            <a:r>
              <a:rPr lang="ar-IQ" sz="2400" b="1" dirty="0"/>
              <a:t>في الأسماك والبرمائيات حركة الماء أحادية الاتجاه </a:t>
            </a:r>
            <a:r>
              <a:rPr lang="en-US" sz="2400" b="1" dirty="0"/>
              <a:t>Unidirectional </a:t>
            </a:r>
            <a:r>
              <a:rPr lang="ar-IQ" sz="2400" b="1" dirty="0"/>
              <a:t> (لان الماء يدخل من الفم الى الخياشيم ويخرج من </a:t>
            </a:r>
            <a:r>
              <a:rPr lang="ar-IQ" sz="2400" b="1" dirty="0" err="1"/>
              <a:t>الردهه</a:t>
            </a:r>
            <a:r>
              <a:rPr lang="ar-IQ" sz="2400" b="1" dirty="0"/>
              <a:t> الخيشومية . </a:t>
            </a:r>
          </a:p>
          <a:p>
            <a:pPr marL="0" indent="0">
              <a:buNone/>
            </a:pPr>
            <a:r>
              <a:rPr lang="ar-IQ" sz="2400" b="1" dirty="0"/>
              <a:t>اما في  العديد من الفقريات التي تنفسها هوائي يدخل الهواء من المسالك التنفسية الى الرئة ثم يعود من الرئة الى الخارج أي ثنائي الاتجاه </a:t>
            </a:r>
            <a:r>
              <a:rPr lang="en-US" sz="2400" b="1" dirty="0"/>
              <a:t>Bidirectional </a:t>
            </a:r>
            <a:r>
              <a:rPr lang="ar-IQ" sz="2400" b="1" dirty="0"/>
              <a:t> . </a:t>
            </a:r>
          </a:p>
        </p:txBody>
      </p:sp>
      <p:sp>
        <p:nvSpPr>
          <p:cNvPr id="4" name="مربع نص 3">
            <a:extLst>
              <a:ext uri="{FF2B5EF4-FFF2-40B4-BE49-F238E27FC236}">
                <a16:creationId xmlns:a16="http://schemas.microsoft.com/office/drawing/2014/main" id="{A701D02A-2952-9733-AE52-B795C29C7E74}"/>
              </a:ext>
            </a:extLst>
          </p:cNvPr>
          <p:cNvSpPr txBox="1"/>
          <p:nvPr/>
        </p:nvSpPr>
        <p:spPr>
          <a:xfrm>
            <a:off x="6230472" y="797858"/>
            <a:ext cx="5782234"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ar-IQ" sz="2400" b="1" dirty="0"/>
              <a:t>الأسماك </a:t>
            </a:r>
          </a:p>
          <a:p>
            <a:pPr algn="ctr"/>
            <a:r>
              <a:rPr lang="ar-IQ" sz="2400" b="1" dirty="0"/>
              <a:t>تتألف المضخة من اقواس خيشومية + العضلات الملحقة بها </a:t>
            </a:r>
          </a:p>
          <a:p>
            <a:pPr algn="ctr"/>
            <a:r>
              <a:rPr lang="ar-IQ" sz="2400" b="1" dirty="0"/>
              <a:t>التنفس الخارجي في الخيشوم والقلب هو المضخة الأولية التي تبعث بالدم الى الخياشيم ومن ثم للأنسجة الجهازية</a:t>
            </a:r>
          </a:p>
          <a:p>
            <a:pPr algn="r"/>
            <a:r>
              <a:rPr lang="ar-IQ" sz="2400" b="1" dirty="0"/>
              <a:t>القلب يضخ الدم الى الخياشيم والاقواس الخيشومية والعضلات تعمل كمضخة لضخ الماء الى الخياشيم . </a:t>
            </a:r>
          </a:p>
        </p:txBody>
      </p:sp>
      <p:sp>
        <p:nvSpPr>
          <p:cNvPr id="5" name="مربع نص 4">
            <a:extLst>
              <a:ext uri="{FF2B5EF4-FFF2-40B4-BE49-F238E27FC236}">
                <a16:creationId xmlns:a16="http://schemas.microsoft.com/office/drawing/2014/main" id="{E9699514-CE95-11A5-A8AB-BA98474A1642}"/>
              </a:ext>
            </a:extLst>
          </p:cNvPr>
          <p:cNvSpPr txBox="1"/>
          <p:nvPr/>
        </p:nvSpPr>
        <p:spPr>
          <a:xfrm>
            <a:off x="251013" y="71719"/>
            <a:ext cx="5844987" cy="4154984"/>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ctr"/>
            <a:r>
              <a:rPr lang="ar-IQ" sz="2400" b="1" dirty="0"/>
              <a:t>رباعية الاقدام </a:t>
            </a:r>
          </a:p>
          <a:p>
            <a:pPr algn="r"/>
            <a:r>
              <a:rPr lang="ar-IQ" sz="2400" b="1" dirty="0" err="1"/>
              <a:t>تتالف</a:t>
            </a:r>
            <a:r>
              <a:rPr lang="ar-IQ" sz="2400" b="1" dirty="0"/>
              <a:t> المضخة التنفسية من </a:t>
            </a:r>
          </a:p>
          <a:p>
            <a:pPr algn="r"/>
            <a:r>
              <a:rPr lang="ar-IQ" sz="2400" b="1" dirty="0"/>
              <a:t>1- التجويف الفمي الذي يدفع الهواء الى الرئات .</a:t>
            </a:r>
          </a:p>
          <a:p>
            <a:pPr algn="r"/>
            <a:r>
              <a:rPr lang="ar-IQ" sz="2400" b="1" dirty="0"/>
              <a:t>2- القلب الذي يدفع الدم الى الاوعية الدموية .</a:t>
            </a:r>
          </a:p>
          <a:p>
            <a:pPr algn="r"/>
            <a:r>
              <a:rPr lang="ar-IQ" sz="2400" b="1" dirty="0"/>
              <a:t>3- التنفس الجهازي (الداخلي) يحصل بين الدم والانسجة،</a:t>
            </a:r>
          </a:p>
          <a:p>
            <a:pPr algn="r"/>
            <a:r>
              <a:rPr lang="ar-IQ" sz="2400" b="1" dirty="0"/>
              <a:t> أي ان القلب مضخة  لدفع الدم للرئات والتجويف الفمي مضخة لدفع الهواء الى الرئات . </a:t>
            </a:r>
          </a:p>
        </p:txBody>
      </p:sp>
    </p:spTree>
    <p:extLst>
      <p:ext uri="{BB962C8B-B14F-4D97-AF65-F5344CB8AC3E}">
        <p14:creationId xmlns:p14="http://schemas.microsoft.com/office/powerpoint/2010/main" val="3179300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9BB187E-19EE-AE4E-5B1E-218701CC67C6}"/>
              </a:ext>
            </a:extLst>
          </p:cNvPr>
          <p:cNvSpPr>
            <a:spLocks noGrp="1"/>
          </p:cNvSpPr>
          <p:nvPr>
            <p:ph type="title"/>
          </p:nvPr>
        </p:nvSpPr>
        <p:spPr>
          <a:xfrm>
            <a:off x="2761130" y="322734"/>
            <a:ext cx="8677836" cy="753031"/>
          </a:xfrm>
        </p:spPr>
        <p:txBody>
          <a:bodyPr/>
          <a:lstStyle/>
          <a:p>
            <a:pPr algn="ctr"/>
            <a:r>
              <a:rPr lang="ar-IQ" b="1" dirty="0"/>
              <a:t>مكونات الجهاز التنفسي </a:t>
            </a:r>
          </a:p>
        </p:txBody>
      </p:sp>
      <p:sp>
        <p:nvSpPr>
          <p:cNvPr id="3" name="عنصر نائب للمحتوى 2">
            <a:extLst>
              <a:ext uri="{FF2B5EF4-FFF2-40B4-BE49-F238E27FC236}">
                <a16:creationId xmlns:a16="http://schemas.microsoft.com/office/drawing/2014/main" id="{9311B593-DD29-4CA1-BFA2-9CD738128407}"/>
              </a:ext>
            </a:extLst>
          </p:cNvPr>
          <p:cNvSpPr>
            <a:spLocks noGrp="1"/>
          </p:cNvSpPr>
          <p:nvPr>
            <p:ph idx="1"/>
          </p:nvPr>
        </p:nvSpPr>
        <p:spPr>
          <a:xfrm>
            <a:off x="824753" y="1075765"/>
            <a:ext cx="10919012" cy="5782235"/>
          </a:xfrm>
        </p:spPr>
        <p:txBody>
          <a:bodyPr>
            <a:normAutofit/>
          </a:bodyPr>
          <a:lstStyle/>
          <a:p>
            <a:pPr marL="0" indent="0">
              <a:buNone/>
            </a:pPr>
            <a:r>
              <a:rPr lang="ar-IQ" sz="2800" b="1" dirty="0"/>
              <a:t>يتألف الجهاز التنفسي من                  الأعضاء التنفسية (ذكرت)</a:t>
            </a:r>
          </a:p>
          <a:p>
            <a:pPr marL="0" indent="0">
              <a:buNone/>
            </a:pPr>
            <a:r>
              <a:rPr lang="ar-IQ" sz="2800" b="1" dirty="0"/>
              <a:t>                                                         الممرات التنفسية وتشمل : </a:t>
            </a:r>
          </a:p>
          <a:p>
            <a:pPr marL="0" indent="0">
              <a:buNone/>
            </a:pPr>
            <a:r>
              <a:rPr lang="ar-IQ" sz="2800" b="1" dirty="0"/>
              <a:t>1- الانف او المناخر الخارجية </a:t>
            </a:r>
            <a:r>
              <a:rPr lang="en-US" sz="2800" b="1" dirty="0"/>
              <a:t>Nostril or External nares</a:t>
            </a:r>
            <a:r>
              <a:rPr lang="ar-IQ" sz="2800" b="1" dirty="0"/>
              <a:t> </a:t>
            </a:r>
          </a:p>
          <a:p>
            <a:pPr marL="0" indent="0">
              <a:buNone/>
            </a:pPr>
            <a:r>
              <a:rPr lang="ar-IQ" sz="2800" b="1" dirty="0"/>
              <a:t>الغشاء المخاطي حاوي على خلايا للشم بالإضافة الى ترطيب وتدفئة الهواء. </a:t>
            </a:r>
          </a:p>
          <a:p>
            <a:pPr marL="0" indent="0">
              <a:buNone/>
            </a:pPr>
            <a:r>
              <a:rPr lang="ar-IQ" sz="2800" b="1" dirty="0"/>
              <a:t>2- المناخر الداخلية </a:t>
            </a:r>
            <a:r>
              <a:rPr lang="en-US" sz="2800" b="1" dirty="0"/>
              <a:t>Internal nares </a:t>
            </a:r>
            <a:r>
              <a:rPr lang="ar-IQ" sz="2800" b="1" dirty="0"/>
              <a:t> توصل الهواء الى سقف التجويف الفمي . </a:t>
            </a:r>
          </a:p>
          <a:p>
            <a:pPr marL="0" indent="0">
              <a:buNone/>
            </a:pPr>
            <a:r>
              <a:rPr lang="ar-IQ" sz="2800" b="1" dirty="0"/>
              <a:t>3- الحنجرة </a:t>
            </a:r>
            <a:r>
              <a:rPr lang="en-US" sz="2800" b="1" dirty="0"/>
              <a:t>Larynx</a:t>
            </a:r>
            <a:r>
              <a:rPr lang="ar-IQ" sz="2800" b="1" dirty="0"/>
              <a:t> يمرر  الهواء لتتحرك الاوتار الصوتية، المزمار </a:t>
            </a:r>
            <a:r>
              <a:rPr lang="en-US" sz="2800" b="1" dirty="0"/>
              <a:t>Glottis</a:t>
            </a:r>
            <a:r>
              <a:rPr lang="ar-IQ" sz="2800" b="1" dirty="0"/>
              <a:t> يتحكم بمرور الهواء والغذاء ، فعند مرور الهواء يتحرك لسان المزمار ليسمح للهواء بالمرور للحنجرة او يغلق لمرور الغذاء. </a:t>
            </a:r>
          </a:p>
          <a:p>
            <a:pPr marL="0" indent="0">
              <a:buNone/>
            </a:pPr>
            <a:r>
              <a:rPr lang="ar-IQ" sz="2800" b="1" dirty="0"/>
              <a:t>4- البلعوم </a:t>
            </a:r>
            <a:r>
              <a:rPr lang="en-US" sz="2800" b="1" dirty="0"/>
              <a:t>pharynx</a:t>
            </a:r>
            <a:r>
              <a:rPr lang="ar-IQ" sz="2800" b="1" dirty="0"/>
              <a:t> </a:t>
            </a:r>
          </a:p>
        </p:txBody>
      </p:sp>
      <p:cxnSp>
        <p:nvCxnSpPr>
          <p:cNvPr id="5" name="رابط كسهم مستقيم 4">
            <a:extLst>
              <a:ext uri="{FF2B5EF4-FFF2-40B4-BE49-F238E27FC236}">
                <a16:creationId xmlns:a16="http://schemas.microsoft.com/office/drawing/2014/main" id="{AD4587A9-8BB5-CF11-F28E-D0AF939E558D}"/>
              </a:ext>
            </a:extLst>
          </p:cNvPr>
          <p:cNvCxnSpPr/>
          <p:nvPr/>
        </p:nvCxnSpPr>
        <p:spPr>
          <a:xfrm flipH="1">
            <a:off x="5620871" y="1416424"/>
            <a:ext cx="15957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93DCBA0E-0047-32F3-C2E3-7B75AE0CFB09}"/>
              </a:ext>
            </a:extLst>
          </p:cNvPr>
          <p:cNvCxnSpPr>
            <a:cxnSpLocks/>
          </p:cNvCxnSpPr>
          <p:nvPr/>
        </p:nvCxnSpPr>
        <p:spPr>
          <a:xfrm flipH="1">
            <a:off x="5728448" y="1416424"/>
            <a:ext cx="1488141" cy="4751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43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B9B8A45D-48EA-0B26-1FB9-BE0AD9DD3770}"/>
              </a:ext>
            </a:extLst>
          </p:cNvPr>
          <p:cNvPicPr>
            <a:picLocks noGrp="1" noChangeAspect="1"/>
          </p:cNvPicPr>
          <p:nvPr>
            <p:ph idx="1"/>
          </p:nvPr>
        </p:nvPicPr>
        <p:blipFill>
          <a:blip r:embed="rId2"/>
          <a:stretch>
            <a:fillRect/>
          </a:stretch>
        </p:blipFill>
        <p:spPr>
          <a:xfrm>
            <a:off x="430305" y="13447"/>
            <a:ext cx="9538448" cy="6696636"/>
          </a:xfrm>
        </p:spPr>
      </p:pic>
    </p:spTree>
    <p:extLst>
      <p:ext uri="{BB962C8B-B14F-4D97-AF65-F5344CB8AC3E}">
        <p14:creationId xmlns:p14="http://schemas.microsoft.com/office/powerpoint/2010/main" val="755587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360C32F3-4C8F-2030-F850-59C7898CB386}"/>
              </a:ext>
            </a:extLst>
          </p:cNvPr>
          <p:cNvPicPr>
            <a:picLocks noGrp="1" noChangeAspect="1"/>
          </p:cNvPicPr>
          <p:nvPr>
            <p:ph idx="1"/>
          </p:nvPr>
        </p:nvPicPr>
        <p:blipFill>
          <a:blip r:embed="rId2"/>
          <a:stretch>
            <a:fillRect/>
          </a:stretch>
        </p:blipFill>
        <p:spPr>
          <a:xfrm>
            <a:off x="206188" y="0"/>
            <a:ext cx="11779624" cy="6903397"/>
          </a:xfrm>
          <a:prstGeom prst="rect">
            <a:avLst/>
          </a:prstGeom>
        </p:spPr>
      </p:pic>
    </p:spTree>
    <p:extLst>
      <p:ext uri="{BB962C8B-B14F-4D97-AF65-F5344CB8AC3E}">
        <p14:creationId xmlns:p14="http://schemas.microsoft.com/office/powerpoint/2010/main" val="3825982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E484258-322C-A1F9-79D4-4ED4AD847FA2}"/>
              </a:ext>
            </a:extLst>
          </p:cNvPr>
          <p:cNvSpPr>
            <a:spLocks noGrp="1"/>
          </p:cNvSpPr>
          <p:nvPr>
            <p:ph idx="1"/>
          </p:nvPr>
        </p:nvSpPr>
        <p:spPr>
          <a:xfrm>
            <a:off x="528919" y="528918"/>
            <a:ext cx="11546540" cy="5382304"/>
          </a:xfrm>
        </p:spPr>
        <p:txBody>
          <a:bodyPr/>
          <a:lstStyle/>
          <a:p>
            <a:pPr marL="0" indent="0">
              <a:buNone/>
            </a:pPr>
            <a:r>
              <a:rPr lang="ar-IQ" sz="2800" b="1" dirty="0">
                <a:solidFill>
                  <a:schemeClr val="accent1"/>
                </a:solidFill>
              </a:rPr>
              <a:t>المثانة الهوائية او مثانة السباحة </a:t>
            </a:r>
            <a:r>
              <a:rPr lang="en-US" sz="2800" b="1" dirty="0">
                <a:solidFill>
                  <a:schemeClr val="accent1"/>
                </a:solidFill>
              </a:rPr>
              <a:t>Air bladder or Swim bladder</a:t>
            </a:r>
            <a:r>
              <a:rPr lang="ar-IQ" sz="2400" b="1" dirty="0"/>
              <a:t> </a:t>
            </a:r>
          </a:p>
          <a:p>
            <a:pPr marL="0" indent="0">
              <a:buNone/>
            </a:pPr>
            <a:r>
              <a:rPr lang="ar-IQ" sz="2400" b="1" dirty="0"/>
              <a:t>هو جيب ذو ردهة واجدة (حجرة واحدة في الأسماك البدائية )</a:t>
            </a:r>
            <a:r>
              <a:rPr lang="en-US" sz="2400" b="1" dirty="0"/>
              <a:t> </a:t>
            </a:r>
            <a:r>
              <a:rPr lang="ar-IQ" sz="2400" b="1" dirty="0"/>
              <a:t>او حجرتان ينشا كردب من الانبوب الهضمي ( فوق القناة الهضمية بلعوم او مريء ) ومن ثم يصبح ظهري الموقع ما بين </a:t>
            </a:r>
            <a:r>
              <a:rPr lang="ar-IQ" sz="2400" b="1" dirty="0" err="1"/>
              <a:t>البريتون</a:t>
            </a:r>
            <a:r>
              <a:rPr lang="ar-IQ" sz="2400" b="1" dirty="0"/>
              <a:t> والعمود الفقري ويشبه في تركيبة الداخلي تركيب الرئة ويوجد في الأسماك العظمية فقط .</a:t>
            </a:r>
          </a:p>
          <a:p>
            <a:pPr marL="0" indent="0">
              <a:buNone/>
            </a:pPr>
            <a:r>
              <a:rPr lang="ar-IQ" sz="2400" b="1" dirty="0"/>
              <a:t>موقعها  ظهري يعني أسفل مركز الجسم وهذا يسمح بتفعيل التوازن . </a:t>
            </a:r>
          </a:p>
        </p:txBody>
      </p:sp>
      <p:pic>
        <p:nvPicPr>
          <p:cNvPr id="5" name="صورة 4">
            <a:extLst>
              <a:ext uri="{FF2B5EF4-FFF2-40B4-BE49-F238E27FC236}">
                <a16:creationId xmlns:a16="http://schemas.microsoft.com/office/drawing/2014/main" id="{6BBBCDE9-5203-D348-EAFC-4E108808B509}"/>
              </a:ext>
            </a:extLst>
          </p:cNvPr>
          <p:cNvPicPr>
            <a:picLocks noChangeAspect="1"/>
          </p:cNvPicPr>
          <p:nvPr/>
        </p:nvPicPr>
        <p:blipFill>
          <a:blip r:embed="rId2"/>
          <a:stretch>
            <a:fillRect/>
          </a:stretch>
        </p:blipFill>
        <p:spPr>
          <a:xfrm>
            <a:off x="266700" y="3095904"/>
            <a:ext cx="5829300" cy="3695700"/>
          </a:xfrm>
          <a:prstGeom prst="rect">
            <a:avLst/>
          </a:prstGeom>
        </p:spPr>
      </p:pic>
      <p:pic>
        <p:nvPicPr>
          <p:cNvPr id="7" name="صورة 6" descr="صورة تحتوي على اللافقاريات, مشكل, فن&#10;&#10;تم إنشاء الوصف تلقائياً">
            <a:extLst>
              <a:ext uri="{FF2B5EF4-FFF2-40B4-BE49-F238E27FC236}">
                <a16:creationId xmlns:a16="http://schemas.microsoft.com/office/drawing/2014/main" id="{A39E2C13-6B06-54F3-4682-7921539E6FC6}"/>
              </a:ext>
            </a:extLst>
          </p:cNvPr>
          <p:cNvPicPr>
            <a:picLocks noChangeAspect="1"/>
          </p:cNvPicPr>
          <p:nvPr/>
        </p:nvPicPr>
        <p:blipFill>
          <a:blip r:embed="rId3"/>
          <a:stretch>
            <a:fillRect/>
          </a:stretch>
        </p:blipFill>
        <p:spPr>
          <a:xfrm>
            <a:off x="8001279" y="3581679"/>
            <a:ext cx="3343275" cy="1362075"/>
          </a:xfrm>
          <a:prstGeom prst="rect">
            <a:avLst/>
          </a:prstGeom>
        </p:spPr>
      </p:pic>
    </p:spTree>
    <p:extLst>
      <p:ext uri="{BB962C8B-B14F-4D97-AF65-F5344CB8AC3E}">
        <p14:creationId xmlns:p14="http://schemas.microsoft.com/office/powerpoint/2010/main" val="3845837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FE3809C-2004-EB12-473A-5351898FC47B}"/>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9B41335A-8ABA-6326-792D-B2B449A5BFD7}"/>
              </a:ext>
            </a:extLst>
          </p:cNvPr>
          <p:cNvPicPr>
            <a:picLocks noGrp="1" noChangeAspect="1"/>
          </p:cNvPicPr>
          <p:nvPr>
            <p:ph idx="1"/>
          </p:nvPr>
        </p:nvPicPr>
        <p:blipFill>
          <a:blip r:embed="rId2"/>
          <a:stretch>
            <a:fillRect/>
          </a:stretch>
        </p:blipFill>
        <p:spPr>
          <a:xfrm>
            <a:off x="600635" y="-112210"/>
            <a:ext cx="11170024" cy="6970210"/>
          </a:xfrm>
        </p:spPr>
      </p:pic>
    </p:spTree>
    <p:extLst>
      <p:ext uri="{BB962C8B-B14F-4D97-AF65-F5344CB8AC3E}">
        <p14:creationId xmlns:p14="http://schemas.microsoft.com/office/powerpoint/2010/main" val="823065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CFFE71E-BC60-52B1-42A2-FE8D5CD41720}"/>
              </a:ext>
            </a:extLst>
          </p:cNvPr>
          <p:cNvSpPr>
            <a:spLocks noGrp="1"/>
          </p:cNvSpPr>
          <p:nvPr>
            <p:ph idx="1"/>
          </p:nvPr>
        </p:nvSpPr>
        <p:spPr>
          <a:xfrm>
            <a:off x="341745" y="0"/>
            <a:ext cx="11706820" cy="5731928"/>
          </a:xfrm>
        </p:spPr>
        <p:txBody>
          <a:bodyPr>
            <a:normAutofit/>
          </a:bodyPr>
          <a:lstStyle/>
          <a:p>
            <a:pPr marL="0" indent="0">
              <a:buNone/>
            </a:pPr>
            <a:r>
              <a:rPr lang="ar-IQ" sz="2800" b="1" dirty="0">
                <a:solidFill>
                  <a:schemeClr val="accent1"/>
                </a:solidFill>
              </a:rPr>
              <a:t>أنواع مثانة السباحة </a:t>
            </a:r>
          </a:p>
        </p:txBody>
      </p:sp>
      <p:graphicFrame>
        <p:nvGraphicFramePr>
          <p:cNvPr id="5" name="جدول 4">
            <a:extLst>
              <a:ext uri="{FF2B5EF4-FFF2-40B4-BE49-F238E27FC236}">
                <a16:creationId xmlns:a16="http://schemas.microsoft.com/office/drawing/2014/main" id="{215A7894-01DC-868C-F5B8-31ABFD0A7249}"/>
              </a:ext>
            </a:extLst>
          </p:cNvPr>
          <p:cNvGraphicFramePr>
            <a:graphicFrameLocks noGrp="1"/>
          </p:cNvGraphicFramePr>
          <p:nvPr>
            <p:extLst>
              <p:ext uri="{D42A27DB-BD31-4B8C-83A1-F6EECF244321}">
                <p14:modId xmlns:p14="http://schemas.microsoft.com/office/powerpoint/2010/main" val="3385207980"/>
              </p:ext>
            </p:extLst>
          </p:nvPr>
        </p:nvGraphicFramePr>
        <p:xfrm>
          <a:off x="502024" y="914398"/>
          <a:ext cx="11044517" cy="5731929"/>
        </p:xfrm>
        <a:graphic>
          <a:graphicData uri="http://schemas.openxmlformats.org/drawingml/2006/table">
            <a:tbl>
              <a:tblPr rtl="1" firstRow="1" bandRow="1">
                <a:tableStyleId>{93296810-A885-4BE3-A3E7-6D5BEEA58F35}</a:tableStyleId>
              </a:tblPr>
              <a:tblGrid>
                <a:gridCol w="5294582">
                  <a:extLst>
                    <a:ext uri="{9D8B030D-6E8A-4147-A177-3AD203B41FA5}">
                      <a16:colId xmlns:a16="http://schemas.microsoft.com/office/drawing/2014/main" val="3846942048"/>
                    </a:ext>
                  </a:extLst>
                </a:gridCol>
                <a:gridCol w="5749935">
                  <a:extLst>
                    <a:ext uri="{9D8B030D-6E8A-4147-A177-3AD203B41FA5}">
                      <a16:colId xmlns:a16="http://schemas.microsoft.com/office/drawing/2014/main" val="2351151803"/>
                    </a:ext>
                  </a:extLst>
                </a:gridCol>
              </a:tblGrid>
              <a:tr h="958431">
                <a:tc>
                  <a:txBody>
                    <a:bodyPr/>
                    <a:lstStyle/>
                    <a:p>
                      <a:pPr rtl="1"/>
                      <a:r>
                        <a:rPr lang="ar-IQ" sz="3200" b="1" dirty="0"/>
                        <a:t>مغلقة </a:t>
                      </a:r>
                      <a:r>
                        <a:rPr lang="en-US" sz="3200" b="1" dirty="0"/>
                        <a:t>Physoclistous</a:t>
                      </a:r>
                      <a:endParaRPr lang="ar-IQ" sz="3200" b="1" dirty="0"/>
                    </a:p>
                  </a:txBody>
                  <a:tcPr/>
                </a:tc>
                <a:tc>
                  <a:txBody>
                    <a:bodyPr/>
                    <a:lstStyle/>
                    <a:p>
                      <a:pPr rtl="1"/>
                      <a:r>
                        <a:rPr lang="ar-IQ" sz="3200" b="1" dirty="0"/>
                        <a:t>مفتوحة </a:t>
                      </a:r>
                      <a:r>
                        <a:rPr lang="en-US" sz="3200" b="1" dirty="0"/>
                        <a:t>Physostomous</a:t>
                      </a:r>
                      <a:endParaRPr lang="ar-IQ" sz="3200" b="1" dirty="0"/>
                    </a:p>
                  </a:txBody>
                  <a:tcPr/>
                </a:tc>
                <a:extLst>
                  <a:ext uri="{0D108BD9-81ED-4DB2-BD59-A6C34878D82A}">
                    <a16:rowId xmlns:a16="http://schemas.microsoft.com/office/drawing/2014/main" val="3638478449"/>
                  </a:ext>
                </a:extLst>
              </a:tr>
              <a:tr h="1591166">
                <a:tc>
                  <a:txBody>
                    <a:bodyPr/>
                    <a:lstStyle/>
                    <a:p>
                      <a:pPr marL="285750" indent="-285750" rtl="1">
                        <a:buFont typeface="Arial" panose="020B0604020202020204" pitchFamily="34" charset="0"/>
                        <a:buChar char="•"/>
                      </a:pPr>
                      <a:r>
                        <a:rPr lang="ar-IQ" sz="2400" b="1" dirty="0"/>
                        <a:t>توجد في الكثير من الأسماك تامة التعظم </a:t>
                      </a:r>
                    </a:p>
                  </a:txBody>
                  <a:tcPr/>
                </a:tc>
                <a:tc>
                  <a:txBody>
                    <a:bodyPr/>
                    <a:lstStyle/>
                    <a:p>
                      <a:pPr marL="285750" indent="-285750" rtl="1">
                        <a:buFont typeface="Arial" panose="020B0604020202020204" pitchFamily="34" charset="0"/>
                        <a:buChar char="•"/>
                      </a:pPr>
                      <a:r>
                        <a:rPr lang="ar-IQ" sz="2400" b="1" dirty="0"/>
                        <a:t>توجد في الأسماك العظمية التي تعيش في المياه الضحلة مثل </a:t>
                      </a:r>
                      <a:r>
                        <a:rPr lang="en-US" sz="2400" b="1" dirty="0"/>
                        <a:t>Bon fish </a:t>
                      </a:r>
                      <a:r>
                        <a:rPr lang="ar-IQ" sz="2400" b="1" dirty="0"/>
                        <a:t> والشبوط </a:t>
                      </a:r>
                    </a:p>
                  </a:txBody>
                  <a:tcPr/>
                </a:tc>
                <a:extLst>
                  <a:ext uri="{0D108BD9-81ED-4DB2-BD59-A6C34878D82A}">
                    <a16:rowId xmlns:a16="http://schemas.microsoft.com/office/drawing/2014/main" val="1150675907"/>
                  </a:ext>
                </a:extLst>
              </a:tr>
              <a:tr h="1591166">
                <a:tc>
                  <a:txBody>
                    <a:bodyPr/>
                    <a:lstStyle/>
                    <a:p>
                      <a:pPr marL="285750" indent="-285750" rtl="1">
                        <a:buFont typeface="Arial" panose="020B0604020202020204" pitchFamily="34" charset="0"/>
                        <a:buChar char="•"/>
                      </a:pPr>
                      <a:r>
                        <a:rPr lang="ar-IQ" sz="2400" b="1" dirty="0"/>
                        <a:t>تفقد القناة الموصلة </a:t>
                      </a:r>
                      <a:r>
                        <a:rPr lang="en-US" sz="2400" b="1" dirty="0"/>
                        <a:t>Pneumatic duct</a:t>
                      </a:r>
                      <a:r>
                        <a:rPr lang="ar-IQ" sz="2400" b="1" dirty="0"/>
                        <a:t> التي تربطها بالجزء الذي نشأت منه. </a:t>
                      </a:r>
                    </a:p>
                  </a:txBody>
                  <a:tcPr/>
                </a:tc>
                <a:tc>
                  <a:txBody>
                    <a:bodyPr/>
                    <a:lstStyle/>
                    <a:p>
                      <a:pPr marL="285750" indent="-285750" rtl="1">
                        <a:buFont typeface="Arial" panose="020B0604020202020204" pitchFamily="34" charset="0"/>
                        <a:buChar char="•"/>
                      </a:pPr>
                      <a:r>
                        <a:rPr lang="ar-IQ" sz="2400" b="1" dirty="0"/>
                        <a:t>تبقى القناة الموصلة بينها وبين الجزء الذي نشأت منه .</a:t>
                      </a:r>
                    </a:p>
                  </a:txBody>
                  <a:tcPr/>
                </a:tc>
                <a:extLst>
                  <a:ext uri="{0D108BD9-81ED-4DB2-BD59-A6C34878D82A}">
                    <a16:rowId xmlns:a16="http://schemas.microsoft.com/office/drawing/2014/main" val="1040477704"/>
                  </a:ext>
                </a:extLst>
              </a:tr>
              <a:tr h="1591166">
                <a:tc>
                  <a:txBody>
                    <a:bodyPr/>
                    <a:lstStyle/>
                    <a:p>
                      <a:pPr marL="285750" indent="-285750" rtl="1">
                        <a:buFont typeface="Arial" panose="020B0604020202020204" pitchFamily="34" charset="0"/>
                        <a:buChar char="•"/>
                      </a:pPr>
                      <a:r>
                        <a:rPr lang="ar-IQ" sz="2400" b="1" dirty="0"/>
                        <a:t>ينشا الغاز من الدم ويفرز في مثانة السباحة عن طريق غدة الغاز . </a:t>
                      </a:r>
                    </a:p>
                  </a:txBody>
                  <a:tcPr/>
                </a:tc>
                <a:tc>
                  <a:txBody>
                    <a:bodyPr/>
                    <a:lstStyle/>
                    <a:p>
                      <a:pPr marL="285750" indent="-285750" rtl="1">
                        <a:buFont typeface="Arial" panose="020B0604020202020204" pitchFamily="34" charset="0"/>
                        <a:buChar char="•"/>
                      </a:pPr>
                      <a:r>
                        <a:rPr lang="ar-IQ" sz="2400" b="1" dirty="0"/>
                        <a:t>هذه الأسماك تأتي للسطح وتبتلع الهواء من الفم الى المريء ثم تملا المثانة . </a:t>
                      </a:r>
                    </a:p>
                  </a:txBody>
                  <a:tcPr/>
                </a:tc>
                <a:extLst>
                  <a:ext uri="{0D108BD9-81ED-4DB2-BD59-A6C34878D82A}">
                    <a16:rowId xmlns:a16="http://schemas.microsoft.com/office/drawing/2014/main" val="3101630047"/>
                  </a:ext>
                </a:extLst>
              </a:tr>
            </a:tbl>
          </a:graphicData>
        </a:graphic>
      </p:graphicFrame>
    </p:spTree>
    <p:extLst>
      <p:ext uri="{BB962C8B-B14F-4D97-AF65-F5344CB8AC3E}">
        <p14:creationId xmlns:p14="http://schemas.microsoft.com/office/powerpoint/2010/main" val="1013576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8E4AAA4-ACDF-2830-AEDD-F7B3A8D73AD9}"/>
              </a:ext>
            </a:extLst>
          </p:cNvPr>
          <p:cNvSpPr>
            <a:spLocks noGrp="1"/>
          </p:cNvSpPr>
          <p:nvPr>
            <p:ph type="title"/>
          </p:nvPr>
        </p:nvSpPr>
        <p:spPr>
          <a:xfrm>
            <a:off x="2592925" y="80682"/>
            <a:ext cx="9357028" cy="866096"/>
          </a:xfrm>
        </p:spPr>
        <p:txBody>
          <a:bodyPr/>
          <a:lstStyle/>
          <a:p>
            <a:pPr algn="r"/>
            <a:r>
              <a:rPr lang="ar-IQ" b="1" dirty="0">
                <a:solidFill>
                  <a:schemeClr val="accent1"/>
                </a:solidFill>
              </a:rPr>
              <a:t>مكونات المثانة </a:t>
            </a:r>
          </a:p>
        </p:txBody>
      </p:sp>
      <p:sp>
        <p:nvSpPr>
          <p:cNvPr id="3" name="عنصر نائب للمحتوى 2">
            <a:extLst>
              <a:ext uri="{FF2B5EF4-FFF2-40B4-BE49-F238E27FC236}">
                <a16:creationId xmlns:a16="http://schemas.microsoft.com/office/drawing/2014/main" id="{B8F944DD-3DE8-8F91-55DD-EC52AD756A43}"/>
              </a:ext>
            </a:extLst>
          </p:cNvPr>
          <p:cNvSpPr>
            <a:spLocks noGrp="1"/>
          </p:cNvSpPr>
          <p:nvPr>
            <p:ph idx="1"/>
          </p:nvPr>
        </p:nvSpPr>
        <p:spPr>
          <a:xfrm>
            <a:off x="322729" y="690282"/>
            <a:ext cx="11869271" cy="5952565"/>
          </a:xfrm>
        </p:spPr>
        <p:txBody>
          <a:bodyPr>
            <a:normAutofit lnSpcReduction="10000"/>
          </a:bodyPr>
          <a:lstStyle/>
          <a:p>
            <a:pPr marL="0" indent="0">
              <a:buNone/>
            </a:pPr>
            <a:r>
              <a:rPr lang="ar-IQ" sz="2400" b="1" dirty="0">
                <a:solidFill>
                  <a:schemeClr val="accent1"/>
                </a:solidFill>
              </a:rPr>
              <a:t>1- الجزء الامامي يسمى الشبكة العجيبة </a:t>
            </a:r>
            <a:r>
              <a:rPr lang="en-US" sz="2400" b="1" dirty="0">
                <a:solidFill>
                  <a:schemeClr val="accent1"/>
                </a:solidFill>
              </a:rPr>
              <a:t>Rete mirabile </a:t>
            </a:r>
            <a:r>
              <a:rPr lang="ar-IQ" sz="2400" b="1" dirty="0">
                <a:solidFill>
                  <a:schemeClr val="accent1"/>
                </a:solidFill>
              </a:rPr>
              <a:t> </a:t>
            </a:r>
            <a:r>
              <a:rPr lang="ar-IQ" sz="2400" b="1" dirty="0"/>
              <a:t>شبكة من الاوعية الدموية الشعرية ( أحيانا تصبح أكثر تعقيدا حيث يتحور النسيج الظهاري المغطى للأوعية الدموية الى طيات </a:t>
            </a:r>
            <a:r>
              <a:rPr lang="en-US" sz="2400" b="1" dirty="0"/>
              <a:t>fold</a:t>
            </a:r>
            <a:r>
              <a:rPr lang="ar-IQ" sz="2400" b="1" dirty="0"/>
              <a:t> ويصبح غدي وهنا تسمى الجسم الأحمر </a:t>
            </a:r>
            <a:r>
              <a:rPr lang="en-US" sz="2400" b="1" dirty="0"/>
              <a:t>Red body </a:t>
            </a:r>
            <a:r>
              <a:rPr lang="ar-IQ" sz="2400" b="1" dirty="0"/>
              <a:t> او الغدة الحمراء </a:t>
            </a:r>
            <a:r>
              <a:rPr lang="en-US" sz="2400" b="1" dirty="0"/>
              <a:t>Red gland </a:t>
            </a:r>
            <a:r>
              <a:rPr lang="ar-IQ" sz="2400" b="1" dirty="0"/>
              <a:t> .</a:t>
            </a:r>
          </a:p>
          <a:p>
            <a:pPr marL="0" indent="0">
              <a:buNone/>
            </a:pPr>
            <a:r>
              <a:rPr lang="ar-IQ" dirty="0"/>
              <a:t>(</a:t>
            </a:r>
            <a:r>
              <a:rPr lang="ar-IQ" sz="2400" b="1" dirty="0" err="1"/>
              <a:t>ملاحضة</a:t>
            </a:r>
            <a:r>
              <a:rPr lang="ar-IQ" sz="2400" b="1" dirty="0"/>
              <a:t> : تكون شعيرات الشبكة قصيرة في الأسماك التي تعيش في المياه الضحلة وطويلة جدا في اسماك القاع )</a:t>
            </a:r>
          </a:p>
          <a:p>
            <a:pPr marL="0" indent="0">
              <a:buNone/>
            </a:pPr>
            <a:endParaRPr lang="ar-IQ" dirty="0"/>
          </a:p>
          <a:p>
            <a:pPr marL="0" indent="0">
              <a:buNone/>
            </a:pPr>
            <a:r>
              <a:rPr lang="ar-IQ" sz="2400" b="1" dirty="0">
                <a:solidFill>
                  <a:schemeClr val="accent1"/>
                </a:solidFill>
              </a:rPr>
              <a:t>2- غدة الغاز </a:t>
            </a:r>
            <a:r>
              <a:rPr lang="en-US" sz="2400" b="1" dirty="0">
                <a:solidFill>
                  <a:schemeClr val="accent1"/>
                </a:solidFill>
              </a:rPr>
              <a:t>gas gland </a:t>
            </a:r>
            <a:r>
              <a:rPr lang="ar-IQ" sz="2400" b="1" dirty="0"/>
              <a:t> غدة منتجة للغازات حيث تفرز الغدة حامض اللاكتيك وثاني أوكسيد الكاربون مما يتسبب بجعل الوسط حامضي وهذه الحامضية تسبب بحامضية </a:t>
            </a:r>
            <a:r>
              <a:rPr lang="ar-IQ" sz="2400" b="1" dirty="0" err="1"/>
              <a:t>هيموكلوبين</a:t>
            </a:r>
            <a:r>
              <a:rPr lang="ar-IQ" sz="2400" b="1" dirty="0"/>
              <a:t> الدم  لتفقد </a:t>
            </a:r>
            <a:r>
              <a:rPr lang="ar-IQ" sz="2400" b="1" dirty="0" err="1"/>
              <a:t>اوكسجينه</a:t>
            </a:r>
            <a:r>
              <a:rPr lang="ar-IQ" sz="2400" b="1" dirty="0"/>
              <a:t> وبعدها ينتشر الى داخل الشبكة فتفقد الشبكة العجيبة </a:t>
            </a:r>
            <a:r>
              <a:rPr lang="ar-IQ" sz="2400" b="1" dirty="0" err="1"/>
              <a:t>اوكسجينها</a:t>
            </a:r>
            <a:r>
              <a:rPr lang="ar-IQ" sz="2400" b="1" dirty="0"/>
              <a:t> الذي ينتشر الى داخل المثانة. </a:t>
            </a:r>
          </a:p>
          <a:p>
            <a:pPr marL="0" indent="0">
              <a:buNone/>
            </a:pPr>
            <a:endParaRPr lang="ar-IQ" dirty="0"/>
          </a:p>
          <a:p>
            <a:pPr marL="0" indent="0">
              <a:buNone/>
            </a:pPr>
            <a:r>
              <a:rPr lang="ar-IQ" sz="2400" b="1" dirty="0">
                <a:solidFill>
                  <a:schemeClr val="accent1"/>
                </a:solidFill>
              </a:rPr>
              <a:t>3- </a:t>
            </a:r>
            <a:r>
              <a:rPr lang="ar-IQ" sz="2400" b="1" dirty="0" err="1">
                <a:solidFill>
                  <a:schemeClr val="accent1"/>
                </a:solidFill>
              </a:rPr>
              <a:t>الردهه</a:t>
            </a:r>
            <a:r>
              <a:rPr lang="ar-IQ" sz="2400" b="1" dirty="0">
                <a:solidFill>
                  <a:schemeClr val="accent1"/>
                </a:solidFill>
              </a:rPr>
              <a:t> البيضوية </a:t>
            </a:r>
            <a:r>
              <a:rPr lang="en-US" sz="2400" b="1" dirty="0">
                <a:solidFill>
                  <a:schemeClr val="accent1"/>
                </a:solidFill>
              </a:rPr>
              <a:t>Oval chamber </a:t>
            </a:r>
            <a:r>
              <a:rPr lang="ar-IQ" sz="2400" b="1" dirty="0">
                <a:solidFill>
                  <a:schemeClr val="accent1"/>
                </a:solidFill>
              </a:rPr>
              <a:t> </a:t>
            </a:r>
            <a:r>
              <a:rPr lang="ar-IQ" sz="2400" b="1" dirty="0"/>
              <a:t>وتسمى أيضا منطقة الامتصاص </a:t>
            </a:r>
            <a:r>
              <a:rPr lang="en-US" sz="2400" b="1" dirty="0" err="1"/>
              <a:t>Repsorptive</a:t>
            </a:r>
            <a:r>
              <a:rPr lang="en-US" sz="2400" b="1" dirty="0"/>
              <a:t> </a:t>
            </a:r>
            <a:r>
              <a:rPr lang="ar-IQ" sz="2400" b="1" dirty="0"/>
              <a:t> تطرد الغازات من المثانة، يتم امتصاص الغاز عن طريق الخلايا الطلائية الموجودة في المنطقة الخلفية الظهرية للمثانة .   </a:t>
            </a:r>
          </a:p>
        </p:txBody>
      </p:sp>
    </p:spTree>
    <p:extLst>
      <p:ext uri="{BB962C8B-B14F-4D97-AF65-F5344CB8AC3E}">
        <p14:creationId xmlns:p14="http://schemas.microsoft.com/office/powerpoint/2010/main" val="3706092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صورة تحتوي على رسم, رسم بياني, هيكل عظمي&#10;&#10;تم إنشاء الوصف تلقائياً">
            <a:extLst>
              <a:ext uri="{FF2B5EF4-FFF2-40B4-BE49-F238E27FC236}">
                <a16:creationId xmlns:a16="http://schemas.microsoft.com/office/drawing/2014/main" id="{8521A92C-79BC-3CB9-04E5-628002B0BCEC}"/>
              </a:ext>
            </a:extLst>
          </p:cNvPr>
          <p:cNvPicPr>
            <a:picLocks noGrp="1" noChangeAspect="1"/>
          </p:cNvPicPr>
          <p:nvPr>
            <p:ph idx="1"/>
          </p:nvPr>
        </p:nvPicPr>
        <p:blipFill>
          <a:blip r:embed="rId2"/>
          <a:stretch>
            <a:fillRect/>
          </a:stretch>
        </p:blipFill>
        <p:spPr>
          <a:xfrm>
            <a:off x="1397502" y="147782"/>
            <a:ext cx="9396996" cy="634538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33548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1308D7-A90B-ED0E-D23A-283217787ECE}"/>
              </a:ext>
            </a:extLst>
          </p:cNvPr>
          <p:cNvSpPr>
            <a:spLocks noGrp="1"/>
          </p:cNvSpPr>
          <p:nvPr>
            <p:ph type="title"/>
          </p:nvPr>
        </p:nvSpPr>
        <p:spPr>
          <a:xfrm>
            <a:off x="3218329" y="161366"/>
            <a:ext cx="8408895" cy="785412"/>
          </a:xfrm>
        </p:spPr>
        <p:txBody>
          <a:bodyPr/>
          <a:lstStyle/>
          <a:p>
            <a:pPr algn="r"/>
            <a:r>
              <a:rPr lang="ar-IQ" b="1" dirty="0">
                <a:solidFill>
                  <a:schemeClr val="accent1"/>
                </a:solidFill>
              </a:rPr>
              <a:t>التزود الدموي للمثانة الهوائية  </a:t>
            </a:r>
          </a:p>
        </p:txBody>
      </p:sp>
      <p:sp>
        <p:nvSpPr>
          <p:cNvPr id="3" name="عنصر نائب للمحتوى 2">
            <a:extLst>
              <a:ext uri="{FF2B5EF4-FFF2-40B4-BE49-F238E27FC236}">
                <a16:creationId xmlns:a16="http://schemas.microsoft.com/office/drawing/2014/main" id="{A9289904-F13C-7B15-DEF8-51D4399BEAE2}"/>
              </a:ext>
            </a:extLst>
          </p:cNvPr>
          <p:cNvSpPr>
            <a:spLocks noGrp="1"/>
          </p:cNvSpPr>
          <p:nvPr>
            <p:ph idx="1"/>
          </p:nvPr>
        </p:nvSpPr>
        <p:spPr>
          <a:xfrm>
            <a:off x="573741" y="946778"/>
            <a:ext cx="11367247" cy="4964444"/>
          </a:xfrm>
        </p:spPr>
        <p:txBody>
          <a:bodyPr/>
          <a:lstStyle/>
          <a:p>
            <a:pPr marL="0" indent="0">
              <a:buNone/>
            </a:pPr>
            <a:r>
              <a:rPr lang="ar-IQ" sz="2400" b="1" dirty="0"/>
              <a:t>1- اما من الابهر الظهري </a:t>
            </a:r>
            <a:r>
              <a:rPr lang="en-US" sz="2400" b="1" dirty="0"/>
              <a:t>Dorsal aorta</a:t>
            </a:r>
            <a:r>
              <a:rPr lang="ar-IQ" sz="2400" b="1" dirty="0"/>
              <a:t> </a:t>
            </a:r>
          </a:p>
          <a:p>
            <a:pPr marL="0" indent="0">
              <a:buNone/>
            </a:pPr>
            <a:r>
              <a:rPr lang="ar-IQ" sz="2400" b="1" dirty="0"/>
              <a:t>2- او الزوج الأخير من الشرايين الخيشومية الصادرة  </a:t>
            </a:r>
            <a:r>
              <a:rPr lang="en-US" sz="2400" b="1" dirty="0"/>
              <a:t>Efferent branchial artery</a:t>
            </a:r>
            <a:endParaRPr lang="ar-IQ" sz="2400" b="1" dirty="0"/>
          </a:p>
          <a:p>
            <a:pPr marL="0" indent="0">
              <a:buNone/>
            </a:pPr>
            <a:r>
              <a:rPr lang="ar-IQ" sz="2400" b="1" dirty="0"/>
              <a:t>3- او فروع الشريان الجوفي </a:t>
            </a:r>
            <a:r>
              <a:rPr lang="en-US" sz="2400" b="1" dirty="0"/>
              <a:t>Coeliac artery</a:t>
            </a:r>
            <a:r>
              <a:rPr lang="ar-IQ" sz="2400" b="1" dirty="0"/>
              <a:t> </a:t>
            </a:r>
          </a:p>
          <a:p>
            <a:pPr marL="0" indent="0">
              <a:buNone/>
            </a:pPr>
            <a:r>
              <a:rPr lang="ar-IQ" sz="2400" b="1" dirty="0"/>
              <a:t>4- او تصريفه عن طريق اوردة تصب في الاوردة البابية الكبدية </a:t>
            </a:r>
            <a:r>
              <a:rPr lang="en-US" sz="2400" b="1" dirty="0"/>
              <a:t>Hepatic  portal veins</a:t>
            </a:r>
            <a:r>
              <a:rPr lang="ar-IQ" sz="2400" b="1" dirty="0"/>
              <a:t> </a:t>
            </a:r>
          </a:p>
          <a:p>
            <a:pPr marL="0" indent="0">
              <a:buNone/>
            </a:pPr>
            <a:endParaRPr lang="ar-IQ" dirty="0"/>
          </a:p>
          <a:p>
            <a:pPr marL="0" indent="0">
              <a:buNone/>
            </a:pPr>
            <a:r>
              <a:rPr lang="ar-IQ" sz="2400" b="1" dirty="0"/>
              <a:t>اما تزويدها العصبي                         العصب التائه </a:t>
            </a:r>
            <a:r>
              <a:rPr lang="en-US" sz="2400" b="1" dirty="0"/>
              <a:t>Vagus nerve</a:t>
            </a:r>
            <a:r>
              <a:rPr lang="ar-IQ" sz="2400" b="1" dirty="0"/>
              <a:t> </a:t>
            </a:r>
          </a:p>
          <a:p>
            <a:pPr marL="0" indent="0">
              <a:buNone/>
            </a:pPr>
            <a:r>
              <a:rPr lang="ar-IQ" sz="2400" b="1" dirty="0"/>
              <a:t>                                                          الاعصاب </a:t>
            </a:r>
            <a:r>
              <a:rPr lang="ar-IQ" sz="2400" b="1" dirty="0" err="1"/>
              <a:t>السمبثاوية</a:t>
            </a:r>
            <a:r>
              <a:rPr lang="ar-IQ" sz="2400" b="1" dirty="0"/>
              <a:t> </a:t>
            </a:r>
            <a:r>
              <a:rPr lang="en-US" sz="2400" b="1" dirty="0"/>
              <a:t>Sympathetic nerves</a:t>
            </a:r>
            <a:endParaRPr lang="ar-IQ" sz="2400" b="1" dirty="0"/>
          </a:p>
        </p:txBody>
      </p:sp>
      <p:cxnSp>
        <p:nvCxnSpPr>
          <p:cNvPr id="5" name="رابط كسهم مستقيم 4">
            <a:extLst>
              <a:ext uri="{FF2B5EF4-FFF2-40B4-BE49-F238E27FC236}">
                <a16:creationId xmlns:a16="http://schemas.microsoft.com/office/drawing/2014/main" id="{8428DAAA-0121-C2BD-477E-903DA5A1B0DA}"/>
              </a:ext>
            </a:extLst>
          </p:cNvPr>
          <p:cNvCxnSpPr>
            <a:cxnSpLocks/>
          </p:cNvCxnSpPr>
          <p:nvPr/>
        </p:nvCxnSpPr>
        <p:spPr>
          <a:xfrm flipH="1">
            <a:off x="6992471" y="3980329"/>
            <a:ext cx="181983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رابط كسهم مستقيم 7">
            <a:extLst>
              <a:ext uri="{FF2B5EF4-FFF2-40B4-BE49-F238E27FC236}">
                <a16:creationId xmlns:a16="http://schemas.microsoft.com/office/drawing/2014/main" id="{884BEB2D-E7B5-C81D-8242-46AC46850A6D}"/>
              </a:ext>
            </a:extLst>
          </p:cNvPr>
          <p:cNvCxnSpPr>
            <a:cxnSpLocks/>
          </p:cNvCxnSpPr>
          <p:nvPr/>
        </p:nvCxnSpPr>
        <p:spPr>
          <a:xfrm flipH="1">
            <a:off x="6866965" y="3980329"/>
            <a:ext cx="1945340" cy="5199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843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لقطة شاشة, رسم بياني&#10;&#10;تم إنشاء الوصف تلقائياً">
            <a:extLst>
              <a:ext uri="{FF2B5EF4-FFF2-40B4-BE49-F238E27FC236}">
                <a16:creationId xmlns:a16="http://schemas.microsoft.com/office/drawing/2014/main" id="{D29BAC7E-1F7F-31D0-677B-8F948A567107}"/>
              </a:ext>
            </a:extLst>
          </p:cNvPr>
          <p:cNvPicPr>
            <a:picLocks noGrp="1" noChangeAspect="1"/>
          </p:cNvPicPr>
          <p:nvPr>
            <p:ph idx="1"/>
          </p:nvPr>
        </p:nvPicPr>
        <p:blipFill>
          <a:blip r:embed="rId2"/>
          <a:stretch>
            <a:fillRect/>
          </a:stretch>
        </p:blipFill>
        <p:spPr>
          <a:xfrm>
            <a:off x="683491" y="240144"/>
            <a:ext cx="10169236" cy="64562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75100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96F0962-00DC-1491-3D86-5E029D0D1457}"/>
              </a:ext>
            </a:extLst>
          </p:cNvPr>
          <p:cNvSpPr>
            <a:spLocks noGrp="1"/>
          </p:cNvSpPr>
          <p:nvPr>
            <p:ph type="title"/>
          </p:nvPr>
        </p:nvSpPr>
        <p:spPr>
          <a:xfrm>
            <a:off x="8543364" y="268942"/>
            <a:ext cx="3083859" cy="1219200"/>
          </a:xfrm>
        </p:spPr>
        <p:txBody>
          <a:bodyPr/>
          <a:lstStyle/>
          <a:p>
            <a:pPr algn="r"/>
            <a:r>
              <a:rPr lang="ar-IQ" b="1" dirty="0">
                <a:solidFill>
                  <a:schemeClr val="accent1"/>
                </a:solidFill>
              </a:rPr>
              <a:t>وظائفها</a:t>
            </a:r>
            <a:r>
              <a:rPr lang="ar-IQ" dirty="0"/>
              <a:t> </a:t>
            </a:r>
          </a:p>
        </p:txBody>
      </p:sp>
      <p:sp>
        <p:nvSpPr>
          <p:cNvPr id="3" name="عنصر نائب للمحتوى 2">
            <a:extLst>
              <a:ext uri="{FF2B5EF4-FFF2-40B4-BE49-F238E27FC236}">
                <a16:creationId xmlns:a16="http://schemas.microsoft.com/office/drawing/2014/main" id="{A8F62117-1454-34C5-C804-84F262D7F84A}"/>
              </a:ext>
            </a:extLst>
          </p:cNvPr>
          <p:cNvSpPr>
            <a:spLocks noGrp="1"/>
          </p:cNvSpPr>
          <p:nvPr>
            <p:ph idx="1"/>
          </p:nvPr>
        </p:nvSpPr>
        <p:spPr>
          <a:xfrm>
            <a:off x="259976" y="1290918"/>
            <a:ext cx="11752730" cy="4620304"/>
          </a:xfrm>
        </p:spPr>
        <p:txBody>
          <a:bodyPr>
            <a:normAutofit/>
          </a:bodyPr>
          <a:lstStyle/>
          <a:p>
            <a:pPr marL="0" indent="0">
              <a:buNone/>
            </a:pPr>
            <a:r>
              <a:rPr lang="ar-IQ" sz="2400" b="1" dirty="0"/>
              <a:t>1- (طفو) عضو توازن مائي </a:t>
            </a:r>
            <a:r>
              <a:rPr lang="en-US" sz="2400" b="1" dirty="0"/>
              <a:t>Hydrostatic organ</a:t>
            </a:r>
            <a:r>
              <a:rPr lang="ar-IQ" sz="2400" b="1" dirty="0"/>
              <a:t> تجعل الكثافة النوعية للسمكة مماثلة للماء في العمق المطلوب.  </a:t>
            </a:r>
          </a:p>
          <a:p>
            <a:pPr marL="0" indent="0">
              <a:buNone/>
            </a:pPr>
            <a:r>
              <a:rPr lang="ar-IQ" sz="2400" b="1" dirty="0"/>
              <a:t>2- (التبادل الغازي) المساعدة في التنفس من خلال وجود الشبكة العجيبة او الجسم الأحمر او الغدة الحمراء . </a:t>
            </a:r>
          </a:p>
          <a:p>
            <a:pPr marL="0" indent="0">
              <a:buNone/>
            </a:pPr>
            <a:r>
              <a:rPr lang="ar-IQ" sz="2400" b="1" dirty="0"/>
              <a:t>3- (عملية السمع ) استلام الأصوات عن طريق ارتباط الحجرة الامامية لمثانة العوم بأربعة عظام تسمى عظام وبر </a:t>
            </a:r>
            <a:r>
              <a:rPr lang="en-US" sz="2400" b="1" dirty="0"/>
              <a:t>Webreian ossicle</a:t>
            </a:r>
            <a:r>
              <a:rPr lang="ar-IQ" sz="2400" b="1" dirty="0"/>
              <a:t> تربطها بالأذن الداخلية كما في الشبوط. </a:t>
            </a:r>
          </a:p>
          <a:p>
            <a:pPr marL="0" indent="0">
              <a:buNone/>
            </a:pPr>
            <a:r>
              <a:rPr lang="ar-IQ" sz="2400" b="1" dirty="0"/>
              <a:t>4- انتقال الأصوات</a:t>
            </a:r>
          </a:p>
        </p:txBody>
      </p:sp>
      <p:cxnSp>
        <p:nvCxnSpPr>
          <p:cNvPr id="5" name="رابط كسهم مستقيم 4">
            <a:extLst>
              <a:ext uri="{FF2B5EF4-FFF2-40B4-BE49-F238E27FC236}">
                <a16:creationId xmlns:a16="http://schemas.microsoft.com/office/drawing/2014/main" id="{0CD1E78F-251E-9C31-5059-422A7E0F0FE9}"/>
              </a:ext>
            </a:extLst>
          </p:cNvPr>
          <p:cNvCxnSpPr>
            <a:cxnSpLocks/>
          </p:cNvCxnSpPr>
          <p:nvPr/>
        </p:nvCxnSpPr>
        <p:spPr>
          <a:xfrm flipH="1">
            <a:off x="7942729" y="4509247"/>
            <a:ext cx="1371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مربع نص 6">
            <a:extLst>
              <a:ext uri="{FF2B5EF4-FFF2-40B4-BE49-F238E27FC236}">
                <a16:creationId xmlns:a16="http://schemas.microsoft.com/office/drawing/2014/main" id="{D8125898-7DC2-C28D-DC8B-152B64F98FD0}"/>
              </a:ext>
            </a:extLst>
          </p:cNvPr>
          <p:cNvSpPr txBox="1"/>
          <p:nvPr/>
        </p:nvSpPr>
        <p:spPr>
          <a:xfrm>
            <a:off x="1174377" y="4294158"/>
            <a:ext cx="670560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a:r>
              <a:rPr lang="ar-IQ" sz="2400" b="1" dirty="0"/>
              <a:t>عن طريق انتقال حركات المثانة الى عضلات الجدار البطني والتي تهتز مكونة صوتا . </a:t>
            </a:r>
            <a:r>
              <a:rPr lang="en-US" sz="2400" b="1" dirty="0"/>
              <a:t> </a:t>
            </a:r>
            <a:endParaRPr lang="ar-IQ" sz="2400" dirty="0"/>
          </a:p>
        </p:txBody>
      </p:sp>
      <p:sp>
        <p:nvSpPr>
          <p:cNvPr id="8" name="مربع نص 7">
            <a:extLst>
              <a:ext uri="{FF2B5EF4-FFF2-40B4-BE49-F238E27FC236}">
                <a16:creationId xmlns:a16="http://schemas.microsoft.com/office/drawing/2014/main" id="{7230514E-72BC-E531-DFA5-AE87C29C9E08}"/>
              </a:ext>
            </a:extLst>
          </p:cNvPr>
          <p:cNvSpPr txBox="1"/>
          <p:nvPr/>
        </p:nvSpPr>
        <p:spPr>
          <a:xfrm>
            <a:off x="4132730" y="5342968"/>
            <a:ext cx="380999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r"/>
            <a:r>
              <a:rPr lang="ar-IQ" sz="2400" b="1" dirty="0"/>
              <a:t>او يضغط الغاز الموجود فيها لإنتاج الصوت </a:t>
            </a:r>
          </a:p>
        </p:txBody>
      </p:sp>
      <p:cxnSp>
        <p:nvCxnSpPr>
          <p:cNvPr id="12" name="رابط كسهم مستقيم 11">
            <a:extLst>
              <a:ext uri="{FF2B5EF4-FFF2-40B4-BE49-F238E27FC236}">
                <a16:creationId xmlns:a16="http://schemas.microsoft.com/office/drawing/2014/main" id="{AD8ECD40-FB01-EDF4-9F39-67CB9B1A4946}"/>
              </a:ext>
            </a:extLst>
          </p:cNvPr>
          <p:cNvCxnSpPr/>
          <p:nvPr/>
        </p:nvCxnSpPr>
        <p:spPr>
          <a:xfrm flipH="1">
            <a:off x="8139953" y="4607859"/>
            <a:ext cx="1174376" cy="10757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81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رسم&#10;&#10;تم إنشاء الوصف تلقائياً">
            <a:extLst>
              <a:ext uri="{FF2B5EF4-FFF2-40B4-BE49-F238E27FC236}">
                <a16:creationId xmlns:a16="http://schemas.microsoft.com/office/drawing/2014/main" id="{0396C72F-E978-220B-A420-15B40286CAB9}"/>
              </a:ext>
            </a:extLst>
          </p:cNvPr>
          <p:cNvPicPr>
            <a:picLocks noGrp="1" noChangeAspect="1"/>
          </p:cNvPicPr>
          <p:nvPr>
            <p:ph idx="1"/>
          </p:nvPr>
        </p:nvPicPr>
        <p:blipFill>
          <a:blip r:embed="rId2"/>
          <a:stretch>
            <a:fillRect/>
          </a:stretch>
        </p:blipFill>
        <p:spPr>
          <a:xfrm>
            <a:off x="365778" y="267582"/>
            <a:ext cx="5326810" cy="6322835"/>
          </a:xfrm>
        </p:spPr>
      </p:pic>
      <p:pic>
        <p:nvPicPr>
          <p:cNvPr id="9" name="صورة 8">
            <a:extLst>
              <a:ext uri="{FF2B5EF4-FFF2-40B4-BE49-F238E27FC236}">
                <a16:creationId xmlns:a16="http://schemas.microsoft.com/office/drawing/2014/main" id="{2C7ED554-D1B4-7443-215C-E8C6D990958E}"/>
              </a:ext>
            </a:extLst>
          </p:cNvPr>
          <p:cNvPicPr>
            <a:picLocks noChangeAspect="1"/>
          </p:cNvPicPr>
          <p:nvPr/>
        </p:nvPicPr>
        <p:blipFill>
          <a:blip r:embed="rId3"/>
          <a:stretch>
            <a:fillRect/>
          </a:stretch>
        </p:blipFill>
        <p:spPr>
          <a:xfrm>
            <a:off x="6166023" y="98612"/>
            <a:ext cx="5739106" cy="6580094"/>
          </a:xfrm>
          <a:prstGeom prst="rect">
            <a:avLst/>
          </a:prstGeom>
        </p:spPr>
      </p:pic>
    </p:spTree>
    <p:extLst>
      <p:ext uri="{BB962C8B-B14F-4D97-AF65-F5344CB8AC3E}">
        <p14:creationId xmlns:p14="http://schemas.microsoft.com/office/powerpoint/2010/main" val="418769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6B6003-D7A5-4FEE-C11A-1886B3B4E1DF}"/>
              </a:ext>
            </a:extLst>
          </p:cNvPr>
          <p:cNvSpPr>
            <a:spLocks noGrp="1"/>
          </p:cNvSpPr>
          <p:nvPr>
            <p:ph type="title"/>
          </p:nvPr>
        </p:nvSpPr>
        <p:spPr>
          <a:xfrm>
            <a:off x="2366682" y="152400"/>
            <a:ext cx="9592235" cy="878541"/>
          </a:xfrm>
        </p:spPr>
        <p:txBody>
          <a:bodyPr>
            <a:normAutofit/>
          </a:bodyPr>
          <a:lstStyle/>
          <a:p>
            <a:pPr algn="r"/>
            <a:r>
              <a:rPr lang="ar-IQ" b="1" dirty="0">
                <a:solidFill>
                  <a:srgbClr val="FF0000"/>
                </a:solidFill>
              </a:rPr>
              <a:t>الأسماك الرئوية </a:t>
            </a:r>
          </a:p>
        </p:txBody>
      </p:sp>
      <p:sp>
        <p:nvSpPr>
          <p:cNvPr id="3" name="عنصر نائب للمحتوى 2">
            <a:extLst>
              <a:ext uri="{FF2B5EF4-FFF2-40B4-BE49-F238E27FC236}">
                <a16:creationId xmlns:a16="http://schemas.microsoft.com/office/drawing/2014/main" id="{81805160-70D0-1BA2-BCD9-3D755ED8C9F7}"/>
              </a:ext>
            </a:extLst>
          </p:cNvPr>
          <p:cNvSpPr>
            <a:spLocks noGrp="1"/>
          </p:cNvSpPr>
          <p:nvPr>
            <p:ph idx="1"/>
          </p:nvPr>
        </p:nvSpPr>
        <p:spPr>
          <a:xfrm>
            <a:off x="233083" y="1030941"/>
            <a:ext cx="11725833" cy="5674659"/>
          </a:xfrm>
        </p:spPr>
        <p:txBody>
          <a:bodyPr/>
          <a:lstStyle/>
          <a:p>
            <a:pPr marL="0" indent="0">
              <a:buNone/>
            </a:pPr>
            <a:r>
              <a:rPr lang="ar-IQ" sz="2400" b="1" dirty="0"/>
              <a:t>مثانة السباحة يشبه في تركيبها تركيب الرئتان في رباعية الاقدام حيث تظهر حواجز وعائية على السطح الداخلي للمثانة مؤدية الى تكوين الاف الحويصلات الهوائية . </a:t>
            </a:r>
          </a:p>
          <a:p>
            <a:pPr marL="0" indent="0">
              <a:buNone/>
            </a:pPr>
            <a:r>
              <a:rPr lang="ar-IQ" sz="2400" b="1" dirty="0">
                <a:solidFill>
                  <a:srgbClr val="0070C0"/>
                </a:solidFill>
              </a:rPr>
              <a:t>متى تلجا الأسماك للمثانة؟</a:t>
            </a:r>
          </a:p>
          <a:p>
            <a:pPr marL="0" indent="0">
              <a:buNone/>
            </a:pPr>
            <a:r>
              <a:rPr lang="ar-IQ" sz="2400" b="1" dirty="0"/>
              <a:t>1- عندما يصبح الماء المحيط منخفض التركيز الى درجة كبيرة  (تركيز الاوكسجين ).</a:t>
            </a:r>
          </a:p>
          <a:p>
            <a:pPr marL="0" indent="0">
              <a:buNone/>
            </a:pPr>
            <a:r>
              <a:rPr lang="ar-IQ" sz="2400" b="1" dirty="0"/>
              <a:t>2- او غني جدا بثنائي أوكسيد الكاربون .</a:t>
            </a:r>
          </a:p>
          <a:p>
            <a:pPr marL="0" indent="0">
              <a:buNone/>
            </a:pPr>
            <a:r>
              <a:rPr lang="ar-IQ" sz="2400" b="1" dirty="0"/>
              <a:t>3- وعندما تسبح السمكة بقوه . </a:t>
            </a:r>
          </a:p>
          <a:p>
            <a:pPr marL="0" indent="0">
              <a:buNone/>
            </a:pPr>
            <a:endParaRPr lang="ar-IQ" dirty="0"/>
          </a:p>
          <a:p>
            <a:pPr marL="0" indent="0">
              <a:buNone/>
            </a:pPr>
            <a:r>
              <a:rPr lang="ar-IQ" sz="2800" b="1" dirty="0">
                <a:solidFill>
                  <a:srgbClr val="FF0000"/>
                </a:solidFill>
              </a:rPr>
              <a:t>الأسماك التي تنفسها هوائي </a:t>
            </a:r>
            <a:r>
              <a:rPr lang="en-US" sz="2800" b="1" dirty="0">
                <a:solidFill>
                  <a:srgbClr val="FF0000"/>
                </a:solidFill>
              </a:rPr>
              <a:t>Air breathing fish </a:t>
            </a:r>
          </a:p>
          <a:p>
            <a:pPr marL="0" indent="0">
              <a:buNone/>
            </a:pPr>
            <a:r>
              <a:rPr lang="ar-IQ" sz="2400" b="1" dirty="0"/>
              <a:t>تتنفس الهواء مثل</a:t>
            </a:r>
          </a:p>
          <a:p>
            <a:pPr marL="0" indent="0">
              <a:buNone/>
            </a:pPr>
            <a:r>
              <a:rPr lang="ar-IQ" sz="2400" b="1" dirty="0"/>
              <a:t>1- الأسماك الرئوية </a:t>
            </a:r>
            <a:r>
              <a:rPr lang="en-US" sz="2400" b="1" dirty="0"/>
              <a:t>protopterus</a:t>
            </a:r>
            <a:r>
              <a:rPr lang="ar-IQ" sz="2400" b="1" dirty="0"/>
              <a:t>    2- </a:t>
            </a:r>
            <a:r>
              <a:rPr lang="ar-IQ" sz="2400" b="1" dirty="0" err="1"/>
              <a:t>مفصصة</a:t>
            </a:r>
            <a:r>
              <a:rPr lang="ar-IQ" sz="2400" b="1" dirty="0"/>
              <a:t> الزعانف    3- السمك الثعباني </a:t>
            </a:r>
            <a:r>
              <a:rPr lang="en-US" sz="2400" b="1" dirty="0"/>
              <a:t>Eel </a:t>
            </a:r>
            <a:r>
              <a:rPr lang="ar-IQ" sz="2400" b="1" dirty="0"/>
              <a:t> الذي يعيش في المياه العذبة ويقوم برحلات فوق الأرض خلال الطقس الممطر فيستخدم الجلد كسطح تنفسي </a:t>
            </a:r>
          </a:p>
        </p:txBody>
      </p:sp>
    </p:spTree>
    <p:extLst>
      <p:ext uri="{BB962C8B-B14F-4D97-AF65-F5344CB8AC3E}">
        <p14:creationId xmlns:p14="http://schemas.microsoft.com/office/powerpoint/2010/main" val="3526275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C1DC2F6-4C21-28B4-9961-9FD4356C312F}"/>
              </a:ext>
            </a:extLst>
          </p:cNvPr>
          <p:cNvSpPr>
            <a:spLocks noGrp="1"/>
          </p:cNvSpPr>
          <p:nvPr>
            <p:ph idx="1"/>
          </p:nvPr>
        </p:nvSpPr>
        <p:spPr>
          <a:xfrm>
            <a:off x="699247" y="358589"/>
            <a:ext cx="11492753" cy="5561598"/>
          </a:xfrm>
        </p:spPr>
        <p:txBody>
          <a:bodyPr>
            <a:normAutofit/>
          </a:bodyPr>
          <a:lstStyle/>
          <a:p>
            <a:pPr marL="0" indent="0">
              <a:buNone/>
            </a:pPr>
            <a:r>
              <a:rPr lang="ar-IQ" sz="2400" b="1" dirty="0"/>
              <a:t>4</a:t>
            </a:r>
            <a:r>
              <a:rPr lang="en-US" sz="2400" b="1" dirty="0"/>
              <a:t> - </a:t>
            </a:r>
            <a:r>
              <a:rPr lang="ar-IQ" sz="2400" b="1" dirty="0"/>
              <a:t> الأسماك مقوسة الزعنفة </a:t>
            </a:r>
            <a:r>
              <a:rPr lang="en-US" sz="2400" b="1" dirty="0"/>
              <a:t>Amia </a:t>
            </a:r>
            <a:r>
              <a:rPr lang="ar-IQ" sz="2400" b="1" dirty="0"/>
              <a:t> لها </a:t>
            </a:r>
          </a:p>
          <a:p>
            <a:pPr marL="0" indent="0">
              <a:buNone/>
            </a:pPr>
            <a:endParaRPr lang="ar-IQ" sz="2000" b="1" dirty="0"/>
          </a:p>
          <a:p>
            <a:pPr marL="0" indent="0">
              <a:buNone/>
            </a:pPr>
            <a:endParaRPr lang="ar-IQ" sz="2000" b="1" dirty="0"/>
          </a:p>
          <a:p>
            <a:pPr marL="0" indent="0">
              <a:buNone/>
            </a:pPr>
            <a:endParaRPr lang="ar-IQ" sz="2000" b="1" dirty="0"/>
          </a:p>
          <a:p>
            <a:pPr marL="0" indent="0">
              <a:buNone/>
            </a:pPr>
            <a:endParaRPr lang="en-US" sz="2000" b="1" dirty="0"/>
          </a:p>
          <a:p>
            <a:pPr marL="0" indent="0">
              <a:buNone/>
            </a:pPr>
            <a:endParaRPr lang="ar-IQ" sz="2000" b="1" dirty="0"/>
          </a:p>
          <a:p>
            <a:pPr marL="0" indent="0">
              <a:buNone/>
            </a:pPr>
            <a:r>
              <a:rPr lang="ar-IQ" sz="2400" b="1" dirty="0"/>
              <a:t>5- ثعبان السمك الكهربائي </a:t>
            </a:r>
            <a:r>
              <a:rPr lang="en-US" sz="2400" b="1" dirty="0"/>
              <a:t>Electrophorus </a:t>
            </a:r>
            <a:r>
              <a:rPr lang="ar-IQ" sz="2400" b="1" dirty="0"/>
              <a:t> لان خياشيمه ضامرة فيبتلع الهواء ويستخدم تجويف الفم الغني بالتجهيز الدموي للتبادل الغازي.</a:t>
            </a:r>
          </a:p>
          <a:p>
            <a:pPr marL="0" indent="0">
              <a:buNone/>
            </a:pPr>
            <a:endParaRPr lang="ar-IQ" sz="2400" b="1" dirty="0"/>
          </a:p>
          <a:p>
            <a:pPr marL="0" indent="0">
              <a:buNone/>
            </a:pPr>
            <a:r>
              <a:rPr lang="ar-IQ" sz="2400" b="1" dirty="0"/>
              <a:t>6</a:t>
            </a:r>
            <a:r>
              <a:rPr lang="en-US" sz="2400" b="1" dirty="0"/>
              <a:t>-</a:t>
            </a:r>
            <a:r>
              <a:rPr lang="ar-IQ" sz="2400" b="1" dirty="0"/>
              <a:t> سمك الفرخ الهندي المتسلق يقضي معظم اوقاته فوق الأرض بالقرب من حافة الماء حيث تتنفس الهواء خلال غرفة هوائية خاصة تقع فوق الخياشيم </a:t>
            </a:r>
            <a:r>
              <a:rPr lang="ar-IQ" sz="2400" b="1" dirty="0" err="1"/>
              <a:t>الضامره</a:t>
            </a:r>
            <a:r>
              <a:rPr lang="ar-IQ" sz="2400" b="1" dirty="0"/>
              <a:t> . </a:t>
            </a:r>
            <a:endParaRPr lang="ar-IQ" sz="2400" dirty="0"/>
          </a:p>
        </p:txBody>
      </p:sp>
      <p:sp>
        <p:nvSpPr>
          <p:cNvPr id="4" name="مربع نص 3">
            <a:extLst>
              <a:ext uri="{FF2B5EF4-FFF2-40B4-BE49-F238E27FC236}">
                <a16:creationId xmlns:a16="http://schemas.microsoft.com/office/drawing/2014/main" id="{F3DA9C0B-A9F1-4FCF-BCEB-236706A3BE9F}"/>
              </a:ext>
            </a:extLst>
          </p:cNvPr>
          <p:cNvSpPr txBox="1"/>
          <p:nvPr/>
        </p:nvSpPr>
        <p:spPr>
          <a:xfrm>
            <a:off x="7933766" y="1380240"/>
            <a:ext cx="3747246"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r"/>
            <a:r>
              <a:rPr lang="ar-IQ" sz="2400" b="1" dirty="0"/>
              <a:t>خياشيم تستخدم عند درجات الحرارة المنخفضة </a:t>
            </a:r>
          </a:p>
        </p:txBody>
      </p:sp>
      <p:sp>
        <p:nvSpPr>
          <p:cNvPr id="5" name="مربع نص 4">
            <a:extLst>
              <a:ext uri="{FF2B5EF4-FFF2-40B4-BE49-F238E27FC236}">
                <a16:creationId xmlns:a16="http://schemas.microsoft.com/office/drawing/2014/main" id="{E61A42F7-1512-7DBC-985C-4A0973F721B6}"/>
              </a:ext>
            </a:extLst>
          </p:cNvPr>
          <p:cNvSpPr txBox="1"/>
          <p:nvPr/>
        </p:nvSpPr>
        <p:spPr>
          <a:xfrm>
            <a:off x="1864659" y="1380240"/>
            <a:ext cx="488576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a:r>
              <a:rPr lang="ar-IQ" sz="2400" b="1" dirty="0"/>
              <a:t>مثانه هوائية تشبه الرئات عند ارتفاع درجات الحرارة ونشاط السمكة </a:t>
            </a:r>
          </a:p>
        </p:txBody>
      </p:sp>
      <p:cxnSp>
        <p:nvCxnSpPr>
          <p:cNvPr id="7" name="رابط كسهم مستقيم 6">
            <a:extLst>
              <a:ext uri="{FF2B5EF4-FFF2-40B4-BE49-F238E27FC236}">
                <a16:creationId xmlns:a16="http://schemas.microsoft.com/office/drawing/2014/main" id="{30AF6BDB-EA37-C1BD-C486-443DA1D79685}"/>
              </a:ext>
            </a:extLst>
          </p:cNvPr>
          <p:cNvCxnSpPr>
            <a:cxnSpLocks/>
          </p:cNvCxnSpPr>
          <p:nvPr/>
        </p:nvCxnSpPr>
        <p:spPr>
          <a:xfrm flipH="1">
            <a:off x="5159188" y="851647"/>
            <a:ext cx="1510553" cy="3496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526E1D46-B66B-B29B-AFE7-5ED3695387DC}"/>
              </a:ext>
            </a:extLst>
          </p:cNvPr>
          <p:cNvCxnSpPr>
            <a:cxnSpLocks/>
          </p:cNvCxnSpPr>
          <p:nvPr/>
        </p:nvCxnSpPr>
        <p:spPr>
          <a:xfrm>
            <a:off x="6884894" y="851647"/>
            <a:ext cx="1461247" cy="3496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266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AAE6354-C676-5A59-BAEB-1BFDA9C56768}"/>
              </a:ext>
            </a:extLst>
          </p:cNvPr>
          <p:cNvSpPr>
            <a:spLocks noGrp="1"/>
          </p:cNvSpPr>
          <p:nvPr>
            <p:ph idx="1"/>
          </p:nvPr>
        </p:nvSpPr>
        <p:spPr>
          <a:xfrm>
            <a:off x="304801" y="349624"/>
            <a:ext cx="11591364" cy="6346740"/>
          </a:xfrm>
        </p:spPr>
        <p:txBody>
          <a:bodyPr>
            <a:normAutofit/>
          </a:bodyPr>
          <a:lstStyle/>
          <a:p>
            <a:pPr marL="0" indent="0">
              <a:buNone/>
            </a:pPr>
            <a:r>
              <a:rPr lang="ar-IQ" sz="2400" b="1" dirty="0" err="1">
                <a:solidFill>
                  <a:srgbClr val="FF0000"/>
                </a:solidFill>
              </a:rPr>
              <a:t>الطفوية</a:t>
            </a:r>
            <a:r>
              <a:rPr lang="ar-IQ" sz="2400" b="1" dirty="0">
                <a:solidFill>
                  <a:srgbClr val="FF0000"/>
                </a:solidFill>
              </a:rPr>
              <a:t> في الأسماك </a:t>
            </a:r>
          </a:p>
          <a:p>
            <a:pPr marL="0" indent="0">
              <a:buNone/>
            </a:pPr>
            <a:r>
              <a:rPr lang="ar-IQ" sz="2400" b="1" dirty="0">
                <a:solidFill>
                  <a:srgbClr val="FF0000"/>
                </a:solidFill>
              </a:rPr>
              <a:t>علل/ جميع الأسماك أثقل من الماء؟</a:t>
            </a:r>
          </a:p>
          <a:p>
            <a:pPr marL="0" indent="0">
              <a:buNone/>
            </a:pPr>
            <a:r>
              <a:rPr lang="ar-IQ" sz="2400" b="1" dirty="0">
                <a:solidFill>
                  <a:schemeClr val="tx1"/>
                </a:solidFill>
              </a:rPr>
              <a:t>ج/ لاحتواء انسجتها على عناصر  ثقيلة موجودة بكميات بسيطة في الماء. </a:t>
            </a:r>
          </a:p>
          <a:p>
            <a:pPr marL="0" indent="0">
              <a:buNone/>
            </a:pPr>
            <a:endParaRPr lang="ar-IQ" sz="2400" b="1" dirty="0">
              <a:solidFill>
                <a:schemeClr val="tx1"/>
              </a:solidFill>
            </a:endParaRPr>
          </a:p>
          <a:p>
            <a:pPr marL="0" indent="0">
              <a:buNone/>
            </a:pPr>
            <a:r>
              <a:rPr lang="ar-IQ" sz="2400" b="1" dirty="0">
                <a:solidFill>
                  <a:srgbClr val="0070C0"/>
                </a:solidFill>
              </a:rPr>
              <a:t>س/ كيف تتمكن الأسماك من الطفو ؟ </a:t>
            </a:r>
            <a:endParaRPr lang="ar-IQ" sz="2000" b="1" dirty="0">
              <a:solidFill>
                <a:srgbClr val="0070C0"/>
              </a:solidFill>
            </a:endParaRPr>
          </a:p>
          <a:p>
            <a:pPr marL="0" indent="0">
              <a:buNone/>
            </a:pPr>
            <a:r>
              <a:rPr lang="ar-IQ" sz="2400" b="1" dirty="0">
                <a:solidFill>
                  <a:schemeClr val="tx1"/>
                </a:solidFill>
              </a:rPr>
              <a:t>1</a:t>
            </a:r>
            <a:r>
              <a:rPr lang="ar-IQ" sz="2400" b="1" dirty="0">
                <a:solidFill>
                  <a:schemeClr val="accent1"/>
                </a:solidFill>
              </a:rPr>
              <a:t>- الأسماك الغضروفية </a:t>
            </a:r>
            <a:r>
              <a:rPr lang="ar-IQ" sz="2400" b="1" dirty="0">
                <a:solidFill>
                  <a:schemeClr val="tx1"/>
                </a:solidFill>
              </a:rPr>
              <a:t>( مثل القروش ) فاقدة لمثانة العوم فتحافظ على نفسها من الغطس عن طريق: </a:t>
            </a:r>
          </a:p>
          <a:p>
            <a:r>
              <a:rPr lang="ar-IQ" sz="2400" b="1" dirty="0">
                <a:solidFill>
                  <a:schemeClr val="tx1"/>
                </a:solidFill>
              </a:rPr>
              <a:t>ذيل غير متجانس يزودها برفع ذيلي ضروري عند اندفاع الحيوان ذهابا وإيابا في الماء.</a:t>
            </a:r>
          </a:p>
          <a:p>
            <a:r>
              <a:rPr lang="ar-IQ" sz="2400" b="1" dirty="0">
                <a:solidFill>
                  <a:schemeClr val="tx1"/>
                </a:solidFill>
              </a:rPr>
              <a:t>راسها عريض بالإضافة الى زعانف كتفية مفلطحة لرفع الراس.</a:t>
            </a:r>
          </a:p>
          <a:p>
            <a:r>
              <a:rPr lang="ar-IQ" sz="2400" b="1" dirty="0">
                <a:solidFill>
                  <a:schemeClr val="tx1"/>
                </a:solidFill>
              </a:rPr>
              <a:t> اكباد كبيرة جدا بها </a:t>
            </a:r>
            <a:r>
              <a:rPr lang="ar-IQ" sz="2400" b="1" dirty="0" err="1">
                <a:solidFill>
                  <a:schemeClr val="tx1"/>
                </a:solidFill>
              </a:rPr>
              <a:t>هيدرو</a:t>
            </a:r>
            <a:r>
              <a:rPr lang="ar-IQ" sz="2400" b="1" dirty="0">
                <a:solidFill>
                  <a:schemeClr val="tx1"/>
                </a:solidFill>
              </a:rPr>
              <a:t> كاربون دهني خاص تسمى </a:t>
            </a:r>
            <a:r>
              <a:rPr lang="ar-IQ" sz="2400" b="1" dirty="0" err="1">
                <a:solidFill>
                  <a:schemeClr val="tx1"/>
                </a:solidFill>
              </a:rPr>
              <a:t>سكوالين</a:t>
            </a:r>
            <a:r>
              <a:rPr lang="ar-IQ" sz="2400" b="1" dirty="0">
                <a:solidFill>
                  <a:schemeClr val="tx1"/>
                </a:solidFill>
              </a:rPr>
              <a:t> </a:t>
            </a:r>
            <a:r>
              <a:rPr lang="en-US" sz="2400" b="1" dirty="0" err="1">
                <a:solidFill>
                  <a:schemeClr val="tx1"/>
                </a:solidFill>
              </a:rPr>
              <a:t>Squalen</a:t>
            </a:r>
            <a:r>
              <a:rPr lang="ar-IQ" sz="2400" b="1" dirty="0">
                <a:solidFill>
                  <a:schemeClr val="tx1"/>
                </a:solidFill>
              </a:rPr>
              <a:t> كثافته </a:t>
            </a:r>
            <a:r>
              <a:rPr lang="en-US" sz="2400" b="1" dirty="0">
                <a:solidFill>
                  <a:schemeClr val="tx1"/>
                </a:solidFill>
              </a:rPr>
              <a:t>0.86</a:t>
            </a:r>
            <a:r>
              <a:rPr lang="ar-IQ" sz="2400" b="1" dirty="0">
                <a:solidFill>
                  <a:schemeClr val="tx1"/>
                </a:solidFill>
              </a:rPr>
              <a:t>فقط فيعمل الكبد مثل كيس كبير يملئ بالزيت يساعد في التقليل من ثقل الجسم والتعويض عن فقدان </a:t>
            </a:r>
            <a:r>
              <a:rPr lang="ar-IQ" sz="2400" b="1" dirty="0" err="1">
                <a:solidFill>
                  <a:schemeClr val="tx1"/>
                </a:solidFill>
              </a:rPr>
              <a:t>مثانات</a:t>
            </a:r>
            <a:r>
              <a:rPr lang="ar-IQ" sz="2400" b="1" dirty="0">
                <a:solidFill>
                  <a:schemeClr val="tx1"/>
                </a:solidFill>
              </a:rPr>
              <a:t> العوم . </a:t>
            </a:r>
          </a:p>
        </p:txBody>
      </p:sp>
    </p:spTree>
    <p:extLst>
      <p:ext uri="{BB962C8B-B14F-4D97-AF65-F5344CB8AC3E}">
        <p14:creationId xmlns:p14="http://schemas.microsoft.com/office/powerpoint/2010/main" val="3426058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860B81C-8AE4-17C1-0040-0A82F59DE6FF}"/>
              </a:ext>
            </a:extLst>
          </p:cNvPr>
          <p:cNvSpPr>
            <a:spLocks noGrp="1"/>
          </p:cNvSpPr>
          <p:nvPr>
            <p:ph idx="1"/>
          </p:nvPr>
        </p:nvSpPr>
        <p:spPr>
          <a:xfrm>
            <a:off x="711200" y="350981"/>
            <a:ext cx="10917382" cy="6382327"/>
          </a:xfrm>
        </p:spPr>
        <p:txBody>
          <a:bodyPr>
            <a:normAutofit/>
          </a:bodyPr>
          <a:lstStyle/>
          <a:p>
            <a:pPr marL="0" indent="0">
              <a:buNone/>
            </a:pPr>
            <a:r>
              <a:rPr lang="ar-IQ" sz="2400" b="1" dirty="0"/>
              <a:t>2- </a:t>
            </a:r>
            <a:r>
              <a:rPr lang="ar-IQ" sz="2400" b="1" dirty="0">
                <a:solidFill>
                  <a:schemeClr val="accent1"/>
                </a:solidFill>
              </a:rPr>
              <a:t>الأسماك العظمية </a:t>
            </a:r>
            <a:r>
              <a:rPr lang="ar-IQ" sz="2400" b="1" dirty="0"/>
              <a:t>: تتمكن من ان تحقق </a:t>
            </a:r>
            <a:r>
              <a:rPr lang="ar-IQ" sz="2400" b="1" dirty="0" err="1"/>
              <a:t>طفوية</a:t>
            </a:r>
            <a:r>
              <a:rPr lang="ar-IQ" sz="2400" b="1" dirty="0"/>
              <a:t> متعادلة عن طريق ضبط  حجم الغاز في </a:t>
            </a:r>
            <a:r>
              <a:rPr lang="ar-IQ" sz="2400" b="1" dirty="0" err="1"/>
              <a:t>مثانات</a:t>
            </a:r>
            <a:r>
              <a:rPr lang="ar-IQ" sz="2400" b="1" dirty="0"/>
              <a:t> السباحة والذي يضبط بطريقتين : </a:t>
            </a:r>
          </a:p>
          <a:p>
            <a:pPr>
              <a:buFont typeface="+mj-lt"/>
              <a:buAutoNum type="arabicPeriod"/>
            </a:pPr>
            <a:r>
              <a:rPr lang="ar-IQ" sz="2400" b="1" dirty="0"/>
              <a:t> غطس  : هبوط السمكة الى عمق أكبر ( ينضغط الغاز في مثانة السباحة فتصبح السمكة أثقل ). </a:t>
            </a:r>
          </a:p>
          <a:p>
            <a:pPr>
              <a:buFont typeface="+mj-lt"/>
              <a:buAutoNum type="arabicPeriod"/>
            </a:pPr>
            <a:r>
              <a:rPr lang="ar-IQ" sz="2400" b="1" dirty="0"/>
              <a:t>طفو   : صعود السمكة الى الأعلى  ( يتمدد الغاز في مثانة السباحة فتصبح السمكة أخف ) .  </a:t>
            </a:r>
          </a:p>
          <a:p>
            <a:pPr marL="0" indent="0">
              <a:buNone/>
            </a:pPr>
            <a:endParaRPr lang="ar-IQ" sz="2400" b="1" dirty="0"/>
          </a:p>
          <a:p>
            <a:pPr marL="0" indent="0">
              <a:buNone/>
            </a:pPr>
            <a:r>
              <a:rPr lang="ar-IQ" sz="2400" b="1" dirty="0">
                <a:solidFill>
                  <a:schemeClr val="accent2">
                    <a:lumMod val="50000"/>
                  </a:schemeClr>
                </a:solidFill>
              </a:rPr>
              <a:t>وإذا لم يزاح الغاز فان السمكة ترتفع بسرعة متزايدة نتيجة استمرار تمدد المثانة حتى تندفع الى خارج الماء </a:t>
            </a:r>
            <a:r>
              <a:rPr lang="ar-IQ" sz="2400" b="1" dirty="0"/>
              <a:t>. </a:t>
            </a:r>
          </a:p>
          <a:p>
            <a:pPr marL="0" indent="0">
              <a:buNone/>
            </a:pPr>
            <a:r>
              <a:rPr lang="ar-IQ" sz="2400" b="1" dirty="0">
                <a:solidFill>
                  <a:srgbClr val="0070C0"/>
                </a:solidFill>
              </a:rPr>
              <a:t>المثانة المفتوحة توجد في الأسماك الضحلة تأتي الأسماك للسطح تبتلع الهواء من الفم ثم الى المريء وبعدها الى المثانة. </a:t>
            </a:r>
          </a:p>
          <a:p>
            <a:pPr marL="0" indent="0">
              <a:buNone/>
            </a:pPr>
            <a:endParaRPr lang="ar-IQ" sz="2400" b="1" dirty="0">
              <a:solidFill>
                <a:srgbClr val="0070C0"/>
              </a:solidFill>
            </a:endParaRPr>
          </a:p>
          <a:p>
            <a:pPr marL="0" indent="0">
              <a:buNone/>
            </a:pPr>
            <a:r>
              <a:rPr lang="ar-IQ" sz="2400" b="1" dirty="0">
                <a:solidFill>
                  <a:srgbClr val="0070C0"/>
                </a:solidFill>
              </a:rPr>
              <a:t>المثانة المغلقة في اسماك القاع ينشا الغاز من الدم ويفرز في مثانة السباحة </a:t>
            </a:r>
          </a:p>
        </p:txBody>
      </p:sp>
    </p:spTree>
    <p:extLst>
      <p:ext uri="{BB962C8B-B14F-4D97-AF65-F5344CB8AC3E}">
        <p14:creationId xmlns:p14="http://schemas.microsoft.com/office/powerpoint/2010/main" val="844357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E33B82A-D539-C678-2A0F-2618F09F2961}"/>
              </a:ext>
            </a:extLst>
          </p:cNvPr>
          <p:cNvSpPr>
            <a:spLocks noGrp="1"/>
          </p:cNvSpPr>
          <p:nvPr>
            <p:ph type="title"/>
          </p:nvPr>
        </p:nvSpPr>
        <p:spPr>
          <a:xfrm>
            <a:off x="3362037" y="157019"/>
            <a:ext cx="8571346" cy="789760"/>
          </a:xfrm>
        </p:spPr>
        <p:txBody>
          <a:bodyPr/>
          <a:lstStyle/>
          <a:p>
            <a:pPr algn="r"/>
            <a:r>
              <a:rPr lang="ar-IQ" b="1" dirty="0">
                <a:solidFill>
                  <a:srgbClr val="C00000"/>
                </a:solidFill>
              </a:rPr>
              <a:t>البرمائيات</a:t>
            </a:r>
            <a:r>
              <a:rPr lang="ar-IQ" b="1" dirty="0"/>
              <a:t> </a:t>
            </a:r>
          </a:p>
        </p:txBody>
      </p:sp>
      <p:sp>
        <p:nvSpPr>
          <p:cNvPr id="3" name="عنصر نائب للمحتوى 2">
            <a:extLst>
              <a:ext uri="{FF2B5EF4-FFF2-40B4-BE49-F238E27FC236}">
                <a16:creationId xmlns:a16="http://schemas.microsoft.com/office/drawing/2014/main" id="{D47E9EDB-3C28-F279-862C-460048CC4F6C}"/>
              </a:ext>
            </a:extLst>
          </p:cNvPr>
          <p:cNvSpPr>
            <a:spLocks noGrp="1"/>
          </p:cNvSpPr>
          <p:nvPr>
            <p:ph idx="1"/>
          </p:nvPr>
        </p:nvSpPr>
        <p:spPr>
          <a:xfrm>
            <a:off x="443345" y="831273"/>
            <a:ext cx="11425382" cy="6123709"/>
          </a:xfrm>
        </p:spPr>
        <p:txBody>
          <a:bodyPr>
            <a:normAutofit/>
          </a:bodyPr>
          <a:lstStyle/>
          <a:p>
            <a:r>
              <a:rPr lang="ar-IQ" sz="2400" b="1" dirty="0"/>
              <a:t>التجويف البلعومي في البرمائيات يكون واسعا.  </a:t>
            </a:r>
          </a:p>
          <a:p>
            <a:r>
              <a:rPr lang="ar-IQ" sz="2400" b="1" dirty="0"/>
              <a:t>ينشا على جانبية 5 ازواج من الجيوب الخيشومية يفتح منها الى الخارج الثاني والثالث والرابع لكنها تغلق خلال مرحلة الاستحالة وهذه الخياشيم تساهم بالتنفس في الأدوار اليرقية وممكن ان تستمر الخياشيم طيلة فترة الحياة كما في حفار الطين ( وتسمى خياشيم خارجية لان الجلد المغطى </a:t>
            </a:r>
            <a:r>
              <a:rPr lang="ar-IQ" sz="2400" b="1" dirty="0" err="1"/>
              <a:t>للاقواس</a:t>
            </a:r>
            <a:r>
              <a:rPr lang="ar-IQ" sz="2400" b="1" dirty="0"/>
              <a:t> والخيوط </a:t>
            </a:r>
            <a:r>
              <a:rPr lang="ar-IQ" sz="2400" b="1" dirty="0" err="1"/>
              <a:t>المكونه</a:t>
            </a:r>
            <a:r>
              <a:rPr lang="ar-IQ" sz="2400" b="1" dirty="0"/>
              <a:t> للخياشيم منشائها من </a:t>
            </a:r>
            <a:r>
              <a:rPr lang="ar-IQ" sz="2400" b="1" dirty="0" err="1"/>
              <a:t>الاكتوديرم</a:t>
            </a:r>
            <a:r>
              <a:rPr lang="ar-IQ" sz="2400" b="1" dirty="0"/>
              <a:t> وليس من </a:t>
            </a:r>
            <a:r>
              <a:rPr lang="ar-IQ" sz="2400" b="1" dirty="0" err="1"/>
              <a:t>الاندوديرم</a:t>
            </a:r>
            <a:r>
              <a:rPr lang="ar-IQ" sz="2400" b="1" dirty="0"/>
              <a:t>  كما في الأسماك. </a:t>
            </a:r>
          </a:p>
          <a:p>
            <a:r>
              <a:rPr lang="ar-IQ" sz="2400" b="1" dirty="0"/>
              <a:t>تتنفس عن طريق بطانة التجويف الفمي البلعومي </a:t>
            </a:r>
            <a:r>
              <a:rPr lang="en-US" sz="2400" b="1" dirty="0"/>
              <a:t>Bucco- pharyngeal  respiration </a:t>
            </a:r>
            <a:r>
              <a:rPr lang="ar-IQ" sz="2400" b="1" dirty="0"/>
              <a:t> التي تكون رقيقة ورطبة وغنية بالأوعية الشعرية. </a:t>
            </a:r>
          </a:p>
          <a:p>
            <a:r>
              <a:rPr lang="ar-IQ" sz="2400" b="1" dirty="0">
                <a:solidFill>
                  <a:srgbClr val="C00000"/>
                </a:solidFill>
              </a:rPr>
              <a:t>الية التنفس </a:t>
            </a:r>
          </a:p>
          <a:p>
            <a:pPr marL="0" indent="0">
              <a:buNone/>
            </a:pPr>
            <a:r>
              <a:rPr lang="ar-IQ" sz="2400" b="1" dirty="0"/>
              <a:t>شهيق </a:t>
            </a:r>
          </a:p>
          <a:p>
            <a:pPr marL="0" indent="0">
              <a:buNone/>
            </a:pPr>
            <a:r>
              <a:rPr lang="ar-IQ" sz="2400" b="1" dirty="0"/>
              <a:t>1-فتح الفم         2- ينخفض قاع التجويف الفمي البلعومي  </a:t>
            </a:r>
          </a:p>
          <a:p>
            <a:pPr marL="0" indent="0">
              <a:buNone/>
            </a:pPr>
            <a:r>
              <a:rPr lang="ar-IQ" sz="2400" b="1" dirty="0"/>
              <a:t>3- يدخل الهواء في المناخر             4- يفتح المزمار </a:t>
            </a:r>
          </a:p>
          <a:p>
            <a:pPr marL="0" indent="0">
              <a:buNone/>
            </a:pPr>
            <a:r>
              <a:rPr lang="ar-IQ" sz="2400" b="1" dirty="0"/>
              <a:t> </a:t>
            </a:r>
          </a:p>
        </p:txBody>
      </p:sp>
    </p:spTree>
    <p:extLst>
      <p:ext uri="{BB962C8B-B14F-4D97-AF65-F5344CB8AC3E}">
        <p14:creationId xmlns:p14="http://schemas.microsoft.com/office/powerpoint/2010/main" val="2701119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5754420-BC90-F015-15F0-01569F9C6B42}"/>
              </a:ext>
            </a:extLst>
          </p:cNvPr>
          <p:cNvSpPr>
            <a:spLocks noGrp="1"/>
          </p:cNvSpPr>
          <p:nvPr>
            <p:ph type="title"/>
          </p:nvPr>
        </p:nvSpPr>
        <p:spPr>
          <a:xfrm>
            <a:off x="5846617" y="193964"/>
            <a:ext cx="5855855" cy="752814"/>
          </a:xfrm>
        </p:spPr>
        <p:txBody>
          <a:bodyPr/>
          <a:lstStyle/>
          <a:p>
            <a:pPr algn="r"/>
            <a:r>
              <a:rPr lang="ar-IQ" b="1" dirty="0">
                <a:solidFill>
                  <a:srgbClr val="C00000"/>
                </a:solidFill>
              </a:rPr>
              <a:t>البلعوم في </a:t>
            </a:r>
            <a:r>
              <a:rPr lang="ar-IQ" b="1" dirty="0" err="1">
                <a:solidFill>
                  <a:srgbClr val="C00000"/>
                </a:solidFill>
              </a:rPr>
              <a:t>السلويات</a:t>
            </a:r>
            <a:r>
              <a:rPr lang="ar-IQ" b="1" dirty="0">
                <a:solidFill>
                  <a:srgbClr val="C00000"/>
                </a:solidFill>
              </a:rPr>
              <a:t> </a:t>
            </a:r>
          </a:p>
        </p:txBody>
      </p:sp>
      <p:sp>
        <p:nvSpPr>
          <p:cNvPr id="3" name="عنصر نائب للمحتوى 2">
            <a:extLst>
              <a:ext uri="{FF2B5EF4-FFF2-40B4-BE49-F238E27FC236}">
                <a16:creationId xmlns:a16="http://schemas.microsoft.com/office/drawing/2014/main" id="{7680C753-BB15-6284-173F-B407820C7CCC}"/>
              </a:ext>
            </a:extLst>
          </p:cNvPr>
          <p:cNvSpPr>
            <a:spLocks noGrp="1"/>
          </p:cNvSpPr>
          <p:nvPr>
            <p:ph idx="1"/>
          </p:nvPr>
        </p:nvSpPr>
        <p:spPr>
          <a:xfrm>
            <a:off x="628073" y="946778"/>
            <a:ext cx="11333018" cy="6017440"/>
          </a:xfrm>
        </p:spPr>
        <p:txBody>
          <a:bodyPr>
            <a:normAutofit/>
          </a:bodyPr>
          <a:lstStyle/>
          <a:p>
            <a:pPr>
              <a:buFont typeface="+mj-lt"/>
              <a:buAutoNum type="arabicPeriod"/>
            </a:pPr>
            <a:r>
              <a:rPr lang="en-US" sz="2400" b="1" dirty="0"/>
              <a:t> </a:t>
            </a:r>
            <a:r>
              <a:rPr lang="ar-IQ" sz="2400" b="1" dirty="0"/>
              <a:t>بالمراحل الجنينية هناك من 4-5 ازواج من الجيوب الخيشومية تختفي عدا الجيب الأول يكون قناة </a:t>
            </a:r>
            <a:r>
              <a:rPr lang="ar-IQ" sz="2400" b="1" dirty="0" err="1"/>
              <a:t>اوستاكي</a:t>
            </a:r>
            <a:r>
              <a:rPr lang="ar-IQ" sz="2400" b="1" dirty="0"/>
              <a:t> والاذن الوسطى.  </a:t>
            </a:r>
          </a:p>
          <a:p>
            <a:pPr>
              <a:buFont typeface="+mj-lt"/>
              <a:buAutoNum type="arabicPeriod"/>
            </a:pPr>
            <a:r>
              <a:rPr lang="ar-IQ" sz="2400" b="1" dirty="0"/>
              <a:t>التنفس رئوي. </a:t>
            </a:r>
          </a:p>
          <a:p>
            <a:pPr>
              <a:buFont typeface="+mj-lt"/>
              <a:buAutoNum type="arabicPeriod"/>
            </a:pPr>
            <a:r>
              <a:rPr lang="ar-IQ" sz="2400" b="1" dirty="0"/>
              <a:t>الزواحف البحرية يتم التنفس عن طريق المجمع او المستقيم او التجويف الفمي البلعومي.</a:t>
            </a:r>
          </a:p>
          <a:p>
            <a:pPr marL="0" indent="0">
              <a:buNone/>
            </a:pPr>
            <a:endParaRPr lang="ar-IQ" sz="2400" b="1" dirty="0"/>
          </a:p>
          <a:p>
            <a:pPr marL="0" indent="0">
              <a:buNone/>
            </a:pPr>
            <a:r>
              <a:rPr lang="ar-IQ" sz="3600" b="1" dirty="0">
                <a:solidFill>
                  <a:srgbClr val="C00000"/>
                </a:solidFill>
              </a:rPr>
              <a:t>القصبات الهوائية والرئات</a:t>
            </a:r>
          </a:p>
          <a:p>
            <a:pPr marL="0" indent="0">
              <a:buNone/>
            </a:pPr>
            <a:r>
              <a:rPr lang="ar-IQ" sz="2400" b="1" dirty="0">
                <a:solidFill>
                  <a:srgbClr val="C00000"/>
                </a:solidFill>
              </a:rPr>
              <a:t>البرمائيات </a:t>
            </a:r>
          </a:p>
          <a:p>
            <a:pPr marL="0" indent="0">
              <a:buNone/>
            </a:pPr>
            <a:r>
              <a:rPr lang="ar-IQ" sz="2400" b="1" dirty="0" err="1">
                <a:solidFill>
                  <a:schemeClr val="tx1">
                    <a:lumMod val="95000"/>
                    <a:lumOff val="5000"/>
                  </a:schemeClr>
                </a:solidFill>
              </a:rPr>
              <a:t>الرغامئ</a:t>
            </a:r>
            <a:r>
              <a:rPr lang="ar-IQ" sz="2400" b="1" dirty="0">
                <a:solidFill>
                  <a:schemeClr val="tx1">
                    <a:lumMod val="95000"/>
                    <a:lumOff val="5000"/>
                  </a:schemeClr>
                </a:solidFill>
              </a:rPr>
              <a:t> تتفرع الى فرعين في نهايتها البعيدة الى فصين تدخل كل منها الى رئة </a:t>
            </a:r>
          </a:p>
          <a:p>
            <a:pPr marL="0" indent="0">
              <a:buNone/>
            </a:pPr>
            <a:r>
              <a:rPr lang="ar-IQ" sz="2400" b="1" dirty="0">
                <a:solidFill>
                  <a:schemeClr val="tx1">
                    <a:lumMod val="95000"/>
                    <a:lumOff val="5000"/>
                  </a:schemeClr>
                </a:solidFill>
              </a:rPr>
              <a:t>والرئات تأخذ شكل الجسم وتكون الرئات رقيقة الجدران ذو حواجز لزيادة مساحة السطح التنفسي ، تكون غزيرة التجهيز الدموي بالإضافة الى وجود الغدد المخاطية . </a:t>
            </a:r>
            <a:r>
              <a:rPr lang="ar-IQ" sz="2400" b="1" dirty="0">
                <a:solidFill>
                  <a:srgbClr val="C00000"/>
                </a:solidFill>
              </a:rPr>
              <a:t> </a:t>
            </a:r>
          </a:p>
        </p:txBody>
      </p:sp>
    </p:spTree>
    <p:extLst>
      <p:ext uri="{BB962C8B-B14F-4D97-AF65-F5344CB8AC3E}">
        <p14:creationId xmlns:p14="http://schemas.microsoft.com/office/powerpoint/2010/main" val="402639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D621B30-C950-F6B2-7DCB-366588FEE232}"/>
              </a:ext>
            </a:extLst>
          </p:cNvPr>
          <p:cNvSpPr>
            <a:spLocks noGrp="1"/>
          </p:cNvSpPr>
          <p:nvPr>
            <p:ph idx="1"/>
          </p:nvPr>
        </p:nvSpPr>
        <p:spPr>
          <a:xfrm>
            <a:off x="130629" y="387927"/>
            <a:ext cx="11599554" cy="6302122"/>
          </a:xfrm>
        </p:spPr>
        <p:txBody>
          <a:bodyPr>
            <a:noAutofit/>
          </a:bodyPr>
          <a:lstStyle/>
          <a:p>
            <a:r>
              <a:rPr lang="ar-IQ" sz="2400" b="1" dirty="0"/>
              <a:t>الرئات في الضفادع تكون بشكل كيس مطاطي بيضوي الشكل </a:t>
            </a:r>
          </a:p>
          <a:p>
            <a:r>
              <a:rPr lang="ar-IQ" sz="2400" b="1" dirty="0"/>
              <a:t>في السلمندرات تكون الرئات بشكل كيسان طويلان اما السلمندرات التي </a:t>
            </a:r>
          </a:p>
          <a:p>
            <a:pPr marL="0" indent="0">
              <a:buNone/>
            </a:pPr>
            <a:r>
              <a:rPr lang="ar-IQ" sz="2400" b="1" dirty="0"/>
              <a:t>تعيش في جداول سريعة الجريان فتكون الرئتين اثرية ( لأنها تتنفس بالخياشيم الخارجية). </a:t>
            </a:r>
          </a:p>
          <a:p>
            <a:r>
              <a:rPr lang="ar-IQ" sz="2400" b="1" dirty="0"/>
              <a:t>في عديمة الاقدام الرئة اليسرى اثرية. </a:t>
            </a:r>
          </a:p>
          <a:p>
            <a:endParaRPr lang="ar-IQ" sz="2400" b="1" dirty="0"/>
          </a:p>
          <a:p>
            <a:pPr marL="0" indent="0">
              <a:buNone/>
            </a:pPr>
            <a:r>
              <a:rPr lang="ar-IQ" sz="2400" b="1" dirty="0">
                <a:solidFill>
                  <a:srgbClr val="7030A0"/>
                </a:solidFill>
              </a:rPr>
              <a:t>علل /الرئتين في البرمائيات ليست أعضاء تنفس فقط؟</a:t>
            </a:r>
          </a:p>
          <a:p>
            <a:pPr marL="0" indent="0">
              <a:buNone/>
            </a:pPr>
            <a:r>
              <a:rPr lang="ar-IQ" sz="2400" b="1" dirty="0">
                <a:solidFill>
                  <a:srgbClr val="7030A0"/>
                </a:solidFill>
              </a:rPr>
              <a:t> بل هي أعضاء توازن مائي تمكن الحيوان من الطفو . </a:t>
            </a:r>
          </a:p>
          <a:p>
            <a:pPr marL="0" indent="0">
              <a:buNone/>
            </a:pPr>
            <a:endParaRPr lang="ar-IQ" sz="2400" b="1" dirty="0"/>
          </a:p>
          <a:p>
            <a:pPr marL="0" indent="0">
              <a:buNone/>
            </a:pPr>
            <a:r>
              <a:rPr lang="ar-IQ" sz="2400" b="1" dirty="0">
                <a:solidFill>
                  <a:srgbClr val="C00000"/>
                </a:solidFill>
              </a:rPr>
              <a:t>س/ على ماذا تعتمد المساحة السطحية لرئات البرمائيات ؟ </a:t>
            </a:r>
          </a:p>
          <a:p>
            <a:pPr marL="0" indent="0">
              <a:buNone/>
            </a:pPr>
            <a:r>
              <a:rPr lang="ar-IQ" sz="2400" b="1" dirty="0"/>
              <a:t>ج/ على ضوء اعتماد الحيوان على الرئتين في التبادل الغازي فالأنواع البرية تتسع المساحة السطحية بشكل كبير من خلال زيادة الحواجز الحويصلية وتفرعاتها الى أولية وثانوية وثالثية وهكذا .  </a:t>
            </a:r>
          </a:p>
        </p:txBody>
      </p:sp>
    </p:spTree>
    <p:extLst>
      <p:ext uri="{BB962C8B-B14F-4D97-AF65-F5344CB8AC3E}">
        <p14:creationId xmlns:p14="http://schemas.microsoft.com/office/powerpoint/2010/main" val="4010427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1EB7C2D-C355-A397-6D67-9727A99ABF26}"/>
              </a:ext>
            </a:extLst>
          </p:cNvPr>
          <p:cNvSpPr>
            <a:spLocks noGrp="1"/>
          </p:cNvSpPr>
          <p:nvPr>
            <p:ph idx="1"/>
          </p:nvPr>
        </p:nvSpPr>
        <p:spPr>
          <a:xfrm>
            <a:off x="410547" y="101600"/>
            <a:ext cx="11633671" cy="6756400"/>
          </a:xfrm>
        </p:spPr>
        <p:txBody>
          <a:bodyPr>
            <a:normAutofit/>
          </a:bodyPr>
          <a:lstStyle/>
          <a:p>
            <a:pPr marL="0" indent="0">
              <a:buNone/>
            </a:pPr>
            <a:r>
              <a:rPr lang="ar-IQ" sz="2800" b="1" dirty="0">
                <a:solidFill>
                  <a:srgbClr val="C00000"/>
                </a:solidFill>
              </a:rPr>
              <a:t>التنفس الجلدي </a:t>
            </a:r>
            <a:r>
              <a:rPr lang="en-US" sz="2800" b="1" dirty="0">
                <a:solidFill>
                  <a:srgbClr val="C00000"/>
                </a:solidFill>
              </a:rPr>
              <a:t>         </a:t>
            </a:r>
            <a:r>
              <a:rPr lang="en-US" sz="2800" b="1" dirty="0" err="1">
                <a:solidFill>
                  <a:srgbClr val="C00000"/>
                </a:solidFill>
              </a:rPr>
              <a:t>Gutaneous</a:t>
            </a:r>
            <a:r>
              <a:rPr lang="en-US" sz="2800" b="1" dirty="0">
                <a:solidFill>
                  <a:srgbClr val="C00000"/>
                </a:solidFill>
              </a:rPr>
              <a:t>  respiration</a:t>
            </a:r>
            <a:r>
              <a:rPr lang="ar-IQ" sz="2800" b="1" dirty="0">
                <a:solidFill>
                  <a:srgbClr val="C00000"/>
                </a:solidFill>
              </a:rPr>
              <a:t>  </a:t>
            </a:r>
          </a:p>
          <a:p>
            <a:pPr marL="0" indent="0">
              <a:buNone/>
            </a:pPr>
            <a:r>
              <a:rPr lang="ar-IQ" sz="2400" b="1" dirty="0">
                <a:solidFill>
                  <a:schemeClr val="tx1"/>
                </a:solidFill>
                <a:latin typeface="Microsoft Sans Serif" panose="020B0604020202020204" pitchFamily="34" charset="0"/>
                <a:ea typeface="Microsoft Sans Serif" panose="020B0604020202020204" pitchFamily="34" charset="0"/>
              </a:rPr>
              <a:t>يظهر في العديد من الفقريات تكيفات خاصة له: </a:t>
            </a:r>
          </a:p>
          <a:p>
            <a:pPr marL="457200" indent="-457200">
              <a:buFont typeface="+mj-lt"/>
              <a:buAutoNum type="arabicPeriod"/>
            </a:pPr>
            <a:r>
              <a:rPr lang="ar-IQ" sz="2400" b="1" dirty="0">
                <a:solidFill>
                  <a:schemeClr val="tx1"/>
                </a:solidFill>
                <a:latin typeface="Microsoft Sans Serif" panose="020B0604020202020204" pitchFamily="34" charset="0"/>
                <a:ea typeface="Microsoft Sans Serif" panose="020B0604020202020204" pitchFamily="34" charset="0"/>
              </a:rPr>
              <a:t> يرقات السمكة </a:t>
            </a:r>
            <a:r>
              <a:rPr lang="en-US" sz="2400" b="1" dirty="0" err="1">
                <a:solidFill>
                  <a:schemeClr val="tx1"/>
                </a:solidFill>
                <a:latin typeface="Microsoft Sans Serif" panose="020B0604020202020204" pitchFamily="34" charset="0"/>
                <a:ea typeface="Microsoft Sans Serif" panose="020B0604020202020204" pitchFamily="34" charset="0"/>
              </a:rPr>
              <a:t>Monopterus</a:t>
            </a:r>
            <a:r>
              <a:rPr lang="ar-IQ" sz="2400" b="1" dirty="0">
                <a:solidFill>
                  <a:schemeClr val="tx1"/>
                </a:solidFill>
                <a:latin typeface="Microsoft Sans Serif" panose="020B0604020202020204" pitchFamily="34" charset="0"/>
                <a:ea typeface="Microsoft Sans Serif" panose="020B0604020202020204" pitchFamily="34" charset="0"/>
              </a:rPr>
              <a:t> تعيش بالقرب من السطح وهي تضرب الماء بزعانفها الصدرية لتمرره عبر الجلد . </a:t>
            </a:r>
          </a:p>
          <a:p>
            <a:pPr marL="457200" indent="-457200">
              <a:buFont typeface="+mj-lt"/>
              <a:buAutoNum type="arabicPeriod"/>
            </a:pPr>
            <a:r>
              <a:rPr lang="ar-IQ" sz="2400" b="1" dirty="0">
                <a:solidFill>
                  <a:schemeClr val="tx1"/>
                </a:solidFill>
                <a:latin typeface="Microsoft Sans Serif" panose="020B0604020202020204" pitchFamily="34" charset="0"/>
                <a:ea typeface="Microsoft Sans Serif" panose="020B0604020202020204" pitchFamily="34" charset="0"/>
              </a:rPr>
              <a:t> في الضفدع </a:t>
            </a:r>
            <a:r>
              <a:rPr lang="en-US" sz="2400" b="1" dirty="0" err="1">
                <a:solidFill>
                  <a:schemeClr val="tx1"/>
                </a:solidFill>
                <a:latin typeface="Microsoft Sans Serif" panose="020B0604020202020204" pitchFamily="34" charset="0"/>
                <a:ea typeface="Microsoft Sans Serif" panose="020B0604020202020204" pitchFamily="34" charset="0"/>
              </a:rPr>
              <a:t>Telmatobius</a:t>
            </a:r>
            <a:r>
              <a:rPr lang="en-US" sz="2400" b="1" dirty="0">
                <a:solidFill>
                  <a:schemeClr val="tx1"/>
                </a:solidFill>
                <a:latin typeface="Microsoft Sans Serif" panose="020B0604020202020204" pitchFamily="34" charset="0"/>
                <a:ea typeface="Microsoft Sans Serif" panose="020B0604020202020204" pitchFamily="34" charset="0"/>
              </a:rPr>
              <a:t> </a:t>
            </a:r>
            <a:r>
              <a:rPr lang="ar-IQ" sz="2400" b="1" dirty="0">
                <a:solidFill>
                  <a:schemeClr val="tx1"/>
                </a:solidFill>
                <a:latin typeface="Microsoft Sans Serif" panose="020B0604020202020204" pitchFamily="34" charset="0"/>
                <a:ea typeface="Microsoft Sans Serif" panose="020B0604020202020204" pitchFamily="34" charset="0"/>
              </a:rPr>
              <a:t> توجد في الظهر والأطراف طيات تزيد المساحة السطحية للتنفس الجلدي. </a:t>
            </a:r>
          </a:p>
          <a:p>
            <a:pPr marL="457200" indent="-457200">
              <a:buFont typeface="+mj-lt"/>
              <a:buAutoNum type="arabicPeriod"/>
            </a:pPr>
            <a:r>
              <a:rPr lang="ar-IQ" sz="2400" b="1" dirty="0">
                <a:solidFill>
                  <a:schemeClr val="tx1"/>
                </a:solidFill>
                <a:latin typeface="Microsoft Sans Serif" panose="020B0604020202020204" pitchFamily="34" charset="0"/>
                <a:ea typeface="Microsoft Sans Serif" panose="020B0604020202020204" pitchFamily="34" charset="0"/>
              </a:rPr>
              <a:t>ذكور الضفدع الشعري (</a:t>
            </a:r>
            <a:r>
              <a:rPr lang="en-US" sz="2400" b="1" dirty="0">
                <a:solidFill>
                  <a:schemeClr val="tx1"/>
                </a:solidFill>
                <a:latin typeface="Microsoft Sans Serif" panose="020B0604020202020204" pitchFamily="34" charset="0"/>
                <a:ea typeface="Microsoft Sans Serif" panose="020B0604020202020204" pitchFamily="34" charset="0"/>
              </a:rPr>
              <a:t>Hairy frog </a:t>
            </a:r>
            <a:r>
              <a:rPr lang="ar-IQ" sz="2400" b="1" dirty="0">
                <a:solidFill>
                  <a:schemeClr val="tx1"/>
                </a:solidFill>
                <a:latin typeface="Microsoft Sans Serif" panose="020B0604020202020204" pitchFamily="34" charset="0"/>
                <a:ea typeface="Microsoft Sans Serif" panose="020B0604020202020204" pitchFamily="34" charset="0"/>
              </a:rPr>
              <a:t> ) </a:t>
            </a:r>
            <a:r>
              <a:rPr lang="en-US" sz="2400" b="1" dirty="0" err="1">
                <a:solidFill>
                  <a:schemeClr val="tx1"/>
                </a:solidFill>
                <a:latin typeface="Microsoft Sans Serif" panose="020B0604020202020204" pitchFamily="34" charset="0"/>
                <a:ea typeface="Microsoft Sans Serif" panose="020B0604020202020204" pitchFamily="34" charset="0"/>
              </a:rPr>
              <a:t>Astylosternus</a:t>
            </a:r>
            <a:r>
              <a:rPr lang="ar-IQ" sz="2400" b="1" dirty="0">
                <a:solidFill>
                  <a:schemeClr val="tx1"/>
                </a:solidFill>
                <a:latin typeface="Microsoft Sans Serif" panose="020B0604020202020204" pitchFamily="34" charset="0"/>
                <a:ea typeface="Microsoft Sans Serif" panose="020B0604020202020204" pitchFamily="34" charset="0"/>
              </a:rPr>
              <a:t> تظهر خلال فصل التكاثر ( فصل النشاط ) حليمات اصبعية </a:t>
            </a:r>
            <a:r>
              <a:rPr lang="en-US" sz="2400" b="1" dirty="0">
                <a:solidFill>
                  <a:schemeClr val="tx1"/>
                </a:solidFill>
                <a:latin typeface="Microsoft Sans Serif" panose="020B0604020202020204" pitchFamily="34" charset="0"/>
                <a:ea typeface="Microsoft Sans Serif" panose="020B0604020202020204" pitchFamily="34" charset="0"/>
              </a:rPr>
              <a:t>Finger like papilla</a:t>
            </a:r>
            <a:r>
              <a:rPr lang="ar-IQ" sz="2400" b="1" dirty="0">
                <a:solidFill>
                  <a:schemeClr val="tx1"/>
                </a:solidFill>
                <a:latin typeface="Microsoft Sans Serif" panose="020B0604020202020204" pitchFamily="34" charset="0"/>
                <a:ea typeface="Microsoft Sans Serif" panose="020B0604020202020204" pitchFamily="34" charset="0"/>
              </a:rPr>
              <a:t> على الجانبين والأطراف تستخدم كأعضاء تنفسية. </a:t>
            </a:r>
          </a:p>
          <a:p>
            <a:pPr marL="457200" indent="-457200">
              <a:buFont typeface="+mj-lt"/>
              <a:buAutoNum type="arabicPeriod"/>
            </a:pPr>
            <a:r>
              <a:rPr lang="ar-IQ" sz="2400" b="1" dirty="0">
                <a:solidFill>
                  <a:schemeClr val="tx1"/>
                </a:solidFill>
                <a:latin typeface="Microsoft Sans Serif" panose="020B0604020202020204" pitchFamily="34" charset="0"/>
                <a:ea typeface="Microsoft Sans Serif" panose="020B0604020202020204" pitchFamily="34" charset="0"/>
              </a:rPr>
              <a:t>في البرمائيات تلجا للتنفس خلال فترة السبات ويساعد في ذلك كون الجلد رقيق جدا وغني بالغدد المخاطية وذو تجهيز دموي غزير وبالمقابل وجود الصفة التنفسية </a:t>
            </a:r>
            <a:r>
              <a:rPr lang="ar-IQ" sz="2400" b="1" dirty="0" err="1">
                <a:solidFill>
                  <a:schemeClr val="tx1"/>
                </a:solidFill>
                <a:latin typeface="Microsoft Sans Serif" panose="020B0604020202020204" pitchFamily="34" charset="0"/>
                <a:ea typeface="Microsoft Sans Serif" panose="020B0604020202020204" pitchFamily="34" charset="0"/>
              </a:rPr>
              <a:t>الهيموكلوبين</a:t>
            </a:r>
            <a:r>
              <a:rPr lang="ar-IQ" sz="2400" b="1" dirty="0">
                <a:solidFill>
                  <a:schemeClr val="tx1"/>
                </a:solidFill>
                <a:latin typeface="Microsoft Sans Serif" panose="020B0604020202020204" pitchFamily="34" charset="0"/>
                <a:ea typeface="Microsoft Sans Serif" panose="020B0604020202020204" pitchFamily="34" charset="0"/>
              </a:rPr>
              <a:t> في الدم.</a:t>
            </a:r>
          </a:p>
          <a:p>
            <a:pPr marL="457200" indent="-457200">
              <a:buFont typeface="+mj-lt"/>
              <a:buAutoNum type="arabicPeriod"/>
            </a:pPr>
            <a:r>
              <a:rPr lang="ar-IQ" sz="2400" b="1" dirty="0">
                <a:solidFill>
                  <a:schemeClr val="tx1"/>
                </a:solidFill>
                <a:latin typeface="Microsoft Sans Serif" panose="020B0604020202020204" pitchFamily="34" charset="0"/>
                <a:ea typeface="Microsoft Sans Serif" panose="020B0604020202020204" pitchFamily="34" charset="0"/>
              </a:rPr>
              <a:t>قد يكون الجلد وسيلة التنفس الوحيدة في بعض أنواع السلمندرات مثل </a:t>
            </a:r>
            <a:r>
              <a:rPr lang="en-US" sz="2400" b="1" dirty="0">
                <a:solidFill>
                  <a:schemeClr val="tx1"/>
                </a:solidFill>
                <a:latin typeface="Microsoft Sans Serif" panose="020B0604020202020204" pitchFamily="34" charset="0"/>
                <a:ea typeface="Microsoft Sans Serif" panose="020B0604020202020204" pitchFamily="34" charset="0"/>
              </a:rPr>
              <a:t>  </a:t>
            </a:r>
            <a:r>
              <a:rPr lang="en-US" sz="2400" b="1" dirty="0" err="1">
                <a:solidFill>
                  <a:schemeClr val="tx1"/>
                </a:solidFill>
                <a:latin typeface="Microsoft Sans Serif" panose="020B0604020202020204" pitchFamily="34" charset="0"/>
                <a:ea typeface="Microsoft Sans Serif" panose="020B0604020202020204" pitchFamily="34" charset="0"/>
              </a:rPr>
              <a:t>Plethodon</a:t>
            </a:r>
            <a:r>
              <a:rPr lang="ar-IQ" sz="2400" b="1" dirty="0">
                <a:solidFill>
                  <a:schemeClr val="tx1"/>
                </a:solidFill>
                <a:latin typeface="Microsoft Sans Serif" panose="020B0604020202020204" pitchFamily="34" charset="0"/>
                <a:ea typeface="Microsoft Sans Serif" panose="020B0604020202020204" pitchFamily="34" charset="0"/>
              </a:rPr>
              <a:t> لانعدام الرئات والخياشيم فيه . </a:t>
            </a:r>
          </a:p>
          <a:p>
            <a:pPr marL="457200" indent="-457200">
              <a:buFont typeface="+mj-lt"/>
              <a:buAutoNum type="arabicPeriod"/>
            </a:pPr>
            <a:r>
              <a:rPr lang="ar-IQ" sz="2400" b="1" dirty="0">
                <a:solidFill>
                  <a:schemeClr val="tx1"/>
                </a:solidFill>
                <a:latin typeface="Microsoft Sans Serif" panose="020B0604020202020204" pitchFamily="34" charset="0"/>
                <a:ea typeface="Microsoft Sans Serif" panose="020B0604020202020204" pitchFamily="34" charset="0"/>
              </a:rPr>
              <a:t>جميع الفقريات على اختلاف مجاميعها تنجز تنفسا جلديا بكفاءة متباينة .  </a:t>
            </a:r>
          </a:p>
          <a:p>
            <a:pPr marL="457200" indent="-457200">
              <a:buFont typeface="+mj-lt"/>
              <a:buAutoNum type="arabicPeriod"/>
            </a:pPr>
            <a:endParaRPr lang="ar-IQ" sz="2400" b="1" dirty="0">
              <a:solidFill>
                <a:schemeClr val="tx1"/>
              </a:solidFill>
            </a:endParaRPr>
          </a:p>
        </p:txBody>
      </p:sp>
    </p:spTree>
    <p:extLst>
      <p:ext uri="{BB962C8B-B14F-4D97-AF65-F5344CB8AC3E}">
        <p14:creationId xmlns:p14="http://schemas.microsoft.com/office/powerpoint/2010/main" val="1549605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2B140FC-4C39-4D0A-891D-BE4F06D429A3}"/>
              </a:ext>
            </a:extLst>
          </p:cNvPr>
          <p:cNvSpPr>
            <a:spLocks noGrp="1"/>
          </p:cNvSpPr>
          <p:nvPr>
            <p:ph type="title"/>
          </p:nvPr>
        </p:nvSpPr>
        <p:spPr>
          <a:xfrm>
            <a:off x="788894" y="197224"/>
            <a:ext cx="11107271" cy="1290917"/>
          </a:xfrm>
        </p:spPr>
        <p:txBody>
          <a:bodyPr/>
          <a:lstStyle/>
          <a:p>
            <a:pPr algn="r"/>
            <a:r>
              <a:rPr lang="ar-IQ" b="1" dirty="0" err="1"/>
              <a:t>الرغامى</a:t>
            </a:r>
            <a:r>
              <a:rPr lang="ar-IQ" b="1" dirty="0"/>
              <a:t> </a:t>
            </a:r>
            <a:r>
              <a:rPr lang="en-US" b="1" dirty="0"/>
              <a:t>Trachea</a:t>
            </a:r>
            <a:r>
              <a:rPr lang="ar-IQ" b="1" dirty="0"/>
              <a:t>: يتناسب طولها مع طول العنق </a:t>
            </a:r>
          </a:p>
        </p:txBody>
      </p:sp>
      <p:sp>
        <p:nvSpPr>
          <p:cNvPr id="3" name="عنصر نائب للمحتوى 2">
            <a:extLst>
              <a:ext uri="{FF2B5EF4-FFF2-40B4-BE49-F238E27FC236}">
                <a16:creationId xmlns:a16="http://schemas.microsoft.com/office/drawing/2014/main" id="{6B3400B6-46A1-E69E-F3A9-454C2102A5F9}"/>
              </a:ext>
            </a:extLst>
          </p:cNvPr>
          <p:cNvSpPr>
            <a:spLocks noGrp="1"/>
          </p:cNvSpPr>
          <p:nvPr>
            <p:ph idx="1"/>
          </p:nvPr>
        </p:nvSpPr>
        <p:spPr>
          <a:xfrm>
            <a:off x="224118" y="1281953"/>
            <a:ext cx="11672047" cy="4629269"/>
          </a:xfrm>
        </p:spPr>
        <p:txBody>
          <a:bodyPr/>
          <a:lstStyle/>
          <a:p>
            <a:pPr marL="0" indent="0">
              <a:buNone/>
            </a:pPr>
            <a:endParaRPr lang="ar-IQ" dirty="0"/>
          </a:p>
        </p:txBody>
      </p:sp>
      <p:sp>
        <p:nvSpPr>
          <p:cNvPr id="4" name="مربع نص 3">
            <a:extLst>
              <a:ext uri="{FF2B5EF4-FFF2-40B4-BE49-F238E27FC236}">
                <a16:creationId xmlns:a16="http://schemas.microsoft.com/office/drawing/2014/main" id="{07574780-77EA-07C8-D631-D46C13880B75}"/>
              </a:ext>
            </a:extLst>
          </p:cNvPr>
          <p:cNvSpPr txBox="1"/>
          <p:nvPr/>
        </p:nvSpPr>
        <p:spPr>
          <a:xfrm>
            <a:off x="7404847" y="1192306"/>
            <a:ext cx="4563035"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sz="2400" b="1" dirty="0"/>
              <a:t>البرمائيات </a:t>
            </a:r>
          </a:p>
          <a:p>
            <a:pPr algn="r"/>
            <a:r>
              <a:rPr lang="ar-IQ" sz="2400" b="1" dirty="0"/>
              <a:t>1-قصيرة جدا في </a:t>
            </a:r>
            <a:r>
              <a:rPr lang="ar-IQ" sz="2400" b="1" dirty="0" err="1"/>
              <a:t>اللاذيليات</a:t>
            </a:r>
            <a:r>
              <a:rPr lang="ar-IQ" sz="2400" b="1" dirty="0"/>
              <a:t> لانعدام العنق </a:t>
            </a:r>
          </a:p>
          <a:p>
            <a:pPr algn="r"/>
            <a:r>
              <a:rPr lang="ar-IQ" sz="2400" b="1" dirty="0"/>
              <a:t>2- واضحة جدا في الذيليات </a:t>
            </a:r>
          </a:p>
          <a:p>
            <a:pPr algn="r"/>
            <a:r>
              <a:rPr lang="ar-IQ" sz="2400" b="1" dirty="0"/>
              <a:t>3-مدعمة بغضاريف صغيرة غير منتظمة </a:t>
            </a:r>
          </a:p>
        </p:txBody>
      </p:sp>
      <p:sp>
        <p:nvSpPr>
          <p:cNvPr id="5" name="مربع نص 4">
            <a:extLst>
              <a:ext uri="{FF2B5EF4-FFF2-40B4-BE49-F238E27FC236}">
                <a16:creationId xmlns:a16="http://schemas.microsoft.com/office/drawing/2014/main" id="{E433C20F-0CA1-75CD-3A21-CE1C5D8A8C38}"/>
              </a:ext>
            </a:extLst>
          </p:cNvPr>
          <p:cNvSpPr txBox="1"/>
          <p:nvPr/>
        </p:nvSpPr>
        <p:spPr>
          <a:xfrm>
            <a:off x="1541929" y="1577789"/>
            <a:ext cx="5208495"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r"/>
            <a:r>
              <a:rPr lang="ar-IQ" sz="2400" b="1" dirty="0"/>
              <a:t>الزواحف </a:t>
            </a:r>
          </a:p>
          <a:p>
            <a:pPr algn="r"/>
            <a:r>
              <a:rPr lang="ar-IQ" sz="2400" b="1" dirty="0"/>
              <a:t>1-قصيرة في </a:t>
            </a:r>
            <a:r>
              <a:rPr lang="ar-IQ" sz="2400" b="1" dirty="0" err="1"/>
              <a:t>العضايا</a:t>
            </a:r>
            <a:r>
              <a:rPr lang="ar-IQ" sz="2400" b="1" dirty="0"/>
              <a:t> </a:t>
            </a:r>
          </a:p>
          <a:p>
            <a:pPr algn="r"/>
            <a:r>
              <a:rPr lang="ar-IQ" sz="2400" b="1" dirty="0"/>
              <a:t>2-أطول من العنق في السلاحف والتماسيح </a:t>
            </a:r>
          </a:p>
          <a:p>
            <a:pPr algn="r"/>
            <a:r>
              <a:rPr lang="ar-IQ" sz="2400" b="1" dirty="0"/>
              <a:t>3-مدعمة بحلقات غضروفية على كامل طولها </a:t>
            </a:r>
          </a:p>
          <a:p>
            <a:r>
              <a:rPr lang="ar-IQ" dirty="0"/>
              <a:t> </a:t>
            </a:r>
          </a:p>
        </p:txBody>
      </p:sp>
      <p:sp>
        <p:nvSpPr>
          <p:cNvPr id="8" name="مربع نص 7">
            <a:extLst>
              <a:ext uri="{FF2B5EF4-FFF2-40B4-BE49-F238E27FC236}">
                <a16:creationId xmlns:a16="http://schemas.microsoft.com/office/drawing/2014/main" id="{A66D687E-AC22-9E8A-3516-FD2A0D28EF85}"/>
              </a:ext>
            </a:extLst>
          </p:cNvPr>
          <p:cNvSpPr txBox="1"/>
          <p:nvPr/>
        </p:nvSpPr>
        <p:spPr>
          <a:xfrm>
            <a:off x="7503459" y="3792978"/>
            <a:ext cx="4392706" cy="2677656"/>
          </a:xfrm>
          <a:prstGeom prst="rect">
            <a:avLst/>
          </a:prstGeom>
        </p:spPr>
        <p:style>
          <a:lnRef idx="0">
            <a:schemeClr val="accent2"/>
          </a:lnRef>
          <a:fillRef idx="3">
            <a:schemeClr val="accent2"/>
          </a:fillRef>
          <a:effectRef idx="3">
            <a:schemeClr val="accent2"/>
          </a:effectRef>
          <a:fontRef idx="minor">
            <a:schemeClr val="lt1"/>
          </a:fontRef>
        </p:style>
        <p:txBody>
          <a:bodyPr wrap="square" rtlCol="1">
            <a:spAutoFit/>
          </a:bodyPr>
          <a:lstStyle/>
          <a:p>
            <a:pPr algn="r"/>
            <a:r>
              <a:rPr lang="ar-IQ" sz="2400" b="1" dirty="0"/>
              <a:t>الطيور </a:t>
            </a:r>
          </a:p>
          <a:p>
            <a:pPr algn="r"/>
            <a:r>
              <a:rPr lang="ar-IQ" sz="2400" b="1" dirty="0"/>
              <a:t>1- </a:t>
            </a:r>
            <a:r>
              <a:rPr lang="ar-IQ" sz="2400" b="1" dirty="0" err="1"/>
              <a:t>الرغامى</a:t>
            </a:r>
            <a:r>
              <a:rPr lang="ar-IQ" sz="2400" b="1" dirty="0"/>
              <a:t> أطول من العنق وتلتف وتنطوي في الصدر او أكياس خاصة </a:t>
            </a:r>
          </a:p>
          <a:p>
            <a:pPr algn="r"/>
            <a:r>
              <a:rPr lang="ar-IQ" sz="2400" b="1" dirty="0"/>
              <a:t>2- مسندة بحلقات تامة </a:t>
            </a:r>
            <a:r>
              <a:rPr lang="ar-IQ" sz="2400" b="1" dirty="0" err="1"/>
              <a:t>قدتكون</a:t>
            </a:r>
            <a:r>
              <a:rPr lang="ar-IQ" sz="2400" b="1" dirty="0"/>
              <a:t> متعظمة </a:t>
            </a:r>
          </a:p>
          <a:p>
            <a:pPr algn="r"/>
            <a:r>
              <a:rPr lang="ar-IQ" sz="2400" b="1" dirty="0"/>
              <a:t>3-تتسع لتشكل المصفار </a:t>
            </a:r>
          </a:p>
        </p:txBody>
      </p:sp>
      <p:sp>
        <p:nvSpPr>
          <p:cNvPr id="9" name="مربع نص 8">
            <a:extLst>
              <a:ext uri="{FF2B5EF4-FFF2-40B4-BE49-F238E27FC236}">
                <a16:creationId xmlns:a16="http://schemas.microsoft.com/office/drawing/2014/main" id="{DECEC51E-6480-6A5C-332E-62F55D1DACB1}"/>
              </a:ext>
            </a:extLst>
          </p:cNvPr>
          <p:cNvSpPr txBox="1"/>
          <p:nvPr/>
        </p:nvSpPr>
        <p:spPr>
          <a:xfrm>
            <a:off x="1667434" y="4482353"/>
            <a:ext cx="4984376" cy="1569660"/>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r"/>
            <a:r>
              <a:rPr lang="ar-IQ" sz="2400" b="1" dirty="0"/>
              <a:t>اللبائن </a:t>
            </a:r>
          </a:p>
          <a:p>
            <a:pPr algn="r"/>
            <a:r>
              <a:rPr lang="ar-IQ" sz="2400" b="1" dirty="0"/>
              <a:t>1- تتباين اطوالها </a:t>
            </a:r>
          </a:p>
          <a:p>
            <a:pPr algn="r"/>
            <a:r>
              <a:rPr lang="ar-IQ" sz="2400" b="1" dirty="0"/>
              <a:t>2- مدعمة بحلقات غضروفية ناقصة من </a:t>
            </a:r>
            <a:r>
              <a:rPr lang="ar-IQ" sz="2400" b="1" dirty="0" err="1"/>
              <a:t>الجهه</a:t>
            </a:r>
            <a:r>
              <a:rPr lang="ar-IQ" sz="2400" b="1" dirty="0"/>
              <a:t> الظهرية </a:t>
            </a:r>
          </a:p>
        </p:txBody>
      </p:sp>
    </p:spTree>
    <p:extLst>
      <p:ext uri="{BB962C8B-B14F-4D97-AF65-F5344CB8AC3E}">
        <p14:creationId xmlns:p14="http://schemas.microsoft.com/office/powerpoint/2010/main" val="967898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F53134E-B1EB-166F-E606-B9410507794B}"/>
              </a:ext>
            </a:extLst>
          </p:cNvPr>
          <p:cNvSpPr>
            <a:spLocks noGrp="1"/>
          </p:cNvSpPr>
          <p:nvPr>
            <p:ph type="title"/>
          </p:nvPr>
        </p:nvSpPr>
        <p:spPr>
          <a:xfrm>
            <a:off x="923365" y="64708"/>
            <a:ext cx="10910047" cy="894517"/>
          </a:xfrm>
        </p:spPr>
        <p:txBody>
          <a:bodyPr/>
          <a:lstStyle/>
          <a:p>
            <a:pPr algn="r"/>
            <a:r>
              <a:rPr lang="ar-IQ" b="1" dirty="0"/>
              <a:t>الزواحف</a:t>
            </a:r>
            <a:r>
              <a:rPr lang="ar-IQ" dirty="0"/>
              <a:t> </a:t>
            </a:r>
          </a:p>
        </p:txBody>
      </p:sp>
      <p:sp>
        <p:nvSpPr>
          <p:cNvPr id="3" name="عنصر نائب للمحتوى 2">
            <a:extLst>
              <a:ext uri="{FF2B5EF4-FFF2-40B4-BE49-F238E27FC236}">
                <a16:creationId xmlns:a16="http://schemas.microsoft.com/office/drawing/2014/main" id="{269FAD89-5359-2DEC-979C-5B0389F800CC}"/>
              </a:ext>
            </a:extLst>
          </p:cNvPr>
          <p:cNvSpPr>
            <a:spLocks noGrp="1"/>
          </p:cNvSpPr>
          <p:nvPr>
            <p:ph idx="1"/>
          </p:nvPr>
        </p:nvSpPr>
        <p:spPr>
          <a:xfrm>
            <a:off x="681317" y="815789"/>
            <a:ext cx="11376212" cy="5827058"/>
          </a:xfrm>
        </p:spPr>
        <p:txBody>
          <a:bodyPr/>
          <a:lstStyle/>
          <a:p>
            <a:pPr marL="0" indent="0">
              <a:buNone/>
            </a:pPr>
            <a:r>
              <a:rPr lang="ar-IQ" dirty="0"/>
              <a:t> </a:t>
            </a:r>
            <a:r>
              <a:rPr lang="ar-IQ" sz="2400" b="1" dirty="0" err="1">
                <a:solidFill>
                  <a:schemeClr val="accent1"/>
                </a:solidFill>
              </a:rPr>
              <a:t>الرغامى</a:t>
            </a:r>
            <a:r>
              <a:rPr lang="ar-IQ" sz="2400" b="1" dirty="0">
                <a:solidFill>
                  <a:schemeClr val="accent1"/>
                </a:solidFill>
              </a:rPr>
              <a:t> في الزواحف </a:t>
            </a:r>
            <a:r>
              <a:rPr lang="ar-IQ" sz="2400" b="1" dirty="0"/>
              <a:t>: تتفرع </a:t>
            </a:r>
            <a:r>
              <a:rPr lang="ar-IQ" sz="2400" b="1" dirty="0" err="1"/>
              <a:t>الرغامى</a:t>
            </a:r>
            <a:r>
              <a:rPr lang="ar-IQ" sz="2400" b="1" dirty="0"/>
              <a:t> الى قصبتين مسنده الحلقات غضروفية تامة تدخل كل منها الى رئة .</a:t>
            </a:r>
          </a:p>
          <a:p>
            <a:pPr marL="0" indent="0">
              <a:buNone/>
            </a:pPr>
            <a:r>
              <a:rPr lang="ar-IQ" sz="2400" b="1" dirty="0">
                <a:solidFill>
                  <a:schemeClr val="accent1"/>
                </a:solidFill>
              </a:rPr>
              <a:t>الرئات </a:t>
            </a:r>
            <a:r>
              <a:rPr lang="ar-IQ" sz="2400" b="1" dirty="0"/>
              <a:t>:تختلف الرئات في المجاميع المختلفة للزواحف .  </a:t>
            </a:r>
          </a:p>
        </p:txBody>
      </p:sp>
      <p:sp>
        <p:nvSpPr>
          <p:cNvPr id="4" name="مربع نص 3">
            <a:extLst>
              <a:ext uri="{FF2B5EF4-FFF2-40B4-BE49-F238E27FC236}">
                <a16:creationId xmlns:a16="http://schemas.microsoft.com/office/drawing/2014/main" id="{7E4E2FDF-F16B-A4B1-9830-DD0F48E9A0F5}"/>
              </a:ext>
            </a:extLst>
          </p:cNvPr>
          <p:cNvSpPr txBox="1"/>
          <p:nvPr/>
        </p:nvSpPr>
        <p:spPr>
          <a:xfrm>
            <a:off x="7933765" y="2420471"/>
            <a:ext cx="3989293"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rtlCol="1">
            <a:spAutoFit/>
          </a:bodyPr>
          <a:lstStyle/>
          <a:p>
            <a:pPr algn="r"/>
            <a:r>
              <a:rPr lang="ar-IQ" sz="2400" b="1" dirty="0"/>
              <a:t>بطانة الرئة في السلاحف والتماسيح مقسمة الى حواجز </a:t>
            </a:r>
            <a:r>
              <a:rPr lang="ar-IQ" sz="2400" b="1" dirty="0" err="1"/>
              <a:t>حوصلية</a:t>
            </a:r>
            <a:r>
              <a:rPr lang="ar-IQ" sz="2400" b="1" dirty="0"/>
              <a:t> على كامل طولها </a:t>
            </a:r>
          </a:p>
        </p:txBody>
      </p:sp>
      <p:sp>
        <p:nvSpPr>
          <p:cNvPr id="5" name="مربع نص 4">
            <a:extLst>
              <a:ext uri="{FF2B5EF4-FFF2-40B4-BE49-F238E27FC236}">
                <a16:creationId xmlns:a16="http://schemas.microsoft.com/office/drawing/2014/main" id="{B0D6C469-4173-E59D-B021-CE8953CB95B9}"/>
              </a:ext>
            </a:extLst>
          </p:cNvPr>
          <p:cNvSpPr txBox="1"/>
          <p:nvPr/>
        </p:nvSpPr>
        <p:spPr>
          <a:xfrm>
            <a:off x="3935505" y="2545976"/>
            <a:ext cx="3720353"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1">
            <a:spAutoFit/>
          </a:bodyPr>
          <a:lstStyle/>
          <a:p>
            <a:pPr algn="r"/>
            <a:r>
              <a:rPr lang="ar-IQ" sz="2400" b="1" dirty="0" err="1"/>
              <a:t>العضايا</a:t>
            </a:r>
            <a:r>
              <a:rPr lang="ar-IQ" sz="2400" b="1" dirty="0"/>
              <a:t> تظهر الحواجز في جزئها الامامي فقط </a:t>
            </a:r>
          </a:p>
        </p:txBody>
      </p:sp>
      <p:sp>
        <p:nvSpPr>
          <p:cNvPr id="6" name="مربع نص 5">
            <a:extLst>
              <a:ext uri="{FF2B5EF4-FFF2-40B4-BE49-F238E27FC236}">
                <a16:creationId xmlns:a16="http://schemas.microsoft.com/office/drawing/2014/main" id="{93E4E1C0-3DF8-C112-42D9-8052807390C7}"/>
              </a:ext>
            </a:extLst>
          </p:cNvPr>
          <p:cNvSpPr txBox="1"/>
          <p:nvPr/>
        </p:nvSpPr>
        <p:spPr>
          <a:xfrm>
            <a:off x="582706" y="2420472"/>
            <a:ext cx="3137647"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r>
              <a:rPr lang="ar-IQ" sz="2400" b="1" dirty="0"/>
              <a:t>الحرباء لها أكياس هوائية بين الاحشاء </a:t>
            </a:r>
          </a:p>
        </p:txBody>
      </p:sp>
      <p:sp>
        <p:nvSpPr>
          <p:cNvPr id="7" name="مربع نص 6">
            <a:extLst>
              <a:ext uri="{FF2B5EF4-FFF2-40B4-BE49-F238E27FC236}">
                <a16:creationId xmlns:a16="http://schemas.microsoft.com/office/drawing/2014/main" id="{3D408D77-0862-ACC9-6F05-5712B120E3F0}"/>
              </a:ext>
            </a:extLst>
          </p:cNvPr>
          <p:cNvSpPr txBox="1"/>
          <p:nvPr/>
        </p:nvSpPr>
        <p:spPr>
          <a:xfrm>
            <a:off x="923365" y="4115636"/>
            <a:ext cx="10999693"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dirty="0"/>
              <a:t>ا</a:t>
            </a:r>
            <a:r>
              <a:rPr lang="ar-IQ" sz="2400" b="1" dirty="0"/>
              <a:t>لافاعي </a:t>
            </a:r>
          </a:p>
          <a:p>
            <a:pPr algn="r"/>
            <a:r>
              <a:rPr lang="ar-IQ" sz="2400" b="1" dirty="0"/>
              <a:t>1- قسم منها لها قصبة واحدة ورئة واحدة </a:t>
            </a:r>
          </a:p>
          <a:p>
            <a:pPr algn="r"/>
            <a:r>
              <a:rPr lang="ar-IQ" sz="2400" b="1" dirty="0"/>
              <a:t>2- لها رئات تظهر فيها الحواجز في الثلث الخلفي فقط </a:t>
            </a:r>
          </a:p>
          <a:p>
            <a:pPr algn="r" rtl="1"/>
            <a:r>
              <a:rPr lang="ar-IQ" sz="2400" b="1" dirty="0"/>
              <a:t>3- في الحية النافخة </a:t>
            </a:r>
            <a:r>
              <a:rPr lang="en-US" sz="2400" b="1" dirty="0"/>
              <a:t>Puffing gadder </a:t>
            </a:r>
            <a:r>
              <a:rPr lang="ar-IQ" sz="2400" b="1" dirty="0"/>
              <a:t> يمتد ردب كبير من الرئة اليسرى الى الرقبة يعمل على انتفاخها نتيجة امتلائها بالهواء.</a:t>
            </a:r>
          </a:p>
          <a:p>
            <a:pPr algn="r" rtl="1"/>
            <a:r>
              <a:rPr lang="ar-IQ" sz="2400" b="1" dirty="0"/>
              <a:t>4- الافعى ذات الاجراس لها رئة واحدة لضيق التجويف الجسمي الذي لا يستوعب أعضاء كبيرة .  </a:t>
            </a:r>
          </a:p>
        </p:txBody>
      </p:sp>
    </p:spTree>
    <p:extLst>
      <p:ext uri="{BB962C8B-B14F-4D97-AF65-F5344CB8AC3E}">
        <p14:creationId xmlns:p14="http://schemas.microsoft.com/office/powerpoint/2010/main" val="348980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77B7685-8853-3240-705D-067C4B0C126E}"/>
              </a:ext>
            </a:extLst>
          </p:cNvPr>
          <p:cNvSpPr>
            <a:spLocks noGrp="1"/>
          </p:cNvSpPr>
          <p:nvPr>
            <p:ph idx="1"/>
          </p:nvPr>
        </p:nvSpPr>
        <p:spPr>
          <a:xfrm>
            <a:off x="466165" y="251013"/>
            <a:ext cx="11546541" cy="6606988"/>
          </a:xfrm>
        </p:spPr>
        <p:txBody>
          <a:bodyPr>
            <a:normAutofit lnSpcReduction="10000"/>
          </a:bodyPr>
          <a:lstStyle/>
          <a:p>
            <a:pPr marL="0" indent="0">
              <a:buNone/>
            </a:pPr>
            <a:r>
              <a:rPr lang="ar-IQ" sz="2400" b="1" dirty="0"/>
              <a:t>5- الرغامي </a:t>
            </a:r>
            <a:r>
              <a:rPr lang="en-US" sz="2400" b="1" dirty="0"/>
              <a:t>Trachea</a:t>
            </a:r>
            <a:r>
              <a:rPr lang="ar-IQ" sz="2400" b="1" dirty="0"/>
              <a:t> مدعمه بحلقات غضروفية غير كاملة لتبقى مفتوحة </a:t>
            </a:r>
          </a:p>
          <a:p>
            <a:pPr marL="0" indent="0">
              <a:buNone/>
            </a:pPr>
            <a:r>
              <a:rPr lang="ar-IQ" sz="2400" b="1" dirty="0"/>
              <a:t>6- القصبات </a:t>
            </a:r>
            <a:r>
              <a:rPr lang="en-US" sz="2400" b="1" dirty="0"/>
              <a:t>Bronchi </a:t>
            </a:r>
            <a:r>
              <a:rPr lang="ar-IQ" sz="2400" b="1" dirty="0"/>
              <a:t> </a:t>
            </a:r>
          </a:p>
          <a:p>
            <a:pPr marL="0" indent="0">
              <a:buNone/>
            </a:pPr>
            <a:r>
              <a:rPr lang="ar-IQ" sz="2400" b="1" dirty="0"/>
              <a:t>7- القصيبات </a:t>
            </a:r>
            <a:r>
              <a:rPr lang="en-US" sz="2400" b="1" dirty="0"/>
              <a:t>Bronchioles</a:t>
            </a:r>
            <a:r>
              <a:rPr lang="ar-IQ" sz="2400" b="1" dirty="0"/>
              <a:t> والتي تنتهي بالأسناخ الهوائية </a:t>
            </a:r>
            <a:r>
              <a:rPr lang="en-US" sz="2400" b="1" dirty="0"/>
              <a:t> Alveoli </a:t>
            </a:r>
            <a:r>
              <a:rPr lang="ar-IQ" sz="2400" b="1" dirty="0"/>
              <a:t> والتي تكون مزودة بشبكة من الاوعية الدموية الشعرية الرئوية وهنا يتم التبادل بين خلايا الرئة والدم </a:t>
            </a:r>
          </a:p>
          <a:p>
            <a:pPr marL="0" indent="0">
              <a:buNone/>
            </a:pPr>
            <a:r>
              <a:rPr lang="ar-IQ" sz="3200" b="1" dirty="0">
                <a:solidFill>
                  <a:srgbClr val="C00000"/>
                </a:solidFill>
              </a:rPr>
              <a:t>التشريح المقارن للممرات التنفسية</a:t>
            </a:r>
            <a:r>
              <a:rPr lang="ar-IQ" sz="3200" b="1" dirty="0"/>
              <a:t> </a:t>
            </a:r>
          </a:p>
          <a:p>
            <a:pPr marL="0" indent="0">
              <a:buNone/>
            </a:pPr>
            <a:r>
              <a:rPr lang="ar-IQ" sz="2800" b="1" dirty="0">
                <a:solidFill>
                  <a:srgbClr val="C00000"/>
                </a:solidFill>
              </a:rPr>
              <a:t>1-الممرات الانفية </a:t>
            </a:r>
            <a:r>
              <a:rPr lang="en-US" sz="2800" b="1" dirty="0">
                <a:solidFill>
                  <a:srgbClr val="C00000"/>
                </a:solidFill>
              </a:rPr>
              <a:t>Nasal passages </a:t>
            </a:r>
            <a:endParaRPr lang="ar-IQ" sz="2800" b="1" dirty="0">
              <a:solidFill>
                <a:srgbClr val="C00000"/>
              </a:solidFill>
            </a:endParaRPr>
          </a:p>
          <a:p>
            <a:pPr marL="0" indent="0">
              <a:buNone/>
            </a:pPr>
            <a:r>
              <a:rPr lang="ar-IQ" sz="2800" b="1" dirty="0">
                <a:solidFill>
                  <a:schemeClr val="accent1"/>
                </a:solidFill>
              </a:rPr>
              <a:t>دائرية الفم </a:t>
            </a:r>
          </a:p>
          <a:p>
            <a:pPr marL="0" indent="0">
              <a:buNone/>
            </a:pPr>
            <a:r>
              <a:rPr lang="ar-IQ" sz="2400" b="1" dirty="0">
                <a:solidFill>
                  <a:schemeClr val="bg2">
                    <a:lumMod val="10000"/>
                  </a:schemeClr>
                </a:solidFill>
              </a:rPr>
              <a:t>يتوسط الجهة الظهرية للراس منخر واجد </a:t>
            </a:r>
            <a:r>
              <a:rPr lang="en-US" sz="2400" b="1" dirty="0">
                <a:solidFill>
                  <a:schemeClr val="bg2">
                    <a:lumMod val="10000"/>
                  </a:schemeClr>
                </a:solidFill>
              </a:rPr>
              <a:t>nostril</a:t>
            </a:r>
            <a:r>
              <a:rPr lang="ar-IQ" sz="2400" b="1" dirty="0">
                <a:solidFill>
                  <a:schemeClr val="bg2">
                    <a:lumMod val="10000"/>
                  </a:schemeClr>
                </a:solidFill>
              </a:rPr>
              <a:t> يفتح الى كيس شمي </a:t>
            </a:r>
            <a:r>
              <a:rPr lang="en-US" sz="2400" b="1" dirty="0" err="1">
                <a:solidFill>
                  <a:schemeClr val="bg2">
                    <a:lumMod val="10000"/>
                  </a:schemeClr>
                </a:solidFill>
              </a:rPr>
              <a:t>Alfactory</a:t>
            </a:r>
            <a:r>
              <a:rPr lang="en-US" sz="2400" b="1" dirty="0">
                <a:solidFill>
                  <a:schemeClr val="bg2">
                    <a:lumMod val="10000"/>
                  </a:schemeClr>
                </a:solidFill>
              </a:rPr>
              <a:t> sac</a:t>
            </a:r>
            <a:endParaRPr lang="ar-IQ" sz="2400" b="1" dirty="0">
              <a:solidFill>
                <a:schemeClr val="bg2">
                  <a:lumMod val="10000"/>
                </a:schemeClr>
              </a:solidFill>
            </a:endParaRPr>
          </a:p>
          <a:p>
            <a:pPr marL="0" indent="0">
              <a:buNone/>
            </a:pPr>
            <a:r>
              <a:rPr lang="ar-IQ" sz="2400" b="1" dirty="0"/>
              <a:t> ويمتد من الجهة البطنية لهذا الكيس قناة انفية نخامية</a:t>
            </a:r>
            <a:r>
              <a:rPr lang="en-US" sz="2400" b="1" dirty="0" err="1"/>
              <a:t>Nasohypophysial</a:t>
            </a:r>
            <a:r>
              <a:rPr lang="en-US" sz="2400" b="1" dirty="0"/>
              <a:t>  duct </a:t>
            </a:r>
            <a:endParaRPr lang="ar-IQ" sz="2400" b="1" dirty="0"/>
          </a:p>
          <a:p>
            <a:pPr marL="0" indent="0">
              <a:buNone/>
            </a:pPr>
            <a:r>
              <a:rPr lang="ar-IQ" sz="2400" b="1" dirty="0"/>
              <a:t>هذه القناة في </a:t>
            </a:r>
            <a:r>
              <a:rPr lang="ar-IQ" sz="2400" b="1" dirty="0" err="1"/>
              <a:t>الجلكي</a:t>
            </a:r>
            <a:r>
              <a:rPr lang="ar-IQ" sz="2400" b="1" dirty="0"/>
              <a:t>              اليرقات تتصل بالفم إذا يستخدم المنخر للتنفس                   </a:t>
            </a:r>
          </a:p>
          <a:p>
            <a:pPr marL="0" indent="0">
              <a:buNone/>
            </a:pPr>
            <a:r>
              <a:rPr lang="ar-IQ" sz="2400" b="1" dirty="0"/>
              <a:t>                                                  البالغ لا تتصل بالفم إذا لا يستخدم المنخر للتنفس</a:t>
            </a:r>
          </a:p>
          <a:p>
            <a:pPr marL="0" indent="0">
              <a:buNone/>
            </a:pPr>
            <a:r>
              <a:rPr lang="ar-IQ" sz="2400" b="1" dirty="0"/>
              <a:t>اما في </a:t>
            </a:r>
            <a:r>
              <a:rPr lang="ar-IQ" sz="2400" b="1" dirty="0" err="1"/>
              <a:t>الجرث</a:t>
            </a:r>
            <a:r>
              <a:rPr lang="ar-IQ" sz="2400" b="1" dirty="0"/>
              <a:t> فأنها تتصل بالفم وتشبه الية التنفس في يرقات </a:t>
            </a:r>
            <a:r>
              <a:rPr lang="ar-IQ" sz="2400" b="1" dirty="0" err="1"/>
              <a:t>اللامبري</a:t>
            </a:r>
            <a:r>
              <a:rPr lang="ar-IQ" sz="2400" b="1" dirty="0"/>
              <a:t> </a:t>
            </a:r>
          </a:p>
        </p:txBody>
      </p:sp>
      <p:cxnSp>
        <p:nvCxnSpPr>
          <p:cNvPr id="5" name="رابط كسهم مستقيم 4">
            <a:extLst>
              <a:ext uri="{FF2B5EF4-FFF2-40B4-BE49-F238E27FC236}">
                <a16:creationId xmlns:a16="http://schemas.microsoft.com/office/drawing/2014/main" id="{C9664983-C1F5-2F4A-FFE5-3150AF1B4E46}"/>
              </a:ext>
            </a:extLst>
          </p:cNvPr>
          <p:cNvCxnSpPr>
            <a:cxnSpLocks/>
          </p:cNvCxnSpPr>
          <p:nvPr/>
        </p:nvCxnSpPr>
        <p:spPr>
          <a:xfrm flipH="1">
            <a:off x="7557247" y="5450541"/>
            <a:ext cx="100404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رابط كسهم مستقيم 3">
            <a:extLst>
              <a:ext uri="{FF2B5EF4-FFF2-40B4-BE49-F238E27FC236}">
                <a16:creationId xmlns:a16="http://schemas.microsoft.com/office/drawing/2014/main" id="{9DC4552F-574A-A494-0C77-573A61A01249}"/>
              </a:ext>
            </a:extLst>
          </p:cNvPr>
          <p:cNvCxnSpPr>
            <a:cxnSpLocks/>
          </p:cNvCxnSpPr>
          <p:nvPr/>
        </p:nvCxnSpPr>
        <p:spPr>
          <a:xfrm flipH="1">
            <a:off x="7628965" y="5513294"/>
            <a:ext cx="932329" cy="5289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329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D8A9A2C-FEDA-DA93-D36C-E411B5756490}"/>
              </a:ext>
            </a:extLst>
          </p:cNvPr>
          <p:cNvSpPr>
            <a:spLocks noGrp="1"/>
          </p:cNvSpPr>
          <p:nvPr>
            <p:ph idx="1"/>
          </p:nvPr>
        </p:nvSpPr>
        <p:spPr>
          <a:xfrm>
            <a:off x="537882" y="367553"/>
            <a:ext cx="11268636" cy="5543669"/>
          </a:xfrm>
        </p:spPr>
        <p:txBody>
          <a:bodyPr>
            <a:normAutofit lnSpcReduction="10000"/>
          </a:bodyPr>
          <a:lstStyle/>
          <a:p>
            <a:pPr marL="0" indent="0">
              <a:buNone/>
            </a:pPr>
            <a:r>
              <a:rPr lang="ar-IQ" sz="2400" b="1" dirty="0"/>
              <a:t>تختلف ميكانيكية التنفس في الزواحف عن البرمائيات ؟</a:t>
            </a:r>
          </a:p>
          <a:p>
            <a:pPr marL="0" indent="0">
              <a:buNone/>
            </a:pPr>
            <a:r>
              <a:rPr lang="ar-IQ" sz="2400" b="1" dirty="0"/>
              <a:t>ج/ لان الاضلاع والعضلات بين الضلعية لها دورا في عملية التنفس . </a:t>
            </a:r>
          </a:p>
          <a:p>
            <a:pPr marL="0" indent="0">
              <a:buNone/>
            </a:pPr>
            <a:endParaRPr lang="ar-IQ" sz="2400" b="1" dirty="0"/>
          </a:p>
          <a:p>
            <a:pPr marL="0" indent="0">
              <a:buNone/>
            </a:pPr>
            <a:r>
              <a:rPr lang="ar-IQ" sz="3600" b="1" dirty="0">
                <a:solidFill>
                  <a:srgbClr val="FF0000"/>
                </a:solidFill>
              </a:rPr>
              <a:t>الطيور </a:t>
            </a:r>
          </a:p>
          <a:p>
            <a:pPr marL="0" indent="0">
              <a:buNone/>
            </a:pPr>
            <a:r>
              <a:rPr lang="ar-IQ" sz="2800" b="1" dirty="0">
                <a:solidFill>
                  <a:schemeClr val="tx1"/>
                </a:solidFill>
              </a:rPr>
              <a:t>تحتاج الطيور  معدلات عالية من التبادل الغازي لان استهلاكها للأوكسجين في فترة الراحة اعلى من الفقريات الأخرى واعتيادي تزداد الحاجة عدة مرات أكثر خلال الطيران . </a:t>
            </a:r>
          </a:p>
          <a:p>
            <a:pPr marL="0" indent="0">
              <a:buNone/>
            </a:pPr>
            <a:r>
              <a:rPr lang="ar-IQ" sz="2800" b="1" dirty="0">
                <a:solidFill>
                  <a:schemeClr val="tx1"/>
                </a:solidFill>
              </a:rPr>
              <a:t> لكن وجد ان حجم الغاز في رئة  الطيور صغير مقارنة مع اللبائن</a:t>
            </a:r>
          </a:p>
          <a:p>
            <a:pPr marL="0" indent="0">
              <a:buNone/>
            </a:pPr>
            <a:r>
              <a:rPr lang="ar-IQ" sz="2800" b="1" dirty="0">
                <a:solidFill>
                  <a:schemeClr val="tx1"/>
                </a:solidFill>
              </a:rPr>
              <a:t> ( فهي لا تتوسع حيث تكون ملتصقة بالأضلاع والفقرات الصدرية ) ولكن حلت هذه المشكلة بان أصبحت الرئات تتصل مع أكياس هوائية بواسطة سلسلة من الانابيب وبذلك أصبح الحجم الكلي للجهاز التنفسي ضعفين مما في اللبائن . </a:t>
            </a:r>
          </a:p>
        </p:txBody>
      </p:sp>
    </p:spTree>
    <p:extLst>
      <p:ext uri="{BB962C8B-B14F-4D97-AF65-F5344CB8AC3E}">
        <p14:creationId xmlns:p14="http://schemas.microsoft.com/office/powerpoint/2010/main" val="3075425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3FD0D80-1166-36B7-7E8F-DC67B2D6EE74}"/>
              </a:ext>
            </a:extLst>
          </p:cNvPr>
          <p:cNvSpPr>
            <a:spLocks noGrp="1"/>
          </p:cNvSpPr>
          <p:nvPr>
            <p:ph idx="1"/>
          </p:nvPr>
        </p:nvSpPr>
        <p:spPr>
          <a:xfrm>
            <a:off x="233266" y="345233"/>
            <a:ext cx="12036490" cy="5565989"/>
          </a:xfrm>
        </p:spPr>
        <p:txBody>
          <a:bodyPr/>
          <a:lstStyle/>
          <a:p>
            <a:pPr marL="0" indent="0">
              <a:buNone/>
            </a:pPr>
            <a:r>
              <a:rPr lang="ar-IQ" sz="3200" b="1" dirty="0">
                <a:solidFill>
                  <a:srgbClr val="C00000"/>
                </a:solidFill>
              </a:rPr>
              <a:t>الكيس الهوائي </a:t>
            </a:r>
            <a:r>
              <a:rPr lang="en-US" sz="3200" b="1" dirty="0">
                <a:solidFill>
                  <a:srgbClr val="C00000"/>
                </a:solidFill>
              </a:rPr>
              <a:t>Air sac  </a:t>
            </a:r>
            <a:r>
              <a:rPr lang="ar-IQ" sz="3200" b="1" dirty="0"/>
              <a:t> : تركيب غشائي كبير ورقيق الجدران تمتد بين الاضلاع وعددها تسعة أكياس في الحمام</a:t>
            </a:r>
          </a:p>
          <a:p>
            <a:pPr marL="0" indent="0">
              <a:buNone/>
            </a:pPr>
            <a:r>
              <a:rPr lang="ar-IQ" sz="3200" b="1" dirty="0"/>
              <a:t>  </a:t>
            </a:r>
          </a:p>
          <a:p>
            <a:pPr marL="0" indent="0">
              <a:buNone/>
            </a:pPr>
            <a:r>
              <a:rPr lang="ar-IQ" sz="2400" b="1" dirty="0"/>
              <a:t>1-بين ترقوي</a:t>
            </a:r>
            <a:r>
              <a:rPr lang="en-US" sz="2400" b="1" dirty="0"/>
              <a:t>air sac </a:t>
            </a:r>
            <a:r>
              <a:rPr lang="ar-IQ" sz="2400" b="1" dirty="0"/>
              <a:t> </a:t>
            </a:r>
            <a:r>
              <a:rPr lang="en-US" sz="2400" b="1" dirty="0"/>
              <a:t>Interclavicular</a:t>
            </a:r>
            <a:r>
              <a:rPr lang="ar-IQ" sz="2400" b="1" dirty="0"/>
              <a:t> مفرد</a:t>
            </a:r>
          </a:p>
          <a:p>
            <a:pPr marL="0" indent="0">
              <a:buNone/>
            </a:pPr>
            <a:r>
              <a:rPr lang="ar-IQ" sz="2400" b="1" dirty="0"/>
              <a:t>2-عنقيان  </a:t>
            </a:r>
            <a:r>
              <a:rPr lang="en-US" sz="2400" b="1" dirty="0"/>
              <a:t>Cervical air sac </a:t>
            </a:r>
            <a:r>
              <a:rPr lang="ar-IQ" sz="2400" b="1" dirty="0"/>
              <a:t> </a:t>
            </a:r>
          </a:p>
          <a:p>
            <a:pPr marL="0" indent="0">
              <a:buNone/>
            </a:pPr>
            <a:r>
              <a:rPr lang="ar-IQ" sz="2400" b="1" dirty="0"/>
              <a:t>3-صدريان اماميان </a:t>
            </a:r>
            <a:r>
              <a:rPr lang="en-US" sz="2400" b="1" dirty="0"/>
              <a:t>Anterior thoracic air sac</a:t>
            </a:r>
            <a:r>
              <a:rPr lang="ar-IQ" sz="2400" b="1" dirty="0"/>
              <a:t> </a:t>
            </a:r>
          </a:p>
          <a:p>
            <a:pPr marL="0" indent="0">
              <a:buNone/>
            </a:pPr>
            <a:r>
              <a:rPr lang="ar-IQ" sz="2400" b="1" dirty="0"/>
              <a:t>4-صدريان خلفيان </a:t>
            </a:r>
            <a:r>
              <a:rPr lang="en-US" sz="2400" b="1" dirty="0"/>
              <a:t>Posterior thoracic air sac </a:t>
            </a:r>
            <a:r>
              <a:rPr lang="ar-IQ" sz="2400" b="1" dirty="0"/>
              <a:t> </a:t>
            </a:r>
          </a:p>
          <a:p>
            <a:pPr marL="0" indent="0">
              <a:buNone/>
            </a:pPr>
            <a:r>
              <a:rPr lang="ar-IQ" sz="2400" b="1" dirty="0"/>
              <a:t>5-بطنيان </a:t>
            </a:r>
            <a:r>
              <a:rPr lang="en-US" sz="2400" b="1" dirty="0"/>
              <a:t>Abdominal air sac</a:t>
            </a:r>
            <a:r>
              <a:rPr lang="ar-IQ" sz="2400" b="1" dirty="0"/>
              <a:t> </a:t>
            </a:r>
          </a:p>
          <a:p>
            <a:endParaRPr lang="ar-IQ" dirty="0"/>
          </a:p>
        </p:txBody>
      </p:sp>
      <p:pic>
        <p:nvPicPr>
          <p:cNvPr id="2" name="عنصر نائب للمحتوى 3">
            <a:extLst>
              <a:ext uri="{FF2B5EF4-FFF2-40B4-BE49-F238E27FC236}">
                <a16:creationId xmlns:a16="http://schemas.microsoft.com/office/drawing/2014/main" id="{2E278295-CB8C-F46B-5610-FAD6B201BE76}"/>
              </a:ext>
            </a:extLst>
          </p:cNvPr>
          <p:cNvPicPr>
            <a:picLocks noChangeAspect="1"/>
          </p:cNvPicPr>
          <p:nvPr/>
        </p:nvPicPr>
        <p:blipFill>
          <a:blip r:embed="rId2"/>
          <a:stretch>
            <a:fillRect/>
          </a:stretch>
        </p:blipFill>
        <p:spPr>
          <a:xfrm>
            <a:off x="233266" y="1614196"/>
            <a:ext cx="5607697" cy="53410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17497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3FA3E87-8534-C400-F309-87ECD6AC2E34}"/>
              </a:ext>
            </a:extLst>
          </p:cNvPr>
          <p:cNvSpPr>
            <a:spLocks noGrp="1"/>
          </p:cNvSpPr>
          <p:nvPr>
            <p:ph idx="1"/>
          </p:nvPr>
        </p:nvSpPr>
        <p:spPr>
          <a:xfrm>
            <a:off x="448235" y="340659"/>
            <a:ext cx="11483789" cy="6418729"/>
          </a:xfrm>
        </p:spPr>
        <p:txBody>
          <a:bodyPr>
            <a:normAutofit fontScale="92500" lnSpcReduction="20000"/>
          </a:bodyPr>
          <a:lstStyle/>
          <a:p>
            <a:pPr marL="0" indent="0">
              <a:buNone/>
            </a:pPr>
            <a:r>
              <a:rPr lang="ar-IQ" sz="3300" b="1" dirty="0"/>
              <a:t>تنقسم الرغامي في الطيور  الى </a:t>
            </a:r>
            <a:r>
              <a:rPr lang="ar-IQ" sz="3300" b="1" dirty="0">
                <a:solidFill>
                  <a:schemeClr val="accent2"/>
                </a:solidFill>
              </a:rPr>
              <a:t>قصبتين أولية </a:t>
            </a:r>
            <a:r>
              <a:rPr lang="en-US" sz="3300" b="1" dirty="0">
                <a:solidFill>
                  <a:schemeClr val="accent2"/>
                </a:solidFill>
              </a:rPr>
              <a:t>Primary </a:t>
            </a:r>
            <a:r>
              <a:rPr lang="en-US" sz="3300" b="1" dirty="0" err="1">
                <a:solidFill>
                  <a:schemeClr val="accent2"/>
                </a:solidFill>
              </a:rPr>
              <a:t>branchus</a:t>
            </a:r>
            <a:r>
              <a:rPr lang="ar-IQ" sz="3300" b="1" dirty="0"/>
              <a:t> كل قصبة تدخل الى رئة ، وهذه القصبة لا تتفرع داخل الرئة </a:t>
            </a:r>
            <a:r>
              <a:rPr lang="ar-IQ" sz="3300" b="1"/>
              <a:t>وانما تستمر الى </a:t>
            </a:r>
            <a:r>
              <a:rPr lang="ar-IQ" sz="3300" b="1" dirty="0"/>
              <a:t>الاكياس الهوائية الخلفية وعندئذ تسمى </a:t>
            </a:r>
            <a:r>
              <a:rPr lang="ar-IQ" sz="3300" b="1" dirty="0">
                <a:solidFill>
                  <a:schemeClr val="accent2"/>
                </a:solidFill>
              </a:rPr>
              <a:t>القصبة المتوسطة</a:t>
            </a:r>
          </a:p>
          <a:p>
            <a:pPr marL="0" indent="0">
              <a:buNone/>
            </a:pPr>
            <a:r>
              <a:rPr lang="ar-IQ" sz="3300" b="1" dirty="0">
                <a:solidFill>
                  <a:schemeClr val="accent2"/>
                </a:solidFill>
              </a:rPr>
              <a:t>  </a:t>
            </a:r>
            <a:r>
              <a:rPr lang="en-US" sz="3300" b="1" dirty="0" err="1">
                <a:solidFill>
                  <a:schemeClr val="accent2"/>
                </a:solidFill>
              </a:rPr>
              <a:t>Mesobronchus</a:t>
            </a:r>
            <a:r>
              <a:rPr lang="ar-IQ" sz="3300" b="1" dirty="0"/>
              <a:t> وهذه القصبة تكون اثناء مرورها بالرئة عدة </a:t>
            </a:r>
            <a:r>
              <a:rPr lang="ar-IQ" sz="3300" b="1" dirty="0">
                <a:solidFill>
                  <a:schemeClr val="accent2"/>
                </a:solidFill>
              </a:rPr>
              <a:t>قصيبات ثانوية </a:t>
            </a:r>
            <a:r>
              <a:rPr lang="en-US" sz="3300" b="1" dirty="0">
                <a:solidFill>
                  <a:schemeClr val="accent2"/>
                </a:solidFill>
              </a:rPr>
              <a:t>secondary bronchi</a:t>
            </a:r>
            <a:r>
              <a:rPr lang="ar-IQ" sz="3300" b="1" dirty="0">
                <a:solidFill>
                  <a:schemeClr val="accent2"/>
                </a:solidFill>
              </a:rPr>
              <a:t> </a:t>
            </a:r>
            <a:r>
              <a:rPr lang="ar-IQ" sz="3300" b="1" dirty="0"/>
              <a:t>جانبية ينقسم بعضها بدوره الى </a:t>
            </a:r>
            <a:r>
              <a:rPr lang="ar-IQ" sz="3300" b="1" dirty="0">
                <a:solidFill>
                  <a:schemeClr val="accent2"/>
                </a:solidFill>
              </a:rPr>
              <a:t>قصيبات ثالثية </a:t>
            </a:r>
            <a:r>
              <a:rPr lang="en-US" sz="3300" b="1" dirty="0">
                <a:solidFill>
                  <a:schemeClr val="accent2"/>
                </a:solidFill>
              </a:rPr>
              <a:t>Tertiary bronchi</a:t>
            </a:r>
            <a:r>
              <a:rPr lang="ar-IQ" sz="3300" b="1" dirty="0">
                <a:solidFill>
                  <a:schemeClr val="accent2"/>
                </a:solidFill>
              </a:rPr>
              <a:t> او جنب قصبية  </a:t>
            </a:r>
            <a:r>
              <a:rPr lang="en-US" sz="3300" b="1" dirty="0">
                <a:solidFill>
                  <a:schemeClr val="accent2"/>
                </a:solidFill>
              </a:rPr>
              <a:t>Parabronchi</a:t>
            </a:r>
            <a:r>
              <a:rPr lang="ar-IQ" sz="3300" b="1" dirty="0">
                <a:solidFill>
                  <a:schemeClr val="accent2"/>
                </a:solidFill>
              </a:rPr>
              <a:t> </a:t>
            </a:r>
            <a:r>
              <a:rPr lang="ar-IQ" sz="3300" b="1" dirty="0"/>
              <a:t>،ومن القصيبات الثانوية </a:t>
            </a:r>
            <a:r>
              <a:rPr lang="ar-IQ" sz="3300" b="1" dirty="0" err="1"/>
              <a:t>للاكياس</a:t>
            </a:r>
            <a:r>
              <a:rPr lang="ar-IQ" sz="3300" b="1" dirty="0"/>
              <a:t> الهوائية تنشا </a:t>
            </a:r>
            <a:r>
              <a:rPr lang="ar-IQ" sz="3300" b="1" dirty="0">
                <a:solidFill>
                  <a:schemeClr val="accent2"/>
                </a:solidFill>
              </a:rPr>
              <a:t>قصبات راجعة </a:t>
            </a:r>
            <a:r>
              <a:rPr lang="en-US" sz="3300" b="1" dirty="0">
                <a:solidFill>
                  <a:schemeClr val="accent2"/>
                </a:solidFill>
              </a:rPr>
              <a:t>recurrent bronchi</a:t>
            </a:r>
            <a:r>
              <a:rPr lang="ar-IQ" sz="3300" b="1" dirty="0">
                <a:solidFill>
                  <a:schemeClr val="accent2"/>
                </a:solidFill>
              </a:rPr>
              <a:t> </a:t>
            </a:r>
            <a:r>
              <a:rPr lang="ar-IQ" sz="3300" b="1" dirty="0">
                <a:solidFill>
                  <a:schemeClr val="tx1"/>
                </a:solidFill>
              </a:rPr>
              <a:t>تتصل بها تفرعات والتواءات من جنب قصبية مكونة ما يسمى ب </a:t>
            </a:r>
            <a:r>
              <a:rPr lang="ar-IQ" sz="3300" b="1" dirty="0">
                <a:solidFill>
                  <a:srgbClr val="0070C0"/>
                </a:solidFill>
              </a:rPr>
              <a:t>الاوعية الشعيرية الهوائية</a:t>
            </a:r>
            <a:r>
              <a:rPr lang="en-US" sz="3300" b="1" dirty="0">
                <a:solidFill>
                  <a:srgbClr val="0070C0"/>
                </a:solidFill>
              </a:rPr>
              <a:t> Air capillaries</a:t>
            </a:r>
            <a:r>
              <a:rPr lang="ar-IQ" sz="3300" b="1" dirty="0">
                <a:solidFill>
                  <a:srgbClr val="0070C0"/>
                </a:solidFill>
              </a:rPr>
              <a:t> </a:t>
            </a:r>
            <a:r>
              <a:rPr lang="ar-IQ" sz="3300" b="1" dirty="0">
                <a:solidFill>
                  <a:schemeClr val="tx1"/>
                </a:solidFill>
              </a:rPr>
              <a:t>التي تكون </a:t>
            </a:r>
            <a:r>
              <a:rPr lang="ar-IQ" sz="3300" b="1" dirty="0"/>
              <a:t>مبطنه بغشاء تنفسي وعائي يكون على تماس </a:t>
            </a:r>
            <a:r>
              <a:rPr lang="ar-IQ" sz="3300" b="1" dirty="0">
                <a:solidFill>
                  <a:srgbClr val="0070C0"/>
                </a:solidFill>
              </a:rPr>
              <a:t>بالأوعية الشعرية الدموية </a:t>
            </a:r>
            <a:r>
              <a:rPr lang="en-US" sz="3300" b="1" dirty="0">
                <a:solidFill>
                  <a:srgbClr val="0070C0"/>
                </a:solidFill>
              </a:rPr>
              <a:t>blood </a:t>
            </a:r>
            <a:r>
              <a:rPr lang="en-US" sz="3300" b="1" dirty="0" err="1">
                <a:solidFill>
                  <a:srgbClr val="0070C0"/>
                </a:solidFill>
              </a:rPr>
              <a:t>capillares</a:t>
            </a:r>
            <a:r>
              <a:rPr lang="en-US" sz="3300" b="1" dirty="0">
                <a:solidFill>
                  <a:srgbClr val="0070C0"/>
                </a:solidFill>
              </a:rPr>
              <a:t> </a:t>
            </a:r>
            <a:r>
              <a:rPr lang="ar-IQ" sz="3300" b="1" dirty="0">
                <a:solidFill>
                  <a:srgbClr val="0070C0"/>
                </a:solidFill>
              </a:rPr>
              <a:t> </a:t>
            </a:r>
            <a:r>
              <a:rPr lang="ar-IQ" sz="3300" b="1" dirty="0"/>
              <a:t>للرئتين حيث يحدث التبادل الغازي بين الهواء في الرئات والدم</a:t>
            </a:r>
          </a:p>
          <a:p>
            <a:pPr marL="0" indent="0">
              <a:buNone/>
            </a:pPr>
            <a:r>
              <a:rPr lang="ar-IQ" sz="3300" b="1" dirty="0"/>
              <a:t>وفي كل رئة خمس قصيبات ثانوية لا تنقسم وانما تمر عبر جدران الرئة الى الاكياس الهوائية .</a:t>
            </a:r>
          </a:p>
          <a:p>
            <a:pPr marL="0" indent="0">
              <a:buNone/>
            </a:pPr>
            <a:r>
              <a:rPr lang="ar-IQ" sz="2400" b="1" dirty="0"/>
              <a:t>          </a:t>
            </a:r>
          </a:p>
          <a:p>
            <a:pPr marL="0" indent="0">
              <a:buNone/>
            </a:pPr>
            <a:endParaRPr lang="ar-IQ" sz="2400" b="1" dirty="0"/>
          </a:p>
          <a:p>
            <a:pPr marL="0" indent="0">
              <a:buNone/>
            </a:pPr>
            <a:endParaRPr lang="ar-IQ" sz="2400" b="1" dirty="0"/>
          </a:p>
        </p:txBody>
      </p:sp>
    </p:spTree>
    <p:extLst>
      <p:ext uri="{BB962C8B-B14F-4D97-AF65-F5344CB8AC3E}">
        <p14:creationId xmlns:p14="http://schemas.microsoft.com/office/powerpoint/2010/main" val="3734599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270F6B5-72D3-C5D7-8679-FD103709DA8B}"/>
              </a:ext>
            </a:extLst>
          </p:cNvPr>
          <p:cNvSpPr>
            <a:spLocks noGrp="1"/>
          </p:cNvSpPr>
          <p:nvPr>
            <p:ph idx="1"/>
          </p:nvPr>
        </p:nvSpPr>
        <p:spPr>
          <a:xfrm>
            <a:off x="5010539" y="419879"/>
            <a:ext cx="7022841" cy="6438122"/>
          </a:xfrm>
        </p:spPr>
        <p:txBody>
          <a:bodyPr>
            <a:normAutofit/>
          </a:bodyPr>
          <a:lstStyle/>
          <a:p>
            <a:pPr marL="0" indent="0">
              <a:buNone/>
            </a:pPr>
            <a:r>
              <a:rPr lang="ar-IQ" sz="2800" b="1" dirty="0">
                <a:solidFill>
                  <a:schemeClr val="accent6">
                    <a:lumMod val="50000"/>
                  </a:schemeClr>
                </a:solidFill>
              </a:rPr>
              <a:t>تكون رئات اللبائن مؤلفة من ملايين من الجيوب ( الاسناخ الهوائية ) </a:t>
            </a:r>
          </a:p>
          <a:p>
            <a:pPr marL="0" indent="0">
              <a:buNone/>
            </a:pPr>
            <a:r>
              <a:rPr lang="ar-IQ" sz="2800" b="1" dirty="0">
                <a:solidFill>
                  <a:srgbClr val="002060"/>
                </a:solidFill>
              </a:rPr>
              <a:t>لكن رئات الطيور شيء مختلف اذ تتألف من ملايين من انابيب دقيقة (القصبات الأولية او الثانوية او الجنب قصبية) تتصل بالأكياس الهوائية (التي هي عبارة عن تراكيب غشائية) ولا تشارك بشكل مباشر في التبادل الغازي </a:t>
            </a:r>
            <a:r>
              <a:rPr lang="ar-IQ" sz="2800" b="1" dirty="0">
                <a:solidFill>
                  <a:srgbClr val="0070C0"/>
                </a:solidFill>
              </a:rPr>
              <a:t>لكونها ضعيفة التزود الدموي </a:t>
            </a:r>
            <a:r>
              <a:rPr lang="ar-IQ" sz="2800" b="1" dirty="0">
                <a:solidFill>
                  <a:srgbClr val="002060"/>
                </a:solidFill>
              </a:rPr>
              <a:t>لكنها تعمل بمثابة منفاخ لتهوية الرئتين. </a:t>
            </a:r>
          </a:p>
          <a:p>
            <a:pPr marL="0" indent="0">
              <a:buNone/>
            </a:pPr>
            <a:endParaRPr lang="ar-IQ" sz="2800" b="1" dirty="0">
              <a:solidFill>
                <a:srgbClr val="002060"/>
              </a:solidFill>
            </a:endParaRPr>
          </a:p>
          <a:p>
            <a:pPr marL="0" indent="0">
              <a:buNone/>
            </a:pPr>
            <a:r>
              <a:rPr lang="ar-IQ" sz="2800" b="1" dirty="0">
                <a:solidFill>
                  <a:srgbClr val="C00000"/>
                </a:solidFill>
              </a:rPr>
              <a:t>علل/ لا تشارك الاكياس الهوائية للطيور في عملية التبادل الغازي؟</a:t>
            </a:r>
          </a:p>
        </p:txBody>
      </p:sp>
      <p:pic>
        <p:nvPicPr>
          <p:cNvPr id="4" name="عنصر نائب للمحتوى 4" descr="صورة تحتوي على رسم&#10;&#10;تم إنشاء الوصف تلقائياً">
            <a:extLst>
              <a:ext uri="{FF2B5EF4-FFF2-40B4-BE49-F238E27FC236}">
                <a16:creationId xmlns:a16="http://schemas.microsoft.com/office/drawing/2014/main" id="{37CD5D7E-A814-BB6A-0AC9-E376C933580D}"/>
              </a:ext>
            </a:extLst>
          </p:cNvPr>
          <p:cNvPicPr>
            <a:picLocks noChangeAspect="1"/>
          </p:cNvPicPr>
          <p:nvPr/>
        </p:nvPicPr>
        <p:blipFill>
          <a:blip r:embed="rId2"/>
          <a:stretch>
            <a:fillRect/>
          </a:stretch>
        </p:blipFill>
        <p:spPr>
          <a:xfrm>
            <a:off x="158620" y="699247"/>
            <a:ext cx="4478035" cy="5966840"/>
          </a:xfrm>
          <a:prstGeom prst="rect">
            <a:avLst/>
          </a:prstGeom>
        </p:spPr>
      </p:pic>
    </p:spTree>
    <p:extLst>
      <p:ext uri="{BB962C8B-B14F-4D97-AF65-F5344CB8AC3E}">
        <p14:creationId xmlns:p14="http://schemas.microsoft.com/office/powerpoint/2010/main" val="3287934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C83CFD9-BD0C-8D7D-D528-3447978716AB}"/>
              </a:ext>
            </a:extLst>
          </p:cNvPr>
          <p:cNvSpPr>
            <a:spLocks noGrp="1"/>
          </p:cNvSpPr>
          <p:nvPr>
            <p:ph idx="1"/>
          </p:nvPr>
        </p:nvSpPr>
        <p:spPr>
          <a:xfrm>
            <a:off x="376519" y="304800"/>
            <a:ext cx="11438964" cy="6553199"/>
          </a:xfrm>
        </p:spPr>
        <p:txBody>
          <a:bodyPr>
            <a:normAutofit/>
          </a:bodyPr>
          <a:lstStyle/>
          <a:p>
            <a:r>
              <a:rPr lang="ar-IQ" sz="3200" b="1" dirty="0">
                <a:solidFill>
                  <a:srgbClr val="C00000"/>
                </a:solidFill>
              </a:rPr>
              <a:t>الية التنفس اثناء راحة الطير  </a:t>
            </a:r>
          </a:p>
          <a:p>
            <a:pPr marL="0" indent="0">
              <a:buNone/>
            </a:pPr>
            <a:r>
              <a:rPr lang="ar-IQ" sz="2400" b="1" dirty="0">
                <a:solidFill>
                  <a:srgbClr val="C00000"/>
                </a:solidFill>
              </a:rPr>
              <a:t>الشهيق                                                               الزفير </a:t>
            </a:r>
            <a:endParaRPr lang="ar-IQ" sz="2400" b="1" dirty="0">
              <a:solidFill>
                <a:schemeClr val="tx1"/>
              </a:solidFill>
            </a:endParaRPr>
          </a:p>
        </p:txBody>
      </p:sp>
      <p:sp>
        <p:nvSpPr>
          <p:cNvPr id="4" name="مربع نص 3">
            <a:extLst>
              <a:ext uri="{FF2B5EF4-FFF2-40B4-BE49-F238E27FC236}">
                <a16:creationId xmlns:a16="http://schemas.microsoft.com/office/drawing/2014/main" id="{BB57D898-A641-AE6B-8F4B-194CD2FF7D90}"/>
              </a:ext>
            </a:extLst>
          </p:cNvPr>
          <p:cNvSpPr txBox="1"/>
          <p:nvPr/>
        </p:nvSpPr>
        <p:spPr>
          <a:xfrm>
            <a:off x="6311153" y="1290220"/>
            <a:ext cx="5504329" cy="5262979"/>
          </a:xfrm>
          <a:prstGeom prst="rect">
            <a:avLst/>
          </a:prstGeom>
          <a:noFill/>
        </p:spPr>
        <p:txBody>
          <a:bodyPr wrap="square" rtlCol="1">
            <a:spAutoFit/>
          </a:bodyPr>
          <a:lstStyle/>
          <a:p>
            <a:pPr algn="r"/>
            <a:r>
              <a:rPr lang="ar-IQ" sz="2400" b="1" dirty="0"/>
              <a:t>1- تنبسط العضلات بين الضلعية او العضلات الضلعية الرئوية  </a:t>
            </a:r>
          </a:p>
          <a:p>
            <a:pPr algn="r"/>
            <a:r>
              <a:rPr lang="ar-IQ" sz="2400" b="1" dirty="0"/>
              <a:t>2- ترتفع الاضلاع </a:t>
            </a:r>
          </a:p>
          <a:p>
            <a:pPr algn="r"/>
            <a:r>
              <a:rPr lang="ar-IQ" sz="2400" b="1" dirty="0"/>
              <a:t>3- يتسع حجم التجويف الصدري والبطني </a:t>
            </a:r>
          </a:p>
          <a:p>
            <a:pPr algn="r"/>
            <a:r>
              <a:rPr lang="ar-IQ" sz="2400" b="1" dirty="0"/>
              <a:t>4- يقل الضغط في الداخل </a:t>
            </a:r>
          </a:p>
          <a:p>
            <a:pPr algn="r"/>
            <a:r>
              <a:rPr lang="ar-IQ" sz="2400" b="1" dirty="0"/>
              <a:t>5- فيدخل الهواء من المناخر الى </a:t>
            </a:r>
            <a:r>
              <a:rPr lang="ar-IQ" sz="2400" b="1" dirty="0" err="1"/>
              <a:t>الرغامى</a:t>
            </a:r>
            <a:r>
              <a:rPr lang="ar-IQ" sz="2400" b="1" dirty="0"/>
              <a:t> ....القصبات الأولية ......الثانوية .......جنب </a:t>
            </a:r>
            <a:r>
              <a:rPr lang="ar-IQ" sz="2400" b="1" dirty="0" err="1"/>
              <a:t>القصيبية</a:t>
            </a:r>
            <a:r>
              <a:rPr lang="ar-IQ" sz="2400" b="1" dirty="0"/>
              <a:t> ( بها اوعية شعرية هوائية يتم التبادل الغازي ).</a:t>
            </a:r>
          </a:p>
          <a:p>
            <a:pPr algn="r"/>
            <a:r>
              <a:rPr lang="ar-IQ" sz="2400" b="1" dirty="0"/>
              <a:t>كما تذهب كمية من الهواء الى الاكياس الهوائية الخلفية ( الصدرية +  البطنية ) </a:t>
            </a:r>
          </a:p>
        </p:txBody>
      </p:sp>
      <p:sp>
        <p:nvSpPr>
          <p:cNvPr id="5" name="مربع نص 4">
            <a:extLst>
              <a:ext uri="{FF2B5EF4-FFF2-40B4-BE49-F238E27FC236}">
                <a16:creationId xmlns:a16="http://schemas.microsoft.com/office/drawing/2014/main" id="{2FA67B3F-0876-6263-60ED-532A0519DF33}"/>
              </a:ext>
            </a:extLst>
          </p:cNvPr>
          <p:cNvSpPr txBox="1"/>
          <p:nvPr/>
        </p:nvSpPr>
        <p:spPr>
          <a:xfrm>
            <a:off x="645458" y="1380931"/>
            <a:ext cx="5450542" cy="4893647"/>
          </a:xfrm>
          <a:prstGeom prst="rect">
            <a:avLst/>
          </a:prstGeom>
          <a:noFill/>
        </p:spPr>
        <p:txBody>
          <a:bodyPr wrap="square" rtlCol="1">
            <a:spAutoFit/>
          </a:bodyPr>
          <a:lstStyle/>
          <a:p>
            <a:pPr algn="r"/>
            <a:r>
              <a:rPr lang="ar-IQ" sz="2400" b="1" dirty="0"/>
              <a:t>1- تتقلص العضلات الصدرية والبطنية </a:t>
            </a:r>
          </a:p>
          <a:p>
            <a:pPr algn="r"/>
            <a:r>
              <a:rPr lang="ar-IQ" sz="2400" b="1" dirty="0"/>
              <a:t>2- تنخفض الاضلاع </a:t>
            </a:r>
          </a:p>
          <a:p>
            <a:pPr algn="r"/>
            <a:r>
              <a:rPr lang="ar-IQ" sz="2400" b="1" dirty="0"/>
              <a:t>3- يضيق التجويف الصدري والبطني ضاغطا على الرئتين والاكياس الهوائية  </a:t>
            </a:r>
          </a:p>
          <a:p>
            <a:pPr algn="r"/>
            <a:r>
              <a:rPr lang="ar-IQ" sz="2400" b="1" dirty="0"/>
              <a:t>4- نتيجة لهذا الضغط يندفع الهواء من الاكياس الهوائية الى الاوعية الشعرية الهوائية في الرئتين عن طريق القصبات الراجعة (يصل هواء جديد </a:t>
            </a:r>
            <a:r>
              <a:rPr lang="ar-IQ" sz="2400" b="1" dirty="0" err="1"/>
              <a:t>وللمره</a:t>
            </a:r>
            <a:r>
              <a:rPr lang="ar-IQ" sz="2400" b="1" dirty="0"/>
              <a:t> الثانية الى الاوعية الشعرية الهوائية يتم التبادل الغازي) </a:t>
            </a:r>
          </a:p>
          <a:p>
            <a:pPr algn="r"/>
            <a:r>
              <a:rPr lang="ar-IQ" sz="2400" b="1" dirty="0"/>
              <a:t>5-يستمر الهواء نحو جنب القصبة ثم الثانوية والمتوسطة ثم الى الخارج. </a:t>
            </a:r>
          </a:p>
        </p:txBody>
      </p:sp>
    </p:spTree>
    <p:extLst>
      <p:ext uri="{BB962C8B-B14F-4D97-AF65-F5344CB8AC3E}">
        <p14:creationId xmlns:p14="http://schemas.microsoft.com/office/powerpoint/2010/main" val="1830861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774213-6660-32EF-EC71-FD69D5A5B3BF}"/>
              </a:ext>
            </a:extLst>
          </p:cNvPr>
          <p:cNvSpPr>
            <a:spLocks noGrp="1"/>
          </p:cNvSpPr>
          <p:nvPr>
            <p:ph idx="1"/>
          </p:nvPr>
        </p:nvSpPr>
        <p:spPr>
          <a:xfrm>
            <a:off x="821094" y="139960"/>
            <a:ext cx="11224726" cy="6484776"/>
          </a:xfrm>
        </p:spPr>
        <p:txBody>
          <a:bodyPr>
            <a:normAutofit fontScale="62500" lnSpcReduction="20000"/>
          </a:bodyPr>
          <a:lstStyle/>
          <a:p>
            <a:r>
              <a:rPr lang="ar-IQ" sz="5100" b="1" dirty="0">
                <a:solidFill>
                  <a:srgbClr val="C00000"/>
                </a:solidFill>
              </a:rPr>
              <a:t>الية التنفس اثناء الطيران</a:t>
            </a:r>
          </a:p>
          <a:p>
            <a:pPr marL="0" indent="0">
              <a:buNone/>
            </a:pPr>
            <a:r>
              <a:rPr lang="ar-IQ" sz="3200" b="1" dirty="0">
                <a:solidFill>
                  <a:srgbClr val="C00000"/>
                </a:solidFill>
              </a:rPr>
              <a:t>  </a:t>
            </a:r>
            <a:endParaRPr lang="ar-IQ" sz="3200" b="1" dirty="0"/>
          </a:p>
          <a:p>
            <a:pPr marL="0" indent="0">
              <a:buNone/>
            </a:pPr>
            <a:r>
              <a:rPr lang="ar-IQ" sz="2800" b="1" dirty="0"/>
              <a:t> </a:t>
            </a:r>
            <a:r>
              <a:rPr lang="ar-IQ" sz="4100" b="1" dirty="0"/>
              <a:t>لا تتحرك الاضلاع اثناء الطيران وذلك لتقوية الجناحين أي لا يعتمد على العضلات بين الضلعية والبطنية بل يلجا الى أساليب أخرى:</a:t>
            </a:r>
          </a:p>
          <a:p>
            <a:pPr marL="0" indent="0">
              <a:buNone/>
            </a:pPr>
            <a:endParaRPr lang="ar-IQ" sz="4100" b="1" dirty="0"/>
          </a:p>
          <a:p>
            <a:pPr marL="0" indent="0">
              <a:buNone/>
            </a:pPr>
            <a:r>
              <a:rPr lang="ar-IQ" sz="4100" b="1" dirty="0">
                <a:solidFill>
                  <a:srgbClr val="FF0000"/>
                </a:solidFill>
              </a:rPr>
              <a:t>1</a:t>
            </a:r>
            <a:r>
              <a:rPr lang="ar-IQ" sz="4100" b="1" dirty="0"/>
              <a:t>- زيادة سعة التجويف الصدري والبطني  وتقليل حجمه بواسطة حركة العضلات الصدرية اثناء الطيران.</a:t>
            </a:r>
          </a:p>
          <a:p>
            <a:pPr marL="0" indent="0">
              <a:buNone/>
            </a:pPr>
            <a:r>
              <a:rPr lang="ar-IQ" sz="4100" b="1" dirty="0">
                <a:solidFill>
                  <a:srgbClr val="FF0000"/>
                </a:solidFill>
              </a:rPr>
              <a:t>2</a:t>
            </a:r>
            <a:r>
              <a:rPr lang="ar-IQ" sz="4100" b="1" dirty="0"/>
              <a:t>-ضغط الاحشاء على الاكياس الهوائية دافعة بالهواء الى الرئتين او سامحة له بالدخول. </a:t>
            </a:r>
          </a:p>
          <a:p>
            <a:pPr marL="0" indent="0">
              <a:buNone/>
            </a:pPr>
            <a:r>
              <a:rPr lang="ar-IQ" sz="4100" b="1" dirty="0">
                <a:solidFill>
                  <a:srgbClr val="FF0000"/>
                </a:solidFill>
              </a:rPr>
              <a:t>3</a:t>
            </a:r>
            <a:r>
              <a:rPr lang="ar-IQ" sz="4100" b="1" dirty="0"/>
              <a:t>- حركة عظم القص نحو العمود الفقري او بعيدة عنه. </a:t>
            </a:r>
          </a:p>
          <a:p>
            <a:pPr marL="0" indent="0">
              <a:buNone/>
            </a:pPr>
            <a:endParaRPr lang="ar-IQ" sz="4100" b="1" dirty="0"/>
          </a:p>
          <a:p>
            <a:pPr marL="0" indent="0">
              <a:buNone/>
            </a:pPr>
            <a:r>
              <a:rPr lang="ar-IQ" sz="4100" b="1" dirty="0">
                <a:solidFill>
                  <a:srgbClr val="7030A0"/>
                </a:solidFill>
              </a:rPr>
              <a:t>وبذلك يتجدد الهواء باستمرار وتكون الطيور الأسرع طيرانا اسرع في دورة الهواء والتبادل الغازي في الرئتين.</a:t>
            </a:r>
          </a:p>
          <a:p>
            <a:pPr marL="0" indent="0">
              <a:buNone/>
            </a:pPr>
            <a:endParaRPr lang="ar-IQ" sz="4100" b="1" dirty="0"/>
          </a:p>
          <a:p>
            <a:pPr marL="0" indent="0">
              <a:buNone/>
            </a:pPr>
            <a:r>
              <a:rPr lang="ar-IQ" sz="2400" b="1" dirty="0"/>
              <a:t> </a:t>
            </a: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a:p>
            <a:pPr marL="0" indent="0">
              <a:buNone/>
            </a:pPr>
            <a:endParaRPr lang="ar-IQ" sz="3200" b="1" dirty="0"/>
          </a:p>
        </p:txBody>
      </p:sp>
    </p:spTree>
    <p:extLst>
      <p:ext uri="{BB962C8B-B14F-4D97-AF65-F5344CB8AC3E}">
        <p14:creationId xmlns:p14="http://schemas.microsoft.com/office/powerpoint/2010/main" val="876563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0FF4F45-6C33-DC8D-7741-C05D9774307C}"/>
              </a:ext>
            </a:extLst>
          </p:cNvPr>
          <p:cNvSpPr>
            <a:spLocks noGrp="1"/>
          </p:cNvSpPr>
          <p:nvPr>
            <p:ph idx="1"/>
          </p:nvPr>
        </p:nvSpPr>
        <p:spPr>
          <a:xfrm>
            <a:off x="298581" y="615820"/>
            <a:ext cx="11681926" cy="5295402"/>
          </a:xfrm>
        </p:spPr>
        <p:txBody>
          <a:bodyPr/>
          <a:lstStyle/>
          <a:p>
            <a:r>
              <a:rPr lang="ar-IQ" sz="3200" b="1" dirty="0">
                <a:solidFill>
                  <a:schemeClr val="accent1"/>
                </a:solidFill>
              </a:rPr>
              <a:t>وظيفة الاكياس الهوائية :</a:t>
            </a:r>
          </a:p>
          <a:p>
            <a:pPr marL="0" indent="0">
              <a:buNone/>
            </a:pPr>
            <a:r>
              <a:rPr lang="ar-IQ" sz="2800" b="1" dirty="0">
                <a:solidFill>
                  <a:schemeClr val="accent5">
                    <a:lumMod val="50000"/>
                  </a:schemeClr>
                </a:solidFill>
              </a:rPr>
              <a:t>1- تعمل كبالونات عند الطيران حيث تقلل الجاذبية النوعية للطير بسبب احتوائها على هواء ساخن.</a:t>
            </a:r>
          </a:p>
          <a:p>
            <a:pPr marL="0" indent="0">
              <a:buNone/>
            </a:pPr>
            <a:r>
              <a:rPr lang="ar-IQ" sz="2800" b="1" dirty="0">
                <a:solidFill>
                  <a:schemeClr val="accent5">
                    <a:lumMod val="50000"/>
                  </a:schemeClr>
                </a:solidFill>
              </a:rPr>
              <a:t>2- إبقاء درجة الحرارة وتنظيمها بالعمل على تبريد الجسم من خلال فقدان الجسم للحرارة اثناء التبخير الداخلي حيث ينتشر بخار الماء من الدم الى تجاويف الاكياس الهوائية ثم الى الرئتين ويصاحب ذلك فقدان حرارة.</a:t>
            </a:r>
          </a:p>
          <a:p>
            <a:pPr marL="0" indent="0">
              <a:buNone/>
            </a:pPr>
            <a:r>
              <a:rPr lang="ar-IQ" sz="2800" b="1" dirty="0">
                <a:solidFill>
                  <a:schemeClr val="accent5">
                    <a:lumMod val="50000"/>
                  </a:schemeClr>
                </a:solidFill>
              </a:rPr>
              <a:t>3- تمتد بعض الاكياس الرقيقة الى داخل العظام مما يقلل وزنها . </a:t>
            </a:r>
          </a:p>
        </p:txBody>
      </p:sp>
    </p:spTree>
    <p:extLst>
      <p:ext uri="{BB962C8B-B14F-4D97-AF65-F5344CB8AC3E}">
        <p14:creationId xmlns:p14="http://schemas.microsoft.com/office/powerpoint/2010/main" val="49206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766AFA4-93FD-8919-2B3D-1AFA55B90492}"/>
              </a:ext>
            </a:extLst>
          </p:cNvPr>
          <p:cNvSpPr>
            <a:spLocks noGrp="1"/>
          </p:cNvSpPr>
          <p:nvPr>
            <p:ph type="title"/>
          </p:nvPr>
        </p:nvSpPr>
        <p:spPr>
          <a:xfrm>
            <a:off x="3200401" y="421341"/>
            <a:ext cx="8543364" cy="1030941"/>
          </a:xfrm>
        </p:spPr>
        <p:txBody>
          <a:bodyPr/>
          <a:lstStyle/>
          <a:p>
            <a:r>
              <a:rPr lang="ar-IQ" b="1" dirty="0">
                <a:solidFill>
                  <a:srgbClr val="FF0000"/>
                </a:solidFill>
              </a:rPr>
              <a:t>الحنجرة او صندوق الصوت</a:t>
            </a:r>
            <a:r>
              <a:rPr lang="en-US" b="1" dirty="0">
                <a:solidFill>
                  <a:srgbClr val="FF0000"/>
                </a:solidFill>
              </a:rPr>
              <a:t>Voice box</a:t>
            </a:r>
            <a:r>
              <a:rPr lang="ar-IQ" b="1" dirty="0">
                <a:solidFill>
                  <a:srgbClr val="FF0000"/>
                </a:solidFill>
              </a:rPr>
              <a:t> </a:t>
            </a:r>
          </a:p>
        </p:txBody>
      </p:sp>
      <p:sp>
        <p:nvSpPr>
          <p:cNvPr id="3" name="عنصر نائب للمحتوى 2">
            <a:extLst>
              <a:ext uri="{FF2B5EF4-FFF2-40B4-BE49-F238E27FC236}">
                <a16:creationId xmlns:a16="http://schemas.microsoft.com/office/drawing/2014/main" id="{1301EF3D-828E-ADAE-30F8-66840DEB3824}"/>
              </a:ext>
            </a:extLst>
          </p:cNvPr>
          <p:cNvSpPr>
            <a:spLocks noGrp="1"/>
          </p:cNvSpPr>
          <p:nvPr>
            <p:ph idx="1"/>
          </p:nvPr>
        </p:nvSpPr>
        <p:spPr>
          <a:xfrm>
            <a:off x="709127" y="1102659"/>
            <a:ext cx="10962919" cy="5494084"/>
          </a:xfrm>
        </p:spPr>
        <p:txBody>
          <a:bodyPr>
            <a:normAutofit/>
          </a:bodyPr>
          <a:lstStyle/>
          <a:p>
            <a:r>
              <a:rPr lang="ar-IQ" sz="3200" b="1" dirty="0">
                <a:solidFill>
                  <a:srgbClr val="C00000"/>
                </a:solidFill>
              </a:rPr>
              <a:t>البرمائيات</a:t>
            </a:r>
            <a:r>
              <a:rPr lang="ar-IQ" sz="3200" b="1" dirty="0"/>
              <a:t> </a:t>
            </a:r>
          </a:p>
          <a:p>
            <a:pPr marL="0" indent="0">
              <a:buNone/>
            </a:pPr>
            <a:r>
              <a:rPr lang="ar-IQ" sz="2400" b="1" dirty="0"/>
              <a:t> يفتح المزمار الى الحنجرة  </a:t>
            </a:r>
            <a:r>
              <a:rPr lang="en-US" sz="2400" b="1" dirty="0"/>
              <a:t>larynx</a:t>
            </a:r>
            <a:r>
              <a:rPr lang="ar-IQ" sz="2400" b="1" dirty="0"/>
              <a:t>  تجهز ب</a:t>
            </a:r>
          </a:p>
          <a:p>
            <a:pPr marL="0" indent="0">
              <a:buNone/>
            </a:pPr>
            <a:r>
              <a:rPr lang="ar-IQ" sz="2400" b="1" dirty="0"/>
              <a:t>1- غضروف حلقي واحد </a:t>
            </a:r>
            <a:r>
              <a:rPr lang="en-US" sz="2400" b="1" dirty="0"/>
              <a:t>Cricoid cartilage</a:t>
            </a:r>
            <a:r>
              <a:rPr lang="ar-IQ" sz="2400" b="1" dirty="0"/>
              <a:t> </a:t>
            </a:r>
          </a:p>
          <a:p>
            <a:pPr marL="0" indent="0">
              <a:buNone/>
            </a:pPr>
            <a:r>
              <a:rPr lang="ar-IQ" sz="2400" b="1" dirty="0"/>
              <a:t>2- غضروفين هرميين او </a:t>
            </a:r>
            <a:r>
              <a:rPr lang="ar-IQ" sz="2400" b="1" dirty="0" err="1"/>
              <a:t>طرجهاليين</a:t>
            </a:r>
            <a:r>
              <a:rPr lang="ar-IQ" sz="2400" b="1" dirty="0"/>
              <a:t> </a:t>
            </a:r>
            <a:r>
              <a:rPr lang="en-US" sz="2400" b="1" dirty="0"/>
              <a:t>Arytenoid cartilage</a:t>
            </a:r>
            <a:r>
              <a:rPr lang="ar-IQ" sz="2400" b="1" dirty="0"/>
              <a:t> </a:t>
            </a:r>
          </a:p>
          <a:p>
            <a:pPr marL="0" indent="0">
              <a:buNone/>
            </a:pPr>
            <a:r>
              <a:rPr lang="ar-IQ" sz="2400" b="1" dirty="0"/>
              <a:t>وظيفة هذه الغضاريف تمنع الحنجرة من الانطواء </a:t>
            </a:r>
          </a:p>
          <a:p>
            <a:pPr marL="0" indent="0">
              <a:buNone/>
            </a:pPr>
            <a:r>
              <a:rPr lang="ar-IQ" sz="2400" b="1" dirty="0"/>
              <a:t>يمتلك الضفدع  في الحنجرة زوج من الحبال الصوتية مسؤولة عن اصدار الصوت كما ويتضخم الصوت في ذكور الضفادع من خلال وجود زوج من الاكياس الصوتية </a:t>
            </a:r>
            <a:r>
              <a:rPr lang="en-US" sz="2400" b="1" dirty="0"/>
              <a:t>Vocal sacs </a:t>
            </a:r>
            <a:r>
              <a:rPr lang="ar-IQ" sz="2400" b="1" dirty="0"/>
              <a:t> تنبعث منها أصواتا عند حركة الهواء بينها وبين الرئتين وتسمى هذه الأصوات نعيق الضفادع </a:t>
            </a:r>
            <a:r>
              <a:rPr lang="en-US" sz="2400" b="1" dirty="0"/>
              <a:t>Croaking sound </a:t>
            </a:r>
            <a:r>
              <a:rPr lang="ar-IQ" sz="2400" b="1" dirty="0"/>
              <a:t> </a:t>
            </a:r>
          </a:p>
          <a:p>
            <a:pPr marL="0" indent="0">
              <a:buNone/>
            </a:pPr>
            <a:r>
              <a:rPr lang="ar-IQ" sz="2400" b="1" dirty="0"/>
              <a:t>وأيضا يمكن ان يصدر الصوت تحت الماء عند حركة الهواء بينها وبين الرئتان بشرط ان يكون المنخران مغلقان .   </a:t>
            </a:r>
          </a:p>
        </p:txBody>
      </p:sp>
    </p:spTree>
    <p:extLst>
      <p:ext uri="{BB962C8B-B14F-4D97-AF65-F5344CB8AC3E}">
        <p14:creationId xmlns:p14="http://schemas.microsoft.com/office/powerpoint/2010/main" val="3356529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CDF658D-5409-EF76-649B-9C92F7A540F7}"/>
              </a:ext>
            </a:extLst>
          </p:cNvPr>
          <p:cNvSpPr>
            <a:spLocks noGrp="1"/>
          </p:cNvSpPr>
          <p:nvPr>
            <p:ph type="title"/>
          </p:nvPr>
        </p:nvSpPr>
        <p:spPr>
          <a:xfrm>
            <a:off x="2592925" y="107576"/>
            <a:ext cx="9348063" cy="1156448"/>
          </a:xfrm>
        </p:spPr>
        <p:txBody>
          <a:bodyPr>
            <a:normAutofit/>
          </a:bodyPr>
          <a:lstStyle/>
          <a:p>
            <a:pPr algn="r"/>
            <a:r>
              <a:rPr lang="ar-IQ" b="1" dirty="0">
                <a:solidFill>
                  <a:srgbClr val="FF0000"/>
                </a:solidFill>
              </a:rPr>
              <a:t>الزواحف</a:t>
            </a:r>
            <a:r>
              <a:rPr lang="ar-IQ" dirty="0"/>
              <a:t> </a:t>
            </a:r>
          </a:p>
        </p:txBody>
      </p:sp>
      <p:sp>
        <p:nvSpPr>
          <p:cNvPr id="3" name="عنصر نائب للمحتوى 2">
            <a:extLst>
              <a:ext uri="{FF2B5EF4-FFF2-40B4-BE49-F238E27FC236}">
                <a16:creationId xmlns:a16="http://schemas.microsoft.com/office/drawing/2014/main" id="{D413B7B2-9FD4-3A2D-4095-68A5DE53F1BA}"/>
              </a:ext>
            </a:extLst>
          </p:cNvPr>
          <p:cNvSpPr>
            <a:spLocks noGrp="1"/>
          </p:cNvSpPr>
          <p:nvPr>
            <p:ph idx="1"/>
          </p:nvPr>
        </p:nvSpPr>
        <p:spPr>
          <a:xfrm>
            <a:off x="528918" y="774441"/>
            <a:ext cx="11563555" cy="5975983"/>
          </a:xfrm>
        </p:spPr>
        <p:txBody>
          <a:bodyPr>
            <a:normAutofit/>
          </a:bodyPr>
          <a:lstStyle/>
          <a:p>
            <a:pPr marL="0" indent="0">
              <a:buNone/>
            </a:pPr>
            <a:r>
              <a:rPr lang="ar-IQ" sz="2400" b="1" dirty="0"/>
              <a:t>  يفتح مزمار  الى حنجرة  بدائية محاطة  بغضروف حلقي وكذلك زوج من </a:t>
            </a:r>
          </a:p>
          <a:p>
            <a:pPr marL="0" indent="0">
              <a:buNone/>
            </a:pPr>
            <a:r>
              <a:rPr lang="ar-IQ" sz="2400" b="1" dirty="0"/>
              <a:t>الغضاريف الطرجهالية  ( تشبه البرمائيات لكن تختلف عن البرمائيات بكونها </a:t>
            </a:r>
          </a:p>
          <a:p>
            <a:pPr marL="0" indent="0">
              <a:buNone/>
            </a:pPr>
            <a:r>
              <a:rPr lang="ar-IQ" sz="2400" b="1" dirty="0"/>
              <a:t> تنعدم فيها الحبال الصوتية لذلك تكون غير قادرة على اصدار الصوت).</a:t>
            </a:r>
          </a:p>
          <a:p>
            <a:pPr marL="0" indent="0">
              <a:buNone/>
            </a:pPr>
            <a:r>
              <a:rPr lang="ar-IQ" sz="2400" b="1" dirty="0"/>
              <a:t>او جيدة التكوين كما في الحرباء اغلب الزواحف عاجزه عن اصدار أصوات عدا صوت الفحيح . </a:t>
            </a:r>
          </a:p>
          <a:p>
            <a:pPr marL="0" indent="0">
              <a:buNone/>
            </a:pPr>
            <a:r>
              <a:rPr lang="ar-IQ" sz="3600" b="1" dirty="0">
                <a:solidFill>
                  <a:srgbClr val="FF0000"/>
                </a:solidFill>
              </a:rPr>
              <a:t>الطيور </a:t>
            </a:r>
          </a:p>
          <a:p>
            <a:pPr marL="0" indent="0">
              <a:buNone/>
            </a:pPr>
            <a:r>
              <a:rPr lang="ar-IQ" sz="2400" b="1" dirty="0"/>
              <a:t>يفتح المزمار الى حنجرة مختزلة ومسندة بغضروف حلقي </a:t>
            </a:r>
            <a:r>
              <a:rPr lang="en-US" sz="2400" b="1" dirty="0" err="1"/>
              <a:t>crocoid</a:t>
            </a:r>
            <a:r>
              <a:rPr lang="ar-IQ" sz="2400" b="1" dirty="0"/>
              <a:t> مثلث              وزوج من الغضاريف الطرجهالية متعظمة جزئيا. </a:t>
            </a:r>
          </a:p>
          <a:p>
            <a:pPr marL="0" indent="0">
              <a:buNone/>
            </a:pPr>
            <a:r>
              <a:rPr lang="ar-IQ" sz="2400" b="1" dirty="0"/>
              <a:t>( لا توجد فيها حبال صوتية لذلك لا تصدر أصواتا، ولكن الصوت في الطيور ينتج من تركيب يسمى المصفار </a:t>
            </a:r>
            <a:r>
              <a:rPr lang="en-US" sz="2400" b="1" dirty="0" err="1"/>
              <a:t>Syrnix</a:t>
            </a:r>
            <a:r>
              <a:rPr lang="en-US" sz="2400" b="1" dirty="0"/>
              <a:t>  </a:t>
            </a:r>
            <a:r>
              <a:rPr lang="ar-IQ" sz="2400" b="1" dirty="0"/>
              <a:t> وهو عضو اصدار الصوت في الطيور يقع أسفل الرغامي قرب نقطة تفرعها الى قصبتين هوائيتين). </a:t>
            </a:r>
          </a:p>
        </p:txBody>
      </p:sp>
    </p:spTree>
    <p:extLst>
      <p:ext uri="{BB962C8B-B14F-4D97-AF65-F5344CB8AC3E}">
        <p14:creationId xmlns:p14="http://schemas.microsoft.com/office/powerpoint/2010/main" val="2735216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99DAC70-B422-E6D2-0A06-D2F7134C2C69}"/>
              </a:ext>
            </a:extLst>
          </p:cNvPr>
          <p:cNvSpPr>
            <a:spLocks noGrp="1"/>
          </p:cNvSpPr>
          <p:nvPr>
            <p:ph type="title"/>
          </p:nvPr>
        </p:nvSpPr>
        <p:spPr/>
        <p:txBody>
          <a:bodyPr/>
          <a:lstStyle/>
          <a:p>
            <a:endParaRPr lang="ar-IQ"/>
          </a:p>
        </p:txBody>
      </p:sp>
      <p:pic>
        <p:nvPicPr>
          <p:cNvPr id="4" name="عنصر نائب للمحتوى 3">
            <a:extLst>
              <a:ext uri="{FF2B5EF4-FFF2-40B4-BE49-F238E27FC236}">
                <a16:creationId xmlns:a16="http://schemas.microsoft.com/office/drawing/2014/main" id="{EADE278D-9853-DDED-BFEC-C60048D1150C}"/>
              </a:ext>
            </a:extLst>
          </p:cNvPr>
          <p:cNvPicPr>
            <a:picLocks noGrp="1" noChangeAspect="1"/>
          </p:cNvPicPr>
          <p:nvPr>
            <p:ph idx="1"/>
          </p:nvPr>
        </p:nvPicPr>
        <p:blipFill>
          <a:blip r:embed="rId2"/>
          <a:stretch>
            <a:fillRect/>
          </a:stretch>
        </p:blipFill>
        <p:spPr>
          <a:xfrm>
            <a:off x="1658471" y="-37150"/>
            <a:ext cx="8695763" cy="65455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856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0900C20-572C-2619-918B-0D792BDD7969}"/>
              </a:ext>
            </a:extLst>
          </p:cNvPr>
          <p:cNvSpPr>
            <a:spLocks noGrp="1"/>
          </p:cNvSpPr>
          <p:nvPr>
            <p:ph idx="1"/>
          </p:nvPr>
        </p:nvSpPr>
        <p:spPr>
          <a:xfrm>
            <a:off x="188259" y="475129"/>
            <a:ext cx="11779623" cy="6158936"/>
          </a:xfrm>
        </p:spPr>
        <p:txBody>
          <a:bodyPr>
            <a:normAutofit/>
          </a:bodyPr>
          <a:lstStyle/>
          <a:p>
            <a:pPr marL="0" indent="0">
              <a:buNone/>
            </a:pPr>
            <a:r>
              <a:rPr lang="ar-IQ" sz="2400" b="1" dirty="0">
                <a:solidFill>
                  <a:srgbClr val="7030A0"/>
                </a:solidFill>
              </a:rPr>
              <a:t>الية التنفس في اليرقات  </a:t>
            </a:r>
          </a:p>
          <a:p>
            <a:pPr marL="0" indent="0">
              <a:buNone/>
            </a:pPr>
            <a:r>
              <a:rPr lang="ar-IQ" sz="2400" b="1" dirty="0">
                <a:solidFill>
                  <a:schemeClr val="accent3">
                    <a:lumMod val="50000"/>
                  </a:schemeClr>
                </a:solidFill>
              </a:rPr>
              <a:t>بما ان المنخر متصل بالفم فان الماء يدخل عن طريق المنخر          الفم          </a:t>
            </a:r>
          </a:p>
          <a:p>
            <a:pPr marL="0" indent="0">
              <a:buNone/>
            </a:pPr>
            <a:r>
              <a:rPr lang="ar-IQ" sz="2400" b="1" dirty="0">
                <a:solidFill>
                  <a:schemeClr val="accent3">
                    <a:lumMod val="50000"/>
                  </a:schemeClr>
                </a:solidFill>
              </a:rPr>
              <a:t>البلعوم                   الجيوب الخيشومية (يشبه </a:t>
            </a:r>
            <a:r>
              <a:rPr lang="ar-IQ" sz="2400" b="1" dirty="0" err="1">
                <a:solidFill>
                  <a:schemeClr val="accent3">
                    <a:lumMod val="50000"/>
                  </a:schemeClr>
                </a:solidFill>
              </a:rPr>
              <a:t>الجرث</a:t>
            </a:r>
            <a:r>
              <a:rPr lang="ar-IQ" sz="2400" b="1" dirty="0">
                <a:solidFill>
                  <a:schemeClr val="accent3">
                    <a:lumMod val="50000"/>
                  </a:schemeClr>
                </a:solidFill>
              </a:rPr>
              <a:t> ). </a:t>
            </a:r>
          </a:p>
          <a:p>
            <a:pPr marL="0" indent="0">
              <a:buNone/>
            </a:pPr>
            <a:r>
              <a:rPr lang="ar-IQ" sz="2400" b="1" dirty="0">
                <a:solidFill>
                  <a:schemeClr val="accent3">
                    <a:lumMod val="50000"/>
                  </a:schemeClr>
                </a:solidFill>
              </a:rPr>
              <a:t>                 </a:t>
            </a:r>
            <a:endParaRPr lang="ar-IQ" sz="2400" b="1" dirty="0">
              <a:solidFill>
                <a:srgbClr val="7030A0"/>
              </a:solidFill>
            </a:endParaRPr>
          </a:p>
          <a:p>
            <a:pPr marL="0" indent="0">
              <a:buNone/>
            </a:pPr>
            <a:r>
              <a:rPr lang="ar-IQ" sz="2400" b="1" dirty="0">
                <a:solidFill>
                  <a:srgbClr val="7030A0"/>
                </a:solidFill>
              </a:rPr>
              <a:t>الية التنفس في البالغ </a:t>
            </a:r>
          </a:p>
          <a:p>
            <a:pPr marL="0" indent="0">
              <a:buNone/>
            </a:pPr>
            <a:r>
              <a:rPr lang="ar-IQ" sz="2400" b="1" dirty="0">
                <a:solidFill>
                  <a:schemeClr val="accent3">
                    <a:lumMod val="50000"/>
                  </a:schemeClr>
                </a:solidFill>
              </a:rPr>
              <a:t>بما ان المنخر لا يتصل بالفم فانه لا يستخدم للتنفس وانما يستخدم للشم فقط، فيدخل الماء من مسارات أخرى.      </a:t>
            </a:r>
          </a:p>
        </p:txBody>
      </p:sp>
      <p:cxnSp>
        <p:nvCxnSpPr>
          <p:cNvPr id="5" name="رابط كسهم مستقيم 4">
            <a:extLst>
              <a:ext uri="{FF2B5EF4-FFF2-40B4-BE49-F238E27FC236}">
                <a16:creationId xmlns:a16="http://schemas.microsoft.com/office/drawing/2014/main" id="{F9D3F600-A3AD-FC31-F141-1787D7D3A9C5}"/>
              </a:ext>
            </a:extLst>
          </p:cNvPr>
          <p:cNvCxnSpPr/>
          <p:nvPr/>
        </p:nvCxnSpPr>
        <p:spPr>
          <a:xfrm flipH="1">
            <a:off x="2868522" y="1246094"/>
            <a:ext cx="74407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39CA53D2-6F90-D296-68FE-D00D10DC9435}"/>
              </a:ext>
            </a:extLst>
          </p:cNvPr>
          <p:cNvCxnSpPr/>
          <p:nvPr/>
        </p:nvCxnSpPr>
        <p:spPr>
          <a:xfrm flipH="1">
            <a:off x="1277380" y="1260547"/>
            <a:ext cx="75303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B0141896-0047-3F85-A739-581427785204}"/>
              </a:ext>
            </a:extLst>
          </p:cNvPr>
          <p:cNvCxnSpPr/>
          <p:nvPr/>
        </p:nvCxnSpPr>
        <p:spPr>
          <a:xfrm flipH="1">
            <a:off x="9342504" y="1737323"/>
            <a:ext cx="136263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a:extLst>
              <a:ext uri="{FF2B5EF4-FFF2-40B4-BE49-F238E27FC236}">
                <a16:creationId xmlns:a16="http://schemas.microsoft.com/office/drawing/2014/main" id="{2C9A9D19-C205-8A31-3B24-10EC6D8505A0}"/>
              </a:ext>
            </a:extLst>
          </p:cNvPr>
          <p:cNvCxnSpPr>
            <a:cxnSpLocks/>
          </p:cNvCxnSpPr>
          <p:nvPr/>
        </p:nvCxnSpPr>
        <p:spPr>
          <a:xfrm>
            <a:off x="7243482" y="3765176"/>
            <a:ext cx="2671483" cy="735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a:extLst>
              <a:ext uri="{FF2B5EF4-FFF2-40B4-BE49-F238E27FC236}">
                <a16:creationId xmlns:a16="http://schemas.microsoft.com/office/drawing/2014/main" id="{1F711B49-85FA-96B8-DBFA-EAC9BB1E5DEB}"/>
              </a:ext>
            </a:extLst>
          </p:cNvPr>
          <p:cNvCxnSpPr>
            <a:cxnSpLocks/>
          </p:cNvCxnSpPr>
          <p:nvPr/>
        </p:nvCxnSpPr>
        <p:spPr>
          <a:xfrm flipH="1">
            <a:off x="4715435" y="3765176"/>
            <a:ext cx="2465294" cy="735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مربع نص 16">
            <a:extLst>
              <a:ext uri="{FF2B5EF4-FFF2-40B4-BE49-F238E27FC236}">
                <a16:creationId xmlns:a16="http://schemas.microsoft.com/office/drawing/2014/main" id="{2E4921C4-5C82-BD49-1299-1D8B7ED2AF85}"/>
              </a:ext>
            </a:extLst>
          </p:cNvPr>
          <p:cNvSpPr txBox="1"/>
          <p:nvPr/>
        </p:nvSpPr>
        <p:spPr>
          <a:xfrm>
            <a:off x="6571129" y="4823012"/>
            <a:ext cx="5549153"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r"/>
            <a:r>
              <a:rPr lang="ar-IQ" sz="2400" b="1" dirty="0"/>
              <a:t>في حالة الراحة </a:t>
            </a:r>
          </a:p>
          <a:p>
            <a:pPr algn="r"/>
            <a:r>
              <a:rPr lang="ar-IQ" sz="2400" b="1" dirty="0"/>
              <a:t>يدخل الماء من الفم          البلعوم </a:t>
            </a:r>
          </a:p>
          <a:p>
            <a:pPr algn="r"/>
            <a:r>
              <a:rPr lang="ar-IQ" sz="2400" b="1" dirty="0"/>
              <a:t>الجيوب الخيشومية.  </a:t>
            </a:r>
          </a:p>
        </p:txBody>
      </p:sp>
      <p:cxnSp>
        <p:nvCxnSpPr>
          <p:cNvPr id="19" name="رابط كسهم مستقيم 18">
            <a:extLst>
              <a:ext uri="{FF2B5EF4-FFF2-40B4-BE49-F238E27FC236}">
                <a16:creationId xmlns:a16="http://schemas.microsoft.com/office/drawing/2014/main" id="{79323D7B-FCB6-0C18-068E-4DE70433098C}"/>
              </a:ext>
            </a:extLst>
          </p:cNvPr>
          <p:cNvCxnSpPr/>
          <p:nvPr/>
        </p:nvCxnSpPr>
        <p:spPr>
          <a:xfrm flipH="1">
            <a:off x="8588187" y="5486401"/>
            <a:ext cx="5737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رابط كسهم مستقيم 20">
            <a:extLst>
              <a:ext uri="{FF2B5EF4-FFF2-40B4-BE49-F238E27FC236}">
                <a16:creationId xmlns:a16="http://schemas.microsoft.com/office/drawing/2014/main" id="{44C19938-5827-B4F5-8100-D07C20C13EB7}"/>
              </a:ext>
            </a:extLst>
          </p:cNvPr>
          <p:cNvCxnSpPr/>
          <p:nvPr/>
        </p:nvCxnSpPr>
        <p:spPr>
          <a:xfrm flipH="1">
            <a:off x="6669741" y="5486401"/>
            <a:ext cx="6902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مربع نص 21">
            <a:extLst>
              <a:ext uri="{FF2B5EF4-FFF2-40B4-BE49-F238E27FC236}">
                <a16:creationId xmlns:a16="http://schemas.microsoft.com/office/drawing/2014/main" id="{934413BF-D587-E3FB-E6FD-18AD3BC6FAC3}"/>
              </a:ext>
            </a:extLst>
          </p:cNvPr>
          <p:cNvSpPr txBox="1"/>
          <p:nvPr/>
        </p:nvSpPr>
        <p:spPr>
          <a:xfrm>
            <a:off x="367553" y="4697511"/>
            <a:ext cx="5549152"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a:r>
              <a:rPr lang="ar-IQ" sz="2400" b="1" dirty="0"/>
              <a:t>في حالة التغذية </a:t>
            </a:r>
          </a:p>
          <a:p>
            <a:pPr algn="r"/>
            <a:r>
              <a:rPr lang="ar-IQ" sz="2400" b="1" dirty="0"/>
              <a:t>لان الفم مشغول في تناول الغذاء فيدخل الماء من الشقوق الخيشومية ويخرج منها .  </a:t>
            </a:r>
          </a:p>
        </p:txBody>
      </p:sp>
    </p:spTree>
    <p:extLst>
      <p:ext uri="{BB962C8B-B14F-4D97-AF65-F5344CB8AC3E}">
        <p14:creationId xmlns:p14="http://schemas.microsoft.com/office/powerpoint/2010/main" val="304221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349DDC-79CE-B25B-4E5C-79D894C439FC}"/>
              </a:ext>
            </a:extLst>
          </p:cNvPr>
          <p:cNvSpPr>
            <a:spLocks noGrp="1"/>
          </p:cNvSpPr>
          <p:nvPr>
            <p:ph type="title"/>
          </p:nvPr>
        </p:nvSpPr>
        <p:spPr>
          <a:xfrm>
            <a:off x="2671482" y="80682"/>
            <a:ext cx="8833130" cy="717177"/>
          </a:xfrm>
        </p:spPr>
        <p:txBody>
          <a:bodyPr/>
          <a:lstStyle/>
          <a:p>
            <a:r>
              <a:rPr lang="ar-IQ" b="1" dirty="0"/>
              <a:t>أنواع </a:t>
            </a:r>
            <a:r>
              <a:rPr lang="ar-IQ" b="1" dirty="0" err="1"/>
              <a:t>المصافير</a:t>
            </a:r>
            <a:r>
              <a:rPr lang="ar-IQ" b="1" dirty="0"/>
              <a:t> في الطيور  (مهمه جدا )</a:t>
            </a:r>
          </a:p>
        </p:txBody>
      </p:sp>
      <p:graphicFrame>
        <p:nvGraphicFramePr>
          <p:cNvPr id="4" name="عنصر نائب للمحتوى 3">
            <a:extLst>
              <a:ext uri="{FF2B5EF4-FFF2-40B4-BE49-F238E27FC236}">
                <a16:creationId xmlns:a16="http://schemas.microsoft.com/office/drawing/2014/main" id="{6B08BD8D-6214-1CB4-8AAD-B13FA9D5DBB1}"/>
              </a:ext>
            </a:extLst>
          </p:cNvPr>
          <p:cNvGraphicFramePr>
            <a:graphicFrameLocks noGrp="1"/>
          </p:cNvGraphicFramePr>
          <p:nvPr>
            <p:ph idx="1"/>
            <p:extLst>
              <p:ext uri="{D42A27DB-BD31-4B8C-83A1-F6EECF244321}">
                <p14:modId xmlns:p14="http://schemas.microsoft.com/office/powerpoint/2010/main" val="943338134"/>
              </p:ext>
            </p:extLst>
          </p:nvPr>
        </p:nvGraphicFramePr>
        <p:xfrm>
          <a:off x="-1" y="735107"/>
          <a:ext cx="12192000" cy="6318709"/>
        </p:xfrm>
        <a:graphic>
          <a:graphicData uri="http://schemas.openxmlformats.org/drawingml/2006/table">
            <a:tbl>
              <a:tblPr rtl="1" firstRow="1" bandRow="1">
                <a:tableStyleId>{00A15C55-8517-42AA-B614-E9B94910E393}</a:tableStyleId>
              </a:tblPr>
              <a:tblGrid>
                <a:gridCol w="4326293">
                  <a:extLst>
                    <a:ext uri="{9D8B030D-6E8A-4147-A177-3AD203B41FA5}">
                      <a16:colId xmlns:a16="http://schemas.microsoft.com/office/drawing/2014/main" val="4293259806"/>
                    </a:ext>
                  </a:extLst>
                </a:gridCol>
                <a:gridCol w="3993502">
                  <a:extLst>
                    <a:ext uri="{9D8B030D-6E8A-4147-A177-3AD203B41FA5}">
                      <a16:colId xmlns:a16="http://schemas.microsoft.com/office/drawing/2014/main" val="2677427388"/>
                    </a:ext>
                  </a:extLst>
                </a:gridCol>
                <a:gridCol w="3872205">
                  <a:extLst>
                    <a:ext uri="{9D8B030D-6E8A-4147-A177-3AD203B41FA5}">
                      <a16:colId xmlns:a16="http://schemas.microsoft.com/office/drawing/2014/main" val="1529363103"/>
                    </a:ext>
                  </a:extLst>
                </a:gridCol>
              </a:tblGrid>
              <a:tr h="1019067">
                <a:tc>
                  <a:txBody>
                    <a:bodyPr/>
                    <a:lstStyle/>
                    <a:p>
                      <a:pPr rtl="1"/>
                      <a:r>
                        <a:rPr lang="ar-IQ" sz="2400" dirty="0"/>
                        <a:t>المصفار القصبي الرغامي </a:t>
                      </a:r>
                    </a:p>
                    <a:p>
                      <a:pPr rtl="1"/>
                      <a:r>
                        <a:rPr lang="en-US" sz="2400" dirty="0"/>
                        <a:t>Bronchotracheal syrinx </a:t>
                      </a:r>
                      <a:endParaRPr lang="ar-IQ" sz="2400" dirty="0"/>
                    </a:p>
                  </a:txBody>
                  <a:tcPr/>
                </a:tc>
                <a:tc>
                  <a:txBody>
                    <a:bodyPr/>
                    <a:lstStyle/>
                    <a:p>
                      <a:pPr rtl="1"/>
                      <a:r>
                        <a:rPr lang="ar-IQ" sz="2800" dirty="0"/>
                        <a:t>المصفار القصبي </a:t>
                      </a:r>
                    </a:p>
                    <a:p>
                      <a:pPr rtl="1"/>
                      <a:r>
                        <a:rPr lang="en-US" sz="2800" dirty="0" err="1"/>
                        <a:t>Broncheal</a:t>
                      </a:r>
                      <a:r>
                        <a:rPr lang="en-US" sz="2800" dirty="0"/>
                        <a:t> syrinx</a:t>
                      </a:r>
                      <a:endParaRPr lang="ar-IQ" sz="2800" dirty="0"/>
                    </a:p>
                  </a:txBody>
                  <a:tcPr/>
                </a:tc>
                <a:tc>
                  <a:txBody>
                    <a:bodyPr/>
                    <a:lstStyle/>
                    <a:p>
                      <a:pPr rtl="1"/>
                      <a:r>
                        <a:rPr lang="ar-IQ" sz="2800" b="1" dirty="0"/>
                        <a:t>المصفار  الرغامي </a:t>
                      </a:r>
                    </a:p>
                    <a:p>
                      <a:pPr rtl="1"/>
                      <a:r>
                        <a:rPr lang="en-US" sz="2800" b="1" dirty="0"/>
                        <a:t>Tracheal syrinx</a:t>
                      </a:r>
                      <a:endParaRPr lang="ar-IQ" sz="2800" b="1" dirty="0"/>
                    </a:p>
                  </a:txBody>
                  <a:tcPr/>
                </a:tc>
                <a:extLst>
                  <a:ext uri="{0D108BD9-81ED-4DB2-BD59-A6C34878D82A}">
                    <a16:rowId xmlns:a16="http://schemas.microsoft.com/office/drawing/2014/main" val="284661666"/>
                  </a:ext>
                </a:extLst>
              </a:tr>
              <a:tr h="1489406">
                <a:tc>
                  <a:txBody>
                    <a:bodyPr/>
                    <a:lstStyle/>
                    <a:p>
                      <a:pPr rtl="1"/>
                      <a:r>
                        <a:rPr lang="ar-IQ" sz="1800" b="1" dirty="0"/>
                        <a:t>1-سمي بهذا الاسم لان جدرانه مدعم بالحلقات</a:t>
                      </a:r>
                      <a:r>
                        <a:rPr lang="en-US" sz="1800" b="1" dirty="0"/>
                        <a:t>  </a:t>
                      </a:r>
                      <a:r>
                        <a:rPr lang="ar-IQ" sz="1800" b="1" dirty="0"/>
                        <a:t>الثلاث الأخيرة من غضاريف </a:t>
                      </a:r>
                      <a:r>
                        <a:rPr lang="ar-IQ" sz="1800" b="1" dirty="0" err="1"/>
                        <a:t>الرغامى</a:t>
                      </a:r>
                      <a:r>
                        <a:rPr lang="ar-IQ" sz="1800" b="1" dirty="0"/>
                        <a:t> وانصاف الحلقات الأولى من غضاريف القصبتين مكونة حنجرة يطلق عليها الطبلة</a:t>
                      </a:r>
                      <a:r>
                        <a:rPr lang="en-US" sz="1800" b="1" dirty="0"/>
                        <a:t>Tympanum</a:t>
                      </a:r>
                      <a:endParaRPr lang="ar-IQ" sz="1800" b="1" dirty="0"/>
                    </a:p>
                  </a:txBody>
                  <a:tcPr/>
                </a:tc>
                <a:tc>
                  <a:txBody>
                    <a:bodyPr/>
                    <a:lstStyle/>
                    <a:p>
                      <a:pPr rtl="1"/>
                      <a:r>
                        <a:rPr lang="ar-IQ" sz="1800" b="1" dirty="0"/>
                        <a:t>1- سمي بهذا الاسم لان جدرانه تدعم بغضاريف قصبية حلقية </a:t>
                      </a:r>
                    </a:p>
                  </a:txBody>
                  <a:tcPr/>
                </a:tc>
                <a:tc>
                  <a:txBody>
                    <a:bodyPr/>
                    <a:lstStyle/>
                    <a:p>
                      <a:pPr rtl="1"/>
                      <a:r>
                        <a:rPr lang="ar-IQ" sz="1800" b="1" dirty="0"/>
                        <a:t>1- سمي كذلك لان جدرانه تدعم بغضاريف الرغامي فقط والتي تختفي أجزاء منها لتسمح بجداره الغشائي بالاهتزاز. </a:t>
                      </a:r>
                    </a:p>
                  </a:txBody>
                  <a:tcPr/>
                </a:tc>
                <a:extLst>
                  <a:ext uri="{0D108BD9-81ED-4DB2-BD59-A6C34878D82A}">
                    <a16:rowId xmlns:a16="http://schemas.microsoft.com/office/drawing/2014/main" val="2302976185"/>
                  </a:ext>
                </a:extLst>
              </a:tr>
              <a:tr h="783898">
                <a:tc>
                  <a:txBody>
                    <a:bodyPr/>
                    <a:lstStyle/>
                    <a:p>
                      <a:pPr rtl="1"/>
                      <a:r>
                        <a:rPr lang="ar-IQ" sz="1800" b="1" dirty="0"/>
                        <a:t>2- أكثر شيوعا تعرف أحيانا بالردهة او الطبلة قد تتعظم غضاريفها أحيانا مسؤول عن اصدار الصوت، </a:t>
                      </a:r>
                    </a:p>
                  </a:txBody>
                  <a:tcPr/>
                </a:tc>
                <a:tc>
                  <a:txBody>
                    <a:bodyPr/>
                    <a:lstStyle/>
                    <a:p>
                      <a:pPr rtl="1"/>
                      <a:r>
                        <a:rPr lang="ar-IQ" sz="1800" b="1" dirty="0"/>
                        <a:t>2- مسؤول عن اصدار الصوت  </a:t>
                      </a:r>
                    </a:p>
                  </a:txBody>
                  <a:tcPr/>
                </a:tc>
                <a:tc>
                  <a:txBody>
                    <a:bodyPr/>
                    <a:lstStyle/>
                    <a:p>
                      <a:pPr rtl="1"/>
                      <a:r>
                        <a:rPr lang="ar-IQ" sz="1800" b="1" dirty="0"/>
                        <a:t>2- أيضا اصدار الصوت </a:t>
                      </a:r>
                    </a:p>
                  </a:txBody>
                  <a:tcPr/>
                </a:tc>
                <a:extLst>
                  <a:ext uri="{0D108BD9-81ED-4DB2-BD59-A6C34878D82A}">
                    <a16:rowId xmlns:a16="http://schemas.microsoft.com/office/drawing/2014/main" val="3242851216"/>
                  </a:ext>
                </a:extLst>
              </a:tr>
              <a:tr h="2194914">
                <a:tc>
                  <a:txBody>
                    <a:bodyPr/>
                    <a:lstStyle/>
                    <a:p>
                      <a:pPr rtl="1"/>
                      <a:r>
                        <a:rPr lang="ar-IQ" sz="1800" b="1" dirty="0"/>
                        <a:t>3- يمتد داخل المصفار غشاء هلالي </a:t>
                      </a:r>
                      <a:r>
                        <a:rPr lang="en-US" sz="1800" b="1" dirty="0"/>
                        <a:t>Semilunar membrane</a:t>
                      </a:r>
                      <a:r>
                        <a:rPr lang="ar-IQ" sz="1800" b="1" dirty="0"/>
                        <a:t> مسند بتركيب عظمي يسمى المزلاج او الوتد </a:t>
                      </a:r>
                      <a:r>
                        <a:rPr lang="en-US" sz="1800" b="1" dirty="0" err="1"/>
                        <a:t>Pessules</a:t>
                      </a:r>
                      <a:r>
                        <a:rPr lang="en-US" sz="1800" b="1" dirty="0"/>
                        <a:t> </a:t>
                      </a:r>
                      <a:r>
                        <a:rPr lang="ar-IQ" sz="1800" b="1" dirty="0"/>
                        <a:t>, ويكون الغشاء المخاطي لكل قصبة غشاء طبلي الشكل داخلي </a:t>
                      </a:r>
                      <a:r>
                        <a:rPr lang="en-US" sz="1800" b="1" dirty="0"/>
                        <a:t>internal </a:t>
                      </a:r>
                      <a:r>
                        <a:rPr lang="en-US" sz="1800" b="1" dirty="0" err="1"/>
                        <a:t>tympaniform</a:t>
                      </a:r>
                      <a:r>
                        <a:rPr lang="en-US" sz="1800" b="1" dirty="0"/>
                        <a:t>  m.</a:t>
                      </a:r>
                      <a:r>
                        <a:rPr lang="ar-IQ" sz="1800" b="1" dirty="0"/>
                        <a:t>  يرافق غشاء طبلي الشكل خارجي </a:t>
                      </a:r>
                      <a:r>
                        <a:rPr lang="en-US" sz="1800" b="1" dirty="0"/>
                        <a:t>external </a:t>
                      </a:r>
                      <a:r>
                        <a:rPr lang="en-US" sz="1800" b="1" dirty="0" err="1"/>
                        <a:t>t.m.</a:t>
                      </a:r>
                      <a:endParaRPr lang="ar-IQ" sz="1800" b="1" dirty="0"/>
                    </a:p>
                  </a:txBody>
                  <a:tcPr/>
                </a:tc>
                <a:tc>
                  <a:txBody>
                    <a:bodyPr/>
                    <a:lstStyle/>
                    <a:p>
                      <a:pPr rtl="1"/>
                      <a:r>
                        <a:rPr lang="ar-IQ" sz="1800" b="1" dirty="0"/>
                        <a:t>3- يشكل الغشاء الواصل بين الحلقتين الغضروفيتين بهيئة طيات تهتز داخل المصفار كلما تقاربت القصبة الهوائية ( انعدام الوتد) . </a:t>
                      </a:r>
                    </a:p>
                  </a:txBody>
                  <a:tcPr/>
                </a:tc>
                <a:tc>
                  <a:txBody>
                    <a:bodyPr/>
                    <a:lstStyle/>
                    <a:p>
                      <a:pPr rtl="1"/>
                      <a:r>
                        <a:rPr lang="ar-IQ" sz="1800" b="1" dirty="0"/>
                        <a:t>3- لا يوجد التركيب العظمي الوتد او المزلاج فقط الاغشية. </a:t>
                      </a:r>
                    </a:p>
                  </a:txBody>
                  <a:tcPr/>
                </a:tc>
                <a:extLst>
                  <a:ext uri="{0D108BD9-81ED-4DB2-BD59-A6C34878D82A}">
                    <a16:rowId xmlns:a16="http://schemas.microsoft.com/office/drawing/2014/main" val="4084371264"/>
                  </a:ext>
                </a:extLst>
              </a:tr>
              <a:tr h="700922">
                <a:tc>
                  <a:txBody>
                    <a:bodyPr/>
                    <a:lstStyle/>
                    <a:p>
                      <a:pPr rtl="1"/>
                      <a:r>
                        <a:rPr lang="ar-IQ" sz="1800" b="1" dirty="0"/>
                        <a:t>  </a:t>
                      </a:r>
                    </a:p>
                  </a:txBody>
                  <a:tcPr/>
                </a:tc>
                <a:tc>
                  <a:txBody>
                    <a:bodyPr/>
                    <a:lstStyle/>
                    <a:p>
                      <a:pPr rtl="1"/>
                      <a:endParaRPr lang="ar-IQ" sz="1800" b="1" dirty="0"/>
                    </a:p>
                  </a:txBody>
                  <a:tcPr/>
                </a:tc>
                <a:tc>
                  <a:txBody>
                    <a:bodyPr/>
                    <a:lstStyle/>
                    <a:p>
                      <a:pPr rtl="1"/>
                      <a:endParaRPr lang="ar-IQ" sz="1800" b="1" dirty="0"/>
                    </a:p>
                  </a:txBody>
                  <a:tcPr/>
                </a:tc>
                <a:extLst>
                  <a:ext uri="{0D108BD9-81ED-4DB2-BD59-A6C34878D82A}">
                    <a16:rowId xmlns:a16="http://schemas.microsoft.com/office/drawing/2014/main" val="2744579465"/>
                  </a:ext>
                </a:extLst>
              </a:tr>
            </a:tbl>
          </a:graphicData>
        </a:graphic>
      </p:graphicFrame>
    </p:spTree>
    <p:extLst>
      <p:ext uri="{BB962C8B-B14F-4D97-AF65-F5344CB8AC3E}">
        <p14:creationId xmlns:p14="http://schemas.microsoft.com/office/powerpoint/2010/main" val="1393771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45C6414-004E-A968-FBA6-EDE280F46B47}"/>
              </a:ext>
            </a:extLst>
          </p:cNvPr>
          <p:cNvSpPr>
            <a:spLocks noGrp="1"/>
          </p:cNvSpPr>
          <p:nvPr>
            <p:ph idx="1"/>
          </p:nvPr>
        </p:nvSpPr>
        <p:spPr>
          <a:xfrm>
            <a:off x="167951" y="0"/>
            <a:ext cx="11942985" cy="6858000"/>
          </a:xfrm>
        </p:spPr>
        <p:txBody>
          <a:bodyPr/>
          <a:lstStyle/>
          <a:p>
            <a:pPr marL="0" indent="0">
              <a:buNone/>
            </a:pPr>
            <a:r>
              <a:rPr lang="ar-IQ" sz="2800" b="1" dirty="0">
                <a:solidFill>
                  <a:srgbClr val="FF0000"/>
                </a:solidFill>
              </a:rPr>
              <a:t>الوتد</a:t>
            </a:r>
            <a:r>
              <a:rPr lang="ar-IQ" dirty="0">
                <a:solidFill>
                  <a:srgbClr val="FF0000"/>
                </a:solidFill>
              </a:rPr>
              <a:t> </a:t>
            </a:r>
            <a:r>
              <a:rPr lang="en-US" sz="3200" b="1" dirty="0">
                <a:solidFill>
                  <a:srgbClr val="FF0000"/>
                </a:solidFill>
              </a:rPr>
              <a:t>Pessulus </a:t>
            </a:r>
            <a:r>
              <a:rPr lang="ar-IQ" sz="3200" b="1" dirty="0">
                <a:solidFill>
                  <a:srgbClr val="FF0000"/>
                </a:solidFill>
              </a:rPr>
              <a:t> : </a:t>
            </a:r>
            <a:r>
              <a:rPr lang="ar-IQ" sz="2800" b="1" dirty="0">
                <a:solidFill>
                  <a:schemeClr val="tx1"/>
                </a:solidFill>
              </a:rPr>
              <a:t>هو تركيب عظمي يربط النهايات الظهرية والبطنية للزوج الأول من الغضاريف القصبية ويسند الغشاء الهلالي داخل</a:t>
            </a:r>
          </a:p>
          <a:p>
            <a:pPr marL="0" indent="0">
              <a:buNone/>
            </a:pPr>
            <a:r>
              <a:rPr lang="ar-IQ" sz="2800" b="1" dirty="0">
                <a:solidFill>
                  <a:schemeClr val="tx1"/>
                </a:solidFill>
              </a:rPr>
              <a:t> المصفار .</a:t>
            </a:r>
          </a:p>
          <a:p>
            <a:pPr marL="0" indent="0">
              <a:buNone/>
            </a:pPr>
            <a:r>
              <a:rPr lang="ar-IQ" sz="2800" b="1" dirty="0">
                <a:solidFill>
                  <a:schemeClr val="tx1"/>
                </a:solidFill>
              </a:rPr>
              <a:t>بشكل عام تصدر الطيور أصواتا ليس لوجود حبال صوتية وانما من اندفاع الهواء الخارج من الرئتين حيث يهتز الغشائين (غشاء طبلي داخلي والخارجي)والمزلاج والغشاء الهلالي وتتغير النغمة بتأثير عضلات المصفار التي تغير شكل وتنظيم المصفار والطبلة . </a:t>
            </a:r>
          </a:p>
          <a:p>
            <a:pPr marL="0" indent="0">
              <a:buNone/>
            </a:pPr>
            <a:endParaRPr lang="ar-IQ" sz="3200" b="1" dirty="0">
              <a:solidFill>
                <a:srgbClr val="FF0000"/>
              </a:solidFill>
            </a:endParaRPr>
          </a:p>
        </p:txBody>
      </p:sp>
      <p:pic>
        <p:nvPicPr>
          <p:cNvPr id="5" name="صورة 4" descr="صورة تحتوي على نص, رسم بياني, رسم, خريطة&#10;&#10;قد يكون المحتوى المعد بواسطة الذكاء الاصطناعي غير صحيح.">
            <a:extLst>
              <a:ext uri="{FF2B5EF4-FFF2-40B4-BE49-F238E27FC236}">
                <a16:creationId xmlns:a16="http://schemas.microsoft.com/office/drawing/2014/main" id="{B198BADF-B3D4-B0BD-2FD1-D497A179A229}"/>
              </a:ext>
            </a:extLst>
          </p:cNvPr>
          <p:cNvPicPr>
            <a:picLocks noChangeAspect="1"/>
          </p:cNvPicPr>
          <p:nvPr/>
        </p:nvPicPr>
        <p:blipFill>
          <a:blip r:embed="rId2"/>
          <a:stretch>
            <a:fillRect/>
          </a:stretch>
        </p:blipFill>
        <p:spPr>
          <a:xfrm>
            <a:off x="262648" y="3521413"/>
            <a:ext cx="5194570" cy="3599234"/>
          </a:xfrm>
          <a:prstGeom prst="rect">
            <a:avLst/>
          </a:prstGeom>
        </p:spPr>
      </p:pic>
      <p:pic>
        <p:nvPicPr>
          <p:cNvPr id="9" name="صورة 8" descr="صورة تحتوي على رسم, فن الطفل, فن, توضيح&#10;&#10;قد يكون المحتوى المعد بواسطة الذكاء الاصطناعي غير صحيح.">
            <a:extLst>
              <a:ext uri="{FF2B5EF4-FFF2-40B4-BE49-F238E27FC236}">
                <a16:creationId xmlns:a16="http://schemas.microsoft.com/office/drawing/2014/main" id="{426A9D67-9470-5497-37A8-BD2A529FD767}"/>
              </a:ext>
            </a:extLst>
          </p:cNvPr>
          <p:cNvPicPr>
            <a:picLocks noChangeAspect="1"/>
          </p:cNvPicPr>
          <p:nvPr/>
        </p:nvPicPr>
        <p:blipFill>
          <a:blip r:embed="rId3"/>
          <a:stretch>
            <a:fillRect/>
          </a:stretch>
        </p:blipFill>
        <p:spPr>
          <a:xfrm>
            <a:off x="5992238" y="3608962"/>
            <a:ext cx="4108371" cy="3511685"/>
          </a:xfrm>
          <a:prstGeom prst="rect">
            <a:avLst/>
          </a:prstGeom>
        </p:spPr>
      </p:pic>
    </p:spTree>
    <p:extLst>
      <p:ext uri="{BB962C8B-B14F-4D97-AF65-F5344CB8AC3E}">
        <p14:creationId xmlns:p14="http://schemas.microsoft.com/office/powerpoint/2010/main" val="3188357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3716A99-2DE7-8B4B-4F58-873E73B99A4C}"/>
              </a:ext>
            </a:extLst>
          </p:cNvPr>
          <p:cNvSpPr>
            <a:spLocks noGrp="1"/>
          </p:cNvSpPr>
          <p:nvPr>
            <p:ph idx="1"/>
          </p:nvPr>
        </p:nvSpPr>
        <p:spPr>
          <a:xfrm>
            <a:off x="295836" y="0"/>
            <a:ext cx="11824446" cy="6965576"/>
          </a:xfrm>
        </p:spPr>
        <p:txBody>
          <a:bodyPr>
            <a:normAutofit/>
          </a:bodyPr>
          <a:lstStyle/>
          <a:p>
            <a:r>
              <a:rPr lang="ar-IQ" sz="3600" b="1" dirty="0">
                <a:solidFill>
                  <a:srgbClr val="C00000"/>
                </a:solidFill>
              </a:rPr>
              <a:t>اللبائن </a:t>
            </a:r>
          </a:p>
          <a:p>
            <a:pPr marL="0" indent="0">
              <a:buNone/>
            </a:pPr>
            <a:r>
              <a:rPr lang="ar-IQ" sz="2400" b="1" dirty="0">
                <a:solidFill>
                  <a:schemeClr val="tx1">
                    <a:lumMod val="95000"/>
                    <a:lumOff val="5000"/>
                  </a:schemeClr>
                </a:solidFill>
              </a:rPr>
              <a:t>1- بلعوم              مزمار              حنجرة جيدة النمو والتكوين </a:t>
            </a:r>
          </a:p>
          <a:p>
            <a:pPr marL="0" indent="0">
              <a:buNone/>
            </a:pPr>
            <a:r>
              <a:rPr lang="ar-IQ" sz="2400" b="1" dirty="0">
                <a:solidFill>
                  <a:schemeClr val="tx1">
                    <a:lumMod val="95000"/>
                    <a:lumOff val="5000"/>
                  </a:schemeClr>
                </a:solidFill>
              </a:rPr>
              <a:t>2- الغضاريف             لسان المزمار </a:t>
            </a:r>
            <a:r>
              <a:rPr lang="en-US" sz="2400" b="1" dirty="0">
                <a:solidFill>
                  <a:schemeClr val="tx1">
                    <a:lumMod val="95000"/>
                    <a:lumOff val="5000"/>
                  </a:schemeClr>
                </a:solidFill>
              </a:rPr>
              <a:t>Epiglottis </a:t>
            </a:r>
            <a:r>
              <a:rPr lang="ar-IQ" sz="2400" b="1" dirty="0">
                <a:solidFill>
                  <a:schemeClr val="tx1">
                    <a:lumMod val="95000"/>
                    <a:lumOff val="5000"/>
                  </a:schemeClr>
                </a:solidFill>
              </a:rPr>
              <a:t> </a:t>
            </a:r>
          </a:p>
          <a:p>
            <a:pPr marL="0" indent="0">
              <a:buNone/>
            </a:pPr>
            <a:r>
              <a:rPr lang="ar-IQ" sz="2400" b="1" dirty="0">
                <a:solidFill>
                  <a:schemeClr val="tx1">
                    <a:lumMod val="95000"/>
                    <a:lumOff val="5000"/>
                  </a:schemeClr>
                </a:solidFill>
              </a:rPr>
              <a:t>                                                 زوج من الغضاريف  </a:t>
            </a:r>
            <a:r>
              <a:rPr lang="ar-IQ" sz="2400" b="1" dirty="0" err="1">
                <a:solidFill>
                  <a:schemeClr val="tx1">
                    <a:lumMod val="95000"/>
                    <a:lumOff val="5000"/>
                  </a:schemeClr>
                </a:solidFill>
              </a:rPr>
              <a:t>الطرجهالية</a:t>
            </a:r>
            <a:r>
              <a:rPr lang="ar-IQ" sz="2400" b="1" dirty="0">
                <a:solidFill>
                  <a:schemeClr val="tx1">
                    <a:lumMod val="95000"/>
                    <a:lumOff val="5000"/>
                  </a:schemeClr>
                </a:solidFill>
              </a:rPr>
              <a:t>  </a:t>
            </a:r>
            <a:r>
              <a:rPr lang="en-US" sz="2400" b="1" dirty="0">
                <a:solidFill>
                  <a:schemeClr val="tx1">
                    <a:lumMod val="95000"/>
                    <a:lumOff val="5000"/>
                  </a:schemeClr>
                </a:solidFill>
              </a:rPr>
              <a:t>Arytenoid </a:t>
            </a:r>
            <a:r>
              <a:rPr lang="ar-IQ" sz="2400" b="1" dirty="0">
                <a:solidFill>
                  <a:schemeClr val="tx1">
                    <a:lumMod val="95000"/>
                    <a:lumOff val="5000"/>
                  </a:schemeClr>
                </a:solidFill>
              </a:rPr>
              <a:t> </a:t>
            </a:r>
          </a:p>
          <a:p>
            <a:pPr marL="0" indent="0">
              <a:buNone/>
            </a:pPr>
            <a:r>
              <a:rPr lang="ar-IQ" sz="2400" b="1" dirty="0">
                <a:solidFill>
                  <a:schemeClr val="tx1">
                    <a:lumMod val="95000"/>
                    <a:lumOff val="5000"/>
                  </a:schemeClr>
                </a:solidFill>
              </a:rPr>
              <a:t>عضروف حلقي </a:t>
            </a:r>
            <a:r>
              <a:rPr lang="en-US" sz="2400" b="1" dirty="0">
                <a:solidFill>
                  <a:schemeClr val="tx1">
                    <a:lumMod val="95000"/>
                    <a:lumOff val="5000"/>
                  </a:schemeClr>
                </a:solidFill>
              </a:rPr>
              <a:t>Cricoid</a:t>
            </a:r>
            <a:r>
              <a:rPr lang="ar-IQ" sz="2400" b="1" dirty="0">
                <a:solidFill>
                  <a:schemeClr val="tx1">
                    <a:lumMod val="95000"/>
                    <a:lumOff val="5000"/>
                  </a:schemeClr>
                </a:solidFill>
              </a:rPr>
              <a:t>               العضروف الدرقي </a:t>
            </a:r>
            <a:r>
              <a:rPr lang="en-US" sz="2400" b="1" dirty="0">
                <a:solidFill>
                  <a:schemeClr val="tx1">
                    <a:lumMod val="95000"/>
                    <a:lumOff val="5000"/>
                  </a:schemeClr>
                </a:solidFill>
              </a:rPr>
              <a:t>Thyroid</a:t>
            </a:r>
            <a:r>
              <a:rPr lang="ar-IQ" sz="2400" b="1" dirty="0">
                <a:solidFill>
                  <a:schemeClr val="tx1">
                    <a:lumMod val="95000"/>
                    <a:lumOff val="5000"/>
                  </a:schemeClr>
                </a:solidFill>
              </a:rPr>
              <a:t> الذي يمتد على الجهة البطنية من حنجرة الانسان حيث يتمفصل مع الجهاز اللامي مكونا ما يعرف بتفاحة ادم. </a:t>
            </a:r>
          </a:p>
          <a:p>
            <a:pPr marL="0" indent="0">
              <a:buNone/>
            </a:pPr>
            <a:r>
              <a:rPr lang="ar-IQ" sz="2400" b="1" dirty="0">
                <a:solidFill>
                  <a:schemeClr val="tx1">
                    <a:lumMod val="95000"/>
                    <a:lumOff val="5000"/>
                  </a:schemeClr>
                </a:solidFill>
              </a:rPr>
              <a:t>  </a:t>
            </a:r>
          </a:p>
          <a:p>
            <a:pPr marL="0" indent="0">
              <a:buNone/>
            </a:pPr>
            <a:r>
              <a:rPr lang="ar-IQ" sz="3200" b="1" dirty="0">
                <a:solidFill>
                  <a:schemeClr val="accent1">
                    <a:lumMod val="75000"/>
                  </a:schemeClr>
                </a:solidFill>
              </a:rPr>
              <a:t>تفاحة ادم </a:t>
            </a:r>
            <a:r>
              <a:rPr lang="en-US" sz="3200" b="1" dirty="0">
                <a:solidFill>
                  <a:schemeClr val="accent1">
                    <a:lumMod val="75000"/>
                  </a:schemeClr>
                </a:solidFill>
              </a:rPr>
              <a:t>Adams apple </a:t>
            </a:r>
            <a:r>
              <a:rPr lang="ar-IQ" sz="3200" b="1" dirty="0">
                <a:solidFill>
                  <a:schemeClr val="accent1">
                    <a:lumMod val="75000"/>
                  </a:schemeClr>
                </a:solidFill>
              </a:rPr>
              <a:t> </a:t>
            </a:r>
            <a:r>
              <a:rPr lang="ar-IQ" sz="2400" b="1" dirty="0">
                <a:solidFill>
                  <a:schemeClr val="tx1">
                    <a:lumMod val="95000"/>
                    <a:lumOff val="5000"/>
                  </a:schemeClr>
                </a:solidFill>
              </a:rPr>
              <a:t>: هو امتداد الغضروف الدرقي في الانسان الى الجهة البطنية من الحنجرة حيث يتمفصل مع الجهاز اللامي مكونا ما يعرف بتفاحة ادم وتوجد في كلا الجنسين خلال مراحل النمو، ولكن يزداد نموها في الرجال امام الحنجرة </a:t>
            </a:r>
            <a:r>
              <a:rPr lang="en-US" sz="2400" b="1" dirty="0">
                <a:solidFill>
                  <a:schemeClr val="tx1">
                    <a:lumMod val="95000"/>
                    <a:lumOff val="5000"/>
                  </a:schemeClr>
                </a:solidFill>
              </a:rPr>
              <a:t>in the front of throat </a:t>
            </a:r>
            <a:r>
              <a:rPr lang="ar-IQ" sz="2400" b="1" dirty="0">
                <a:solidFill>
                  <a:schemeClr val="tx1">
                    <a:lumMod val="95000"/>
                    <a:lumOff val="5000"/>
                  </a:schemeClr>
                </a:solidFill>
              </a:rPr>
              <a:t> . </a:t>
            </a:r>
          </a:p>
          <a:p>
            <a:pPr marL="0" indent="0">
              <a:buNone/>
            </a:pPr>
            <a:r>
              <a:rPr lang="ar-IQ" sz="2400" b="1" dirty="0">
                <a:solidFill>
                  <a:schemeClr val="tx1">
                    <a:lumMod val="95000"/>
                    <a:lumOff val="5000"/>
                  </a:schemeClr>
                </a:solidFill>
              </a:rPr>
              <a:t>يمتد بين الغضاريف </a:t>
            </a:r>
            <a:r>
              <a:rPr lang="ar-IQ" sz="2400" b="1" dirty="0" err="1">
                <a:solidFill>
                  <a:schemeClr val="tx1">
                    <a:lumMod val="95000"/>
                    <a:lumOff val="5000"/>
                  </a:schemeClr>
                </a:solidFill>
              </a:rPr>
              <a:t>الطرجهالية</a:t>
            </a:r>
            <a:r>
              <a:rPr lang="ar-IQ" sz="2400" b="1" dirty="0">
                <a:solidFill>
                  <a:schemeClr val="tx1">
                    <a:lumMod val="95000"/>
                    <a:lumOff val="5000"/>
                  </a:schemeClr>
                </a:solidFill>
              </a:rPr>
              <a:t> والغضروف الدرقي زوج من الطيات الغشائية تعرف بالحبال الصوتية الحقيقية </a:t>
            </a:r>
            <a:r>
              <a:rPr lang="en-US" sz="2400" b="1" dirty="0">
                <a:solidFill>
                  <a:schemeClr val="tx1">
                    <a:lumMod val="95000"/>
                    <a:lumOff val="5000"/>
                  </a:schemeClr>
                </a:solidFill>
              </a:rPr>
              <a:t>True vocal cords</a:t>
            </a:r>
            <a:r>
              <a:rPr lang="ar-IQ" sz="2400" b="1" dirty="0">
                <a:solidFill>
                  <a:schemeClr val="tx1">
                    <a:lumMod val="95000"/>
                    <a:lumOff val="5000"/>
                  </a:schemeClr>
                </a:solidFill>
              </a:rPr>
              <a:t> والى الامام من هذه الحبال حبلي صوت كاذبين </a:t>
            </a:r>
            <a:r>
              <a:rPr lang="en-US" sz="2400" b="1" dirty="0">
                <a:solidFill>
                  <a:schemeClr val="tx1">
                    <a:lumMod val="95000"/>
                    <a:lumOff val="5000"/>
                  </a:schemeClr>
                </a:solidFill>
              </a:rPr>
              <a:t>Fales vocal cords </a:t>
            </a:r>
            <a:r>
              <a:rPr lang="ar-IQ" sz="2400" b="1" dirty="0">
                <a:solidFill>
                  <a:schemeClr val="tx1">
                    <a:lumMod val="95000"/>
                    <a:lumOff val="5000"/>
                  </a:schemeClr>
                </a:solidFill>
              </a:rPr>
              <a:t> وهذه تكون معدومة في الفيل.  </a:t>
            </a:r>
          </a:p>
          <a:p>
            <a:pPr marL="0" indent="0">
              <a:buNone/>
            </a:pPr>
            <a:endParaRPr lang="ar-IQ" sz="2400" b="1" dirty="0">
              <a:solidFill>
                <a:schemeClr val="tx1">
                  <a:lumMod val="95000"/>
                  <a:lumOff val="5000"/>
                </a:schemeClr>
              </a:solidFill>
            </a:endParaRPr>
          </a:p>
          <a:p>
            <a:pPr marL="0" indent="0">
              <a:buNone/>
            </a:pPr>
            <a:endParaRPr lang="ar-IQ" sz="2400" b="1" dirty="0">
              <a:solidFill>
                <a:schemeClr val="tx1">
                  <a:lumMod val="95000"/>
                  <a:lumOff val="5000"/>
                </a:schemeClr>
              </a:solidFill>
            </a:endParaRPr>
          </a:p>
          <a:p>
            <a:pPr marL="0" indent="0">
              <a:buNone/>
            </a:pPr>
            <a:endParaRPr lang="ar-IQ" sz="2400" b="1" dirty="0">
              <a:solidFill>
                <a:schemeClr val="tx1">
                  <a:lumMod val="95000"/>
                  <a:lumOff val="5000"/>
                </a:schemeClr>
              </a:solidFill>
            </a:endParaRPr>
          </a:p>
          <a:p>
            <a:pPr marL="0" indent="0">
              <a:buNone/>
            </a:pPr>
            <a:endParaRPr lang="ar-IQ" sz="2400" b="1" dirty="0">
              <a:solidFill>
                <a:schemeClr val="tx1">
                  <a:lumMod val="95000"/>
                  <a:lumOff val="5000"/>
                </a:schemeClr>
              </a:solidFill>
            </a:endParaRPr>
          </a:p>
        </p:txBody>
      </p:sp>
      <p:cxnSp>
        <p:nvCxnSpPr>
          <p:cNvPr id="5" name="رابط كسهم مستقيم 4">
            <a:extLst>
              <a:ext uri="{FF2B5EF4-FFF2-40B4-BE49-F238E27FC236}">
                <a16:creationId xmlns:a16="http://schemas.microsoft.com/office/drawing/2014/main" id="{958AB8A4-0F27-6EF9-DF26-3515F5F6403D}"/>
              </a:ext>
            </a:extLst>
          </p:cNvPr>
          <p:cNvCxnSpPr/>
          <p:nvPr/>
        </p:nvCxnSpPr>
        <p:spPr>
          <a:xfrm flipH="1">
            <a:off x="9771529" y="1030942"/>
            <a:ext cx="93233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رابط كسهم مستقيم 5">
            <a:extLst>
              <a:ext uri="{FF2B5EF4-FFF2-40B4-BE49-F238E27FC236}">
                <a16:creationId xmlns:a16="http://schemas.microsoft.com/office/drawing/2014/main" id="{855A50BF-CB11-2DDF-BE6E-26863DC9843E}"/>
              </a:ext>
            </a:extLst>
          </p:cNvPr>
          <p:cNvCxnSpPr/>
          <p:nvPr/>
        </p:nvCxnSpPr>
        <p:spPr>
          <a:xfrm flipH="1">
            <a:off x="7718611" y="959223"/>
            <a:ext cx="93233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A70296FA-F4E3-5F62-7D48-F94BE5FC3866}"/>
              </a:ext>
            </a:extLst>
          </p:cNvPr>
          <p:cNvCxnSpPr/>
          <p:nvPr/>
        </p:nvCxnSpPr>
        <p:spPr>
          <a:xfrm flipH="1">
            <a:off x="9152964" y="1425389"/>
            <a:ext cx="93233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رابط كسهم مستقيم 7">
            <a:extLst>
              <a:ext uri="{FF2B5EF4-FFF2-40B4-BE49-F238E27FC236}">
                <a16:creationId xmlns:a16="http://schemas.microsoft.com/office/drawing/2014/main" id="{49CE5444-5EB1-CCED-05F8-5D9AA97671AE}"/>
              </a:ext>
            </a:extLst>
          </p:cNvPr>
          <p:cNvCxnSpPr>
            <a:cxnSpLocks/>
          </p:cNvCxnSpPr>
          <p:nvPr/>
        </p:nvCxnSpPr>
        <p:spPr>
          <a:xfrm>
            <a:off x="10085294" y="1438196"/>
            <a:ext cx="923365" cy="6774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رابط كسهم مستقيم 9">
            <a:extLst>
              <a:ext uri="{FF2B5EF4-FFF2-40B4-BE49-F238E27FC236}">
                <a16:creationId xmlns:a16="http://schemas.microsoft.com/office/drawing/2014/main" id="{8F97C696-23AD-D315-B84D-38D560F323E6}"/>
              </a:ext>
            </a:extLst>
          </p:cNvPr>
          <p:cNvCxnSpPr>
            <a:cxnSpLocks/>
          </p:cNvCxnSpPr>
          <p:nvPr/>
        </p:nvCxnSpPr>
        <p:spPr>
          <a:xfrm flipH="1">
            <a:off x="7718611" y="1438196"/>
            <a:ext cx="2366683" cy="4661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a:extLst>
              <a:ext uri="{FF2B5EF4-FFF2-40B4-BE49-F238E27FC236}">
                <a16:creationId xmlns:a16="http://schemas.microsoft.com/office/drawing/2014/main" id="{CA53A767-059D-3293-653C-BFC15754B2C1}"/>
              </a:ext>
            </a:extLst>
          </p:cNvPr>
          <p:cNvCxnSpPr>
            <a:cxnSpLocks/>
          </p:cNvCxnSpPr>
          <p:nvPr/>
        </p:nvCxnSpPr>
        <p:spPr>
          <a:xfrm flipH="1">
            <a:off x="7494494" y="1402977"/>
            <a:ext cx="2590800" cy="8875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683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A199FCF-7459-B899-3F5C-5A7D8C58BAE3}"/>
              </a:ext>
            </a:extLst>
          </p:cNvPr>
          <p:cNvSpPr>
            <a:spLocks noGrp="1"/>
          </p:cNvSpPr>
          <p:nvPr>
            <p:ph type="title"/>
          </p:nvPr>
        </p:nvSpPr>
        <p:spPr/>
        <p:txBody>
          <a:bodyPr/>
          <a:lstStyle/>
          <a:p>
            <a:endParaRPr lang="ar-IQ"/>
          </a:p>
        </p:txBody>
      </p:sp>
      <p:sp>
        <p:nvSpPr>
          <p:cNvPr id="3" name="عنصر نائب للمحتوى 2">
            <a:extLst>
              <a:ext uri="{FF2B5EF4-FFF2-40B4-BE49-F238E27FC236}">
                <a16:creationId xmlns:a16="http://schemas.microsoft.com/office/drawing/2014/main" id="{78B2C121-5DA2-FD15-569C-30CB2432C7F1}"/>
              </a:ext>
            </a:extLst>
          </p:cNvPr>
          <p:cNvSpPr>
            <a:spLocks noGrp="1"/>
          </p:cNvSpPr>
          <p:nvPr>
            <p:ph idx="1"/>
          </p:nvPr>
        </p:nvSpPr>
        <p:spPr/>
        <p:txBody>
          <a:bodyPr/>
          <a:lstStyle/>
          <a:p>
            <a:endParaRPr lang="ar-IQ"/>
          </a:p>
        </p:txBody>
      </p:sp>
      <p:pic>
        <p:nvPicPr>
          <p:cNvPr id="4" name="عنصر نائب للمحتوى 4" descr="صورة تحتوي على نص, رسم بياني, لقطة شاشة, التصميم&#10;&#10;قد يكون المحتوى المعد بواسطة الذكاء الاصطناعي غير صحيح.">
            <a:extLst>
              <a:ext uri="{FF2B5EF4-FFF2-40B4-BE49-F238E27FC236}">
                <a16:creationId xmlns:a16="http://schemas.microsoft.com/office/drawing/2014/main" id="{31B7C123-95F6-D560-596B-7857970E3FB2}"/>
              </a:ext>
            </a:extLst>
          </p:cNvPr>
          <p:cNvPicPr>
            <a:picLocks noChangeAspect="1"/>
          </p:cNvPicPr>
          <p:nvPr/>
        </p:nvPicPr>
        <p:blipFill>
          <a:blip r:embed="rId2"/>
          <a:stretch>
            <a:fillRect/>
          </a:stretch>
        </p:blipFill>
        <p:spPr>
          <a:xfrm>
            <a:off x="1468877" y="0"/>
            <a:ext cx="9766570" cy="6731540"/>
          </a:xfrm>
          <a:prstGeom prst="rect">
            <a:avLst/>
          </a:prstGeom>
        </p:spPr>
      </p:pic>
    </p:spTree>
    <p:extLst>
      <p:ext uri="{BB962C8B-B14F-4D97-AF65-F5344CB8AC3E}">
        <p14:creationId xmlns:p14="http://schemas.microsoft.com/office/powerpoint/2010/main" val="3014663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2C1728BA-4758-C920-C1C3-C9892F955308}"/>
              </a:ext>
            </a:extLst>
          </p:cNvPr>
          <p:cNvPicPr>
            <a:picLocks noGrp="1" noChangeAspect="1"/>
          </p:cNvPicPr>
          <p:nvPr>
            <p:ph idx="1"/>
          </p:nvPr>
        </p:nvPicPr>
        <p:blipFill>
          <a:blip r:embed="rId2"/>
          <a:stretch>
            <a:fillRect/>
          </a:stretch>
        </p:blipFill>
        <p:spPr>
          <a:xfrm>
            <a:off x="428017" y="-80683"/>
            <a:ext cx="5883137" cy="7318061"/>
          </a:xfrm>
        </p:spPr>
      </p:pic>
      <p:pic>
        <p:nvPicPr>
          <p:cNvPr id="3" name="صورة 2">
            <a:extLst>
              <a:ext uri="{FF2B5EF4-FFF2-40B4-BE49-F238E27FC236}">
                <a16:creationId xmlns:a16="http://schemas.microsoft.com/office/drawing/2014/main" id="{FCD9FBB8-292D-C846-0B99-A0E3DD2AE7C7}"/>
              </a:ext>
            </a:extLst>
          </p:cNvPr>
          <p:cNvPicPr>
            <a:picLocks noChangeAspect="1"/>
          </p:cNvPicPr>
          <p:nvPr/>
        </p:nvPicPr>
        <p:blipFill>
          <a:blip r:embed="rId3"/>
          <a:stretch>
            <a:fillRect/>
          </a:stretch>
        </p:blipFill>
        <p:spPr>
          <a:xfrm>
            <a:off x="6653719" y="0"/>
            <a:ext cx="5457216" cy="6974732"/>
          </a:xfrm>
          <a:prstGeom prst="rect">
            <a:avLst/>
          </a:prstGeom>
        </p:spPr>
      </p:pic>
    </p:spTree>
    <p:extLst>
      <p:ext uri="{BB962C8B-B14F-4D97-AF65-F5344CB8AC3E}">
        <p14:creationId xmlns:p14="http://schemas.microsoft.com/office/powerpoint/2010/main" val="1709154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CB0D5E6A-A052-A2DA-02AC-7F71AC0AE168}"/>
              </a:ext>
            </a:extLst>
          </p:cNvPr>
          <p:cNvPicPr>
            <a:picLocks noGrp="1" noChangeAspect="1"/>
          </p:cNvPicPr>
          <p:nvPr>
            <p:ph idx="1"/>
          </p:nvPr>
        </p:nvPicPr>
        <p:blipFill>
          <a:blip r:embed="rId2"/>
          <a:stretch>
            <a:fillRect/>
          </a:stretch>
        </p:blipFill>
        <p:spPr>
          <a:xfrm>
            <a:off x="2341984" y="233265"/>
            <a:ext cx="7501812" cy="6839339"/>
          </a:xfrm>
        </p:spPr>
      </p:pic>
    </p:spTree>
    <p:extLst>
      <p:ext uri="{BB962C8B-B14F-4D97-AF65-F5344CB8AC3E}">
        <p14:creationId xmlns:p14="http://schemas.microsoft.com/office/powerpoint/2010/main" val="1952042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3696F99-D822-D56B-5F09-83CF4F38F307}"/>
              </a:ext>
            </a:extLst>
          </p:cNvPr>
          <p:cNvSpPr>
            <a:spLocks noGrp="1"/>
          </p:cNvSpPr>
          <p:nvPr>
            <p:ph idx="1"/>
          </p:nvPr>
        </p:nvSpPr>
        <p:spPr>
          <a:xfrm>
            <a:off x="385482" y="0"/>
            <a:ext cx="11706669" cy="6858000"/>
          </a:xfrm>
        </p:spPr>
        <p:txBody>
          <a:bodyPr>
            <a:normAutofit/>
          </a:bodyPr>
          <a:lstStyle/>
          <a:p>
            <a:pPr marL="0" indent="0">
              <a:buNone/>
            </a:pPr>
            <a:r>
              <a:rPr lang="ar-IQ" sz="4000" b="1" dirty="0">
                <a:solidFill>
                  <a:schemeClr val="accent4"/>
                </a:solidFill>
              </a:rPr>
              <a:t>التنفس في الأسماك </a:t>
            </a:r>
          </a:p>
          <a:p>
            <a:pPr marL="0" indent="0">
              <a:buNone/>
            </a:pPr>
            <a:endParaRPr lang="ar-IQ" sz="2800" b="1" dirty="0">
              <a:solidFill>
                <a:schemeClr val="accent4"/>
              </a:solidFill>
            </a:endParaRPr>
          </a:p>
          <a:p>
            <a:pPr marL="0" indent="0">
              <a:buNone/>
            </a:pPr>
            <a:r>
              <a:rPr lang="ar-IQ" sz="3100" b="1" dirty="0"/>
              <a:t>الأسماك تستخدم الفم للتنفس عن طريق الخياشيم </a:t>
            </a:r>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2400" b="1" dirty="0"/>
          </a:p>
          <a:p>
            <a:pPr marL="0" indent="0">
              <a:buNone/>
            </a:pPr>
            <a:endParaRPr lang="ar-IQ" sz="4500" b="1" dirty="0">
              <a:solidFill>
                <a:schemeClr val="accent4"/>
              </a:solidFill>
            </a:endParaRPr>
          </a:p>
        </p:txBody>
      </p:sp>
      <p:sp>
        <p:nvSpPr>
          <p:cNvPr id="4" name="مربع نص 3">
            <a:extLst>
              <a:ext uri="{FF2B5EF4-FFF2-40B4-BE49-F238E27FC236}">
                <a16:creationId xmlns:a16="http://schemas.microsoft.com/office/drawing/2014/main" id="{B777C6FC-086A-F4BA-14EC-7BEEBB2DEBC2}"/>
              </a:ext>
            </a:extLst>
          </p:cNvPr>
          <p:cNvSpPr txBox="1"/>
          <p:nvPr/>
        </p:nvSpPr>
        <p:spPr>
          <a:xfrm>
            <a:off x="7305870" y="2071396"/>
            <a:ext cx="4646644"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r"/>
            <a:r>
              <a:rPr lang="ar-IQ" sz="2400" b="1" dirty="0">
                <a:solidFill>
                  <a:srgbClr val="0070C0"/>
                </a:solidFill>
              </a:rPr>
              <a:t>الأسماك الغضروفية </a:t>
            </a:r>
          </a:p>
          <a:p>
            <a:pPr algn="r"/>
            <a:r>
              <a:rPr lang="ar-IQ" sz="2400" b="1" dirty="0"/>
              <a:t>في بعضها  يتصل الانف بالفم بواسطة اخدود فمي _ انفي </a:t>
            </a:r>
            <a:r>
              <a:rPr lang="en-US" sz="2400" b="1" dirty="0"/>
              <a:t>Oronasal groove</a:t>
            </a:r>
            <a:endParaRPr lang="ar-IQ" sz="2400" b="1" dirty="0"/>
          </a:p>
          <a:p>
            <a:pPr algn="r"/>
            <a:r>
              <a:rPr lang="ar-IQ" sz="2400" b="1" dirty="0"/>
              <a:t>في كلب البحر الشائك لا يوجد اتصال بين الانف والفم فيدخل الماء عن طريق الفم ويخرج عن طريق الشقوق الخيشومية اذ يفتقد للمناخر الداخلية </a:t>
            </a:r>
          </a:p>
        </p:txBody>
      </p:sp>
      <p:sp>
        <p:nvSpPr>
          <p:cNvPr id="5" name="مربع نص 4">
            <a:extLst>
              <a:ext uri="{FF2B5EF4-FFF2-40B4-BE49-F238E27FC236}">
                <a16:creationId xmlns:a16="http://schemas.microsoft.com/office/drawing/2014/main" id="{1DCEB3C2-E5F0-3F07-1A93-A5CDAE9B6CAC}"/>
              </a:ext>
            </a:extLst>
          </p:cNvPr>
          <p:cNvSpPr txBox="1"/>
          <p:nvPr/>
        </p:nvSpPr>
        <p:spPr>
          <a:xfrm>
            <a:off x="3452327" y="2817844"/>
            <a:ext cx="3713906"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sz="2400" b="1" dirty="0">
                <a:solidFill>
                  <a:srgbClr val="7030A0"/>
                </a:solidFill>
              </a:rPr>
              <a:t>الأسماك العظمية </a:t>
            </a:r>
          </a:p>
          <a:p>
            <a:pPr algn="r" rtl="1"/>
            <a:r>
              <a:rPr lang="ar-IQ" sz="2400" b="1" dirty="0"/>
              <a:t>تؤدي فتحة الانف الخارجية في بعض الأنواع الى الفم ، وقد يفتقد بعضها الى المنخريين الداخليين</a:t>
            </a:r>
          </a:p>
        </p:txBody>
      </p:sp>
      <p:sp>
        <p:nvSpPr>
          <p:cNvPr id="6" name="مربع نص 5">
            <a:extLst>
              <a:ext uri="{FF2B5EF4-FFF2-40B4-BE49-F238E27FC236}">
                <a16:creationId xmlns:a16="http://schemas.microsoft.com/office/drawing/2014/main" id="{6814E189-1ED3-378F-6BBE-9041DD97483D}"/>
              </a:ext>
            </a:extLst>
          </p:cNvPr>
          <p:cNvSpPr txBox="1"/>
          <p:nvPr/>
        </p:nvSpPr>
        <p:spPr>
          <a:xfrm>
            <a:off x="385482" y="3872203"/>
            <a:ext cx="2945545"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r"/>
            <a:r>
              <a:rPr lang="ar-IQ" sz="2400" b="1" dirty="0">
                <a:solidFill>
                  <a:srgbClr val="0070C0"/>
                </a:solidFill>
              </a:rPr>
              <a:t>الاسماك الرئوية </a:t>
            </a:r>
          </a:p>
          <a:p>
            <a:pPr algn="r"/>
            <a:r>
              <a:rPr lang="ar-IQ" sz="2400" b="1" dirty="0"/>
              <a:t>( تمتلك مناخر خارجية والمناخر الداخلية تقع عميقا في الجوف الفي). </a:t>
            </a:r>
          </a:p>
        </p:txBody>
      </p:sp>
    </p:spTree>
    <p:extLst>
      <p:ext uri="{BB962C8B-B14F-4D97-AF65-F5344CB8AC3E}">
        <p14:creationId xmlns:p14="http://schemas.microsoft.com/office/powerpoint/2010/main" val="225234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C1C9909A-2439-2CFB-0449-42A2AE1BB4DE}"/>
              </a:ext>
            </a:extLst>
          </p:cNvPr>
          <p:cNvPicPr>
            <a:picLocks noGrp="1" noChangeAspect="1"/>
          </p:cNvPicPr>
          <p:nvPr>
            <p:ph idx="1"/>
          </p:nvPr>
        </p:nvPicPr>
        <p:blipFill>
          <a:blip r:embed="rId2"/>
          <a:stretch>
            <a:fillRect/>
          </a:stretch>
        </p:blipFill>
        <p:spPr>
          <a:xfrm>
            <a:off x="411562" y="258617"/>
            <a:ext cx="5763885" cy="6382327"/>
          </a:xfrm>
        </p:spPr>
      </p:pic>
      <p:pic>
        <p:nvPicPr>
          <p:cNvPr id="7" name="صورة 6">
            <a:extLst>
              <a:ext uri="{FF2B5EF4-FFF2-40B4-BE49-F238E27FC236}">
                <a16:creationId xmlns:a16="http://schemas.microsoft.com/office/drawing/2014/main" id="{EEA6CEAA-626A-ED54-81E2-7432D42319D3}"/>
              </a:ext>
            </a:extLst>
          </p:cNvPr>
          <p:cNvPicPr>
            <a:picLocks noChangeAspect="1"/>
          </p:cNvPicPr>
          <p:nvPr/>
        </p:nvPicPr>
        <p:blipFill>
          <a:blip r:embed="rId3"/>
          <a:stretch>
            <a:fillRect/>
          </a:stretch>
        </p:blipFill>
        <p:spPr>
          <a:xfrm>
            <a:off x="6175447" y="667182"/>
            <a:ext cx="6105525" cy="4581525"/>
          </a:xfrm>
          <a:prstGeom prst="rect">
            <a:avLst/>
          </a:prstGeom>
        </p:spPr>
      </p:pic>
    </p:spTree>
    <p:extLst>
      <p:ext uri="{BB962C8B-B14F-4D97-AF65-F5344CB8AC3E}">
        <p14:creationId xmlns:p14="http://schemas.microsoft.com/office/powerpoint/2010/main" val="173020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لقطة شاشة, ضفدع&#10;&#10;تم إنشاء الوصف تلقائياً">
            <a:extLst>
              <a:ext uri="{FF2B5EF4-FFF2-40B4-BE49-F238E27FC236}">
                <a16:creationId xmlns:a16="http://schemas.microsoft.com/office/drawing/2014/main" id="{A2B7694F-449D-7CD0-21F0-9DABD4ADF0B2}"/>
              </a:ext>
            </a:extLst>
          </p:cNvPr>
          <p:cNvPicPr>
            <a:picLocks noGrp="1" noChangeAspect="1"/>
          </p:cNvPicPr>
          <p:nvPr>
            <p:ph idx="1"/>
          </p:nvPr>
        </p:nvPicPr>
        <p:blipFill>
          <a:blip r:embed="rId2"/>
          <a:stretch>
            <a:fillRect/>
          </a:stretch>
        </p:blipFill>
        <p:spPr>
          <a:xfrm>
            <a:off x="1811073" y="2151392"/>
            <a:ext cx="8695196" cy="4641293"/>
          </a:xfrm>
        </p:spPr>
      </p:pic>
      <p:sp>
        <p:nvSpPr>
          <p:cNvPr id="3" name="مربع نص 2">
            <a:extLst>
              <a:ext uri="{FF2B5EF4-FFF2-40B4-BE49-F238E27FC236}">
                <a16:creationId xmlns:a16="http://schemas.microsoft.com/office/drawing/2014/main" id="{F6822B72-B011-A6CA-8AEE-C6AB1ECEA7C9}"/>
              </a:ext>
            </a:extLst>
          </p:cNvPr>
          <p:cNvSpPr txBox="1"/>
          <p:nvPr/>
        </p:nvSpPr>
        <p:spPr>
          <a:xfrm>
            <a:off x="1259633" y="541176"/>
            <a:ext cx="10720873" cy="1600438"/>
          </a:xfrm>
          <a:prstGeom prst="rect">
            <a:avLst/>
          </a:prstGeom>
          <a:noFill/>
        </p:spPr>
        <p:txBody>
          <a:bodyPr wrap="square">
            <a:spAutoFit/>
          </a:bodyPr>
          <a:lstStyle/>
          <a:p>
            <a:pPr marL="0" indent="0">
              <a:buNone/>
            </a:pPr>
            <a:r>
              <a:rPr lang="ar-IQ" sz="1400" b="1" dirty="0">
                <a:solidFill>
                  <a:schemeClr val="accent4"/>
                </a:solidFill>
              </a:rPr>
              <a:t> </a:t>
            </a:r>
          </a:p>
          <a:p>
            <a:pPr marL="0" indent="0" algn="r">
              <a:buNone/>
            </a:pPr>
            <a:r>
              <a:rPr lang="ar-IQ" sz="2800" b="1" dirty="0"/>
              <a:t>يفتح الممران الانفيان الى الخارج عن طريق المنخريين الخارجيان يحرسها صمامان ينظمان مرور تيار الماء كما توجد مناخر داخلية تفتح داخل تجويف الفم  ( يوجد اتصال بين الانف والفم). </a:t>
            </a:r>
          </a:p>
        </p:txBody>
      </p:sp>
      <p:sp>
        <p:nvSpPr>
          <p:cNvPr id="6" name="مربع نص 5">
            <a:extLst>
              <a:ext uri="{FF2B5EF4-FFF2-40B4-BE49-F238E27FC236}">
                <a16:creationId xmlns:a16="http://schemas.microsoft.com/office/drawing/2014/main" id="{E42CA632-DB98-8316-9817-2D01C57E3DCC}"/>
              </a:ext>
            </a:extLst>
          </p:cNvPr>
          <p:cNvSpPr txBox="1"/>
          <p:nvPr/>
        </p:nvSpPr>
        <p:spPr>
          <a:xfrm>
            <a:off x="5514392" y="270588"/>
            <a:ext cx="4786604" cy="584775"/>
          </a:xfrm>
          <a:prstGeom prst="rect">
            <a:avLst/>
          </a:prstGeom>
          <a:noFill/>
        </p:spPr>
        <p:txBody>
          <a:bodyPr wrap="square">
            <a:spAutoFit/>
          </a:bodyPr>
          <a:lstStyle/>
          <a:p>
            <a:pPr marL="0" indent="0" algn="ctr">
              <a:buNone/>
            </a:pPr>
            <a:r>
              <a:rPr lang="ar-IQ" sz="3200" b="1" dirty="0">
                <a:solidFill>
                  <a:schemeClr val="accent4"/>
                </a:solidFill>
              </a:rPr>
              <a:t>التنفس في البرمائيات</a:t>
            </a:r>
            <a:endParaRPr lang="ar-IQ" sz="3200" b="1" dirty="0"/>
          </a:p>
        </p:txBody>
      </p:sp>
    </p:spTree>
    <p:extLst>
      <p:ext uri="{BB962C8B-B14F-4D97-AF65-F5344CB8AC3E}">
        <p14:creationId xmlns:p14="http://schemas.microsoft.com/office/powerpoint/2010/main" val="2359615844"/>
      </p:ext>
    </p:extLst>
  </p:cSld>
  <p:clrMapOvr>
    <a:masterClrMapping/>
  </p:clrMapOvr>
</p:sld>
</file>

<file path=ppt/theme/theme1.xml><?xml version="1.0" encoding="utf-8"?>
<a:theme xmlns:a="http://schemas.openxmlformats.org/drawingml/2006/main" name="ربطة">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4334</TotalTime>
  <Words>4324</Words>
  <Application>Microsoft Office PowerPoint</Application>
  <PresentationFormat>شاشة عريضة</PresentationFormat>
  <Paragraphs>463</Paragraphs>
  <Slides>65</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65</vt:i4>
      </vt:variant>
    </vt:vector>
  </HeadingPairs>
  <TitlesOfParts>
    <vt:vector size="70" baseType="lpstr">
      <vt:lpstr>Arial</vt:lpstr>
      <vt:lpstr>Century Gothic</vt:lpstr>
      <vt:lpstr>Microsoft Sans Serif</vt:lpstr>
      <vt:lpstr>Wingdings 3</vt:lpstr>
      <vt:lpstr>ربطة</vt:lpstr>
      <vt:lpstr>الجهاز التنفسي RESPIRATORY SYSTEM  </vt:lpstr>
      <vt:lpstr>الجهاز التنفسي </vt:lpstr>
      <vt:lpstr>مكونات الجهاز التنفسي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الأسماك العظمية  الخياشم   تسمى         Opercular gills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مكونات المثانة </vt:lpstr>
      <vt:lpstr>عرض تقديمي في PowerPoint</vt:lpstr>
      <vt:lpstr>التزود الدموي للمثانة الهوائية  </vt:lpstr>
      <vt:lpstr>عرض تقديمي في PowerPoint</vt:lpstr>
      <vt:lpstr>وظائفها </vt:lpstr>
      <vt:lpstr>الأسماك الرئوية </vt:lpstr>
      <vt:lpstr>عرض تقديمي في PowerPoint</vt:lpstr>
      <vt:lpstr>عرض تقديمي في PowerPoint</vt:lpstr>
      <vt:lpstr>عرض تقديمي في PowerPoint</vt:lpstr>
      <vt:lpstr>البرمائيات </vt:lpstr>
      <vt:lpstr>البلعوم في السلويات </vt:lpstr>
      <vt:lpstr>عرض تقديمي في PowerPoint</vt:lpstr>
      <vt:lpstr>عرض تقديمي في PowerPoint</vt:lpstr>
      <vt:lpstr>الرغامى Trachea: يتناسب طولها مع طول العنق </vt:lpstr>
      <vt:lpstr>الزواحف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الحنجرة او صندوق الصوتVoice box </vt:lpstr>
      <vt:lpstr>الزواحف </vt:lpstr>
      <vt:lpstr>عرض تقديمي في PowerPoint</vt:lpstr>
      <vt:lpstr>أنواع المصافير في الطيور  (مهمه جدا )</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الجهاز التنفسي RESPIRATORY SYSTEM  </dc:title>
  <dc:creator>azhaar hussein</dc:creator>
  <cp:lastModifiedBy>azhaar hussein</cp:lastModifiedBy>
  <cp:revision>204</cp:revision>
  <dcterms:created xsi:type="dcterms:W3CDTF">2024-03-02T20:53:55Z</dcterms:created>
  <dcterms:modified xsi:type="dcterms:W3CDTF">2025-04-09T20:17:44Z</dcterms:modified>
</cp:coreProperties>
</file>