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63" r:id="rId1"/>
  </p:sldMasterIdLst>
  <p:sldIdLst>
    <p:sldId id="273" r:id="rId2"/>
    <p:sldId id="256" r:id="rId3"/>
    <p:sldId id="259" r:id="rId4"/>
    <p:sldId id="257" r:id="rId5"/>
    <p:sldId id="258" r:id="rId6"/>
    <p:sldId id="260" r:id="rId7"/>
    <p:sldId id="261" r:id="rId8"/>
    <p:sldId id="262" r:id="rId9"/>
    <p:sldId id="263" r:id="rId10"/>
    <p:sldId id="264" r:id="rId11"/>
    <p:sldId id="265" r:id="rId12"/>
    <p:sldId id="266" r:id="rId13"/>
    <p:sldId id="267" r:id="rId14"/>
    <p:sldId id="268" r:id="rId15"/>
    <p:sldId id="269" r:id="rId16"/>
    <p:sldId id="283" r:id="rId17"/>
    <p:sldId id="270" r:id="rId18"/>
    <p:sldId id="272" r:id="rId19"/>
    <p:sldId id="284" r:id="rId20"/>
    <p:sldId id="286" r:id="rId21"/>
    <p:sldId id="285" r:id="rId22"/>
    <p:sldId id="271" r:id="rId23"/>
    <p:sldId id="287" r:id="rId24"/>
    <p:sldId id="274" r:id="rId25"/>
    <p:sldId id="275" r:id="rId26"/>
    <p:sldId id="276" r:id="rId27"/>
    <p:sldId id="277" r:id="rId28"/>
    <p:sldId id="278" r:id="rId29"/>
    <p:sldId id="279" r:id="rId30"/>
    <p:sldId id="280" r:id="rId31"/>
    <p:sldId id="281" r:id="rId32"/>
    <p:sldId id="282" r:id="rId33"/>
    <p:sldId id="292" r:id="rId34"/>
    <p:sldId id="288" r:id="rId35"/>
    <p:sldId id="294" r:id="rId36"/>
    <p:sldId id="295" r:id="rId37"/>
    <p:sldId id="301" r:id="rId38"/>
    <p:sldId id="291" r:id="rId39"/>
    <p:sldId id="293" r:id="rId40"/>
    <p:sldId id="302" r:id="rId41"/>
    <p:sldId id="303" r:id="rId42"/>
    <p:sldId id="296" r:id="rId43"/>
    <p:sldId id="289" r:id="rId44"/>
    <p:sldId id="290" r:id="rId45"/>
    <p:sldId id="306" r:id="rId46"/>
    <p:sldId id="307" r:id="rId47"/>
    <p:sldId id="297" r:id="rId48"/>
    <p:sldId id="298" r:id="rId49"/>
    <p:sldId id="304" r:id="rId50"/>
    <p:sldId id="299" r:id="rId51"/>
    <p:sldId id="372" r:id="rId52"/>
    <p:sldId id="308" r:id="rId53"/>
    <p:sldId id="309" r:id="rId54"/>
    <p:sldId id="311" r:id="rId55"/>
    <p:sldId id="338"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6" r:id="rId70"/>
    <p:sldId id="325" r:id="rId71"/>
    <p:sldId id="327" r:id="rId72"/>
    <p:sldId id="328" r:id="rId73"/>
    <p:sldId id="329" r:id="rId74"/>
    <p:sldId id="335" r:id="rId75"/>
    <p:sldId id="330" r:id="rId76"/>
    <p:sldId id="373" r:id="rId77"/>
    <p:sldId id="331" r:id="rId78"/>
    <p:sldId id="339" r:id="rId79"/>
    <p:sldId id="332" r:id="rId80"/>
    <p:sldId id="333" r:id="rId81"/>
    <p:sldId id="365" r:id="rId82"/>
    <p:sldId id="334" r:id="rId83"/>
    <p:sldId id="340" r:id="rId84"/>
    <p:sldId id="336" r:id="rId85"/>
    <p:sldId id="341" r:id="rId86"/>
    <p:sldId id="337" r:id="rId87"/>
    <p:sldId id="342" r:id="rId88"/>
    <p:sldId id="343" r:id="rId89"/>
    <p:sldId id="344" r:id="rId90"/>
    <p:sldId id="349" r:id="rId91"/>
    <p:sldId id="374" r:id="rId92"/>
    <p:sldId id="375" r:id="rId93"/>
    <p:sldId id="376" r:id="rId94"/>
    <p:sldId id="377" r:id="rId95"/>
    <p:sldId id="345" r:id="rId96"/>
    <p:sldId id="366" r:id="rId97"/>
    <p:sldId id="346" r:id="rId98"/>
    <p:sldId id="347" r:id="rId99"/>
    <p:sldId id="348" r:id="rId100"/>
    <p:sldId id="367" r:id="rId101"/>
    <p:sldId id="350" r:id="rId102"/>
    <p:sldId id="351" r:id="rId103"/>
    <p:sldId id="368" r:id="rId104"/>
    <p:sldId id="352" r:id="rId105"/>
    <p:sldId id="353" r:id="rId106"/>
    <p:sldId id="354" r:id="rId107"/>
    <p:sldId id="355" r:id="rId108"/>
    <p:sldId id="356" r:id="rId109"/>
    <p:sldId id="357" r:id="rId110"/>
    <p:sldId id="358" r:id="rId111"/>
    <p:sldId id="359" r:id="rId112"/>
    <p:sldId id="369" r:id="rId113"/>
    <p:sldId id="360" r:id="rId114"/>
    <p:sldId id="361" r:id="rId115"/>
    <p:sldId id="362" r:id="rId116"/>
    <p:sldId id="370" r:id="rId117"/>
    <p:sldId id="363" r:id="rId118"/>
    <p:sldId id="371" r:id="rId119"/>
    <p:sldId id="364" r:id="rId120"/>
  </p:sldIdLst>
  <p:sldSz cx="12192000" cy="6858000"/>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1F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نمط متوسط 2 - تميي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1/5/2025</a:t>
            </a:fld>
            <a:endParaRPr lang="en-US" dirty="0"/>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315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1/5/2025</a:t>
            </a:fld>
            <a:endParaRPr lang="en-US" dirty="0"/>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733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1/5/2025</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18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1/5/2025</a:t>
            </a:fld>
            <a:endParaRPr lang="en-US" dirty="0"/>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56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1/5/2025</a:t>
            </a:fld>
            <a:endParaRPr lang="en-US" dirty="0"/>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379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1/5/2025</a:t>
            </a:fld>
            <a:endParaRPr lang="en-US" dirty="0"/>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dirty="0"/>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368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1/5/2025</a:t>
            </a:fld>
            <a:endParaRPr lang="en-US" dirty="0"/>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330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1/5/2025</a:t>
            </a:fld>
            <a:endParaRPr lang="en-US" dirty="0"/>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33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1/5/2025</a:t>
            </a:fld>
            <a:endParaRPr lang="en-US" dirty="0"/>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371154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1/5/2025</a:t>
            </a:fld>
            <a:endParaRPr lang="en-US" dirty="0"/>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522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1/5/2025</a:t>
            </a:fld>
            <a:endParaRPr lang="en-US" dirty="0"/>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455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1/5/2025</a:t>
            </a:fld>
            <a:endParaRPr lang="en-US" dirty="0"/>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113552581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56" r:id="rId6"/>
    <p:sldLayoutId id="2147483752" r:id="rId7"/>
    <p:sldLayoutId id="2147483753" r:id="rId8"/>
    <p:sldLayoutId id="2147483754" r:id="rId9"/>
    <p:sldLayoutId id="2147483755" r:id="rId10"/>
    <p:sldLayoutId id="2147483757"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10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A835A19-98CF-4818-30F8-42FD0AAEBADD}"/>
              </a:ext>
            </a:extLst>
          </p:cNvPr>
          <p:cNvSpPr>
            <a:spLocks noGrp="1"/>
          </p:cNvSpPr>
          <p:nvPr>
            <p:ph type="ctrTitle"/>
          </p:nvPr>
        </p:nvSpPr>
        <p:spPr>
          <a:xfrm>
            <a:off x="565150" y="1237128"/>
            <a:ext cx="10058026" cy="2397611"/>
          </a:xfrm>
        </p:spPr>
        <p:txBody>
          <a:bodyPr/>
          <a:lstStyle/>
          <a:p>
            <a:pPr algn="ctr" rtl="1"/>
            <a:r>
              <a:rPr lang="ar-IQ" dirty="0"/>
              <a:t>الجهاز </a:t>
            </a:r>
            <a:r>
              <a:rPr lang="ar-IQ" dirty="0" err="1"/>
              <a:t>الغطــــــائــــي</a:t>
            </a:r>
            <a:r>
              <a:rPr lang="ar-IQ" dirty="0"/>
              <a:t>    </a:t>
            </a:r>
            <a:r>
              <a:rPr lang="en-US" dirty="0"/>
              <a:t>Integumentary system</a:t>
            </a:r>
            <a:r>
              <a:rPr lang="ar-IQ" dirty="0"/>
              <a:t> </a:t>
            </a:r>
          </a:p>
        </p:txBody>
      </p:sp>
    </p:spTree>
    <p:extLst>
      <p:ext uri="{BB962C8B-B14F-4D97-AF65-F5344CB8AC3E}">
        <p14:creationId xmlns:p14="http://schemas.microsoft.com/office/powerpoint/2010/main" val="755997150"/>
      </p:ext>
    </p:extLst>
  </p:cSld>
  <p:clrMapOvr>
    <a:masterClrMapping/>
  </p:clrMapOvr>
  <mc:AlternateContent xmlns:mc="http://schemas.openxmlformats.org/markup-compatibility/2006" xmlns:p14="http://schemas.microsoft.com/office/powerpoint/2010/main">
    <mc:Choice Requires="p14">
      <p:transition spd="slow" p14:dur="2000" advTm="11478"/>
    </mc:Choice>
    <mc:Fallback xmlns="">
      <p:transition spd="slow" advTm="114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ADCE855-60F6-7263-8D4C-D63BEE3F878F}"/>
              </a:ext>
            </a:extLst>
          </p:cNvPr>
          <p:cNvSpPr>
            <a:spLocks noGrp="1"/>
          </p:cNvSpPr>
          <p:nvPr>
            <p:ph type="title"/>
          </p:nvPr>
        </p:nvSpPr>
        <p:spPr>
          <a:xfrm>
            <a:off x="565150" y="573741"/>
            <a:ext cx="11626850" cy="1466133"/>
          </a:xfrm>
        </p:spPr>
        <p:txBody>
          <a:bodyPr>
            <a:normAutofit fontScale="90000"/>
          </a:bodyPr>
          <a:lstStyle/>
          <a:p>
            <a:pPr algn="r" rtl="1"/>
            <a:r>
              <a:rPr lang="ar-IQ" dirty="0">
                <a:solidFill>
                  <a:schemeClr val="accent6">
                    <a:lumMod val="50000"/>
                  </a:schemeClr>
                </a:solidFill>
              </a:rPr>
              <a:t>الادمة</a:t>
            </a:r>
            <a:r>
              <a:rPr lang="ar-IQ" dirty="0"/>
              <a:t> : </a:t>
            </a:r>
            <a:r>
              <a:rPr lang="ar-IQ" sz="2800" dirty="0"/>
              <a:t>تكون ارق من البشرة وهي تتكون من نسيج ضام </a:t>
            </a:r>
            <a:r>
              <a:rPr lang="en-US" sz="2800" dirty="0"/>
              <a:t>Connective tissue</a:t>
            </a:r>
            <a:r>
              <a:rPr lang="ar-IQ" sz="2800" dirty="0"/>
              <a:t> </a:t>
            </a:r>
            <a:br>
              <a:rPr lang="ar-IQ" sz="2800" dirty="0"/>
            </a:br>
            <a:r>
              <a:rPr lang="ar-IQ" sz="2800" dirty="0"/>
              <a:t>مكون من حزم الياف </a:t>
            </a:r>
            <a:r>
              <a:rPr lang="ar-IQ" sz="2800" dirty="0" err="1"/>
              <a:t>كولاجينية</a:t>
            </a:r>
            <a:r>
              <a:rPr lang="ar-IQ" sz="2800" dirty="0"/>
              <a:t> ومطاطة واوعية دموية واعصاب والياف عضلية ملساء يعزى لون الجلد في دائريات الفم الى وجود حاملات الصبغة </a:t>
            </a:r>
            <a:r>
              <a:rPr lang="en-US" sz="2800" dirty="0"/>
              <a:t>Chromatophores</a:t>
            </a:r>
            <a:r>
              <a:rPr lang="ar-IQ" sz="2800" dirty="0"/>
              <a:t> </a:t>
            </a:r>
            <a:br>
              <a:rPr lang="ar-IQ" sz="2800" dirty="0"/>
            </a:br>
            <a:r>
              <a:rPr lang="ar-IQ" sz="2800" dirty="0"/>
              <a:t> </a:t>
            </a:r>
          </a:p>
        </p:txBody>
      </p:sp>
      <p:grpSp>
        <p:nvGrpSpPr>
          <p:cNvPr id="6" name="Group 2">
            <a:extLst>
              <a:ext uri="{FF2B5EF4-FFF2-40B4-BE49-F238E27FC236}">
                <a16:creationId xmlns:a16="http://schemas.microsoft.com/office/drawing/2014/main" id="{D3041D2B-11E6-86AD-0F38-FA140E633141}"/>
              </a:ext>
            </a:extLst>
          </p:cNvPr>
          <p:cNvGrpSpPr>
            <a:grpSpLocks/>
          </p:cNvGrpSpPr>
          <p:nvPr/>
        </p:nvGrpSpPr>
        <p:grpSpPr bwMode="auto">
          <a:xfrm>
            <a:off x="896471" y="2312894"/>
            <a:ext cx="6750423" cy="3971365"/>
            <a:chOff x="3000" y="312"/>
            <a:chExt cx="4916" cy="5686"/>
          </a:xfrm>
        </p:grpSpPr>
        <p:pic>
          <p:nvPicPr>
            <p:cNvPr id="1027" name="Picture 3" descr="3-3a copy">
              <a:extLst>
                <a:ext uri="{FF2B5EF4-FFF2-40B4-BE49-F238E27FC236}">
                  <a16:creationId xmlns:a16="http://schemas.microsoft.com/office/drawing/2014/main" id="{AEAB1DFF-5A08-7D02-CE0E-2C6706E24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 y="311"/>
              <a:ext cx="4916" cy="2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3b copy">
              <a:extLst>
                <a:ext uri="{FF2B5EF4-FFF2-40B4-BE49-F238E27FC236}">
                  <a16:creationId xmlns:a16="http://schemas.microsoft.com/office/drawing/2014/main" id="{DCD04149-6C1E-0CCD-6950-DECF4CDAC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2709"/>
              <a:ext cx="4200" cy="328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مربع نص 7">
            <a:extLst>
              <a:ext uri="{FF2B5EF4-FFF2-40B4-BE49-F238E27FC236}">
                <a16:creationId xmlns:a16="http://schemas.microsoft.com/office/drawing/2014/main" id="{075E53FF-3FB7-2365-C66A-798744119D34}"/>
              </a:ext>
            </a:extLst>
          </p:cNvPr>
          <p:cNvSpPr txBox="1"/>
          <p:nvPr/>
        </p:nvSpPr>
        <p:spPr>
          <a:xfrm>
            <a:off x="8390965" y="2312196"/>
            <a:ext cx="3711388" cy="3170099"/>
          </a:xfrm>
          <a:prstGeom prst="rect">
            <a:avLst/>
          </a:prstGeom>
          <a:noFill/>
        </p:spPr>
        <p:txBody>
          <a:bodyPr wrap="square">
            <a:spAutoFit/>
          </a:bodyPr>
          <a:lstStyle/>
          <a:p>
            <a:r>
              <a:rPr lang="ar-IQ" sz="3600" b="1" dirty="0"/>
              <a:t>المشتقات الجلدية </a:t>
            </a:r>
            <a:r>
              <a:rPr lang="ar-IQ" sz="3600" dirty="0"/>
              <a:t>:</a:t>
            </a:r>
          </a:p>
          <a:p>
            <a:r>
              <a:rPr lang="ar-IQ" sz="3600" dirty="0"/>
              <a:t>يخلو الجلد من الحراشف</a:t>
            </a:r>
            <a:br>
              <a:rPr lang="ar-IQ" sz="3600" dirty="0"/>
            </a:br>
            <a:r>
              <a:rPr lang="ar-IQ" sz="3200" b="1" dirty="0">
                <a:solidFill>
                  <a:schemeClr val="accent6">
                    <a:lumMod val="50000"/>
                  </a:schemeClr>
                </a:solidFill>
              </a:rPr>
              <a:t>1</a:t>
            </a:r>
            <a:r>
              <a:rPr lang="en-US" sz="3200" dirty="0">
                <a:solidFill>
                  <a:schemeClr val="accent6">
                    <a:lumMod val="50000"/>
                  </a:schemeClr>
                </a:solidFill>
              </a:rPr>
              <a:t> –</a:t>
            </a:r>
            <a:r>
              <a:rPr lang="ar-IQ" sz="3200" dirty="0">
                <a:solidFill>
                  <a:schemeClr val="accent6">
                    <a:lumMod val="50000"/>
                  </a:schemeClr>
                </a:solidFill>
              </a:rPr>
              <a:t> </a:t>
            </a:r>
            <a:r>
              <a:rPr lang="ar-IQ" sz="3200" b="1" dirty="0">
                <a:solidFill>
                  <a:schemeClr val="accent6">
                    <a:lumMod val="50000"/>
                  </a:schemeClr>
                </a:solidFill>
              </a:rPr>
              <a:t>اسنان قرنية </a:t>
            </a:r>
            <a:r>
              <a:rPr lang="en-US" sz="3200" b="1" dirty="0">
                <a:solidFill>
                  <a:schemeClr val="accent6">
                    <a:lumMod val="50000"/>
                  </a:schemeClr>
                </a:solidFill>
              </a:rPr>
              <a:t>Horny teeth</a:t>
            </a:r>
            <a:br>
              <a:rPr lang="ar-IQ" sz="3200" dirty="0"/>
            </a:br>
            <a:r>
              <a:rPr lang="ar-IQ" sz="3200" b="1" dirty="0">
                <a:solidFill>
                  <a:schemeClr val="accent6">
                    <a:lumMod val="50000"/>
                  </a:schemeClr>
                </a:solidFill>
              </a:rPr>
              <a:t>2</a:t>
            </a:r>
            <a:r>
              <a:rPr lang="en-US" sz="3200" b="1" dirty="0">
                <a:solidFill>
                  <a:schemeClr val="accent6">
                    <a:lumMod val="50000"/>
                  </a:schemeClr>
                </a:solidFill>
              </a:rPr>
              <a:t>-</a:t>
            </a:r>
            <a:r>
              <a:rPr lang="ar-IQ" sz="3200" b="1" dirty="0">
                <a:solidFill>
                  <a:schemeClr val="accent6">
                    <a:lumMod val="50000"/>
                  </a:schemeClr>
                </a:solidFill>
              </a:rPr>
              <a:t> اللسان </a:t>
            </a:r>
            <a:r>
              <a:rPr lang="ar-IQ" sz="3200" b="1" dirty="0" err="1">
                <a:solidFill>
                  <a:schemeClr val="accent6">
                    <a:lumMod val="50000"/>
                  </a:schemeClr>
                </a:solidFill>
              </a:rPr>
              <a:t>المبردي</a:t>
            </a:r>
            <a:r>
              <a:rPr lang="ar-IQ" sz="3200" dirty="0">
                <a:solidFill>
                  <a:schemeClr val="accent6">
                    <a:lumMod val="50000"/>
                  </a:schemeClr>
                </a:solidFill>
              </a:rPr>
              <a:t> </a:t>
            </a:r>
          </a:p>
          <a:p>
            <a:r>
              <a:rPr lang="en-US" sz="3200" b="1" dirty="0">
                <a:solidFill>
                  <a:schemeClr val="accent6">
                    <a:lumMod val="50000"/>
                  </a:schemeClr>
                </a:solidFill>
              </a:rPr>
              <a:t>Rasping tongue</a:t>
            </a:r>
            <a:endParaRPr lang="ar-IQ" sz="3200" b="1" dirty="0">
              <a:solidFill>
                <a:schemeClr val="accent6">
                  <a:lumMod val="50000"/>
                </a:schemeClr>
              </a:solidFill>
            </a:endParaRPr>
          </a:p>
        </p:txBody>
      </p:sp>
    </p:spTree>
    <p:extLst>
      <p:ext uri="{BB962C8B-B14F-4D97-AF65-F5344CB8AC3E}">
        <p14:creationId xmlns:p14="http://schemas.microsoft.com/office/powerpoint/2010/main" val="30776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CF12974B-A81F-EDA6-2A41-058FA12348E6}"/>
              </a:ext>
            </a:extLst>
          </p:cNvPr>
          <p:cNvPicPr>
            <a:picLocks noChangeAspect="1"/>
          </p:cNvPicPr>
          <p:nvPr/>
        </p:nvPicPr>
        <p:blipFill>
          <a:blip r:embed="rId2"/>
          <a:stretch>
            <a:fillRect/>
          </a:stretch>
        </p:blipFill>
        <p:spPr>
          <a:xfrm>
            <a:off x="601755" y="534520"/>
            <a:ext cx="4513169" cy="4666130"/>
          </a:xfrm>
          <a:prstGeom prst="rect">
            <a:avLst/>
          </a:prstGeom>
        </p:spPr>
      </p:pic>
      <p:sp>
        <p:nvSpPr>
          <p:cNvPr id="7" name="مربع نص 6">
            <a:extLst>
              <a:ext uri="{FF2B5EF4-FFF2-40B4-BE49-F238E27FC236}">
                <a16:creationId xmlns:a16="http://schemas.microsoft.com/office/drawing/2014/main" id="{84B9B940-13D0-E680-6503-88F6D29D880D}"/>
              </a:ext>
            </a:extLst>
          </p:cNvPr>
          <p:cNvSpPr txBox="1"/>
          <p:nvPr/>
        </p:nvSpPr>
        <p:spPr>
          <a:xfrm>
            <a:off x="268941" y="5460324"/>
            <a:ext cx="4437531" cy="523220"/>
          </a:xfrm>
          <a:prstGeom prst="rect">
            <a:avLst/>
          </a:prstGeom>
          <a:noFill/>
        </p:spPr>
        <p:txBody>
          <a:bodyPr wrap="square">
            <a:spAutoFit/>
          </a:bodyPr>
          <a:lstStyle/>
          <a:p>
            <a:r>
              <a:rPr lang="en-US" sz="2800" b="1" dirty="0">
                <a:solidFill>
                  <a:schemeClr val="tx1">
                    <a:lumMod val="95000"/>
                    <a:lumOff val="5000"/>
                  </a:schemeClr>
                </a:solidFill>
              </a:rPr>
              <a:t>Nestling  Down Feather</a:t>
            </a:r>
            <a:r>
              <a:rPr lang="ar-IQ" sz="2800" b="1" dirty="0">
                <a:solidFill>
                  <a:schemeClr val="tx1">
                    <a:lumMod val="95000"/>
                    <a:lumOff val="5000"/>
                  </a:schemeClr>
                </a:solidFill>
              </a:rPr>
              <a:t> </a:t>
            </a:r>
            <a:endParaRPr lang="ar-IQ" sz="2800" dirty="0"/>
          </a:p>
        </p:txBody>
      </p:sp>
      <p:pic>
        <p:nvPicPr>
          <p:cNvPr id="9" name="صورة 8" descr="صورة تحتوي على نبات, أسود وأبيض&#10;&#10;تم إنشاء الوصف تلقائياً">
            <a:extLst>
              <a:ext uri="{FF2B5EF4-FFF2-40B4-BE49-F238E27FC236}">
                <a16:creationId xmlns:a16="http://schemas.microsoft.com/office/drawing/2014/main" id="{CE41579B-4C8A-919B-26EA-06B801577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85039"/>
            <a:ext cx="3845393" cy="3701085"/>
          </a:xfrm>
          <a:prstGeom prst="rect">
            <a:avLst/>
          </a:prstGeom>
        </p:spPr>
      </p:pic>
      <p:pic>
        <p:nvPicPr>
          <p:cNvPr id="11" name="صورة 10" descr="صورة تحتوي على ريشة&#10;&#10;تم إنشاء الوصف تلقائياً بثقة متوسطة">
            <a:extLst>
              <a:ext uri="{FF2B5EF4-FFF2-40B4-BE49-F238E27FC236}">
                <a16:creationId xmlns:a16="http://schemas.microsoft.com/office/drawing/2014/main" id="{46DC9C2B-4683-9790-1989-1980A3325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1272" y="3429000"/>
            <a:ext cx="3370728" cy="3370604"/>
          </a:xfrm>
          <a:prstGeom prst="rect">
            <a:avLst/>
          </a:prstGeom>
        </p:spPr>
      </p:pic>
    </p:spTree>
    <p:extLst>
      <p:ext uri="{BB962C8B-B14F-4D97-AF65-F5344CB8AC3E}">
        <p14:creationId xmlns:p14="http://schemas.microsoft.com/office/powerpoint/2010/main" val="13772253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تنفيذ الكتابة, قلم جاف, ريشة&#10;&#10;تم إنشاء الوصف تلقائياً">
            <a:extLst>
              <a:ext uri="{FF2B5EF4-FFF2-40B4-BE49-F238E27FC236}">
                <a16:creationId xmlns:a16="http://schemas.microsoft.com/office/drawing/2014/main" id="{78985AA9-A19C-B9FC-8287-F57AD34D4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 y="-899406"/>
            <a:ext cx="11695002" cy="7319256"/>
          </a:xfrm>
          <a:prstGeom prst="rect">
            <a:avLst/>
          </a:prstGeom>
        </p:spPr>
      </p:pic>
    </p:spTree>
    <p:extLst>
      <p:ext uri="{BB962C8B-B14F-4D97-AF65-F5344CB8AC3E}">
        <p14:creationId xmlns:p14="http://schemas.microsoft.com/office/powerpoint/2010/main" val="27740661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597AFF5-68E2-8EC6-61A6-F5275F221CF3}"/>
              </a:ext>
            </a:extLst>
          </p:cNvPr>
          <p:cNvSpPr>
            <a:spLocks noGrp="1"/>
          </p:cNvSpPr>
          <p:nvPr>
            <p:ph type="title"/>
          </p:nvPr>
        </p:nvSpPr>
        <p:spPr>
          <a:xfrm>
            <a:off x="1398494" y="233082"/>
            <a:ext cx="10399060" cy="744071"/>
          </a:xfrm>
        </p:spPr>
        <p:txBody>
          <a:bodyPr>
            <a:normAutofit/>
          </a:bodyPr>
          <a:lstStyle/>
          <a:p>
            <a:pPr algn="r" rtl="1"/>
            <a:r>
              <a:rPr lang="ar-IQ" sz="3600" dirty="0">
                <a:solidFill>
                  <a:schemeClr val="accent4">
                    <a:lumMod val="50000"/>
                  </a:schemeClr>
                </a:solidFill>
              </a:rPr>
              <a:t>الريش القصبي </a:t>
            </a:r>
            <a:r>
              <a:rPr lang="en-US" sz="3600" dirty="0">
                <a:solidFill>
                  <a:schemeClr val="accent4">
                    <a:lumMod val="50000"/>
                  </a:schemeClr>
                </a:solidFill>
              </a:rPr>
              <a:t>Quill</a:t>
            </a:r>
            <a:r>
              <a:rPr lang="ar-IQ" sz="3600" dirty="0">
                <a:solidFill>
                  <a:schemeClr val="accent4">
                    <a:lumMod val="50000"/>
                  </a:schemeClr>
                </a:solidFill>
              </a:rPr>
              <a:t> او المحيطي </a:t>
            </a:r>
            <a:r>
              <a:rPr lang="en-US" sz="3600" dirty="0">
                <a:solidFill>
                  <a:schemeClr val="accent4">
                    <a:lumMod val="50000"/>
                  </a:schemeClr>
                </a:solidFill>
              </a:rPr>
              <a:t>Contour Feather</a:t>
            </a:r>
            <a:endParaRPr lang="ar-IQ" sz="3600" dirty="0">
              <a:solidFill>
                <a:schemeClr val="accent4">
                  <a:lumMod val="50000"/>
                </a:schemeClr>
              </a:solidFill>
            </a:endParaRPr>
          </a:p>
        </p:txBody>
      </p:sp>
      <p:sp>
        <p:nvSpPr>
          <p:cNvPr id="3" name="عنصر نائب للمحتوى 2">
            <a:extLst>
              <a:ext uri="{FF2B5EF4-FFF2-40B4-BE49-F238E27FC236}">
                <a16:creationId xmlns:a16="http://schemas.microsoft.com/office/drawing/2014/main" id="{1835DBB2-6356-01F6-515A-B1EFA4EB3FCF}"/>
              </a:ext>
            </a:extLst>
          </p:cNvPr>
          <p:cNvSpPr>
            <a:spLocks noGrp="1"/>
          </p:cNvSpPr>
          <p:nvPr>
            <p:ph idx="1"/>
          </p:nvPr>
        </p:nvSpPr>
        <p:spPr>
          <a:xfrm>
            <a:off x="565149" y="860613"/>
            <a:ext cx="11438591" cy="5764306"/>
          </a:xfrm>
        </p:spPr>
        <p:txBody>
          <a:bodyPr>
            <a:normAutofit lnSpcReduction="10000"/>
          </a:bodyPr>
          <a:lstStyle/>
          <a:p>
            <a:pPr marL="0" indent="0" algn="r" rtl="1">
              <a:buNone/>
            </a:pPr>
            <a:r>
              <a:rPr lang="ar-IQ" b="1" dirty="0"/>
              <a:t>يعد أكبر أنواع الريش                                                     </a:t>
            </a:r>
            <a:r>
              <a:rPr lang="ar-IQ" b="1" dirty="0">
                <a:solidFill>
                  <a:schemeClr val="tx2">
                    <a:lumMod val="75000"/>
                    <a:lumOff val="25000"/>
                  </a:schemeClr>
                </a:solidFill>
              </a:rPr>
              <a:t>الجزء القاعدي يسمى القصبة </a:t>
            </a:r>
            <a:r>
              <a:rPr lang="en-US" b="1" dirty="0">
                <a:solidFill>
                  <a:schemeClr val="tx2">
                    <a:lumMod val="75000"/>
                    <a:lumOff val="25000"/>
                  </a:schemeClr>
                </a:solidFill>
              </a:rPr>
              <a:t>Calamus</a:t>
            </a:r>
            <a:endParaRPr lang="ar-IQ" b="1" dirty="0">
              <a:solidFill>
                <a:schemeClr val="tx2">
                  <a:lumMod val="75000"/>
                  <a:lumOff val="25000"/>
                </a:schemeClr>
              </a:solidFill>
            </a:endParaRPr>
          </a:p>
          <a:p>
            <a:pPr marL="0" indent="0" algn="r" rtl="1">
              <a:buNone/>
            </a:pPr>
            <a:r>
              <a:rPr lang="ar-IQ" b="1" dirty="0"/>
              <a:t>تركيبه : </a:t>
            </a:r>
            <a:r>
              <a:rPr lang="ar-IQ" b="1" dirty="0">
                <a:solidFill>
                  <a:srgbClr val="7030A0"/>
                </a:solidFill>
              </a:rPr>
              <a:t>1-ساق الريشة </a:t>
            </a:r>
            <a:r>
              <a:rPr lang="en-US" b="1" dirty="0">
                <a:solidFill>
                  <a:srgbClr val="7030A0"/>
                </a:solidFill>
              </a:rPr>
              <a:t>Stem </a:t>
            </a:r>
            <a:r>
              <a:rPr lang="ar-IQ" b="1" dirty="0"/>
              <a:t> ويتكون من جزئين                </a:t>
            </a:r>
            <a:r>
              <a:rPr lang="ar-IQ" b="1" dirty="0">
                <a:solidFill>
                  <a:schemeClr val="tx2">
                    <a:lumMod val="75000"/>
                    <a:lumOff val="25000"/>
                  </a:schemeClr>
                </a:solidFill>
              </a:rPr>
              <a:t>جزء علوي يسمى المحور </a:t>
            </a:r>
            <a:r>
              <a:rPr lang="en-US" b="1" dirty="0">
                <a:solidFill>
                  <a:schemeClr val="tx2">
                    <a:lumMod val="75000"/>
                    <a:lumOff val="25000"/>
                  </a:schemeClr>
                </a:solidFill>
              </a:rPr>
              <a:t>Rachis </a:t>
            </a:r>
            <a:r>
              <a:rPr lang="ar-IQ" b="1" dirty="0"/>
              <a:t>      </a:t>
            </a:r>
          </a:p>
          <a:p>
            <a:pPr marL="0" indent="0" algn="r" rtl="1">
              <a:buNone/>
            </a:pPr>
            <a:r>
              <a:rPr lang="ar-IQ" b="1" dirty="0"/>
              <a:t>         </a:t>
            </a:r>
            <a:r>
              <a:rPr lang="ar-IQ" b="1" dirty="0">
                <a:solidFill>
                  <a:srgbClr val="7030A0"/>
                </a:solidFill>
              </a:rPr>
              <a:t> 2- نصل </a:t>
            </a:r>
            <a:r>
              <a:rPr lang="en-US" b="1" dirty="0">
                <a:solidFill>
                  <a:srgbClr val="7030A0"/>
                </a:solidFill>
              </a:rPr>
              <a:t>Vane</a:t>
            </a:r>
            <a:r>
              <a:rPr lang="ar-IQ" b="1" dirty="0">
                <a:solidFill>
                  <a:srgbClr val="7030A0"/>
                </a:solidFill>
              </a:rPr>
              <a:t> </a:t>
            </a:r>
          </a:p>
          <a:p>
            <a:pPr marL="0" indent="0" algn="r" rtl="1">
              <a:buNone/>
            </a:pPr>
            <a:r>
              <a:rPr lang="ar-IQ" b="1" dirty="0">
                <a:solidFill>
                  <a:srgbClr val="0070C0"/>
                </a:solidFill>
              </a:rPr>
              <a:t>القصبة</a:t>
            </a:r>
            <a:r>
              <a:rPr lang="ar-IQ" b="1" dirty="0">
                <a:solidFill>
                  <a:schemeClr val="accent5">
                    <a:lumMod val="50000"/>
                  </a:schemeClr>
                </a:solidFill>
              </a:rPr>
              <a:t> </a:t>
            </a:r>
            <a:r>
              <a:rPr lang="en-US" b="1" dirty="0">
                <a:solidFill>
                  <a:schemeClr val="tx2">
                    <a:lumMod val="75000"/>
                    <a:lumOff val="25000"/>
                  </a:schemeClr>
                </a:solidFill>
              </a:rPr>
              <a:t>Calamus</a:t>
            </a:r>
            <a:endParaRPr lang="ar-IQ" b="1" dirty="0">
              <a:solidFill>
                <a:schemeClr val="tx2">
                  <a:lumMod val="75000"/>
                  <a:lumOff val="25000"/>
                </a:schemeClr>
              </a:solidFill>
            </a:endParaRPr>
          </a:p>
          <a:p>
            <a:pPr marL="0" indent="0" algn="r" rtl="1">
              <a:buNone/>
            </a:pPr>
            <a:r>
              <a:rPr lang="ar-IQ" b="1" dirty="0">
                <a:solidFill>
                  <a:schemeClr val="accent5">
                    <a:lumMod val="50000"/>
                  </a:schemeClr>
                </a:solidFill>
              </a:rPr>
              <a:t>تكون انبوبية مجوفه نصف شفافة ، أسفل القصبة فتحة صغيره تسمى </a:t>
            </a:r>
            <a:r>
              <a:rPr lang="ar-IQ" b="1" dirty="0" err="1">
                <a:solidFill>
                  <a:schemeClr val="accent5">
                    <a:lumMod val="50000"/>
                  </a:schemeClr>
                </a:solidFill>
              </a:rPr>
              <a:t>السره</a:t>
            </a:r>
            <a:r>
              <a:rPr lang="ar-IQ" b="1" dirty="0">
                <a:solidFill>
                  <a:schemeClr val="accent5">
                    <a:lumMod val="50000"/>
                  </a:schemeClr>
                </a:solidFill>
              </a:rPr>
              <a:t> السفلى </a:t>
            </a:r>
            <a:r>
              <a:rPr lang="en-US" b="1" dirty="0">
                <a:solidFill>
                  <a:schemeClr val="accent5">
                    <a:lumMod val="50000"/>
                  </a:schemeClr>
                </a:solidFill>
              </a:rPr>
              <a:t>Inferior Umbilicus</a:t>
            </a:r>
            <a:r>
              <a:rPr lang="ar-IQ" b="1" dirty="0">
                <a:solidFill>
                  <a:schemeClr val="accent5">
                    <a:lumMod val="50000"/>
                  </a:schemeClr>
                </a:solidFill>
              </a:rPr>
              <a:t> تنقل المواد </a:t>
            </a:r>
            <a:r>
              <a:rPr lang="ar-IQ" b="1" dirty="0" err="1">
                <a:solidFill>
                  <a:schemeClr val="accent5">
                    <a:lumMod val="50000"/>
                  </a:schemeClr>
                </a:solidFill>
              </a:rPr>
              <a:t>المواد</a:t>
            </a:r>
            <a:r>
              <a:rPr lang="ar-IQ" b="1" dirty="0">
                <a:solidFill>
                  <a:schemeClr val="accent5">
                    <a:lumMod val="50000"/>
                  </a:schemeClr>
                </a:solidFill>
              </a:rPr>
              <a:t> الغذائية والصبغات من الادمة الى الريشة ،</a:t>
            </a:r>
          </a:p>
          <a:p>
            <a:pPr marL="0" indent="0" algn="r" rtl="1">
              <a:buNone/>
            </a:pPr>
            <a:r>
              <a:rPr lang="ar-IQ" b="1" dirty="0">
                <a:solidFill>
                  <a:schemeClr val="accent5">
                    <a:lumMod val="50000"/>
                  </a:schemeClr>
                </a:solidFill>
              </a:rPr>
              <a:t>وعند اتصال القصبة بالمحور هناك فتحة أخرى تسمى </a:t>
            </a:r>
            <a:r>
              <a:rPr lang="ar-IQ" b="1" dirty="0" err="1">
                <a:solidFill>
                  <a:schemeClr val="accent5">
                    <a:lumMod val="50000"/>
                  </a:schemeClr>
                </a:solidFill>
              </a:rPr>
              <a:t>السره</a:t>
            </a:r>
            <a:r>
              <a:rPr lang="ar-IQ" b="1" dirty="0">
                <a:solidFill>
                  <a:schemeClr val="accent5">
                    <a:lumMod val="50000"/>
                  </a:schemeClr>
                </a:solidFill>
              </a:rPr>
              <a:t> العليا </a:t>
            </a:r>
            <a:r>
              <a:rPr lang="en-US" b="1" dirty="0">
                <a:solidFill>
                  <a:schemeClr val="accent5">
                    <a:lumMod val="50000"/>
                  </a:schemeClr>
                </a:solidFill>
              </a:rPr>
              <a:t>Superior Umbilicus</a:t>
            </a:r>
            <a:r>
              <a:rPr lang="ar-IQ" b="1" dirty="0">
                <a:solidFill>
                  <a:schemeClr val="accent5">
                    <a:lumMod val="50000"/>
                  </a:schemeClr>
                </a:solidFill>
              </a:rPr>
              <a:t> تقوم </a:t>
            </a:r>
            <a:r>
              <a:rPr lang="ar-IQ" b="1" dirty="0" err="1">
                <a:solidFill>
                  <a:schemeClr val="accent5">
                    <a:lumMod val="50000"/>
                  </a:schemeClr>
                </a:solidFill>
              </a:rPr>
              <a:t>بامداد</a:t>
            </a:r>
            <a:r>
              <a:rPr lang="ar-IQ" b="1" dirty="0">
                <a:solidFill>
                  <a:schemeClr val="accent5">
                    <a:lumMod val="50000"/>
                  </a:schemeClr>
                </a:solidFill>
              </a:rPr>
              <a:t> الريش الثانوي بالمواد الغذائية. </a:t>
            </a:r>
          </a:p>
          <a:p>
            <a:pPr marL="0" indent="0" algn="r" rtl="1">
              <a:buNone/>
            </a:pPr>
            <a:r>
              <a:rPr lang="ar-IQ" b="1" dirty="0">
                <a:solidFill>
                  <a:schemeClr val="accent5">
                    <a:lumMod val="50000"/>
                  </a:schemeClr>
                </a:solidFill>
              </a:rPr>
              <a:t>وفي بعض الطيور توجد خصلة صغيره من ريش طري قرب </a:t>
            </a:r>
            <a:r>
              <a:rPr lang="ar-IQ" b="1" dirty="0" err="1">
                <a:solidFill>
                  <a:schemeClr val="accent5">
                    <a:lumMod val="50000"/>
                  </a:schemeClr>
                </a:solidFill>
              </a:rPr>
              <a:t>السره</a:t>
            </a:r>
            <a:r>
              <a:rPr lang="ar-IQ" b="1" dirty="0">
                <a:solidFill>
                  <a:schemeClr val="accent5">
                    <a:lumMod val="50000"/>
                  </a:schemeClr>
                </a:solidFill>
              </a:rPr>
              <a:t> العليا ومغطيا لها  تسمى الساق السفلي </a:t>
            </a:r>
            <a:r>
              <a:rPr lang="en-US" b="1" dirty="0">
                <a:solidFill>
                  <a:schemeClr val="accent5">
                    <a:lumMod val="50000"/>
                  </a:schemeClr>
                </a:solidFill>
              </a:rPr>
              <a:t>Hyporachis</a:t>
            </a:r>
            <a:r>
              <a:rPr lang="ar-IQ" b="1" dirty="0">
                <a:solidFill>
                  <a:schemeClr val="accent5">
                    <a:lumMod val="50000"/>
                  </a:schemeClr>
                </a:solidFill>
              </a:rPr>
              <a:t> او قد تكون طويلة بطول الريشة الرئيسة مثل النعام فتسمى ما بعد الساق </a:t>
            </a:r>
            <a:r>
              <a:rPr lang="en-US" b="1" dirty="0">
                <a:solidFill>
                  <a:schemeClr val="accent5">
                    <a:lumMod val="50000"/>
                  </a:schemeClr>
                </a:solidFill>
              </a:rPr>
              <a:t>After Shaft</a:t>
            </a:r>
            <a:r>
              <a:rPr lang="ar-IQ" b="1" dirty="0">
                <a:solidFill>
                  <a:schemeClr val="accent5">
                    <a:lumMod val="50000"/>
                  </a:schemeClr>
                </a:solidFill>
              </a:rPr>
              <a:t>.</a:t>
            </a:r>
          </a:p>
          <a:p>
            <a:pPr marL="0" indent="0" algn="r" rtl="1">
              <a:buNone/>
            </a:pPr>
            <a:r>
              <a:rPr lang="ar-IQ" b="1" dirty="0">
                <a:solidFill>
                  <a:schemeClr val="accent5">
                    <a:lumMod val="50000"/>
                  </a:schemeClr>
                </a:solidFill>
              </a:rPr>
              <a:t> </a:t>
            </a:r>
          </a:p>
          <a:p>
            <a:pPr marL="0" indent="0" algn="r" rtl="1">
              <a:buNone/>
            </a:pPr>
            <a:r>
              <a:rPr lang="ar-IQ" b="1" dirty="0">
                <a:solidFill>
                  <a:schemeClr val="accent3">
                    <a:lumMod val="50000"/>
                  </a:schemeClr>
                </a:solidFill>
              </a:rPr>
              <a:t>النصل </a:t>
            </a:r>
            <a:r>
              <a:rPr lang="en-US" b="1" dirty="0">
                <a:solidFill>
                  <a:schemeClr val="accent3">
                    <a:lumMod val="50000"/>
                  </a:schemeClr>
                </a:solidFill>
              </a:rPr>
              <a:t>Vane </a:t>
            </a:r>
            <a:r>
              <a:rPr lang="ar-IQ" b="1" dirty="0">
                <a:solidFill>
                  <a:schemeClr val="accent3">
                    <a:lumMod val="50000"/>
                  </a:schemeClr>
                </a:solidFill>
              </a:rPr>
              <a:t> يمثل الجزء الغشائي الصفاقي المروحي الشكل المحمول على الساق. ويقسم الساق النصل الى جزئين جانبيين وكل نصف مكون من عدد كبير من الخيوط او الاسلات </a:t>
            </a:r>
            <a:r>
              <a:rPr lang="en-US" b="1" dirty="0">
                <a:solidFill>
                  <a:schemeClr val="accent3">
                    <a:lumMod val="50000"/>
                  </a:schemeClr>
                </a:solidFill>
              </a:rPr>
              <a:t>Barbs</a:t>
            </a:r>
            <a:r>
              <a:rPr lang="ar-IQ" b="1" dirty="0">
                <a:solidFill>
                  <a:schemeClr val="accent3">
                    <a:lumMod val="50000"/>
                  </a:schemeClr>
                </a:solidFill>
              </a:rPr>
              <a:t> تحمل عدد من </a:t>
            </a:r>
            <a:r>
              <a:rPr lang="ar-IQ" b="1" dirty="0" err="1">
                <a:solidFill>
                  <a:schemeClr val="accent3">
                    <a:lumMod val="50000"/>
                  </a:schemeClr>
                </a:solidFill>
              </a:rPr>
              <a:t>الاسيلات</a:t>
            </a:r>
            <a:r>
              <a:rPr lang="ar-IQ" b="1" dirty="0">
                <a:solidFill>
                  <a:schemeClr val="accent3">
                    <a:lumMod val="50000"/>
                  </a:schemeClr>
                </a:solidFill>
              </a:rPr>
              <a:t> </a:t>
            </a:r>
            <a:r>
              <a:rPr lang="en-US" b="1" dirty="0">
                <a:solidFill>
                  <a:schemeClr val="accent3">
                    <a:lumMod val="50000"/>
                  </a:schemeClr>
                </a:solidFill>
              </a:rPr>
              <a:t>Barbules</a:t>
            </a:r>
            <a:r>
              <a:rPr lang="ar-IQ" b="1" dirty="0">
                <a:solidFill>
                  <a:schemeClr val="accent3">
                    <a:lumMod val="50000"/>
                  </a:schemeClr>
                </a:solidFill>
              </a:rPr>
              <a:t> وتحمل كلاليب </a:t>
            </a:r>
            <a:r>
              <a:rPr lang="en-US" b="1" dirty="0" err="1">
                <a:solidFill>
                  <a:schemeClr val="accent3">
                    <a:lumMod val="50000"/>
                  </a:schemeClr>
                </a:solidFill>
              </a:rPr>
              <a:t>Hooklets</a:t>
            </a:r>
            <a:r>
              <a:rPr lang="ar-IQ" b="1" dirty="0">
                <a:solidFill>
                  <a:schemeClr val="accent3">
                    <a:lumMod val="50000"/>
                  </a:schemeClr>
                </a:solidFill>
              </a:rPr>
              <a:t> </a:t>
            </a:r>
            <a:r>
              <a:rPr lang="ar-IQ" b="1" dirty="0"/>
              <a:t>.</a:t>
            </a:r>
          </a:p>
        </p:txBody>
      </p:sp>
      <p:cxnSp>
        <p:nvCxnSpPr>
          <p:cNvPr id="5" name="رابط كسهم مستقيم 4">
            <a:extLst>
              <a:ext uri="{FF2B5EF4-FFF2-40B4-BE49-F238E27FC236}">
                <a16:creationId xmlns:a16="http://schemas.microsoft.com/office/drawing/2014/main" id="{FF2FED2B-3831-E3E7-E4F2-DDF68D2A14B8}"/>
              </a:ext>
            </a:extLst>
          </p:cNvPr>
          <p:cNvCxnSpPr/>
          <p:nvPr/>
        </p:nvCxnSpPr>
        <p:spPr>
          <a:xfrm flipH="1" flipV="1">
            <a:off x="5549153" y="1183341"/>
            <a:ext cx="878541" cy="3496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رابط كسهم مستقيم 6">
            <a:extLst>
              <a:ext uri="{FF2B5EF4-FFF2-40B4-BE49-F238E27FC236}">
                <a16:creationId xmlns:a16="http://schemas.microsoft.com/office/drawing/2014/main" id="{2E8776D2-49D8-B089-37A5-F75780B229CE}"/>
              </a:ext>
            </a:extLst>
          </p:cNvPr>
          <p:cNvCxnSpPr/>
          <p:nvPr/>
        </p:nvCxnSpPr>
        <p:spPr>
          <a:xfrm flipH="1">
            <a:off x="5549153" y="1604684"/>
            <a:ext cx="878541" cy="717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432793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C0BA9846-E8DE-521E-4331-FB52C8E28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48" y="235732"/>
            <a:ext cx="7144871" cy="5880847"/>
          </a:xfrm>
          <a:prstGeom prst="rect">
            <a:avLst/>
          </a:prstGeom>
        </p:spPr>
      </p:pic>
      <p:pic>
        <p:nvPicPr>
          <p:cNvPr id="7" name="صورة 6">
            <a:extLst>
              <a:ext uri="{FF2B5EF4-FFF2-40B4-BE49-F238E27FC236}">
                <a16:creationId xmlns:a16="http://schemas.microsoft.com/office/drawing/2014/main" id="{9966F176-510E-B6A3-9FD0-EA135EE39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576" y="-1"/>
            <a:ext cx="5074024" cy="6352312"/>
          </a:xfrm>
          <a:prstGeom prst="rect">
            <a:avLst/>
          </a:prstGeom>
          <a:solidFill>
            <a:srgbClr val="1F1F1F"/>
          </a:solidFill>
        </p:spPr>
        <p:style>
          <a:lnRef idx="1">
            <a:schemeClr val="accent1"/>
          </a:lnRef>
          <a:fillRef idx="2">
            <a:schemeClr val="accent1"/>
          </a:fillRef>
          <a:effectRef idx="1">
            <a:schemeClr val="accent1"/>
          </a:effectRef>
          <a:fontRef idx="minor">
            <a:schemeClr val="dk1"/>
          </a:fontRef>
        </p:style>
      </p:pic>
    </p:spTree>
    <p:extLst>
      <p:ext uri="{BB962C8B-B14F-4D97-AF65-F5344CB8AC3E}">
        <p14:creationId xmlns:p14="http://schemas.microsoft.com/office/powerpoint/2010/main" val="11285174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559C9B1-8E28-A6D2-52B0-ABBE9788F058}"/>
              </a:ext>
            </a:extLst>
          </p:cNvPr>
          <p:cNvSpPr>
            <a:spLocks noGrp="1"/>
          </p:cNvSpPr>
          <p:nvPr>
            <p:ph type="title"/>
          </p:nvPr>
        </p:nvSpPr>
        <p:spPr>
          <a:xfrm>
            <a:off x="565150" y="179294"/>
            <a:ext cx="11626850" cy="1860580"/>
          </a:xfrm>
        </p:spPr>
        <p:txBody>
          <a:bodyPr>
            <a:normAutofit fontScale="90000"/>
          </a:bodyPr>
          <a:lstStyle/>
          <a:p>
            <a:pPr algn="r" rtl="1"/>
            <a:r>
              <a:rPr lang="ar-IQ" sz="3600" dirty="0"/>
              <a:t>أنواع الريش الرئيسي حسب موقعه: </a:t>
            </a:r>
            <a:br>
              <a:rPr lang="ar-IQ" sz="3600" dirty="0"/>
            </a:br>
            <a:r>
              <a:rPr lang="ar-IQ" sz="3600" dirty="0">
                <a:solidFill>
                  <a:srgbClr val="FF0000"/>
                </a:solidFill>
              </a:rPr>
              <a:t>1- ريش الجناح </a:t>
            </a:r>
            <a:r>
              <a:rPr lang="en-US" sz="3600" dirty="0">
                <a:solidFill>
                  <a:srgbClr val="FF0000"/>
                </a:solidFill>
              </a:rPr>
              <a:t>Remiges</a:t>
            </a:r>
            <a:r>
              <a:rPr lang="ar-IQ" sz="3600" dirty="0"/>
              <a:t> : يوجد على الجناح فيسمى ريش الطيران</a:t>
            </a:r>
            <a:br>
              <a:rPr lang="ar-IQ" sz="2000" dirty="0"/>
            </a:br>
            <a:br>
              <a:rPr lang="ar-IQ" sz="3600" dirty="0"/>
            </a:br>
            <a:endParaRPr lang="ar-IQ" sz="3600" dirty="0"/>
          </a:p>
        </p:txBody>
      </p:sp>
      <p:sp>
        <p:nvSpPr>
          <p:cNvPr id="3" name="عنصر نائب للمحتوى 2">
            <a:extLst>
              <a:ext uri="{FF2B5EF4-FFF2-40B4-BE49-F238E27FC236}">
                <a16:creationId xmlns:a16="http://schemas.microsoft.com/office/drawing/2014/main" id="{1E3B1C05-5789-9ED0-328A-C9C613779EFA}"/>
              </a:ext>
            </a:extLst>
          </p:cNvPr>
          <p:cNvSpPr>
            <a:spLocks noGrp="1"/>
          </p:cNvSpPr>
          <p:nvPr>
            <p:ph idx="1"/>
          </p:nvPr>
        </p:nvSpPr>
        <p:spPr>
          <a:xfrm>
            <a:off x="367553" y="1349405"/>
            <a:ext cx="11824447" cy="5445842"/>
          </a:xfrm>
        </p:spPr>
        <p:txBody>
          <a:bodyPr>
            <a:normAutofit fontScale="70000" lnSpcReduction="20000"/>
          </a:bodyPr>
          <a:lstStyle/>
          <a:p>
            <a:pPr marL="0" indent="0" algn="r">
              <a:buNone/>
            </a:pPr>
            <a:r>
              <a:rPr lang="ar-IQ" dirty="0"/>
              <a:t>  </a:t>
            </a:r>
            <a:r>
              <a:rPr lang="ar-IQ" sz="3600" b="1" dirty="0">
                <a:solidFill>
                  <a:schemeClr val="accent4">
                    <a:lumMod val="50000"/>
                  </a:schemeClr>
                </a:solidFill>
              </a:rPr>
              <a:t>*تركيبه: النصف الخلفي للنصل اعرض من نصفه الامامي .</a:t>
            </a:r>
          </a:p>
          <a:p>
            <a:pPr marL="0" indent="0" algn="r">
              <a:buNone/>
            </a:pPr>
            <a:r>
              <a:rPr lang="ar-IQ" sz="3600" b="1" dirty="0">
                <a:solidFill>
                  <a:schemeClr val="accent4">
                    <a:lumMod val="50000"/>
                  </a:schemeClr>
                </a:solidFill>
              </a:rPr>
              <a:t>  * جناح الحمامة متكون من 23 ريشة .</a:t>
            </a:r>
          </a:p>
          <a:p>
            <a:pPr marL="0" indent="0" algn="r" rtl="1">
              <a:buNone/>
            </a:pPr>
            <a:r>
              <a:rPr lang="ar-IQ" sz="3600" b="1" dirty="0"/>
              <a:t>(الجناح تحور للطرف الامامي وهو متكون من عظم العضد والساعد واليد)، لذلك يتوزع الريش على هذه العظام بالترتيب :</a:t>
            </a:r>
          </a:p>
          <a:p>
            <a:pPr algn="r" rtl="1"/>
            <a:r>
              <a:rPr lang="ar-IQ" sz="3600" b="1" dirty="0"/>
              <a:t> فالعظام الموجودة على اليد عددها 11</a:t>
            </a:r>
            <a:r>
              <a:rPr lang="en-US" sz="3600" b="1" dirty="0"/>
              <a:t> </a:t>
            </a:r>
            <a:r>
              <a:rPr lang="ar-IQ" sz="3600" b="1" dirty="0"/>
              <a:t> تسمى الأوائل </a:t>
            </a:r>
            <a:r>
              <a:rPr lang="en-US" sz="3600" b="1" dirty="0"/>
              <a:t>Primaries</a:t>
            </a:r>
            <a:r>
              <a:rPr lang="ar-IQ" sz="3600" b="1" dirty="0"/>
              <a:t> او القوادم  (</a:t>
            </a:r>
            <a:r>
              <a:rPr lang="en-US" sz="3600" b="1" dirty="0"/>
              <a:t>Manuals</a:t>
            </a:r>
            <a:r>
              <a:rPr lang="ar-IQ" sz="3600" b="1" dirty="0"/>
              <a:t> )، وظيفتها دفع وحركة الطائر باتجاه الامام خلال حركته في الهواء وعددها يتباين (9</a:t>
            </a:r>
            <a:r>
              <a:rPr lang="en-US" sz="3600" b="1" dirty="0"/>
              <a:t>-</a:t>
            </a:r>
            <a:r>
              <a:rPr lang="ar-IQ" sz="3600" b="1" dirty="0"/>
              <a:t> 16</a:t>
            </a:r>
            <a:r>
              <a:rPr lang="en-US" sz="3600" b="1" dirty="0"/>
              <a:t> (</a:t>
            </a:r>
            <a:r>
              <a:rPr lang="ar-IQ" sz="3600" b="1" dirty="0"/>
              <a:t> . </a:t>
            </a:r>
          </a:p>
          <a:p>
            <a:pPr marL="0" indent="0" algn="r" rtl="1">
              <a:buNone/>
            </a:pPr>
            <a:r>
              <a:rPr lang="ar-IQ" sz="3600" b="1" dirty="0"/>
              <a:t> </a:t>
            </a:r>
          </a:p>
          <a:p>
            <a:pPr algn="r" rtl="1"/>
            <a:r>
              <a:rPr lang="ar-IQ" sz="3600" b="1" dirty="0"/>
              <a:t>العظام الموجودة على الساعد او الزند عددها 12</a:t>
            </a:r>
            <a:r>
              <a:rPr lang="en-US" sz="3600" b="1" dirty="0"/>
              <a:t> </a:t>
            </a:r>
            <a:r>
              <a:rPr lang="ar-IQ" sz="3600" b="1" dirty="0"/>
              <a:t> الثواني </a:t>
            </a:r>
            <a:r>
              <a:rPr lang="en-US" sz="3600" b="1" dirty="0"/>
              <a:t>Secondaries</a:t>
            </a:r>
            <a:r>
              <a:rPr lang="ar-IQ" sz="3600" b="1" dirty="0"/>
              <a:t> او الخوافي </a:t>
            </a:r>
            <a:r>
              <a:rPr lang="en-US" sz="3600" b="1" dirty="0"/>
              <a:t>Cubitalis)</a:t>
            </a:r>
            <a:r>
              <a:rPr lang="ar-IQ" sz="3600" b="1" dirty="0"/>
              <a:t>)، وظيفتها تجهز الرفع خلال الطيران عددها يتباين (6</a:t>
            </a:r>
            <a:r>
              <a:rPr lang="en-US" sz="3600" b="1" dirty="0"/>
              <a:t> –</a:t>
            </a:r>
            <a:r>
              <a:rPr lang="ar-IQ" sz="3600" b="1" dirty="0"/>
              <a:t> 19</a:t>
            </a:r>
            <a:r>
              <a:rPr lang="en-US" sz="3600" b="1" dirty="0"/>
              <a:t>  (</a:t>
            </a:r>
            <a:r>
              <a:rPr lang="ar-IQ" sz="3600" b="1" dirty="0"/>
              <a:t> ، حيث توفر سطح انسيابي لجناح الطائر.</a:t>
            </a:r>
          </a:p>
          <a:p>
            <a:pPr algn="r" rtl="1"/>
            <a:r>
              <a:rPr lang="ar-IQ" sz="3600" b="1" dirty="0"/>
              <a:t> </a:t>
            </a:r>
          </a:p>
          <a:p>
            <a:pPr algn="r" rtl="1"/>
            <a:r>
              <a:rPr lang="ar-IQ" sz="3600" b="1" dirty="0"/>
              <a:t>العظام الموجودة على العضد تسمى الثوالث </a:t>
            </a:r>
            <a:r>
              <a:rPr lang="en-US" sz="3600" b="1" dirty="0"/>
              <a:t>Tertiaries</a:t>
            </a:r>
            <a:r>
              <a:rPr lang="ar-IQ" sz="3600" b="1" dirty="0"/>
              <a:t> ، تعمل مثل غلاف حامي لكل او أجزاء من الأوائل والثواني . </a:t>
            </a:r>
          </a:p>
          <a:p>
            <a:pPr algn="r" rtl="1"/>
            <a:r>
              <a:rPr lang="ar-IQ" dirty="0"/>
              <a:t> </a:t>
            </a:r>
          </a:p>
        </p:txBody>
      </p:sp>
    </p:spTree>
    <p:extLst>
      <p:ext uri="{BB962C8B-B14F-4D97-AF65-F5344CB8AC3E}">
        <p14:creationId xmlns:p14="http://schemas.microsoft.com/office/powerpoint/2010/main" val="19971849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86294E3-E669-75AB-7726-8AE85EAFA1C0}"/>
              </a:ext>
            </a:extLst>
          </p:cNvPr>
          <p:cNvSpPr>
            <a:spLocks noGrp="1"/>
          </p:cNvSpPr>
          <p:nvPr>
            <p:ph type="title"/>
          </p:nvPr>
        </p:nvSpPr>
        <p:spPr>
          <a:xfrm>
            <a:off x="565150" y="80682"/>
            <a:ext cx="11384803" cy="1959192"/>
          </a:xfrm>
        </p:spPr>
        <p:txBody>
          <a:bodyPr/>
          <a:lstStyle/>
          <a:p>
            <a:pPr algn="r" rtl="1"/>
            <a:r>
              <a:rPr lang="ar-IQ" sz="3600" dirty="0">
                <a:solidFill>
                  <a:srgbClr val="FF0000"/>
                </a:solidFill>
              </a:rPr>
              <a:t>2- ريش الذنب </a:t>
            </a:r>
            <a:r>
              <a:rPr lang="en-US" sz="3600" dirty="0">
                <a:solidFill>
                  <a:srgbClr val="FF0000"/>
                </a:solidFill>
              </a:rPr>
              <a:t>Rectrices</a:t>
            </a:r>
            <a:r>
              <a:rPr lang="ar-IQ" sz="3600" dirty="0">
                <a:solidFill>
                  <a:srgbClr val="FF0000"/>
                </a:solidFill>
              </a:rPr>
              <a:t> </a:t>
            </a:r>
            <a:r>
              <a:rPr lang="ar-IQ" sz="4000" dirty="0"/>
              <a:t>: </a:t>
            </a:r>
            <a:r>
              <a:rPr lang="ar-IQ" sz="3200" dirty="0"/>
              <a:t>يوجد حول الدبر</a:t>
            </a:r>
            <a:r>
              <a:rPr lang="en-US" sz="3200" dirty="0"/>
              <a:t>Uropygium</a:t>
            </a:r>
            <a:r>
              <a:rPr lang="ar-IQ" sz="4000" dirty="0"/>
              <a:t>  </a:t>
            </a:r>
            <a:endParaRPr lang="ar-IQ" dirty="0"/>
          </a:p>
        </p:txBody>
      </p:sp>
      <p:sp>
        <p:nvSpPr>
          <p:cNvPr id="3" name="عنصر نائب للمحتوى 2">
            <a:extLst>
              <a:ext uri="{FF2B5EF4-FFF2-40B4-BE49-F238E27FC236}">
                <a16:creationId xmlns:a16="http://schemas.microsoft.com/office/drawing/2014/main" id="{86DE6896-3E92-8D60-C5AA-A02ADC134856}"/>
              </a:ext>
            </a:extLst>
          </p:cNvPr>
          <p:cNvSpPr>
            <a:spLocks noGrp="1"/>
          </p:cNvSpPr>
          <p:nvPr>
            <p:ph idx="1"/>
          </p:nvPr>
        </p:nvSpPr>
        <p:spPr>
          <a:xfrm>
            <a:off x="565150" y="932329"/>
            <a:ext cx="11555132" cy="4828899"/>
          </a:xfrm>
        </p:spPr>
        <p:txBody>
          <a:bodyPr>
            <a:normAutofit fontScale="92500" lnSpcReduction="10000"/>
          </a:bodyPr>
          <a:lstStyle/>
          <a:p>
            <a:pPr marL="0" indent="0" algn="r">
              <a:buNone/>
            </a:pPr>
            <a:r>
              <a:rPr lang="ar-IQ" sz="3200" b="1" dirty="0"/>
              <a:t>ريش الذنب يتباين في العدد حسب نوع الطائر مثلا في الحمام (12 ريشة ) تترتب بشكل نصف دائرة يعمل مثل كابح عند النزول ودفة في الاستدارة الجانبية او العمودية .</a:t>
            </a:r>
          </a:p>
          <a:p>
            <a:pPr marL="0" indent="0" algn="r">
              <a:buNone/>
            </a:pPr>
            <a:r>
              <a:rPr lang="ar-IQ" sz="3200" b="1" dirty="0"/>
              <a:t> </a:t>
            </a:r>
          </a:p>
          <a:p>
            <a:pPr marL="0" indent="0" algn="r">
              <a:buNone/>
            </a:pPr>
            <a:r>
              <a:rPr lang="ar-IQ" sz="2800" b="1" dirty="0">
                <a:solidFill>
                  <a:schemeClr val="accent3">
                    <a:lumMod val="50000"/>
                  </a:schemeClr>
                </a:solidFill>
              </a:rPr>
              <a:t>ملاحظة </a:t>
            </a:r>
            <a:r>
              <a:rPr lang="ar-IQ" dirty="0"/>
              <a:t>: (</a:t>
            </a:r>
            <a:r>
              <a:rPr lang="ar-IQ" sz="2800" b="1" dirty="0">
                <a:solidFill>
                  <a:schemeClr val="accent3">
                    <a:lumMod val="50000"/>
                  </a:schemeClr>
                </a:solidFill>
              </a:rPr>
              <a:t>هذا الجناح يحوي مثل الثلمة او الحفر فينشأ فراغات في قمة الجناح فيعبر الهواء خلال هذه الفراغات ويزيد في انشاء قوة رفع للطائر)</a:t>
            </a:r>
            <a:r>
              <a:rPr lang="ar-IQ" dirty="0"/>
              <a:t> .</a:t>
            </a:r>
          </a:p>
          <a:p>
            <a:pPr marL="0" indent="0" algn="r">
              <a:buNone/>
            </a:pPr>
            <a:endParaRPr lang="ar-IQ" dirty="0"/>
          </a:p>
          <a:p>
            <a:pPr marL="0" indent="0" algn="r" rtl="1">
              <a:buNone/>
            </a:pPr>
            <a:r>
              <a:rPr lang="ar-IQ" sz="3600" b="1" dirty="0">
                <a:solidFill>
                  <a:schemeClr val="accent6">
                    <a:lumMod val="75000"/>
                  </a:schemeClr>
                </a:solidFill>
              </a:rPr>
              <a:t>3 - الريش المغطي </a:t>
            </a:r>
            <a:r>
              <a:rPr lang="en-US" sz="3600" b="1" dirty="0">
                <a:solidFill>
                  <a:schemeClr val="accent6">
                    <a:lumMod val="75000"/>
                  </a:schemeClr>
                </a:solidFill>
              </a:rPr>
              <a:t>    :Coverts</a:t>
            </a:r>
            <a:r>
              <a:rPr lang="ar-IQ" sz="3200" b="1" dirty="0">
                <a:solidFill>
                  <a:schemeClr val="accent6">
                    <a:lumMod val="75000"/>
                  </a:schemeClr>
                </a:solidFill>
              </a:rPr>
              <a:t> </a:t>
            </a:r>
            <a:r>
              <a:rPr lang="ar-IQ" sz="3200" b="1" dirty="0">
                <a:solidFill>
                  <a:schemeClr val="tx1">
                    <a:lumMod val="95000"/>
                    <a:lumOff val="5000"/>
                  </a:schemeClr>
                </a:solidFill>
              </a:rPr>
              <a:t>يكون أصغر حجما والاسيلات غير جيدة التكوين ويشكل الغطاء العام للجسم ويوفر سطح أملس للجسم ومن ثم يقلل تأثير الاحتكاك والتلف في الريش</a:t>
            </a:r>
            <a:r>
              <a:rPr lang="ar-IQ" sz="2800" b="1" dirty="0">
                <a:solidFill>
                  <a:schemeClr val="tx1">
                    <a:lumMod val="95000"/>
                    <a:lumOff val="5000"/>
                  </a:schemeClr>
                </a:solidFill>
              </a:rPr>
              <a:t>. </a:t>
            </a:r>
          </a:p>
          <a:p>
            <a:pPr marL="0" indent="0" algn="r" rtl="1">
              <a:buNone/>
            </a:pPr>
            <a:r>
              <a:rPr lang="ar-IQ" sz="2800" b="1" dirty="0">
                <a:solidFill>
                  <a:schemeClr val="tx1">
                    <a:lumMod val="95000"/>
                    <a:lumOff val="5000"/>
                  </a:schemeClr>
                </a:solidFill>
              </a:rPr>
              <a:t>   </a:t>
            </a:r>
          </a:p>
        </p:txBody>
      </p:sp>
    </p:spTree>
    <p:extLst>
      <p:ext uri="{BB962C8B-B14F-4D97-AF65-F5344CB8AC3E}">
        <p14:creationId xmlns:p14="http://schemas.microsoft.com/office/powerpoint/2010/main" val="42319593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716617D-1297-83D4-24D6-4F6C1FE6C73B}"/>
              </a:ext>
            </a:extLst>
          </p:cNvPr>
          <p:cNvSpPr>
            <a:spLocks noGrp="1"/>
          </p:cNvSpPr>
          <p:nvPr>
            <p:ph type="title"/>
          </p:nvPr>
        </p:nvSpPr>
        <p:spPr>
          <a:xfrm>
            <a:off x="565150" y="340659"/>
            <a:ext cx="11331015" cy="1699215"/>
          </a:xfrm>
        </p:spPr>
        <p:txBody>
          <a:bodyPr/>
          <a:lstStyle/>
          <a:p>
            <a:pPr algn="r"/>
            <a:r>
              <a:rPr lang="ar-IQ"/>
              <a:t>صبغة الريشة </a:t>
            </a:r>
            <a:endParaRPr lang="ar-IQ" dirty="0"/>
          </a:p>
        </p:txBody>
      </p:sp>
      <p:sp>
        <p:nvSpPr>
          <p:cNvPr id="3" name="عنصر نائب للمحتوى 2">
            <a:extLst>
              <a:ext uri="{FF2B5EF4-FFF2-40B4-BE49-F238E27FC236}">
                <a16:creationId xmlns:a16="http://schemas.microsoft.com/office/drawing/2014/main" id="{324C9520-BA9E-E859-A9D0-28F777A7A1BF}"/>
              </a:ext>
            </a:extLst>
          </p:cNvPr>
          <p:cNvSpPr>
            <a:spLocks noGrp="1"/>
          </p:cNvSpPr>
          <p:nvPr>
            <p:ph idx="1"/>
          </p:nvPr>
        </p:nvSpPr>
        <p:spPr>
          <a:xfrm>
            <a:off x="475130" y="1021975"/>
            <a:ext cx="11421036" cy="5495365"/>
          </a:xfrm>
        </p:spPr>
        <p:txBody>
          <a:bodyPr>
            <a:normAutofit fontScale="70000" lnSpcReduction="20000"/>
          </a:bodyPr>
          <a:lstStyle/>
          <a:p>
            <a:pPr marL="0" indent="0" algn="r">
              <a:buNone/>
            </a:pPr>
            <a:r>
              <a:rPr lang="ar-IQ" dirty="0"/>
              <a:t>.</a:t>
            </a:r>
          </a:p>
          <a:p>
            <a:pPr marL="0" indent="0" algn="r">
              <a:buNone/>
            </a:pPr>
            <a:r>
              <a:rPr lang="ar-IQ" dirty="0"/>
              <a:t> </a:t>
            </a:r>
            <a:r>
              <a:rPr lang="ar-IQ" sz="4500" b="1" dirty="0"/>
              <a:t>يعود اللون الى ترسب الصبغة في الريشة اثناء تكوينها او ألوان تركيبية تمتص الاطوال الموجية المختلفة فاللون الأبيض يعود الى انعكاس الضوء من الريشة دون امتصاص لاي من الاطوال الموجية.</a:t>
            </a:r>
          </a:p>
          <a:p>
            <a:pPr marL="0" indent="0" algn="r">
              <a:buNone/>
            </a:pPr>
            <a:endParaRPr lang="ar-IQ" sz="3600" b="1" dirty="0"/>
          </a:p>
          <a:p>
            <a:pPr marL="0" indent="0" algn="r">
              <a:buNone/>
            </a:pPr>
            <a:r>
              <a:rPr lang="ar-IQ" sz="2800" b="1" dirty="0"/>
              <a:t> </a:t>
            </a:r>
            <a:endParaRPr lang="ar-IQ" sz="2800" dirty="0"/>
          </a:p>
          <a:p>
            <a:pPr marL="0" indent="0" algn="r">
              <a:buNone/>
            </a:pPr>
            <a:r>
              <a:rPr lang="ar-IQ" sz="4600" b="1" dirty="0">
                <a:solidFill>
                  <a:schemeClr val="accent3">
                    <a:lumMod val="50000"/>
                  </a:schemeClr>
                </a:solidFill>
              </a:rPr>
              <a:t>عوامل التغير في لون الريشة</a:t>
            </a:r>
            <a:r>
              <a:rPr lang="ar-IQ" sz="4600" dirty="0"/>
              <a:t> </a:t>
            </a:r>
          </a:p>
          <a:p>
            <a:pPr marL="0" indent="0" algn="r">
              <a:buNone/>
            </a:pPr>
            <a:r>
              <a:rPr lang="ar-IQ" sz="3900" b="1" dirty="0">
                <a:solidFill>
                  <a:schemeClr val="accent4">
                    <a:lumMod val="50000"/>
                  </a:schemeClr>
                </a:solidFill>
              </a:rPr>
              <a:t>1- تلاشي الصبغة السابقة الموجودة .</a:t>
            </a:r>
          </a:p>
          <a:p>
            <a:pPr marL="0" indent="0" algn="r">
              <a:buNone/>
            </a:pPr>
            <a:r>
              <a:rPr lang="ar-IQ" sz="3900" b="1" dirty="0">
                <a:solidFill>
                  <a:schemeClr val="accent4">
                    <a:lumMod val="50000"/>
                  </a:schemeClr>
                </a:solidFill>
              </a:rPr>
              <a:t>2- تعرية نهايات الريشة. </a:t>
            </a:r>
          </a:p>
          <a:p>
            <a:pPr marL="0" indent="0" algn="r">
              <a:buNone/>
            </a:pPr>
            <a:r>
              <a:rPr lang="ar-IQ" sz="3900" b="1" dirty="0">
                <a:solidFill>
                  <a:schemeClr val="accent4">
                    <a:lumMod val="50000"/>
                  </a:schemeClr>
                </a:solidFill>
              </a:rPr>
              <a:t>3- سقوط الريش القديم واحلال ريش جديد محله</a:t>
            </a:r>
            <a:r>
              <a:rPr lang="ar-IQ" dirty="0"/>
              <a:t>.</a:t>
            </a:r>
          </a:p>
          <a:p>
            <a:pPr marL="0" indent="0" algn="r">
              <a:buNone/>
            </a:pPr>
            <a:endParaRPr lang="ar-IQ" dirty="0"/>
          </a:p>
          <a:p>
            <a:pPr marL="0" indent="0" algn="r">
              <a:buNone/>
            </a:pPr>
            <a:endParaRPr lang="ar-IQ" dirty="0"/>
          </a:p>
          <a:p>
            <a:pPr marL="0" indent="0" algn="r">
              <a:buNone/>
            </a:pPr>
            <a:r>
              <a:rPr lang="ar-IQ" dirty="0"/>
              <a:t> </a:t>
            </a:r>
          </a:p>
        </p:txBody>
      </p:sp>
    </p:spTree>
    <p:extLst>
      <p:ext uri="{BB962C8B-B14F-4D97-AF65-F5344CB8AC3E}">
        <p14:creationId xmlns:p14="http://schemas.microsoft.com/office/powerpoint/2010/main" val="622770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4AFC606-F74C-938F-48A6-7D5376CBE420}"/>
              </a:ext>
            </a:extLst>
          </p:cNvPr>
          <p:cNvSpPr>
            <a:spLocks noGrp="1"/>
          </p:cNvSpPr>
          <p:nvPr>
            <p:ph type="title"/>
          </p:nvPr>
        </p:nvSpPr>
        <p:spPr>
          <a:xfrm>
            <a:off x="3836894" y="304800"/>
            <a:ext cx="7969624" cy="699247"/>
          </a:xfrm>
        </p:spPr>
        <p:txBody>
          <a:bodyPr>
            <a:normAutofit fontScale="90000"/>
          </a:bodyPr>
          <a:lstStyle/>
          <a:p>
            <a:pPr algn="r" rtl="1"/>
            <a:r>
              <a:rPr lang="ar-IQ" dirty="0">
                <a:solidFill>
                  <a:schemeClr val="accent6">
                    <a:lumMod val="50000"/>
                  </a:schemeClr>
                </a:solidFill>
              </a:rPr>
              <a:t>المخالب </a:t>
            </a:r>
            <a:r>
              <a:rPr lang="en-US" dirty="0">
                <a:solidFill>
                  <a:schemeClr val="accent6">
                    <a:lumMod val="50000"/>
                  </a:schemeClr>
                </a:solidFill>
              </a:rPr>
              <a:t>Claws</a:t>
            </a:r>
            <a:r>
              <a:rPr lang="ar-IQ" dirty="0"/>
              <a:t> </a:t>
            </a:r>
          </a:p>
        </p:txBody>
      </p:sp>
      <p:sp>
        <p:nvSpPr>
          <p:cNvPr id="3" name="عنصر نائب للمحتوى 2">
            <a:extLst>
              <a:ext uri="{FF2B5EF4-FFF2-40B4-BE49-F238E27FC236}">
                <a16:creationId xmlns:a16="http://schemas.microsoft.com/office/drawing/2014/main" id="{73CAE073-F84D-A80D-A1B7-4264C278BD49}"/>
              </a:ext>
            </a:extLst>
          </p:cNvPr>
          <p:cNvSpPr>
            <a:spLocks noGrp="1"/>
          </p:cNvSpPr>
          <p:nvPr>
            <p:ph idx="1"/>
          </p:nvPr>
        </p:nvSpPr>
        <p:spPr>
          <a:xfrm>
            <a:off x="565150" y="1004047"/>
            <a:ext cx="11447556" cy="4757181"/>
          </a:xfrm>
        </p:spPr>
        <p:txBody>
          <a:bodyPr/>
          <a:lstStyle/>
          <a:p>
            <a:pPr marL="0" indent="0" algn="r">
              <a:buNone/>
            </a:pPr>
            <a:r>
              <a:rPr lang="ar-IQ" sz="3200" b="1" dirty="0"/>
              <a:t>حراشف بشرويه متجمعة على نهايات الأصابع تشبه مخالب الزواحف وتتألف من : </a:t>
            </a:r>
          </a:p>
          <a:p>
            <a:pPr marL="0" indent="0" algn="r" rtl="1">
              <a:buNone/>
            </a:pPr>
            <a:r>
              <a:rPr lang="ar-IQ" sz="3200" b="1" dirty="0">
                <a:solidFill>
                  <a:srgbClr val="00B050"/>
                </a:solidFill>
              </a:rPr>
              <a:t>صفيحة عليا </a:t>
            </a:r>
            <a:r>
              <a:rPr lang="en-US" sz="3200" b="1" dirty="0">
                <a:solidFill>
                  <a:srgbClr val="00B050"/>
                </a:solidFill>
              </a:rPr>
              <a:t>Unguis </a:t>
            </a:r>
            <a:r>
              <a:rPr lang="ar-IQ" sz="3200" b="1" dirty="0">
                <a:solidFill>
                  <a:srgbClr val="00B050"/>
                </a:solidFill>
              </a:rPr>
              <a:t> </a:t>
            </a:r>
          </a:p>
          <a:p>
            <a:pPr marL="0" indent="0" algn="r" rtl="1">
              <a:buNone/>
            </a:pPr>
            <a:r>
              <a:rPr lang="ar-IQ" sz="3200" b="1" dirty="0">
                <a:solidFill>
                  <a:srgbClr val="00B050"/>
                </a:solidFill>
              </a:rPr>
              <a:t>صفيحة سفلى </a:t>
            </a:r>
            <a:r>
              <a:rPr lang="en-US" sz="3200" b="1" dirty="0">
                <a:solidFill>
                  <a:srgbClr val="00B050"/>
                </a:solidFill>
              </a:rPr>
              <a:t>Subunguis </a:t>
            </a:r>
            <a:r>
              <a:rPr lang="ar-IQ" sz="3200" b="1" dirty="0">
                <a:solidFill>
                  <a:srgbClr val="00B050"/>
                </a:solidFill>
              </a:rPr>
              <a:t> </a:t>
            </a:r>
          </a:p>
          <a:p>
            <a:pPr marL="0" indent="0" algn="r" rtl="1">
              <a:buNone/>
            </a:pPr>
            <a:endParaRPr lang="ar-IQ" dirty="0"/>
          </a:p>
          <a:p>
            <a:pPr marL="0" indent="0" algn="r" rtl="1">
              <a:buNone/>
            </a:pPr>
            <a:r>
              <a:rPr lang="ar-IQ" sz="3200" b="1" dirty="0"/>
              <a:t>تغاير المخالب حسب الوظيفة</a:t>
            </a:r>
          </a:p>
          <a:p>
            <a:pPr marL="0" indent="0" algn="r" rtl="1">
              <a:buNone/>
            </a:pPr>
            <a:r>
              <a:rPr lang="ar-IQ" sz="3200" b="1" dirty="0"/>
              <a:t>1- على شكل كلاليب حادة في الطيور الجارحة. </a:t>
            </a:r>
          </a:p>
          <a:p>
            <a:pPr marL="0" indent="0" algn="r" rtl="1">
              <a:buNone/>
            </a:pPr>
            <a:r>
              <a:rPr lang="ar-IQ" sz="3200" b="1" dirty="0"/>
              <a:t>2- نقار الخشب نحيفة وحادة لتساعدها على التثبيت على سطوح الأشجار الخشنة. </a:t>
            </a:r>
          </a:p>
          <a:p>
            <a:pPr marL="0" indent="0" algn="r" rtl="1">
              <a:buNone/>
            </a:pPr>
            <a:r>
              <a:rPr lang="ar-IQ" sz="3200" b="1" dirty="0"/>
              <a:t>3- قوية وقصيرة تستخدم للحفر كما في الدجاج. </a:t>
            </a:r>
          </a:p>
        </p:txBody>
      </p:sp>
      <p:pic>
        <p:nvPicPr>
          <p:cNvPr id="5" name="صورة 4" descr="صورة تحتوي على رسم, سمك&#10;&#10;تم إنشاء الوصف تلقائياً">
            <a:extLst>
              <a:ext uri="{FF2B5EF4-FFF2-40B4-BE49-F238E27FC236}">
                <a16:creationId xmlns:a16="http://schemas.microsoft.com/office/drawing/2014/main" id="{D58B2DAD-E288-636C-0079-96B2D968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478" y="1566945"/>
            <a:ext cx="4954121" cy="2919330"/>
          </a:xfrm>
          <a:prstGeom prst="rect">
            <a:avLst/>
          </a:prstGeom>
        </p:spPr>
      </p:pic>
    </p:spTree>
    <p:extLst>
      <p:ext uri="{BB962C8B-B14F-4D97-AF65-F5344CB8AC3E}">
        <p14:creationId xmlns:p14="http://schemas.microsoft.com/office/powerpoint/2010/main" val="15847671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E6063FE-9789-946C-D01D-CDC4944C974D}"/>
              </a:ext>
            </a:extLst>
          </p:cNvPr>
          <p:cNvSpPr>
            <a:spLocks noGrp="1"/>
          </p:cNvSpPr>
          <p:nvPr>
            <p:ph type="title"/>
          </p:nvPr>
        </p:nvSpPr>
        <p:spPr>
          <a:xfrm>
            <a:off x="2895600" y="224118"/>
            <a:ext cx="9126071" cy="672353"/>
          </a:xfrm>
        </p:spPr>
        <p:txBody>
          <a:bodyPr>
            <a:normAutofit fontScale="90000"/>
          </a:bodyPr>
          <a:lstStyle/>
          <a:p>
            <a:pPr algn="r"/>
            <a:r>
              <a:rPr lang="ar-IQ" dirty="0"/>
              <a:t>المشتقات الجلدية في اللبائن  </a:t>
            </a:r>
            <a:br>
              <a:rPr lang="ar-IQ" dirty="0"/>
            </a:br>
            <a:endParaRPr lang="ar-IQ" dirty="0"/>
          </a:p>
        </p:txBody>
      </p:sp>
      <p:sp>
        <p:nvSpPr>
          <p:cNvPr id="3" name="عنصر نائب للمحتوى 2">
            <a:extLst>
              <a:ext uri="{FF2B5EF4-FFF2-40B4-BE49-F238E27FC236}">
                <a16:creationId xmlns:a16="http://schemas.microsoft.com/office/drawing/2014/main" id="{F1949A2F-FA3F-E911-CEAA-097A18FE1DA4}"/>
              </a:ext>
            </a:extLst>
          </p:cNvPr>
          <p:cNvSpPr>
            <a:spLocks noGrp="1"/>
          </p:cNvSpPr>
          <p:nvPr>
            <p:ph idx="1"/>
          </p:nvPr>
        </p:nvSpPr>
        <p:spPr>
          <a:xfrm>
            <a:off x="565150" y="1013012"/>
            <a:ext cx="11456521" cy="4748216"/>
          </a:xfrm>
        </p:spPr>
        <p:txBody>
          <a:bodyPr/>
          <a:lstStyle/>
          <a:p>
            <a:pPr marL="0" indent="0" algn="r">
              <a:buNone/>
            </a:pPr>
            <a:r>
              <a:rPr lang="ar-IQ" dirty="0"/>
              <a:t>تشمل المشتقات الجلدية في اللبائن التالي  :</a:t>
            </a:r>
          </a:p>
          <a:p>
            <a:pPr marL="0" indent="0" algn="r" rtl="1">
              <a:buNone/>
            </a:pPr>
            <a:r>
              <a:rPr lang="ar-IQ" sz="3200" b="1" dirty="0">
                <a:solidFill>
                  <a:schemeClr val="accent5">
                    <a:lumMod val="75000"/>
                  </a:schemeClr>
                </a:solidFill>
              </a:rPr>
              <a:t>الحراشف </a:t>
            </a:r>
            <a:r>
              <a:rPr lang="en-US" sz="3200" b="1" dirty="0">
                <a:solidFill>
                  <a:schemeClr val="accent5">
                    <a:lumMod val="75000"/>
                  </a:schemeClr>
                </a:solidFill>
              </a:rPr>
              <a:t>Scales</a:t>
            </a:r>
            <a:r>
              <a:rPr lang="ar-IQ" sz="3200" b="1" dirty="0">
                <a:solidFill>
                  <a:schemeClr val="accent5">
                    <a:lumMod val="75000"/>
                  </a:schemeClr>
                </a:solidFill>
              </a:rPr>
              <a:t> </a:t>
            </a:r>
          </a:p>
          <a:p>
            <a:pPr marL="0" indent="0" algn="r" rtl="1">
              <a:buNone/>
            </a:pPr>
            <a:r>
              <a:rPr lang="ar-IQ" sz="3200" b="1" dirty="0">
                <a:solidFill>
                  <a:schemeClr val="accent5">
                    <a:lumMod val="75000"/>
                  </a:schemeClr>
                </a:solidFill>
              </a:rPr>
              <a:t>الشعر </a:t>
            </a:r>
            <a:r>
              <a:rPr lang="en-US" sz="3200" b="1" dirty="0">
                <a:solidFill>
                  <a:schemeClr val="accent5">
                    <a:lumMod val="75000"/>
                  </a:schemeClr>
                </a:solidFill>
              </a:rPr>
              <a:t>Hair</a:t>
            </a:r>
            <a:r>
              <a:rPr lang="ar-IQ" sz="3200" b="1" dirty="0">
                <a:solidFill>
                  <a:schemeClr val="accent5">
                    <a:lumMod val="75000"/>
                  </a:schemeClr>
                </a:solidFill>
              </a:rPr>
              <a:t> </a:t>
            </a:r>
          </a:p>
          <a:p>
            <a:pPr marL="0" indent="0" algn="r" rtl="1">
              <a:buNone/>
            </a:pPr>
            <a:r>
              <a:rPr lang="ar-IQ" sz="3200" b="1" dirty="0">
                <a:solidFill>
                  <a:schemeClr val="accent5">
                    <a:lumMod val="75000"/>
                  </a:schemeClr>
                </a:solidFill>
              </a:rPr>
              <a:t>المخالب </a:t>
            </a:r>
            <a:r>
              <a:rPr lang="en-US" sz="3200" b="1" dirty="0">
                <a:solidFill>
                  <a:schemeClr val="accent5">
                    <a:lumMod val="75000"/>
                  </a:schemeClr>
                </a:solidFill>
              </a:rPr>
              <a:t>Claws</a:t>
            </a:r>
            <a:r>
              <a:rPr lang="ar-IQ" sz="3200" b="1" dirty="0">
                <a:solidFill>
                  <a:schemeClr val="accent5">
                    <a:lumMod val="75000"/>
                  </a:schemeClr>
                </a:solidFill>
              </a:rPr>
              <a:t> </a:t>
            </a:r>
          </a:p>
          <a:p>
            <a:pPr marL="0" indent="0" algn="r" rtl="1">
              <a:buNone/>
            </a:pPr>
            <a:r>
              <a:rPr lang="ar-IQ" sz="3200" b="1" dirty="0">
                <a:solidFill>
                  <a:schemeClr val="accent5">
                    <a:lumMod val="75000"/>
                  </a:schemeClr>
                </a:solidFill>
              </a:rPr>
              <a:t>الاظافر </a:t>
            </a:r>
            <a:r>
              <a:rPr lang="en-US" sz="3200" b="1" dirty="0">
                <a:solidFill>
                  <a:schemeClr val="accent5">
                    <a:lumMod val="75000"/>
                  </a:schemeClr>
                </a:solidFill>
              </a:rPr>
              <a:t>Nails</a:t>
            </a:r>
            <a:r>
              <a:rPr lang="ar-IQ" sz="3200" b="1" dirty="0">
                <a:solidFill>
                  <a:schemeClr val="accent5">
                    <a:lumMod val="75000"/>
                  </a:schemeClr>
                </a:solidFill>
              </a:rPr>
              <a:t> </a:t>
            </a:r>
          </a:p>
          <a:p>
            <a:pPr marL="0" indent="0" algn="r" rtl="1">
              <a:buNone/>
            </a:pPr>
            <a:r>
              <a:rPr lang="ar-IQ" sz="3200" b="1" dirty="0">
                <a:solidFill>
                  <a:schemeClr val="accent5">
                    <a:lumMod val="75000"/>
                  </a:schemeClr>
                </a:solidFill>
              </a:rPr>
              <a:t>الحوافر </a:t>
            </a:r>
            <a:r>
              <a:rPr lang="en-US" sz="3200" b="1" dirty="0">
                <a:solidFill>
                  <a:schemeClr val="accent5">
                    <a:lumMod val="75000"/>
                  </a:schemeClr>
                </a:solidFill>
              </a:rPr>
              <a:t>Hoofs</a:t>
            </a:r>
            <a:r>
              <a:rPr lang="ar-IQ" sz="3200" b="1" dirty="0">
                <a:solidFill>
                  <a:schemeClr val="accent5">
                    <a:lumMod val="75000"/>
                  </a:schemeClr>
                </a:solidFill>
              </a:rPr>
              <a:t> </a:t>
            </a:r>
          </a:p>
          <a:p>
            <a:pPr marL="0" indent="0" algn="r" rtl="1">
              <a:buNone/>
            </a:pPr>
            <a:r>
              <a:rPr lang="ar-IQ" sz="3200" b="1" dirty="0">
                <a:solidFill>
                  <a:schemeClr val="accent5">
                    <a:lumMod val="75000"/>
                  </a:schemeClr>
                </a:solidFill>
              </a:rPr>
              <a:t>القرون </a:t>
            </a:r>
            <a:r>
              <a:rPr lang="en-US" sz="3200" b="1" dirty="0">
                <a:solidFill>
                  <a:schemeClr val="accent5">
                    <a:lumMod val="75000"/>
                  </a:schemeClr>
                </a:solidFill>
              </a:rPr>
              <a:t>Horns </a:t>
            </a:r>
            <a:r>
              <a:rPr lang="ar-IQ" sz="3200" b="1" dirty="0">
                <a:solidFill>
                  <a:schemeClr val="accent5">
                    <a:lumMod val="75000"/>
                  </a:schemeClr>
                </a:solidFill>
              </a:rPr>
              <a:t> </a:t>
            </a:r>
            <a:endParaRPr lang="en-US" sz="3200" b="1" dirty="0">
              <a:solidFill>
                <a:schemeClr val="accent5">
                  <a:lumMod val="75000"/>
                </a:schemeClr>
              </a:solidFill>
            </a:endParaRPr>
          </a:p>
        </p:txBody>
      </p:sp>
    </p:spTree>
    <p:extLst>
      <p:ext uri="{BB962C8B-B14F-4D97-AF65-F5344CB8AC3E}">
        <p14:creationId xmlns:p14="http://schemas.microsoft.com/office/powerpoint/2010/main" val="14471905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5202B5CA-0DE6-2F62-0458-D08AFB749B9D}"/>
              </a:ext>
            </a:extLst>
          </p:cNvPr>
          <p:cNvSpPr>
            <a:spLocks noGrp="1"/>
          </p:cNvSpPr>
          <p:nvPr>
            <p:ph idx="1"/>
          </p:nvPr>
        </p:nvSpPr>
        <p:spPr>
          <a:xfrm>
            <a:off x="565150" y="268941"/>
            <a:ext cx="11384803" cy="5492287"/>
          </a:xfrm>
        </p:spPr>
        <p:txBody>
          <a:bodyPr/>
          <a:lstStyle/>
          <a:p>
            <a:pPr marL="0" indent="0" algn="r" rtl="1">
              <a:buNone/>
            </a:pPr>
            <a:r>
              <a:rPr lang="ar-IQ" sz="3200" b="1" dirty="0">
                <a:solidFill>
                  <a:schemeClr val="accent6">
                    <a:lumMod val="50000"/>
                  </a:schemeClr>
                </a:solidFill>
              </a:rPr>
              <a:t>الحراشف </a:t>
            </a:r>
            <a:r>
              <a:rPr lang="en-US" sz="3200" b="1" dirty="0">
                <a:solidFill>
                  <a:schemeClr val="accent6">
                    <a:lumMod val="50000"/>
                  </a:schemeClr>
                </a:solidFill>
              </a:rPr>
              <a:t>Scales</a:t>
            </a:r>
            <a:r>
              <a:rPr lang="ar-IQ" dirty="0"/>
              <a:t> </a:t>
            </a:r>
          </a:p>
          <a:p>
            <a:pPr marL="0" indent="0" algn="r" rtl="1">
              <a:buNone/>
            </a:pPr>
            <a:r>
              <a:rPr lang="ar-IQ" sz="2800" b="1" dirty="0">
                <a:solidFill>
                  <a:srgbClr val="00B050"/>
                </a:solidFill>
              </a:rPr>
              <a:t>حراشف بشرية </a:t>
            </a:r>
            <a:r>
              <a:rPr lang="en-US" sz="2800" b="1" dirty="0">
                <a:solidFill>
                  <a:srgbClr val="00B050"/>
                </a:solidFill>
              </a:rPr>
              <a:t>Epidermal scales</a:t>
            </a:r>
            <a:r>
              <a:rPr lang="ar-IQ" sz="2800" b="1" dirty="0">
                <a:solidFill>
                  <a:srgbClr val="00B050"/>
                </a:solidFill>
              </a:rPr>
              <a:t>            حراشف ادمية </a:t>
            </a:r>
            <a:r>
              <a:rPr lang="en-US" sz="2800" b="1" dirty="0">
                <a:solidFill>
                  <a:srgbClr val="00B050"/>
                </a:solidFill>
              </a:rPr>
              <a:t>Dermal scales</a:t>
            </a:r>
            <a:r>
              <a:rPr lang="ar-IQ" sz="2800" dirty="0">
                <a:solidFill>
                  <a:srgbClr val="00B050"/>
                </a:solidFill>
              </a:rPr>
              <a:t> </a:t>
            </a:r>
            <a:endParaRPr lang="ar-IQ" sz="2800" b="1" dirty="0">
              <a:solidFill>
                <a:srgbClr val="00B050"/>
              </a:solidFill>
            </a:endParaRPr>
          </a:p>
          <a:p>
            <a:pPr marL="0" indent="0" algn="r" rtl="1">
              <a:buNone/>
            </a:pPr>
            <a:r>
              <a:rPr lang="ar-IQ" b="1" dirty="0"/>
              <a:t>يقتصر وجودها على ذنب وكف القوارض او               وتوجد في قواعد الزعنفة الظهرية للحيتان وقد تتواجد على كامل الجسم كما في اكل النمل الحرشفي               على الجهة البطنية أيضا ، كما قد توجد هذه الحراشف </a:t>
            </a:r>
            <a:r>
              <a:rPr lang="en-US" b="1" dirty="0"/>
              <a:t>Pangolin)</a:t>
            </a:r>
            <a:r>
              <a:rPr lang="ar-IQ" b="1" dirty="0"/>
              <a:t>) وحيوان المدرع </a:t>
            </a:r>
            <a:r>
              <a:rPr lang="en-US" b="1" dirty="0"/>
              <a:t>Armadillo</a:t>
            </a:r>
            <a:r>
              <a:rPr lang="ar-IQ" b="1" dirty="0"/>
              <a:t>             في حيوان المدرع </a:t>
            </a:r>
          </a:p>
          <a:p>
            <a:pPr marL="0" indent="0" algn="r" rtl="1">
              <a:buNone/>
            </a:pPr>
            <a:r>
              <a:rPr lang="ar-IQ" b="1" dirty="0"/>
              <a:t>حيث يغطى الجسم بحراشف ينمو بينها الشعر. </a:t>
            </a:r>
          </a:p>
          <a:p>
            <a:pPr marL="0" indent="0" algn="r" rtl="1">
              <a:buNone/>
            </a:pPr>
            <a:endParaRPr lang="ar-IQ" dirty="0"/>
          </a:p>
          <a:p>
            <a:pPr marL="0" indent="0" algn="r" rtl="1">
              <a:buNone/>
            </a:pPr>
            <a:endParaRPr lang="ar-IQ" dirty="0"/>
          </a:p>
        </p:txBody>
      </p:sp>
      <p:pic>
        <p:nvPicPr>
          <p:cNvPr id="5" name="صورة 4" descr="صورة تحتوي على حيوان أم قرفة, في الخارج, نجيل, نبات&#10;&#10;تم إنشاء الوصف تلقائياً">
            <a:extLst>
              <a:ext uri="{FF2B5EF4-FFF2-40B4-BE49-F238E27FC236}">
                <a16:creationId xmlns:a16="http://schemas.microsoft.com/office/drawing/2014/main" id="{C6F4A9D0-77CA-63DF-0C14-C890F4105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704" y="3183187"/>
            <a:ext cx="4775249" cy="3186393"/>
          </a:xfrm>
          <a:prstGeom prst="rect">
            <a:avLst/>
          </a:prstGeom>
        </p:spPr>
      </p:pic>
      <p:pic>
        <p:nvPicPr>
          <p:cNvPr id="7" name="صورة 6" descr="صورة تحتوي على الحيوان الثديي, مدرع, حيوان بري, أرض&#10;&#10;تم إنشاء الوصف تلقائياً">
            <a:extLst>
              <a:ext uri="{FF2B5EF4-FFF2-40B4-BE49-F238E27FC236}">
                <a16:creationId xmlns:a16="http://schemas.microsoft.com/office/drawing/2014/main" id="{F1E4888D-7816-1625-CB3D-4619CDDA9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67" y="3015084"/>
            <a:ext cx="5490684" cy="3314020"/>
          </a:xfrm>
          <a:prstGeom prst="rect">
            <a:avLst/>
          </a:prstGeom>
        </p:spPr>
      </p:pic>
    </p:spTree>
    <p:extLst>
      <p:ext uri="{BB962C8B-B14F-4D97-AF65-F5344CB8AC3E}">
        <p14:creationId xmlns:p14="http://schemas.microsoft.com/office/powerpoint/2010/main" val="2216590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4">
            <a:extLst>
              <a:ext uri="{FF2B5EF4-FFF2-40B4-BE49-F238E27FC236}">
                <a16:creationId xmlns:a16="http://schemas.microsoft.com/office/drawing/2014/main" id="{C793AAD6-8E5F-0621-EF50-DAEA2E463815}"/>
              </a:ext>
            </a:extLst>
          </p:cNvPr>
          <p:cNvPicPr>
            <a:picLocks noGrp="1" noChangeAspect="1"/>
          </p:cNvPicPr>
          <p:nvPr>
            <p:ph idx="1"/>
          </p:nvPr>
        </p:nvPicPr>
        <p:blipFill>
          <a:blip r:embed="rId2"/>
          <a:stretch>
            <a:fillRect/>
          </a:stretch>
        </p:blipFill>
        <p:spPr>
          <a:xfrm>
            <a:off x="1096138" y="788894"/>
            <a:ext cx="10948630" cy="4765874"/>
          </a:xfrm>
        </p:spPr>
      </p:pic>
    </p:spTree>
    <p:extLst>
      <p:ext uri="{BB962C8B-B14F-4D97-AF65-F5344CB8AC3E}">
        <p14:creationId xmlns:p14="http://schemas.microsoft.com/office/powerpoint/2010/main" val="17063470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5909872B-F322-23BF-AA4C-8E7F61C6F205}"/>
              </a:ext>
            </a:extLst>
          </p:cNvPr>
          <p:cNvSpPr>
            <a:spLocks noGrp="1"/>
          </p:cNvSpPr>
          <p:nvPr>
            <p:ph idx="1"/>
          </p:nvPr>
        </p:nvSpPr>
        <p:spPr>
          <a:xfrm>
            <a:off x="313765" y="251012"/>
            <a:ext cx="11618259" cy="6481482"/>
          </a:xfrm>
        </p:spPr>
        <p:txBody>
          <a:bodyPr>
            <a:normAutofit lnSpcReduction="10000"/>
          </a:bodyPr>
          <a:lstStyle/>
          <a:p>
            <a:pPr marL="0" indent="0" algn="r">
              <a:buNone/>
            </a:pPr>
            <a:r>
              <a:rPr lang="ar-IQ" sz="3200" b="1" dirty="0">
                <a:solidFill>
                  <a:schemeClr val="accent6">
                    <a:lumMod val="50000"/>
                  </a:schemeClr>
                </a:solidFill>
              </a:rPr>
              <a:t>الشعر</a:t>
            </a:r>
            <a:r>
              <a:rPr lang="ar-IQ" dirty="0"/>
              <a:t> </a:t>
            </a:r>
          </a:p>
          <a:p>
            <a:pPr marL="0" indent="0" algn="r">
              <a:buNone/>
            </a:pPr>
            <a:r>
              <a:rPr lang="ar-IQ" sz="2800" b="1" dirty="0">
                <a:solidFill>
                  <a:srgbClr val="002060"/>
                </a:solidFill>
              </a:rPr>
              <a:t>صفة مميزه للبائن ، تراكيب بشرويه المنشأ لأنه يشتق من الطبقة المولدة للبشرة ويبرز بزاوية حادة من الجلد </a:t>
            </a:r>
            <a:r>
              <a:rPr lang="ar-IQ" dirty="0"/>
              <a:t>. </a:t>
            </a:r>
          </a:p>
          <a:p>
            <a:pPr marL="0" indent="0" algn="r">
              <a:buNone/>
            </a:pPr>
            <a:r>
              <a:rPr lang="ar-IQ" sz="3200" b="1" dirty="0">
                <a:solidFill>
                  <a:schemeClr val="accent6">
                    <a:lumMod val="50000"/>
                  </a:schemeClr>
                </a:solidFill>
              </a:rPr>
              <a:t>توزيع الشعر </a:t>
            </a:r>
          </a:p>
          <a:p>
            <a:pPr marL="0" indent="0" algn="r">
              <a:buNone/>
            </a:pPr>
            <a:r>
              <a:rPr lang="ar-IQ" sz="2800" b="1" dirty="0"/>
              <a:t>يتباين ضمن مناطق الجسم المختلفة ويتباين بين الأنواع المختلفة مثلا في الدب فرو كثيف يغطي كامل الجسم او قد يكون قليل يقتصر في الحيتان على الشوارب فوق الشفة العليا. </a:t>
            </a:r>
          </a:p>
          <a:p>
            <a:pPr marL="0" indent="0" algn="r" rtl="1">
              <a:buNone/>
            </a:pPr>
            <a:r>
              <a:rPr lang="ar-IQ" sz="2800" b="1" dirty="0"/>
              <a:t>يغطي الشعر جسم جميع اجنة اللبائن لكنه يسقط قبل الولادة ويعرف ب (</a:t>
            </a:r>
            <a:r>
              <a:rPr lang="en-US" sz="2800" b="1" dirty="0"/>
              <a:t>Lanugo</a:t>
            </a:r>
            <a:r>
              <a:rPr lang="ar-IQ" sz="2800" b="1" dirty="0"/>
              <a:t> ) ويبقى قليل منه في الانسان في مناطق فروة الراس والاجفان والحواجب. </a:t>
            </a:r>
          </a:p>
          <a:p>
            <a:pPr marL="0" indent="0" algn="r" rtl="1">
              <a:buNone/>
            </a:pPr>
            <a:endParaRPr lang="ar-IQ" dirty="0"/>
          </a:p>
          <a:p>
            <a:pPr marL="0" indent="0" algn="r" rtl="1">
              <a:buNone/>
            </a:pPr>
            <a:r>
              <a:rPr lang="ar-IQ" sz="3200" b="1" dirty="0">
                <a:solidFill>
                  <a:schemeClr val="accent6">
                    <a:lumMod val="50000"/>
                  </a:schemeClr>
                </a:solidFill>
              </a:rPr>
              <a:t>وظائف الشعر</a:t>
            </a:r>
          </a:p>
          <a:p>
            <a:pPr marL="0" indent="0" algn="r" rtl="1">
              <a:buNone/>
            </a:pPr>
            <a:r>
              <a:rPr lang="ar-IQ" sz="2800" b="1" dirty="0">
                <a:solidFill>
                  <a:srgbClr val="002060"/>
                </a:solidFill>
              </a:rPr>
              <a:t>1- حماية الجلد  2- يحافظ على حرارة الجسم   3- ناحية جمالية   4- شعر الانف والاذن لمنع دخول الاتربة   5- شعر الرموش لوقاية العينين     6- شعر الذيل لطرد الحشرات   7- قد يتحور الى اشواك مثل القنفذ </a:t>
            </a:r>
            <a:r>
              <a:rPr lang="ar-IQ" sz="2800" b="1" dirty="0" err="1">
                <a:solidFill>
                  <a:srgbClr val="002060"/>
                </a:solidFill>
              </a:rPr>
              <a:t>والبركوبن</a:t>
            </a:r>
            <a:r>
              <a:rPr lang="ar-IQ" sz="2800" b="1" dirty="0">
                <a:solidFill>
                  <a:srgbClr val="002060"/>
                </a:solidFill>
              </a:rPr>
              <a:t> وظيفته دفاعية   8- شعر العنق في الأسد والقردة تميز الذكور ( لجذب الاناث للتزاوج )  9- </a:t>
            </a:r>
            <a:r>
              <a:rPr lang="ar-IQ" sz="2800" b="1" dirty="0" err="1">
                <a:solidFill>
                  <a:srgbClr val="002060"/>
                </a:solidFill>
              </a:rPr>
              <a:t>خطارات</a:t>
            </a:r>
            <a:r>
              <a:rPr lang="ar-IQ" sz="2800" b="1" dirty="0">
                <a:solidFill>
                  <a:srgbClr val="002060"/>
                </a:solidFill>
              </a:rPr>
              <a:t> (أعضاء لمسية ) كما في الحيتان .  </a:t>
            </a:r>
          </a:p>
        </p:txBody>
      </p:sp>
    </p:spTree>
    <p:extLst>
      <p:ext uri="{BB962C8B-B14F-4D97-AF65-F5344CB8AC3E}">
        <p14:creationId xmlns:p14="http://schemas.microsoft.com/office/powerpoint/2010/main" val="3203318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9FF52807-CCBD-281E-468C-95432E4327B4}"/>
              </a:ext>
            </a:extLst>
          </p:cNvPr>
          <p:cNvSpPr>
            <a:spLocks noGrp="1"/>
          </p:cNvSpPr>
          <p:nvPr>
            <p:ph idx="1"/>
          </p:nvPr>
        </p:nvSpPr>
        <p:spPr>
          <a:xfrm>
            <a:off x="141514" y="304799"/>
            <a:ext cx="11763616" cy="6553201"/>
          </a:xfrm>
        </p:spPr>
        <p:txBody>
          <a:bodyPr>
            <a:normAutofit lnSpcReduction="10000"/>
          </a:bodyPr>
          <a:lstStyle/>
          <a:p>
            <a:pPr marL="0" indent="0" algn="r">
              <a:buNone/>
            </a:pPr>
            <a:r>
              <a:rPr lang="ar-IQ" sz="3200" b="1" dirty="0">
                <a:solidFill>
                  <a:schemeClr val="accent6">
                    <a:lumMod val="50000"/>
                  </a:schemeClr>
                </a:solidFill>
              </a:rPr>
              <a:t>تركيب الشعرة</a:t>
            </a:r>
          </a:p>
          <a:p>
            <a:pPr marL="0" indent="0" algn="r">
              <a:buNone/>
            </a:pPr>
            <a:r>
              <a:rPr lang="ar-IQ" sz="3200" b="1" dirty="0">
                <a:solidFill>
                  <a:schemeClr val="accent6">
                    <a:lumMod val="50000"/>
                  </a:schemeClr>
                </a:solidFill>
              </a:rPr>
              <a:t>وسبق وان درس في مادة الانسجة </a:t>
            </a:r>
          </a:p>
          <a:p>
            <a:pPr marL="0" indent="0" algn="r" rtl="1">
              <a:buNone/>
            </a:pPr>
            <a:r>
              <a:rPr lang="ar-IQ" sz="3200" b="1" dirty="0">
                <a:solidFill>
                  <a:schemeClr val="accent6">
                    <a:lumMod val="50000"/>
                  </a:schemeClr>
                </a:solidFill>
              </a:rPr>
              <a:t>                </a:t>
            </a:r>
            <a:r>
              <a:rPr lang="ar-IQ" b="1" dirty="0">
                <a:solidFill>
                  <a:schemeClr val="accent2">
                    <a:lumMod val="50000"/>
                  </a:schemeClr>
                </a:solidFill>
              </a:rPr>
              <a:t>ساق </a:t>
            </a:r>
            <a:r>
              <a:rPr lang="en-US" b="1" dirty="0">
                <a:solidFill>
                  <a:schemeClr val="accent2">
                    <a:lumMod val="50000"/>
                  </a:schemeClr>
                </a:solidFill>
              </a:rPr>
              <a:t>Hair Shaft</a:t>
            </a:r>
            <a:r>
              <a:rPr lang="ar-IQ" b="1" dirty="0">
                <a:solidFill>
                  <a:schemeClr val="accent2">
                    <a:lumMod val="50000"/>
                  </a:schemeClr>
                </a:solidFill>
              </a:rPr>
              <a:t> مؤلف من لب </a:t>
            </a:r>
            <a:r>
              <a:rPr lang="en-US" b="1" dirty="0">
                <a:solidFill>
                  <a:schemeClr val="accent2">
                    <a:lumMod val="50000"/>
                  </a:schemeClr>
                </a:solidFill>
              </a:rPr>
              <a:t>Medulla</a:t>
            </a:r>
            <a:r>
              <a:rPr lang="ar-IQ" b="1" dirty="0">
                <a:solidFill>
                  <a:schemeClr val="accent2">
                    <a:lumMod val="50000"/>
                  </a:schemeClr>
                </a:solidFill>
              </a:rPr>
              <a:t> وقشرة </a:t>
            </a:r>
            <a:r>
              <a:rPr lang="en-US" b="1" dirty="0">
                <a:solidFill>
                  <a:schemeClr val="accent2">
                    <a:lumMod val="50000"/>
                  </a:schemeClr>
                </a:solidFill>
              </a:rPr>
              <a:t>Cortex</a:t>
            </a:r>
            <a:r>
              <a:rPr lang="ar-IQ" b="1" dirty="0">
                <a:solidFill>
                  <a:schemeClr val="accent2">
                    <a:lumMod val="50000"/>
                  </a:schemeClr>
                </a:solidFill>
              </a:rPr>
              <a:t> وقشيره كيوتكل </a:t>
            </a:r>
            <a:r>
              <a:rPr lang="en-US" b="1" dirty="0">
                <a:solidFill>
                  <a:schemeClr val="accent2">
                    <a:lumMod val="50000"/>
                  </a:schemeClr>
                </a:solidFill>
              </a:rPr>
              <a:t>Cuticle</a:t>
            </a:r>
            <a:r>
              <a:rPr lang="ar-IQ" sz="3200" b="1" dirty="0">
                <a:solidFill>
                  <a:schemeClr val="accent6">
                    <a:lumMod val="50000"/>
                  </a:schemeClr>
                </a:solidFill>
              </a:rPr>
              <a:t> </a:t>
            </a:r>
          </a:p>
          <a:p>
            <a:pPr marL="0" indent="0" algn="r" rtl="1">
              <a:buNone/>
            </a:pPr>
            <a:r>
              <a:rPr lang="ar-IQ" sz="3200" b="1" dirty="0">
                <a:solidFill>
                  <a:schemeClr val="tx1">
                    <a:lumMod val="95000"/>
                    <a:lumOff val="5000"/>
                  </a:schemeClr>
                </a:solidFill>
              </a:rPr>
              <a:t>شعر           </a:t>
            </a:r>
            <a:r>
              <a:rPr lang="ar-IQ" b="1" dirty="0">
                <a:solidFill>
                  <a:schemeClr val="tx2">
                    <a:lumMod val="90000"/>
                    <a:lumOff val="10000"/>
                  </a:schemeClr>
                </a:solidFill>
              </a:rPr>
              <a:t>جزء قاعدي يسمى الجذر يقع في جريبة الشعر </a:t>
            </a:r>
            <a:r>
              <a:rPr lang="en-US" b="1" dirty="0">
                <a:solidFill>
                  <a:schemeClr val="tx2">
                    <a:lumMod val="90000"/>
                    <a:lumOff val="10000"/>
                  </a:schemeClr>
                </a:solidFill>
              </a:rPr>
              <a:t>Hair Follicle </a:t>
            </a:r>
            <a:r>
              <a:rPr lang="ar-IQ" b="1" dirty="0">
                <a:solidFill>
                  <a:schemeClr val="tx2">
                    <a:lumMod val="90000"/>
                    <a:lumOff val="10000"/>
                  </a:schemeClr>
                </a:solidFill>
              </a:rPr>
              <a:t> المغروسة في الادمة ليتسع الجذر عند قاعدة الجريبة ليكون بصلة الشعرة </a:t>
            </a:r>
            <a:r>
              <a:rPr lang="en-US" b="1" dirty="0">
                <a:solidFill>
                  <a:schemeClr val="tx2">
                    <a:lumMod val="90000"/>
                    <a:lumOff val="10000"/>
                  </a:schemeClr>
                </a:solidFill>
              </a:rPr>
              <a:t>Hair Bulb</a:t>
            </a:r>
            <a:r>
              <a:rPr lang="ar-IQ" b="1" dirty="0">
                <a:solidFill>
                  <a:schemeClr val="tx2">
                    <a:lumMod val="90000"/>
                    <a:lumOff val="10000"/>
                  </a:schemeClr>
                </a:solidFill>
              </a:rPr>
              <a:t> (</a:t>
            </a:r>
            <a:r>
              <a:rPr lang="ar-IQ" b="1" dirty="0">
                <a:solidFill>
                  <a:schemeClr val="accent4">
                    <a:lumMod val="75000"/>
                  </a:schemeClr>
                </a:solidFill>
              </a:rPr>
              <a:t>يتم نمو الشعرة في الجذر فقط من الطبقة المولدة )</a:t>
            </a:r>
          </a:p>
          <a:p>
            <a:pPr marL="0" indent="0" algn="r" rtl="1">
              <a:buNone/>
            </a:pPr>
            <a:r>
              <a:rPr lang="ar-IQ" b="1" dirty="0">
                <a:solidFill>
                  <a:srgbClr val="7030A0"/>
                </a:solidFill>
              </a:rPr>
              <a:t>يرافق جريبة الشعرة غده دهنية لتزييت الشعر ، كما يوجد عضلة ناصبة للشعرة </a:t>
            </a:r>
            <a:r>
              <a:rPr lang="en-US" b="1" dirty="0">
                <a:solidFill>
                  <a:srgbClr val="7030A0"/>
                </a:solidFill>
              </a:rPr>
              <a:t>Arrector Pili Muscle</a:t>
            </a:r>
            <a:r>
              <a:rPr lang="ar-IQ" b="1" dirty="0">
                <a:solidFill>
                  <a:srgbClr val="7030A0"/>
                </a:solidFill>
              </a:rPr>
              <a:t> </a:t>
            </a:r>
          </a:p>
          <a:p>
            <a:pPr marL="0" indent="0" algn="r" rtl="1">
              <a:buNone/>
            </a:pPr>
            <a:r>
              <a:rPr lang="ar-IQ" b="1" dirty="0">
                <a:solidFill>
                  <a:srgbClr val="7030A0"/>
                </a:solidFill>
              </a:rPr>
              <a:t>لسحب قاعدة الشعر لتسبب انتصابها في الخوف والبرد والغضب. </a:t>
            </a:r>
          </a:p>
          <a:p>
            <a:pPr marL="0" indent="0" algn="r" rtl="1">
              <a:buNone/>
            </a:pPr>
            <a:r>
              <a:rPr lang="ar-IQ" sz="3200" b="1" dirty="0">
                <a:solidFill>
                  <a:schemeClr val="accent6">
                    <a:lumMod val="50000"/>
                  </a:schemeClr>
                </a:solidFill>
              </a:rPr>
              <a:t>لون الشعرة  </a:t>
            </a:r>
          </a:p>
          <a:p>
            <a:pPr marL="0" indent="0" algn="r" rtl="1">
              <a:buNone/>
            </a:pPr>
            <a:r>
              <a:rPr lang="ar-IQ" b="1" dirty="0">
                <a:solidFill>
                  <a:schemeClr val="accent2">
                    <a:lumMod val="50000"/>
                  </a:schemeClr>
                </a:solidFill>
              </a:rPr>
              <a:t>توجد صبغة الشعرة في منطقة القشرة واللب لوجود فسح هوائية في خلاياها </a:t>
            </a:r>
            <a:r>
              <a:rPr lang="ar-IQ" b="1" dirty="0" err="1">
                <a:solidFill>
                  <a:schemeClr val="accent2">
                    <a:lumMod val="50000"/>
                  </a:schemeClr>
                </a:solidFill>
              </a:rPr>
              <a:t>المتقرنه</a:t>
            </a:r>
            <a:r>
              <a:rPr lang="ar-IQ" b="1" dirty="0">
                <a:solidFill>
                  <a:schemeClr val="accent2">
                    <a:lumMod val="50000"/>
                  </a:schemeClr>
                </a:solidFill>
              </a:rPr>
              <a:t> ،ولكمية الصبغة علاقة بدرجة غمق اللون . </a:t>
            </a:r>
          </a:p>
          <a:p>
            <a:pPr algn="r" rtl="1"/>
            <a:r>
              <a:rPr lang="ar-IQ" b="1" dirty="0">
                <a:solidFill>
                  <a:schemeClr val="accent2">
                    <a:lumMod val="50000"/>
                  </a:schemeClr>
                </a:solidFill>
              </a:rPr>
              <a:t>اللون الأبيض يعزى لانعدام الصبغة وانعكاس الضوء في جميع الاتجاهات من المساحات الهوائية بين خلايا اللب .</a:t>
            </a:r>
          </a:p>
          <a:p>
            <a:pPr algn="r" rtl="1"/>
            <a:r>
              <a:rPr lang="ar-IQ" b="1" dirty="0">
                <a:solidFill>
                  <a:schemeClr val="accent2">
                    <a:lumMod val="50000"/>
                  </a:schemeClr>
                </a:solidFill>
              </a:rPr>
              <a:t>اللون الرمادي لتشابك اللون الأبيض والأسود. </a:t>
            </a:r>
          </a:p>
          <a:p>
            <a:pPr marL="0" indent="0" algn="r" rtl="1">
              <a:buNone/>
            </a:pPr>
            <a:r>
              <a:rPr lang="ar-IQ" b="1" dirty="0">
                <a:solidFill>
                  <a:schemeClr val="accent2">
                    <a:lumMod val="50000"/>
                  </a:schemeClr>
                </a:solidFill>
              </a:rPr>
              <a:t>  </a:t>
            </a:r>
          </a:p>
        </p:txBody>
      </p:sp>
      <p:cxnSp>
        <p:nvCxnSpPr>
          <p:cNvPr id="4" name="رابط كسهم مستقيم 3">
            <a:extLst>
              <a:ext uri="{FF2B5EF4-FFF2-40B4-BE49-F238E27FC236}">
                <a16:creationId xmlns:a16="http://schemas.microsoft.com/office/drawing/2014/main" id="{1853C51A-0506-33AE-1C2E-3DEFB8F64B63}"/>
              </a:ext>
            </a:extLst>
          </p:cNvPr>
          <p:cNvCxnSpPr/>
          <p:nvPr/>
        </p:nvCxnSpPr>
        <p:spPr>
          <a:xfrm flipH="1" flipV="1">
            <a:off x="10092339" y="1770529"/>
            <a:ext cx="1165411" cy="412377"/>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6" name="رابط كسهم مستقيم 5">
            <a:extLst>
              <a:ext uri="{FF2B5EF4-FFF2-40B4-BE49-F238E27FC236}">
                <a16:creationId xmlns:a16="http://schemas.microsoft.com/office/drawing/2014/main" id="{23DA4D22-E83B-FD91-B4DC-D988A3810511}"/>
              </a:ext>
            </a:extLst>
          </p:cNvPr>
          <p:cNvCxnSpPr>
            <a:cxnSpLocks/>
          </p:cNvCxnSpPr>
          <p:nvPr/>
        </p:nvCxnSpPr>
        <p:spPr>
          <a:xfrm flipH="1">
            <a:off x="10092339" y="2218124"/>
            <a:ext cx="1165410" cy="10053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350626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فن, التصميم&#10;&#10;تم إنشاء الوصف تلقائياً">
            <a:extLst>
              <a:ext uri="{FF2B5EF4-FFF2-40B4-BE49-F238E27FC236}">
                <a16:creationId xmlns:a16="http://schemas.microsoft.com/office/drawing/2014/main" id="{02ACA49A-3E9D-4FCC-B408-5DEF967555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397" y="744351"/>
            <a:ext cx="5461912" cy="5070475"/>
          </a:xfrm>
        </p:spPr>
      </p:pic>
      <p:pic>
        <p:nvPicPr>
          <p:cNvPr id="7" name="صورة 6">
            <a:extLst>
              <a:ext uri="{FF2B5EF4-FFF2-40B4-BE49-F238E27FC236}">
                <a16:creationId xmlns:a16="http://schemas.microsoft.com/office/drawing/2014/main" id="{F8CD453E-26CD-7FC9-469F-2A7292D56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217" y="744351"/>
            <a:ext cx="4661123" cy="4701832"/>
          </a:xfrm>
          <a:prstGeom prst="rect">
            <a:avLst/>
          </a:prstGeom>
        </p:spPr>
      </p:pic>
    </p:spTree>
    <p:extLst>
      <p:ext uri="{BB962C8B-B14F-4D97-AF65-F5344CB8AC3E}">
        <p14:creationId xmlns:p14="http://schemas.microsoft.com/office/powerpoint/2010/main" val="41703287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33A194B-197B-8C1F-D7F8-47C01FD2DA38}"/>
              </a:ext>
            </a:extLst>
          </p:cNvPr>
          <p:cNvSpPr>
            <a:spLocks noGrp="1"/>
          </p:cNvSpPr>
          <p:nvPr>
            <p:ph idx="1"/>
          </p:nvPr>
        </p:nvSpPr>
        <p:spPr>
          <a:xfrm>
            <a:off x="500743" y="468086"/>
            <a:ext cx="11299372" cy="6008914"/>
          </a:xfrm>
        </p:spPr>
        <p:txBody>
          <a:bodyPr/>
          <a:lstStyle/>
          <a:p>
            <a:pPr marL="0" indent="0" algn="r">
              <a:buNone/>
            </a:pPr>
            <a:r>
              <a:rPr lang="ar-IQ" sz="2800" b="1" dirty="0">
                <a:solidFill>
                  <a:schemeClr val="accent2">
                    <a:lumMod val="50000"/>
                  </a:schemeClr>
                </a:solidFill>
              </a:rPr>
              <a:t>* ترسب الصبغة مستمر لكن لا ينطبق الكلام على جميع اللبائن فمثلا الثعلب القطبي وابن عرس وأنواع من الارانب البرية يكون افراز الصبغة فصلي يحل اللون الأبيض محل الأسمر عند اقتراب الشتاء وهذا يمثل تلون وقائي تكيفي.</a:t>
            </a:r>
          </a:p>
          <a:p>
            <a:pPr marL="0" indent="0" algn="r">
              <a:buNone/>
            </a:pPr>
            <a:r>
              <a:rPr lang="ar-IQ" sz="2800" b="1" dirty="0">
                <a:solidFill>
                  <a:schemeClr val="accent2">
                    <a:lumMod val="50000"/>
                  </a:schemeClr>
                </a:solidFill>
              </a:rPr>
              <a:t>* الانسان قد يتوقف ترسب الصبغة بعد مرض او هزه عصبية قوية فتظهر أنماط شعر ببقع بيضاء بسبب فشل الارومات الميلانية ان تتخصص الى خلايا ميلانية .  </a:t>
            </a:r>
          </a:p>
          <a:p>
            <a:pPr marL="0" indent="0" algn="r">
              <a:buNone/>
            </a:pPr>
            <a:r>
              <a:rPr lang="ar-IQ" sz="3200" b="1" dirty="0">
                <a:solidFill>
                  <a:schemeClr val="accent5">
                    <a:lumMod val="50000"/>
                  </a:schemeClr>
                </a:solidFill>
              </a:rPr>
              <a:t>يعزى لون الشعر الى عوامل:</a:t>
            </a:r>
          </a:p>
          <a:p>
            <a:pPr marL="0" indent="0" algn="r">
              <a:buNone/>
            </a:pPr>
            <a:r>
              <a:rPr lang="ar-IQ" sz="3200" b="1" dirty="0">
                <a:solidFill>
                  <a:schemeClr val="accent3">
                    <a:lumMod val="50000"/>
                  </a:schemeClr>
                </a:solidFill>
              </a:rPr>
              <a:t>1- لون الصبغة في منطقة القشرة .</a:t>
            </a:r>
          </a:p>
          <a:p>
            <a:pPr marL="0" indent="0" algn="r">
              <a:buNone/>
            </a:pPr>
            <a:r>
              <a:rPr lang="ar-IQ" sz="3200" b="1" dirty="0">
                <a:solidFill>
                  <a:schemeClr val="accent3">
                    <a:lumMod val="50000"/>
                  </a:schemeClr>
                </a:solidFill>
              </a:rPr>
              <a:t>2- كمية الصبغة . </a:t>
            </a:r>
          </a:p>
          <a:p>
            <a:pPr marL="0" indent="0" algn="r">
              <a:buNone/>
            </a:pPr>
            <a:r>
              <a:rPr lang="ar-IQ" sz="3200" b="1" dirty="0">
                <a:solidFill>
                  <a:schemeClr val="accent3">
                    <a:lumMod val="50000"/>
                  </a:schemeClr>
                </a:solidFill>
              </a:rPr>
              <a:t>3- طبيعة سطح الشعرة هل هو أملس او مجعد.</a:t>
            </a:r>
          </a:p>
          <a:p>
            <a:pPr marL="0" indent="0" algn="r">
              <a:buNone/>
            </a:pPr>
            <a:r>
              <a:rPr lang="ar-IQ" sz="3200" b="1" dirty="0">
                <a:solidFill>
                  <a:schemeClr val="accent3">
                    <a:lumMod val="50000"/>
                  </a:schemeClr>
                </a:solidFill>
              </a:rPr>
              <a:t>4- كمية الهواء ضمن الفسح بين الخلايا لمنطقة اللب.   </a:t>
            </a:r>
          </a:p>
        </p:txBody>
      </p:sp>
    </p:spTree>
    <p:extLst>
      <p:ext uri="{BB962C8B-B14F-4D97-AF65-F5344CB8AC3E}">
        <p14:creationId xmlns:p14="http://schemas.microsoft.com/office/powerpoint/2010/main" val="9631363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5127C9E5-A6DB-FF12-9CA6-406B7F70997A}"/>
              </a:ext>
            </a:extLst>
          </p:cNvPr>
          <p:cNvSpPr>
            <a:spLocks noGrp="1"/>
          </p:cNvSpPr>
          <p:nvPr>
            <p:ph idx="1"/>
          </p:nvPr>
        </p:nvSpPr>
        <p:spPr>
          <a:xfrm>
            <a:off x="337457" y="293915"/>
            <a:ext cx="11593286" cy="6302828"/>
          </a:xfrm>
        </p:spPr>
        <p:txBody>
          <a:bodyPr>
            <a:normAutofit lnSpcReduction="10000"/>
          </a:bodyPr>
          <a:lstStyle/>
          <a:p>
            <a:pPr marL="0" indent="0" algn="r">
              <a:buNone/>
            </a:pPr>
            <a:r>
              <a:rPr lang="ar-IQ" sz="3200" b="1" dirty="0">
                <a:solidFill>
                  <a:schemeClr val="accent6">
                    <a:lumMod val="50000"/>
                  </a:schemeClr>
                </a:solidFill>
              </a:rPr>
              <a:t>سقوط الشعر </a:t>
            </a:r>
          </a:p>
          <a:p>
            <a:pPr marL="0" indent="0" algn="ctr">
              <a:buNone/>
            </a:pPr>
            <a:r>
              <a:rPr lang="ar-IQ" sz="3200" b="1" dirty="0"/>
              <a:t>يتساقط الشعر دوريا في اللبائن     </a:t>
            </a:r>
            <a:endParaRPr lang="en-US" sz="3200" b="1" dirty="0"/>
          </a:p>
          <a:p>
            <a:pPr marL="0" indent="0" algn="r">
              <a:buNone/>
            </a:pPr>
            <a:r>
              <a:rPr lang="ar-IQ" sz="2800" b="1" dirty="0">
                <a:solidFill>
                  <a:schemeClr val="accent3">
                    <a:lumMod val="50000"/>
                  </a:schemeClr>
                </a:solidFill>
              </a:rPr>
              <a:t>الفرو يتغير صيفا وشتاء                                                     الحصان والماشية تفقد شعرها</a:t>
            </a:r>
          </a:p>
          <a:p>
            <a:pPr marL="0" indent="0" algn="r">
              <a:buNone/>
            </a:pPr>
            <a:r>
              <a:rPr lang="ar-IQ" sz="2800" b="1" dirty="0">
                <a:solidFill>
                  <a:schemeClr val="accent3">
                    <a:lumMod val="50000"/>
                  </a:schemeClr>
                </a:solidFill>
              </a:rPr>
              <a:t>                                                                                 الطويل في الصيف. </a:t>
            </a:r>
          </a:p>
          <a:p>
            <a:pPr marL="0" indent="0" algn="r">
              <a:buNone/>
            </a:pPr>
            <a:r>
              <a:rPr lang="ar-IQ" sz="2800" b="1" dirty="0"/>
              <a:t>                      الصلع في الانسان عوامل وراثية وهرمونية صفة متغلبة في الذكور ومنتخبة في </a:t>
            </a:r>
          </a:p>
          <a:p>
            <a:pPr marL="0" indent="0" algn="r" rtl="1">
              <a:buNone/>
            </a:pPr>
            <a:r>
              <a:rPr lang="ar-IQ" sz="2800" b="1" dirty="0"/>
              <a:t>              الاناث شرط وجود هرمون الشحمون الخصوي </a:t>
            </a:r>
            <a:r>
              <a:rPr lang="en-US" sz="2800" b="1" dirty="0"/>
              <a:t>Testosterone</a:t>
            </a:r>
            <a:r>
              <a:rPr lang="ar-IQ" sz="2800" b="1" dirty="0"/>
              <a:t> في الدم  </a:t>
            </a:r>
          </a:p>
          <a:p>
            <a:pPr marL="0" indent="0" algn="r" rtl="1">
              <a:buNone/>
            </a:pPr>
            <a:r>
              <a:rPr lang="ar-IQ" sz="2800" b="1" dirty="0"/>
              <a:t> </a:t>
            </a:r>
            <a:r>
              <a:rPr lang="ar-IQ" sz="3600" b="1" dirty="0">
                <a:solidFill>
                  <a:schemeClr val="accent6">
                    <a:lumMod val="50000"/>
                  </a:schemeClr>
                </a:solidFill>
              </a:rPr>
              <a:t>سبب التساقط</a:t>
            </a:r>
            <a:r>
              <a:rPr lang="en-US" sz="3600" b="1" dirty="0">
                <a:solidFill>
                  <a:schemeClr val="accent6">
                    <a:lumMod val="50000"/>
                  </a:schemeClr>
                </a:solidFill>
              </a:rPr>
              <a:t>              </a:t>
            </a:r>
          </a:p>
          <a:p>
            <a:pPr marL="0" indent="0" algn="r" rtl="1">
              <a:buNone/>
            </a:pPr>
            <a:r>
              <a:rPr lang="ar-IQ" sz="3200" b="1" dirty="0">
                <a:solidFill>
                  <a:schemeClr val="accent2">
                    <a:lumMod val="50000"/>
                  </a:schemeClr>
                </a:solidFill>
              </a:rPr>
              <a:t>عندما تبلغ الشعرة ذروة نموها تقل سرعة الانقسام الخلوي في الطبقة المولدة وبعدها تتوقف وتضمحل الحليمة الادمية ثم تبقى الحوصلة خاملة وعندما تتوفر الظروف الملائمة تصبح فعالة مرة </a:t>
            </a:r>
            <a:r>
              <a:rPr lang="ar-IQ" sz="3200" b="1" dirty="0" err="1">
                <a:solidFill>
                  <a:schemeClr val="accent2">
                    <a:lumMod val="50000"/>
                  </a:schemeClr>
                </a:solidFill>
              </a:rPr>
              <a:t>أخرى،فتستطيل</a:t>
            </a:r>
            <a:r>
              <a:rPr lang="ar-IQ" sz="3200" b="1" dirty="0">
                <a:solidFill>
                  <a:schemeClr val="accent2">
                    <a:lumMod val="50000"/>
                  </a:schemeClr>
                </a:solidFill>
              </a:rPr>
              <a:t> </a:t>
            </a:r>
            <a:r>
              <a:rPr lang="ar-IQ" sz="3200" b="1" dirty="0" err="1">
                <a:solidFill>
                  <a:schemeClr val="accent2">
                    <a:lumMod val="50000"/>
                  </a:schemeClr>
                </a:solidFill>
              </a:rPr>
              <a:t>القاعده</a:t>
            </a:r>
            <a:r>
              <a:rPr lang="ar-IQ" sz="3200" b="1" dirty="0">
                <a:solidFill>
                  <a:schemeClr val="accent2">
                    <a:lumMod val="50000"/>
                  </a:schemeClr>
                </a:solidFill>
              </a:rPr>
              <a:t> وتصبح اسمك وتتكون بصلة شعرية جديدة، </a:t>
            </a:r>
            <a:r>
              <a:rPr lang="ar-IQ" sz="3200" b="1" dirty="0">
                <a:solidFill>
                  <a:srgbClr val="00B050"/>
                </a:solidFill>
              </a:rPr>
              <a:t>لكن إذا أصيبت الطبقة المولدة والحليمة بتلف شديد فلا تتجدد الشعرة ويصبح صلع . </a:t>
            </a:r>
            <a:r>
              <a:rPr lang="en-US" sz="3200" b="1" dirty="0">
                <a:solidFill>
                  <a:srgbClr val="00B050"/>
                </a:solidFill>
              </a:rPr>
              <a:t>  </a:t>
            </a:r>
            <a:endParaRPr lang="ar-IQ" sz="3200" b="1" dirty="0">
              <a:solidFill>
                <a:srgbClr val="00B050"/>
              </a:solidFill>
            </a:endParaRPr>
          </a:p>
        </p:txBody>
      </p:sp>
      <p:cxnSp>
        <p:nvCxnSpPr>
          <p:cNvPr id="5" name="رابط كسهم مستقيم 4">
            <a:extLst>
              <a:ext uri="{FF2B5EF4-FFF2-40B4-BE49-F238E27FC236}">
                <a16:creationId xmlns:a16="http://schemas.microsoft.com/office/drawing/2014/main" id="{E0FBC6AD-7C17-C0DA-C925-5AEC7E36679A}"/>
              </a:ext>
            </a:extLst>
          </p:cNvPr>
          <p:cNvCxnSpPr>
            <a:cxnSpLocks/>
          </p:cNvCxnSpPr>
          <p:nvPr/>
        </p:nvCxnSpPr>
        <p:spPr>
          <a:xfrm>
            <a:off x="8501743" y="1262742"/>
            <a:ext cx="1696616" cy="20682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رابط كسهم مستقيم 8">
            <a:extLst>
              <a:ext uri="{FF2B5EF4-FFF2-40B4-BE49-F238E27FC236}">
                <a16:creationId xmlns:a16="http://schemas.microsoft.com/office/drawing/2014/main" id="{50A15B03-B58C-39C4-D23A-34A0BE7C5F5C}"/>
              </a:ext>
            </a:extLst>
          </p:cNvPr>
          <p:cNvCxnSpPr>
            <a:cxnSpLocks/>
          </p:cNvCxnSpPr>
          <p:nvPr/>
        </p:nvCxnSpPr>
        <p:spPr>
          <a:xfrm flipH="1">
            <a:off x="2799184" y="1262742"/>
            <a:ext cx="1348273" cy="206829"/>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رابط كسهم مستقيم 13">
            <a:extLst>
              <a:ext uri="{FF2B5EF4-FFF2-40B4-BE49-F238E27FC236}">
                <a16:creationId xmlns:a16="http://schemas.microsoft.com/office/drawing/2014/main" id="{CA7E49D8-100B-229E-E927-CE94A0C785BB}"/>
              </a:ext>
            </a:extLst>
          </p:cNvPr>
          <p:cNvCxnSpPr>
            <a:cxnSpLocks/>
          </p:cNvCxnSpPr>
          <p:nvPr/>
        </p:nvCxnSpPr>
        <p:spPr>
          <a:xfrm>
            <a:off x="6520543" y="1469571"/>
            <a:ext cx="1186543" cy="1088571"/>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9884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65A7A39D-CC73-4264-0B42-3D3FA9803794}"/>
              </a:ext>
            </a:extLst>
          </p:cNvPr>
          <p:cNvSpPr>
            <a:spLocks noGrp="1"/>
          </p:cNvSpPr>
          <p:nvPr>
            <p:ph idx="1"/>
          </p:nvPr>
        </p:nvSpPr>
        <p:spPr>
          <a:xfrm>
            <a:off x="565150" y="337457"/>
            <a:ext cx="11387364" cy="5423771"/>
          </a:xfrm>
        </p:spPr>
        <p:txBody>
          <a:bodyPr/>
          <a:lstStyle/>
          <a:p>
            <a:pPr marL="0" indent="0" algn="r" rtl="1">
              <a:buNone/>
            </a:pPr>
            <a:r>
              <a:rPr lang="ar-IQ" sz="3200" b="1" dirty="0">
                <a:solidFill>
                  <a:srgbClr val="C00000"/>
                </a:solidFill>
              </a:rPr>
              <a:t>المخالب </a:t>
            </a:r>
            <a:r>
              <a:rPr lang="en-US" sz="3200" b="1" dirty="0">
                <a:solidFill>
                  <a:srgbClr val="C00000"/>
                </a:solidFill>
              </a:rPr>
              <a:t>Claws</a:t>
            </a:r>
            <a:r>
              <a:rPr lang="ar-IQ" dirty="0"/>
              <a:t> </a:t>
            </a:r>
            <a:endParaRPr lang="ar-IQ" sz="3200" b="1" dirty="0"/>
          </a:p>
          <a:p>
            <a:pPr marL="0" indent="0" algn="r" rtl="1">
              <a:buNone/>
            </a:pPr>
            <a:r>
              <a:rPr lang="ar-IQ" sz="3200" b="1" dirty="0"/>
              <a:t>المخالب في اللبائن تشابه مخالب الزواحف والطيور من ناحية تركيبها الأساسي لكن تختلف عنها في كون الصفيحة العليا جيدة النمو وهي تحيط بالسلامية النهائية </a:t>
            </a:r>
            <a:r>
              <a:rPr lang="ar-IQ" sz="3200" b="1" dirty="0" err="1"/>
              <a:t>للاصبع</a:t>
            </a:r>
            <a:r>
              <a:rPr lang="ar-IQ" sz="3200" b="1" dirty="0"/>
              <a:t> في حين تكون الصفيحة السفلى مختزلة وتمثل حلقة وصل بين الصفيحة العليا ووسادة الاصبع. </a:t>
            </a:r>
          </a:p>
          <a:p>
            <a:pPr marL="0" indent="0" algn="r" rtl="1">
              <a:buNone/>
            </a:pPr>
            <a:r>
              <a:rPr lang="ar-IQ" sz="3200" b="1" dirty="0">
                <a:solidFill>
                  <a:schemeClr val="accent4"/>
                </a:solidFill>
              </a:rPr>
              <a:t>تتباين المخالب في اللبائن فمثلا </a:t>
            </a:r>
          </a:p>
          <a:p>
            <a:pPr marL="0" indent="0" algn="r" rtl="1">
              <a:buNone/>
            </a:pPr>
            <a:r>
              <a:rPr lang="ar-IQ" sz="3200" b="1" dirty="0"/>
              <a:t>القطط قابلة للسحب داخل غلاف جلدي عند عدم استخدامها.</a:t>
            </a:r>
          </a:p>
          <a:p>
            <a:pPr marL="0" indent="0" algn="r" rtl="1">
              <a:buNone/>
            </a:pPr>
            <a:r>
              <a:rPr lang="ar-IQ" sz="3200" b="1" dirty="0" err="1"/>
              <a:t>الليمور</a:t>
            </a:r>
            <a:r>
              <a:rPr lang="ar-IQ" sz="3200" b="1" dirty="0"/>
              <a:t> </a:t>
            </a:r>
            <a:r>
              <a:rPr lang="en-US" sz="3200" b="1" dirty="0"/>
              <a:t>Lemur </a:t>
            </a:r>
            <a:r>
              <a:rPr lang="ar-IQ" sz="3200" b="1" dirty="0"/>
              <a:t> وبعض أنواع القردة توجد مخالب</a:t>
            </a:r>
          </a:p>
          <a:p>
            <a:pPr marL="0" indent="0" algn="r" rtl="1">
              <a:buNone/>
            </a:pPr>
            <a:r>
              <a:rPr lang="ar-IQ" sz="3200" b="1" dirty="0"/>
              <a:t> واضافر معا . </a:t>
            </a:r>
            <a:endParaRPr lang="ar-IQ" dirty="0"/>
          </a:p>
          <a:p>
            <a:pPr marL="0" indent="0" algn="r" rtl="1">
              <a:buNone/>
            </a:pPr>
            <a:endParaRPr lang="ar-IQ" dirty="0"/>
          </a:p>
        </p:txBody>
      </p:sp>
      <p:pic>
        <p:nvPicPr>
          <p:cNvPr id="4" name="صورة 3">
            <a:extLst>
              <a:ext uri="{FF2B5EF4-FFF2-40B4-BE49-F238E27FC236}">
                <a16:creationId xmlns:a16="http://schemas.microsoft.com/office/drawing/2014/main" id="{F1680598-6A03-2034-C9F5-A5647761CEB3}"/>
              </a:ext>
            </a:extLst>
          </p:cNvPr>
          <p:cNvPicPr>
            <a:picLocks noChangeAspect="1"/>
          </p:cNvPicPr>
          <p:nvPr/>
        </p:nvPicPr>
        <p:blipFill>
          <a:blip r:embed="rId2"/>
          <a:stretch>
            <a:fillRect/>
          </a:stretch>
        </p:blipFill>
        <p:spPr>
          <a:xfrm>
            <a:off x="239484" y="2463179"/>
            <a:ext cx="3968621" cy="4066695"/>
          </a:xfrm>
          <a:prstGeom prst="rect">
            <a:avLst/>
          </a:prstGeom>
        </p:spPr>
      </p:pic>
    </p:spTree>
    <p:extLst>
      <p:ext uri="{BB962C8B-B14F-4D97-AF65-F5344CB8AC3E}">
        <p14:creationId xmlns:p14="http://schemas.microsoft.com/office/powerpoint/2010/main" val="1302420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FFDF2D6-1440-2AE6-11BC-AC8E0F442346}"/>
              </a:ext>
            </a:extLst>
          </p:cNvPr>
          <p:cNvSpPr>
            <a:spLocks noGrp="1"/>
          </p:cNvSpPr>
          <p:nvPr>
            <p:ph type="title"/>
          </p:nvPr>
        </p:nvSpPr>
        <p:spPr/>
        <p:txBody>
          <a:bodyPr/>
          <a:lstStyle/>
          <a:p>
            <a:endParaRPr lang="ar-IQ"/>
          </a:p>
        </p:txBody>
      </p:sp>
      <p:pic>
        <p:nvPicPr>
          <p:cNvPr id="5" name="عنصر نائب للمحتوى 4">
            <a:extLst>
              <a:ext uri="{FF2B5EF4-FFF2-40B4-BE49-F238E27FC236}">
                <a16:creationId xmlns:a16="http://schemas.microsoft.com/office/drawing/2014/main" id="{D34D5A55-6EA6-5953-5DD5-20680996E909}"/>
              </a:ext>
            </a:extLst>
          </p:cNvPr>
          <p:cNvPicPr>
            <a:picLocks noGrp="1" noChangeAspect="1"/>
          </p:cNvPicPr>
          <p:nvPr>
            <p:ph idx="1"/>
          </p:nvPr>
        </p:nvPicPr>
        <p:blipFill>
          <a:blip r:embed="rId2"/>
          <a:stretch>
            <a:fillRect/>
          </a:stretch>
        </p:blipFill>
        <p:spPr>
          <a:xfrm>
            <a:off x="1" y="125872"/>
            <a:ext cx="6454587" cy="5644497"/>
          </a:xfrm>
        </p:spPr>
      </p:pic>
      <p:pic>
        <p:nvPicPr>
          <p:cNvPr id="7" name="صورة 6">
            <a:extLst>
              <a:ext uri="{FF2B5EF4-FFF2-40B4-BE49-F238E27FC236}">
                <a16:creationId xmlns:a16="http://schemas.microsoft.com/office/drawing/2014/main" id="{C78F5245-8DC2-8588-672C-C52F67C88675}"/>
              </a:ext>
            </a:extLst>
          </p:cNvPr>
          <p:cNvPicPr>
            <a:picLocks noChangeAspect="1"/>
          </p:cNvPicPr>
          <p:nvPr/>
        </p:nvPicPr>
        <p:blipFill>
          <a:blip r:embed="rId3"/>
          <a:stretch>
            <a:fillRect/>
          </a:stretch>
        </p:blipFill>
        <p:spPr>
          <a:xfrm>
            <a:off x="6863759" y="277906"/>
            <a:ext cx="4951724" cy="3711389"/>
          </a:xfrm>
          <a:prstGeom prst="rect">
            <a:avLst/>
          </a:prstGeom>
        </p:spPr>
      </p:pic>
    </p:spTree>
    <p:extLst>
      <p:ext uri="{BB962C8B-B14F-4D97-AF65-F5344CB8AC3E}">
        <p14:creationId xmlns:p14="http://schemas.microsoft.com/office/powerpoint/2010/main" val="39771225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2BEE25B8-7205-994B-E006-DF169C126672}"/>
              </a:ext>
            </a:extLst>
          </p:cNvPr>
          <p:cNvSpPr>
            <a:spLocks noGrp="1"/>
          </p:cNvSpPr>
          <p:nvPr>
            <p:ph idx="1"/>
          </p:nvPr>
        </p:nvSpPr>
        <p:spPr>
          <a:xfrm>
            <a:off x="565150" y="337457"/>
            <a:ext cx="11136993" cy="5423771"/>
          </a:xfrm>
        </p:spPr>
        <p:txBody>
          <a:bodyPr/>
          <a:lstStyle/>
          <a:p>
            <a:pPr marL="0" indent="0" algn="r" rtl="1">
              <a:buNone/>
            </a:pPr>
            <a:r>
              <a:rPr lang="ar-IQ" sz="3600" b="1" dirty="0">
                <a:solidFill>
                  <a:schemeClr val="accent6">
                    <a:lumMod val="50000"/>
                  </a:schemeClr>
                </a:solidFill>
              </a:rPr>
              <a:t>الاظافر</a:t>
            </a:r>
            <a:r>
              <a:rPr lang="en-US" sz="3600" b="1" dirty="0">
                <a:solidFill>
                  <a:schemeClr val="accent6">
                    <a:lumMod val="50000"/>
                  </a:schemeClr>
                </a:solidFill>
              </a:rPr>
              <a:t>Nails </a:t>
            </a:r>
            <a:r>
              <a:rPr lang="ar-IQ" sz="3600" b="1" dirty="0">
                <a:solidFill>
                  <a:schemeClr val="accent6">
                    <a:lumMod val="50000"/>
                  </a:schemeClr>
                </a:solidFill>
              </a:rPr>
              <a:t> </a:t>
            </a:r>
          </a:p>
          <a:p>
            <a:pPr marL="0" indent="0" algn="r" rtl="1">
              <a:buNone/>
            </a:pPr>
            <a:r>
              <a:rPr lang="ar-IQ" sz="2800" b="1" dirty="0">
                <a:solidFill>
                  <a:schemeClr val="bg2">
                    <a:lumMod val="10000"/>
                  </a:schemeClr>
                </a:solidFill>
              </a:rPr>
              <a:t>هي عبارة عن مخالب مسطحة في رتبة المقدمات تختلف عن المخالب كون الصفيحة العليا كبيرة ومسطحة اما السفلى فتكون مختزلة وهي تربط الصفيحة العليا بوسادة الاصبع . </a:t>
            </a:r>
          </a:p>
          <a:p>
            <a:pPr marL="0" indent="0" algn="r" rtl="1">
              <a:buNone/>
            </a:pPr>
            <a:endParaRPr lang="ar-IQ" sz="2800" b="1" dirty="0">
              <a:solidFill>
                <a:schemeClr val="accent6">
                  <a:lumMod val="50000"/>
                </a:schemeClr>
              </a:solidFill>
            </a:endParaRPr>
          </a:p>
          <a:p>
            <a:pPr marL="0" indent="0" algn="r" rtl="1">
              <a:buNone/>
            </a:pPr>
            <a:r>
              <a:rPr lang="ar-IQ" sz="3200" b="1" dirty="0">
                <a:solidFill>
                  <a:schemeClr val="accent6">
                    <a:lumMod val="50000"/>
                  </a:schemeClr>
                </a:solidFill>
              </a:rPr>
              <a:t>الحوافر </a:t>
            </a:r>
            <a:r>
              <a:rPr lang="en-US" sz="3200" b="1" dirty="0">
                <a:solidFill>
                  <a:schemeClr val="accent6">
                    <a:lumMod val="50000"/>
                  </a:schemeClr>
                </a:solidFill>
              </a:rPr>
              <a:t>Hoofs</a:t>
            </a:r>
            <a:r>
              <a:rPr lang="ar-IQ" sz="3200" b="1" dirty="0"/>
              <a:t> </a:t>
            </a:r>
          </a:p>
          <a:p>
            <a:pPr marL="0" indent="0" algn="r" rtl="1">
              <a:buNone/>
            </a:pPr>
            <a:r>
              <a:rPr lang="ar-IQ" sz="2800" b="1" dirty="0">
                <a:solidFill>
                  <a:schemeClr val="accent2">
                    <a:lumMod val="50000"/>
                  </a:schemeClr>
                </a:solidFill>
              </a:rPr>
              <a:t>توجد في الظلفيات ( أغنام ، ماعز ، ابقار ، حصان ) الحافر يتكون من :  </a:t>
            </a:r>
          </a:p>
          <a:p>
            <a:pPr marL="0" indent="0" algn="r" rtl="1">
              <a:buNone/>
            </a:pPr>
            <a:r>
              <a:rPr lang="ar-IQ" sz="2800" b="1" dirty="0">
                <a:solidFill>
                  <a:schemeClr val="accent4">
                    <a:lumMod val="50000"/>
                  </a:schemeClr>
                </a:solidFill>
              </a:rPr>
              <a:t>1- صفيحة عليا صلبة وسميكة وبطيئة التأكل تحيط بنهاية الأصابع تسمى جدار الحافر </a:t>
            </a:r>
            <a:r>
              <a:rPr lang="en-US" sz="2800" b="1" dirty="0">
                <a:solidFill>
                  <a:schemeClr val="accent4">
                    <a:lumMod val="50000"/>
                  </a:schemeClr>
                </a:solidFill>
              </a:rPr>
              <a:t>Wall of Hoof </a:t>
            </a:r>
            <a:r>
              <a:rPr lang="ar-IQ" sz="2800" b="1" dirty="0">
                <a:solidFill>
                  <a:schemeClr val="accent4">
                    <a:lumMod val="50000"/>
                  </a:schemeClr>
                </a:solidFill>
              </a:rPr>
              <a:t> .</a:t>
            </a:r>
          </a:p>
          <a:p>
            <a:pPr marL="0" indent="0" algn="r" rtl="1">
              <a:buNone/>
            </a:pPr>
            <a:r>
              <a:rPr lang="ar-IQ" sz="2800" b="1" dirty="0">
                <a:solidFill>
                  <a:schemeClr val="accent4">
                    <a:lumMod val="50000"/>
                  </a:schemeClr>
                </a:solidFill>
              </a:rPr>
              <a:t>2- صفيحة سفلى تقع الى الداخل من العليا اقل صلابة تسمى لب الحافر </a:t>
            </a:r>
            <a:r>
              <a:rPr lang="en-US" sz="2800" b="1" dirty="0">
                <a:solidFill>
                  <a:schemeClr val="accent4">
                    <a:lumMod val="50000"/>
                  </a:schemeClr>
                </a:solidFill>
              </a:rPr>
              <a:t>Sole of Hoof</a:t>
            </a:r>
            <a:r>
              <a:rPr lang="ar-IQ" sz="2800" b="1" dirty="0">
                <a:solidFill>
                  <a:schemeClr val="accent4">
                    <a:lumMod val="50000"/>
                  </a:schemeClr>
                </a:solidFill>
              </a:rPr>
              <a:t> .</a:t>
            </a:r>
          </a:p>
          <a:p>
            <a:pPr marL="0" indent="0" algn="r" rtl="1">
              <a:buNone/>
            </a:pPr>
            <a:r>
              <a:rPr lang="ar-IQ" sz="2800" b="1" dirty="0">
                <a:solidFill>
                  <a:schemeClr val="accent4">
                    <a:lumMod val="50000"/>
                  </a:schemeClr>
                </a:solidFill>
              </a:rPr>
              <a:t>3- الى الخلف من الحافر وسادة عضلية تعرف بكلوة الحافر </a:t>
            </a:r>
            <a:r>
              <a:rPr lang="en-US" sz="2800" b="1" dirty="0">
                <a:solidFill>
                  <a:schemeClr val="accent4">
                    <a:lumMod val="50000"/>
                  </a:schemeClr>
                </a:solidFill>
              </a:rPr>
              <a:t>Frog</a:t>
            </a:r>
            <a:r>
              <a:rPr lang="ar-IQ" sz="2800" b="1" dirty="0">
                <a:solidFill>
                  <a:schemeClr val="accent4">
                    <a:lumMod val="50000"/>
                  </a:schemeClr>
                </a:solidFill>
              </a:rPr>
              <a:t> .</a:t>
            </a:r>
          </a:p>
          <a:p>
            <a:pPr marL="0" indent="0" algn="r" rtl="1">
              <a:buNone/>
            </a:pPr>
            <a:endParaRPr lang="ar-IQ" sz="2800" dirty="0"/>
          </a:p>
        </p:txBody>
      </p:sp>
    </p:spTree>
    <p:extLst>
      <p:ext uri="{BB962C8B-B14F-4D97-AF65-F5344CB8AC3E}">
        <p14:creationId xmlns:p14="http://schemas.microsoft.com/office/powerpoint/2010/main" val="37784495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4AB7B35-DAA0-7058-DA22-9DECAAB62FC7}"/>
              </a:ext>
            </a:extLst>
          </p:cNvPr>
          <p:cNvSpPr>
            <a:spLocks noGrp="1"/>
          </p:cNvSpPr>
          <p:nvPr>
            <p:ph type="title"/>
          </p:nvPr>
        </p:nvSpPr>
        <p:spPr/>
        <p:txBody>
          <a:bodyPr/>
          <a:lstStyle/>
          <a:p>
            <a:endParaRPr lang="ar-IQ"/>
          </a:p>
        </p:txBody>
      </p:sp>
      <p:pic>
        <p:nvPicPr>
          <p:cNvPr id="5" name="عنصر نائب للمحتوى 4">
            <a:extLst>
              <a:ext uri="{FF2B5EF4-FFF2-40B4-BE49-F238E27FC236}">
                <a16:creationId xmlns:a16="http://schemas.microsoft.com/office/drawing/2014/main" id="{C53CDB41-168E-654F-D9C5-0C75E324A4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871" y="283552"/>
            <a:ext cx="10425953" cy="5477486"/>
          </a:xfrm>
        </p:spPr>
      </p:pic>
    </p:spTree>
    <p:extLst>
      <p:ext uri="{BB962C8B-B14F-4D97-AF65-F5344CB8AC3E}">
        <p14:creationId xmlns:p14="http://schemas.microsoft.com/office/powerpoint/2010/main" val="6013493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F8E7823-F501-C8F4-CCA5-B97629FE2517}"/>
              </a:ext>
            </a:extLst>
          </p:cNvPr>
          <p:cNvSpPr>
            <a:spLocks noGrp="1"/>
          </p:cNvSpPr>
          <p:nvPr>
            <p:ph type="title"/>
          </p:nvPr>
        </p:nvSpPr>
        <p:spPr>
          <a:xfrm>
            <a:off x="1984311" y="67296"/>
            <a:ext cx="9797142" cy="870857"/>
          </a:xfrm>
        </p:spPr>
        <p:txBody>
          <a:bodyPr>
            <a:normAutofit/>
          </a:bodyPr>
          <a:lstStyle/>
          <a:p>
            <a:pPr algn="r" rtl="1"/>
            <a:r>
              <a:rPr lang="ar-IQ" dirty="0">
                <a:solidFill>
                  <a:srgbClr val="C00000"/>
                </a:solidFill>
              </a:rPr>
              <a:t>القرون </a:t>
            </a:r>
            <a:r>
              <a:rPr lang="en-US" dirty="0">
                <a:solidFill>
                  <a:srgbClr val="C00000"/>
                </a:solidFill>
              </a:rPr>
              <a:t>Horns</a:t>
            </a:r>
            <a:r>
              <a:rPr lang="ar-IQ" dirty="0"/>
              <a:t> </a:t>
            </a:r>
          </a:p>
        </p:txBody>
      </p:sp>
      <p:sp>
        <p:nvSpPr>
          <p:cNvPr id="3" name="عنصر نائب للمحتوى 2">
            <a:extLst>
              <a:ext uri="{FF2B5EF4-FFF2-40B4-BE49-F238E27FC236}">
                <a16:creationId xmlns:a16="http://schemas.microsoft.com/office/drawing/2014/main" id="{E11D0C5B-503E-838C-CCC9-6C3F8F3021A8}"/>
              </a:ext>
            </a:extLst>
          </p:cNvPr>
          <p:cNvSpPr>
            <a:spLocks noGrp="1"/>
          </p:cNvSpPr>
          <p:nvPr>
            <p:ph idx="1"/>
          </p:nvPr>
        </p:nvSpPr>
        <p:spPr>
          <a:xfrm>
            <a:off x="565150" y="1099457"/>
            <a:ext cx="11409136" cy="4661771"/>
          </a:xfrm>
        </p:spPr>
        <p:txBody>
          <a:bodyPr>
            <a:normAutofit lnSpcReduction="10000"/>
          </a:bodyPr>
          <a:lstStyle/>
          <a:p>
            <a:pPr marL="0" indent="0" algn="r">
              <a:buNone/>
            </a:pPr>
            <a:r>
              <a:rPr lang="ar-IQ" sz="2800" b="1" dirty="0"/>
              <a:t>تمتلك اللبائن قرون حقيقية بعضها ذات منشأ بشري والغالب تكون ذات منشأ بشري وأدمي وهي تراكيب  تظهر على السطح الظهري للراس وتكون في اللبائن على أنواع هي </a:t>
            </a:r>
            <a:r>
              <a:rPr lang="ar-IQ" dirty="0"/>
              <a:t>: </a:t>
            </a:r>
          </a:p>
          <a:p>
            <a:pPr marL="0" indent="0" algn="r" rtl="1">
              <a:buNone/>
            </a:pPr>
            <a:r>
              <a:rPr lang="ar-IQ" sz="3200" b="1" dirty="0">
                <a:solidFill>
                  <a:schemeClr val="accent2">
                    <a:lumMod val="50000"/>
                  </a:schemeClr>
                </a:solidFill>
              </a:rPr>
              <a:t>1- القرون القرنية الليفية </a:t>
            </a:r>
            <a:r>
              <a:rPr lang="en-US" sz="3200" b="1" dirty="0">
                <a:solidFill>
                  <a:schemeClr val="accent2">
                    <a:lumMod val="50000"/>
                  </a:schemeClr>
                </a:solidFill>
              </a:rPr>
              <a:t>Keratin- Fiber Horns </a:t>
            </a:r>
            <a:r>
              <a:rPr lang="ar-IQ" sz="3200" b="1" dirty="0">
                <a:solidFill>
                  <a:schemeClr val="accent2">
                    <a:lumMod val="50000"/>
                  </a:schemeClr>
                </a:solidFill>
              </a:rPr>
              <a:t> </a:t>
            </a:r>
          </a:p>
          <a:p>
            <a:pPr marL="0" indent="0" algn="r" rtl="1">
              <a:buNone/>
            </a:pPr>
            <a:r>
              <a:rPr lang="ar-IQ" sz="3200" b="1" dirty="0">
                <a:solidFill>
                  <a:schemeClr val="accent2">
                    <a:lumMod val="50000"/>
                  </a:schemeClr>
                </a:solidFill>
              </a:rPr>
              <a:t>2- القرون المجوفة </a:t>
            </a:r>
            <a:r>
              <a:rPr lang="en-US" sz="3200" b="1" dirty="0">
                <a:solidFill>
                  <a:schemeClr val="accent2">
                    <a:lumMod val="50000"/>
                  </a:schemeClr>
                </a:solidFill>
              </a:rPr>
              <a:t>Hollow Horns</a:t>
            </a:r>
            <a:r>
              <a:rPr lang="ar-IQ" sz="3200" b="1" dirty="0">
                <a:solidFill>
                  <a:schemeClr val="accent2">
                    <a:lumMod val="50000"/>
                  </a:schemeClr>
                </a:solidFill>
              </a:rPr>
              <a:t> </a:t>
            </a:r>
          </a:p>
          <a:p>
            <a:pPr marL="0" indent="0" algn="r" rtl="1">
              <a:buNone/>
            </a:pPr>
            <a:r>
              <a:rPr lang="ar-IQ" sz="3200" b="1" dirty="0">
                <a:solidFill>
                  <a:schemeClr val="accent2">
                    <a:lumMod val="50000"/>
                  </a:schemeClr>
                </a:solidFill>
              </a:rPr>
              <a:t>3- قرون الزرافة </a:t>
            </a:r>
            <a:r>
              <a:rPr lang="en-US" sz="3200" b="1" dirty="0">
                <a:solidFill>
                  <a:schemeClr val="accent2">
                    <a:lumMod val="50000"/>
                  </a:schemeClr>
                </a:solidFill>
              </a:rPr>
              <a:t>Giraffe Horns </a:t>
            </a:r>
            <a:r>
              <a:rPr lang="ar-IQ" sz="3200" b="1" dirty="0">
                <a:solidFill>
                  <a:schemeClr val="accent2">
                    <a:lumMod val="50000"/>
                  </a:schemeClr>
                </a:solidFill>
              </a:rPr>
              <a:t>                               الشرح من الملزمة</a:t>
            </a:r>
          </a:p>
          <a:p>
            <a:pPr marL="0" indent="0" algn="r" rtl="1">
              <a:buNone/>
            </a:pPr>
            <a:r>
              <a:rPr lang="ar-IQ" sz="3200" b="1" dirty="0">
                <a:solidFill>
                  <a:schemeClr val="accent2">
                    <a:lumMod val="50000"/>
                  </a:schemeClr>
                </a:solidFill>
              </a:rPr>
              <a:t>4- القرون </a:t>
            </a:r>
            <a:r>
              <a:rPr lang="ar-IQ" sz="3200" b="1" dirty="0" err="1">
                <a:solidFill>
                  <a:schemeClr val="accent2">
                    <a:lumMod val="50000"/>
                  </a:schemeClr>
                </a:solidFill>
              </a:rPr>
              <a:t>الوعلية</a:t>
            </a:r>
            <a:r>
              <a:rPr lang="ar-IQ" sz="3200" b="1" dirty="0">
                <a:solidFill>
                  <a:schemeClr val="accent2">
                    <a:lumMod val="50000"/>
                  </a:schemeClr>
                </a:solidFill>
              </a:rPr>
              <a:t> </a:t>
            </a:r>
            <a:r>
              <a:rPr lang="en-US" sz="3200" b="1" dirty="0">
                <a:solidFill>
                  <a:schemeClr val="accent2">
                    <a:lumMod val="50000"/>
                  </a:schemeClr>
                </a:solidFill>
              </a:rPr>
              <a:t>Antlers     </a:t>
            </a:r>
            <a:r>
              <a:rPr lang="ar-IQ" sz="3200" b="1" dirty="0">
                <a:solidFill>
                  <a:schemeClr val="accent2">
                    <a:lumMod val="50000"/>
                  </a:schemeClr>
                </a:solidFill>
              </a:rPr>
              <a:t> </a:t>
            </a:r>
          </a:p>
          <a:p>
            <a:pPr marL="0" indent="0" algn="r" rtl="1">
              <a:buNone/>
            </a:pPr>
            <a:r>
              <a:rPr lang="ar-IQ" sz="3200" b="1" dirty="0">
                <a:solidFill>
                  <a:schemeClr val="accent2">
                    <a:lumMod val="50000"/>
                  </a:schemeClr>
                </a:solidFill>
              </a:rPr>
              <a:t>5- القرون الشائكة </a:t>
            </a:r>
            <a:r>
              <a:rPr lang="en-US" sz="3200" b="1" dirty="0">
                <a:solidFill>
                  <a:schemeClr val="accent2">
                    <a:lumMod val="50000"/>
                  </a:schemeClr>
                </a:solidFill>
              </a:rPr>
              <a:t>Prong Horns</a:t>
            </a:r>
            <a:endParaRPr lang="ar-IQ" sz="3200" b="1" dirty="0">
              <a:solidFill>
                <a:schemeClr val="accent2">
                  <a:lumMod val="50000"/>
                </a:schemeClr>
              </a:solidFill>
            </a:endParaRPr>
          </a:p>
          <a:p>
            <a:pPr marL="0" indent="0" algn="r">
              <a:buNone/>
            </a:pPr>
            <a:endParaRPr lang="ar-IQ" dirty="0"/>
          </a:p>
          <a:p>
            <a:pPr marL="0" indent="0" algn="r">
              <a:buNone/>
            </a:pPr>
            <a:r>
              <a:rPr lang="ar-IQ" dirty="0"/>
              <a:t> </a:t>
            </a:r>
          </a:p>
        </p:txBody>
      </p:sp>
      <p:cxnSp>
        <p:nvCxnSpPr>
          <p:cNvPr id="5" name="رابط مستقيم 4">
            <a:extLst>
              <a:ext uri="{FF2B5EF4-FFF2-40B4-BE49-F238E27FC236}">
                <a16:creationId xmlns:a16="http://schemas.microsoft.com/office/drawing/2014/main" id="{111B0C7E-F2AD-C912-3A05-4E4865548511}"/>
              </a:ext>
            </a:extLst>
          </p:cNvPr>
          <p:cNvCxnSpPr/>
          <p:nvPr/>
        </p:nvCxnSpPr>
        <p:spPr>
          <a:xfrm>
            <a:off x="4161453" y="2211355"/>
            <a:ext cx="0" cy="256591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رابط مستقيم 6">
            <a:extLst>
              <a:ext uri="{FF2B5EF4-FFF2-40B4-BE49-F238E27FC236}">
                <a16:creationId xmlns:a16="http://schemas.microsoft.com/office/drawing/2014/main" id="{9A75FCC6-07CD-F89A-A7C3-1341EC053C5E}"/>
              </a:ext>
            </a:extLst>
          </p:cNvPr>
          <p:cNvCxnSpPr/>
          <p:nvPr/>
        </p:nvCxnSpPr>
        <p:spPr>
          <a:xfrm flipH="1">
            <a:off x="3424335" y="3349690"/>
            <a:ext cx="737118"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474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BD2CD24-D38A-8E32-C9A8-CBC7EB51AF1A}"/>
              </a:ext>
            </a:extLst>
          </p:cNvPr>
          <p:cNvSpPr>
            <a:spLocks noGrp="1"/>
          </p:cNvSpPr>
          <p:nvPr>
            <p:ph type="title"/>
          </p:nvPr>
        </p:nvSpPr>
        <p:spPr>
          <a:xfrm>
            <a:off x="565150" y="421341"/>
            <a:ext cx="11115862" cy="1618533"/>
          </a:xfrm>
        </p:spPr>
        <p:txBody>
          <a:bodyPr>
            <a:normAutofit fontScale="90000"/>
          </a:bodyPr>
          <a:lstStyle/>
          <a:p>
            <a:pPr algn="r"/>
            <a:r>
              <a:rPr lang="ar-IQ" dirty="0">
                <a:solidFill>
                  <a:srgbClr val="FF0000"/>
                </a:solidFill>
              </a:rPr>
              <a:t>الجلد في الأسماك </a:t>
            </a:r>
            <a:br>
              <a:rPr lang="ar-IQ" dirty="0"/>
            </a:br>
            <a:r>
              <a:rPr lang="ar-IQ" sz="3200" dirty="0"/>
              <a:t>يتكون من البشرة والادمة وينعدم فيه الكيراتين </a:t>
            </a:r>
            <a:br>
              <a:rPr lang="ar-IQ" sz="3200" dirty="0"/>
            </a:br>
            <a:r>
              <a:rPr lang="ar-IQ" sz="3200" dirty="0"/>
              <a:t>وجود عدد اكبر من الغدد المخاطية أحادية الخلية ومتعددة الخلايا  </a:t>
            </a:r>
          </a:p>
        </p:txBody>
      </p:sp>
      <p:sp>
        <p:nvSpPr>
          <p:cNvPr id="3" name="عنصر نائب للمحتوى 2">
            <a:extLst>
              <a:ext uri="{FF2B5EF4-FFF2-40B4-BE49-F238E27FC236}">
                <a16:creationId xmlns:a16="http://schemas.microsoft.com/office/drawing/2014/main" id="{8F80F7EC-D2C3-7C5E-1B43-D4458B96527D}"/>
              </a:ext>
            </a:extLst>
          </p:cNvPr>
          <p:cNvSpPr>
            <a:spLocks noGrp="1"/>
          </p:cNvSpPr>
          <p:nvPr>
            <p:ph idx="1"/>
          </p:nvPr>
        </p:nvSpPr>
        <p:spPr>
          <a:xfrm>
            <a:off x="565150" y="2286000"/>
            <a:ext cx="11115862" cy="3475228"/>
          </a:xfrm>
        </p:spPr>
        <p:txBody>
          <a:bodyPr>
            <a:normAutofit/>
          </a:bodyPr>
          <a:lstStyle/>
          <a:p>
            <a:pPr marL="0" indent="0" algn="r" rtl="1">
              <a:buNone/>
            </a:pPr>
            <a:r>
              <a:rPr lang="ar-IQ" sz="2800" b="1" dirty="0"/>
              <a:t>المخاط المفرز هو عبارة عن </a:t>
            </a:r>
            <a:r>
              <a:rPr lang="ar-IQ" sz="2800" b="1" dirty="0" err="1"/>
              <a:t>كلايكوبروتين</a:t>
            </a:r>
            <a:r>
              <a:rPr lang="ar-IQ" sz="2800" b="1" dirty="0"/>
              <a:t> </a:t>
            </a:r>
            <a:r>
              <a:rPr lang="en-US" sz="2800" b="1" dirty="0"/>
              <a:t>Glycoprotein </a:t>
            </a:r>
            <a:r>
              <a:rPr lang="ar-IQ" sz="2800" b="1" dirty="0"/>
              <a:t> معقد يحتوي بروتين </a:t>
            </a:r>
            <a:r>
              <a:rPr lang="ar-IQ" sz="2800" b="1" dirty="0" err="1"/>
              <a:t>البوميني</a:t>
            </a:r>
            <a:r>
              <a:rPr lang="ar-IQ" sz="2800" b="1" dirty="0"/>
              <a:t> يعمل على: </a:t>
            </a:r>
          </a:p>
          <a:p>
            <a:pPr marL="0" indent="0" algn="r" rtl="1">
              <a:buNone/>
            </a:pPr>
            <a:r>
              <a:rPr lang="ar-IQ" sz="2800" b="1" dirty="0">
                <a:solidFill>
                  <a:schemeClr val="accent3">
                    <a:lumMod val="50000"/>
                  </a:schemeClr>
                </a:solidFill>
              </a:rPr>
              <a:t>1- تنظيف الجسم مما علق به من احياء مجهرية .</a:t>
            </a:r>
          </a:p>
          <a:p>
            <a:pPr marL="0" indent="0" algn="r" rtl="1">
              <a:buNone/>
            </a:pPr>
            <a:r>
              <a:rPr lang="ar-IQ" sz="2800" b="1" dirty="0">
                <a:solidFill>
                  <a:schemeClr val="accent3">
                    <a:lumMod val="50000"/>
                  </a:schemeClr>
                </a:solidFill>
              </a:rPr>
              <a:t>2</a:t>
            </a:r>
            <a:r>
              <a:rPr lang="en-US" sz="2800" b="1" dirty="0">
                <a:solidFill>
                  <a:schemeClr val="accent3">
                    <a:lumMod val="50000"/>
                  </a:schemeClr>
                </a:solidFill>
              </a:rPr>
              <a:t> –</a:t>
            </a:r>
            <a:r>
              <a:rPr lang="ar-IQ" sz="2800" b="1" dirty="0">
                <a:solidFill>
                  <a:schemeClr val="accent3">
                    <a:lumMod val="50000"/>
                  </a:schemeClr>
                </a:solidFill>
              </a:rPr>
              <a:t> يقلل الاحتكاك بين الماء والجسم وبذلك يقلل الطاقة المصروفة في الحركة .</a:t>
            </a:r>
          </a:p>
          <a:p>
            <a:pPr marL="0" indent="0" algn="r" rtl="1">
              <a:buNone/>
            </a:pPr>
            <a:r>
              <a:rPr lang="ar-IQ" sz="2800" b="1" dirty="0">
                <a:solidFill>
                  <a:schemeClr val="accent3">
                    <a:lumMod val="50000"/>
                  </a:schemeClr>
                </a:solidFill>
              </a:rPr>
              <a:t>3-حفظ التوازن الازموزي من خلال ابطاء مرور الماء والايونات بين المحيطين الداخلي والخارجي. </a:t>
            </a:r>
          </a:p>
        </p:txBody>
      </p:sp>
      <p:sp>
        <p:nvSpPr>
          <p:cNvPr id="11" name="مربع نص 10">
            <a:extLst>
              <a:ext uri="{FF2B5EF4-FFF2-40B4-BE49-F238E27FC236}">
                <a16:creationId xmlns:a16="http://schemas.microsoft.com/office/drawing/2014/main" id="{B37600C5-B44A-08E0-518C-549E4109431E}"/>
              </a:ext>
            </a:extLst>
          </p:cNvPr>
          <p:cNvSpPr txBox="1"/>
          <p:nvPr/>
        </p:nvSpPr>
        <p:spPr>
          <a:xfrm>
            <a:off x="860612" y="5391896"/>
            <a:ext cx="10660828" cy="523220"/>
          </a:xfrm>
          <a:prstGeom prst="rect">
            <a:avLst/>
          </a:prstGeom>
          <a:noFill/>
        </p:spPr>
        <p:txBody>
          <a:bodyPr wrap="square">
            <a:spAutoFit/>
          </a:bodyPr>
          <a:lstStyle/>
          <a:p>
            <a:r>
              <a:rPr lang="ar-IQ" sz="2800" b="1" dirty="0">
                <a:solidFill>
                  <a:srgbClr val="002060"/>
                </a:solidFill>
              </a:rPr>
              <a:t>وهناك طبقة تحت الجلد ذو ارتباط وثيق مع الادمة تسمى الطبقة تحت الجلدية </a:t>
            </a:r>
            <a:r>
              <a:rPr lang="en-US" sz="2800" b="1" dirty="0">
                <a:solidFill>
                  <a:srgbClr val="002060"/>
                </a:solidFill>
              </a:rPr>
              <a:t>Subcutis</a:t>
            </a:r>
            <a:r>
              <a:rPr lang="ar-IQ" b="1" dirty="0">
                <a:solidFill>
                  <a:srgbClr val="002060"/>
                </a:solidFill>
              </a:rPr>
              <a:t> </a:t>
            </a:r>
            <a:endParaRPr lang="ar-IQ" dirty="0">
              <a:solidFill>
                <a:srgbClr val="002060"/>
              </a:solidFill>
            </a:endParaRPr>
          </a:p>
        </p:txBody>
      </p:sp>
    </p:spTree>
    <p:extLst>
      <p:ext uri="{BB962C8B-B14F-4D97-AF65-F5344CB8AC3E}">
        <p14:creationId xmlns:p14="http://schemas.microsoft.com/office/powerpoint/2010/main" val="96649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9AE4A7B-0BE9-EAD0-CC87-459DC9B0FF8D}"/>
              </a:ext>
            </a:extLst>
          </p:cNvPr>
          <p:cNvSpPr>
            <a:spLocks noGrp="1"/>
          </p:cNvSpPr>
          <p:nvPr>
            <p:ph type="title"/>
          </p:nvPr>
        </p:nvSpPr>
        <p:spPr>
          <a:xfrm>
            <a:off x="565149" y="376519"/>
            <a:ext cx="10956291" cy="1663356"/>
          </a:xfrm>
        </p:spPr>
        <p:txBody>
          <a:bodyPr/>
          <a:lstStyle/>
          <a:p>
            <a:pPr algn="r" rtl="1"/>
            <a:r>
              <a:rPr lang="ar-IQ" dirty="0">
                <a:solidFill>
                  <a:srgbClr val="C00000"/>
                </a:solidFill>
              </a:rPr>
              <a:t>الجلد في الأسماك الغضروفية </a:t>
            </a:r>
            <a:r>
              <a:rPr lang="en-US" dirty="0">
                <a:solidFill>
                  <a:srgbClr val="C00000"/>
                </a:solidFill>
              </a:rPr>
              <a:t>Cartilagenous fish</a:t>
            </a:r>
            <a:r>
              <a:rPr lang="ar-IQ" dirty="0">
                <a:solidFill>
                  <a:srgbClr val="C00000"/>
                </a:solidFill>
              </a:rPr>
              <a:t> </a:t>
            </a:r>
          </a:p>
        </p:txBody>
      </p:sp>
      <p:sp>
        <p:nvSpPr>
          <p:cNvPr id="3" name="عنصر نائب للمحتوى 2">
            <a:extLst>
              <a:ext uri="{FF2B5EF4-FFF2-40B4-BE49-F238E27FC236}">
                <a16:creationId xmlns:a16="http://schemas.microsoft.com/office/drawing/2014/main" id="{8E5F6B80-B896-3B02-F49D-126CD97C3B62}"/>
              </a:ext>
            </a:extLst>
          </p:cNvPr>
          <p:cNvSpPr>
            <a:spLocks noGrp="1"/>
          </p:cNvSpPr>
          <p:nvPr>
            <p:ph idx="1"/>
          </p:nvPr>
        </p:nvSpPr>
        <p:spPr>
          <a:xfrm>
            <a:off x="451821" y="1226372"/>
            <a:ext cx="11295530" cy="1807284"/>
          </a:xfrm>
        </p:spPr>
        <p:txBody>
          <a:bodyPr>
            <a:normAutofit/>
          </a:bodyPr>
          <a:lstStyle/>
          <a:p>
            <a:pPr marL="0" indent="0" algn="r">
              <a:buNone/>
            </a:pPr>
            <a:r>
              <a:rPr lang="ar-IQ" dirty="0"/>
              <a:t>ا</a:t>
            </a:r>
            <a:r>
              <a:rPr lang="ar-IQ" sz="3200" b="1" dirty="0"/>
              <a:t>لبشرة :</a:t>
            </a:r>
            <a:r>
              <a:rPr lang="ar-IQ" sz="2800" b="1" dirty="0"/>
              <a:t>تكون البشرة في كلب البحر اقل سمكا من دائرية الفم وهي مكونه من نسيج ظهاري حرشفي مطبق ، الخلايا السطحية فيه تكون مسطحة. اما خلايا الطبقة القاعدية فتكون عمودية ونشطة انقساميا ، وبين الخلايا الحرشفية الظهارية يوجد الكثير من الخلايا الفارزة للمخاط . </a:t>
            </a:r>
            <a:r>
              <a:rPr lang="ar-IQ" sz="2800" dirty="0"/>
              <a:t> </a:t>
            </a:r>
          </a:p>
        </p:txBody>
      </p:sp>
      <p:pic>
        <p:nvPicPr>
          <p:cNvPr id="8" name="صورة 7" descr="صورة تحتوي على نص, رسم, هيكل عظمي, توضيح&#10;&#10;تم إنشاء الوصف تلقائياً">
            <a:extLst>
              <a:ext uri="{FF2B5EF4-FFF2-40B4-BE49-F238E27FC236}">
                <a16:creationId xmlns:a16="http://schemas.microsoft.com/office/drawing/2014/main" id="{C65588D9-F533-6641-FCD5-929FE221F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46" y="3033656"/>
            <a:ext cx="6070899" cy="4023874"/>
          </a:xfrm>
          <a:prstGeom prst="rect">
            <a:avLst/>
          </a:prstGeom>
        </p:spPr>
      </p:pic>
      <p:pic>
        <p:nvPicPr>
          <p:cNvPr id="10" name="صورة 9" descr="صورة تحتوي على نص, رسم, فن الطفل, فن&#10;&#10;تم إنشاء الوصف تلقائياً">
            <a:extLst>
              <a:ext uri="{FF2B5EF4-FFF2-40B4-BE49-F238E27FC236}">
                <a16:creationId xmlns:a16="http://schemas.microsoft.com/office/drawing/2014/main" id="{ACD5F7E7-D2EE-391E-30B4-7EAC24B37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894" y="3040305"/>
            <a:ext cx="5307106" cy="3835625"/>
          </a:xfrm>
          <a:prstGeom prst="rect">
            <a:avLst/>
          </a:prstGeom>
        </p:spPr>
      </p:pic>
    </p:spTree>
    <p:extLst>
      <p:ext uri="{BB962C8B-B14F-4D97-AF65-F5344CB8AC3E}">
        <p14:creationId xmlns:p14="http://schemas.microsoft.com/office/powerpoint/2010/main" val="3290931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70F20A-DBF4-4712-C7A4-BE8C407E2DD0}"/>
              </a:ext>
            </a:extLst>
          </p:cNvPr>
          <p:cNvSpPr>
            <a:spLocks noGrp="1"/>
          </p:cNvSpPr>
          <p:nvPr>
            <p:ph type="title"/>
          </p:nvPr>
        </p:nvSpPr>
        <p:spPr>
          <a:xfrm>
            <a:off x="565150" y="290456"/>
            <a:ext cx="11182201" cy="1749418"/>
          </a:xfrm>
        </p:spPr>
        <p:txBody>
          <a:bodyPr>
            <a:normAutofit fontScale="90000"/>
          </a:bodyPr>
          <a:lstStyle/>
          <a:p>
            <a:pPr algn="r" rtl="1"/>
            <a:r>
              <a:rPr lang="ar-IQ" dirty="0">
                <a:solidFill>
                  <a:schemeClr val="accent6">
                    <a:lumMod val="50000"/>
                  </a:schemeClr>
                </a:solidFill>
              </a:rPr>
              <a:t>الادمة : </a:t>
            </a:r>
            <a:r>
              <a:rPr lang="ar-IQ" sz="2800" dirty="0"/>
              <a:t>مكونة من طبقتين:</a:t>
            </a:r>
            <a:br>
              <a:rPr lang="ar-IQ" sz="2800" dirty="0"/>
            </a:br>
            <a:r>
              <a:rPr lang="ar-IQ" sz="2800" dirty="0">
                <a:solidFill>
                  <a:srgbClr val="002060"/>
                </a:solidFill>
              </a:rPr>
              <a:t>1- الطبقة المنحلة </a:t>
            </a:r>
            <a:r>
              <a:rPr lang="en-US" sz="2800" dirty="0">
                <a:solidFill>
                  <a:srgbClr val="002060"/>
                </a:solidFill>
              </a:rPr>
              <a:t>Stratum </a:t>
            </a:r>
            <a:r>
              <a:rPr lang="en-US" sz="2800" dirty="0" err="1">
                <a:solidFill>
                  <a:srgbClr val="002060"/>
                </a:solidFill>
              </a:rPr>
              <a:t>Laxum</a:t>
            </a:r>
            <a:r>
              <a:rPr lang="ar-IQ" sz="2800" dirty="0">
                <a:solidFill>
                  <a:srgbClr val="002060"/>
                </a:solidFill>
              </a:rPr>
              <a:t> </a:t>
            </a:r>
            <a:r>
              <a:rPr lang="ar-IQ" sz="2800" dirty="0"/>
              <a:t>وتتكون من نسيج ضام مفكك يشكل الطبقة السطحية.</a:t>
            </a:r>
            <a:br>
              <a:rPr lang="ar-IQ" sz="2800" dirty="0"/>
            </a:br>
            <a:r>
              <a:rPr lang="ar-IQ" sz="2800" dirty="0">
                <a:solidFill>
                  <a:srgbClr val="002060"/>
                </a:solidFill>
              </a:rPr>
              <a:t>2-الطبقة المتر </a:t>
            </a:r>
            <a:r>
              <a:rPr lang="ar-IQ" sz="2800" dirty="0" err="1">
                <a:solidFill>
                  <a:srgbClr val="002060"/>
                </a:solidFill>
              </a:rPr>
              <a:t>اصة</a:t>
            </a:r>
            <a:r>
              <a:rPr lang="ar-IQ" sz="2800" dirty="0">
                <a:solidFill>
                  <a:srgbClr val="002060"/>
                </a:solidFill>
              </a:rPr>
              <a:t> </a:t>
            </a:r>
            <a:r>
              <a:rPr lang="en-US" sz="2800" dirty="0">
                <a:solidFill>
                  <a:srgbClr val="002060"/>
                </a:solidFill>
              </a:rPr>
              <a:t>Stratum Compactum </a:t>
            </a:r>
            <a:r>
              <a:rPr lang="ar-IQ" sz="2800" dirty="0">
                <a:solidFill>
                  <a:srgbClr val="002060"/>
                </a:solidFill>
              </a:rPr>
              <a:t> </a:t>
            </a:r>
            <a:r>
              <a:rPr lang="ar-IQ" sz="2800" dirty="0"/>
              <a:t>وتتكون من نسيج ضام كثيف يشكل الطبقة الاعمق .</a:t>
            </a:r>
            <a:br>
              <a:rPr lang="ar-IQ" sz="2800" dirty="0"/>
            </a:br>
            <a:r>
              <a:rPr lang="ar-IQ" sz="2800" dirty="0"/>
              <a:t>ويوجد أيضا الياف عضلية واوعية دموية واعصاب  . </a:t>
            </a:r>
            <a:br>
              <a:rPr lang="ar-IQ" sz="2800" dirty="0"/>
            </a:br>
            <a:r>
              <a:rPr lang="ar-IQ" sz="2800" dirty="0"/>
              <a:t>المسؤول عن اللون هي حاملات الصبغة (</a:t>
            </a:r>
            <a:r>
              <a:rPr lang="en-US" sz="2800" dirty="0"/>
              <a:t>(chromatophores </a:t>
            </a:r>
            <a:r>
              <a:rPr lang="ar-IQ" sz="2800" dirty="0"/>
              <a:t> توجد بالقرب من البشرة </a:t>
            </a:r>
          </a:p>
        </p:txBody>
      </p:sp>
      <p:pic>
        <p:nvPicPr>
          <p:cNvPr id="4" name="image33.jpeg" descr="3-4 copy">
            <a:extLst>
              <a:ext uri="{FF2B5EF4-FFF2-40B4-BE49-F238E27FC236}">
                <a16:creationId xmlns:a16="http://schemas.microsoft.com/office/drawing/2014/main" id="{42410CFB-3855-486D-C7A9-FF932958FEF3}"/>
              </a:ext>
            </a:extLst>
          </p:cNvPr>
          <p:cNvPicPr>
            <a:picLocks noGrp="1" noChangeAspect="1"/>
          </p:cNvPicPr>
          <p:nvPr>
            <p:ph idx="1"/>
          </p:nvPr>
        </p:nvPicPr>
        <p:blipFill>
          <a:blip r:embed="rId2" cstate="print"/>
          <a:stretch>
            <a:fillRect/>
          </a:stretch>
        </p:blipFill>
        <p:spPr>
          <a:xfrm>
            <a:off x="1680256" y="2581836"/>
            <a:ext cx="9664582" cy="4276164"/>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2479235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817674C-92E5-B9B7-F483-B4FAA63AD46B}"/>
              </a:ext>
            </a:extLst>
          </p:cNvPr>
          <p:cNvSpPr>
            <a:spLocks noGrp="1"/>
          </p:cNvSpPr>
          <p:nvPr>
            <p:ph type="title"/>
          </p:nvPr>
        </p:nvSpPr>
        <p:spPr>
          <a:xfrm>
            <a:off x="565150" y="172122"/>
            <a:ext cx="10827198" cy="1867752"/>
          </a:xfrm>
        </p:spPr>
        <p:txBody>
          <a:bodyPr/>
          <a:lstStyle/>
          <a:p>
            <a:pPr algn="r"/>
            <a:r>
              <a:rPr lang="ar-IQ" dirty="0">
                <a:solidFill>
                  <a:schemeClr val="accent6">
                    <a:lumMod val="50000"/>
                  </a:schemeClr>
                </a:solidFill>
              </a:rPr>
              <a:t>الغدد في الأسماك الغضروفية </a:t>
            </a:r>
          </a:p>
        </p:txBody>
      </p:sp>
      <p:sp>
        <p:nvSpPr>
          <p:cNvPr id="3" name="عنصر نائب للمحتوى 2">
            <a:extLst>
              <a:ext uri="{FF2B5EF4-FFF2-40B4-BE49-F238E27FC236}">
                <a16:creationId xmlns:a16="http://schemas.microsoft.com/office/drawing/2014/main" id="{7A25F94A-31A8-CBA0-C5F2-BB081C890FFD}"/>
              </a:ext>
            </a:extLst>
          </p:cNvPr>
          <p:cNvSpPr>
            <a:spLocks noGrp="1"/>
          </p:cNvSpPr>
          <p:nvPr>
            <p:ph idx="1"/>
          </p:nvPr>
        </p:nvSpPr>
        <p:spPr>
          <a:xfrm>
            <a:off x="1135306" y="1065007"/>
            <a:ext cx="10827198" cy="1867753"/>
          </a:xfrm>
        </p:spPr>
        <p:txBody>
          <a:bodyPr>
            <a:normAutofit lnSpcReduction="10000"/>
          </a:bodyPr>
          <a:lstStyle/>
          <a:p>
            <a:pPr marL="0" indent="0" algn="r" rtl="1">
              <a:buNone/>
            </a:pPr>
            <a:r>
              <a:rPr lang="ar-IQ" sz="2800" b="1" dirty="0">
                <a:solidFill>
                  <a:schemeClr val="tx2">
                    <a:lumMod val="90000"/>
                    <a:lumOff val="10000"/>
                  </a:schemeClr>
                </a:solidFill>
              </a:rPr>
              <a:t>1-الغدد السمية </a:t>
            </a:r>
            <a:r>
              <a:rPr lang="en-US" sz="2800" b="1" dirty="0">
                <a:solidFill>
                  <a:schemeClr val="tx2">
                    <a:lumMod val="90000"/>
                    <a:lumOff val="10000"/>
                  </a:schemeClr>
                </a:solidFill>
              </a:rPr>
              <a:t>Poison glands </a:t>
            </a:r>
            <a:r>
              <a:rPr lang="ar-IQ" sz="2800" b="1" dirty="0">
                <a:solidFill>
                  <a:schemeClr val="tx2">
                    <a:lumMod val="90000"/>
                    <a:lumOff val="10000"/>
                  </a:schemeClr>
                </a:solidFill>
              </a:rPr>
              <a:t> </a:t>
            </a:r>
            <a:r>
              <a:rPr lang="ar-IQ" sz="2800" b="1" dirty="0"/>
              <a:t>تستخدم في الحماية وتكون مرافقة لأشواك الزعانف او الذيل. </a:t>
            </a:r>
          </a:p>
          <a:p>
            <a:pPr marL="0" indent="0" algn="r" rtl="1">
              <a:buNone/>
            </a:pPr>
            <a:r>
              <a:rPr lang="ar-IQ" sz="2800" b="1" dirty="0">
                <a:solidFill>
                  <a:schemeClr val="tx2">
                    <a:lumMod val="90000"/>
                    <a:lumOff val="10000"/>
                  </a:schemeClr>
                </a:solidFill>
              </a:rPr>
              <a:t>2-الغدد القدمية الجناحية </a:t>
            </a:r>
            <a:r>
              <a:rPr lang="en-US" sz="2800" b="1" dirty="0">
                <a:solidFill>
                  <a:schemeClr val="accent2">
                    <a:lumMod val="60000"/>
                    <a:lumOff val="40000"/>
                  </a:schemeClr>
                </a:solidFill>
              </a:rPr>
              <a:t>P</a:t>
            </a:r>
            <a:r>
              <a:rPr lang="en-US" sz="2800" b="1" dirty="0">
                <a:solidFill>
                  <a:schemeClr val="tx2">
                    <a:lumMod val="90000"/>
                    <a:lumOff val="10000"/>
                  </a:schemeClr>
                </a:solidFill>
              </a:rPr>
              <a:t>terygopodial glands</a:t>
            </a:r>
            <a:r>
              <a:rPr lang="ar-IQ" sz="2800" b="1" dirty="0">
                <a:solidFill>
                  <a:schemeClr val="tx2">
                    <a:lumMod val="90000"/>
                    <a:lumOff val="10000"/>
                  </a:schemeClr>
                </a:solidFill>
              </a:rPr>
              <a:t> </a:t>
            </a:r>
            <a:r>
              <a:rPr lang="ar-IQ" sz="2800" b="1" dirty="0"/>
              <a:t>وهي غدد مخاطية عديدة الخلايا ترافق الماسك (</a:t>
            </a:r>
            <a:r>
              <a:rPr lang="en-US" sz="2800" b="1" dirty="0"/>
              <a:t>Clasper</a:t>
            </a:r>
            <a:r>
              <a:rPr lang="ar-IQ" sz="2800" b="1" dirty="0"/>
              <a:t> ).</a:t>
            </a:r>
          </a:p>
        </p:txBody>
      </p:sp>
      <p:sp>
        <p:nvSpPr>
          <p:cNvPr id="5" name="مربع نص 4">
            <a:extLst>
              <a:ext uri="{FF2B5EF4-FFF2-40B4-BE49-F238E27FC236}">
                <a16:creationId xmlns:a16="http://schemas.microsoft.com/office/drawing/2014/main" id="{C930A369-6169-1CCE-7143-AA7928E98BCE}"/>
              </a:ext>
            </a:extLst>
          </p:cNvPr>
          <p:cNvSpPr txBox="1"/>
          <p:nvPr/>
        </p:nvSpPr>
        <p:spPr>
          <a:xfrm>
            <a:off x="565150" y="3055172"/>
            <a:ext cx="11397354" cy="3323987"/>
          </a:xfrm>
          <a:prstGeom prst="rect">
            <a:avLst/>
          </a:prstGeom>
          <a:noFill/>
        </p:spPr>
        <p:txBody>
          <a:bodyPr wrap="square">
            <a:spAutoFit/>
          </a:bodyPr>
          <a:lstStyle/>
          <a:p>
            <a:r>
              <a:rPr lang="ar-IQ" sz="3200" b="1" dirty="0"/>
              <a:t>وتوجد في الأسماك التي تعيش في البحار العميقة تراكيب جلدية متألقة تسمى الأعضاء المضيئة </a:t>
            </a:r>
            <a:r>
              <a:rPr lang="en-US" sz="3200" b="1" dirty="0">
                <a:solidFill>
                  <a:schemeClr val="accent6">
                    <a:lumMod val="75000"/>
                  </a:schemeClr>
                </a:solidFill>
              </a:rPr>
              <a:t>Luminous organs </a:t>
            </a:r>
            <a:r>
              <a:rPr lang="ar-IQ" sz="3200" b="1" dirty="0">
                <a:solidFill>
                  <a:schemeClr val="accent6">
                    <a:lumMod val="75000"/>
                  </a:schemeClr>
                </a:solidFill>
              </a:rPr>
              <a:t> </a:t>
            </a:r>
            <a:r>
              <a:rPr lang="ar-IQ" sz="3200" b="1" dirty="0"/>
              <a:t>او تسمى حاملات الضوء </a:t>
            </a:r>
            <a:r>
              <a:rPr lang="en-US" sz="3200" b="1" dirty="0" err="1">
                <a:solidFill>
                  <a:schemeClr val="accent6">
                    <a:lumMod val="75000"/>
                  </a:schemeClr>
                </a:solidFill>
              </a:rPr>
              <a:t>Photophors</a:t>
            </a:r>
            <a:r>
              <a:rPr lang="ar-IQ" sz="3200" b="1" dirty="0"/>
              <a:t> (وهي أعضاء جلدية متألقة بشكل صفوف طويلة قرب الجانب البطني تقع في الادمة وكل حامل ضوء هو عباره من خلايا البشرة ،حيث تتخصص حاملات الضوء هذه الى طبقة غدية في الأسفل وفي الأعلى عدسة وما بينهما طبقة عاكسة .</a:t>
            </a:r>
            <a:r>
              <a:rPr lang="ar-IQ" sz="3200" dirty="0"/>
              <a:t> </a:t>
            </a:r>
            <a:r>
              <a:rPr lang="ar-IQ" sz="3200" b="1" dirty="0"/>
              <a:t>تقوم الخلايا الغدية </a:t>
            </a:r>
            <a:r>
              <a:rPr lang="ar-IQ" sz="3200" b="1" dirty="0" err="1"/>
              <a:t>باشعاع</a:t>
            </a:r>
            <a:r>
              <a:rPr lang="ar-IQ" sz="3200" b="1" dirty="0"/>
              <a:t> ضوء وينقل بواسطة الخلايا الأخرى الى الخارج).</a:t>
            </a:r>
          </a:p>
          <a:p>
            <a:endParaRPr lang="ar-IQ" dirty="0"/>
          </a:p>
        </p:txBody>
      </p:sp>
    </p:spTree>
    <p:extLst>
      <p:ext uri="{BB962C8B-B14F-4D97-AF65-F5344CB8AC3E}">
        <p14:creationId xmlns:p14="http://schemas.microsoft.com/office/powerpoint/2010/main" val="43128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طبي, معدات طبية, رعاية صحية, داخلي&#10;&#10;تم إنشاء الوصف تلقائياً">
            <a:extLst>
              <a:ext uri="{FF2B5EF4-FFF2-40B4-BE49-F238E27FC236}">
                <a16:creationId xmlns:a16="http://schemas.microsoft.com/office/drawing/2014/main" id="{4AAE1C6C-FD14-BC69-3624-6A51F22DB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64623" cy="4043082"/>
          </a:xfrm>
          <a:prstGeom prst="rect">
            <a:avLst/>
          </a:prstGeom>
        </p:spPr>
      </p:pic>
      <p:pic>
        <p:nvPicPr>
          <p:cNvPr id="7" name="صورة 6" descr="صورة تحتوي على سمك, منتجات سمكية, داخلي, طعام&#10;&#10;تم إنشاء الوصف تلقائياً">
            <a:extLst>
              <a:ext uri="{FF2B5EF4-FFF2-40B4-BE49-F238E27FC236}">
                <a16:creationId xmlns:a16="http://schemas.microsoft.com/office/drawing/2014/main" id="{163D50C9-DAD6-C9B9-D317-F0CC48974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4729238"/>
          </a:xfrm>
          <a:prstGeom prst="rect">
            <a:avLst/>
          </a:prstGeom>
        </p:spPr>
      </p:pic>
      <p:pic>
        <p:nvPicPr>
          <p:cNvPr id="9" name="صورة 8" descr="صورة تحتوي على نص, رسم, رسم بياني, لقطة شاشة&#10;&#10;تم إنشاء الوصف تلقائياً">
            <a:extLst>
              <a:ext uri="{FF2B5EF4-FFF2-40B4-BE49-F238E27FC236}">
                <a16:creationId xmlns:a16="http://schemas.microsoft.com/office/drawing/2014/main" id="{9517A303-84A3-4F74-8AF4-C85226D631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875" y="3905250"/>
            <a:ext cx="6000000" cy="410769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41584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34.png" descr="3-5 copy">
            <a:extLst>
              <a:ext uri="{FF2B5EF4-FFF2-40B4-BE49-F238E27FC236}">
                <a16:creationId xmlns:a16="http://schemas.microsoft.com/office/drawing/2014/main" id="{9596CC8C-3490-40FA-9DC7-0C8D46238E80}"/>
              </a:ext>
            </a:extLst>
          </p:cNvPr>
          <p:cNvPicPr>
            <a:picLocks noGrp="1" noChangeAspect="1"/>
          </p:cNvPicPr>
          <p:nvPr>
            <p:ph idx="1"/>
          </p:nvPr>
        </p:nvPicPr>
        <p:blipFill>
          <a:blip r:embed="rId2" cstate="print"/>
          <a:stretch>
            <a:fillRect/>
          </a:stretch>
        </p:blipFill>
        <p:spPr>
          <a:xfrm>
            <a:off x="796143" y="342074"/>
            <a:ext cx="11221685" cy="6631052"/>
          </a:xfrm>
          <a:prstGeom prst="rect">
            <a:avLst/>
          </a:prstGeom>
        </p:spPr>
      </p:pic>
      <p:sp>
        <p:nvSpPr>
          <p:cNvPr id="2" name="مربع نص 1">
            <a:extLst>
              <a:ext uri="{FF2B5EF4-FFF2-40B4-BE49-F238E27FC236}">
                <a16:creationId xmlns:a16="http://schemas.microsoft.com/office/drawing/2014/main" id="{87193B7B-FACC-841D-2334-9F5D74A9042A}"/>
              </a:ext>
            </a:extLst>
          </p:cNvPr>
          <p:cNvSpPr txBox="1"/>
          <p:nvPr/>
        </p:nvSpPr>
        <p:spPr>
          <a:xfrm>
            <a:off x="9798424" y="3630706"/>
            <a:ext cx="1597432" cy="734780"/>
          </a:xfrm>
          <a:prstGeom prst="rect">
            <a:avLst/>
          </a:prstGeom>
          <a:noFill/>
        </p:spPr>
        <p:txBody>
          <a:bodyPr wrap="square" rtlCol="1">
            <a:spAutoFit/>
          </a:bodyPr>
          <a:lstStyle/>
          <a:p>
            <a:pPr algn="l"/>
            <a:r>
              <a:rPr lang="en-US" sz="4000" b="1" dirty="0">
                <a:solidFill>
                  <a:srgbClr val="0070C0"/>
                </a:solidFill>
              </a:rPr>
              <a:t>lens</a:t>
            </a:r>
            <a:endParaRPr lang="ar-IQ" sz="4000" b="1" dirty="0">
              <a:solidFill>
                <a:srgbClr val="0070C0"/>
              </a:solidFill>
            </a:endParaRPr>
          </a:p>
        </p:txBody>
      </p:sp>
      <p:sp>
        <p:nvSpPr>
          <p:cNvPr id="3" name="مربع نص 2">
            <a:extLst>
              <a:ext uri="{FF2B5EF4-FFF2-40B4-BE49-F238E27FC236}">
                <a16:creationId xmlns:a16="http://schemas.microsoft.com/office/drawing/2014/main" id="{D1EA54BB-CB4B-2F0A-0049-C460F194AD23}"/>
              </a:ext>
            </a:extLst>
          </p:cNvPr>
          <p:cNvSpPr txBox="1"/>
          <p:nvPr/>
        </p:nvSpPr>
        <p:spPr>
          <a:xfrm>
            <a:off x="8507505" y="4770423"/>
            <a:ext cx="2653554" cy="584775"/>
          </a:xfrm>
          <a:prstGeom prst="rect">
            <a:avLst/>
          </a:prstGeom>
          <a:noFill/>
        </p:spPr>
        <p:txBody>
          <a:bodyPr wrap="square" rtlCol="1">
            <a:spAutoFit/>
          </a:bodyPr>
          <a:lstStyle/>
          <a:p>
            <a:r>
              <a:rPr lang="en-US" sz="3200" b="1" dirty="0">
                <a:solidFill>
                  <a:srgbClr val="0070C0"/>
                </a:solidFill>
              </a:rPr>
              <a:t>reflector</a:t>
            </a:r>
            <a:endParaRPr lang="ar-IQ" sz="3200" b="1" dirty="0">
              <a:solidFill>
                <a:srgbClr val="0070C0"/>
              </a:solidFill>
            </a:endParaRPr>
          </a:p>
        </p:txBody>
      </p:sp>
      <p:sp>
        <p:nvSpPr>
          <p:cNvPr id="4" name="مربع نص 3">
            <a:extLst>
              <a:ext uri="{FF2B5EF4-FFF2-40B4-BE49-F238E27FC236}">
                <a16:creationId xmlns:a16="http://schemas.microsoft.com/office/drawing/2014/main" id="{5C262FC4-333F-D8EA-831F-4A5CE43B09F2}"/>
              </a:ext>
            </a:extLst>
          </p:cNvPr>
          <p:cNvSpPr txBox="1"/>
          <p:nvPr/>
        </p:nvSpPr>
        <p:spPr>
          <a:xfrm>
            <a:off x="8624047" y="5514491"/>
            <a:ext cx="3211080" cy="646331"/>
          </a:xfrm>
          <a:prstGeom prst="rect">
            <a:avLst/>
          </a:prstGeom>
          <a:noFill/>
        </p:spPr>
        <p:txBody>
          <a:bodyPr wrap="square" rtlCol="1">
            <a:spAutoFit/>
          </a:bodyPr>
          <a:lstStyle/>
          <a:p>
            <a:r>
              <a:rPr lang="en-US" sz="3600" b="1" dirty="0">
                <a:solidFill>
                  <a:srgbClr val="0070C0"/>
                </a:solidFill>
              </a:rPr>
              <a:t>glandular</a:t>
            </a:r>
            <a:endParaRPr lang="ar-IQ" sz="3600" b="1" dirty="0">
              <a:solidFill>
                <a:srgbClr val="0070C0"/>
              </a:solidFill>
            </a:endParaRPr>
          </a:p>
        </p:txBody>
      </p:sp>
    </p:spTree>
    <p:extLst>
      <p:ext uri="{BB962C8B-B14F-4D97-AF65-F5344CB8AC3E}">
        <p14:creationId xmlns:p14="http://schemas.microsoft.com/office/powerpoint/2010/main" val="406823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0CE8D51-6E31-33A3-B7F7-ACAC9DEDA453}"/>
              </a:ext>
            </a:extLst>
          </p:cNvPr>
          <p:cNvSpPr>
            <a:spLocks noGrp="1"/>
          </p:cNvSpPr>
          <p:nvPr>
            <p:ph type="title"/>
          </p:nvPr>
        </p:nvSpPr>
        <p:spPr>
          <a:xfrm>
            <a:off x="7289074" y="2182003"/>
            <a:ext cx="3905796" cy="1096773"/>
          </a:xfrm>
        </p:spPr>
        <p:txBody>
          <a:bodyPr>
            <a:normAutofit/>
          </a:bodyPr>
          <a:lstStyle/>
          <a:p>
            <a:pPr algn="r"/>
            <a:r>
              <a:rPr lang="ar-IQ" sz="4000" b="1" dirty="0">
                <a:solidFill>
                  <a:schemeClr val="accent6">
                    <a:lumMod val="75000"/>
                  </a:schemeClr>
                </a:solidFill>
              </a:rPr>
              <a:t>المشتقات الجلدية </a:t>
            </a:r>
            <a:r>
              <a:rPr lang="ar-IQ" b="1" dirty="0">
                <a:solidFill>
                  <a:schemeClr val="accent6">
                    <a:lumMod val="75000"/>
                  </a:schemeClr>
                </a:solidFill>
              </a:rPr>
              <a:t>:</a:t>
            </a:r>
            <a:endParaRPr lang="ar-IQ" dirty="0">
              <a:solidFill>
                <a:schemeClr val="accent6">
                  <a:lumMod val="75000"/>
                </a:schemeClr>
              </a:solidFill>
            </a:endParaRPr>
          </a:p>
        </p:txBody>
      </p:sp>
      <p:sp>
        <p:nvSpPr>
          <p:cNvPr id="3" name="عنصر نائب للمحتوى 2">
            <a:extLst>
              <a:ext uri="{FF2B5EF4-FFF2-40B4-BE49-F238E27FC236}">
                <a16:creationId xmlns:a16="http://schemas.microsoft.com/office/drawing/2014/main" id="{A79E06F9-77F6-ED43-D65F-3F0BB8C8C1C3}"/>
              </a:ext>
            </a:extLst>
          </p:cNvPr>
          <p:cNvSpPr>
            <a:spLocks noGrp="1"/>
          </p:cNvSpPr>
          <p:nvPr>
            <p:ph idx="1"/>
          </p:nvPr>
        </p:nvSpPr>
        <p:spPr>
          <a:xfrm>
            <a:off x="565149" y="3278776"/>
            <a:ext cx="11217547" cy="2482451"/>
          </a:xfrm>
        </p:spPr>
        <p:txBody>
          <a:bodyPr>
            <a:normAutofit lnSpcReduction="10000"/>
          </a:bodyPr>
          <a:lstStyle/>
          <a:p>
            <a:pPr marL="0" indent="0" algn="r" rtl="1">
              <a:buNone/>
            </a:pPr>
            <a:r>
              <a:rPr lang="ar-IQ" sz="3600" dirty="0"/>
              <a:t>ينشا من جسم الأسماك الغضروفية </a:t>
            </a:r>
          </a:p>
          <a:p>
            <a:pPr marL="0" indent="0" algn="r" rtl="1">
              <a:buNone/>
            </a:pPr>
            <a:r>
              <a:rPr lang="ar-IQ" sz="3600" b="1" dirty="0">
                <a:solidFill>
                  <a:schemeClr val="accent4">
                    <a:lumMod val="50000"/>
                  </a:schemeClr>
                </a:solidFill>
              </a:rPr>
              <a:t>1- قشور درعية </a:t>
            </a:r>
            <a:r>
              <a:rPr lang="en-US" sz="3600" b="1" dirty="0">
                <a:solidFill>
                  <a:schemeClr val="accent4">
                    <a:lumMod val="50000"/>
                  </a:schemeClr>
                </a:solidFill>
              </a:rPr>
              <a:t>Placoid scales</a:t>
            </a:r>
            <a:r>
              <a:rPr lang="ar-IQ" sz="3600" b="1" dirty="0">
                <a:solidFill>
                  <a:schemeClr val="accent4">
                    <a:lumMod val="50000"/>
                  </a:schemeClr>
                </a:solidFill>
              </a:rPr>
              <a:t> </a:t>
            </a:r>
          </a:p>
          <a:p>
            <a:pPr marL="0" indent="0" algn="r" rtl="1">
              <a:buNone/>
            </a:pPr>
            <a:r>
              <a:rPr lang="ar-IQ" sz="3600" b="1" dirty="0">
                <a:solidFill>
                  <a:schemeClr val="accent4">
                    <a:lumMod val="50000"/>
                  </a:schemeClr>
                </a:solidFill>
              </a:rPr>
              <a:t>2- اسنان درعية </a:t>
            </a:r>
            <a:r>
              <a:rPr lang="en-US" sz="3600" b="1" dirty="0">
                <a:solidFill>
                  <a:schemeClr val="accent4">
                    <a:lumMod val="50000"/>
                  </a:schemeClr>
                </a:solidFill>
              </a:rPr>
              <a:t>Placoid teeth </a:t>
            </a:r>
            <a:endParaRPr lang="ar-IQ" sz="3600" b="1" dirty="0">
              <a:solidFill>
                <a:schemeClr val="accent4">
                  <a:lumMod val="50000"/>
                </a:schemeClr>
              </a:solidFill>
            </a:endParaRPr>
          </a:p>
          <a:p>
            <a:pPr marL="0" indent="0" algn="r" rtl="1">
              <a:buNone/>
            </a:pPr>
            <a:r>
              <a:rPr lang="ar-IQ" sz="3600" b="1" dirty="0">
                <a:solidFill>
                  <a:schemeClr val="accent4">
                    <a:lumMod val="50000"/>
                  </a:schemeClr>
                </a:solidFill>
              </a:rPr>
              <a:t>3- خيوط قرنية </a:t>
            </a:r>
            <a:r>
              <a:rPr lang="en-US" sz="3600" b="1" dirty="0">
                <a:solidFill>
                  <a:schemeClr val="accent4">
                    <a:lumMod val="50000"/>
                  </a:schemeClr>
                </a:solidFill>
              </a:rPr>
              <a:t>Ceratotrichia</a:t>
            </a:r>
            <a:r>
              <a:rPr lang="ar-IQ" b="1" dirty="0">
                <a:solidFill>
                  <a:schemeClr val="accent4">
                    <a:lumMod val="50000"/>
                  </a:schemeClr>
                </a:solidFill>
              </a:rPr>
              <a:t> </a:t>
            </a:r>
          </a:p>
        </p:txBody>
      </p:sp>
      <p:pic>
        <p:nvPicPr>
          <p:cNvPr id="5" name="صورة 4">
            <a:extLst>
              <a:ext uri="{FF2B5EF4-FFF2-40B4-BE49-F238E27FC236}">
                <a16:creationId xmlns:a16="http://schemas.microsoft.com/office/drawing/2014/main" id="{F88F7FF7-16D3-D9EB-AB45-1697E53D58C5}"/>
              </a:ext>
            </a:extLst>
          </p:cNvPr>
          <p:cNvPicPr>
            <a:picLocks noChangeAspect="1"/>
          </p:cNvPicPr>
          <p:nvPr/>
        </p:nvPicPr>
        <p:blipFill>
          <a:blip r:embed="rId2"/>
          <a:stretch>
            <a:fillRect/>
          </a:stretch>
        </p:blipFill>
        <p:spPr>
          <a:xfrm>
            <a:off x="565151" y="484094"/>
            <a:ext cx="4792158" cy="6373906"/>
          </a:xfrm>
          <a:prstGeom prst="rect">
            <a:avLst/>
          </a:prstGeom>
        </p:spPr>
      </p:pic>
      <p:sp>
        <p:nvSpPr>
          <p:cNvPr id="6" name="مربع نص 5">
            <a:extLst>
              <a:ext uri="{FF2B5EF4-FFF2-40B4-BE49-F238E27FC236}">
                <a16:creationId xmlns:a16="http://schemas.microsoft.com/office/drawing/2014/main" id="{2BAD3651-1189-CBAF-5A02-060829DEBED1}"/>
              </a:ext>
            </a:extLst>
          </p:cNvPr>
          <p:cNvSpPr txBox="1"/>
          <p:nvPr/>
        </p:nvSpPr>
        <p:spPr>
          <a:xfrm>
            <a:off x="5146766" y="339635"/>
            <a:ext cx="6480082" cy="1569660"/>
          </a:xfrm>
          <a:prstGeom prst="rect">
            <a:avLst/>
          </a:prstGeom>
          <a:noFill/>
        </p:spPr>
        <p:txBody>
          <a:bodyPr wrap="square">
            <a:spAutoFit/>
          </a:bodyPr>
          <a:lstStyle/>
          <a:p>
            <a:r>
              <a:rPr lang="ar-IQ" sz="3200" b="1" dirty="0"/>
              <a:t>في بعض الأحيان </a:t>
            </a:r>
            <a:r>
              <a:rPr lang="ar-IQ" sz="3200" b="1" dirty="0" err="1"/>
              <a:t>يتاكسد</a:t>
            </a:r>
            <a:r>
              <a:rPr lang="ar-IQ" sz="3200" b="1" dirty="0"/>
              <a:t> بروتين  ال</a:t>
            </a:r>
            <a:r>
              <a:rPr lang="en-US" sz="3200" b="1" dirty="0"/>
              <a:t>Luciferin </a:t>
            </a:r>
            <a:r>
              <a:rPr lang="ar-IQ" sz="3200" b="1" dirty="0"/>
              <a:t> الى ضوء بارد بواسطة انزيم</a:t>
            </a:r>
            <a:r>
              <a:rPr lang="en-US" sz="3200" dirty="0"/>
              <a:t> </a:t>
            </a:r>
            <a:r>
              <a:rPr lang="en-US" sz="3200" b="1" dirty="0"/>
              <a:t>Luciferase</a:t>
            </a:r>
            <a:r>
              <a:rPr lang="ar-IQ" sz="2800" b="1" dirty="0"/>
              <a:t>  </a:t>
            </a:r>
          </a:p>
        </p:txBody>
      </p:sp>
    </p:spTree>
    <p:extLst>
      <p:ext uri="{BB962C8B-B14F-4D97-AF65-F5344CB8AC3E}">
        <p14:creationId xmlns:p14="http://schemas.microsoft.com/office/powerpoint/2010/main" val="730540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E3CA194-F531-B8AF-4EF9-6219EAABFAA2}"/>
              </a:ext>
            </a:extLst>
          </p:cNvPr>
          <p:cNvSpPr>
            <a:spLocks noGrp="1"/>
          </p:cNvSpPr>
          <p:nvPr>
            <p:ph type="title"/>
          </p:nvPr>
        </p:nvSpPr>
        <p:spPr/>
        <p:txBody>
          <a:bodyPr/>
          <a:lstStyle/>
          <a:p>
            <a:endParaRPr lang="ar-IQ"/>
          </a:p>
        </p:txBody>
      </p:sp>
      <p:pic>
        <p:nvPicPr>
          <p:cNvPr id="5" name="عنصر نائب للمحتوى 4" descr="صورة تحتوي على رسم, نص, رسم بياني&#10;&#10;تم إنشاء الوصف تلقائياً">
            <a:extLst>
              <a:ext uri="{FF2B5EF4-FFF2-40B4-BE49-F238E27FC236}">
                <a16:creationId xmlns:a16="http://schemas.microsoft.com/office/drawing/2014/main" id="{929BF595-A6A2-43BB-18D9-FEB81E2801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004" y="170423"/>
            <a:ext cx="10478221" cy="700190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97519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2FC5CFA6-3808-7D6E-6554-400177BD48CC}"/>
              </a:ext>
            </a:extLst>
          </p:cNvPr>
          <p:cNvSpPr>
            <a:spLocks noGrp="1"/>
          </p:cNvSpPr>
          <p:nvPr>
            <p:ph type="ctrTitle"/>
          </p:nvPr>
        </p:nvSpPr>
        <p:spPr>
          <a:xfrm>
            <a:off x="566923" y="765768"/>
            <a:ext cx="10942821" cy="1063244"/>
          </a:xfrm>
        </p:spPr>
        <p:txBody>
          <a:bodyPr anchor="t">
            <a:normAutofit/>
          </a:bodyPr>
          <a:lstStyle/>
          <a:p>
            <a:pPr algn="r" rtl="1"/>
            <a:r>
              <a:rPr lang="ar-IQ" sz="4800" dirty="0">
                <a:solidFill>
                  <a:schemeClr val="accent4">
                    <a:lumMod val="50000"/>
                  </a:schemeClr>
                </a:solidFill>
              </a:rPr>
              <a:t>الجهاز الغطائي </a:t>
            </a:r>
            <a:r>
              <a:rPr lang="en-US" sz="4800" dirty="0">
                <a:solidFill>
                  <a:schemeClr val="accent4">
                    <a:lumMod val="50000"/>
                  </a:schemeClr>
                </a:solidFill>
              </a:rPr>
              <a:t>Integumentary system</a:t>
            </a:r>
            <a:endParaRPr lang="ar-IQ" sz="4800" dirty="0">
              <a:solidFill>
                <a:schemeClr val="accent4">
                  <a:lumMod val="50000"/>
                </a:schemeClr>
              </a:solidFill>
            </a:endParaRPr>
          </a:p>
        </p:txBody>
      </p:sp>
      <p:sp>
        <p:nvSpPr>
          <p:cNvPr id="3" name="عنوان فرعي 2">
            <a:extLst>
              <a:ext uri="{FF2B5EF4-FFF2-40B4-BE49-F238E27FC236}">
                <a16:creationId xmlns:a16="http://schemas.microsoft.com/office/drawing/2014/main" id="{8DB1FCFF-30A6-33F1-16E0-F42BCA71866E}"/>
              </a:ext>
            </a:extLst>
          </p:cNvPr>
          <p:cNvSpPr>
            <a:spLocks noGrp="1"/>
          </p:cNvSpPr>
          <p:nvPr>
            <p:ph type="subTitle" idx="1"/>
          </p:nvPr>
        </p:nvSpPr>
        <p:spPr>
          <a:xfrm>
            <a:off x="1568824" y="2594780"/>
            <a:ext cx="8721491" cy="2004112"/>
          </a:xfrm>
        </p:spPr>
        <p:txBody>
          <a:bodyPr anchor="t">
            <a:normAutofit/>
          </a:bodyPr>
          <a:lstStyle/>
          <a:p>
            <a:pPr algn="r"/>
            <a:endParaRPr lang="ar-IQ" dirty="0"/>
          </a:p>
        </p:txBody>
      </p:sp>
      <p:grpSp>
        <p:nvGrpSpPr>
          <p:cNvPr id="36" name="Group 35">
            <a:extLst>
              <a:ext uri="{FF2B5EF4-FFF2-40B4-BE49-F238E27FC236}">
                <a16:creationId xmlns:a16="http://schemas.microsoft.com/office/drawing/2014/main" id="{BCFFF971-DAC9-F44B-9F22-4B030B6B61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37" name="Freeform 39">
              <a:extLst>
                <a:ext uri="{FF2B5EF4-FFF2-40B4-BE49-F238E27FC236}">
                  <a16:creationId xmlns:a16="http://schemas.microsoft.com/office/drawing/2014/main" id="{2E3E7145-2B02-8142-A82F-FFCA717D6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1">
              <a:extLst>
                <a:ext uri="{FF2B5EF4-FFF2-40B4-BE49-F238E27FC236}">
                  <a16:creationId xmlns:a16="http://schemas.microsoft.com/office/drawing/2014/main" id="{33EA453D-E925-4C4C-A1E9-D54E82602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43">
              <a:extLst>
                <a:ext uri="{FF2B5EF4-FFF2-40B4-BE49-F238E27FC236}">
                  <a16:creationId xmlns:a16="http://schemas.microsoft.com/office/drawing/2014/main" id="{CBA4AF6C-8831-A34A-91A3-CC6ED3566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44">
              <a:extLst>
                <a:ext uri="{FF2B5EF4-FFF2-40B4-BE49-F238E27FC236}">
                  <a16:creationId xmlns:a16="http://schemas.microsoft.com/office/drawing/2014/main" id="{8B12A352-6C2B-B94E-82E0-45D881BB7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Picture 3" descr="خلفية تجريدية مثلثة الشكل">
            <a:extLst>
              <a:ext uri="{FF2B5EF4-FFF2-40B4-BE49-F238E27FC236}">
                <a16:creationId xmlns:a16="http://schemas.microsoft.com/office/drawing/2014/main" id="{7D49E83F-95B7-AE8B-0F8D-C1AAE29254B7}"/>
              </a:ext>
            </a:extLst>
          </p:cNvPr>
          <p:cNvPicPr>
            <a:picLocks noChangeAspect="1"/>
          </p:cNvPicPr>
          <p:nvPr/>
        </p:nvPicPr>
        <p:blipFill rotWithShape="1">
          <a:blip r:embed="rId2"/>
          <a:srcRect t="32321" b="16591"/>
          <a:stretch/>
        </p:blipFill>
        <p:spPr>
          <a:xfrm>
            <a:off x="-3356" y="1934411"/>
            <a:ext cx="12192000" cy="4847387"/>
          </a:xfrm>
          <a:prstGeom prst="rect">
            <a:avLst/>
          </a:prstGeom>
        </p:spPr>
      </p:pic>
      <p:cxnSp>
        <p:nvCxnSpPr>
          <p:cNvPr id="42" name="Straight Connector 41">
            <a:extLst>
              <a:ext uri="{FF2B5EF4-FFF2-40B4-BE49-F238E27FC236}">
                <a16:creationId xmlns:a16="http://schemas.microsoft.com/office/drawing/2014/main" id="{51D4F49C-5EE1-6C4F-858E-AE02CC2CD5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مربع نص 5">
            <a:extLst>
              <a:ext uri="{FF2B5EF4-FFF2-40B4-BE49-F238E27FC236}">
                <a16:creationId xmlns:a16="http://schemas.microsoft.com/office/drawing/2014/main" id="{C9947DA9-A369-26F9-5262-569CF894AB0E}"/>
              </a:ext>
            </a:extLst>
          </p:cNvPr>
          <p:cNvSpPr txBox="1"/>
          <p:nvPr/>
        </p:nvSpPr>
        <p:spPr>
          <a:xfrm>
            <a:off x="1801905" y="1757086"/>
            <a:ext cx="10246659" cy="5632311"/>
          </a:xfrm>
          <a:prstGeom prst="rect">
            <a:avLst/>
          </a:prstGeom>
          <a:noFill/>
        </p:spPr>
        <p:txBody>
          <a:bodyPr wrap="square">
            <a:spAutoFit/>
          </a:bodyPr>
          <a:lstStyle/>
          <a:p>
            <a:r>
              <a:rPr lang="ar-IQ" sz="3600" b="1" dirty="0">
                <a:solidFill>
                  <a:schemeClr val="accent4">
                    <a:lumMod val="50000"/>
                  </a:schemeClr>
                </a:solidFill>
              </a:rPr>
              <a:t>الجهاز الغطائي يتكون من الجلد ومشتقاته </a:t>
            </a:r>
          </a:p>
          <a:p>
            <a:r>
              <a:rPr lang="ar-IQ" sz="3600" b="1" dirty="0">
                <a:solidFill>
                  <a:schemeClr val="accent4">
                    <a:lumMod val="50000"/>
                  </a:schemeClr>
                </a:solidFill>
              </a:rPr>
              <a:t>ويمكن تلخيص وظائف الجهاز الجلدي :</a:t>
            </a:r>
          </a:p>
          <a:p>
            <a:pPr marL="742950" indent="-742950">
              <a:buFont typeface="+mj-lt"/>
              <a:buAutoNum type="arabicPeriod"/>
            </a:pPr>
            <a:r>
              <a:rPr lang="ar-IQ" sz="3600" b="1" dirty="0">
                <a:solidFill>
                  <a:schemeClr val="accent4">
                    <a:lumMod val="50000"/>
                  </a:schemeClr>
                </a:solidFill>
              </a:rPr>
              <a:t>الحماية </a:t>
            </a:r>
          </a:p>
          <a:p>
            <a:pPr marL="742950" indent="-742950">
              <a:buFont typeface="+mj-lt"/>
              <a:buAutoNum type="arabicPeriod"/>
            </a:pPr>
            <a:r>
              <a:rPr lang="ar-IQ" sz="3600" b="1" dirty="0">
                <a:solidFill>
                  <a:schemeClr val="accent4">
                    <a:lumMod val="50000"/>
                  </a:schemeClr>
                </a:solidFill>
              </a:rPr>
              <a:t>خزن الطعام </a:t>
            </a:r>
          </a:p>
          <a:p>
            <a:pPr marL="742950" indent="-742950">
              <a:buFont typeface="+mj-lt"/>
              <a:buAutoNum type="arabicPeriod"/>
            </a:pPr>
            <a:r>
              <a:rPr lang="ar-IQ" sz="3600" b="1" dirty="0">
                <a:solidFill>
                  <a:schemeClr val="accent4">
                    <a:lumMod val="50000"/>
                  </a:schemeClr>
                </a:solidFill>
              </a:rPr>
              <a:t>تنظيم حرارة الجسم </a:t>
            </a:r>
          </a:p>
          <a:p>
            <a:pPr marL="742950" indent="-742950">
              <a:buFont typeface="+mj-lt"/>
              <a:buAutoNum type="arabicPeriod"/>
            </a:pPr>
            <a:r>
              <a:rPr lang="ar-IQ" sz="3600" b="1" dirty="0">
                <a:solidFill>
                  <a:schemeClr val="accent4">
                    <a:lumMod val="50000"/>
                  </a:schemeClr>
                </a:solidFill>
              </a:rPr>
              <a:t>التنفس </a:t>
            </a:r>
          </a:p>
          <a:p>
            <a:pPr marL="742950" indent="-742950">
              <a:buFont typeface="+mj-lt"/>
              <a:buAutoNum type="arabicPeriod"/>
            </a:pPr>
            <a:r>
              <a:rPr lang="ar-IQ" sz="3600" b="1" dirty="0">
                <a:solidFill>
                  <a:schemeClr val="accent4">
                    <a:lumMod val="50000"/>
                  </a:schemeClr>
                </a:solidFill>
              </a:rPr>
              <a:t>الحس </a:t>
            </a:r>
          </a:p>
          <a:p>
            <a:pPr marL="742950" indent="-742950">
              <a:buFont typeface="+mj-lt"/>
              <a:buAutoNum type="arabicPeriod"/>
            </a:pPr>
            <a:r>
              <a:rPr lang="ar-IQ" sz="3600" b="1" dirty="0">
                <a:solidFill>
                  <a:schemeClr val="accent4">
                    <a:lumMod val="50000"/>
                  </a:schemeClr>
                </a:solidFill>
              </a:rPr>
              <a:t>طرح الفضلات </a:t>
            </a:r>
          </a:p>
          <a:p>
            <a:pPr marL="742950" indent="-742950">
              <a:buFont typeface="+mj-lt"/>
              <a:buAutoNum type="arabicPeriod"/>
            </a:pPr>
            <a:r>
              <a:rPr lang="ar-IQ" sz="3600" b="1" dirty="0">
                <a:solidFill>
                  <a:schemeClr val="accent4">
                    <a:lumMod val="50000"/>
                  </a:schemeClr>
                </a:solidFill>
              </a:rPr>
              <a:t>الافراز </a:t>
            </a:r>
          </a:p>
          <a:p>
            <a:pPr marL="742950" indent="-742950">
              <a:buFont typeface="+mj-lt"/>
              <a:buAutoNum type="arabicPeriod"/>
            </a:pPr>
            <a:endParaRPr lang="ar-IQ" sz="3600" b="1" dirty="0"/>
          </a:p>
        </p:txBody>
      </p:sp>
    </p:spTree>
    <p:extLst>
      <p:ext uri="{BB962C8B-B14F-4D97-AF65-F5344CB8AC3E}">
        <p14:creationId xmlns:p14="http://schemas.microsoft.com/office/powerpoint/2010/main" val="4016807092"/>
      </p:ext>
    </p:extLst>
  </p:cSld>
  <p:clrMapOvr>
    <a:masterClrMapping/>
  </p:clrMapOvr>
  <mc:AlternateContent xmlns:mc="http://schemas.openxmlformats.org/markup-compatibility/2006" xmlns:p14="http://schemas.microsoft.com/office/powerpoint/2010/main">
    <mc:Choice Requires="p14">
      <p:transition spd="slow" p14:dur="2000" advTm="5434"/>
    </mc:Choice>
    <mc:Fallback xmlns="">
      <p:transition spd="slow" advTm="543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نص, الأسماك ذات الزعانف الناعمة, قرش, سمك&#10;&#10;تم إنشاء الوصف تلقائياً">
            <a:extLst>
              <a:ext uri="{FF2B5EF4-FFF2-40B4-BE49-F238E27FC236}">
                <a16:creationId xmlns:a16="http://schemas.microsoft.com/office/drawing/2014/main" id="{E89F58F8-237A-E33B-A0A8-202010CE6E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2842" y="2209"/>
            <a:ext cx="7920833" cy="6664825"/>
          </a:xfrm>
        </p:spPr>
      </p:pic>
    </p:spTree>
    <p:extLst>
      <p:ext uri="{BB962C8B-B14F-4D97-AF65-F5344CB8AC3E}">
        <p14:creationId xmlns:p14="http://schemas.microsoft.com/office/powerpoint/2010/main" val="1190512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A519B87-54D9-0C66-DC0C-A0FDE39050A5}"/>
              </a:ext>
            </a:extLst>
          </p:cNvPr>
          <p:cNvSpPr>
            <a:spLocks noGrp="1"/>
          </p:cNvSpPr>
          <p:nvPr>
            <p:ph type="title"/>
          </p:nvPr>
        </p:nvSpPr>
        <p:spPr/>
        <p:txBody>
          <a:bodyPr/>
          <a:lstStyle/>
          <a:p>
            <a:endParaRPr lang="ar-IQ" dirty="0"/>
          </a:p>
        </p:txBody>
      </p:sp>
      <p:pic>
        <p:nvPicPr>
          <p:cNvPr id="5" name="عنصر نائب للمحتوى 4" descr="صورة تحتوي على سلاح, فن&#10;&#10;تم إنشاء الوصف تلقائياً">
            <a:extLst>
              <a:ext uri="{FF2B5EF4-FFF2-40B4-BE49-F238E27FC236}">
                <a16:creationId xmlns:a16="http://schemas.microsoft.com/office/drawing/2014/main" id="{A318BA13-54F7-8B10-DBA9-5BAFCA16D3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07" y="62511"/>
            <a:ext cx="4964418" cy="3600450"/>
          </a:xfrm>
        </p:spPr>
      </p:pic>
      <p:pic>
        <p:nvPicPr>
          <p:cNvPr id="7" name="صورة 6" descr="صورة تحتوي على رسم, رسم بياني, فن الخط, خط الرسم&#10;&#10;تم إنشاء الوصف تلقائياً">
            <a:extLst>
              <a:ext uri="{FF2B5EF4-FFF2-40B4-BE49-F238E27FC236}">
                <a16:creationId xmlns:a16="http://schemas.microsoft.com/office/drawing/2014/main" id="{FA6BA404-6D93-651C-1C11-52DDDD8EB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525" y="62511"/>
            <a:ext cx="5772150" cy="4490439"/>
          </a:xfrm>
          <a:prstGeom prst="rect">
            <a:avLst/>
          </a:prstGeom>
        </p:spPr>
      </p:pic>
      <p:pic>
        <p:nvPicPr>
          <p:cNvPr id="9" name="صورة 8" descr="صورة تحتوي على اللافقاريات&#10;&#10;تم إنشاء الوصف تلقائياً">
            <a:extLst>
              <a:ext uri="{FF2B5EF4-FFF2-40B4-BE49-F238E27FC236}">
                <a16:creationId xmlns:a16="http://schemas.microsoft.com/office/drawing/2014/main" id="{CC8A2E7B-C1E2-E1F3-C3A9-6D1E1930E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2676" y="2967956"/>
            <a:ext cx="5951186" cy="3827533"/>
          </a:xfrm>
          <a:prstGeom prst="rect">
            <a:avLst/>
          </a:prstGeom>
        </p:spPr>
      </p:pic>
    </p:spTree>
    <p:extLst>
      <p:ext uri="{BB962C8B-B14F-4D97-AF65-F5344CB8AC3E}">
        <p14:creationId xmlns:p14="http://schemas.microsoft.com/office/powerpoint/2010/main" val="3636308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D97F3E6-4F1B-9C5F-9968-BC2141CABCC9}"/>
              </a:ext>
            </a:extLst>
          </p:cNvPr>
          <p:cNvSpPr>
            <a:spLocks noGrp="1"/>
          </p:cNvSpPr>
          <p:nvPr>
            <p:ph type="title"/>
          </p:nvPr>
        </p:nvSpPr>
        <p:spPr>
          <a:xfrm>
            <a:off x="1237129" y="259976"/>
            <a:ext cx="10488706" cy="1299883"/>
          </a:xfrm>
        </p:spPr>
        <p:txBody>
          <a:bodyPr>
            <a:normAutofit fontScale="90000"/>
          </a:bodyPr>
          <a:lstStyle/>
          <a:p>
            <a:pPr algn="r" rtl="1"/>
            <a:r>
              <a:rPr lang="ar-IQ" dirty="0">
                <a:solidFill>
                  <a:srgbClr val="FF0000"/>
                </a:solidFill>
              </a:rPr>
              <a:t>الجلد في الأسماك العظمية </a:t>
            </a:r>
            <a:r>
              <a:rPr lang="en-US" dirty="0">
                <a:solidFill>
                  <a:srgbClr val="FF0000"/>
                </a:solidFill>
              </a:rPr>
              <a:t>Bony fishes</a:t>
            </a:r>
            <a:r>
              <a:rPr lang="ar-IQ" dirty="0">
                <a:solidFill>
                  <a:srgbClr val="FF0000"/>
                </a:solidFill>
              </a:rPr>
              <a:t>      </a:t>
            </a:r>
            <a:br>
              <a:rPr lang="ar-IQ" dirty="0"/>
            </a:br>
            <a:r>
              <a:rPr lang="ar-IQ" sz="3100" dirty="0"/>
              <a:t>الجلد حرشفي ورقيق نسبيا وكثير الغدد ومرتبط بقوة بالعضلات الواقعة اسفله. </a:t>
            </a:r>
            <a:br>
              <a:rPr lang="ar-IQ" sz="3100" dirty="0"/>
            </a:br>
            <a:br>
              <a:rPr lang="ar-IQ" sz="3100" dirty="0"/>
            </a:br>
            <a:endParaRPr lang="ar-IQ" sz="3100" dirty="0"/>
          </a:p>
        </p:txBody>
      </p:sp>
      <p:sp>
        <p:nvSpPr>
          <p:cNvPr id="3" name="عنصر نائب للمحتوى 2">
            <a:extLst>
              <a:ext uri="{FF2B5EF4-FFF2-40B4-BE49-F238E27FC236}">
                <a16:creationId xmlns:a16="http://schemas.microsoft.com/office/drawing/2014/main" id="{07DA9105-7DE1-EBE9-FAAE-53624C55C520}"/>
              </a:ext>
            </a:extLst>
          </p:cNvPr>
          <p:cNvSpPr>
            <a:spLocks noGrp="1"/>
          </p:cNvSpPr>
          <p:nvPr>
            <p:ph idx="1"/>
          </p:nvPr>
        </p:nvSpPr>
        <p:spPr>
          <a:xfrm>
            <a:off x="565149" y="1658471"/>
            <a:ext cx="11510310" cy="4102758"/>
          </a:xfrm>
        </p:spPr>
        <p:txBody>
          <a:bodyPr>
            <a:normAutofit lnSpcReduction="10000"/>
          </a:bodyPr>
          <a:lstStyle/>
          <a:p>
            <a:pPr marL="0" indent="0" algn="r">
              <a:buNone/>
            </a:pPr>
            <a:r>
              <a:rPr lang="ar-IQ" sz="3200" b="1" dirty="0">
                <a:solidFill>
                  <a:srgbClr val="0070C0"/>
                </a:solidFill>
              </a:rPr>
              <a:t>البشرة</a:t>
            </a:r>
            <a:r>
              <a:rPr lang="ar-IQ" sz="3200" b="1" dirty="0"/>
              <a:t> : </a:t>
            </a:r>
            <a:r>
              <a:rPr lang="ar-IQ" sz="2800" b="1" dirty="0"/>
              <a:t>تكون البشرة رقيقة وطبقية ، تنعدم فيها خلايا اللون والطبقة المتقرنة</a:t>
            </a:r>
            <a:r>
              <a:rPr lang="ar-IQ" sz="2800" dirty="0"/>
              <a:t>.</a:t>
            </a:r>
          </a:p>
          <a:p>
            <a:pPr marL="0" indent="0" algn="r">
              <a:buNone/>
            </a:pPr>
            <a:r>
              <a:rPr lang="ar-IQ" sz="2800" dirty="0"/>
              <a:t> </a:t>
            </a:r>
          </a:p>
          <a:p>
            <a:pPr marL="0" indent="0" algn="r" rtl="1">
              <a:buNone/>
            </a:pPr>
            <a:r>
              <a:rPr lang="ar-IQ" sz="2800" dirty="0"/>
              <a:t>ملاحظة : </a:t>
            </a:r>
            <a:r>
              <a:rPr lang="ar-IQ" sz="2800" b="1" dirty="0"/>
              <a:t>بعض الأسماك طرفية التعظم تظهر على اجسامها خلال فصل الصيف طبقة </a:t>
            </a:r>
            <a:r>
              <a:rPr lang="ar-IQ" sz="2800" b="1" dirty="0" err="1"/>
              <a:t>متقرنة</a:t>
            </a:r>
            <a:r>
              <a:rPr lang="ar-IQ" sz="2800" b="1" dirty="0"/>
              <a:t> وقتية (خلال فصل التكاثر ) تراكيب دقيقة بيضاء تسمى بالأعضاء اللؤلؤية</a:t>
            </a:r>
            <a:r>
              <a:rPr lang="ar-IQ" sz="2800" dirty="0"/>
              <a:t> </a:t>
            </a:r>
            <a:r>
              <a:rPr lang="en-US" sz="2800" b="1" dirty="0">
                <a:solidFill>
                  <a:srgbClr val="0070C0"/>
                </a:solidFill>
              </a:rPr>
              <a:t>Pearl organs</a:t>
            </a:r>
            <a:endParaRPr lang="ar-IQ" sz="2800" b="1" dirty="0">
              <a:solidFill>
                <a:srgbClr val="0070C0"/>
              </a:solidFill>
            </a:endParaRPr>
          </a:p>
          <a:p>
            <a:pPr marL="0" indent="0" algn="r" rtl="1">
              <a:buNone/>
            </a:pPr>
            <a:endParaRPr lang="ar-IQ" sz="2800" b="1" dirty="0">
              <a:solidFill>
                <a:srgbClr val="0070C0"/>
              </a:solidFill>
            </a:endParaRPr>
          </a:p>
          <a:p>
            <a:pPr marL="0" indent="0" algn="r" rtl="1">
              <a:buNone/>
            </a:pPr>
            <a:r>
              <a:rPr lang="ar-IQ" sz="2800" b="1" dirty="0">
                <a:solidFill>
                  <a:srgbClr val="0070C0"/>
                </a:solidFill>
              </a:rPr>
              <a:t>الادمة </a:t>
            </a:r>
            <a:r>
              <a:rPr lang="ar-IQ" sz="2800" b="1" dirty="0">
                <a:solidFill>
                  <a:schemeClr val="tx1">
                    <a:lumMod val="95000"/>
                    <a:lumOff val="5000"/>
                  </a:schemeClr>
                </a:solidFill>
              </a:rPr>
              <a:t>: مكونة</a:t>
            </a:r>
            <a:r>
              <a:rPr lang="ar-IQ" sz="2800" b="1" dirty="0">
                <a:solidFill>
                  <a:srgbClr val="0070C0"/>
                </a:solidFill>
              </a:rPr>
              <a:t> </a:t>
            </a:r>
            <a:r>
              <a:rPr lang="ar-IQ" sz="2800" b="1" dirty="0">
                <a:solidFill>
                  <a:schemeClr val="tx1">
                    <a:lumMod val="95000"/>
                    <a:lumOff val="5000"/>
                  </a:schemeClr>
                </a:solidFill>
              </a:rPr>
              <a:t>من طبقتين طبقة مفككة (منحلة ) وأخرى متراصة النسيج الضام يكون موازي للسطح </a:t>
            </a:r>
          </a:p>
          <a:p>
            <a:pPr marL="0" indent="0" algn="r" rtl="1">
              <a:buNone/>
            </a:pPr>
            <a:r>
              <a:rPr lang="ar-IQ" sz="2800" b="1" dirty="0">
                <a:solidFill>
                  <a:schemeClr val="tx1">
                    <a:lumMod val="95000"/>
                    <a:lumOff val="5000"/>
                  </a:schemeClr>
                </a:solidFill>
              </a:rPr>
              <a:t>وتوجد في ادمة الأسماك العظمية التي تعيش في البحار العميقة حاملات الضوء </a:t>
            </a:r>
            <a:r>
              <a:rPr lang="en-US" sz="2800" b="1" dirty="0">
                <a:solidFill>
                  <a:srgbClr val="00B050"/>
                </a:solidFill>
              </a:rPr>
              <a:t>Photophores</a:t>
            </a:r>
            <a:r>
              <a:rPr lang="ar-IQ" sz="2800" b="1" dirty="0">
                <a:solidFill>
                  <a:schemeClr val="tx1">
                    <a:lumMod val="95000"/>
                    <a:lumOff val="5000"/>
                  </a:schemeClr>
                </a:solidFill>
              </a:rPr>
              <a:t>  </a:t>
            </a:r>
          </a:p>
        </p:txBody>
      </p:sp>
    </p:spTree>
    <p:extLst>
      <p:ext uri="{BB962C8B-B14F-4D97-AF65-F5344CB8AC3E}">
        <p14:creationId xmlns:p14="http://schemas.microsoft.com/office/powerpoint/2010/main" val="3673741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1C0221E7-D838-E241-9C41-3182E4AAE856}"/>
              </a:ext>
            </a:extLst>
          </p:cNvPr>
          <p:cNvPicPr>
            <a:picLocks noChangeAspect="1"/>
          </p:cNvPicPr>
          <p:nvPr/>
        </p:nvPicPr>
        <p:blipFill>
          <a:blip r:embed="rId2"/>
          <a:stretch>
            <a:fillRect/>
          </a:stretch>
        </p:blipFill>
        <p:spPr>
          <a:xfrm>
            <a:off x="1416424" y="0"/>
            <a:ext cx="9780494" cy="6858000"/>
          </a:xfrm>
          <a:prstGeom prst="rect">
            <a:avLst/>
          </a:prstGeom>
        </p:spPr>
      </p:pic>
    </p:spTree>
    <p:extLst>
      <p:ext uri="{BB962C8B-B14F-4D97-AF65-F5344CB8AC3E}">
        <p14:creationId xmlns:p14="http://schemas.microsoft.com/office/powerpoint/2010/main" val="3010804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37D88F4-76E5-E576-B651-26079F16061A}"/>
              </a:ext>
            </a:extLst>
          </p:cNvPr>
          <p:cNvSpPr>
            <a:spLocks noGrp="1"/>
          </p:cNvSpPr>
          <p:nvPr>
            <p:ph type="title"/>
          </p:nvPr>
        </p:nvSpPr>
        <p:spPr>
          <a:xfrm>
            <a:off x="565150" y="403411"/>
            <a:ext cx="11214474" cy="3424517"/>
          </a:xfrm>
        </p:spPr>
        <p:txBody>
          <a:bodyPr>
            <a:normAutofit fontScale="90000"/>
          </a:bodyPr>
          <a:lstStyle/>
          <a:p>
            <a:pPr algn="r"/>
            <a:r>
              <a:rPr lang="ar-IQ" sz="4400" b="1" dirty="0">
                <a:solidFill>
                  <a:srgbClr val="0070C0"/>
                </a:solidFill>
              </a:rPr>
              <a:t>المشتقات الجلدية </a:t>
            </a:r>
            <a:r>
              <a:rPr lang="ar-IQ" sz="4400" dirty="0">
                <a:solidFill>
                  <a:srgbClr val="0070C0"/>
                </a:solidFill>
              </a:rPr>
              <a:t>: </a:t>
            </a:r>
            <a:r>
              <a:rPr lang="ar-IQ" sz="4400" dirty="0">
                <a:solidFill>
                  <a:schemeClr val="tx1">
                    <a:lumMod val="95000"/>
                    <a:lumOff val="5000"/>
                  </a:schemeClr>
                </a:solidFill>
              </a:rPr>
              <a:t>حراشف او شعيرات زعنفية </a:t>
            </a:r>
            <a:r>
              <a:rPr lang="en-US" sz="4400" dirty="0">
                <a:solidFill>
                  <a:schemeClr val="tx1">
                    <a:lumMod val="95000"/>
                    <a:lumOff val="5000"/>
                  </a:schemeClr>
                </a:solidFill>
              </a:rPr>
              <a:t>             </a:t>
            </a:r>
            <a:r>
              <a:rPr lang="ar-IQ" sz="4400" dirty="0">
                <a:solidFill>
                  <a:schemeClr val="tx1">
                    <a:lumMod val="95000"/>
                    <a:lumOff val="5000"/>
                  </a:schemeClr>
                </a:solidFill>
              </a:rPr>
              <a:t> </a:t>
            </a:r>
            <a:br>
              <a:rPr lang="en-US" sz="4400" dirty="0">
                <a:solidFill>
                  <a:schemeClr val="tx1">
                    <a:lumMod val="95000"/>
                    <a:lumOff val="5000"/>
                  </a:schemeClr>
                </a:solidFill>
              </a:rPr>
            </a:br>
            <a:r>
              <a:rPr lang="en-US" sz="4400" b="1" dirty="0">
                <a:solidFill>
                  <a:schemeClr val="accent4">
                    <a:lumMod val="50000"/>
                  </a:schemeClr>
                </a:solidFill>
              </a:rPr>
              <a:t>Lepidotrichia</a:t>
            </a:r>
            <a:br>
              <a:rPr lang="ar-IQ" sz="4400" b="1" dirty="0">
                <a:solidFill>
                  <a:schemeClr val="accent4">
                    <a:lumMod val="50000"/>
                  </a:schemeClr>
                </a:solidFill>
              </a:rPr>
            </a:br>
            <a:br>
              <a:rPr lang="ar-IQ" sz="2800" dirty="0"/>
            </a:br>
            <a:r>
              <a:rPr lang="ar-IQ" sz="2800" dirty="0"/>
              <a:t>          </a:t>
            </a:r>
            <a:r>
              <a:rPr lang="ar-IQ" sz="4000" b="1" dirty="0"/>
              <a:t>الدائرية  </a:t>
            </a:r>
            <a:r>
              <a:rPr lang="en-US" sz="4000" b="1" dirty="0"/>
              <a:t>Cycloid     </a:t>
            </a:r>
            <a:br>
              <a:rPr lang="en-US" sz="4000" b="1" dirty="0"/>
            </a:br>
            <a:r>
              <a:rPr lang="ar-IQ" sz="4000" b="1" dirty="0"/>
              <a:t>   المشطية  </a:t>
            </a:r>
            <a:r>
              <a:rPr lang="en-US" sz="4000" b="1" dirty="0"/>
              <a:t>Ctenoid   </a:t>
            </a:r>
            <a:br>
              <a:rPr lang="ar-IQ" sz="4000" b="1" dirty="0"/>
            </a:br>
            <a:r>
              <a:rPr lang="en-US" sz="4000" b="1" dirty="0"/>
              <a:t> </a:t>
            </a:r>
            <a:r>
              <a:rPr lang="ar-IQ" sz="4000" b="1" dirty="0"/>
              <a:t>        المعينة </a:t>
            </a:r>
            <a:r>
              <a:rPr lang="en-US" dirty="0"/>
              <a:t>Ganoid</a:t>
            </a:r>
            <a:br>
              <a:rPr lang="ar-IQ" sz="4000" b="1" dirty="0"/>
            </a:br>
            <a:r>
              <a:rPr lang="ar-IQ" sz="4000" b="1" dirty="0"/>
              <a:t>الكوزمودية  </a:t>
            </a:r>
            <a:r>
              <a:rPr lang="en-US" sz="4000" b="1" dirty="0"/>
              <a:t>  Cosmoid</a:t>
            </a:r>
            <a:endParaRPr lang="ar-IQ" dirty="0"/>
          </a:p>
        </p:txBody>
      </p:sp>
      <p:pic>
        <p:nvPicPr>
          <p:cNvPr id="5" name="صورة 4">
            <a:extLst>
              <a:ext uri="{FF2B5EF4-FFF2-40B4-BE49-F238E27FC236}">
                <a16:creationId xmlns:a16="http://schemas.microsoft.com/office/drawing/2014/main" id="{2FFCDB90-BD64-4E82-039F-A4CBEC842F48}"/>
              </a:ext>
            </a:extLst>
          </p:cNvPr>
          <p:cNvPicPr>
            <a:picLocks noChangeAspect="1"/>
          </p:cNvPicPr>
          <p:nvPr/>
        </p:nvPicPr>
        <p:blipFill>
          <a:blip r:embed="rId2"/>
          <a:stretch>
            <a:fillRect/>
          </a:stretch>
        </p:blipFill>
        <p:spPr>
          <a:xfrm>
            <a:off x="217513" y="1174377"/>
            <a:ext cx="7582739" cy="5640950"/>
          </a:xfrm>
          <a:prstGeom prst="rect">
            <a:avLst/>
          </a:prstGeom>
        </p:spPr>
      </p:pic>
    </p:spTree>
    <p:extLst>
      <p:ext uri="{BB962C8B-B14F-4D97-AF65-F5344CB8AC3E}">
        <p14:creationId xmlns:p14="http://schemas.microsoft.com/office/powerpoint/2010/main" val="3001422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65B04186-5B48-7715-01CC-B9DFE0F1F996}"/>
              </a:ext>
            </a:extLst>
          </p:cNvPr>
          <p:cNvPicPr>
            <a:picLocks noChangeAspect="1"/>
          </p:cNvPicPr>
          <p:nvPr/>
        </p:nvPicPr>
        <p:blipFill>
          <a:blip r:embed="rId2"/>
          <a:stretch>
            <a:fillRect/>
          </a:stretch>
        </p:blipFill>
        <p:spPr>
          <a:xfrm>
            <a:off x="1175676" y="242047"/>
            <a:ext cx="6542935" cy="4201365"/>
          </a:xfrm>
          <a:prstGeom prst="rect">
            <a:avLst/>
          </a:prstGeom>
        </p:spPr>
      </p:pic>
      <p:pic>
        <p:nvPicPr>
          <p:cNvPr id="11" name="صورة 10">
            <a:extLst>
              <a:ext uri="{FF2B5EF4-FFF2-40B4-BE49-F238E27FC236}">
                <a16:creationId xmlns:a16="http://schemas.microsoft.com/office/drawing/2014/main" id="{68E6DBB2-233D-4BFF-ED72-F7B713FFB57A}"/>
              </a:ext>
            </a:extLst>
          </p:cNvPr>
          <p:cNvPicPr>
            <a:picLocks noChangeAspect="1"/>
          </p:cNvPicPr>
          <p:nvPr/>
        </p:nvPicPr>
        <p:blipFill>
          <a:blip r:embed="rId3"/>
          <a:stretch>
            <a:fillRect/>
          </a:stretch>
        </p:blipFill>
        <p:spPr>
          <a:xfrm>
            <a:off x="4455459" y="2292118"/>
            <a:ext cx="6679266" cy="4493809"/>
          </a:xfrm>
          <a:prstGeom prst="rect">
            <a:avLst/>
          </a:prstGeom>
        </p:spPr>
      </p:pic>
      <p:sp>
        <p:nvSpPr>
          <p:cNvPr id="13" name="مربع نص 12">
            <a:extLst>
              <a:ext uri="{FF2B5EF4-FFF2-40B4-BE49-F238E27FC236}">
                <a16:creationId xmlns:a16="http://schemas.microsoft.com/office/drawing/2014/main" id="{80723E02-E5DC-32F2-8063-714C9B91384E}"/>
              </a:ext>
            </a:extLst>
          </p:cNvPr>
          <p:cNvSpPr txBox="1"/>
          <p:nvPr/>
        </p:nvSpPr>
        <p:spPr>
          <a:xfrm>
            <a:off x="8489576" y="2554941"/>
            <a:ext cx="2402542" cy="369332"/>
          </a:xfrm>
          <a:prstGeom prst="rect">
            <a:avLst/>
          </a:prstGeom>
          <a:noFill/>
        </p:spPr>
        <p:txBody>
          <a:bodyPr wrap="square">
            <a:spAutoFit/>
          </a:bodyPr>
          <a:lstStyle/>
          <a:p>
            <a:r>
              <a:rPr lang="en-US" sz="1800" b="1" dirty="0"/>
              <a:t>Cosmoid</a:t>
            </a:r>
            <a:endParaRPr lang="ar-IQ" dirty="0"/>
          </a:p>
        </p:txBody>
      </p:sp>
    </p:spTree>
    <p:extLst>
      <p:ext uri="{BB962C8B-B14F-4D97-AF65-F5344CB8AC3E}">
        <p14:creationId xmlns:p14="http://schemas.microsoft.com/office/powerpoint/2010/main" val="1924601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0D07D6A-5346-84B5-80C4-5A87F2D6F32B}"/>
              </a:ext>
            </a:extLst>
          </p:cNvPr>
          <p:cNvSpPr>
            <a:spLocks noGrp="1"/>
          </p:cNvSpPr>
          <p:nvPr>
            <p:ph type="title"/>
          </p:nvPr>
        </p:nvSpPr>
        <p:spPr>
          <a:xfrm>
            <a:off x="565150" y="493059"/>
            <a:ext cx="11026215" cy="1546815"/>
          </a:xfrm>
        </p:spPr>
        <p:txBody>
          <a:bodyPr/>
          <a:lstStyle/>
          <a:p>
            <a:pPr algn="r" rtl="1"/>
            <a:r>
              <a:rPr lang="ar-IQ" dirty="0">
                <a:solidFill>
                  <a:srgbClr val="C00000"/>
                </a:solidFill>
              </a:rPr>
              <a:t>الأسماك الرئوية </a:t>
            </a:r>
            <a:r>
              <a:rPr lang="en-US" dirty="0">
                <a:solidFill>
                  <a:srgbClr val="C00000"/>
                </a:solidFill>
              </a:rPr>
              <a:t>Lung fishes</a:t>
            </a:r>
            <a:endParaRPr lang="ar-IQ" dirty="0">
              <a:solidFill>
                <a:srgbClr val="C00000"/>
              </a:solidFill>
            </a:endParaRPr>
          </a:p>
        </p:txBody>
      </p:sp>
      <p:sp>
        <p:nvSpPr>
          <p:cNvPr id="3" name="عنصر نائب للمحتوى 2">
            <a:extLst>
              <a:ext uri="{FF2B5EF4-FFF2-40B4-BE49-F238E27FC236}">
                <a16:creationId xmlns:a16="http://schemas.microsoft.com/office/drawing/2014/main" id="{29D62E98-12F8-7D4B-FE15-0DADD65BE99E}"/>
              </a:ext>
            </a:extLst>
          </p:cNvPr>
          <p:cNvSpPr>
            <a:spLocks noGrp="1"/>
          </p:cNvSpPr>
          <p:nvPr>
            <p:ph idx="1"/>
          </p:nvPr>
        </p:nvSpPr>
        <p:spPr>
          <a:xfrm>
            <a:off x="565150" y="1568824"/>
            <a:ext cx="11169650" cy="4192404"/>
          </a:xfrm>
        </p:spPr>
        <p:txBody>
          <a:bodyPr/>
          <a:lstStyle/>
          <a:p>
            <a:pPr marL="0" indent="0" algn="r" rtl="1">
              <a:buNone/>
            </a:pPr>
            <a:r>
              <a:rPr lang="ar-IQ" sz="2800" b="1" dirty="0"/>
              <a:t>اهم ما يميز الأسماك الرئوية هو وجود الغدد المخاطية مثل السمكة الافريقية </a:t>
            </a:r>
            <a:r>
              <a:rPr lang="en-US" sz="2800" b="1" dirty="0"/>
              <a:t>Protopterus</a:t>
            </a:r>
            <a:r>
              <a:rPr lang="ar-IQ" sz="2800" b="1" dirty="0"/>
              <a:t> وتكون على نوعين</a:t>
            </a:r>
            <a:r>
              <a:rPr lang="ar-IQ" dirty="0"/>
              <a:t> </a:t>
            </a:r>
            <a:r>
              <a:rPr lang="ar-IQ" sz="2800" b="1" dirty="0"/>
              <a:t>: </a:t>
            </a:r>
          </a:p>
          <a:p>
            <a:pPr marL="0" indent="0" algn="r" rtl="1">
              <a:buNone/>
            </a:pPr>
            <a:r>
              <a:rPr lang="ar-IQ" sz="2800" b="1" dirty="0"/>
              <a:t>1-أحادية الخلية </a:t>
            </a:r>
          </a:p>
          <a:p>
            <a:pPr marL="0" indent="0" algn="r" rtl="1">
              <a:buNone/>
            </a:pPr>
            <a:r>
              <a:rPr lang="ar-IQ" sz="2800" b="1" dirty="0"/>
              <a:t>2- عديدة الخلايا </a:t>
            </a:r>
            <a:r>
              <a:rPr lang="en-US" sz="2800" b="1" dirty="0"/>
              <a:t> </a:t>
            </a:r>
            <a:r>
              <a:rPr lang="ar-IQ" sz="2800" b="1" dirty="0"/>
              <a:t>(</a:t>
            </a:r>
            <a:r>
              <a:rPr lang="ar-IQ" sz="2800" b="1" dirty="0" err="1"/>
              <a:t>حوصلية</a:t>
            </a:r>
            <a:r>
              <a:rPr lang="ar-IQ" sz="2800" b="1" dirty="0"/>
              <a:t> </a:t>
            </a:r>
            <a:r>
              <a:rPr lang="en-US" sz="2800" b="1" dirty="0"/>
              <a:t>Alveolar</a:t>
            </a:r>
            <a:r>
              <a:rPr lang="ar-IQ" sz="2800" b="1" dirty="0"/>
              <a:t> )</a:t>
            </a:r>
          </a:p>
          <a:p>
            <a:pPr marL="0" indent="0" algn="r" rtl="1">
              <a:buNone/>
            </a:pPr>
            <a:endParaRPr lang="ar-IQ" sz="2800" b="1" dirty="0"/>
          </a:p>
          <a:p>
            <a:pPr marL="0" indent="0" algn="r" rtl="1">
              <a:buNone/>
            </a:pPr>
            <a:endParaRPr lang="ar-IQ" dirty="0"/>
          </a:p>
          <a:p>
            <a:pPr marL="0" indent="0" algn="r" rtl="1">
              <a:buNone/>
            </a:pPr>
            <a:r>
              <a:rPr lang="ar-IQ" sz="3200" b="1" dirty="0"/>
              <a:t>المخاط المفرز يشبه الشرنقة حول السمكة يساعدها على البقاء حية بعد جفاف الأنهار. </a:t>
            </a:r>
          </a:p>
        </p:txBody>
      </p:sp>
      <p:pic>
        <p:nvPicPr>
          <p:cNvPr id="4" name="Picture 2" descr="http://ewallpapershub.com/wp-content/gallery/lungfish/lungfish-on-land.jpg">
            <a:extLst>
              <a:ext uri="{FF2B5EF4-FFF2-40B4-BE49-F238E27FC236}">
                <a16:creationId xmlns:a16="http://schemas.microsoft.com/office/drawing/2014/main" id="{863DACA2-570D-734C-0251-4D60D54BD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75" y="2115671"/>
            <a:ext cx="5136590" cy="259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473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7FC4C09-685B-89B9-810C-23380624533A}"/>
              </a:ext>
            </a:extLst>
          </p:cNvPr>
          <p:cNvSpPr>
            <a:spLocks noGrp="1"/>
          </p:cNvSpPr>
          <p:nvPr>
            <p:ph type="title"/>
          </p:nvPr>
        </p:nvSpPr>
        <p:spPr>
          <a:xfrm>
            <a:off x="394446" y="457200"/>
            <a:ext cx="11743765" cy="6158204"/>
          </a:xfrm>
        </p:spPr>
        <p:txBody>
          <a:bodyPr>
            <a:normAutofit/>
          </a:bodyPr>
          <a:lstStyle/>
          <a:p>
            <a:pPr algn="r"/>
            <a:r>
              <a:rPr lang="ar-IQ" dirty="0">
                <a:solidFill>
                  <a:srgbClr val="FF0000"/>
                </a:solidFill>
              </a:rPr>
              <a:t>اللون في الأسماك </a:t>
            </a:r>
            <a:br>
              <a:rPr lang="ar-IQ" dirty="0"/>
            </a:br>
            <a:r>
              <a:rPr lang="ar-IQ" sz="2800" dirty="0"/>
              <a:t>تظهر الأسماك العظمية الوانا براقة وتعود هذه  الألوان الى عوامل عديدة هي : </a:t>
            </a:r>
            <a:br>
              <a:rPr lang="ar-IQ" sz="2800" dirty="0"/>
            </a:br>
            <a:r>
              <a:rPr lang="ar-IQ" sz="2800" dirty="0"/>
              <a:t>1</a:t>
            </a:r>
            <a:r>
              <a:rPr lang="ar-IQ" sz="2800" dirty="0">
                <a:solidFill>
                  <a:srgbClr val="002060"/>
                </a:solidFill>
              </a:rPr>
              <a:t>- الصبغة </a:t>
            </a:r>
            <a:br>
              <a:rPr lang="ar-IQ" sz="2800" dirty="0">
                <a:solidFill>
                  <a:srgbClr val="002060"/>
                </a:solidFill>
              </a:rPr>
            </a:br>
            <a:r>
              <a:rPr lang="ar-IQ" sz="2800" dirty="0">
                <a:solidFill>
                  <a:srgbClr val="002060"/>
                </a:solidFill>
              </a:rPr>
              <a:t>2- التركيب الفيزيائي للجلد </a:t>
            </a:r>
            <a:br>
              <a:rPr lang="ar-IQ" sz="2800" dirty="0">
                <a:solidFill>
                  <a:srgbClr val="002060"/>
                </a:solidFill>
              </a:rPr>
            </a:br>
            <a:r>
              <a:rPr lang="ar-IQ" sz="2800" dirty="0">
                <a:solidFill>
                  <a:srgbClr val="002060"/>
                </a:solidFill>
              </a:rPr>
              <a:t>3- شفافية البشرة </a:t>
            </a:r>
            <a:br>
              <a:rPr lang="ar-IQ" sz="2800" dirty="0">
                <a:solidFill>
                  <a:srgbClr val="002060"/>
                </a:solidFill>
              </a:rPr>
            </a:br>
            <a:r>
              <a:rPr lang="ar-IQ" sz="2800" dirty="0">
                <a:solidFill>
                  <a:srgbClr val="002060"/>
                </a:solidFill>
              </a:rPr>
              <a:t> </a:t>
            </a:r>
            <a:br>
              <a:rPr lang="ar-IQ" sz="2800" dirty="0">
                <a:solidFill>
                  <a:srgbClr val="002060"/>
                </a:solidFill>
              </a:rPr>
            </a:br>
            <a:r>
              <a:rPr lang="ar-IQ" sz="2800" dirty="0"/>
              <a:t>    </a:t>
            </a:r>
            <a:r>
              <a:rPr lang="ar-IQ" sz="2800" dirty="0">
                <a:solidFill>
                  <a:schemeClr val="accent2">
                    <a:lumMod val="75000"/>
                  </a:schemeClr>
                </a:solidFill>
              </a:rPr>
              <a:t>الصبغة في</a:t>
            </a:r>
            <a:r>
              <a:rPr lang="ar-IQ" sz="2800" dirty="0"/>
              <a:t> </a:t>
            </a:r>
            <a:r>
              <a:rPr lang="ar-IQ" sz="2800" dirty="0">
                <a:solidFill>
                  <a:schemeClr val="accent2">
                    <a:lumMod val="75000"/>
                  </a:schemeClr>
                </a:solidFill>
              </a:rPr>
              <a:t>البشرة</a:t>
            </a:r>
            <a:r>
              <a:rPr lang="ar-IQ" sz="2800" dirty="0"/>
              <a:t>                                  </a:t>
            </a:r>
            <a:r>
              <a:rPr lang="ar-IQ" sz="2800" dirty="0">
                <a:solidFill>
                  <a:schemeClr val="accent2">
                    <a:lumMod val="75000"/>
                  </a:schemeClr>
                </a:solidFill>
              </a:rPr>
              <a:t>الصبغة في الادمة</a:t>
            </a:r>
            <a:r>
              <a:rPr lang="ar-IQ" sz="2800" dirty="0"/>
              <a:t>  (حاملات صبغة)   </a:t>
            </a:r>
          </a:p>
        </p:txBody>
      </p:sp>
      <p:cxnSp>
        <p:nvCxnSpPr>
          <p:cNvPr id="5" name="رابط كسهم مستقيم 4">
            <a:extLst>
              <a:ext uri="{FF2B5EF4-FFF2-40B4-BE49-F238E27FC236}">
                <a16:creationId xmlns:a16="http://schemas.microsoft.com/office/drawing/2014/main" id="{E220BBEA-8EBF-4FB5-D896-5889F4197F37}"/>
              </a:ext>
            </a:extLst>
          </p:cNvPr>
          <p:cNvCxnSpPr/>
          <p:nvPr/>
        </p:nvCxnSpPr>
        <p:spPr>
          <a:xfrm>
            <a:off x="5275729" y="3687461"/>
            <a:ext cx="1640541" cy="65442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7" name="رابط كسهم مستقيم 6">
            <a:extLst>
              <a:ext uri="{FF2B5EF4-FFF2-40B4-BE49-F238E27FC236}">
                <a16:creationId xmlns:a16="http://schemas.microsoft.com/office/drawing/2014/main" id="{0AA1CBD5-BBA8-278F-7314-CD995E10E37A}"/>
              </a:ext>
            </a:extLst>
          </p:cNvPr>
          <p:cNvCxnSpPr>
            <a:cxnSpLocks/>
          </p:cNvCxnSpPr>
          <p:nvPr/>
        </p:nvCxnSpPr>
        <p:spPr>
          <a:xfrm>
            <a:off x="4755774" y="3844212"/>
            <a:ext cx="0" cy="92004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رابط كسهم مستقيم 8">
            <a:extLst>
              <a:ext uri="{FF2B5EF4-FFF2-40B4-BE49-F238E27FC236}">
                <a16:creationId xmlns:a16="http://schemas.microsoft.com/office/drawing/2014/main" id="{1A3FA3CB-D601-84C6-A5F1-D56DE39C23A1}"/>
              </a:ext>
            </a:extLst>
          </p:cNvPr>
          <p:cNvCxnSpPr>
            <a:cxnSpLocks/>
          </p:cNvCxnSpPr>
          <p:nvPr/>
        </p:nvCxnSpPr>
        <p:spPr>
          <a:xfrm flipH="1">
            <a:off x="2770094" y="3694922"/>
            <a:ext cx="1577790" cy="581243"/>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0" name="مربع نص 9">
            <a:extLst>
              <a:ext uri="{FF2B5EF4-FFF2-40B4-BE49-F238E27FC236}">
                <a16:creationId xmlns:a16="http://schemas.microsoft.com/office/drawing/2014/main" id="{6E6106E2-8569-7771-E0A7-41A2C7E1899A}"/>
              </a:ext>
            </a:extLst>
          </p:cNvPr>
          <p:cNvSpPr txBox="1"/>
          <p:nvPr/>
        </p:nvSpPr>
        <p:spPr>
          <a:xfrm>
            <a:off x="6566653" y="4410309"/>
            <a:ext cx="2034975"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1">
            <a:spAutoFit/>
          </a:bodyPr>
          <a:lstStyle/>
          <a:p>
            <a:r>
              <a:rPr lang="en-US" sz="2000" b="1" dirty="0">
                <a:solidFill>
                  <a:schemeClr val="accent2">
                    <a:lumMod val="75000"/>
                  </a:schemeClr>
                </a:solidFill>
              </a:rPr>
              <a:t>Melanophores</a:t>
            </a:r>
            <a:r>
              <a:rPr lang="en-US" sz="2000" b="1" dirty="0"/>
              <a:t> </a:t>
            </a:r>
            <a:r>
              <a:rPr lang="ar-IQ" sz="2000" b="1" dirty="0">
                <a:solidFill>
                  <a:schemeClr val="accent2">
                    <a:lumMod val="75000"/>
                  </a:schemeClr>
                </a:solidFill>
              </a:rPr>
              <a:t>حبيبات </a:t>
            </a:r>
            <a:r>
              <a:rPr lang="ar-IQ" sz="2000" b="1" dirty="0" err="1">
                <a:solidFill>
                  <a:schemeClr val="accent2">
                    <a:lumMod val="75000"/>
                  </a:schemeClr>
                </a:solidFill>
              </a:rPr>
              <a:t>الميلانينية</a:t>
            </a:r>
            <a:r>
              <a:rPr lang="ar-IQ" sz="2000" b="1" dirty="0">
                <a:solidFill>
                  <a:schemeClr val="accent2">
                    <a:lumMod val="75000"/>
                  </a:schemeClr>
                </a:solidFill>
              </a:rPr>
              <a:t> </a:t>
            </a:r>
            <a:endParaRPr lang="en-US" sz="2000" b="1" dirty="0">
              <a:solidFill>
                <a:schemeClr val="accent2">
                  <a:lumMod val="75000"/>
                </a:schemeClr>
              </a:solidFill>
            </a:endParaRPr>
          </a:p>
        </p:txBody>
      </p:sp>
      <p:sp>
        <p:nvSpPr>
          <p:cNvPr id="11" name="مربع نص 10">
            <a:extLst>
              <a:ext uri="{FF2B5EF4-FFF2-40B4-BE49-F238E27FC236}">
                <a16:creationId xmlns:a16="http://schemas.microsoft.com/office/drawing/2014/main" id="{08194029-AD5D-D93B-3D87-2092D734919B}"/>
              </a:ext>
            </a:extLst>
          </p:cNvPr>
          <p:cNvSpPr txBox="1"/>
          <p:nvPr/>
        </p:nvSpPr>
        <p:spPr>
          <a:xfrm>
            <a:off x="3666566" y="4894729"/>
            <a:ext cx="2178417"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r>
              <a:rPr lang="en-US" sz="2000" b="1" dirty="0">
                <a:solidFill>
                  <a:schemeClr val="accent2">
                    <a:lumMod val="75000"/>
                  </a:schemeClr>
                </a:solidFill>
              </a:rPr>
              <a:t>Xanthophores</a:t>
            </a:r>
          </a:p>
          <a:p>
            <a:r>
              <a:rPr lang="ar-IQ" sz="2000" b="1" dirty="0">
                <a:solidFill>
                  <a:schemeClr val="accent2">
                    <a:lumMod val="75000"/>
                  </a:schemeClr>
                </a:solidFill>
              </a:rPr>
              <a:t>الصفراوية </a:t>
            </a:r>
          </a:p>
        </p:txBody>
      </p:sp>
      <p:sp>
        <p:nvSpPr>
          <p:cNvPr id="12" name="مربع نص 11">
            <a:extLst>
              <a:ext uri="{FF2B5EF4-FFF2-40B4-BE49-F238E27FC236}">
                <a16:creationId xmlns:a16="http://schemas.microsoft.com/office/drawing/2014/main" id="{B43CC22B-981B-6A18-15D9-F6E0B34A5ED2}"/>
              </a:ext>
            </a:extLst>
          </p:cNvPr>
          <p:cNvSpPr txBox="1"/>
          <p:nvPr/>
        </p:nvSpPr>
        <p:spPr>
          <a:xfrm>
            <a:off x="1138525" y="4356847"/>
            <a:ext cx="2178416"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r>
              <a:rPr lang="en-US" sz="2000" b="1" dirty="0">
                <a:solidFill>
                  <a:schemeClr val="accent2">
                    <a:lumMod val="75000"/>
                  </a:schemeClr>
                </a:solidFill>
              </a:rPr>
              <a:t>Erythrophores</a:t>
            </a:r>
          </a:p>
          <a:p>
            <a:r>
              <a:rPr lang="ar-IQ" sz="2000" b="1" dirty="0">
                <a:solidFill>
                  <a:schemeClr val="accent2">
                    <a:lumMod val="75000"/>
                  </a:schemeClr>
                </a:solidFill>
              </a:rPr>
              <a:t>الحمراوية</a:t>
            </a:r>
            <a:r>
              <a:rPr lang="ar-IQ" sz="2000" b="1" dirty="0"/>
              <a:t> </a:t>
            </a:r>
          </a:p>
        </p:txBody>
      </p:sp>
      <p:sp>
        <p:nvSpPr>
          <p:cNvPr id="3" name="مربع نص 2">
            <a:extLst>
              <a:ext uri="{FF2B5EF4-FFF2-40B4-BE49-F238E27FC236}">
                <a16:creationId xmlns:a16="http://schemas.microsoft.com/office/drawing/2014/main" id="{C945D488-48BD-DB89-22C3-F1CEB8421BEB}"/>
              </a:ext>
            </a:extLst>
          </p:cNvPr>
          <p:cNvSpPr txBox="1"/>
          <p:nvPr/>
        </p:nvSpPr>
        <p:spPr>
          <a:xfrm>
            <a:off x="9004041" y="5122634"/>
            <a:ext cx="3134170"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r>
              <a:rPr lang="ar-IQ" sz="2800" b="1" dirty="0"/>
              <a:t>ماده منتشرة او حبيبات</a:t>
            </a:r>
          </a:p>
        </p:txBody>
      </p:sp>
      <p:cxnSp>
        <p:nvCxnSpPr>
          <p:cNvPr id="14" name="رابط كسهم مستقيم 13">
            <a:extLst>
              <a:ext uri="{FF2B5EF4-FFF2-40B4-BE49-F238E27FC236}">
                <a16:creationId xmlns:a16="http://schemas.microsoft.com/office/drawing/2014/main" id="{0EFC12D8-AC78-C7B3-7870-318BC325BAD9}"/>
              </a:ext>
            </a:extLst>
          </p:cNvPr>
          <p:cNvCxnSpPr/>
          <p:nvPr/>
        </p:nvCxnSpPr>
        <p:spPr>
          <a:xfrm>
            <a:off x="10944808" y="3687461"/>
            <a:ext cx="0" cy="1207268"/>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181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331B389-BF19-4FDF-01C0-B903DAB9363C}"/>
              </a:ext>
            </a:extLst>
          </p:cNvPr>
          <p:cNvSpPr>
            <a:spLocks noGrp="1"/>
          </p:cNvSpPr>
          <p:nvPr>
            <p:ph type="title"/>
          </p:nvPr>
        </p:nvSpPr>
        <p:spPr>
          <a:xfrm>
            <a:off x="565151" y="251012"/>
            <a:ext cx="10837956" cy="5136776"/>
          </a:xfrm>
        </p:spPr>
        <p:style>
          <a:lnRef idx="1">
            <a:schemeClr val="accent4"/>
          </a:lnRef>
          <a:fillRef idx="2">
            <a:schemeClr val="accent4"/>
          </a:fillRef>
          <a:effectRef idx="1">
            <a:schemeClr val="accent4"/>
          </a:effectRef>
          <a:fontRef idx="minor">
            <a:schemeClr val="dk1"/>
          </a:fontRef>
        </p:style>
        <p:txBody>
          <a:bodyPr/>
          <a:lstStyle/>
          <a:p>
            <a:pPr algn="ctr"/>
            <a:r>
              <a:rPr lang="ar-IQ" sz="4000" b="1" dirty="0"/>
              <a:t>حاملات قزحية </a:t>
            </a:r>
            <a:r>
              <a:rPr lang="en-US" sz="4000" b="1" dirty="0"/>
              <a:t>   Iridiophores     </a:t>
            </a:r>
            <a:endParaRPr lang="ar-IQ" dirty="0"/>
          </a:p>
        </p:txBody>
      </p:sp>
      <p:cxnSp>
        <p:nvCxnSpPr>
          <p:cNvPr id="7" name="رابط كسهم مستقيم 6">
            <a:extLst>
              <a:ext uri="{FF2B5EF4-FFF2-40B4-BE49-F238E27FC236}">
                <a16:creationId xmlns:a16="http://schemas.microsoft.com/office/drawing/2014/main" id="{1CB04B71-E439-DECB-7194-2CF93A3D4D6F}"/>
              </a:ext>
            </a:extLst>
          </p:cNvPr>
          <p:cNvCxnSpPr/>
          <p:nvPr/>
        </p:nvCxnSpPr>
        <p:spPr>
          <a:xfrm>
            <a:off x="7799294" y="1004047"/>
            <a:ext cx="1524000" cy="130884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رابط كسهم مستقيم 8">
            <a:extLst>
              <a:ext uri="{FF2B5EF4-FFF2-40B4-BE49-F238E27FC236}">
                <a16:creationId xmlns:a16="http://schemas.microsoft.com/office/drawing/2014/main" id="{D9A040E9-3539-82C9-9F2D-3DB020559499}"/>
              </a:ext>
            </a:extLst>
          </p:cNvPr>
          <p:cNvCxnSpPr/>
          <p:nvPr/>
        </p:nvCxnSpPr>
        <p:spPr>
          <a:xfrm flipH="1">
            <a:off x="4732774" y="1004047"/>
            <a:ext cx="1678074" cy="103582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مربع نص 11">
            <a:extLst>
              <a:ext uri="{FF2B5EF4-FFF2-40B4-BE49-F238E27FC236}">
                <a16:creationId xmlns:a16="http://schemas.microsoft.com/office/drawing/2014/main" id="{4FC02A51-10A2-4DAC-1436-D20A24ACBE4C}"/>
              </a:ext>
            </a:extLst>
          </p:cNvPr>
          <p:cNvSpPr txBox="1"/>
          <p:nvPr/>
        </p:nvSpPr>
        <p:spPr>
          <a:xfrm>
            <a:off x="8103719" y="2510118"/>
            <a:ext cx="2953057" cy="523220"/>
          </a:xfrm>
          <a:prstGeom prst="rect">
            <a:avLst/>
          </a:prstGeom>
          <a:noFill/>
        </p:spPr>
        <p:txBody>
          <a:bodyPr wrap="square" rtlCol="1">
            <a:spAutoFit/>
          </a:bodyPr>
          <a:lstStyle/>
          <a:p>
            <a:r>
              <a:rPr lang="ar-IQ" sz="2800" b="1" dirty="0"/>
              <a:t>الخلايا فوق القشور </a:t>
            </a:r>
          </a:p>
        </p:txBody>
      </p:sp>
      <p:sp>
        <p:nvSpPr>
          <p:cNvPr id="13" name="مربع نص 12">
            <a:extLst>
              <a:ext uri="{FF2B5EF4-FFF2-40B4-BE49-F238E27FC236}">
                <a16:creationId xmlns:a16="http://schemas.microsoft.com/office/drawing/2014/main" id="{70F9B809-F7BB-B711-FC26-BFC8BC516680}"/>
              </a:ext>
            </a:extLst>
          </p:cNvPr>
          <p:cNvSpPr txBox="1"/>
          <p:nvPr/>
        </p:nvSpPr>
        <p:spPr>
          <a:xfrm>
            <a:off x="3037571" y="2510118"/>
            <a:ext cx="2532806" cy="523220"/>
          </a:xfrm>
          <a:prstGeom prst="rect">
            <a:avLst/>
          </a:prstGeom>
          <a:noFill/>
        </p:spPr>
        <p:txBody>
          <a:bodyPr wrap="square" rtlCol="1">
            <a:spAutoFit/>
          </a:bodyPr>
          <a:lstStyle/>
          <a:p>
            <a:r>
              <a:rPr lang="ar-IQ" sz="2800" b="1" dirty="0"/>
              <a:t>الخلايا تحت القشور </a:t>
            </a:r>
          </a:p>
        </p:txBody>
      </p:sp>
      <p:sp>
        <p:nvSpPr>
          <p:cNvPr id="14" name="مربع نص 13">
            <a:extLst>
              <a:ext uri="{FF2B5EF4-FFF2-40B4-BE49-F238E27FC236}">
                <a16:creationId xmlns:a16="http://schemas.microsoft.com/office/drawing/2014/main" id="{BEB0A854-0500-F9A2-40E9-F2741A37FBF9}"/>
              </a:ext>
            </a:extLst>
          </p:cNvPr>
          <p:cNvSpPr txBox="1"/>
          <p:nvPr/>
        </p:nvSpPr>
        <p:spPr>
          <a:xfrm>
            <a:off x="5342965" y="1210235"/>
            <a:ext cx="2868707" cy="954107"/>
          </a:xfrm>
          <a:prstGeom prst="rect">
            <a:avLst/>
          </a:prstGeom>
          <a:noFill/>
        </p:spPr>
        <p:txBody>
          <a:bodyPr wrap="square" rtlCol="1">
            <a:spAutoFit/>
          </a:bodyPr>
          <a:lstStyle/>
          <a:p>
            <a:r>
              <a:rPr lang="ar-IQ" sz="2800" b="1" dirty="0"/>
              <a:t>يعكس الضوء من البلورات  </a:t>
            </a:r>
          </a:p>
        </p:txBody>
      </p:sp>
      <p:sp>
        <p:nvSpPr>
          <p:cNvPr id="15" name="سهم: لأسفل 14">
            <a:extLst>
              <a:ext uri="{FF2B5EF4-FFF2-40B4-BE49-F238E27FC236}">
                <a16:creationId xmlns:a16="http://schemas.microsoft.com/office/drawing/2014/main" id="{D3C486E1-1809-E7E1-68A0-2C9B372A3598}"/>
              </a:ext>
            </a:extLst>
          </p:cNvPr>
          <p:cNvSpPr/>
          <p:nvPr/>
        </p:nvSpPr>
        <p:spPr>
          <a:xfrm>
            <a:off x="10022541" y="3021106"/>
            <a:ext cx="197224" cy="762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6" name="سهم: لأسفل 15">
            <a:extLst>
              <a:ext uri="{FF2B5EF4-FFF2-40B4-BE49-F238E27FC236}">
                <a16:creationId xmlns:a16="http://schemas.microsoft.com/office/drawing/2014/main" id="{76CE20EE-17E6-90D0-E53D-D60BD98047CE}"/>
              </a:ext>
            </a:extLst>
          </p:cNvPr>
          <p:cNvSpPr/>
          <p:nvPr/>
        </p:nvSpPr>
        <p:spPr>
          <a:xfrm>
            <a:off x="4195482" y="3021106"/>
            <a:ext cx="277906" cy="762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7" name="مربع نص 16">
            <a:extLst>
              <a:ext uri="{FF2B5EF4-FFF2-40B4-BE49-F238E27FC236}">
                <a16:creationId xmlns:a16="http://schemas.microsoft.com/office/drawing/2014/main" id="{B692FD03-BC60-5306-E032-8A645D7E5B17}"/>
              </a:ext>
            </a:extLst>
          </p:cNvPr>
          <p:cNvSpPr txBox="1"/>
          <p:nvPr/>
        </p:nvSpPr>
        <p:spPr>
          <a:xfrm>
            <a:off x="8211672" y="3978552"/>
            <a:ext cx="2707340" cy="1077218"/>
          </a:xfrm>
          <a:prstGeom prst="rect">
            <a:avLst/>
          </a:prstGeom>
          <a:noFill/>
        </p:spPr>
        <p:txBody>
          <a:bodyPr wrap="square" rtlCol="1">
            <a:spAutoFit/>
          </a:bodyPr>
          <a:lstStyle/>
          <a:p>
            <a:r>
              <a:rPr lang="ar-IQ" sz="3200" b="1" dirty="0"/>
              <a:t>تقزحا لونيا </a:t>
            </a:r>
            <a:r>
              <a:rPr lang="en-US" sz="3200" b="1" dirty="0"/>
              <a:t>Iridescence</a:t>
            </a:r>
            <a:r>
              <a:rPr lang="ar-IQ" sz="3200" b="1" dirty="0"/>
              <a:t> </a:t>
            </a:r>
          </a:p>
        </p:txBody>
      </p:sp>
      <p:sp>
        <p:nvSpPr>
          <p:cNvPr id="18" name="مربع نص 17">
            <a:extLst>
              <a:ext uri="{FF2B5EF4-FFF2-40B4-BE49-F238E27FC236}">
                <a16:creationId xmlns:a16="http://schemas.microsoft.com/office/drawing/2014/main" id="{C859661D-4DBA-FC23-F4F6-A2DC1C3E165D}"/>
              </a:ext>
            </a:extLst>
          </p:cNvPr>
          <p:cNvSpPr txBox="1"/>
          <p:nvPr/>
        </p:nvSpPr>
        <p:spPr>
          <a:xfrm>
            <a:off x="2321859" y="4150659"/>
            <a:ext cx="2608729" cy="584775"/>
          </a:xfrm>
          <a:prstGeom prst="rect">
            <a:avLst/>
          </a:prstGeom>
          <a:noFill/>
        </p:spPr>
        <p:txBody>
          <a:bodyPr wrap="square" rtlCol="1">
            <a:spAutoFit/>
          </a:bodyPr>
          <a:lstStyle/>
          <a:p>
            <a:r>
              <a:rPr lang="ar-IQ" sz="3200" b="1" dirty="0"/>
              <a:t>الأبيض  او الفضي </a:t>
            </a:r>
          </a:p>
        </p:txBody>
      </p:sp>
    </p:spTree>
    <p:extLst>
      <p:ext uri="{BB962C8B-B14F-4D97-AF65-F5344CB8AC3E}">
        <p14:creationId xmlns:p14="http://schemas.microsoft.com/office/powerpoint/2010/main" val="1209860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2ECC27D-D277-B87E-7007-ACAC8AAC1E1B}"/>
              </a:ext>
            </a:extLst>
          </p:cNvPr>
          <p:cNvSpPr>
            <a:spLocks noGrp="1"/>
          </p:cNvSpPr>
          <p:nvPr>
            <p:ph idx="1"/>
          </p:nvPr>
        </p:nvSpPr>
        <p:spPr>
          <a:xfrm>
            <a:off x="565150" y="288797"/>
            <a:ext cx="11359372" cy="5472432"/>
          </a:xfrm>
        </p:spPr>
        <p:txBody>
          <a:bodyPr>
            <a:normAutofit/>
          </a:bodyPr>
          <a:lstStyle/>
          <a:p>
            <a:pPr marL="0" indent="0" algn="r" rtl="1">
              <a:buNone/>
            </a:pPr>
            <a:r>
              <a:rPr lang="ar-IQ" sz="3200" b="1" dirty="0">
                <a:solidFill>
                  <a:schemeClr val="accent6">
                    <a:lumMod val="50000"/>
                  </a:schemeClr>
                </a:solidFill>
              </a:rPr>
              <a:t>تغير لون السمكة (</a:t>
            </a:r>
            <a:r>
              <a:rPr lang="en-US" sz="3200" b="1" dirty="0">
                <a:solidFill>
                  <a:schemeClr val="accent6">
                    <a:lumMod val="50000"/>
                  </a:schemeClr>
                </a:solidFill>
              </a:rPr>
              <a:t>(</a:t>
            </a:r>
            <a:r>
              <a:rPr lang="en-US" sz="3200" b="1" dirty="0" err="1">
                <a:solidFill>
                  <a:schemeClr val="accent6">
                    <a:lumMod val="50000"/>
                  </a:schemeClr>
                </a:solidFill>
              </a:rPr>
              <a:t>Metachrosis</a:t>
            </a:r>
            <a:r>
              <a:rPr lang="ar-IQ" sz="3200" b="1" dirty="0">
                <a:solidFill>
                  <a:schemeClr val="accent6">
                    <a:lumMod val="50000"/>
                  </a:schemeClr>
                </a:solidFill>
              </a:rPr>
              <a:t> </a:t>
            </a:r>
          </a:p>
          <a:p>
            <a:pPr marL="0" indent="0" algn="r" rtl="1">
              <a:buNone/>
            </a:pPr>
            <a:r>
              <a:rPr lang="ar-IQ" sz="3200" b="1" dirty="0">
                <a:solidFill>
                  <a:schemeClr val="accent3">
                    <a:lumMod val="50000"/>
                  </a:schemeClr>
                </a:solidFill>
              </a:rPr>
              <a:t>قد يعود تغير اللون الى حوافز تنتقل من العيون الى الدماغ ويقوم الجهاز العصبي الذاتي بالسيطرة على انتشار الصبغة من خلال مادة تطلق من النهايات العصبية القريبة من حاملات الصبغة تسمى </a:t>
            </a:r>
            <a:r>
              <a:rPr lang="en-US" sz="3200" b="1" dirty="0">
                <a:solidFill>
                  <a:schemeClr val="accent3">
                    <a:lumMod val="50000"/>
                  </a:schemeClr>
                </a:solidFill>
              </a:rPr>
              <a:t>Neurohumors</a:t>
            </a:r>
            <a:r>
              <a:rPr lang="ar-IQ" sz="3200" b="1" dirty="0">
                <a:solidFill>
                  <a:schemeClr val="accent3">
                    <a:lumMod val="50000"/>
                  </a:schemeClr>
                </a:solidFill>
              </a:rPr>
              <a:t> (تغير عصبي)</a:t>
            </a:r>
            <a:endParaRPr lang="en-US" sz="3200" b="1" dirty="0">
              <a:solidFill>
                <a:schemeClr val="accent3">
                  <a:lumMod val="50000"/>
                </a:schemeClr>
              </a:solidFill>
            </a:endParaRPr>
          </a:p>
          <a:p>
            <a:pPr marL="0" indent="0" algn="r" rtl="1">
              <a:buNone/>
            </a:pPr>
            <a:r>
              <a:rPr lang="ar-IQ" sz="3200" b="1" dirty="0">
                <a:solidFill>
                  <a:schemeClr val="accent2">
                    <a:lumMod val="75000"/>
                  </a:schemeClr>
                </a:solidFill>
              </a:rPr>
              <a:t>اما الغدة النخامية فتفرز هرمون يسبب انتشار الصبغة (تغير هرموني) </a:t>
            </a:r>
            <a:r>
              <a:rPr lang="ar-IQ" sz="3200" b="1" dirty="0">
                <a:solidFill>
                  <a:schemeClr val="accent3">
                    <a:lumMod val="50000"/>
                  </a:schemeClr>
                </a:solidFill>
              </a:rPr>
              <a:t>. </a:t>
            </a:r>
            <a:r>
              <a:rPr lang="ar-IQ" sz="3200" b="1" dirty="0">
                <a:solidFill>
                  <a:schemeClr val="accent2">
                    <a:lumMod val="75000"/>
                  </a:schemeClr>
                </a:solidFill>
              </a:rPr>
              <a:t>إذا يتغير لون السمكة اما بفعل عصبي او هرموني .</a:t>
            </a:r>
          </a:p>
        </p:txBody>
      </p:sp>
      <p:pic>
        <p:nvPicPr>
          <p:cNvPr id="5" name="صورة 4">
            <a:extLst>
              <a:ext uri="{FF2B5EF4-FFF2-40B4-BE49-F238E27FC236}">
                <a16:creationId xmlns:a16="http://schemas.microsoft.com/office/drawing/2014/main" id="{B8D98689-1346-2070-44E5-C29243477636}"/>
              </a:ext>
            </a:extLst>
          </p:cNvPr>
          <p:cNvPicPr>
            <a:picLocks noChangeAspect="1"/>
          </p:cNvPicPr>
          <p:nvPr/>
        </p:nvPicPr>
        <p:blipFill>
          <a:blip r:embed="rId2"/>
          <a:stretch>
            <a:fillRect/>
          </a:stretch>
        </p:blipFill>
        <p:spPr>
          <a:xfrm>
            <a:off x="3966242" y="3858427"/>
            <a:ext cx="5404503" cy="2710776"/>
          </a:xfrm>
          <a:prstGeom prst="rect">
            <a:avLst/>
          </a:prstGeom>
        </p:spPr>
      </p:pic>
    </p:spTree>
    <p:extLst>
      <p:ext uri="{BB962C8B-B14F-4D97-AF65-F5344CB8AC3E}">
        <p14:creationId xmlns:p14="http://schemas.microsoft.com/office/powerpoint/2010/main" val="343383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1DE887F4-F49C-80AD-EE0C-BB76C8C356FB}"/>
              </a:ext>
            </a:extLst>
          </p:cNvPr>
          <p:cNvPicPr>
            <a:picLocks noGrp="1" noChangeAspect="1"/>
          </p:cNvPicPr>
          <p:nvPr>
            <p:ph idx="1"/>
          </p:nvPr>
        </p:nvPicPr>
        <p:blipFill>
          <a:blip r:embed="rId2"/>
          <a:stretch>
            <a:fillRect/>
          </a:stretch>
        </p:blipFill>
        <p:spPr>
          <a:xfrm>
            <a:off x="143435" y="923365"/>
            <a:ext cx="5827059" cy="4756757"/>
          </a:xfrm>
        </p:spPr>
      </p:pic>
      <p:pic>
        <p:nvPicPr>
          <p:cNvPr id="7" name="صورة 6">
            <a:extLst>
              <a:ext uri="{FF2B5EF4-FFF2-40B4-BE49-F238E27FC236}">
                <a16:creationId xmlns:a16="http://schemas.microsoft.com/office/drawing/2014/main" id="{3A7C40C9-2FA1-0D62-2171-84E870F179D7}"/>
              </a:ext>
            </a:extLst>
          </p:cNvPr>
          <p:cNvPicPr>
            <a:picLocks noChangeAspect="1"/>
          </p:cNvPicPr>
          <p:nvPr/>
        </p:nvPicPr>
        <p:blipFill>
          <a:blip r:embed="rId3"/>
          <a:stretch>
            <a:fillRect/>
          </a:stretch>
        </p:blipFill>
        <p:spPr>
          <a:xfrm>
            <a:off x="6660776" y="-62753"/>
            <a:ext cx="5531224" cy="6624918"/>
          </a:xfrm>
          <a:prstGeom prst="rect">
            <a:avLst/>
          </a:prstGeom>
        </p:spPr>
      </p:pic>
    </p:spTree>
    <p:extLst>
      <p:ext uri="{BB962C8B-B14F-4D97-AF65-F5344CB8AC3E}">
        <p14:creationId xmlns:p14="http://schemas.microsoft.com/office/powerpoint/2010/main" val="2270803560"/>
      </p:ext>
    </p:extLst>
  </p:cSld>
  <p:clrMapOvr>
    <a:masterClrMapping/>
  </p:clrMapOvr>
  <mc:AlternateContent xmlns:mc="http://schemas.openxmlformats.org/markup-compatibility/2006" xmlns:p14="http://schemas.microsoft.com/office/powerpoint/2010/main">
    <mc:Choice Requires="p14">
      <p:transition spd="slow" p14:dur="2000" advTm="5063"/>
    </mc:Choice>
    <mc:Fallback xmlns="">
      <p:transition spd="slow" advTm="506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03AB65C-065A-370B-D945-A003030C5F27}"/>
              </a:ext>
            </a:extLst>
          </p:cNvPr>
          <p:cNvSpPr>
            <a:spLocks noGrp="1"/>
          </p:cNvSpPr>
          <p:nvPr>
            <p:ph type="title"/>
          </p:nvPr>
        </p:nvSpPr>
        <p:spPr>
          <a:xfrm>
            <a:off x="565150" y="197224"/>
            <a:ext cx="8767109" cy="1842650"/>
          </a:xfrm>
        </p:spPr>
        <p:txBody>
          <a:bodyPr/>
          <a:lstStyle/>
          <a:p>
            <a:pPr algn="r"/>
            <a:r>
              <a:rPr lang="ar-IQ">
                <a:solidFill>
                  <a:schemeClr val="accent6">
                    <a:lumMod val="50000"/>
                  </a:schemeClr>
                </a:solidFill>
              </a:rPr>
              <a:t>الجلد في البرمائيات </a:t>
            </a:r>
            <a:endParaRPr lang="ar-IQ" dirty="0">
              <a:solidFill>
                <a:schemeClr val="accent6">
                  <a:lumMod val="50000"/>
                </a:schemeClr>
              </a:solidFill>
            </a:endParaRPr>
          </a:p>
        </p:txBody>
      </p:sp>
      <p:sp>
        <p:nvSpPr>
          <p:cNvPr id="3" name="عنصر نائب للمحتوى 2">
            <a:extLst>
              <a:ext uri="{FF2B5EF4-FFF2-40B4-BE49-F238E27FC236}">
                <a16:creationId xmlns:a16="http://schemas.microsoft.com/office/drawing/2014/main" id="{412FB9D6-9E43-58DC-D107-F70BC6E59820}"/>
              </a:ext>
            </a:extLst>
          </p:cNvPr>
          <p:cNvSpPr>
            <a:spLocks noGrp="1"/>
          </p:cNvSpPr>
          <p:nvPr>
            <p:ph idx="1"/>
          </p:nvPr>
        </p:nvSpPr>
        <p:spPr>
          <a:xfrm>
            <a:off x="1111624" y="818761"/>
            <a:ext cx="11080376" cy="5295901"/>
          </a:xfrm>
        </p:spPr>
        <p:txBody>
          <a:bodyPr>
            <a:normAutofit fontScale="40000" lnSpcReduction="20000"/>
          </a:bodyPr>
          <a:lstStyle/>
          <a:p>
            <a:pPr marL="0" indent="0" algn="r" rtl="1">
              <a:buNone/>
            </a:pPr>
            <a:r>
              <a:rPr lang="en-US" sz="5100" dirty="0"/>
              <a:t>  </a:t>
            </a:r>
            <a:r>
              <a:rPr lang="ar-IQ" sz="5100" b="1" dirty="0">
                <a:solidFill>
                  <a:schemeClr val="accent4">
                    <a:lumMod val="50000"/>
                  </a:schemeClr>
                </a:solidFill>
              </a:rPr>
              <a:t>البشرة </a:t>
            </a:r>
            <a:r>
              <a:rPr lang="en-US" sz="5100" b="1" dirty="0">
                <a:solidFill>
                  <a:schemeClr val="accent4">
                    <a:lumMod val="50000"/>
                  </a:schemeClr>
                </a:solidFill>
              </a:rPr>
              <a:t>Epidermis</a:t>
            </a:r>
            <a:r>
              <a:rPr lang="ar-IQ" sz="5100" dirty="0"/>
              <a:t> وتتكون من :</a:t>
            </a:r>
          </a:p>
          <a:p>
            <a:pPr marL="457200" indent="-457200" algn="r" rtl="1">
              <a:buFont typeface="+mj-lt"/>
              <a:buAutoNum type="arabicPeriod"/>
            </a:pPr>
            <a:r>
              <a:rPr lang="ar-IQ" sz="5100" b="1" dirty="0"/>
              <a:t>الطبقة المتقرنة </a:t>
            </a:r>
            <a:r>
              <a:rPr lang="en-US" sz="5100" b="1" dirty="0"/>
              <a:t>Stratum corneum</a:t>
            </a:r>
            <a:r>
              <a:rPr lang="en-US" sz="5100" dirty="0"/>
              <a:t> </a:t>
            </a:r>
          </a:p>
          <a:p>
            <a:pPr marL="457200" indent="-457200" algn="r" rtl="1">
              <a:buFont typeface="+mj-lt"/>
              <a:buAutoNum type="arabicPeriod"/>
            </a:pPr>
            <a:r>
              <a:rPr lang="ar-IQ" sz="5100" b="1" dirty="0"/>
              <a:t>الطبقة المولدة </a:t>
            </a:r>
            <a:r>
              <a:rPr lang="en-US" sz="5100" b="1" dirty="0"/>
              <a:t>Stratum germinativum</a:t>
            </a:r>
            <a:r>
              <a:rPr lang="ar-IQ" sz="5100" b="1" dirty="0"/>
              <a:t> </a:t>
            </a:r>
          </a:p>
          <a:p>
            <a:pPr marL="0" indent="0" algn="r" rtl="1">
              <a:buNone/>
            </a:pPr>
            <a:endParaRPr lang="ar-IQ" sz="5100" dirty="0"/>
          </a:p>
          <a:p>
            <a:pPr marL="0" indent="0" algn="r" rtl="1">
              <a:buNone/>
            </a:pPr>
            <a:r>
              <a:rPr lang="en-US" sz="5100" b="1" dirty="0"/>
              <a:t>Ecdysis   , Soft Keratin)</a:t>
            </a:r>
            <a:r>
              <a:rPr lang="ar-IQ" sz="5100" b="1" dirty="0"/>
              <a:t>)</a:t>
            </a:r>
          </a:p>
          <a:p>
            <a:pPr marL="0" indent="0" algn="r" rtl="1">
              <a:buNone/>
            </a:pPr>
            <a:endParaRPr lang="ar-IQ" sz="5100" dirty="0"/>
          </a:p>
          <a:p>
            <a:pPr marL="0" indent="0" algn="r" rtl="1">
              <a:buNone/>
            </a:pPr>
            <a:r>
              <a:rPr lang="ar-IQ" sz="5100" b="1" dirty="0">
                <a:solidFill>
                  <a:schemeClr val="accent4">
                    <a:lumMod val="50000"/>
                  </a:schemeClr>
                </a:solidFill>
              </a:rPr>
              <a:t>الادمة </a:t>
            </a:r>
            <a:r>
              <a:rPr lang="en-US" sz="5100" b="1" dirty="0">
                <a:solidFill>
                  <a:schemeClr val="accent4">
                    <a:lumMod val="50000"/>
                  </a:schemeClr>
                </a:solidFill>
              </a:rPr>
              <a:t>Dermis</a:t>
            </a:r>
            <a:r>
              <a:rPr lang="ar-IQ" sz="5100" b="1" dirty="0">
                <a:solidFill>
                  <a:schemeClr val="accent4">
                    <a:lumMod val="50000"/>
                  </a:schemeClr>
                </a:solidFill>
              </a:rPr>
              <a:t> </a:t>
            </a:r>
            <a:r>
              <a:rPr lang="ar-IQ" sz="5100" dirty="0"/>
              <a:t>فتتكون من :</a:t>
            </a:r>
          </a:p>
          <a:p>
            <a:pPr marL="457200" indent="-457200" algn="r" rtl="1">
              <a:buFont typeface="+mj-lt"/>
              <a:buAutoNum type="arabicPeriod"/>
            </a:pPr>
            <a:r>
              <a:rPr lang="ar-IQ" sz="5100" b="1" dirty="0"/>
              <a:t>الطبقة الاسفنجية </a:t>
            </a:r>
            <a:r>
              <a:rPr lang="en-US" sz="5100" b="1" dirty="0"/>
              <a:t>Stratum spongiosum</a:t>
            </a:r>
          </a:p>
          <a:p>
            <a:pPr marL="457200" indent="-457200" algn="r" rtl="1">
              <a:buFont typeface="+mj-lt"/>
              <a:buAutoNum type="arabicPeriod"/>
            </a:pPr>
            <a:r>
              <a:rPr lang="ar-IQ" sz="5100" b="1" dirty="0"/>
              <a:t>الطبقة المتراصة </a:t>
            </a:r>
            <a:r>
              <a:rPr lang="en-US" sz="5100" b="1" dirty="0"/>
              <a:t>Stratum compactum</a:t>
            </a:r>
            <a:r>
              <a:rPr lang="ar-IQ" sz="5100" dirty="0"/>
              <a:t> </a:t>
            </a:r>
          </a:p>
          <a:p>
            <a:pPr marL="457200" indent="-457200" algn="r" rtl="1">
              <a:buFont typeface="+mj-lt"/>
              <a:buAutoNum type="arabicPeriod"/>
            </a:pPr>
            <a:endParaRPr lang="ar-IQ" sz="5100" dirty="0"/>
          </a:p>
          <a:p>
            <a:pPr marL="0" indent="0" algn="r" rtl="1">
              <a:buNone/>
            </a:pPr>
            <a:endParaRPr lang="ar-IQ" sz="5100" dirty="0"/>
          </a:p>
          <a:p>
            <a:pPr marL="0" indent="0" algn="r" rtl="1">
              <a:buNone/>
            </a:pPr>
            <a:r>
              <a:rPr lang="ar-IQ" sz="5100" b="1" dirty="0">
                <a:solidFill>
                  <a:schemeClr val="accent4">
                    <a:lumMod val="50000"/>
                  </a:schemeClr>
                </a:solidFill>
              </a:rPr>
              <a:t>الغدد </a:t>
            </a:r>
            <a:r>
              <a:rPr lang="en-US" sz="5100" b="1" dirty="0">
                <a:solidFill>
                  <a:schemeClr val="accent4">
                    <a:lumMod val="50000"/>
                  </a:schemeClr>
                </a:solidFill>
              </a:rPr>
              <a:t>Glands </a:t>
            </a:r>
            <a:r>
              <a:rPr lang="ar-IQ" sz="5100" b="1" dirty="0">
                <a:solidFill>
                  <a:schemeClr val="accent4">
                    <a:lumMod val="50000"/>
                  </a:schemeClr>
                </a:solidFill>
              </a:rPr>
              <a:t> </a:t>
            </a:r>
          </a:p>
          <a:p>
            <a:pPr marL="457200" indent="-457200" algn="r" rtl="1">
              <a:buFont typeface="+mj-lt"/>
              <a:buAutoNum type="arabicPeriod"/>
            </a:pPr>
            <a:r>
              <a:rPr lang="ar-IQ" sz="5100" b="1" dirty="0"/>
              <a:t>غدد مخاطية </a:t>
            </a:r>
            <a:r>
              <a:rPr lang="en-US" sz="5100" b="1" dirty="0"/>
              <a:t>Mucous glands</a:t>
            </a:r>
            <a:r>
              <a:rPr lang="ar-IQ" sz="5100" b="1" dirty="0"/>
              <a:t> </a:t>
            </a:r>
          </a:p>
          <a:p>
            <a:pPr marL="457200" indent="-457200" algn="r" rtl="1">
              <a:buFont typeface="+mj-lt"/>
              <a:buAutoNum type="arabicPeriod"/>
            </a:pPr>
            <a:r>
              <a:rPr lang="ar-IQ" sz="5100" b="1" dirty="0"/>
              <a:t>غدد سمية  </a:t>
            </a:r>
            <a:r>
              <a:rPr lang="en-US" sz="5100" b="1" dirty="0"/>
              <a:t>Poison glands  </a:t>
            </a:r>
            <a:endParaRPr lang="ar-IQ" sz="5100" b="1" dirty="0"/>
          </a:p>
          <a:p>
            <a:pPr marL="0" indent="0" algn="r">
              <a:buNone/>
            </a:pPr>
            <a:r>
              <a:rPr lang="en-US" dirty="0"/>
              <a:t> </a:t>
            </a:r>
            <a:endParaRPr lang="ar-IQ" dirty="0"/>
          </a:p>
        </p:txBody>
      </p:sp>
      <p:pic>
        <p:nvPicPr>
          <p:cNvPr id="26" name="صورة 25" descr="صورة تحتوي على نص, رسوم متحركة, قرص مدمج, توضيح&#10;&#10;تم إنشاء الوصف تلقائياً">
            <a:extLst>
              <a:ext uri="{FF2B5EF4-FFF2-40B4-BE49-F238E27FC236}">
                <a16:creationId xmlns:a16="http://schemas.microsoft.com/office/drawing/2014/main" id="{CFD6989C-B160-0B93-5653-DB2DD24C2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1202037"/>
            <a:ext cx="7458075" cy="5084461"/>
          </a:xfrm>
          <a:prstGeom prst="rect">
            <a:avLst/>
          </a:prstGeom>
        </p:spPr>
      </p:pic>
    </p:spTree>
    <p:extLst>
      <p:ext uri="{BB962C8B-B14F-4D97-AF65-F5344CB8AC3E}">
        <p14:creationId xmlns:p14="http://schemas.microsoft.com/office/powerpoint/2010/main" val="2449628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لقطة شاشة, رسم بياني, فن الطفل&#10;&#10;تم إنشاء الوصف تلقائياً">
            <a:extLst>
              <a:ext uri="{FF2B5EF4-FFF2-40B4-BE49-F238E27FC236}">
                <a16:creationId xmlns:a16="http://schemas.microsoft.com/office/drawing/2014/main" id="{D0C8065B-BE51-2202-F1AC-6E7038BAC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1" y="-31964"/>
            <a:ext cx="10220324" cy="6889964"/>
          </a:xfrm>
          <a:prstGeom prst="rect">
            <a:avLst/>
          </a:prstGeom>
        </p:spPr>
      </p:pic>
    </p:spTree>
    <p:extLst>
      <p:ext uri="{BB962C8B-B14F-4D97-AF65-F5344CB8AC3E}">
        <p14:creationId xmlns:p14="http://schemas.microsoft.com/office/powerpoint/2010/main" val="2791926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6B3A32E2-44D7-CD93-8AA8-7CB0FE6FC8A4}"/>
              </a:ext>
            </a:extLst>
          </p:cNvPr>
          <p:cNvPicPr>
            <a:picLocks noChangeAspect="1"/>
          </p:cNvPicPr>
          <p:nvPr/>
        </p:nvPicPr>
        <p:blipFill>
          <a:blip r:embed="rId2"/>
          <a:stretch>
            <a:fillRect/>
          </a:stretch>
        </p:blipFill>
        <p:spPr>
          <a:xfrm>
            <a:off x="641785" y="35249"/>
            <a:ext cx="11119909" cy="6660825"/>
          </a:xfrm>
          <a:prstGeom prst="rect">
            <a:avLst/>
          </a:prstGeom>
        </p:spPr>
      </p:pic>
    </p:spTree>
    <p:extLst>
      <p:ext uri="{BB962C8B-B14F-4D97-AF65-F5344CB8AC3E}">
        <p14:creationId xmlns:p14="http://schemas.microsoft.com/office/powerpoint/2010/main" val="2682117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F3304575-412D-6FFD-ED07-A16A373FF156}"/>
              </a:ext>
            </a:extLst>
          </p:cNvPr>
          <p:cNvPicPr>
            <a:picLocks noChangeAspect="1"/>
          </p:cNvPicPr>
          <p:nvPr/>
        </p:nvPicPr>
        <p:blipFill>
          <a:blip r:embed="rId2"/>
          <a:stretch>
            <a:fillRect/>
          </a:stretch>
        </p:blipFill>
        <p:spPr>
          <a:xfrm>
            <a:off x="1524000" y="0"/>
            <a:ext cx="10191750" cy="6858000"/>
          </a:xfrm>
          <a:prstGeom prst="rect">
            <a:avLst/>
          </a:prstGeom>
        </p:spPr>
      </p:pic>
    </p:spTree>
    <p:extLst>
      <p:ext uri="{BB962C8B-B14F-4D97-AF65-F5344CB8AC3E}">
        <p14:creationId xmlns:p14="http://schemas.microsoft.com/office/powerpoint/2010/main" val="4018759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37E72107-83D9-0BB6-B5F6-863B613C0E2A}"/>
              </a:ext>
            </a:extLst>
          </p:cNvPr>
          <p:cNvSpPr>
            <a:spLocks noGrp="1"/>
          </p:cNvSpPr>
          <p:nvPr>
            <p:ph idx="1"/>
          </p:nvPr>
        </p:nvSpPr>
        <p:spPr>
          <a:xfrm>
            <a:off x="1004048" y="367553"/>
            <a:ext cx="10757646" cy="6320118"/>
          </a:xfrm>
        </p:spPr>
        <p:txBody>
          <a:bodyPr>
            <a:normAutofit fontScale="92500"/>
          </a:bodyPr>
          <a:lstStyle/>
          <a:p>
            <a:pPr marL="0" indent="0" algn="r">
              <a:buNone/>
            </a:pPr>
            <a:r>
              <a:rPr lang="ar-IQ" sz="2800" b="1" dirty="0"/>
              <a:t>وهناك غدد أخرى مثل </a:t>
            </a:r>
            <a:endParaRPr lang="ar-IQ" sz="3800" b="1" dirty="0"/>
          </a:p>
          <a:p>
            <a:pPr marL="514350" indent="-514350" algn="r" rtl="1">
              <a:buFont typeface="+mj-lt"/>
              <a:buAutoNum type="arabicPeriod"/>
            </a:pPr>
            <a:r>
              <a:rPr lang="ar-IQ" sz="3300" b="1" dirty="0"/>
              <a:t>غدد بشرية تساعد الضفادع الشجرية على الالتصاق بالسطوح العمودية .</a:t>
            </a:r>
          </a:p>
          <a:p>
            <a:pPr marL="514350" indent="-514350" algn="r" rtl="1">
              <a:buFont typeface="+mj-lt"/>
              <a:buAutoNum type="arabicPeriod"/>
            </a:pPr>
            <a:r>
              <a:rPr lang="en-US" sz="3300" b="1" dirty="0"/>
              <a:t>Mental glands</a:t>
            </a:r>
            <a:r>
              <a:rPr lang="ar-IQ" sz="3300" b="1" dirty="0"/>
              <a:t> </a:t>
            </a:r>
            <a:r>
              <a:rPr lang="ar-IQ" sz="3300" dirty="0"/>
              <a:t>    </a:t>
            </a:r>
            <a:r>
              <a:rPr lang="ar-IQ" sz="3300" b="1" dirty="0"/>
              <a:t>غدد ذقنيه تفرز مادة تجذب الانثى في السلمندرات .</a:t>
            </a:r>
          </a:p>
          <a:p>
            <a:pPr marL="457200" indent="-457200" algn="r" rtl="1">
              <a:buFont typeface="+mj-lt"/>
              <a:buAutoNum type="arabicPeriod"/>
            </a:pPr>
            <a:r>
              <a:rPr lang="ar-IQ" sz="3300" b="1" dirty="0"/>
              <a:t>وغدد من النوع الانبوبي البسيط توجد في وسادة ابهام </a:t>
            </a:r>
            <a:r>
              <a:rPr lang="en-US" sz="3300" b="1" dirty="0"/>
              <a:t>Nuptial pad</a:t>
            </a:r>
            <a:r>
              <a:rPr lang="ar-IQ" sz="3300" b="1" dirty="0"/>
              <a:t> لذكور البرمائيات عديمة الذنب .</a:t>
            </a:r>
          </a:p>
          <a:p>
            <a:pPr marL="457200" indent="-457200" algn="r" rtl="1">
              <a:buFont typeface="+mj-lt"/>
              <a:buAutoNum type="arabicPeriod"/>
            </a:pPr>
            <a:r>
              <a:rPr lang="ar-IQ" sz="3300" b="1" dirty="0"/>
              <a:t>غدد تفرز انزيمات تقوم بهضم غلاف البيضة لأطلاق الأجنة وهي غدد أحادية الخلية توجد في يرقات الضفادع.</a:t>
            </a:r>
          </a:p>
          <a:p>
            <a:pPr marL="457200" indent="-457200" algn="r" rtl="1">
              <a:buFont typeface="+mj-lt"/>
              <a:buAutoNum type="arabicPeriod"/>
            </a:pPr>
            <a:r>
              <a:rPr lang="ar-IQ" sz="3300" b="1" dirty="0"/>
              <a:t>غدد جلدية ذات وظيفة مهيجة او سمية (الثـأليل في العلاجيم ).</a:t>
            </a:r>
          </a:p>
          <a:p>
            <a:pPr marL="457200" indent="-457200" algn="r" rtl="1">
              <a:buFont typeface="+mj-lt"/>
              <a:buAutoNum type="arabicPeriod"/>
            </a:pPr>
            <a:endParaRPr lang="ar-IQ" sz="3300" b="1" dirty="0"/>
          </a:p>
          <a:p>
            <a:pPr marL="0" indent="0" algn="r" rtl="1">
              <a:buNone/>
            </a:pPr>
            <a:r>
              <a:rPr lang="ar-IQ" sz="3300" b="1" dirty="0"/>
              <a:t>حاملات اللون الأسود والاصفر(سيطرة غير مباشرة للجهاز العصبي)</a:t>
            </a:r>
          </a:p>
          <a:p>
            <a:pPr marL="0" indent="0" algn="r" rtl="1">
              <a:buNone/>
            </a:pPr>
            <a:r>
              <a:rPr lang="ar-IQ" sz="3300" b="1" dirty="0"/>
              <a:t>سيطرة هرمونية (الغده النخامية) </a:t>
            </a:r>
          </a:p>
        </p:txBody>
      </p:sp>
    </p:spTree>
    <p:extLst>
      <p:ext uri="{BB962C8B-B14F-4D97-AF65-F5344CB8AC3E}">
        <p14:creationId xmlns:p14="http://schemas.microsoft.com/office/powerpoint/2010/main" val="3265540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34BEE29A-5192-EE1C-C51C-B2E3DF7D6F61}"/>
              </a:ext>
            </a:extLst>
          </p:cNvPr>
          <p:cNvPicPr>
            <a:picLocks noGrp="1" noChangeAspect="1"/>
          </p:cNvPicPr>
          <p:nvPr>
            <p:ph idx="1"/>
          </p:nvPr>
        </p:nvPicPr>
        <p:blipFill>
          <a:blip r:embed="rId2"/>
          <a:stretch>
            <a:fillRect/>
          </a:stretch>
        </p:blipFill>
        <p:spPr>
          <a:xfrm>
            <a:off x="1832769" y="56158"/>
            <a:ext cx="7606506" cy="5704880"/>
          </a:xfrm>
        </p:spPr>
      </p:pic>
    </p:spTree>
    <p:extLst>
      <p:ext uri="{BB962C8B-B14F-4D97-AF65-F5344CB8AC3E}">
        <p14:creationId xmlns:p14="http://schemas.microsoft.com/office/powerpoint/2010/main" val="823642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AA3B06DA-CB3D-0863-C27B-3D0305247B21}"/>
              </a:ext>
            </a:extLst>
          </p:cNvPr>
          <p:cNvPicPr>
            <a:picLocks noChangeAspect="1"/>
          </p:cNvPicPr>
          <p:nvPr/>
        </p:nvPicPr>
        <p:blipFill>
          <a:blip r:embed="rId2"/>
          <a:stretch>
            <a:fillRect/>
          </a:stretch>
        </p:blipFill>
        <p:spPr>
          <a:xfrm>
            <a:off x="1503272" y="0"/>
            <a:ext cx="9185456" cy="6858000"/>
          </a:xfrm>
          <a:prstGeom prst="rect">
            <a:avLst/>
          </a:prstGeom>
        </p:spPr>
      </p:pic>
    </p:spTree>
    <p:extLst>
      <p:ext uri="{BB962C8B-B14F-4D97-AF65-F5344CB8AC3E}">
        <p14:creationId xmlns:p14="http://schemas.microsoft.com/office/powerpoint/2010/main" val="3093192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0DAC2B69-8232-61B3-96C5-4D265078DE77}"/>
              </a:ext>
            </a:extLst>
          </p:cNvPr>
          <p:cNvPicPr>
            <a:picLocks noChangeAspect="1"/>
          </p:cNvPicPr>
          <p:nvPr/>
        </p:nvPicPr>
        <p:blipFill>
          <a:blip r:embed="rId2"/>
          <a:stretch>
            <a:fillRect/>
          </a:stretch>
        </p:blipFill>
        <p:spPr>
          <a:xfrm>
            <a:off x="126204" y="1057834"/>
            <a:ext cx="11469743" cy="3899648"/>
          </a:xfrm>
          <a:prstGeom prst="rect">
            <a:avLst/>
          </a:prstGeom>
        </p:spPr>
      </p:pic>
    </p:spTree>
    <p:extLst>
      <p:ext uri="{BB962C8B-B14F-4D97-AF65-F5344CB8AC3E}">
        <p14:creationId xmlns:p14="http://schemas.microsoft.com/office/powerpoint/2010/main" val="805265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1CCE59E-3AD7-BFE8-C055-BA965B37898B}"/>
              </a:ext>
            </a:extLst>
          </p:cNvPr>
          <p:cNvSpPr>
            <a:spLocks noGrp="1"/>
          </p:cNvSpPr>
          <p:nvPr>
            <p:ph type="title"/>
          </p:nvPr>
        </p:nvSpPr>
        <p:spPr>
          <a:xfrm>
            <a:off x="833718" y="851646"/>
            <a:ext cx="11178988" cy="5199530"/>
          </a:xfrm>
        </p:spPr>
        <p:txBody>
          <a:bodyPr>
            <a:normAutofit fontScale="90000"/>
          </a:bodyPr>
          <a:lstStyle/>
          <a:p>
            <a:pPr algn="r" rtl="1"/>
            <a:r>
              <a:rPr lang="ar-IQ" sz="3200" dirty="0"/>
              <a:t> </a:t>
            </a:r>
            <a:r>
              <a:rPr lang="ar-IQ" dirty="0">
                <a:solidFill>
                  <a:schemeClr val="accent6">
                    <a:lumMod val="50000"/>
                  </a:schemeClr>
                </a:solidFill>
              </a:rPr>
              <a:t>المشتقات الجلدية </a:t>
            </a:r>
            <a:br>
              <a:rPr lang="ar-IQ" sz="3200" dirty="0"/>
            </a:br>
            <a:r>
              <a:rPr lang="ar-IQ" sz="3200" dirty="0"/>
              <a:t>جلد البرمائيات عديم الحراشف عد البرمائيات عديمة الذنب (</a:t>
            </a:r>
            <a:r>
              <a:rPr lang="en-US" sz="3200" dirty="0"/>
              <a:t>Caecilian</a:t>
            </a:r>
            <a:r>
              <a:rPr lang="ar-IQ" sz="3200" dirty="0"/>
              <a:t> ) يوجد في جلدها حراشف ادمية اثرية وفي كل جيب أدمى من 4-6</a:t>
            </a:r>
            <a:r>
              <a:rPr lang="en-US" sz="3200" dirty="0"/>
              <a:t>   </a:t>
            </a:r>
            <a:r>
              <a:rPr lang="ar-IQ" sz="3200" dirty="0"/>
              <a:t> .</a:t>
            </a:r>
            <a:br>
              <a:rPr lang="ar-IQ" sz="3200" dirty="0"/>
            </a:br>
            <a:br>
              <a:rPr lang="ar-IQ" sz="3200" dirty="0"/>
            </a:br>
            <a:r>
              <a:rPr lang="ar-IQ" sz="3600" dirty="0"/>
              <a:t>يتميز جلد البرمائيات عن الأسماك بالآتي :</a:t>
            </a:r>
            <a:br>
              <a:rPr lang="ar-IQ" sz="3600" dirty="0"/>
            </a:br>
            <a:br>
              <a:rPr lang="ar-IQ" sz="3600" dirty="0"/>
            </a:br>
            <a:r>
              <a:rPr lang="ar-IQ" dirty="0">
                <a:solidFill>
                  <a:schemeClr val="accent3">
                    <a:lumMod val="50000"/>
                  </a:schemeClr>
                </a:solidFill>
              </a:rPr>
              <a:t>1-القشور معدومة في معظم البرمائيات الحديثة.</a:t>
            </a:r>
            <a:br>
              <a:rPr lang="ar-IQ" dirty="0">
                <a:solidFill>
                  <a:schemeClr val="accent3">
                    <a:lumMod val="50000"/>
                  </a:schemeClr>
                </a:solidFill>
              </a:rPr>
            </a:br>
            <a:r>
              <a:rPr lang="ar-IQ" dirty="0">
                <a:solidFill>
                  <a:schemeClr val="accent3">
                    <a:lumMod val="50000"/>
                  </a:schemeClr>
                </a:solidFill>
              </a:rPr>
              <a:t>2-الغدد عديدة الخلايا.</a:t>
            </a:r>
            <a:br>
              <a:rPr lang="ar-IQ" dirty="0">
                <a:solidFill>
                  <a:schemeClr val="accent3">
                    <a:lumMod val="50000"/>
                  </a:schemeClr>
                </a:solidFill>
              </a:rPr>
            </a:br>
            <a:r>
              <a:rPr lang="ar-IQ" dirty="0">
                <a:solidFill>
                  <a:schemeClr val="accent3">
                    <a:lumMod val="50000"/>
                  </a:schemeClr>
                </a:solidFill>
              </a:rPr>
              <a:t>3-ظهور الطبقة المقترنة ضمن البشرة . </a:t>
            </a:r>
            <a:br>
              <a:rPr lang="ar-IQ" sz="3200" dirty="0"/>
            </a:br>
            <a:br>
              <a:rPr lang="ar-IQ" sz="3200" dirty="0"/>
            </a:br>
            <a:br>
              <a:rPr lang="ar-IQ" sz="3200" dirty="0"/>
            </a:br>
            <a:br>
              <a:rPr lang="ar-IQ" sz="3200" dirty="0"/>
            </a:br>
            <a:br>
              <a:rPr lang="ar-IQ" sz="3200" dirty="0"/>
            </a:br>
            <a:br>
              <a:rPr lang="ar-IQ" sz="3200" dirty="0"/>
            </a:br>
            <a:br>
              <a:rPr lang="ar-IQ" sz="3200" dirty="0"/>
            </a:br>
            <a:br>
              <a:rPr lang="ar-IQ" sz="3200" dirty="0"/>
            </a:br>
            <a:br>
              <a:rPr lang="ar-IQ" sz="3200" dirty="0"/>
            </a:br>
            <a:br>
              <a:rPr lang="ar-IQ" sz="3200" dirty="0"/>
            </a:br>
            <a:br>
              <a:rPr lang="ar-IQ" sz="3200" dirty="0"/>
            </a:br>
            <a:r>
              <a:rPr lang="ar-IQ" sz="3200" dirty="0"/>
              <a:t>ز </a:t>
            </a:r>
          </a:p>
        </p:txBody>
      </p:sp>
    </p:spTree>
    <p:extLst>
      <p:ext uri="{BB962C8B-B14F-4D97-AF65-F5344CB8AC3E}">
        <p14:creationId xmlns:p14="http://schemas.microsoft.com/office/powerpoint/2010/main" val="1254087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4C7CB4F-6988-3E73-813F-1283AC9CA989}"/>
              </a:ext>
            </a:extLst>
          </p:cNvPr>
          <p:cNvSpPr>
            <a:spLocks noGrp="1"/>
          </p:cNvSpPr>
          <p:nvPr>
            <p:ph type="title"/>
          </p:nvPr>
        </p:nvSpPr>
        <p:spPr>
          <a:xfrm>
            <a:off x="565150" y="618565"/>
            <a:ext cx="10506262" cy="1421309"/>
          </a:xfrm>
        </p:spPr>
        <p:txBody>
          <a:bodyPr/>
          <a:lstStyle/>
          <a:p>
            <a:pPr algn="r"/>
            <a:r>
              <a:rPr lang="ar-IQ" dirty="0">
                <a:solidFill>
                  <a:srgbClr val="FF0000"/>
                </a:solidFill>
              </a:rPr>
              <a:t>الجلد في الزواحف </a:t>
            </a:r>
          </a:p>
        </p:txBody>
      </p:sp>
      <p:sp>
        <p:nvSpPr>
          <p:cNvPr id="3" name="عنصر نائب للمحتوى 2">
            <a:extLst>
              <a:ext uri="{FF2B5EF4-FFF2-40B4-BE49-F238E27FC236}">
                <a16:creationId xmlns:a16="http://schemas.microsoft.com/office/drawing/2014/main" id="{5F7EFD0A-414D-2409-EF04-CBC9F0E5FD03}"/>
              </a:ext>
            </a:extLst>
          </p:cNvPr>
          <p:cNvSpPr>
            <a:spLocks noGrp="1"/>
          </p:cNvSpPr>
          <p:nvPr>
            <p:ph idx="1"/>
          </p:nvPr>
        </p:nvSpPr>
        <p:spPr>
          <a:xfrm>
            <a:off x="565149" y="1362635"/>
            <a:ext cx="11411697" cy="4398593"/>
          </a:xfrm>
        </p:spPr>
        <p:txBody>
          <a:bodyPr>
            <a:noAutofit/>
          </a:bodyPr>
          <a:lstStyle/>
          <a:p>
            <a:pPr marL="0" indent="0" algn="r">
              <a:buNone/>
            </a:pPr>
            <a:r>
              <a:rPr lang="ar-IQ" sz="2800" b="1" dirty="0"/>
              <a:t>مميزات جلد الزواحف : </a:t>
            </a:r>
          </a:p>
          <a:p>
            <a:pPr marL="0" indent="0" algn="r">
              <a:buNone/>
            </a:pPr>
            <a:r>
              <a:rPr lang="ar-IQ" sz="2800" b="1" dirty="0"/>
              <a:t>الجلد جاف وحرشفي  والطبقة المقترنة فيه تمنع فقدان الماء. </a:t>
            </a:r>
          </a:p>
          <a:p>
            <a:pPr marL="0" indent="0" algn="r">
              <a:buNone/>
            </a:pPr>
            <a:r>
              <a:rPr lang="ar-IQ" sz="2800" b="1" dirty="0"/>
              <a:t>تنعدم فيه الغدد على الاغلب والغدد الوحيدة الموجودة هي غدد الرائحة وتكون ذات نشاط جنسي. </a:t>
            </a:r>
          </a:p>
          <a:p>
            <a:pPr marL="0" indent="0" algn="r">
              <a:buNone/>
            </a:pPr>
            <a:endParaRPr lang="ar-IQ" sz="2800" b="1" dirty="0"/>
          </a:p>
          <a:p>
            <a:pPr marL="0" indent="0" algn="r" rtl="1">
              <a:buNone/>
            </a:pPr>
            <a:r>
              <a:rPr lang="ar-IQ" sz="2800" b="1" dirty="0"/>
              <a:t>البشرة: طبقية (3-6 ) طبقات والطبقة المتقرنة فيها سميكة وتتساقط دوريا اثناء عملية الانسلاخ </a:t>
            </a:r>
            <a:r>
              <a:rPr lang="en-US" sz="2800" b="1" dirty="0">
                <a:solidFill>
                  <a:schemeClr val="accent3">
                    <a:lumMod val="50000"/>
                  </a:schemeClr>
                </a:solidFill>
              </a:rPr>
              <a:t>Ecdysis</a:t>
            </a:r>
            <a:r>
              <a:rPr lang="ar-IQ" sz="2800" b="1" dirty="0"/>
              <a:t> </a:t>
            </a:r>
          </a:p>
          <a:p>
            <a:pPr marL="0" indent="0" algn="r" rtl="1">
              <a:buNone/>
            </a:pPr>
            <a:r>
              <a:rPr lang="ar-IQ" sz="2800" b="1" dirty="0"/>
              <a:t>الادمة: سميكة وتختلف باختلاف الأنواع، ومكونه من نسيج ضام .وتكثر فيه حاملات الصبغة .</a:t>
            </a:r>
          </a:p>
          <a:p>
            <a:pPr marL="0" indent="0" algn="r" rtl="1">
              <a:buNone/>
            </a:pPr>
            <a:r>
              <a:rPr lang="ar-IQ" sz="2800" b="1" dirty="0"/>
              <a:t>يغطى الجسم بالكامل بالحراشف والتي تتكون من طيات خاصة في الادمة   </a:t>
            </a:r>
          </a:p>
        </p:txBody>
      </p:sp>
    </p:spTree>
    <p:extLst>
      <p:ext uri="{BB962C8B-B14F-4D97-AF65-F5344CB8AC3E}">
        <p14:creationId xmlns:p14="http://schemas.microsoft.com/office/powerpoint/2010/main" val="2578632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13EFFC05-4426-ADEE-D605-8A67309B4B01}"/>
              </a:ext>
            </a:extLst>
          </p:cNvPr>
          <p:cNvSpPr>
            <a:spLocks noGrp="1"/>
          </p:cNvSpPr>
          <p:nvPr>
            <p:ph idx="1"/>
          </p:nvPr>
        </p:nvSpPr>
        <p:spPr>
          <a:xfrm>
            <a:off x="565150" y="448235"/>
            <a:ext cx="11348944" cy="5312994"/>
          </a:xfrm>
        </p:spPr>
        <p:txBody>
          <a:bodyPr/>
          <a:lstStyle/>
          <a:p>
            <a:pPr marL="457200" indent="-457200" algn="r" rtl="1">
              <a:buFont typeface="+mj-lt"/>
              <a:buAutoNum type="arabicPeriod" startAt="8"/>
            </a:pPr>
            <a:r>
              <a:rPr lang="ar-IQ" sz="3200" b="1" dirty="0"/>
              <a:t>الحركة</a:t>
            </a:r>
          </a:p>
          <a:p>
            <a:pPr marL="457200" indent="-457200" algn="r" rtl="1">
              <a:buFont typeface="+mj-lt"/>
              <a:buAutoNum type="arabicPeriod" startAt="8"/>
            </a:pPr>
            <a:r>
              <a:rPr lang="ar-IQ" sz="3200" b="1" dirty="0"/>
              <a:t>يعطي الجلد الشكل المميز للحيوان </a:t>
            </a:r>
          </a:p>
          <a:p>
            <a:pPr marL="457200" indent="-457200" algn="r" rtl="1">
              <a:buFont typeface="+mj-lt"/>
              <a:buAutoNum type="arabicPeriod" startAt="8"/>
            </a:pPr>
            <a:r>
              <a:rPr lang="ar-IQ" sz="3200" b="1" dirty="0"/>
              <a:t>المساعدة في جذب الجنس الاخر </a:t>
            </a:r>
          </a:p>
          <a:p>
            <a:pPr marL="457200" indent="-457200" algn="r" rtl="1">
              <a:buFont typeface="+mj-lt"/>
              <a:buAutoNum type="arabicPeriod" startAt="8"/>
            </a:pPr>
            <a:r>
              <a:rPr lang="ar-IQ" sz="3200" b="1" dirty="0"/>
              <a:t>تقوم الادمة بتكوين بعض عظام الجمجمة </a:t>
            </a:r>
          </a:p>
          <a:p>
            <a:pPr marL="457200" indent="-457200" algn="r" rtl="1">
              <a:buFont typeface="+mj-lt"/>
              <a:buAutoNum type="arabicPeriod" startAt="8"/>
            </a:pPr>
            <a:r>
              <a:rPr lang="ar-IQ" sz="3200" b="1" dirty="0"/>
              <a:t>قد ينتج الجلد في يرقة الضفدع انزيمات فقسية </a:t>
            </a:r>
          </a:p>
          <a:p>
            <a:pPr marL="457200" indent="-457200" algn="r" rtl="1">
              <a:buFont typeface="+mj-lt"/>
              <a:buAutoNum type="arabicPeriod" startAt="8"/>
            </a:pPr>
            <a:r>
              <a:rPr lang="ar-IQ" sz="3200" b="1" dirty="0"/>
              <a:t>تصنيع فيتامين </a:t>
            </a:r>
            <a:r>
              <a:rPr lang="en-US" sz="3200" b="1" dirty="0"/>
              <a:t>D</a:t>
            </a:r>
            <a:r>
              <a:rPr lang="ar-IQ" sz="3200" b="1" dirty="0"/>
              <a:t> عند التعرض للأشعة فوق البنفسجية </a:t>
            </a:r>
          </a:p>
          <a:p>
            <a:pPr marL="457200" indent="-457200" algn="r" rtl="1">
              <a:buFont typeface="+mj-lt"/>
              <a:buAutoNum type="arabicPeriod" startAt="8"/>
            </a:pPr>
            <a:r>
              <a:rPr lang="ar-IQ" sz="3200" b="1" dirty="0"/>
              <a:t>يلعب الجلد دورا في الأدلة الجنائية من خلال طبعات الأصابع.  </a:t>
            </a:r>
          </a:p>
          <a:p>
            <a:pPr marL="0" indent="0" algn="r" rtl="1">
              <a:buNone/>
            </a:pPr>
            <a:endParaRPr lang="ar-IQ" dirty="0"/>
          </a:p>
        </p:txBody>
      </p:sp>
    </p:spTree>
    <p:extLst>
      <p:ext uri="{BB962C8B-B14F-4D97-AF65-F5344CB8AC3E}">
        <p14:creationId xmlns:p14="http://schemas.microsoft.com/office/powerpoint/2010/main" val="2534962493"/>
      </p:ext>
    </p:extLst>
  </p:cSld>
  <p:clrMapOvr>
    <a:masterClrMapping/>
  </p:clrMapOvr>
  <mc:AlternateContent xmlns:mc="http://schemas.openxmlformats.org/markup-compatibility/2006" xmlns:p14="http://schemas.microsoft.com/office/powerpoint/2010/main">
    <mc:Choice Requires="p14">
      <p:transition spd="slow" p14:dur="2000" advTm="10440"/>
    </mc:Choice>
    <mc:Fallback xmlns="">
      <p:transition spd="slow" advTm="1044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FD36C9ED-D75F-B7FC-BE77-8C5D67611A10}"/>
              </a:ext>
            </a:extLst>
          </p:cNvPr>
          <p:cNvPicPr>
            <a:picLocks noChangeAspect="1"/>
          </p:cNvPicPr>
          <p:nvPr/>
        </p:nvPicPr>
        <p:blipFill>
          <a:blip r:embed="rId2"/>
          <a:stretch>
            <a:fillRect/>
          </a:stretch>
        </p:blipFill>
        <p:spPr>
          <a:xfrm>
            <a:off x="1174377" y="218111"/>
            <a:ext cx="9834282" cy="6427635"/>
          </a:xfrm>
          <a:prstGeom prst="rect">
            <a:avLst/>
          </a:prstGeom>
        </p:spPr>
      </p:pic>
    </p:spTree>
    <p:extLst>
      <p:ext uri="{BB962C8B-B14F-4D97-AF65-F5344CB8AC3E}">
        <p14:creationId xmlns:p14="http://schemas.microsoft.com/office/powerpoint/2010/main" val="3159706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69D58A93-FB08-06A6-7C70-A38B165473C0}"/>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796854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CDC48D0-8D3B-14CD-941A-FB4A1C7C6CF0}"/>
              </a:ext>
            </a:extLst>
          </p:cNvPr>
          <p:cNvSpPr>
            <a:spLocks noGrp="1"/>
          </p:cNvSpPr>
          <p:nvPr>
            <p:ph type="title"/>
          </p:nvPr>
        </p:nvSpPr>
        <p:spPr>
          <a:xfrm>
            <a:off x="753035" y="466165"/>
            <a:ext cx="10999694" cy="950259"/>
          </a:xfrm>
        </p:spPr>
        <p:txBody>
          <a:bodyPr/>
          <a:lstStyle/>
          <a:p>
            <a:pPr algn="r"/>
            <a:r>
              <a:rPr lang="ar-IQ" dirty="0"/>
              <a:t>الغـــــــــــدد </a:t>
            </a:r>
          </a:p>
        </p:txBody>
      </p:sp>
      <p:sp>
        <p:nvSpPr>
          <p:cNvPr id="3" name="عنصر نائب للمحتوى 2">
            <a:extLst>
              <a:ext uri="{FF2B5EF4-FFF2-40B4-BE49-F238E27FC236}">
                <a16:creationId xmlns:a16="http://schemas.microsoft.com/office/drawing/2014/main" id="{7FCAFEB0-ACF4-83EF-AF82-7A1FF157F78F}"/>
              </a:ext>
            </a:extLst>
          </p:cNvPr>
          <p:cNvSpPr>
            <a:spLocks noGrp="1"/>
          </p:cNvSpPr>
          <p:nvPr>
            <p:ph idx="1"/>
          </p:nvPr>
        </p:nvSpPr>
        <p:spPr>
          <a:xfrm>
            <a:off x="609600" y="1326777"/>
            <a:ext cx="11250706" cy="4849906"/>
          </a:xfrm>
        </p:spPr>
        <p:txBody>
          <a:bodyPr>
            <a:normAutofit lnSpcReduction="10000"/>
          </a:bodyPr>
          <a:lstStyle/>
          <a:p>
            <a:pPr marL="0" indent="0" algn="r" rtl="1">
              <a:buNone/>
            </a:pPr>
            <a:r>
              <a:rPr lang="ar-IQ" sz="2800" b="1" dirty="0"/>
              <a:t>غدد فخذية </a:t>
            </a:r>
            <a:r>
              <a:rPr lang="en-US" sz="2800" b="1" dirty="0"/>
              <a:t>Femoral glands </a:t>
            </a:r>
            <a:r>
              <a:rPr lang="ar-IQ" sz="2800" b="1" dirty="0"/>
              <a:t> (مادة صمغية )</a:t>
            </a:r>
          </a:p>
          <a:p>
            <a:pPr marL="0" indent="0" algn="r" rtl="1">
              <a:buNone/>
            </a:pPr>
            <a:r>
              <a:rPr lang="ar-IQ" sz="2800" b="1" dirty="0"/>
              <a:t>الغدد المسكية </a:t>
            </a:r>
            <a:r>
              <a:rPr lang="en-US" sz="2800" b="1" dirty="0"/>
              <a:t>Mask glands</a:t>
            </a:r>
          </a:p>
          <a:p>
            <a:pPr marL="0" indent="0" algn="r" rtl="1">
              <a:buNone/>
            </a:pPr>
            <a:r>
              <a:rPr lang="ar-IQ" sz="2800" b="1" dirty="0"/>
              <a:t>غدد دفاعية في المجمع لبعض الحيات </a:t>
            </a:r>
          </a:p>
          <a:p>
            <a:pPr marL="0" indent="0" algn="r" rtl="1">
              <a:buNone/>
            </a:pPr>
            <a:endParaRPr lang="ar-IQ" dirty="0"/>
          </a:p>
          <a:p>
            <a:pPr marL="0" indent="0" algn="r" rtl="1">
              <a:buNone/>
            </a:pPr>
            <a:r>
              <a:rPr lang="ar-IQ" sz="2800" b="1" dirty="0">
                <a:solidFill>
                  <a:srgbClr val="002060"/>
                </a:solidFill>
              </a:rPr>
              <a:t>حاملات اللون هي الخلايا الميلانية  (</a:t>
            </a:r>
            <a:r>
              <a:rPr lang="en-US" sz="2800" b="1" dirty="0">
                <a:solidFill>
                  <a:srgbClr val="002060"/>
                </a:solidFill>
              </a:rPr>
              <a:t>Melanocytes</a:t>
            </a:r>
            <a:r>
              <a:rPr lang="ar-IQ" sz="2800" b="1" dirty="0">
                <a:solidFill>
                  <a:srgbClr val="002060"/>
                </a:solidFill>
              </a:rPr>
              <a:t> ) توجد في طبقة مالبيجي والطبقة السطحية </a:t>
            </a:r>
            <a:r>
              <a:rPr lang="ar-IQ" sz="2800" b="1" dirty="0" err="1">
                <a:solidFill>
                  <a:srgbClr val="002060"/>
                </a:solidFill>
              </a:rPr>
              <a:t>للادمة</a:t>
            </a:r>
            <a:r>
              <a:rPr lang="ar-IQ" sz="2800" b="1" dirty="0">
                <a:solidFill>
                  <a:srgbClr val="002060"/>
                </a:solidFill>
              </a:rPr>
              <a:t> وتكون تحت السيطرة الهرمونية اما في الحرباء فتكون تحت السيطرة العصبية </a:t>
            </a:r>
            <a:r>
              <a:rPr lang="ar-IQ" sz="2800" b="1" dirty="0" err="1">
                <a:solidFill>
                  <a:srgbClr val="002060"/>
                </a:solidFill>
              </a:rPr>
              <a:t>السمبثاوية</a:t>
            </a:r>
            <a:r>
              <a:rPr lang="ar-IQ" sz="2800" b="1" dirty="0">
                <a:solidFill>
                  <a:srgbClr val="002060"/>
                </a:solidFill>
              </a:rPr>
              <a:t> </a:t>
            </a:r>
            <a:r>
              <a:rPr lang="ar-IQ" dirty="0"/>
              <a:t>. </a:t>
            </a:r>
          </a:p>
          <a:p>
            <a:pPr marL="0" indent="0" algn="r" rtl="1">
              <a:buNone/>
            </a:pPr>
            <a:r>
              <a:rPr lang="ar-IQ" sz="3200" b="1" dirty="0"/>
              <a:t>الانسلاخ في الحية </a:t>
            </a:r>
          </a:p>
          <a:p>
            <a:pPr marL="0" indent="0" algn="r" rtl="1">
              <a:buNone/>
            </a:pPr>
            <a:r>
              <a:rPr lang="ar-IQ" sz="2800" b="1" dirty="0"/>
              <a:t>يتوقف الانقسام الخيطي دوريا في الطبقة البشرية القاعدية للحية وفي نفس الوقت تصبح الطبقة المتقرنة جافة وصلبة ، والعودة مرة أخرى الى النشاط الانقسامي .</a:t>
            </a:r>
          </a:p>
        </p:txBody>
      </p:sp>
    </p:spTree>
    <p:extLst>
      <p:ext uri="{BB962C8B-B14F-4D97-AF65-F5344CB8AC3E}">
        <p14:creationId xmlns:p14="http://schemas.microsoft.com/office/powerpoint/2010/main" val="4152215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E4F0D7-A1C1-742B-0A2D-426340E1DE3B}"/>
              </a:ext>
            </a:extLst>
          </p:cNvPr>
          <p:cNvSpPr>
            <a:spLocks noGrp="1"/>
          </p:cNvSpPr>
          <p:nvPr>
            <p:ph type="title"/>
          </p:nvPr>
        </p:nvSpPr>
        <p:spPr>
          <a:xfrm>
            <a:off x="565150" y="502024"/>
            <a:ext cx="10201462" cy="1537850"/>
          </a:xfrm>
        </p:spPr>
        <p:txBody>
          <a:bodyPr>
            <a:normAutofit/>
          </a:bodyPr>
          <a:lstStyle/>
          <a:p>
            <a:pPr algn="r" rtl="1"/>
            <a:r>
              <a:rPr lang="ar-IQ" sz="2800" dirty="0">
                <a:solidFill>
                  <a:schemeClr val="accent4">
                    <a:lumMod val="50000"/>
                  </a:schemeClr>
                </a:solidFill>
              </a:rPr>
              <a:t>للزواحف حراشف بشرية وأخرى ادمية كما توجد ملحقات جلدية أخرى مثل </a:t>
            </a:r>
            <a:br>
              <a:rPr lang="ar-IQ" sz="2800" dirty="0">
                <a:solidFill>
                  <a:schemeClr val="accent4">
                    <a:lumMod val="50000"/>
                  </a:schemeClr>
                </a:solidFill>
              </a:rPr>
            </a:br>
            <a:r>
              <a:rPr lang="ar-IQ" sz="2800" dirty="0">
                <a:solidFill>
                  <a:schemeClr val="accent4">
                    <a:lumMod val="50000"/>
                  </a:schemeClr>
                </a:solidFill>
              </a:rPr>
              <a:t>المخالب </a:t>
            </a:r>
            <a:r>
              <a:rPr lang="en-US" sz="2800" dirty="0">
                <a:solidFill>
                  <a:schemeClr val="accent4">
                    <a:lumMod val="50000"/>
                  </a:schemeClr>
                </a:solidFill>
              </a:rPr>
              <a:t>Claws</a:t>
            </a:r>
            <a:r>
              <a:rPr lang="ar-IQ" sz="2800" dirty="0">
                <a:solidFill>
                  <a:schemeClr val="accent4">
                    <a:lumMod val="50000"/>
                  </a:schemeClr>
                </a:solidFill>
              </a:rPr>
              <a:t> والقرون .  </a:t>
            </a:r>
          </a:p>
        </p:txBody>
      </p:sp>
      <p:sp>
        <p:nvSpPr>
          <p:cNvPr id="5" name="عنصر نائب للمحتوى 4">
            <a:extLst>
              <a:ext uri="{FF2B5EF4-FFF2-40B4-BE49-F238E27FC236}">
                <a16:creationId xmlns:a16="http://schemas.microsoft.com/office/drawing/2014/main" id="{0F6D896C-B3DB-9900-7C8B-D8C92540242D}"/>
              </a:ext>
            </a:extLst>
          </p:cNvPr>
          <p:cNvSpPr>
            <a:spLocks noGrp="1"/>
          </p:cNvSpPr>
          <p:nvPr>
            <p:ph idx="1"/>
          </p:nvPr>
        </p:nvSpPr>
        <p:spPr>
          <a:xfrm>
            <a:off x="565150" y="1640541"/>
            <a:ext cx="11061700" cy="4120687"/>
          </a:xfrm>
        </p:spPr>
        <p:txBody>
          <a:bodyPr>
            <a:normAutofit/>
          </a:bodyPr>
          <a:lstStyle/>
          <a:p>
            <a:pPr marL="0" indent="0" algn="r">
              <a:buNone/>
            </a:pPr>
            <a:r>
              <a:rPr lang="ar-IQ" sz="2800" b="1" dirty="0">
                <a:solidFill>
                  <a:srgbClr val="002060"/>
                </a:solidFill>
              </a:rPr>
              <a:t>يختلف الجلد في الزواحف عن البرمائيات بما يلي : </a:t>
            </a:r>
          </a:p>
          <a:p>
            <a:pPr marL="0" indent="0" algn="r">
              <a:buNone/>
            </a:pPr>
            <a:r>
              <a:rPr lang="ar-IQ" sz="2800" b="1" dirty="0">
                <a:solidFill>
                  <a:srgbClr val="002060"/>
                </a:solidFill>
              </a:rPr>
              <a:t>1- يظهر في جلد الزواحف طبقة </a:t>
            </a:r>
            <a:r>
              <a:rPr lang="ar-IQ" sz="2800" b="1" dirty="0" err="1">
                <a:solidFill>
                  <a:srgbClr val="002060"/>
                </a:solidFill>
              </a:rPr>
              <a:t>متقرنة</a:t>
            </a:r>
            <a:r>
              <a:rPr lang="ar-IQ" sz="2800" b="1" dirty="0">
                <a:solidFill>
                  <a:srgbClr val="002060"/>
                </a:solidFill>
              </a:rPr>
              <a:t> سميكة نسبيا .</a:t>
            </a:r>
          </a:p>
          <a:p>
            <a:pPr marL="0" indent="0" algn="r">
              <a:buNone/>
            </a:pPr>
            <a:r>
              <a:rPr lang="ar-IQ" sz="2800" b="1" dirty="0">
                <a:solidFill>
                  <a:srgbClr val="002060"/>
                </a:solidFill>
              </a:rPr>
              <a:t>2- الحراشف مشتقة من البشرة على الرغم من وجود حراشف أدمية أيضا.</a:t>
            </a:r>
          </a:p>
          <a:p>
            <a:pPr marL="0" indent="0" algn="r" rtl="1">
              <a:buNone/>
            </a:pPr>
            <a:r>
              <a:rPr lang="ar-IQ" sz="2800" b="1" dirty="0">
                <a:solidFill>
                  <a:srgbClr val="002060"/>
                </a:solidFill>
              </a:rPr>
              <a:t>3- يظهر من الطبقة المتقرنة العديد من </a:t>
            </a:r>
            <a:r>
              <a:rPr lang="ar-IQ" sz="2800" b="1" dirty="0" err="1">
                <a:solidFill>
                  <a:srgbClr val="002060"/>
                </a:solidFill>
              </a:rPr>
              <a:t>التحورات</a:t>
            </a:r>
            <a:r>
              <a:rPr lang="ar-IQ" sz="2800" b="1" dirty="0">
                <a:solidFill>
                  <a:srgbClr val="002060"/>
                </a:solidFill>
              </a:rPr>
              <a:t> مثل المخالب والقرون والمناقير و</a:t>
            </a:r>
            <a:r>
              <a:rPr lang="en-US" sz="2800" b="1" dirty="0">
                <a:solidFill>
                  <a:srgbClr val="002060"/>
                </a:solidFill>
              </a:rPr>
              <a:t>Horny beak </a:t>
            </a:r>
            <a:r>
              <a:rPr lang="ar-IQ" sz="2800" b="1" dirty="0">
                <a:solidFill>
                  <a:srgbClr val="002060"/>
                </a:solidFill>
              </a:rPr>
              <a:t> في </a:t>
            </a:r>
            <a:r>
              <a:rPr lang="ar-IQ" sz="2800" b="1" dirty="0" err="1">
                <a:solidFill>
                  <a:srgbClr val="002060"/>
                </a:solidFill>
              </a:rPr>
              <a:t>السلحفات</a:t>
            </a:r>
            <a:r>
              <a:rPr lang="ar-IQ" sz="2800" b="1" dirty="0">
                <a:solidFill>
                  <a:srgbClr val="002060"/>
                </a:solidFill>
              </a:rPr>
              <a:t> .</a:t>
            </a:r>
          </a:p>
          <a:p>
            <a:pPr marL="0" indent="0" algn="r" rtl="1">
              <a:buNone/>
            </a:pPr>
            <a:r>
              <a:rPr lang="ar-IQ" sz="2800" b="1" dirty="0">
                <a:solidFill>
                  <a:srgbClr val="002060"/>
                </a:solidFill>
              </a:rPr>
              <a:t> تكون الغدد الجلدية نادرة ومن ثم فان الجلد يكون جاف .  </a:t>
            </a:r>
          </a:p>
        </p:txBody>
      </p:sp>
    </p:spTree>
    <p:extLst>
      <p:ext uri="{BB962C8B-B14F-4D97-AF65-F5344CB8AC3E}">
        <p14:creationId xmlns:p14="http://schemas.microsoft.com/office/powerpoint/2010/main" val="2124028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F3B74B0C-DF4D-1BE8-2F01-E642C392126A}"/>
              </a:ext>
            </a:extLst>
          </p:cNvPr>
          <p:cNvSpPr>
            <a:spLocks noGrp="1"/>
          </p:cNvSpPr>
          <p:nvPr>
            <p:ph idx="1"/>
          </p:nvPr>
        </p:nvSpPr>
        <p:spPr>
          <a:xfrm>
            <a:off x="582706" y="376518"/>
            <a:ext cx="11456894" cy="4730287"/>
          </a:xfrm>
        </p:spPr>
        <p:txBody>
          <a:bodyPr>
            <a:normAutofit fontScale="92500"/>
          </a:bodyPr>
          <a:lstStyle/>
          <a:p>
            <a:pPr marL="0" indent="0" algn="r">
              <a:buNone/>
            </a:pPr>
            <a:r>
              <a:rPr lang="ar-IQ" sz="3600" b="1" dirty="0">
                <a:solidFill>
                  <a:srgbClr val="FF0000"/>
                </a:solidFill>
              </a:rPr>
              <a:t>الجلد في الطيور </a:t>
            </a:r>
            <a:endParaRPr lang="en-US" sz="3600" b="1" dirty="0">
              <a:solidFill>
                <a:srgbClr val="FF0000"/>
              </a:solidFill>
            </a:endParaRPr>
          </a:p>
          <a:p>
            <a:pPr marL="0" indent="0" algn="r">
              <a:buNone/>
            </a:pPr>
            <a:r>
              <a:rPr lang="ar-IQ" sz="2800" b="1" dirty="0">
                <a:solidFill>
                  <a:schemeClr val="bg2">
                    <a:lumMod val="10000"/>
                  </a:schemeClr>
                </a:solidFill>
              </a:rPr>
              <a:t>الجلد في الطيور جاف ورقيق ، ومفكك وتكون الأجزاء غير المحاطة بالريش ذات طبقة </a:t>
            </a:r>
            <a:r>
              <a:rPr lang="ar-IQ" sz="2800" b="1" dirty="0" err="1">
                <a:solidFill>
                  <a:schemeClr val="bg2">
                    <a:lumMod val="10000"/>
                  </a:schemeClr>
                </a:solidFill>
              </a:rPr>
              <a:t>متقرنة</a:t>
            </a:r>
            <a:r>
              <a:rPr lang="ar-IQ" sz="2800" b="1" dirty="0">
                <a:solidFill>
                  <a:schemeClr val="bg2">
                    <a:lumMod val="10000"/>
                  </a:schemeClr>
                </a:solidFill>
              </a:rPr>
              <a:t> </a:t>
            </a:r>
            <a:r>
              <a:rPr lang="ar-IQ" sz="2800" b="1" dirty="0" err="1">
                <a:solidFill>
                  <a:schemeClr val="bg2">
                    <a:lumMod val="10000"/>
                  </a:schemeClr>
                </a:solidFill>
              </a:rPr>
              <a:t>متسمكة</a:t>
            </a:r>
            <a:r>
              <a:rPr lang="ar-IQ" sz="2800" b="1" dirty="0">
                <a:solidFill>
                  <a:schemeClr val="bg2">
                    <a:lumMod val="10000"/>
                  </a:schemeClr>
                </a:solidFill>
              </a:rPr>
              <a:t> . </a:t>
            </a:r>
          </a:p>
          <a:p>
            <a:pPr marL="0" indent="0" algn="r" rtl="1">
              <a:buNone/>
            </a:pPr>
            <a:r>
              <a:rPr lang="ar-IQ" sz="2800" b="1" dirty="0">
                <a:solidFill>
                  <a:schemeClr val="accent3">
                    <a:lumMod val="75000"/>
                  </a:schemeClr>
                </a:solidFill>
              </a:rPr>
              <a:t>البشرة </a:t>
            </a:r>
            <a:r>
              <a:rPr lang="en-US" sz="2800" b="1" dirty="0" err="1">
                <a:solidFill>
                  <a:schemeClr val="accent3">
                    <a:lumMod val="75000"/>
                  </a:schemeClr>
                </a:solidFill>
              </a:rPr>
              <a:t>Epiderm</a:t>
            </a:r>
            <a:r>
              <a:rPr lang="ar-IQ" sz="2800" b="1" dirty="0">
                <a:solidFill>
                  <a:schemeClr val="accent3">
                    <a:lumMod val="75000"/>
                  </a:schemeClr>
                </a:solidFill>
              </a:rPr>
              <a:t> مكونة من عدة طبقات </a:t>
            </a:r>
            <a:r>
              <a:rPr lang="ar-IQ" sz="2800" b="1" dirty="0">
                <a:solidFill>
                  <a:schemeClr val="bg2">
                    <a:lumMod val="10000"/>
                  </a:schemeClr>
                </a:solidFill>
              </a:rPr>
              <a:t>:</a:t>
            </a:r>
          </a:p>
          <a:p>
            <a:pPr marL="0" indent="0" algn="r" rtl="1">
              <a:buNone/>
            </a:pPr>
            <a:r>
              <a:rPr lang="ar-IQ" sz="2800" b="1" dirty="0">
                <a:solidFill>
                  <a:schemeClr val="bg2">
                    <a:lumMod val="10000"/>
                  </a:schemeClr>
                </a:solidFill>
              </a:rPr>
              <a:t>1- طبقة خارجية مكونة من صف واحد من خلايا مسطحة رقيقة تسمى </a:t>
            </a:r>
            <a:r>
              <a:rPr lang="en-US" sz="2800" b="1" dirty="0">
                <a:solidFill>
                  <a:schemeClr val="accent3">
                    <a:lumMod val="50000"/>
                  </a:schemeClr>
                </a:solidFill>
              </a:rPr>
              <a:t>Epitrichium</a:t>
            </a:r>
            <a:r>
              <a:rPr lang="ar-IQ" sz="2800" b="1" dirty="0">
                <a:solidFill>
                  <a:schemeClr val="bg2">
                    <a:lumMod val="10000"/>
                  </a:schemeClr>
                </a:solidFill>
              </a:rPr>
              <a:t>  </a:t>
            </a:r>
          </a:p>
          <a:p>
            <a:pPr marL="0" indent="0" algn="r" rtl="1">
              <a:buNone/>
            </a:pPr>
            <a:r>
              <a:rPr lang="ar-IQ" sz="2800" b="1" dirty="0">
                <a:solidFill>
                  <a:schemeClr val="bg2">
                    <a:lumMod val="10000"/>
                  </a:schemeClr>
                </a:solidFill>
              </a:rPr>
              <a:t>2- طبقة وسطية مكونه من خلايا مسطحة </a:t>
            </a:r>
            <a:r>
              <a:rPr lang="ar-IQ" sz="2800" b="1" dirty="0" err="1">
                <a:solidFill>
                  <a:schemeClr val="bg2">
                    <a:lumMod val="10000"/>
                  </a:schemeClr>
                </a:solidFill>
              </a:rPr>
              <a:t>متقرنة</a:t>
            </a:r>
            <a:r>
              <a:rPr lang="ar-IQ" sz="2800" b="1" dirty="0">
                <a:solidFill>
                  <a:schemeClr val="bg2">
                    <a:lumMod val="10000"/>
                  </a:schemeClr>
                </a:solidFill>
              </a:rPr>
              <a:t> تقوم بالحماية تسمى </a:t>
            </a:r>
            <a:r>
              <a:rPr lang="en-US" sz="2800" b="1" dirty="0">
                <a:solidFill>
                  <a:schemeClr val="accent3">
                    <a:lumMod val="50000"/>
                  </a:schemeClr>
                </a:solidFill>
              </a:rPr>
              <a:t>Stratum Corneum</a:t>
            </a:r>
          </a:p>
          <a:p>
            <a:pPr marL="0" indent="0" algn="r" rtl="1">
              <a:buNone/>
            </a:pPr>
            <a:r>
              <a:rPr lang="en-US" sz="2800" b="1" dirty="0">
                <a:solidFill>
                  <a:schemeClr val="bg2">
                    <a:lumMod val="10000"/>
                  </a:schemeClr>
                </a:solidFill>
              </a:rPr>
              <a:t>3</a:t>
            </a:r>
            <a:r>
              <a:rPr lang="ar-IQ" sz="2800" b="1" dirty="0">
                <a:solidFill>
                  <a:schemeClr val="bg2">
                    <a:lumMod val="10000"/>
                  </a:schemeClr>
                </a:solidFill>
              </a:rPr>
              <a:t> – طبقة داخلية مولدة للخلايا تسمى بالطبقة المولدة </a:t>
            </a:r>
            <a:r>
              <a:rPr lang="en-US" sz="2800" b="1" dirty="0">
                <a:solidFill>
                  <a:schemeClr val="accent3">
                    <a:lumMod val="50000"/>
                  </a:schemeClr>
                </a:solidFill>
              </a:rPr>
              <a:t>Stratum Germinativum</a:t>
            </a:r>
            <a:endParaRPr lang="ar-IQ" sz="2800" b="1" dirty="0">
              <a:solidFill>
                <a:schemeClr val="accent3">
                  <a:lumMod val="50000"/>
                </a:schemeClr>
              </a:solidFill>
            </a:endParaRPr>
          </a:p>
          <a:p>
            <a:pPr marL="0" indent="0" algn="r" rtl="1">
              <a:buNone/>
            </a:pPr>
            <a:r>
              <a:rPr lang="ar-IQ" sz="2800" b="1" dirty="0">
                <a:solidFill>
                  <a:schemeClr val="accent3">
                    <a:lumMod val="75000"/>
                  </a:schemeClr>
                </a:solidFill>
              </a:rPr>
              <a:t>الادمة </a:t>
            </a:r>
            <a:r>
              <a:rPr lang="en-US" sz="2800" b="1" dirty="0">
                <a:solidFill>
                  <a:schemeClr val="accent3">
                    <a:lumMod val="75000"/>
                  </a:schemeClr>
                </a:solidFill>
              </a:rPr>
              <a:t>Dermis</a:t>
            </a:r>
            <a:r>
              <a:rPr lang="ar-IQ" sz="2800" b="1" dirty="0">
                <a:solidFill>
                  <a:schemeClr val="accent3">
                    <a:lumMod val="50000"/>
                  </a:schemeClr>
                </a:solidFill>
              </a:rPr>
              <a:t> </a:t>
            </a:r>
            <a:r>
              <a:rPr lang="en-US" sz="2800" b="1" dirty="0">
                <a:solidFill>
                  <a:schemeClr val="accent3">
                    <a:lumMod val="50000"/>
                  </a:schemeClr>
                </a:solidFill>
              </a:rPr>
              <a:t> </a:t>
            </a:r>
          </a:p>
          <a:p>
            <a:pPr marL="0" indent="0" algn="r" rtl="1">
              <a:buNone/>
            </a:pPr>
            <a:r>
              <a:rPr lang="ar-IQ" sz="2800" b="1" dirty="0">
                <a:solidFill>
                  <a:schemeClr val="accent3">
                    <a:lumMod val="50000"/>
                  </a:schemeClr>
                </a:solidFill>
              </a:rPr>
              <a:t>الادمة تكون رقيقة مكونه من </a:t>
            </a:r>
            <a:r>
              <a:rPr lang="ar-IQ" sz="2800" b="1" dirty="0" err="1">
                <a:solidFill>
                  <a:schemeClr val="accent3">
                    <a:lumMod val="50000"/>
                  </a:schemeClr>
                </a:solidFill>
              </a:rPr>
              <a:t>نيسج</a:t>
            </a:r>
            <a:r>
              <a:rPr lang="ar-IQ" sz="2800" b="1" dirty="0">
                <a:solidFill>
                  <a:schemeClr val="accent3">
                    <a:lumMod val="50000"/>
                  </a:schemeClr>
                </a:solidFill>
              </a:rPr>
              <a:t> ضام متشابك والياف عضلية كثيرة واعصاب وخلايا دهنية </a:t>
            </a:r>
          </a:p>
          <a:p>
            <a:pPr marL="0" indent="0" algn="r" rtl="1">
              <a:buNone/>
            </a:pPr>
            <a:r>
              <a:rPr lang="ar-IQ" sz="2800" b="1" dirty="0" err="1">
                <a:solidFill>
                  <a:schemeClr val="accent3">
                    <a:lumMod val="50000"/>
                  </a:schemeClr>
                </a:solidFill>
              </a:rPr>
              <a:t>وتتالف</a:t>
            </a:r>
            <a:r>
              <a:rPr lang="ar-IQ" sz="2800" b="1" dirty="0">
                <a:solidFill>
                  <a:schemeClr val="accent3">
                    <a:lumMod val="50000"/>
                  </a:schemeClr>
                </a:solidFill>
              </a:rPr>
              <a:t> من طبقة عليا وسفلى بينهما طبقات وعائية . </a:t>
            </a:r>
          </a:p>
        </p:txBody>
      </p:sp>
    </p:spTree>
    <p:extLst>
      <p:ext uri="{BB962C8B-B14F-4D97-AF65-F5344CB8AC3E}">
        <p14:creationId xmlns:p14="http://schemas.microsoft.com/office/powerpoint/2010/main" val="2665511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0C610D7-E99E-C3C9-FC05-AB9FF15CB7B7}"/>
              </a:ext>
            </a:extLst>
          </p:cNvPr>
          <p:cNvPicPr>
            <a:picLocks noChangeAspect="1"/>
          </p:cNvPicPr>
          <p:nvPr/>
        </p:nvPicPr>
        <p:blipFill>
          <a:blip r:embed="rId2"/>
          <a:stretch>
            <a:fillRect/>
          </a:stretch>
        </p:blipFill>
        <p:spPr>
          <a:xfrm>
            <a:off x="690282" y="0"/>
            <a:ext cx="9977718" cy="6578361"/>
          </a:xfrm>
          <a:prstGeom prst="rect">
            <a:avLst/>
          </a:prstGeom>
        </p:spPr>
      </p:pic>
    </p:spTree>
    <p:extLst>
      <p:ext uri="{BB962C8B-B14F-4D97-AF65-F5344CB8AC3E}">
        <p14:creationId xmlns:p14="http://schemas.microsoft.com/office/powerpoint/2010/main" val="1126099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606A4B65-FF16-531B-983B-DD0E5E898F11}"/>
              </a:ext>
            </a:extLst>
          </p:cNvPr>
          <p:cNvPicPr>
            <a:picLocks noChangeAspect="1"/>
          </p:cNvPicPr>
          <p:nvPr/>
        </p:nvPicPr>
        <p:blipFill>
          <a:blip r:embed="rId2"/>
          <a:stretch>
            <a:fillRect/>
          </a:stretch>
        </p:blipFill>
        <p:spPr>
          <a:xfrm>
            <a:off x="876301" y="-77822"/>
            <a:ext cx="11191874" cy="6688172"/>
          </a:xfrm>
          <a:prstGeom prst="rect">
            <a:avLst/>
          </a:prstGeom>
        </p:spPr>
      </p:pic>
    </p:spTree>
    <p:extLst>
      <p:ext uri="{BB962C8B-B14F-4D97-AF65-F5344CB8AC3E}">
        <p14:creationId xmlns:p14="http://schemas.microsoft.com/office/powerpoint/2010/main" val="3078401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4D8716E-9A60-6107-FFA6-0072D878D517}"/>
              </a:ext>
            </a:extLst>
          </p:cNvPr>
          <p:cNvSpPr>
            <a:spLocks noGrp="1"/>
          </p:cNvSpPr>
          <p:nvPr>
            <p:ph type="title"/>
          </p:nvPr>
        </p:nvSpPr>
        <p:spPr>
          <a:xfrm>
            <a:off x="565149" y="340659"/>
            <a:ext cx="11348945" cy="1461247"/>
          </a:xfrm>
        </p:spPr>
        <p:txBody>
          <a:bodyPr>
            <a:normAutofit fontScale="90000"/>
          </a:bodyPr>
          <a:lstStyle/>
          <a:p>
            <a:pPr algn="r" rtl="1"/>
            <a:r>
              <a:rPr lang="ar-IQ" dirty="0">
                <a:solidFill>
                  <a:srgbClr val="C00000"/>
                </a:solidFill>
              </a:rPr>
              <a:t>الغدد الجلدية </a:t>
            </a:r>
            <a:br>
              <a:rPr lang="ar-IQ" dirty="0"/>
            </a:br>
            <a:r>
              <a:rPr lang="ar-IQ" sz="2800" dirty="0"/>
              <a:t>تنعدم الغدد الجلدية في الطيور </a:t>
            </a:r>
            <a:r>
              <a:rPr lang="ar-IQ" sz="2800" dirty="0" err="1"/>
              <a:t>باستثاء</a:t>
            </a:r>
            <a:r>
              <a:rPr lang="ar-IQ" sz="2800" dirty="0"/>
              <a:t> الغدد </a:t>
            </a:r>
            <a:r>
              <a:rPr lang="ar-IQ" sz="2800" dirty="0" err="1"/>
              <a:t>الدبرية</a:t>
            </a:r>
            <a:r>
              <a:rPr lang="ar-IQ" sz="2800" dirty="0"/>
              <a:t> </a:t>
            </a:r>
            <a:r>
              <a:rPr lang="en-US" sz="2800" dirty="0"/>
              <a:t>glands</a:t>
            </a:r>
            <a:r>
              <a:rPr lang="ar-IQ" sz="2800" dirty="0"/>
              <a:t> </a:t>
            </a:r>
            <a:r>
              <a:rPr lang="en-US" sz="2800" dirty="0"/>
              <a:t>Urogygeal</a:t>
            </a:r>
            <a:r>
              <a:rPr lang="ar-IQ" sz="2800" dirty="0"/>
              <a:t>  وهي من النوع الكيسي المتفرع وقنواتها تفتح على الجهة الظهرية وتفرز مادة دهنية </a:t>
            </a:r>
            <a:r>
              <a:rPr lang="ar-IQ" sz="2800" dirty="0" err="1"/>
              <a:t>بروماتم</a:t>
            </a:r>
            <a:r>
              <a:rPr lang="ar-IQ" sz="2800" dirty="0"/>
              <a:t> </a:t>
            </a:r>
            <a:r>
              <a:rPr lang="en-US" sz="2800" dirty="0" err="1"/>
              <a:t>Promatum</a:t>
            </a:r>
            <a:r>
              <a:rPr lang="ar-IQ" sz="2800" dirty="0"/>
              <a:t>. </a:t>
            </a:r>
            <a:br>
              <a:rPr lang="ar-IQ" sz="2800" dirty="0"/>
            </a:br>
            <a:br>
              <a:rPr lang="ar-IQ" sz="2800" dirty="0"/>
            </a:br>
            <a:br>
              <a:rPr lang="ar-IQ" sz="2800" dirty="0"/>
            </a:br>
            <a:endParaRPr lang="ar-IQ" dirty="0"/>
          </a:p>
        </p:txBody>
      </p:sp>
      <p:sp>
        <p:nvSpPr>
          <p:cNvPr id="3" name="عنصر نائب للمحتوى 2">
            <a:extLst>
              <a:ext uri="{FF2B5EF4-FFF2-40B4-BE49-F238E27FC236}">
                <a16:creationId xmlns:a16="http://schemas.microsoft.com/office/drawing/2014/main" id="{FF9BAF6B-C6CD-DD37-31E7-49746EE2878E}"/>
              </a:ext>
            </a:extLst>
          </p:cNvPr>
          <p:cNvSpPr>
            <a:spLocks noGrp="1"/>
          </p:cNvSpPr>
          <p:nvPr>
            <p:ph idx="1"/>
          </p:nvPr>
        </p:nvSpPr>
        <p:spPr>
          <a:xfrm>
            <a:off x="565149" y="1945341"/>
            <a:ext cx="11348943" cy="4634753"/>
          </a:xfrm>
        </p:spPr>
        <p:txBody>
          <a:bodyPr>
            <a:normAutofit lnSpcReduction="10000"/>
          </a:bodyPr>
          <a:lstStyle/>
          <a:p>
            <a:pPr marL="0" indent="0" algn="r">
              <a:buNone/>
            </a:pPr>
            <a:r>
              <a:rPr lang="ar-IQ" sz="2800" b="1" dirty="0"/>
              <a:t>لا توجد في الطيور حاملات صبغة ،  الصبغة موجودة في الريش والحراشف فقط . </a:t>
            </a:r>
          </a:p>
          <a:p>
            <a:pPr marL="0" indent="0" algn="r">
              <a:buNone/>
            </a:pPr>
            <a:r>
              <a:rPr lang="ar-IQ" sz="2800" b="1" dirty="0">
                <a:solidFill>
                  <a:srgbClr val="C00000"/>
                </a:solidFill>
              </a:rPr>
              <a:t>المشتقات الجلدية الهيكلية الخارجية وتشمل : </a:t>
            </a:r>
          </a:p>
          <a:p>
            <a:pPr marL="0" indent="0" algn="r">
              <a:buNone/>
            </a:pPr>
            <a:r>
              <a:rPr lang="ar-IQ" sz="2800" b="1" dirty="0"/>
              <a:t>الريش ، الحراشف القرنية الموجودة على أصابع القدم والمخالب والمنقار القرني وتكون بشرية </a:t>
            </a:r>
            <a:r>
              <a:rPr lang="ar-IQ" sz="2800" b="1" dirty="0" err="1"/>
              <a:t>المنشا</a:t>
            </a:r>
            <a:r>
              <a:rPr lang="ar-IQ" sz="2800" b="1" dirty="0"/>
              <a:t> </a:t>
            </a:r>
            <a:r>
              <a:rPr lang="ar-IQ" dirty="0"/>
              <a:t>. </a:t>
            </a:r>
          </a:p>
          <a:p>
            <a:pPr marL="0" indent="0" algn="ctr">
              <a:buNone/>
            </a:pPr>
            <a:r>
              <a:rPr lang="ar-IQ" sz="3200" b="1" dirty="0">
                <a:solidFill>
                  <a:schemeClr val="tx2">
                    <a:lumMod val="90000"/>
                    <a:lumOff val="10000"/>
                  </a:schemeClr>
                </a:solidFill>
              </a:rPr>
              <a:t>الحراشف</a:t>
            </a:r>
          </a:p>
          <a:p>
            <a:pPr marL="0" indent="0" algn="r">
              <a:buNone/>
            </a:pPr>
            <a:r>
              <a:rPr lang="ar-IQ" sz="2800" b="1" dirty="0">
                <a:solidFill>
                  <a:schemeClr val="tx2">
                    <a:lumMod val="90000"/>
                    <a:lumOff val="10000"/>
                  </a:schemeClr>
                </a:solidFill>
              </a:rPr>
              <a:t>في الأسماك + البرمائيات (حراشف ادمية )</a:t>
            </a:r>
          </a:p>
          <a:p>
            <a:pPr marL="0" indent="0" algn="r">
              <a:buNone/>
            </a:pPr>
            <a:r>
              <a:rPr lang="ar-IQ" sz="2800" b="1" dirty="0">
                <a:solidFill>
                  <a:schemeClr val="tx2">
                    <a:lumMod val="90000"/>
                    <a:lumOff val="10000"/>
                  </a:schemeClr>
                </a:solidFill>
              </a:rPr>
              <a:t>في الزواحف (حراشف بشرية + ادمية )</a:t>
            </a:r>
          </a:p>
          <a:p>
            <a:pPr marL="0" indent="0" algn="r">
              <a:buNone/>
            </a:pPr>
            <a:r>
              <a:rPr lang="ar-IQ" sz="2800" b="1" dirty="0">
                <a:solidFill>
                  <a:schemeClr val="tx2">
                    <a:lumMod val="90000"/>
                    <a:lumOff val="10000"/>
                  </a:schemeClr>
                </a:solidFill>
              </a:rPr>
              <a:t>في الطيور ( حراشف بشرية لان الريش هو حرشفة بشرية متحورة ) </a:t>
            </a:r>
          </a:p>
          <a:p>
            <a:pPr marL="0" indent="0" algn="r">
              <a:buNone/>
            </a:pPr>
            <a:r>
              <a:rPr lang="ar-IQ" sz="3200" b="1" dirty="0">
                <a:solidFill>
                  <a:schemeClr val="tx2">
                    <a:lumMod val="90000"/>
                    <a:lumOff val="10000"/>
                  </a:schemeClr>
                </a:solidFill>
              </a:rPr>
              <a:t> </a:t>
            </a:r>
            <a:r>
              <a:rPr lang="en-US" dirty="0"/>
              <a:t>  </a:t>
            </a:r>
            <a:endParaRPr lang="ar-IQ" dirty="0"/>
          </a:p>
        </p:txBody>
      </p:sp>
    </p:spTree>
    <p:extLst>
      <p:ext uri="{BB962C8B-B14F-4D97-AF65-F5344CB8AC3E}">
        <p14:creationId xmlns:p14="http://schemas.microsoft.com/office/powerpoint/2010/main" val="3189732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528A66E-1D58-5C3E-3B58-61A6EB66ED42}"/>
              </a:ext>
            </a:extLst>
          </p:cNvPr>
          <p:cNvSpPr>
            <a:spLocks noGrp="1"/>
          </p:cNvSpPr>
          <p:nvPr>
            <p:ph type="title"/>
          </p:nvPr>
        </p:nvSpPr>
        <p:spPr>
          <a:xfrm>
            <a:off x="797858" y="376518"/>
            <a:ext cx="11143129" cy="2097742"/>
          </a:xfrm>
        </p:spPr>
        <p:txBody>
          <a:bodyPr>
            <a:normAutofit fontScale="90000"/>
          </a:bodyPr>
          <a:lstStyle/>
          <a:p>
            <a:pPr algn="r"/>
            <a:r>
              <a:rPr lang="ar-IQ" dirty="0">
                <a:solidFill>
                  <a:srgbClr val="C00000"/>
                </a:solidFill>
              </a:rPr>
              <a:t>اللون في الطيور </a:t>
            </a:r>
            <a:br>
              <a:rPr lang="ar-IQ" dirty="0"/>
            </a:br>
            <a:r>
              <a:rPr lang="ar-IQ" sz="2800" dirty="0"/>
              <a:t>ينتج اللون في الطيور عن طريق:</a:t>
            </a:r>
            <a:br>
              <a:rPr lang="ar-IQ" sz="3100" dirty="0"/>
            </a:br>
            <a:r>
              <a:rPr lang="ar-IQ" sz="3100" dirty="0">
                <a:solidFill>
                  <a:schemeClr val="accent4">
                    <a:lumMod val="50000"/>
                  </a:schemeClr>
                </a:solidFill>
              </a:rPr>
              <a:t>1- جزئيا عن طريق الصبغات. </a:t>
            </a:r>
            <a:br>
              <a:rPr lang="ar-IQ" sz="3100" dirty="0">
                <a:solidFill>
                  <a:schemeClr val="accent4">
                    <a:lumMod val="50000"/>
                  </a:schemeClr>
                </a:solidFill>
              </a:rPr>
            </a:br>
            <a:r>
              <a:rPr lang="ar-IQ" sz="3100" dirty="0">
                <a:solidFill>
                  <a:schemeClr val="accent4">
                    <a:lumMod val="50000"/>
                  </a:schemeClr>
                </a:solidFill>
              </a:rPr>
              <a:t>2- جزئيا عن طريق الانكسار والانعكاس عن سطح الريش.</a:t>
            </a:r>
            <a:r>
              <a:rPr lang="ar-IQ" sz="3100" dirty="0"/>
              <a:t>  </a:t>
            </a:r>
            <a:br>
              <a:rPr lang="ar-IQ" sz="3100" dirty="0"/>
            </a:br>
            <a:endParaRPr lang="ar-IQ" sz="3100" dirty="0"/>
          </a:p>
        </p:txBody>
      </p:sp>
      <p:sp>
        <p:nvSpPr>
          <p:cNvPr id="3" name="عنصر نائب للمحتوى 2">
            <a:extLst>
              <a:ext uri="{FF2B5EF4-FFF2-40B4-BE49-F238E27FC236}">
                <a16:creationId xmlns:a16="http://schemas.microsoft.com/office/drawing/2014/main" id="{908FF844-61A6-336C-4478-9FA3F5CF8594}"/>
              </a:ext>
            </a:extLst>
          </p:cNvPr>
          <p:cNvSpPr>
            <a:spLocks noGrp="1"/>
          </p:cNvSpPr>
          <p:nvPr>
            <p:ph idx="1"/>
          </p:nvPr>
        </p:nvSpPr>
        <p:spPr>
          <a:xfrm>
            <a:off x="466166" y="2277035"/>
            <a:ext cx="11232776" cy="4392705"/>
          </a:xfrm>
        </p:spPr>
        <p:txBody>
          <a:bodyPr>
            <a:normAutofit/>
          </a:bodyPr>
          <a:lstStyle/>
          <a:p>
            <a:pPr marL="0" indent="0" algn="r">
              <a:buNone/>
            </a:pPr>
            <a:r>
              <a:rPr lang="ar-IQ" sz="2800" b="1" dirty="0"/>
              <a:t>اللون الأسود او </a:t>
            </a:r>
            <a:r>
              <a:rPr lang="ar-IQ" sz="2800" b="1" dirty="0" err="1"/>
              <a:t>القهوائي</a:t>
            </a:r>
            <a:r>
              <a:rPr lang="ar-IQ" sz="2800" b="1" dirty="0"/>
              <a:t> ينتج عن حاملات الميلانين (تتجمع الخلايا في الحليمة الادمية اثناء نمو الريشة وتمد بروزاتها </a:t>
            </a:r>
            <a:r>
              <a:rPr lang="ar-IQ" sz="2800" b="1" dirty="0" err="1"/>
              <a:t>السايتوبلازمية</a:t>
            </a:r>
            <a:r>
              <a:rPr lang="ar-IQ" sz="2800" b="1" dirty="0"/>
              <a:t> الطويلة الى النسيج الظهاري الذي سيكون الريشة ، تترتب الحبيبات الميلانية ويعقب ذلك موت خلايا الميلانين) .</a:t>
            </a:r>
          </a:p>
          <a:p>
            <a:pPr marL="0" indent="0" algn="r">
              <a:buNone/>
            </a:pPr>
            <a:r>
              <a:rPr lang="ar-IQ" sz="2800" b="1" dirty="0">
                <a:solidFill>
                  <a:schemeClr val="accent5">
                    <a:lumMod val="75000"/>
                  </a:schemeClr>
                </a:solidFill>
              </a:rPr>
              <a:t>اللون الأحمر والاصفر ينتج عن اصباغ </a:t>
            </a:r>
            <a:r>
              <a:rPr lang="ar-IQ" sz="2800" b="1" dirty="0" err="1">
                <a:solidFill>
                  <a:schemeClr val="accent5">
                    <a:lumMod val="75000"/>
                  </a:schemeClr>
                </a:solidFill>
              </a:rPr>
              <a:t>الكاروتين</a:t>
            </a:r>
            <a:r>
              <a:rPr lang="ar-IQ" sz="2800" b="1" dirty="0">
                <a:solidFill>
                  <a:schemeClr val="accent5">
                    <a:lumMod val="75000"/>
                  </a:schemeClr>
                </a:solidFill>
              </a:rPr>
              <a:t> التي تتغير كيمياويا ، اوعن ترسب الحبيبات من الحاملات الحمراوية في النسيج الظهاري لبرعم الريشة النامي </a:t>
            </a:r>
            <a:r>
              <a:rPr lang="ar-IQ" sz="2800" b="1" dirty="0"/>
              <a:t>. </a:t>
            </a:r>
          </a:p>
          <a:p>
            <a:pPr marL="0" indent="0" algn="r" rtl="1">
              <a:buNone/>
            </a:pPr>
            <a:r>
              <a:rPr lang="ar-IQ" sz="2800" b="1" dirty="0"/>
              <a:t>اللون الأبيض لون تركيبي يتسبب عن وجود الفسح </a:t>
            </a:r>
            <a:r>
              <a:rPr lang="ar-IQ" sz="2800" b="1" dirty="0" err="1"/>
              <a:t>المملوءه</a:t>
            </a:r>
            <a:r>
              <a:rPr lang="ar-IQ" sz="2800" b="1" dirty="0"/>
              <a:t> بالهواء (0.4</a:t>
            </a:r>
            <a:r>
              <a:rPr lang="en-US" sz="2800" b="1" dirty="0"/>
              <a:t> </a:t>
            </a:r>
            <a:r>
              <a:rPr lang="ar-IQ" sz="2800" b="1" dirty="0" err="1"/>
              <a:t>مايكروميتر</a:t>
            </a:r>
            <a:r>
              <a:rPr lang="ar-IQ" sz="2800" b="1" dirty="0"/>
              <a:t> قطرا )في اسلات الريشة حيث تقوم هذه بعكس الضوء الأبيض </a:t>
            </a:r>
            <a:r>
              <a:rPr lang="ar-IQ" sz="2800" dirty="0"/>
              <a:t>.</a:t>
            </a:r>
          </a:p>
        </p:txBody>
      </p:sp>
    </p:spTree>
    <p:extLst>
      <p:ext uri="{BB962C8B-B14F-4D97-AF65-F5344CB8AC3E}">
        <p14:creationId xmlns:p14="http://schemas.microsoft.com/office/powerpoint/2010/main" val="3731118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0B844047-AD56-F67B-4767-BFC0C02FEFAA}"/>
              </a:ext>
            </a:extLst>
          </p:cNvPr>
          <p:cNvPicPr>
            <a:picLocks noChangeAspect="1"/>
          </p:cNvPicPr>
          <p:nvPr/>
        </p:nvPicPr>
        <p:blipFill>
          <a:blip r:embed="rId2"/>
          <a:stretch>
            <a:fillRect/>
          </a:stretch>
        </p:blipFill>
        <p:spPr>
          <a:xfrm>
            <a:off x="1409699" y="304800"/>
            <a:ext cx="4138053" cy="2696709"/>
          </a:xfrm>
          <a:prstGeom prst="rect">
            <a:avLst/>
          </a:prstGeom>
        </p:spPr>
      </p:pic>
      <p:pic>
        <p:nvPicPr>
          <p:cNvPr id="7" name="صورة 6">
            <a:extLst>
              <a:ext uri="{FF2B5EF4-FFF2-40B4-BE49-F238E27FC236}">
                <a16:creationId xmlns:a16="http://schemas.microsoft.com/office/drawing/2014/main" id="{CCB8B4A5-5E02-4D29-03FC-5F4494B51BD3}"/>
              </a:ext>
            </a:extLst>
          </p:cNvPr>
          <p:cNvPicPr>
            <a:picLocks noChangeAspect="1"/>
          </p:cNvPicPr>
          <p:nvPr/>
        </p:nvPicPr>
        <p:blipFill>
          <a:blip r:embed="rId3"/>
          <a:stretch>
            <a:fillRect/>
          </a:stretch>
        </p:blipFill>
        <p:spPr>
          <a:xfrm>
            <a:off x="7595389" y="0"/>
            <a:ext cx="3724751" cy="6858000"/>
          </a:xfrm>
          <a:prstGeom prst="rect">
            <a:avLst/>
          </a:prstGeom>
        </p:spPr>
      </p:pic>
      <p:pic>
        <p:nvPicPr>
          <p:cNvPr id="9" name="صورة 8">
            <a:extLst>
              <a:ext uri="{FF2B5EF4-FFF2-40B4-BE49-F238E27FC236}">
                <a16:creationId xmlns:a16="http://schemas.microsoft.com/office/drawing/2014/main" id="{CB3AAF99-6CA4-5766-EA54-EC1D5FEF1004}"/>
              </a:ext>
            </a:extLst>
          </p:cNvPr>
          <p:cNvPicPr>
            <a:picLocks noChangeAspect="1"/>
          </p:cNvPicPr>
          <p:nvPr/>
        </p:nvPicPr>
        <p:blipFill>
          <a:blip r:embed="rId4"/>
          <a:stretch>
            <a:fillRect/>
          </a:stretch>
        </p:blipFill>
        <p:spPr>
          <a:xfrm>
            <a:off x="361950" y="3003175"/>
            <a:ext cx="6491070" cy="3651227"/>
          </a:xfrm>
          <a:prstGeom prst="rect">
            <a:avLst/>
          </a:prstGeom>
        </p:spPr>
      </p:pic>
    </p:spTree>
    <p:extLst>
      <p:ext uri="{BB962C8B-B14F-4D97-AF65-F5344CB8AC3E}">
        <p14:creationId xmlns:p14="http://schemas.microsoft.com/office/powerpoint/2010/main" val="2282595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EE7D222-C0D0-FEE0-1FEE-3F08B209F9E3}"/>
              </a:ext>
            </a:extLst>
          </p:cNvPr>
          <p:cNvSpPr>
            <a:spLocks noGrp="1"/>
          </p:cNvSpPr>
          <p:nvPr>
            <p:ph type="title"/>
          </p:nvPr>
        </p:nvSpPr>
        <p:spPr>
          <a:xfrm>
            <a:off x="565149" y="215153"/>
            <a:ext cx="11528239" cy="1824721"/>
          </a:xfrm>
        </p:spPr>
        <p:txBody>
          <a:bodyPr/>
          <a:lstStyle/>
          <a:p>
            <a:pPr algn="ctr"/>
            <a:r>
              <a:rPr lang="ar-IQ" dirty="0"/>
              <a:t>منشأ الجلد وتركيبه </a:t>
            </a:r>
          </a:p>
        </p:txBody>
      </p:sp>
      <p:sp>
        <p:nvSpPr>
          <p:cNvPr id="3" name="عنصر نائب للمحتوى 2">
            <a:extLst>
              <a:ext uri="{FF2B5EF4-FFF2-40B4-BE49-F238E27FC236}">
                <a16:creationId xmlns:a16="http://schemas.microsoft.com/office/drawing/2014/main" id="{BF75A618-5D5F-4536-29D4-8495986075A1}"/>
              </a:ext>
            </a:extLst>
          </p:cNvPr>
          <p:cNvSpPr>
            <a:spLocks noGrp="1"/>
          </p:cNvSpPr>
          <p:nvPr>
            <p:ph idx="1"/>
          </p:nvPr>
        </p:nvSpPr>
        <p:spPr>
          <a:xfrm>
            <a:off x="565149" y="869577"/>
            <a:ext cx="11384804" cy="4891652"/>
          </a:xfrm>
        </p:spPr>
        <p:txBody>
          <a:bodyPr/>
          <a:lstStyle/>
          <a:p>
            <a:pPr marL="0" indent="0" algn="r">
              <a:buNone/>
            </a:pPr>
            <a:r>
              <a:rPr lang="ar-IQ" b="1" dirty="0"/>
              <a:t>ويتكون الجلد من </a:t>
            </a:r>
          </a:p>
          <a:p>
            <a:pPr marL="0" indent="0" algn="r" rtl="1">
              <a:buNone/>
            </a:pPr>
            <a:r>
              <a:rPr lang="ar-IQ" sz="3200" b="1" dirty="0"/>
              <a:t>البشرة</a:t>
            </a:r>
            <a:r>
              <a:rPr lang="ar-IQ" sz="3200" dirty="0"/>
              <a:t> </a:t>
            </a:r>
            <a:r>
              <a:rPr lang="en-US" sz="3200" b="1" dirty="0"/>
              <a:t>Epidermis</a:t>
            </a:r>
            <a:r>
              <a:rPr lang="ar-IQ" sz="3200" b="1" dirty="0"/>
              <a:t> </a:t>
            </a:r>
          </a:p>
          <a:p>
            <a:pPr marL="0" indent="0" algn="r" rtl="1">
              <a:buNone/>
            </a:pPr>
            <a:r>
              <a:rPr lang="ar-IQ" sz="3200" dirty="0"/>
              <a:t>وتتكون من نسٌيج ظهاري </a:t>
            </a:r>
          </a:p>
          <a:p>
            <a:pPr marL="0" indent="0" algn="r" rtl="1">
              <a:buNone/>
            </a:pPr>
            <a:r>
              <a:rPr lang="ar-IQ" sz="3200" dirty="0"/>
              <a:t>حرشفي</a:t>
            </a:r>
          </a:p>
          <a:p>
            <a:pPr marL="0" indent="0" algn="r" rtl="1">
              <a:buNone/>
            </a:pPr>
            <a:r>
              <a:rPr lang="ar-IQ" sz="3200" b="1" dirty="0"/>
              <a:t> </a:t>
            </a:r>
          </a:p>
          <a:p>
            <a:pPr marL="0" indent="0" algn="r" rtl="1">
              <a:buNone/>
            </a:pPr>
            <a:r>
              <a:rPr lang="ar-IQ" sz="3200" b="1" dirty="0"/>
              <a:t>الادمة </a:t>
            </a:r>
            <a:r>
              <a:rPr lang="en-US" sz="3200" b="1" dirty="0"/>
              <a:t>Dermis</a:t>
            </a:r>
            <a:r>
              <a:rPr lang="ar-IQ" sz="3200" dirty="0"/>
              <a:t> </a:t>
            </a:r>
          </a:p>
          <a:p>
            <a:pPr marL="0" indent="0" algn="r" rtl="1">
              <a:buNone/>
            </a:pPr>
            <a:r>
              <a:rPr lang="ar-IQ" sz="3600" dirty="0"/>
              <a:t>والتًي توجد أسفل البشرة </a:t>
            </a:r>
          </a:p>
          <a:p>
            <a:pPr marL="0" indent="0" algn="r" rtl="1">
              <a:buNone/>
            </a:pPr>
            <a:r>
              <a:rPr lang="ar-IQ" sz="3600" dirty="0"/>
              <a:t>وتتكون من نسٌيج ضام</a:t>
            </a:r>
          </a:p>
        </p:txBody>
      </p:sp>
      <p:pic>
        <p:nvPicPr>
          <p:cNvPr id="5" name="صورة 4">
            <a:extLst>
              <a:ext uri="{FF2B5EF4-FFF2-40B4-BE49-F238E27FC236}">
                <a16:creationId xmlns:a16="http://schemas.microsoft.com/office/drawing/2014/main" id="{68DA8942-23FC-9F3B-B73D-CB53C6C2E07A}"/>
              </a:ext>
            </a:extLst>
          </p:cNvPr>
          <p:cNvPicPr>
            <a:picLocks noChangeAspect="1"/>
          </p:cNvPicPr>
          <p:nvPr/>
        </p:nvPicPr>
        <p:blipFill>
          <a:blip r:embed="rId2"/>
          <a:stretch>
            <a:fillRect/>
          </a:stretch>
        </p:blipFill>
        <p:spPr>
          <a:xfrm>
            <a:off x="139512" y="1061672"/>
            <a:ext cx="7803217" cy="5796327"/>
          </a:xfrm>
          <a:prstGeom prst="rect">
            <a:avLst/>
          </a:prstGeom>
        </p:spPr>
      </p:pic>
    </p:spTree>
    <p:extLst>
      <p:ext uri="{BB962C8B-B14F-4D97-AF65-F5344CB8AC3E}">
        <p14:creationId xmlns:p14="http://schemas.microsoft.com/office/powerpoint/2010/main" val="1712810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DB35BFA-EC64-203A-5D92-57ECF15B3211}"/>
              </a:ext>
            </a:extLst>
          </p:cNvPr>
          <p:cNvSpPr>
            <a:spLocks noGrp="1"/>
          </p:cNvSpPr>
          <p:nvPr>
            <p:ph idx="1"/>
          </p:nvPr>
        </p:nvSpPr>
        <p:spPr>
          <a:xfrm>
            <a:off x="161365" y="439271"/>
            <a:ext cx="11833411" cy="6015317"/>
          </a:xfrm>
        </p:spPr>
        <p:txBody>
          <a:bodyPr>
            <a:normAutofit fontScale="92500"/>
          </a:bodyPr>
          <a:lstStyle/>
          <a:p>
            <a:pPr marL="0" indent="0" algn="r" rtl="1">
              <a:buNone/>
            </a:pPr>
            <a:r>
              <a:rPr lang="ar-IQ" sz="3500" b="1" dirty="0">
                <a:solidFill>
                  <a:schemeClr val="tx2">
                    <a:lumMod val="75000"/>
                    <a:lumOff val="25000"/>
                  </a:schemeClr>
                </a:solidFill>
              </a:rPr>
              <a:t>اللون الأزرق لون تركيبي </a:t>
            </a:r>
            <a:r>
              <a:rPr lang="ar-IQ" sz="2600" b="1" dirty="0"/>
              <a:t>ينتج عن خلايا توجد في الاسلات وتكون ذو ثقوب قنيوية الشكل دقيقة وكثيرة ( 0.1 -     2.25مايكرومتر قطرا ) تسمى بالخلايا الصندوقية </a:t>
            </a:r>
            <a:r>
              <a:rPr lang="en-US" sz="2600" b="1" dirty="0"/>
              <a:t>   Box cells </a:t>
            </a:r>
            <a:r>
              <a:rPr lang="ar-IQ" sz="2600" b="1" dirty="0"/>
              <a:t> وهذه الخلايا تجعل الريش يعكس موجات الضوء القصيرة تندال (</a:t>
            </a:r>
            <a:r>
              <a:rPr lang="en-US" sz="2600" b="1" dirty="0"/>
              <a:t>Tyndall</a:t>
            </a:r>
            <a:r>
              <a:rPr lang="ar-IQ" sz="2600" b="1" dirty="0"/>
              <a:t> ) . </a:t>
            </a:r>
          </a:p>
          <a:p>
            <a:pPr marL="0" indent="0" algn="r" rtl="1">
              <a:buNone/>
            </a:pPr>
            <a:r>
              <a:rPr lang="ar-IQ" sz="3000" b="1" dirty="0"/>
              <a:t>ويعزز هذا اللون بالميلانين الموجود في مكان أعمق منها في مركز الأسلة حيث يقوم بامتصاص جميع الموجات الضوئية الأخرى </a:t>
            </a:r>
            <a:r>
              <a:rPr lang="ar-IQ" dirty="0"/>
              <a:t>. </a:t>
            </a:r>
          </a:p>
          <a:p>
            <a:pPr marL="0" indent="0" algn="r" rtl="1">
              <a:buNone/>
            </a:pPr>
            <a:r>
              <a:rPr lang="ar-IQ" sz="3000" b="1" dirty="0">
                <a:solidFill>
                  <a:schemeClr val="accent6">
                    <a:lumMod val="75000"/>
                  </a:schemeClr>
                </a:solidFill>
              </a:rPr>
              <a:t>الخلايا الصندوقية </a:t>
            </a:r>
            <a:r>
              <a:rPr lang="en-US" sz="3000" b="1" dirty="0">
                <a:solidFill>
                  <a:schemeClr val="accent6">
                    <a:lumMod val="75000"/>
                  </a:schemeClr>
                </a:solidFill>
              </a:rPr>
              <a:t>   Box cells</a:t>
            </a:r>
            <a:r>
              <a:rPr lang="ar-IQ" sz="3000" b="1" dirty="0">
                <a:solidFill>
                  <a:schemeClr val="accent6">
                    <a:lumMod val="75000"/>
                  </a:schemeClr>
                </a:solidFill>
              </a:rPr>
              <a:t>وهي خلايا صغيرة ذو ثقوب قنيوية الشكل دقيقة وكثيرة العدد توجد في اسلات ريشة الطيور تعكس موجات الضوء القصيرة تندال (</a:t>
            </a:r>
            <a:r>
              <a:rPr lang="en-US" sz="3000" b="1" dirty="0">
                <a:solidFill>
                  <a:schemeClr val="accent6">
                    <a:lumMod val="75000"/>
                  </a:schemeClr>
                </a:solidFill>
              </a:rPr>
              <a:t>Tyndall</a:t>
            </a:r>
            <a:r>
              <a:rPr lang="ar-IQ" sz="3000" b="1" dirty="0">
                <a:solidFill>
                  <a:schemeClr val="accent6">
                    <a:lumMod val="75000"/>
                  </a:schemeClr>
                </a:solidFill>
              </a:rPr>
              <a:t> ) منتجة اللون الأزرق التركيبي والذي يعزز بوجود الميلانين .</a:t>
            </a:r>
          </a:p>
          <a:p>
            <a:pPr marL="0" indent="0" algn="r" rtl="1">
              <a:buNone/>
            </a:pPr>
            <a:r>
              <a:rPr lang="ar-IQ" sz="3200" b="1" dirty="0">
                <a:solidFill>
                  <a:schemeClr val="accent3">
                    <a:lumMod val="50000"/>
                  </a:schemeClr>
                </a:solidFill>
              </a:rPr>
              <a:t>اللون الأخضر في الببغاء ينتج من ارتباط اللون الأزرق التركيبي مع الأصفر </a:t>
            </a:r>
            <a:r>
              <a:rPr lang="ar-IQ" sz="3200" b="1" dirty="0" err="1">
                <a:solidFill>
                  <a:schemeClr val="accent3">
                    <a:lumMod val="50000"/>
                  </a:schemeClr>
                </a:solidFill>
              </a:rPr>
              <a:t>الكاروتيني</a:t>
            </a:r>
            <a:r>
              <a:rPr lang="ar-IQ" sz="3200" b="1" dirty="0">
                <a:solidFill>
                  <a:schemeClr val="accent3">
                    <a:lumMod val="50000"/>
                  </a:schemeClr>
                </a:solidFill>
              </a:rPr>
              <a:t> </a:t>
            </a:r>
            <a:r>
              <a:rPr lang="ar-IQ" b="1" dirty="0">
                <a:solidFill>
                  <a:schemeClr val="bg2">
                    <a:lumMod val="25000"/>
                  </a:schemeClr>
                </a:solidFill>
              </a:rPr>
              <a:t>. </a:t>
            </a:r>
          </a:p>
          <a:p>
            <a:pPr marL="0" indent="0" algn="r" rtl="1">
              <a:buNone/>
            </a:pPr>
            <a:r>
              <a:rPr lang="ar-IQ" sz="2800" b="1" dirty="0" err="1">
                <a:solidFill>
                  <a:srgbClr val="7030A0"/>
                </a:solidFill>
              </a:rPr>
              <a:t>التقزح</a:t>
            </a:r>
            <a:r>
              <a:rPr lang="ar-IQ" sz="2800" b="1" dirty="0">
                <a:solidFill>
                  <a:srgbClr val="7030A0"/>
                </a:solidFill>
              </a:rPr>
              <a:t> ظاهرة تركيبية </a:t>
            </a:r>
            <a:r>
              <a:rPr lang="ar-IQ" sz="2800" b="1" dirty="0" err="1">
                <a:solidFill>
                  <a:srgbClr val="7030A0"/>
                </a:solidFill>
              </a:rPr>
              <a:t>للأسيلات</a:t>
            </a:r>
            <a:r>
              <a:rPr lang="ar-IQ" sz="2800" b="1" dirty="0">
                <a:solidFill>
                  <a:srgbClr val="7030A0"/>
                </a:solidFill>
              </a:rPr>
              <a:t> بدلا من الأسلات وهي ظاهرة تحلل الضوء المار خلالها الى اجزائه المكونة وانعكاس معظم الضوء والمتبقي يمتص من الصبغة السوداء الاعمق. وهذه الأسيلات عريضة ومسطحة وعديمة الكلاليب وتحتوي على ميلانين مغطى بعدة طبقات رقيقة وشفافة (سمك كل منه 0.4</a:t>
            </a:r>
            <a:r>
              <a:rPr lang="en-US" sz="2800" b="1" dirty="0">
                <a:solidFill>
                  <a:srgbClr val="7030A0"/>
                </a:solidFill>
              </a:rPr>
              <a:t>  </a:t>
            </a:r>
            <a:r>
              <a:rPr lang="ar-IQ" sz="2800" b="1" dirty="0" err="1">
                <a:solidFill>
                  <a:srgbClr val="7030A0"/>
                </a:solidFill>
              </a:rPr>
              <a:t>مايكروميتر</a:t>
            </a:r>
            <a:r>
              <a:rPr lang="ar-IQ" sz="2800" b="1" dirty="0">
                <a:solidFill>
                  <a:srgbClr val="7030A0"/>
                </a:solidFill>
              </a:rPr>
              <a:t> )</a:t>
            </a:r>
            <a:r>
              <a:rPr lang="ar-IQ" b="1" dirty="0">
                <a:solidFill>
                  <a:schemeClr val="bg2">
                    <a:lumMod val="25000"/>
                  </a:schemeClr>
                </a:solidFill>
              </a:rPr>
              <a:t> .</a:t>
            </a:r>
            <a:r>
              <a:rPr lang="en-US" b="1" dirty="0">
                <a:solidFill>
                  <a:schemeClr val="bg2">
                    <a:lumMod val="25000"/>
                  </a:schemeClr>
                </a:solidFill>
              </a:rPr>
              <a:t>   </a:t>
            </a:r>
            <a:endParaRPr lang="ar-IQ" sz="2400" b="1" dirty="0">
              <a:solidFill>
                <a:schemeClr val="bg2">
                  <a:lumMod val="25000"/>
                </a:schemeClr>
              </a:solidFill>
            </a:endParaRPr>
          </a:p>
          <a:p>
            <a:pPr marL="0" indent="0" algn="r" rtl="1">
              <a:buNone/>
            </a:pPr>
            <a:r>
              <a:rPr lang="ar-IQ" sz="2400" b="1" dirty="0">
                <a:solidFill>
                  <a:schemeClr val="accent6">
                    <a:lumMod val="75000"/>
                  </a:schemeClr>
                </a:solidFill>
              </a:rPr>
              <a:t>     </a:t>
            </a:r>
          </a:p>
          <a:p>
            <a:pPr marL="0" indent="0" algn="r">
              <a:buNone/>
            </a:pPr>
            <a:endParaRPr lang="ar-IQ" dirty="0"/>
          </a:p>
        </p:txBody>
      </p:sp>
    </p:spTree>
    <p:extLst>
      <p:ext uri="{BB962C8B-B14F-4D97-AF65-F5344CB8AC3E}">
        <p14:creationId xmlns:p14="http://schemas.microsoft.com/office/powerpoint/2010/main" val="712759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35BA37CE-ECAB-44F9-523A-07E99244F64D}"/>
              </a:ext>
            </a:extLst>
          </p:cNvPr>
          <p:cNvSpPr>
            <a:spLocks noGrp="1"/>
          </p:cNvSpPr>
          <p:nvPr>
            <p:ph idx="1"/>
          </p:nvPr>
        </p:nvSpPr>
        <p:spPr>
          <a:xfrm>
            <a:off x="565150" y="494522"/>
            <a:ext cx="11415356" cy="5266706"/>
          </a:xfrm>
        </p:spPr>
        <p:txBody>
          <a:bodyPr/>
          <a:lstStyle/>
          <a:p>
            <a:pPr marL="0" indent="0" algn="r">
              <a:buNone/>
            </a:pPr>
            <a:r>
              <a:rPr lang="ar-IQ" sz="3200" b="1" dirty="0"/>
              <a:t>أما التغير اللوني فيعود الى : </a:t>
            </a:r>
          </a:p>
          <a:p>
            <a:pPr marL="0" indent="0" algn="r">
              <a:buNone/>
            </a:pPr>
            <a:r>
              <a:rPr lang="ar-IQ" sz="3200" b="1" dirty="0"/>
              <a:t>1- تلاشي الصبغة السابقة الوجود .</a:t>
            </a:r>
          </a:p>
          <a:p>
            <a:pPr marL="0" indent="0" algn="r">
              <a:buNone/>
            </a:pPr>
            <a:r>
              <a:rPr lang="ar-IQ" sz="3200" b="1" dirty="0"/>
              <a:t>2- تعرية نهايات الريشة المتعددة الألوان . </a:t>
            </a:r>
          </a:p>
          <a:p>
            <a:pPr marL="0" indent="0" algn="r">
              <a:buNone/>
            </a:pPr>
            <a:r>
              <a:rPr lang="ar-IQ" sz="3200" b="1" dirty="0"/>
              <a:t>3-سقوط الريش القديم واحلال ريش جديد محلة حيث ينتزع الريش مرة كل ست أسابيع فيما تستمر الحلمة الادمية عند قاعدة كل حوصلة ريشة والتي تتكون منها ريشة جديدة .</a:t>
            </a:r>
          </a:p>
          <a:p>
            <a:endParaRPr lang="ar-IQ" dirty="0"/>
          </a:p>
        </p:txBody>
      </p:sp>
    </p:spTree>
    <p:extLst>
      <p:ext uri="{BB962C8B-B14F-4D97-AF65-F5344CB8AC3E}">
        <p14:creationId xmlns:p14="http://schemas.microsoft.com/office/powerpoint/2010/main" val="1542593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C0DFE0A-56B3-1664-2743-CBDEB96DB831}"/>
              </a:ext>
            </a:extLst>
          </p:cNvPr>
          <p:cNvSpPr>
            <a:spLocks noGrp="1"/>
          </p:cNvSpPr>
          <p:nvPr>
            <p:ph type="title"/>
          </p:nvPr>
        </p:nvSpPr>
        <p:spPr>
          <a:xfrm>
            <a:off x="565150" y="376518"/>
            <a:ext cx="10945532" cy="1663356"/>
          </a:xfrm>
        </p:spPr>
        <p:txBody>
          <a:bodyPr/>
          <a:lstStyle/>
          <a:p>
            <a:pPr algn="r"/>
            <a:r>
              <a:rPr lang="ar-IQ" dirty="0">
                <a:solidFill>
                  <a:srgbClr val="FF0000"/>
                </a:solidFill>
              </a:rPr>
              <a:t>الجلد في اللبائن </a:t>
            </a:r>
            <a:br>
              <a:rPr lang="en-US" dirty="0">
                <a:solidFill>
                  <a:srgbClr val="FF0000"/>
                </a:solidFill>
              </a:rPr>
            </a:br>
            <a:r>
              <a:rPr lang="ar-IQ" sz="2800" dirty="0">
                <a:solidFill>
                  <a:schemeClr val="tx1">
                    <a:lumMod val="95000"/>
                    <a:lumOff val="5000"/>
                  </a:schemeClr>
                </a:solidFill>
              </a:rPr>
              <a:t>الجلد في اللبائن مطاطي ولا يسمح بدخول الماء ، ويختلف في السمك تبعا للنوع والمكان على الجسم وتكون الادمة سميكة وتستخدم في صناعة الجلود .</a:t>
            </a:r>
            <a:endParaRPr lang="ar-IQ" dirty="0">
              <a:solidFill>
                <a:srgbClr val="FF0000"/>
              </a:solidFill>
            </a:endParaRPr>
          </a:p>
        </p:txBody>
      </p:sp>
      <p:sp>
        <p:nvSpPr>
          <p:cNvPr id="3" name="عنصر نائب للمحتوى 2">
            <a:extLst>
              <a:ext uri="{FF2B5EF4-FFF2-40B4-BE49-F238E27FC236}">
                <a16:creationId xmlns:a16="http://schemas.microsoft.com/office/drawing/2014/main" id="{6D9D920F-D00A-6F20-421C-0786E29BF36B}"/>
              </a:ext>
            </a:extLst>
          </p:cNvPr>
          <p:cNvSpPr>
            <a:spLocks noGrp="1"/>
          </p:cNvSpPr>
          <p:nvPr>
            <p:ph idx="1"/>
          </p:nvPr>
        </p:nvSpPr>
        <p:spPr>
          <a:xfrm>
            <a:off x="1201644" y="2039874"/>
            <a:ext cx="10730379" cy="3600734"/>
          </a:xfrm>
        </p:spPr>
        <p:txBody>
          <a:bodyPr/>
          <a:lstStyle/>
          <a:p>
            <a:pPr marL="0" indent="0" algn="r" rtl="1">
              <a:buNone/>
            </a:pPr>
            <a:r>
              <a:rPr lang="ar-IQ" sz="2800" b="1" dirty="0"/>
              <a:t>تتكون البشرة (</a:t>
            </a:r>
            <a:r>
              <a:rPr lang="en-US" sz="2800" b="1" dirty="0"/>
              <a:t>Epidermis</a:t>
            </a:r>
            <a:r>
              <a:rPr lang="ar-IQ" sz="2800" b="1" dirty="0"/>
              <a:t> )في اللبائن من طبقات عديدة وهي من الخارج الى الداخل :</a:t>
            </a:r>
          </a:p>
          <a:p>
            <a:pPr marL="0" indent="0" algn="r" rtl="1">
              <a:buNone/>
            </a:pPr>
            <a:r>
              <a:rPr lang="ar-IQ" sz="3200" b="1" dirty="0">
                <a:solidFill>
                  <a:srgbClr val="7030A0"/>
                </a:solidFill>
              </a:rPr>
              <a:t>1- الطبقة الخارجية المتقرنة </a:t>
            </a:r>
            <a:r>
              <a:rPr lang="en-US" sz="3200" b="1" dirty="0">
                <a:solidFill>
                  <a:srgbClr val="7030A0"/>
                </a:solidFill>
              </a:rPr>
              <a:t>Stratum Corneum </a:t>
            </a:r>
          </a:p>
          <a:p>
            <a:pPr marL="0" indent="0" algn="r" rtl="1">
              <a:buNone/>
            </a:pPr>
            <a:r>
              <a:rPr lang="en-US" sz="3200" b="1" dirty="0">
                <a:solidFill>
                  <a:srgbClr val="7030A0"/>
                </a:solidFill>
              </a:rPr>
              <a:t>2</a:t>
            </a:r>
            <a:r>
              <a:rPr lang="ar-IQ" sz="3200" b="1" dirty="0">
                <a:solidFill>
                  <a:srgbClr val="7030A0"/>
                </a:solidFill>
              </a:rPr>
              <a:t>- الطبقة الشفافة </a:t>
            </a:r>
            <a:r>
              <a:rPr lang="en-US" sz="3200" b="1" dirty="0">
                <a:solidFill>
                  <a:srgbClr val="7030A0"/>
                </a:solidFill>
              </a:rPr>
              <a:t>Stratum Lucidum </a:t>
            </a:r>
            <a:endParaRPr lang="ar-IQ" sz="3200" b="1" dirty="0">
              <a:solidFill>
                <a:srgbClr val="7030A0"/>
              </a:solidFill>
            </a:endParaRPr>
          </a:p>
          <a:p>
            <a:pPr marL="0" indent="0" algn="r" rtl="1">
              <a:buNone/>
            </a:pPr>
            <a:r>
              <a:rPr lang="ar-IQ" sz="3200" b="1" dirty="0">
                <a:solidFill>
                  <a:srgbClr val="7030A0"/>
                </a:solidFill>
              </a:rPr>
              <a:t>3- الطبقة الحبيبية او </a:t>
            </a:r>
            <a:r>
              <a:rPr lang="ar-IQ" sz="3200" b="1" dirty="0" err="1">
                <a:solidFill>
                  <a:srgbClr val="7030A0"/>
                </a:solidFill>
              </a:rPr>
              <a:t>المجببة</a:t>
            </a:r>
            <a:r>
              <a:rPr lang="ar-IQ" sz="3200" b="1" dirty="0">
                <a:solidFill>
                  <a:srgbClr val="7030A0"/>
                </a:solidFill>
              </a:rPr>
              <a:t> </a:t>
            </a:r>
            <a:r>
              <a:rPr lang="en-US" sz="3200" b="1" dirty="0">
                <a:solidFill>
                  <a:srgbClr val="7030A0"/>
                </a:solidFill>
              </a:rPr>
              <a:t> Stratum Granulosum </a:t>
            </a:r>
          </a:p>
          <a:p>
            <a:pPr marL="0" indent="0" algn="r" rtl="1">
              <a:buNone/>
            </a:pPr>
            <a:r>
              <a:rPr lang="en-US" sz="3200" b="1" dirty="0">
                <a:solidFill>
                  <a:srgbClr val="7030A0"/>
                </a:solidFill>
              </a:rPr>
              <a:t>-4</a:t>
            </a:r>
            <a:r>
              <a:rPr lang="ar-IQ" sz="3200" b="1" dirty="0">
                <a:solidFill>
                  <a:srgbClr val="7030A0"/>
                </a:solidFill>
              </a:rPr>
              <a:t> الطبقة الشوكية </a:t>
            </a:r>
            <a:r>
              <a:rPr lang="en-US" sz="3200" b="1" dirty="0">
                <a:solidFill>
                  <a:srgbClr val="7030A0"/>
                </a:solidFill>
              </a:rPr>
              <a:t>Stratum Spinosum </a:t>
            </a:r>
          </a:p>
          <a:p>
            <a:pPr marL="0" indent="0" algn="r" rtl="1">
              <a:buNone/>
            </a:pPr>
            <a:r>
              <a:rPr lang="en-US" sz="3200" b="1" dirty="0">
                <a:solidFill>
                  <a:srgbClr val="7030A0"/>
                </a:solidFill>
              </a:rPr>
              <a:t>-5</a:t>
            </a:r>
            <a:r>
              <a:rPr lang="ar-IQ" sz="3200" b="1" dirty="0">
                <a:solidFill>
                  <a:srgbClr val="7030A0"/>
                </a:solidFill>
              </a:rPr>
              <a:t> الطبقة المولدة </a:t>
            </a:r>
            <a:r>
              <a:rPr lang="en-US" sz="3200" b="1" dirty="0">
                <a:solidFill>
                  <a:srgbClr val="7030A0"/>
                </a:solidFill>
              </a:rPr>
              <a:t>Stratum Germinativum </a:t>
            </a:r>
            <a:endParaRPr lang="ar-IQ" sz="3200" b="1" dirty="0">
              <a:solidFill>
                <a:srgbClr val="7030A0"/>
              </a:solidFill>
            </a:endParaRPr>
          </a:p>
        </p:txBody>
      </p:sp>
    </p:spTree>
    <p:extLst>
      <p:ext uri="{BB962C8B-B14F-4D97-AF65-F5344CB8AC3E}">
        <p14:creationId xmlns:p14="http://schemas.microsoft.com/office/powerpoint/2010/main" val="4133037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9925F4C3-247A-6692-F0C9-CA642EC67B97}"/>
              </a:ext>
            </a:extLst>
          </p:cNvPr>
          <p:cNvPicPr>
            <a:picLocks noChangeAspect="1"/>
          </p:cNvPicPr>
          <p:nvPr/>
        </p:nvPicPr>
        <p:blipFill>
          <a:blip r:embed="rId2"/>
          <a:stretch>
            <a:fillRect/>
          </a:stretch>
        </p:blipFill>
        <p:spPr>
          <a:xfrm>
            <a:off x="1918448" y="1"/>
            <a:ext cx="9036424" cy="6348412"/>
          </a:xfrm>
          <a:prstGeom prst="rect">
            <a:avLst/>
          </a:prstGeom>
        </p:spPr>
      </p:pic>
    </p:spTree>
    <p:extLst>
      <p:ext uri="{BB962C8B-B14F-4D97-AF65-F5344CB8AC3E}">
        <p14:creationId xmlns:p14="http://schemas.microsoft.com/office/powerpoint/2010/main" val="1625077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5BAE323C-43F1-A366-B911-20CC8E1D3DFC}"/>
              </a:ext>
            </a:extLst>
          </p:cNvPr>
          <p:cNvSpPr>
            <a:spLocks noGrp="1"/>
          </p:cNvSpPr>
          <p:nvPr>
            <p:ph idx="1"/>
          </p:nvPr>
        </p:nvSpPr>
        <p:spPr>
          <a:xfrm>
            <a:off x="439271" y="277907"/>
            <a:ext cx="11555505" cy="6015318"/>
          </a:xfrm>
        </p:spPr>
        <p:txBody>
          <a:bodyPr>
            <a:normAutofit/>
          </a:bodyPr>
          <a:lstStyle/>
          <a:p>
            <a:pPr marL="0" indent="0" algn="r" rtl="1">
              <a:buNone/>
            </a:pPr>
            <a:r>
              <a:rPr lang="ar-IQ" sz="3600" b="1" dirty="0">
                <a:solidFill>
                  <a:schemeClr val="accent3">
                    <a:lumMod val="50000"/>
                  </a:schemeClr>
                </a:solidFill>
              </a:rPr>
              <a:t>الطبقة المتقرنة </a:t>
            </a:r>
            <a:r>
              <a:rPr lang="en-US" sz="3600" b="1" dirty="0">
                <a:solidFill>
                  <a:schemeClr val="accent3">
                    <a:lumMod val="50000"/>
                  </a:schemeClr>
                </a:solidFill>
              </a:rPr>
              <a:t>Stratum Corneum</a:t>
            </a:r>
            <a:r>
              <a:rPr lang="ar-IQ" sz="3600" b="1" dirty="0">
                <a:solidFill>
                  <a:schemeClr val="accent3">
                    <a:lumMod val="50000"/>
                  </a:schemeClr>
                </a:solidFill>
              </a:rPr>
              <a:t> </a:t>
            </a:r>
            <a:r>
              <a:rPr lang="ar-IQ" sz="3200" b="1" dirty="0"/>
              <a:t>مميزاتها</a:t>
            </a:r>
            <a:r>
              <a:rPr lang="ar-IQ" b="1" dirty="0"/>
              <a:t> :</a:t>
            </a:r>
          </a:p>
          <a:p>
            <a:pPr marL="0" indent="0" algn="r">
              <a:buNone/>
            </a:pPr>
            <a:r>
              <a:rPr lang="ar-IQ" b="1" dirty="0"/>
              <a:t>1- </a:t>
            </a:r>
            <a:r>
              <a:rPr lang="ar-IQ" sz="2800" b="1" dirty="0"/>
              <a:t>محتوية على الكيراتين ( بروتين صلب غير ذائب ولا يسمح بدخول الماء ).</a:t>
            </a:r>
            <a:r>
              <a:rPr lang="en-US" sz="2800" b="1" dirty="0"/>
              <a:t> </a:t>
            </a:r>
            <a:endParaRPr lang="ar-IQ" sz="2800" b="1" dirty="0"/>
          </a:p>
          <a:p>
            <a:pPr marL="0" indent="0" algn="r">
              <a:buNone/>
            </a:pPr>
            <a:r>
              <a:rPr lang="ar-IQ" sz="2800" b="1" dirty="0"/>
              <a:t>2- خلاياها فاقدة </a:t>
            </a:r>
            <a:r>
              <a:rPr lang="ar-IQ" sz="2800" b="1" dirty="0" err="1"/>
              <a:t>لانويتها</a:t>
            </a:r>
            <a:r>
              <a:rPr lang="ar-IQ" sz="2800" b="1" dirty="0"/>
              <a:t> لكنها ليست ميته. </a:t>
            </a:r>
          </a:p>
          <a:p>
            <a:pPr marL="0" indent="0" algn="r">
              <a:buNone/>
            </a:pPr>
            <a:r>
              <a:rPr lang="ar-IQ" sz="2800" b="1" dirty="0"/>
              <a:t>3- تفرز عدة انزيمات منها انزيم كابح للنشاط الانقسامي للطبقة القاعدية او المولدة . </a:t>
            </a:r>
          </a:p>
          <a:p>
            <a:pPr marL="0" indent="0" algn="r">
              <a:buNone/>
            </a:pPr>
            <a:r>
              <a:rPr lang="ar-IQ" sz="2800" b="1" dirty="0"/>
              <a:t>4- تتباين في سمكها حسب الأماكن.</a:t>
            </a:r>
          </a:p>
          <a:p>
            <a:pPr marL="0" indent="0" algn="r" rtl="1">
              <a:buNone/>
            </a:pPr>
            <a:r>
              <a:rPr lang="ar-IQ" sz="2800" b="1" dirty="0"/>
              <a:t>5- قد تكون غنية بالشحوم </a:t>
            </a:r>
            <a:r>
              <a:rPr lang="ar-IQ" sz="2800" b="1" dirty="0" err="1"/>
              <a:t>المفسفرة</a:t>
            </a:r>
            <a:r>
              <a:rPr lang="ar-IQ" sz="2800" b="1" dirty="0"/>
              <a:t> </a:t>
            </a:r>
            <a:r>
              <a:rPr lang="en-US" sz="2800" b="1" dirty="0"/>
              <a:t>Phospholipid rich layer</a:t>
            </a:r>
            <a:r>
              <a:rPr lang="ar-IQ" sz="2800" b="1" dirty="0"/>
              <a:t> كما في الفقمة واسود البحر وبذلك يكون أكثر مقاومة للماء . </a:t>
            </a:r>
          </a:p>
          <a:p>
            <a:pPr marL="0" indent="0" algn="r" rtl="1">
              <a:buNone/>
            </a:pPr>
            <a:endParaRPr lang="ar-IQ" sz="2800" b="1" dirty="0"/>
          </a:p>
          <a:p>
            <a:pPr marL="0" indent="0" algn="r" rtl="1">
              <a:buNone/>
            </a:pPr>
            <a:r>
              <a:rPr lang="ar-IQ" sz="2800" b="1" dirty="0"/>
              <a:t>كما يوجد الكيراتين في جلد اللبائن الاستوائية الكبيرة مثل الفيل وفرس البحر والكركدن ويكون اقل في الحيتان. </a:t>
            </a:r>
          </a:p>
          <a:p>
            <a:pPr marL="0" indent="0" algn="r" rtl="1">
              <a:buNone/>
            </a:pPr>
            <a:r>
              <a:rPr lang="ar-IQ" b="1" dirty="0"/>
              <a:t>  </a:t>
            </a:r>
          </a:p>
        </p:txBody>
      </p:sp>
    </p:spTree>
    <p:extLst>
      <p:ext uri="{BB962C8B-B14F-4D97-AF65-F5344CB8AC3E}">
        <p14:creationId xmlns:p14="http://schemas.microsoft.com/office/powerpoint/2010/main" val="735705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EB711E8-7773-92E6-5F6B-572FD3A0D1C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38417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A0790B7-260C-C4AD-1A1F-0E8CE62D1756}"/>
              </a:ext>
            </a:extLst>
          </p:cNvPr>
          <p:cNvSpPr>
            <a:spLocks noGrp="1"/>
          </p:cNvSpPr>
          <p:nvPr>
            <p:ph idx="1"/>
          </p:nvPr>
        </p:nvSpPr>
        <p:spPr>
          <a:xfrm>
            <a:off x="565149" y="251012"/>
            <a:ext cx="11483415" cy="6239435"/>
          </a:xfrm>
        </p:spPr>
        <p:txBody>
          <a:bodyPr>
            <a:normAutofit lnSpcReduction="10000"/>
          </a:bodyPr>
          <a:lstStyle/>
          <a:p>
            <a:pPr marL="0" indent="0" algn="r" rtl="1">
              <a:buNone/>
            </a:pPr>
            <a:r>
              <a:rPr lang="ar-IQ" sz="3600" b="1" dirty="0">
                <a:solidFill>
                  <a:schemeClr val="accent3">
                    <a:lumMod val="50000"/>
                  </a:schemeClr>
                </a:solidFill>
              </a:rPr>
              <a:t>الطبقة الشفافة </a:t>
            </a:r>
            <a:r>
              <a:rPr lang="en-US" sz="3600" b="1" dirty="0">
                <a:solidFill>
                  <a:schemeClr val="accent3">
                    <a:lumMod val="50000"/>
                  </a:schemeClr>
                </a:solidFill>
              </a:rPr>
              <a:t>Stratum Lucidum</a:t>
            </a:r>
            <a:r>
              <a:rPr lang="en-US" sz="3600" b="1" dirty="0">
                <a:solidFill>
                  <a:srgbClr val="7030A0"/>
                </a:solidFill>
              </a:rPr>
              <a:t> </a:t>
            </a:r>
            <a:r>
              <a:rPr lang="ar-IQ" sz="3600" b="1" dirty="0">
                <a:solidFill>
                  <a:schemeClr val="accent3">
                    <a:lumMod val="50000"/>
                  </a:schemeClr>
                </a:solidFill>
              </a:rPr>
              <a:t>:</a:t>
            </a:r>
          </a:p>
          <a:p>
            <a:pPr marL="0" indent="0" algn="r" rtl="1">
              <a:buNone/>
            </a:pPr>
            <a:r>
              <a:rPr lang="ar-IQ" sz="2800" b="1" dirty="0"/>
              <a:t>وتسمى كاسره للضوء او الطبقة المانعة </a:t>
            </a:r>
            <a:r>
              <a:rPr lang="en-US" sz="2800" b="1" dirty="0"/>
              <a:t>Barrier layer </a:t>
            </a:r>
            <a:r>
              <a:rPr lang="ar-IQ" sz="2800" b="1" dirty="0"/>
              <a:t> (خلاياها متراصة تمنع مرور المواد)</a:t>
            </a:r>
          </a:p>
          <a:p>
            <a:pPr marL="0" indent="0" algn="r" rtl="1">
              <a:buNone/>
            </a:pPr>
            <a:r>
              <a:rPr lang="ar-IQ" sz="2800" b="1" dirty="0"/>
              <a:t>وتحتوي على مادة كيمياوية تسمى </a:t>
            </a:r>
            <a:r>
              <a:rPr lang="en-US" sz="2800" b="1" dirty="0"/>
              <a:t>Eleidin </a:t>
            </a:r>
            <a:r>
              <a:rPr lang="ar-IQ" sz="2800" b="1" dirty="0"/>
              <a:t> حيث تشترك مع الكيراتين الزجاجي (</a:t>
            </a:r>
            <a:r>
              <a:rPr lang="en-US" sz="2800" b="1" dirty="0"/>
              <a:t>Keratohyalin </a:t>
            </a:r>
            <a:r>
              <a:rPr lang="ar-IQ" sz="2800" b="1" dirty="0"/>
              <a:t>) في تكوين الكيراتين. </a:t>
            </a:r>
          </a:p>
          <a:p>
            <a:pPr marL="0" indent="0" algn="r" rtl="1">
              <a:buNone/>
            </a:pPr>
            <a:endParaRPr lang="ar-IQ" sz="2800" b="1" dirty="0"/>
          </a:p>
          <a:p>
            <a:pPr marL="0" indent="0" algn="r" rtl="1">
              <a:buNone/>
            </a:pPr>
            <a:r>
              <a:rPr lang="ar-IQ" sz="3600" b="1" dirty="0">
                <a:solidFill>
                  <a:schemeClr val="accent3">
                    <a:lumMod val="50000"/>
                  </a:schemeClr>
                </a:solidFill>
              </a:rPr>
              <a:t>الطبقة الحبيبية</a:t>
            </a:r>
            <a:r>
              <a:rPr lang="en-US" sz="3600" b="1" dirty="0">
                <a:solidFill>
                  <a:schemeClr val="accent3">
                    <a:lumMod val="50000"/>
                  </a:schemeClr>
                </a:solidFill>
              </a:rPr>
              <a:t>Stratum Granulosum </a:t>
            </a:r>
            <a:r>
              <a:rPr lang="ar-IQ" sz="3600" b="1" dirty="0">
                <a:solidFill>
                  <a:schemeClr val="accent3">
                    <a:lumMod val="50000"/>
                  </a:schemeClr>
                </a:solidFill>
              </a:rPr>
              <a:t>  : </a:t>
            </a:r>
          </a:p>
          <a:p>
            <a:pPr marL="0" indent="0" algn="r" rtl="1">
              <a:buNone/>
            </a:pPr>
            <a:r>
              <a:rPr lang="ar-IQ" sz="2800" b="1" dirty="0"/>
              <a:t>تتألف من عدة صفوف محملة بحبيبات الكيراتين الزجاجي ويزداد عددها في الطبقة الخارجية </a:t>
            </a:r>
          </a:p>
          <a:p>
            <a:pPr marL="0" indent="0" algn="r" rtl="1">
              <a:buNone/>
            </a:pPr>
            <a:endParaRPr lang="ar-IQ" sz="2800" b="1" dirty="0"/>
          </a:p>
          <a:p>
            <a:pPr marL="0" indent="0" algn="r" rtl="1">
              <a:buNone/>
            </a:pPr>
            <a:r>
              <a:rPr lang="ar-IQ" sz="3600" b="1" dirty="0">
                <a:solidFill>
                  <a:schemeClr val="accent3">
                    <a:lumMod val="50000"/>
                  </a:schemeClr>
                </a:solidFill>
              </a:rPr>
              <a:t>الطبقة الشوكية </a:t>
            </a:r>
            <a:r>
              <a:rPr lang="en-US" sz="3600" b="1" dirty="0">
                <a:solidFill>
                  <a:schemeClr val="accent3">
                    <a:lumMod val="50000"/>
                  </a:schemeClr>
                </a:solidFill>
              </a:rPr>
              <a:t>Stratum Spinosum</a:t>
            </a:r>
            <a:r>
              <a:rPr lang="ar-IQ" sz="3600" b="1" dirty="0">
                <a:solidFill>
                  <a:schemeClr val="accent3">
                    <a:lumMod val="50000"/>
                  </a:schemeClr>
                </a:solidFill>
              </a:rPr>
              <a:t>  :</a:t>
            </a:r>
          </a:p>
          <a:p>
            <a:pPr marL="0" indent="0" algn="r" rtl="1">
              <a:buNone/>
            </a:pPr>
            <a:r>
              <a:rPr lang="ar-IQ" sz="2800" b="1" dirty="0"/>
              <a:t>ترتبط الخلايا فيها مع بعضها البعض عن طريق جسور بينية لكل جسر ذراعان ينشا كل منها من خلية ويكونان على تماس ببعضهما . </a:t>
            </a:r>
          </a:p>
          <a:p>
            <a:pPr marL="0" indent="0" algn="r" rtl="1">
              <a:buNone/>
            </a:pPr>
            <a:r>
              <a:rPr lang="ar-IQ" sz="2800" b="1" dirty="0"/>
              <a:t> </a:t>
            </a:r>
          </a:p>
        </p:txBody>
      </p:sp>
    </p:spTree>
    <p:extLst>
      <p:ext uri="{BB962C8B-B14F-4D97-AF65-F5344CB8AC3E}">
        <p14:creationId xmlns:p14="http://schemas.microsoft.com/office/powerpoint/2010/main" val="1097749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37F36514-48D5-CE7C-4EC1-02225A4A5672}"/>
              </a:ext>
            </a:extLst>
          </p:cNvPr>
          <p:cNvSpPr>
            <a:spLocks noGrp="1"/>
          </p:cNvSpPr>
          <p:nvPr>
            <p:ph idx="1"/>
          </p:nvPr>
        </p:nvSpPr>
        <p:spPr>
          <a:xfrm>
            <a:off x="125506" y="107576"/>
            <a:ext cx="12066494" cy="6427695"/>
          </a:xfrm>
        </p:spPr>
        <p:txBody>
          <a:bodyPr>
            <a:normAutofit/>
          </a:bodyPr>
          <a:lstStyle/>
          <a:p>
            <a:pPr marL="0" indent="0" algn="r" rtl="1">
              <a:buNone/>
            </a:pPr>
            <a:r>
              <a:rPr lang="ar-IQ" sz="3600" b="1" dirty="0">
                <a:solidFill>
                  <a:schemeClr val="accent3">
                    <a:lumMod val="50000"/>
                  </a:schemeClr>
                </a:solidFill>
              </a:rPr>
              <a:t>الطبقة المولدة </a:t>
            </a:r>
            <a:r>
              <a:rPr lang="en-US" sz="3600" b="1" dirty="0">
                <a:solidFill>
                  <a:schemeClr val="accent3">
                    <a:lumMod val="50000"/>
                  </a:schemeClr>
                </a:solidFill>
              </a:rPr>
              <a:t>Stratum Germinativum</a:t>
            </a:r>
            <a:r>
              <a:rPr lang="ar-IQ" sz="3600" b="1" dirty="0">
                <a:solidFill>
                  <a:schemeClr val="accent3">
                    <a:lumMod val="50000"/>
                  </a:schemeClr>
                </a:solidFill>
              </a:rPr>
              <a:t> :</a:t>
            </a:r>
          </a:p>
          <a:p>
            <a:pPr marL="0" indent="0" algn="r">
              <a:buNone/>
            </a:pPr>
            <a:r>
              <a:rPr lang="ar-IQ" sz="2800" b="1" dirty="0"/>
              <a:t>تستقر خلاياها العمودية على الغشاء القاعدي (ليس لجميعها قدرة انقسامية).</a:t>
            </a:r>
          </a:p>
          <a:p>
            <a:pPr marL="0" indent="0" algn="r">
              <a:buNone/>
            </a:pPr>
            <a:endParaRPr lang="ar-IQ" sz="2800" b="1" dirty="0"/>
          </a:p>
          <a:p>
            <a:pPr marL="0" indent="0" algn="r">
              <a:buNone/>
            </a:pPr>
            <a:r>
              <a:rPr lang="ar-IQ" sz="2800" b="1" dirty="0"/>
              <a:t>خلايا طبقة البشرة وهي : </a:t>
            </a:r>
          </a:p>
          <a:p>
            <a:pPr marL="0" indent="0" algn="r" rtl="1">
              <a:buNone/>
            </a:pPr>
            <a:r>
              <a:rPr lang="ar-IQ" sz="2800" b="1" dirty="0"/>
              <a:t>1- الخلايا الكيراتينية </a:t>
            </a:r>
            <a:r>
              <a:rPr lang="en-US" sz="2800" b="1" dirty="0"/>
              <a:t>Keratinocytes</a:t>
            </a:r>
            <a:r>
              <a:rPr lang="ar-IQ" sz="2800" b="1" dirty="0"/>
              <a:t> (النسبة الأكبر من خلايا البشرة)       برمجة انقسام الخلايا</a:t>
            </a:r>
          </a:p>
          <a:p>
            <a:pPr marL="0" indent="0" algn="r" rtl="1">
              <a:buNone/>
            </a:pPr>
            <a:r>
              <a:rPr lang="ar-IQ" sz="2800" b="1" dirty="0"/>
              <a:t>2- خلايا لانكرهانز </a:t>
            </a:r>
            <a:r>
              <a:rPr lang="en-US" sz="2800" b="1" dirty="0"/>
              <a:t>Langerhan s Cells</a:t>
            </a:r>
            <a:r>
              <a:rPr lang="ar-IQ" sz="2800" b="1" dirty="0"/>
              <a:t> (لها دور في الجهاز المناعي )،          تخصص الخلايا </a:t>
            </a:r>
          </a:p>
          <a:p>
            <a:pPr marL="0" indent="0" algn="r" rtl="1">
              <a:buNone/>
            </a:pPr>
            <a:r>
              <a:rPr lang="ar-IQ" sz="2800" b="1" dirty="0"/>
              <a:t>الكيراتينية                                                            </a:t>
            </a:r>
          </a:p>
          <a:p>
            <a:pPr marL="0" indent="0" algn="r" rtl="1">
              <a:buNone/>
            </a:pPr>
            <a:r>
              <a:rPr lang="ar-IQ" sz="2800" b="1" dirty="0"/>
              <a:t> 3-الخلايا الميلانية </a:t>
            </a:r>
            <a:r>
              <a:rPr lang="en-US" sz="2800" b="1" dirty="0"/>
              <a:t>Melanocytes </a:t>
            </a:r>
            <a:r>
              <a:rPr lang="ar-IQ" sz="2800" b="1" dirty="0"/>
              <a:t> (الثايروسين   انزيم </a:t>
            </a:r>
            <a:r>
              <a:rPr lang="en-US" sz="2800" b="1" dirty="0"/>
              <a:t>Tyrosinase</a:t>
            </a:r>
            <a:r>
              <a:rPr lang="ar-IQ" sz="2800" b="1" dirty="0"/>
              <a:t>  </a:t>
            </a:r>
            <a:r>
              <a:rPr lang="en-US" sz="2800" b="1" dirty="0"/>
              <a:t>Dihydroxy</a:t>
            </a:r>
            <a:r>
              <a:rPr lang="ar-IQ" sz="2800" b="1" dirty="0"/>
              <a:t> </a:t>
            </a:r>
          </a:p>
          <a:p>
            <a:pPr marL="0" indent="0" algn="r" rtl="1">
              <a:buNone/>
            </a:pPr>
            <a:r>
              <a:rPr lang="en-US" sz="2800" b="1" dirty="0"/>
              <a:t>phenylalanine</a:t>
            </a:r>
            <a:r>
              <a:rPr lang="ar-IQ" b="1" dirty="0"/>
              <a:t> </a:t>
            </a:r>
          </a:p>
          <a:p>
            <a:pPr marL="0" indent="0" algn="r" rtl="1">
              <a:buNone/>
            </a:pPr>
            <a:r>
              <a:rPr lang="ar-IQ" sz="2800" b="1" dirty="0"/>
              <a:t>4- خلايا ميركل </a:t>
            </a:r>
            <a:r>
              <a:rPr lang="en-US" sz="2800" b="1" dirty="0"/>
              <a:t>        (Neuroreceptor) Merkels Cells </a:t>
            </a:r>
            <a:r>
              <a:rPr lang="ar-IQ" sz="2800" b="1" dirty="0"/>
              <a:t> </a:t>
            </a:r>
          </a:p>
          <a:p>
            <a:pPr marL="0" indent="0" algn="r" rtl="1">
              <a:buNone/>
            </a:pPr>
            <a:r>
              <a:rPr lang="ar-IQ" sz="2800" b="1" dirty="0"/>
              <a:t>5- الخلايا الجذعية </a:t>
            </a:r>
            <a:r>
              <a:rPr lang="en-US" sz="2800" b="1" dirty="0"/>
              <a:t>Stem Cells</a:t>
            </a:r>
            <a:r>
              <a:rPr lang="ar-IQ" sz="2800" b="1" dirty="0"/>
              <a:t> (لها قدرات انقسامية عالية ،ويسيطر على التقشير </a:t>
            </a:r>
            <a:r>
              <a:rPr lang="en-US" sz="2800" b="1" dirty="0"/>
              <a:t>Thyroid gl.</a:t>
            </a:r>
            <a:endParaRPr lang="ar-IQ" sz="2800" b="1" dirty="0"/>
          </a:p>
          <a:p>
            <a:pPr marL="0" indent="0" algn="r">
              <a:buNone/>
            </a:pPr>
            <a:endParaRPr lang="ar-IQ" sz="2800" b="1" dirty="0"/>
          </a:p>
        </p:txBody>
      </p:sp>
      <p:cxnSp>
        <p:nvCxnSpPr>
          <p:cNvPr id="4" name="رابط كسهم مستقيم 3">
            <a:extLst>
              <a:ext uri="{FF2B5EF4-FFF2-40B4-BE49-F238E27FC236}">
                <a16:creationId xmlns:a16="http://schemas.microsoft.com/office/drawing/2014/main" id="{7FD89A06-045C-2189-4179-111A4B5926E3}"/>
              </a:ext>
            </a:extLst>
          </p:cNvPr>
          <p:cNvCxnSpPr/>
          <p:nvPr/>
        </p:nvCxnSpPr>
        <p:spPr>
          <a:xfrm flipH="1" flipV="1">
            <a:off x="2716306" y="2882153"/>
            <a:ext cx="349623" cy="4437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رابط كسهم مستقيم 5">
            <a:extLst>
              <a:ext uri="{FF2B5EF4-FFF2-40B4-BE49-F238E27FC236}">
                <a16:creationId xmlns:a16="http://schemas.microsoft.com/office/drawing/2014/main" id="{9895C2AD-0560-BB7C-51A4-A119B093EA12}"/>
              </a:ext>
            </a:extLst>
          </p:cNvPr>
          <p:cNvCxnSpPr/>
          <p:nvPr/>
        </p:nvCxnSpPr>
        <p:spPr>
          <a:xfrm flipH="1">
            <a:off x="2283804" y="3396343"/>
            <a:ext cx="69924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رابط كسهم مستقيم 7">
            <a:extLst>
              <a:ext uri="{FF2B5EF4-FFF2-40B4-BE49-F238E27FC236}">
                <a16:creationId xmlns:a16="http://schemas.microsoft.com/office/drawing/2014/main" id="{34C45903-6C1C-9BAB-1B53-F0D034CDC376}"/>
              </a:ext>
            </a:extLst>
          </p:cNvPr>
          <p:cNvCxnSpPr>
            <a:cxnSpLocks/>
          </p:cNvCxnSpPr>
          <p:nvPr/>
        </p:nvCxnSpPr>
        <p:spPr>
          <a:xfrm flipH="1">
            <a:off x="3348958" y="4487842"/>
            <a:ext cx="220165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41693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C634D8FF-49D3-22C0-B75E-7E4D2EDCAAA2}"/>
              </a:ext>
            </a:extLst>
          </p:cNvPr>
          <p:cNvPicPr>
            <a:picLocks noChangeAspect="1"/>
          </p:cNvPicPr>
          <p:nvPr/>
        </p:nvPicPr>
        <p:blipFill>
          <a:blip r:embed="rId2"/>
          <a:stretch>
            <a:fillRect/>
          </a:stretch>
        </p:blipFill>
        <p:spPr>
          <a:xfrm>
            <a:off x="1586753" y="-155418"/>
            <a:ext cx="8991599" cy="7168836"/>
          </a:xfrm>
          <a:prstGeom prst="rect">
            <a:avLst/>
          </a:prstGeom>
        </p:spPr>
      </p:pic>
    </p:spTree>
    <p:extLst>
      <p:ext uri="{BB962C8B-B14F-4D97-AF65-F5344CB8AC3E}">
        <p14:creationId xmlns:p14="http://schemas.microsoft.com/office/powerpoint/2010/main" val="3503200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C41A9DB2-F460-757F-F2EE-8658A19BA2EC}"/>
              </a:ext>
            </a:extLst>
          </p:cNvPr>
          <p:cNvPicPr>
            <a:picLocks noChangeAspect="1"/>
          </p:cNvPicPr>
          <p:nvPr/>
        </p:nvPicPr>
        <p:blipFill>
          <a:blip r:embed="rId2"/>
          <a:stretch>
            <a:fillRect/>
          </a:stretch>
        </p:blipFill>
        <p:spPr>
          <a:xfrm>
            <a:off x="1219200" y="55469"/>
            <a:ext cx="10874188" cy="6116731"/>
          </a:xfrm>
          <a:prstGeom prst="rect">
            <a:avLst/>
          </a:prstGeom>
        </p:spPr>
      </p:pic>
      <p:sp>
        <p:nvSpPr>
          <p:cNvPr id="2" name="مستطيل 1">
            <a:extLst>
              <a:ext uri="{FF2B5EF4-FFF2-40B4-BE49-F238E27FC236}">
                <a16:creationId xmlns:a16="http://schemas.microsoft.com/office/drawing/2014/main" id="{00F7BA2C-6F9F-26A3-86A3-BB4237F3C238}"/>
              </a:ext>
            </a:extLst>
          </p:cNvPr>
          <p:cNvSpPr/>
          <p:nvPr/>
        </p:nvSpPr>
        <p:spPr>
          <a:xfrm>
            <a:off x="6096000" y="1389529"/>
            <a:ext cx="1084729" cy="3137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IQ"/>
          </a:p>
        </p:txBody>
      </p:sp>
    </p:spTree>
    <p:extLst>
      <p:ext uri="{BB962C8B-B14F-4D97-AF65-F5344CB8AC3E}">
        <p14:creationId xmlns:p14="http://schemas.microsoft.com/office/powerpoint/2010/main" val="2393437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DD0F6DD-51D2-DD77-1C64-24A562539D82}"/>
              </a:ext>
            </a:extLst>
          </p:cNvPr>
          <p:cNvSpPr>
            <a:spLocks noGrp="1"/>
          </p:cNvSpPr>
          <p:nvPr>
            <p:ph type="title"/>
          </p:nvPr>
        </p:nvSpPr>
        <p:spPr>
          <a:xfrm>
            <a:off x="565150" y="0"/>
            <a:ext cx="7996143" cy="1096772"/>
          </a:xfrm>
        </p:spPr>
        <p:txBody>
          <a:bodyPr/>
          <a:lstStyle/>
          <a:p>
            <a:pPr algn="r"/>
            <a:r>
              <a:rPr lang="ar-IQ" dirty="0"/>
              <a:t>اللون في الجلد </a:t>
            </a:r>
          </a:p>
        </p:txBody>
      </p:sp>
      <p:sp>
        <p:nvSpPr>
          <p:cNvPr id="3" name="عنصر نائب للمحتوى 2">
            <a:extLst>
              <a:ext uri="{FF2B5EF4-FFF2-40B4-BE49-F238E27FC236}">
                <a16:creationId xmlns:a16="http://schemas.microsoft.com/office/drawing/2014/main" id="{E7E50098-6B35-7DE9-8547-A8F1BC7EFFF7}"/>
              </a:ext>
            </a:extLst>
          </p:cNvPr>
          <p:cNvSpPr>
            <a:spLocks noGrp="1"/>
          </p:cNvSpPr>
          <p:nvPr>
            <p:ph idx="1"/>
          </p:nvPr>
        </p:nvSpPr>
        <p:spPr>
          <a:xfrm>
            <a:off x="565150" y="735106"/>
            <a:ext cx="11187579" cy="5026122"/>
          </a:xfrm>
        </p:spPr>
        <p:txBody>
          <a:bodyPr/>
          <a:lstStyle/>
          <a:p>
            <a:pPr marL="0" indent="0" algn="r">
              <a:buNone/>
            </a:pPr>
            <a:r>
              <a:rPr lang="ar-IQ" sz="3200" b="1" dirty="0"/>
              <a:t>يقع لون الحيوان في الادمة او البشرة او في بعض التحورات البشروية</a:t>
            </a:r>
          </a:p>
          <a:p>
            <a:pPr marL="0" indent="0" algn="r">
              <a:buNone/>
            </a:pPr>
            <a:endParaRPr lang="ar-IQ" dirty="0"/>
          </a:p>
        </p:txBody>
      </p:sp>
      <p:sp>
        <p:nvSpPr>
          <p:cNvPr id="5" name="مربع نص 4">
            <a:extLst>
              <a:ext uri="{FF2B5EF4-FFF2-40B4-BE49-F238E27FC236}">
                <a16:creationId xmlns:a16="http://schemas.microsoft.com/office/drawing/2014/main" id="{274941B1-6EE7-B952-5FE5-0955F7F4A13D}"/>
              </a:ext>
            </a:extLst>
          </p:cNvPr>
          <p:cNvSpPr txBox="1"/>
          <p:nvPr/>
        </p:nvSpPr>
        <p:spPr>
          <a:xfrm>
            <a:off x="1326776" y="1308847"/>
            <a:ext cx="10228730" cy="4524315"/>
          </a:xfrm>
          <a:prstGeom prst="rect">
            <a:avLst/>
          </a:prstGeom>
          <a:solidFill>
            <a:schemeClr val="accent3">
              <a:lumMod val="20000"/>
              <a:lumOff val="80000"/>
            </a:schemeClr>
          </a:solidFill>
        </p:spPr>
        <p:txBody>
          <a:bodyPr wrap="square">
            <a:spAutoFit/>
          </a:bodyPr>
          <a:lstStyle/>
          <a:p>
            <a:pPr algn="r" rtl="1"/>
            <a:r>
              <a:rPr lang="ar-IQ" sz="3600" b="1" dirty="0"/>
              <a:t>1</a:t>
            </a:r>
            <a:r>
              <a:rPr lang="en-US" sz="3600" b="1" dirty="0"/>
              <a:t>-</a:t>
            </a:r>
            <a:r>
              <a:rPr lang="ar-IQ" sz="3600" b="1" dirty="0"/>
              <a:t>لون صبغي    </a:t>
            </a:r>
            <a:r>
              <a:rPr lang="en-US" sz="3600" b="1" dirty="0"/>
              <a:t>pigmental colour</a:t>
            </a:r>
            <a:r>
              <a:rPr lang="ar-IQ" sz="3600" b="1" dirty="0"/>
              <a:t> </a:t>
            </a:r>
          </a:p>
          <a:p>
            <a:pPr algn="r" rtl="1"/>
            <a:r>
              <a:rPr lang="ar-IQ" sz="2800" b="1" dirty="0"/>
              <a:t>ينتج عن وجود صبغة الميلانين في خلايا تسمى حاملات الميلانين </a:t>
            </a:r>
            <a:r>
              <a:rPr lang="en-US" sz="2800" b="1" dirty="0"/>
              <a:t>Melanophores</a:t>
            </a:r>
            <a:r>
              <a:rPr lang="ar-IQ" sz="2800" b="1" dirty="0"/>
              <a:t> وتكون على شكلين </a:t>
            </a:r>
            <a:r>
              <a:rPr lang="ar-IQ" b="1" dirty="0"/>
              <a:t>:</a:t>
            </a:r>
            <a:endParaRPr lang="ar-IQ" sz="2800" b="1" dirty="0"/>
          </a:p>
          <a:p>
            <a:pPr algn="r" rtl="1"/>
            <a:r>
              <a:rPr lang="ar-IQ" sz="2800" b="1" dirty="0"/>
              <a:t>1- </a:t>
            </a:r>
            <a:r>
              <a:rPr lang="en-US" sz="2800" b="1" dirty="0">
                <a:solidFill>
                  <a:schemeClr val="accent5"/>
                </a:solidFill>
              </a:rPr>
              <a:t>E</a:t>
            </a:r>
            <a:r>
              <a:rPr lang="en-US" sz="2800" b="1" dirty="0"/>
              <a:t>umelanin</a:t>
            </a:r>
            <a:r>
              <a:rPr lang="ar-IQ" sz="2800" b="1" dirty="0"/>
              <a:t> وتعطي اللون </a:t>
            </a:r>
            <a:r>
              <a:rPr lang="ar-IQ" sz="2800" b="1" dirty="0">
                <a:solidFill>
                  <a:schemeClr val="accent5">
                    <a:lumMod val="75000"/>
                  </a:schemeClr>
                </a:solidFill>
              </a:rPr>
              <a:t>القهوائي</a:t>
            </a:r>
            <a:r>
              <a:rPr lang="ar-IQ" sz="2800" b="1" dirty="0"/>
              <a:t> او الأسود .</a:t>
            </a:r>
          </a:p>
          <a:p>
            <a:pPr algn="r" rtl="1"/>
            <a:r>
              <a:rPr lang="ar-IQ" sz="2800" b="1" dirty="0"/>
              <a:t>2-</a:t>
            </a:r>
            <a:r>
              <a:rPr lang="en-US" sz="2800" b="1" dirty="0"/>
              <a:t>Phaeomelanin </a:t>
            </a:r>
            <a:r>
              <a:rPr lang="ar-IQ" sz="2800" b="1" dirty="0"/>
              <a:t> وتعطي اللون</a:t>
            </a:r>
            <a:r>
              <a:rPr lang="ar-IQ" sz="2800" b="1" dirty="0">
                <a:solidFill>
                  <a:srgbClr val="FFFF00"/>
                </a:solidFill>
              </a:rPr>
              <a:t> الأصفر </a:t>
            </a:r>
            <a:r>
              <a:rPr lang="ar-IQ" sz="2800" b="1" dirty="0"/>
              <a:t>– </a:t>
            </a:r>
            <a:r>
              <a:rPr lang="ar-IQ" sz="2800" b="1" dirty="0">
                <a:solidFill>
                  <a:schemeClr val="accent5">
                    <a:lumMod val="75000"/>
                  </a:schemeClr>
                </a:solidFill>
              </a:rPr>
              <a:t>القهوائي.</a:t>
            </a:r>
          </a:p>
          <a:p>
            <a:pPr algn="r" rtl="1"/>
            <a:endParaRPr lang="ar-IQ" sz="2800" b="1" dirty="0">
              <a:solidFill>
                <a:schemeClr val="accent5">
                  <a:lumMod val="75000"/>
                </a:schemeClr>
              </a:solidFill>
            </a:endParaRPr>
          </a:p>
          <a:p>
            <a:pPr algn="r" rtl="1"/>
            <a:r>
              <a:rPr lang="ar-IQ" sz="2800" b="1" dirty="0">
                <a:solidFill>
                  <a:schemeClr val="tx1">
                    <a:lumMod val="95000"/>
                    <a:lumOff val="5000"/>
                  </a:schemeClr>
                </a:solidFill>
              </a:rPr>
              <a:t>وهناك خلايا أخرى تسمئ الحاملات الصفراوية </a:t>
            </a:r>
            <a:r>
              <a:rPr lang="en-US" sz="2800" b="1" dirty="0">
                <a:solidFill>
                  <a:schemeClr val="tx1">
                    <a:lumMod val="95000"/>
                    <a:lumOff val="5000"/>
                  </a:schemeClr>
                </a:solidFill>
              </a:rPr>
              <a:t>Xanthophores</a:t>
            </a:r>
            <a:r>
              <a:rPr lang="ar-IQ" sz="2800" b="1" dirty="0">
                <a:solidFill>
                  <a:schemeClr val="tx1">
                    <a:lumMod val="95000"/>
                    <a:lumOff val="5000"/>
                  </a:schemeClr>
                </a:solidFill>
              </a:rPr>
              <a:t> وهي أيضا تحتوي على </a:t>
            </a:r>
          </a:p>
          <a:p>
            <a:pPr algn="r" rtl="1"/>
            <a:r>
              <a:rPr lang="ar-IQ" sz="2800" b="1" dirty="0">
                <a:solidFill>
                  <a:schemeClr val="tx1">
                    <a:lumMod val="95000"/>
                    <a:lumOff val="5000"/>
                  </a:schemeClr>
                </a:solidFill>
              </a:rPr>
              <a:t>1- </a:t>
            </a:r>
            <a:r>
              <a:rPr lang="en-US" sz="2800" b="1" dirty="0">
                <a:solidFill>
                  <a:schemeClr val="tx1">
                    <a:lumMod val="95000"/>
                    <a:lumOff val="5000"/>
                  </a:schemeClr>
                </a:solidFill>
              </a:rPr>
              <a:t>Carotinoid </a:t>
            </a:r>
            <a:r>
              <a:rPr lang="ar-IQ" sz="2800" b="1" dirty="0">
                <a:solidFill>
                  <a:schemeClr val="tx1">
                    <a:lumMod val="95000"/>
                    <a:lumOff val="5000"/>
                  </a:schemeClr>
                </a:solidFill>
              </a:rPr>
              <a:t> تعطي اللون </a:t>
            </a:r>
            <a:r>
              <a:rPr lang="ar-IQ" sz="2800" b="1" dirty="0">
                <a:solidFill>
                  <a:srgbClr val="FFFF00"/>
                </a:solidFill>
              </a:rPr>
              <a:t>الأصفر</a:t>
            </a:r>
            <a:r>
              <a:rPr lang="ar-IQ" sz="2800" b="1" dirty="0">
                <a:solidFill>
                  <a:schemeClr val="tx1">
                    <a:lumMod val="95000"/>
                    <a:lumOff val="5000"/>
                  </a:schemeClr>
                </a:solidFill>
              </a:rPr>
              <a:t> </a:t>
            </a:r>
          </a:p>
          <a:p>
            <a:pPr algn="r" rtl="1"/>
            <a:r>
              <a:rPr lang="ar-IQ" sz="2800" b="1" dirty="0">
                <a:solidFill>
                  <a:schemeClr val="tx1">
                    <a:lumMod val="95000"/>
                    <a:lumOff val="5000"/>
                  </a:schemeClr>
                </a:solidFill>
              </a:rPr>
              <a:t>2- </a:t>
            </a:r>
            <a:r>
              <a:rPr lang="en-US" sz="2800" b="1" dirty="0">
                <a:solidFill>
                  <a:schemeClr val="accent5"/>
                </a:solidFill>
              </a:rPr>
              <a:t>P</a:t>
            </a:r>
            <a:r>
              <a:rPr lang="en-US" sz="2800" b="1" dirty="0">
                <a:solidFill>
                  <a:schemeClr val="tx1">
                    <a:lumMod val="95000"/>
                    <a:lumOff val="5000"/>
                  </a:schemeClr>
                </a:solidFill>
              </a:rPr>
              <a:t>teridine </a:t>
            </a:r>
            <a:r>
              <a:rPr lang="ar-IQ" sz="2800" b="1" dirty="0">
                <a:solidFill>
                  <a:schemeClr val="tx1">
                    <a:lumMod val="95000"/>
                    <a:lumOff val="5000"/>
                  </a:schemeClr>
                </a:solidFill>
              </a:rPr>
              <a:t>   تعطي اللون </a:t>
            </a:r>
            <a:r>
              <a:rPr lang="ar-IQ" sz="2800" b="1" dirty="0">
                <a:solidFill>
                  <a:schemeClr val="accent6">
                    <a:lumMod val="50000"/>
                  </a:schemeClr>
                </a:solidFill>
              </a:rPr>
              <a:t>الأحمر</a:t>
            </a:r>
            <a:endParaRPr lang="ar-IQ" sz="2800" b="1" dirty="0">
              <a:solidFill>
                <a:schemeClr val="tx1">
                  <a:lumMod val="95000"/>
                  <a:lumOff val="5000"/>
                </a:schemeClr>
              </a:solidFill>
            </a:endParaRPr>
          </a:p>
        </p:txBody>
      </p:sp>
    </p:spTree>
    <p:extLst>
      <p:ext uri="{BB962C8B-B14F-4D97-AF65-F5344CB8AC3E}">
        <p14:creationId xmlns:p14="http://schemas.microsoft.com/office/powerpoint/2010/main" val="340621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1956428B-F66B-D8F5-2477-41DE84A7E202}"/>
              </a:ext>
            </a:extLst>
          </p:cNvPr>
          <p:cNvSpPr>
            <a:spLocks noGrp="1"/>
          </p:cNvSpPr>
          <p:nvPr>
            <p:ph idx="1"/>
          </p:nvPr>
        </p:nvSpPr>
        <p:spPr>
          <a:xfrm>
            <a:off x="565150" y="484093"/>
            <a:ext cx="11474450" cy="5952565"/>
          </a:xfrm>
        </p:spPr>
        <p:txBody>
          <a:bodyPr>
            <a:normAutofit lnSpcReduction="10000"/>
          </a:bodyPr>
          <a:lstStyle/>
          <a:p>
            <a:pPr marL="0" indent="0" algn="r" rtl="1">
              <a:buNone/>
            </a:pPr>
            <a:r>
              <a:rPr lang="ar-IQ" sz="3600" b="1" dirty="0"/>
              <a:t>الادمة </a:t>
            </a:r>
            <a:r>
              <a:rPr lang="en-US" sz="3600" b="1" dirty="0"/>
              <a:t>Dermis</a:t>
            </a:r>
            <a:r>
              <a:rPr lang="ar-IQ" sz="3600" b="1" dirty="0"/>
              <a:t> </a:t>
            </a:r>
          </a:p>
          <a:p>
            <a:pPr marL="0" indent="0" algn="r">
              <a:buNone/>
            </a:pPr>
            <a:r>
              <a:rPr lang="ar-IQ" sz="2800" b="1" dirty="0"/>
              <a:t>جيدة التكوين وتتكون من طبقتين :</a:t>
            </a:r>
          </a:p>
          <a:p>
            <a:pPr marL="0" indent="0" algn="r" rtl="1">
              <a:buNone/>
            </a:pPr>
            <a:r>
              <a:rPr lang="ar-IQ" sz="2800" b="1" dirty="0"/>
              <a:t> 1- الطبقة </a:t>
            </a:r>
            <a:r>
              <a:rPr lang="ar-IQ" sz="2800" b="1" dirty="0" err="1"/>
              <a:t>الحليمية</a:t>
            </a:r>
            <a:r>
              <a:rPr lang="ar-IQ" sz="2800" b="1" dirty="0"/>
              <a:t> </a:t>
            </a:r>
            <a:r>
              <a:rPr lang="en-US" sz="2800" b="1" dirty="0"/>
              <a:t>Papillary Layer</a:t>
            </a:r>
            <a:r>
              <a:rPr lang="ar-IQ" sz="2800" b="1" dirty="0"/>
              <a:t> </a:t>
            </a:r>
          </a:p>
          <a:p>
            <a:pPr marL="0" indent="0" algn="r" rtl="1">
              <a:buNone/>
            </a:pPr>
            <a:r>
              <a:rPr lang="ar-IQ" sz="2800" b="1" dirty="0"/>
              <a:t>2- الطبقة الشبكية </a:t>
            </a:r>
            <a:r>
              <a:rPr lang="en-US" sz="2800" b="1" dirty="0"/>
              <a:t>Reticular Layer</a:t>
            </a:r>
            <a:r>
              <a:rPr lang="ar-IQ" sz="2800" b="1" dirty="0"/>
              <a:t> </a:t>
            </a:r>
          </a:p>
          <a:p>
            <a:pPr marL="0" indent="0" algn="r" rtl="1">
              <a:buNone/>
            </a:pPr>
            <a:endParaRPr lang="ar-IQ" sz="2800" b="1" dirty="0"/>
          </a:p>
          <a:p>
            <a:pPr marL="0" indent="0" algn="r" rtl="1">
              <a:buNone/>
            </a:pPr>
            <a:r>
              <a:rPr lang="ar-IQ" sz="2800" b="1" dirty="0"/>
              <a:t>(الياف مطاطة ،</a:t>
            </a:r>
            <a:r>
              <a:rPr lang="ar-IQ" sz="2800" b="1" dirty="0" err="1"/>
              <a:t>وكولاجينية</a:t>
            </a:r>
            <a:r>
              <a:rPr lang="ar-IQ" sz="2800" b="1" dirty="0"/>
              <a:t> ،واوعية دموية ،</a:t>
            </a:r>
          </a:p>
          <a:p>
            <a:pPr marL="0" indent="0" algn="r" rtl="1">
              <a:buNone/>
            </a:pPr>
            <a:r>
              <a:rPr lang="ar-IQ" sz="2800" b="1" dirty="0"/>
              <a:t>واعصاب، وعضلات </a:t>
            </a:r>
            <a:r>
              <a:rPr lang="ar-IQ" sz="2800" b="1" dirty="0" err="1"/>
              <a:t>ملساء،الياف</a:t>
            </a:r>
            <a:r>
              <a:rPr lang="ar-IQ" sz="2800" b="1" dirty="0"/>
              <a:t> </a:t>
            </a:r>
            <a:r>
              <a:rPr lang="ar-IQ" sz="2800" b="1" dirty="0" err="1"/>
              <a:t>لانسجة</a:t>
            </a:r>
            <a:r>
              <a:rPr lang="ar-IQ" sz="2800" b="1" dirty="0"/>
              <a:t> </a:t>
            </a:r>
          </a:p>
          <a:p>
            <a:pPr marL="0" indent="0" algn="r" rtl="1">
              <a:buNone/>
            </a:pPr>
            <a:r>
              <a:rPr lang="ar-IQ" sz="2800" b="1" dirty="0"/>
              <a:t>ضامة .)</a:t>
            </a:r>
          </a:p>
          <a:p>
            <a:pPr marL="0" indent="0" algn="r" rtl="1">
              <a:buNone/>
            </a:pPr>
            <a:endParaRPr lang="ar-IQ" sz="2800" b="1" dirty="0"/>
          </a:p>
          <a:p>
            <a:pPr marL="0" indent="0" algn="r" rtl="1">
              <a:buNone/>
            </a:pPr>
            <a:r>
              <a:rPr lang="ar-IQ" sz="2800" b="1" dirty="0"/>
              <a:t>(خلايا صبغية زواحف وطيور ولبائن )</a:t>
            </a:r>
          </a:p>
          <a:p>
            <a:pPr marL="0" indent="0" algn="r" rtl="1">
              <a:buNone/>
            </a:pPr>
            <a:r>
              <a:rPr lang="ar-IQ" sz="3600" b="1" dirty="0"/>
              <a:t>نسيج تحت جلدي </a:t>
            </a:r>
            <a:r>
              <a:rPr lang="en-US" sz="3600" b="1" dirty="0"/>
              <a:t>Subcutaneous</a:t>
            </a:r>
            <a:r>
              <a:rPr lang="ar-IQ" sz="3600" b="1" dirty="0"/>
              <a:t> (</a:t>
            </a:r>
            <a:r>
              <a:rPr lang="en-US" sz="3600" b="1" dirty="0"/>
              <a:t>Adipose</a:t>
            </a:r>
            <a:r>
              <a:rPr lang="ar-IQ" sz="3600" b="1" dirty="0"/>
              <a:t>النسيج الدهني )</a:t>
            </a:r>
          </a:p>
        </p:txBody>
      </p:sp>
      <p:pic>
        <p:nvPicPr>
          <p:cNvPr id="7" name="صورة 6">
            <a:extLst>
              <a:ext uri="{FF2B5EF4-FFF2-40B4-BE49-F238E27FC236}">
                <a16:creationId xmlns:a16="http://schemas.microsoft.com/office/drawing/2014/main" id="{4615AD06-F6C8-8129-3DF6-7494F7A3870E}"/>
              </a:ext>
            </a:extLst>
          </p:cNvPr>
          <p:cNvPicPr>
            <a:picLocks noChangeAspect="1"/>
          </p:cNvPicPr>
          <p:nvPr/>
        </p:nvPicPr>
        <p:blipFill>
          <a:blip r:embed="rId2"/>
          <a:stretch>
            <a:fillRect/>
          </a:stretch>
        </p:blipFill>
        <p:spPr>
          <a:xfrm>
            <a:off x="565150" y="484094"/>
            <a:ext cx="5694024" cy="4286249"/>
          </a:xfrm>
          <a:prstGeom prst="rect">
            <a:avLst/>
          </a:prstGeom>
        </p:spPr>
      </p:pic>
    </p:spTree>
    <p:extLst>
      <p:ext uri="{BB962C8B-B14F-4D97-AF65-F5344CB8AC3E}">
        <p14:creationId xmlns:p14="http://schemas.microsoft.com/office/powerpoint/2010/main" val="978058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AD4A5321-6739-1D65-4F08-DD8E42D6EB60}"/>
              </a:ext>
            </a:extLst>
          </p:cNvPr>
          <p:cNvPicPr>
            <a:picLocks noGrp="1" noChangeAspect="1"/>
          </p:cNvPicPr>
          <p:nvPr>
            <p:ph idx="1"/>
          </p:nvPr>
        </p:nvPicPr>
        <p:blipFill>
          <a:blip r:embed="rId2"/>
          <a:stretch>
            <a:fillRect/>
          </a:stretch>
        </p:blipFill>
        <p:spPr>
          <a:xfrm>
            <a:off x="1532965" y="0"/>
            <a:ext cx="8758517" cy="6482856"/>
          </a:xfrm>
          <a:prstGeom prst="rect">
            <a:avLst/>
          </a:prstGeom>
        </p:spPr>
      </p:pic>
    </p:spTree>
    <p:extLst>
      <p:ext uri="{BB962C8B-B14F-4D97-AF65-F5344CB8AC3E}">
        <p14:creationId xmlns:p14="http://schemas.microsoft.com/office/powerpoint/2010/main" val="3039142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9F95B1A6-D3AC-E1BD-2DE4-8EA86D23B1BA}"/>
              </a:ext>
            </a:extLst>
          </p:cNvPr>
          <p:cNvSpPr>
            <a:spLocks noGrp="1"/>
          </p:cNvSpPr>
          <p:nvPr>
            <p:ph idx="1"/>
          </p:nvPr>
        </p:nvSpPr>
        <p:spPr>
          <a:xfrm>
            <a:off x="314867" y="331694"/>
            <a:ext cx="11877134" cy="6149787"/>
          </a:xfrm>
        </p:spPr>
        <p:txBody>
          <a:bodyPr>
            <a:normAutofit/>
          </a:bodyPr>
          <a:lstStyle/>
          <a:p>
            <a:pPr marL="0" indent="0" algn="r">
              <a:buNone/>
            </a:pPr>
            <a:r>
              <a:rPr lang="ar-IQ" b="1" dirty="0"/>
              <a:t>يحتوي جلد اللبائن على عدة أنواع من الغدد هي :</a:t>
            </a:r>
            <a:endParaRPr lang="ar-IQ" sz="2800" b="1" dirty="0">
              <a:solidFill>
                <a:schemeClr val="accent3">
                  <a:lumMod val="50000"/>
                </a:schemeClr>
              </a:solidFill>
            </a:endParaRPr>
          </a:p>
          <a:p>
            <a:pPr marL="0" indent="0" algn="r" rtl="1">
              <a:buNone/>
            </a:pPr>
            <a:r>
              <a:rPr lang="ar-IQ" sz="2800" b="1" dirty="0">
                <a:solidFill>
                  <a:schemeClr val="accent3">
                    <a:lumMod val="50000"/>
                  </a:schemeClr>
                </a:solidFill>
              </a:rPr>
              <a:t>1- الغدد العرقية </a:t>
            </a:r>
            <a:r>
              <a:rPr lang="en-US" sz="2800" b="1" dirty="0">
                <a:solidFill>
                  <a:schemeClr val="accent3">
                    <a:lumMod val="50000"/>
                  </a:schemeClr>
                </a:solidFill>
              </a:rPr>
              <a:t>Sweet gland </a:t>
            </a:r>
            <a:r>
              <a:rPr lang="ar-IQ" sz="2800" b="1" dirty="0">
                <a:solidFill>
                  <a:schemeClr val="accent3">
                    <a:lumMod val="50000"/>
                  </a:schemeClr>
                </a:solidFill>
              </a:rPr>
              <a:t> (</a:t>
            </a:r>
            <a:r>
              <a:rPr lang="en-US" sz="2800" b="1" dirty="0">
                <a:solidFill>
                  <a:schemeClr val="accent3">
                    <a:lumMod val="50000"/>
                  </a:schemeClr>
                </a:solidFill>
              </a:rPr>
              <a:t>Sudorific </a:t>
            </a:r>
            <a:r>
              <a:rPr lang="ar-IQ" sz="2800" b="1" dirty="0">
                <a:solidFill>
                  <a:schemeClr val="accent3">
                    <a:lumMod val="50000"/>
                  </a:schemeClr>
                </a:solidFill>
              </a:rPr>
              <a:t> )</a:t>
            </a:r>
          </a:p>
          <a:p>
            <a:pPr marL="0" indent="0" algn="r" rtl="1">
              <a:buNone/>
            </a:pPr>
            <a:r>
              <a:rPr lang="ar-IQ" sz="2800" b="1" dirty="0">
                <a:solidFill>
                  <a:schemeClr val="accent3">
                    <a:lumMod val="50000"/>
                  </a:schemeClr>
                </a:solidFill>
              </a:rPr>
              <a:t>2- الغدد الدهنية </a:t>
            </a:r>
            <a:r>
              <a:rPr lang="en-US" sz="2800" b="1" dirty="0">
                <a:solidFill>
                  <a:schemeClr val="accent3">
                    <a:lumMod val="50000"/>
                  </a:schemeClr>
                </a:solidFill>
              </a:rPr>
              <a:t>Sebaceous gland </a:t>
            </a:r>
            <a:r>
              <a:rPr lang="ar-IQ" sz="2800" b="1" dirty="0">
                <a:solidFill>
                  <a:schemeClr val="accent3">
                    <a:lumMod val="50000"/>
                  </a:schemeClr>
                </a:solidFill>
              </a:rPr>
              <a:t> </a:t>
            </a:r>
          </a:p>
          <a:p>
            <a:pPr marL="0" indent="0" algn="r" rtl="1">
              <a:buNone/>
            </a:pPr>
            <a:r>
              <a:rPr lang="ar-IQ" sz="2800" b="1" dirty="0">
                <a:solidFill>
                  <a:schemeClr val="accent3">
                    <a:lumMod val="50000"/>
                  </a:schemeClr>
                </a:solidFill>
              </a:rPr>
              <a:t>3- غدد الرائحة </a:t>
            </a:r>
            <a:r>
              <a:rPr lang="en-US" sz="2800" b="1" dirty="0">
                <a:solidFill>
                  <a:schemeClr val="accent3">
                    <a:lumMod val="50000"/>
                  </a:schemeClr>
                </a:solidFill>
              </a:rPr>
              <a:t>Scent gland </a:t>
            </a:r>
            <a:r>
              <a:rPr lang="ar-IQ" sz="2800" b="1" dirty="0">
                <a:solidFill>
                  <a:schemeClr val="accent3">
                    <a:lumMod val="50000"/>
                  </a:schemeClr>
                </a:solidFill>
              </a:rPr>
              <a:t> </a:t>
            </a:r>
          </a:p>
          <a:p>
            <a:pPr marL="0" indent="0" algn="r" rtl="1">
              <a:buNone/>
            </a:pPr>
            <a:r>
              <a:rPr lang="ar-IQ" sz="2800" b="1" dirty="0">
                <a:solidFill>
                  <a:schemeClr val="accent3">
                    <a:lumMod val="50000"/>
                  </a:schemeClr>
                </a:solidFill>
              </a:rPr>
              <a:t>4- الغدد اللبنية </a:t>
            </a:r>
            <a:r>
              <a:rPr lang="en-US" sz="2800" b="1" dirty="0">
                <a:solidFill>
                  <a:schemeClr val="accent3">
                    <a:lumMod val="50000"/>
                  </a:schemeClr>
                </a:solidFill>
              </a:rPr>
              <a:t> Mammary gland </a:t>
            </a:r>
            <a:endParaRPr lang="ar-IQ" sz="2800" b="1" dirty="0">
              <a:solidFill>
                <a:schemeClr val="accent3">
                  <a:lumMod val="50000"/>
                </a:schemeClr>
              </a:solidFill>
            </a:endParaRPr>
          </a:p>
          <a:p>
            <a:pPr marL="0" indent="0" algn="r" rtl="1">
              <a:buNone/>
            </a:pPr>
            <a:endParaRPr lang="ar-IQ" sz="2800" b="1" dirty="0">
              <a:solidFill>
                <a:schemeClr val="accent3">
                  <a:lumMod val="50000"/>
                </a:schemeClr>
              </a:solidFill>
            </a:endParaRPr>
          </a:p>
          <a:p>
            <a:pPr marL="0" indent="0" algn="r" rtl="1">
              <a:buNone/>
            </a:pPr>
            <a:r>
              <a:rPr lang="ar-IQ" sz="2800" b="1" dirty="0">
                <a:solidFill>
                  <a:schemeClr val="tx1">
                    <a:lumMod val="95000"/>
                    <a:lumOff val="5000"/>
                  </a:schemeClr>
                </a:solidFill>
              </a:rPr>
              <a:t>الغدد العرقية </a:t>
            </a:r>
            <a:r>
              <a:rPr lang="en-US" sz="2800" b="1" dirty="0">
                <a:solidFill>
                  <a:schemeClr val="tx1">
                    <a:lumMod val="95000"/>
                    <a:lumOff val="5000"/>
                  </a:schemeClr>
                </a:solidFill>
              </a:rPr>
              <a:t>Sweet gland</a:t>
            </a:r>
            <a:r>
              <a:rPr lang="ar-IQ" sz="2800" b="1" dirty="0">
                <a:solidFill>
                  <a:schemeClr val="tx1">
                    <a:lumMod val="95000"/>
                    <a:lumOff val="5000"/>
                  </a:schemeClr>
                </a:solidFill>
              </a:rPr>
              <a:t> </a:t>
            </a:r>
          </a:p>
          <a:p>
            <a:pPr marL="0" indent="0" algn="r" rtl="1">
              <a:buNone/>
            </a:pPr>
            <a:r>
              <a:rPr lang="ar-IQ" sz="2800" b="1" dirty="0">
                <a:solidFill>
                  <a:schemeClr val="tx1">
                    <a:lumMod val="95000"/>
                    <a:lumOff val="5000"/>
                  </a:schemeClr>
                </a:solidFill>
              </a:rPr>
              <a:t>وهي غدد بسيطة انبوبية ملتفة بشكل كبير</a:t>
            </a:r>
          </a:p>
          <a:p>
            <a:pPr marL="0" indent="0" algn="r" rtl="1">
              <a:buNone/>
            </a:pPr>
            <a:r>
              <a:rPr lang="ar-IQ" sz="2800" b="1" dirty="0">
                <a:solidFill>
                  <a:schemeClr val="tx1">
                    <a:lumMod val="95000"/>
                    <a:lumOff val="5000"/>
                  </a:schemeClr>
                </a:solidFill>
              </a:rPr>
              <a:t>توجد في جسم اللبائن  لا توجد في الفقريات </a:t>
            </a:r>
          </a:p>
          <a:p>
            <a:pPr marL="0" indent="0" algn="r" rtl="1">
              <a:buNone/>
            </a:pPr>
            <a:r>
              <a:rPr lang="ar-IQ" sz="2800" b="1" dirty="0">
                <a:solidFill>
                  <a:schemeClr val="tx1">
                    <a:lumMod val="95000"/>
                    <a:lumOff val="5000"/>
                  </a:schemeClr>
                </a:solidFill>
              </a:rPr>
              <a:t>الأخرى تقوم بإفراز مادة مائية تحتوي على بعض </a:t>
            </a:r>
          </a:p>
          <a:p>
            <a:pPr marL="0" indent="0" algn="r" rtl="1">
              <a:buNone/>
            </a:pPr>
            <a:r>
              <a:rPr lang="ar-IQ" sz="2800" b="1" dirty="0">
                <a:solidFill>
                  <a:schemeClr val="tx1">
                    <a:lumMod val="95000"/>
                    <a:lumOff val="5000"/>
                  </a:schemeClr>
                </a:solidFill>
              </a:rPr>
              <a:t>الاملاح واليوريا وتكون نوعين : </a:t>
            </a:r>
          </a:p>
        </p:txBody>
      </p:sp>
      <p:pic>
        <p:nvPicPr>
          <p:cNvPr id="6" name="صورة 5">
            <a:extLst>
              <a:ext uri="{FF2B5EF4-FFF2-40B4-BE49-F238E27FC236}">
                <a16:creationId xmlns:a16="http://schemas.microsoft.com/office/drawing/2014/main" id="{90BC5208-A073-865A-5B90-B7B2E212718C}"/>
              </a:ext>
            </a:extLst>
          </p:cNvPr>
          <p:cNvPicPr>
            <a:picLocks noChangeAspect="1"/>
          </p:cNvPicPr>
          <p:nvPr/>
        </p:nvPicPr>
        <p:blipFill>
          <a:blip r:embed="rId2"/>
          <a:stretch>
            <a:fillRect/>
          </a:stretch>
        </p:blipFill>
        <p:spPr>
          <a:xfrm>
            <a:off x="314866" y="493059"/>
            <a:ext cx="5284316" cy="5715000"/>
          </a:xfrm>
          <a:prstGeom prst="rect">
            <a:avLst/>
          </a:prstGeom>
        </p:spPr>
      </p:pic>
    </p:spTree>
    <p:extLst>
      <p:ext uri="{BB962C8B-B14F-4D97-AF65-F5344CB8AC3E}">
        <p14:creationId xmlns:p14="http://schemas.microsoft.com/office/powerpoint/2010/main" val="11466856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D29A419-5274-C070-F400-781696A851F5}"/>
              </a:ext>
            </a:extLst>
          </p:cNvPr>
          <p:cNvSpPr>
            <a:spLocks noGrp="1"/>
          </p:cNvSpPr>
          <p:nvPr>
            <p:ph idx="1"/>
          </p:nvPr>
        </p:nvSpPr>
        <p:spPr>
          <a:xfrm>
            <a:off x="565149" y="143435"/>
            <a:ext cx="11438591" cy="5617793"/>
          </a:xfrm>
        </p:spPr>
        <p:txBody>
          <a:bodyPr/>
          <a:lstStyle/>
          <a:p>
            <a:pPr marL="0" indent="0" algn="r" rtl="1">
              <a:buNone/>
            </a:pPr>
            <a:r>
              <a:rPr lang="ar-IQ" sz="2400" b="1" dirty="0">
                <a:solidFill>
                  <a:schemeClr val="tx1">
                    <a:lumMod val="95000"/>
                    <a:lumOff val="5000"/>
                  </a:schemeClr>
                </a:solidFill>
              </a:rPr>
              <a:t>الغدد العرقية </a:t>
            </a:r>
            <a:r>
              <a:rPr lang="en-US" sz="2400" b="1" dirty="0">
                <a:solidFill>
                  <a:schemeClr val="tx1">
                    <a:lumMod val="95000"/>
                    <a:lumOff val="5000"/>
                  </a:schemeClr>
                </a:solidFill>
              </a:rPr>
              <a:t>Sweet gland</a:t>
            </a:r>
            <a:r>
              <a:rPr lang="ar-IQ" sz="2400" b="1" dirty="0">
                <a:solidFill>
                  <a:schemeClr val="tx1">
                    <a:lumMod val="95000"/>
                    <a:lumOff val="5000"/>
                  </a:schemeClr>
                </a:solidFill>
              </a:rPr>
              <a:t> في اللبائن </a:t>
            </a:r>
          </a:p>
          <a:p>
            <a:pPr marL="0" indent="0" algn="r" rtl="1">
              <a:buNone/>
            </a:pPr>
            <a:r>
              <a:rPr lang="ar-IQ" sz="2400" b="1" dirty="0">
                <a:solidFill>
                  <a:schemeClr val="tx1">
                    <a:lumMod val="95000"/>
                    <a:lumOff val="5000"/>
                  </a:schemeClr>
                </a:solidFill>
              </a:rPr>
              <a:t>  </a:t>
            </a:r>
          </a:p>
          <a:p>
            <a:pPr marL="0" indent="0">
              <a:buNone/>
            </a:pPr>
            <a:endParaRPr lang="ar-IQ" dirty="0"/>
          </a:p>
        </p:txBody>
      </p:sp>
      <p:graphicFrame>
        <p:nvGraphicFramePr>
          <p:cNvPr id="4" name="جدول 3">
            <a:extLst>
              <a:ext uri="{FF2B5EF4-FFF2-40B4-BE49-F238E27FC236}">
                <a16:creationId xmlns:a16="http://schemas.microsoft.com/office/drawing/2014/main" id="{24836048-2E1B-0A9B-5D7D-2BCC394FD050}"/>
              </a:ext>
            </a:extLst>
          </p:cNvPr>
          <p:cNvGraphicFramePr>
            <a:graphicFrameLocks noGrp="1"/>
          </p:cNvGraphicFramePr>
          <p:nvPr>
            <p:extLst>
              <p:ext uri="{D42A27DB-BD31-4B8C-83A1-F6EECF244321}">
                <p14:modId xmlns:p14="http://schemas.microsoft.com/office/powerpoint/2010/main" val="4052673234"/>
              </p:ext>
            </p:extLst>
          </p:nvPr>
        </p:nvGraphicFramePr>
        <p:xfrm>
          <a:off x="-242800" y="708212"/>
          <a:ext cx="12219270" cy="6186071"/>
        </p:xfrm>
        <a:graphic>
          <a:graphicData uri="http://schemas.openxmlformats.org/drawingml/2006/table">
            <a:tbl>
              <a:tblPr rtl="1" firstRow="1" bandRow="1">
                <a:tableStyleId>{5C22544A-7EE6-4342-B048-85BDC9FD1C3A}</a:tableStyleId>
              </a:tblPr>
              <a:tblGrid>
                <a:gridCol w="6109635">
                  <a:extLst>
                    <a:ext uri="{9D8B030D-6E8A-4147-A177-3AD203B41FA5}">
                      <a16:colId xmlns:a16="http://schemas.microsoft.com/office/drawing/2014/main" val="1210859307"/>
                    </a:ext>
                  </a:extLst>
                </a:gridCol>
                <a:gridCol w="6109635">
                  <a:extLst>
                    <a:ext uri="{9D8B030D-6E8A-4147-A177-3AD203B41FA5}">
                      <a16:colId xmlns:a16="http://schemas.microsoft.com/office/drawing/2014/main" val="2835839864"/>
                    </a:ext>
                  </a:extLst>
                </a:gridCol>
              </a:tblGrid>
              <a:tr h="700024">
                <a:tc>
                  <a:txBody>
                    <a:bodyPr/>
                    <a:lstStyle/>
                    <a:p>
                      <a:pPr algn="ctr" rtl="1"/>
                      <a:r>
                        <a:rPr lang="en-US" sz="4000" dirty="0"/>
                        <a:t>Eccrine </a:t>
                      </a:r>
                      <a:endParaRPr lang="ar-IQ" sz="4000" dirty="0"/>
                    </a:p>
                  </a:txBody>
                  <a:tcPr/>
                </a:tc>
                <a:tc>
                  <a:txBody>
                    <a:bodyPr/>
                    <a:lstStyle/>
                    <a:p>
                      <a:pPr algn="ctr" rtl="1"/>
                      <a:r>
                        <a:rPr lang="en-US" sz="4000" dirty="0"/>
                        <a:t>Apocrine</a:t>
                      </a:r>
                      <a:endParaRPr lang="ar-IQ" sz="4000" dirty="0"/>
                    </a:p>
                  </a:txBody>
                  <a:tcPr/>
                </a:tc>
                <a:extLst>
                  <a:ext uri="{0D108BD9-81ED-4DB2-BD59-A6C34878D82A}">
                    <a16:rowId xmlns:a16="http://schemas.microsoft.com/office/drawing/2014/main" val="3396293040"/>
                  </a:ext>
                </a:extLst>
              </a:tr>
              <a:tr h="943511">
                <a:tc>
                  <a:txBody>
                    <a:bodyPr/>
                    <a:lstStyle/>
                    <a:p>
                      <a:pPr algn="r" rtl="1"/>
                      <a:r>
                        <a:rPr lang="en-US" sz="2800" b="1" dirty="0">
                          <a:solidFill>
                            <a:schemeClr val="accent4">
                              <a:lumMod val="50000"/>
                            </a:schemeClr>
                          </a:solidFill>
                        </a:rPr>
                        <a:t>1</a:t>
                      </a:r>
                      <a:r>
                        <a:rPr lang="ar-IQ" sz="2800" b="1" dirty="0">
                          <a:solidFill>
                            <a:schemeClr val="accent4">
                              <a:lumMod val="50000"/>
                            </a:schemeClr>
                          </a:solidFill>
                        </a:rPr>
                        <a:t>- غدد بسيطة انبوبية ملتفة بشكل كبير.</a:t>
                      </a:r>
                    </a:p>
                  </a:txBody>
                  <a:tcPr/>
                </a:tc>
                <a:tc>
                  <a:txBody>
                    <a:bodyPr/>
                    <a:lstStyle/>
                    <a:p>
                      <a:pPr algn="r" rtl="1"/>
                      <a:r>
                        <a:rPr lang="ar-IQ" sz="2800" b="1" dirty="0">
                          <a:solidFill>
                            <a:schemeClr val="accent4">
                              <a:lumMod val="50000"/>
                            </a:schemeClr>
                          </a:solidFill>
                        </a:rPr>
                        <a:t>1</a:t>
                      </a:r>
                      <a:r>
                        <a:rPr lang="en-US" sz="2800" b="1" dirty="0">
                          <a:solidFill>
                            <a:schemeClr val="accent4">
                              <a:lumMod val="50000"/>
                            </a:schemeClr>
                          </a:solidFill>
                        </a:rPr>
                        <a:t>-</a:t>
                      </a:r>
                      <a:r>
                        <a:rPr lang="ar-IQ" sz="2800" b="1" dirty="0">
                          <a:solidFill>
                            <a:schemeClr val="accent4">
                              <a:lumMod val="50000"/>
                            </a:schemeClr>
                          </a:solidFill>
                        </a:rPr>
                        <a:t>أكبر وذات قنوات أطول واعرض وملتفة في الجزء الافرازي في الادمة. </a:t>
                      </a:r>
                    </a:p>
                  </a:txBody>
                  <a:tcPr/>
                </a:tc>
                <a:extLst>
                  <a:ext uri="{0D108BD9-81ED-4DB2-BD59-A6C34878D82A}">
                    <a16:rowId xmlns:a16="http://schemas.microsoft.com/office/drawing/2014/main" val="4045968132"/>
                  </a:ext>
                </a:extLst>
              </a:tr>
              <a:tr h="1795715">
                <a:tc>
                  <a:txBody>
                    <a:bodyPr/>
                    <a:lstStyle/>
                    <a:p>
                      <a:pPr algn="r" rtl="1"/>
                      <a:r>
                        <a:rPr lang="ar-IQ" sz="2800" b="1" dirty="0">
                          <a:solidFill>
                            <a:schemeClr val="accent4">
                              <a:lumMod val="50000"/>
                            </a:schemeClr>
                          </a:solidFill>
                        </a:rPr>
                        <a:t>2-ذات افراز دوري تقوم بإفراز العرق ذات محتوى مائي عالي لأنها فعالة في تنظيم درجة حرارة الجسم . </a:t>
                      </a:r>
                    </a:p>
                  </a:txBody>
                  <a:tcPr/>
                </a:tc>
                <a:tc>
                  <a:txBody>
                    <a:bodyPr/>
                    <a:lstStyle/>
                    <a:p>
                      <a:pPr algn="r" rtl="1"/>
                      <a:r>
                        <a:rPr lang="ar-IQ" sz="2800" b="1" dirty="0">
                          <a:solidFill>
                            <a:schemeClr val="accent4">
                              <a:lumMod val="50000"/>
                            </a:schemeClr>
                          </a:solidFill>
                        </a:rPr>
                        <a:t>2- افرازها ليس مائي وانما حليبي ابيض او مائل للاصفرار ذات رائحة غير مستساغة ، وليس لها علاقة بتنظيم درجة الحرارة وانما طرح الفضلات كالأملاح واليوريا.</a:t>
                      </a:r>
                    </a:p>
                  </a:txBody>
                  <a:tcPr/>
                </a:tc>
                <a:extLst>
                  <a:ext uri="{0D108BD9-81ED-4DB2-BD59-A6C34878D82A}">
                    <a16:rowId xmlns:a16="http://schemas.microsoft.com/office/drawing/2014/main" val="3558802929"/>
                  </a:ext>
                </a:extLst>
              </a:tr>
              <a:tr h="1795715">
                <a:tc>
                  <a:txBody>
                    <a:bodyPr/>
                    <a:lstStyle/>
                    <a:p>
                      <a:pPr algn="r" rtl="1"/>
                      <a:r>
                        <a:rPr lang="ar-IQ" sz="2800" b="1" dirty="0">
                          <a:solidFill>
                            <a:schemeClr val="accent4">
                              <a:lumMod val="50000"/>
                            </a:schemeClr>
                          </a:solidFill>
                        </a:rPr>
                        <a:t>3- توجد في المناطق عديمة الشعر خصوصا الوسائد القدمية في اللبائن وعلى أسطح الجسم في الانسان والقردة والخيول او معدومة في القوارض والارانب .</a:t>
                      </a:r>
                    </a:p>
                  </a:txBody>
                  <a:tcPr/>
                </a:tc>
                <a:tc>
                  <a:txBody>
                    <a:bodyPr/>
                    <a:lstStyle/>
                    <a:p>
                      <a:pPr algn="r" rtl="1"/>
                      <a:r>
                        <a:rPr lang="ar-IQ" sz="2800" b="1" dirty="0">
                          <a:solidFill>
                            <a:schemeClr val="accent4">
                              <a:lumMod val="50000"/>
                            </a:schemeClr>
                          </a:solidFill>
                        </a:rPr>
                        <a:t>3-توجد في المناطق التي يوجد فيها شعر كالإبط والمناطق التناسلية والمخرجية وحول حلمة الثدي. </a:t>
                      </a:r>
                    </a:p>
                  </a:txBody>
                  <a:tcPr/>
                </a:tc>
                <a:extLst>
                  <a:ext uri="{0D108BD9-81ED-4DB2-BD59-A6C34878D82A}">
                    <a16:rowId xmlns:a16="http://schemas.microsoft.com/office/drawing/2014/main" val="3179736559"/>
                  </a:ext>
                </a:extLst>
              </a:tr>
              <a:tr h="943511">
                <a:tc>
                  <a:txBody>
                    <a:bodyPr/>
                    <a:lstStyle/>
                    <a:p>
                      <a:pPr algn="r" rtl="1"/>
                      <a:r>
                        <a:rPr lang="ar-IQ" sz="2800" b="1" dirty="0">
                          <a:solidFill>
                            <a:schemeClr val="accent4">
                              <a:lumMod val="50000"/>
                            </a:schemeClr>
                          </a:solidFill>
                        </a:rPr>
                        <a:t>4- عددها في الأشخاص السود أكثر من البيض . </a:t>
                      </a:r>
                    </a:p>
                  </a:txBody>
                  <a:tcPr/>
                </a:tc>
                <a:tc>
                  <a:txBody>
                    <a:bodyPr/>
                    <a:lstStyle/>
                    <a:p>
                      <a:pPr algn="r" rtl="1"/>
                      <a:r>
                        <a:rPr lang="ar-IQ" sz="2800" b="1" dirty="0">
                          <a:solidFill>
                            <a:schemeClr val="accent4">
                              <a:lumMod val="50000"/>
                            </a:schemeClr>
                          </a:solidFill>
                        </a:rPr>
                        <a:t>4- عددها في النساء ضعف مما في الرجال. </a:t>
                      </a:r>
                    </a:p>
                  </a:txBody>
                  <a:tcPr/>
                </a:tc>
                <a:extLst>
                  <a:ext uri="{0D108BD9-81ED-4DB2-BD59-A6C34878D82A}">
                    <a16:rowId xmlns:a16="http://schemas.microsoft.com/office/drawing/2014/main" val="914238042"/>
                  </a:ext>
                </a:extLst>
              </a:tr>
            </a:tbl>
          </a:graphicData>
        </a:graphic>
      </p:graphicFrame>
    </p:spTree>
    <p:extLst>
      <p:ext uri="{BB962C8B-B14F-4D97-AF65-F5344CB8AC3E}">
        <p14:creationId xmlns:p14="http://schemas.microsoft.com/office/powerpoint/2010/main" val="346453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193D72C-AAFA-FCEF-D649-CCE0489850D4}"/>
              </a:ext>
            </a:extLst>
          </p:cNvPr>
          <p:cNvSpPr>
            <a:spLocks noGrp="1"/>
          </p:cNvSpPr>
          <p:nvPr>
            <p:ph idx="1"/>
          </p:nvPr>
        </p:nvSpPr>
        <p:spPr>
          <a:xfrm>
            <a:off x="565150" y="403412"/>
            <a:ext cx="11402732" cy="5357816"/>
          </a:xfrm>
        </p:spPr>
        <p:txBody>
          <a:bodyPr>
            <a:normAutofit fontScale="92500" lnSpcReduction="10000"/>
          </a:bodyPr>
          <a:lstStyle/>
          <a:p>
            <a:pPr marL="0" indent="0" algn="r">
              <a:buNone/>
            </a:pPr>
            <a:r>
              <a:rPr lang="ar-IQ" sz="2800" b="1" dirty="0"/>
              <a:t>أماكن تواجد الغدد العرقية :</a:t>
            </a:r>
          </a:p>
          <a:p>
            <a:pPr marL="0" indent="0" algn="r">
              <a:buNone/>
            </a:pPr>
            <a:r>
              <a:rPr lang="ar-IQ" sz="2800" b="1" dirty="0"/>
              <a:t>راحة القدم ( القرد ، الفار ، الجرذ )</a:t>
            </a:r>
          </a:p>
          <a:p>
            <a:pPr marL="0" indent="0" algn="r">
              <a:buNone/>
            </a:pPr>
            <a:r>
              <a:rPr lang="ar-IQ" sz="2800" b="1" dirty="0"/>
              <a:t>جانبي الراس (الخفاش ) </a:t>
            </a:r>
          </a:p>
          <a:p>
            <a:pPr marL="0" indent="0" algn="r">
              <a:buNone/>
            </a:pPr>
            <a:r>
              <a:rPr lang="ar-IQ" sz="2800" b="1" dirty="0"/>
              <a:t>الشفاه ( الارانب ) </a:t>
            </a:r>
          </a:p>
          <a:p>
            <a:pPr marL="0" indent="0" algn="r">
              <a:buNone/>
            </a:pPr>
            <a:r>
              <a:rPr lang="ar-IQ" sz="2800" b="1" dirty="0"/>
              <a:t>قاعدة الذنب (الوعل) </a:t>
            </a:r>
          </a:p>
          <a:p>
            <a:pPr marL="0" indent="0" algn="r">
              <a:buNone/>
            </a:pPr>
            <a:r>
              <a:rPr lang="ar-IQ" sz="2800" b="1" dirty="0"/>
              <a:t>الاذان (فرس النهر ) </a:t>
            </a:r>
          </a:p>
          <a:p>
            <a:pPr marL="0" indent="0" algn="r">
              <a:buNone/>
            </a:pPr>
            <a:r>
              <a:rPr lang="ar-IQ" sz="2800" b="1" dirty="0"/>
              <a:t>وقد تختفي كما في اكلات النمل </a:t>
            </a:r>
            <a:r>
              <a:rPr lang="ar-IQ" sz="2800" b="1" dirty="0" err="1"/>
              <a:t>واللبائن</a:t>
            </a:r>
            <a:r>
              <a:rPr lang="ar-IQ" sz="2800" b="1" dirty="0"/>
              <a:t> البحرية</a:t>
            </a:r>
          </a:p>
          <a:p>
            <a:pPr marL="0" indent="0" algn="r">
              <a:buNone/>
            </a:pPr>
            <a:r>
              <a:rPr lang="ar-IQ" sz="2800" b="1" dirty="0"/>
              <a:t> (الحيتان ،والابقار البحرية )</a:t>
            </a:r>
          </a:p>
          <a:p>
            <a:pPr marL="0" indent="0" algn="r">
              <a:buNone/>
            </a:pPr>
            <a:r>
              <a:rPr lang="ar-IQ" sz="2800" b="1" dirty="0"/>
              <a:t>او تختزل كثيرا كما في اكلات اللحوم </a:t>
            </a:r>
          </a:p>
          <a:p>
            <a:pPr marL="0" indent="0" algn="r">
              <a:buNone/>
            </a:pPr>
            <a:r>
              <a:rPr lang="ar-IQ" sz="2800" b="1" dirty="0"/>
              <a:t>وتعتبر الغدد الشمعية للأذن الخارجية وغدد مول </a:t>
            </a:r>
          </a:p>
          <a:p>
            <a:pPr marL="0" indent="0" algn="r" rtl="1">
              <a:buNone/>
            </a:pPr>
            <a:r>
              <a:rPr lang="ar-IQ" sz="2800" b="1" dirty="0"/>
              <a:t> </a:t>
            </a:r>
            <a:r>
              <a:rPr lang="en-US" sz="2800" b="1" dirty="0"/>
              <a:t>Moll gland</a:t>
            </a:r>
            <a:r>
              <a:rPr lang="ar-IQ" sz="2800" b="1" dirty="0"/>
              <a:t> غدد عرقية متحورة ومتوسعة. </a:t>
            </a:r>
          </a:p>
        </p:txBody>
      </p:sp>
      <p:pic>
        <p:nvPicPr>
          <p:cNvPr id="5" name="صورة 4">
            <a:extLst>
              <a:ext uri="{FF2B5EF4-FFF2-40B4-BE49-F238E27FC236}">
                <a16:creationId xmlns:a16="http://schemas.microsoft.com/office/drawing/2014/main" id="{62C81411-E3AE-758D-DA9E-A7F5BC393035}"/>
              </a:ext>
            </a:extLst>
          </p:cNvPr>
          <p:cNvPicPr>
            <a:picLocks noChangeAspect="1"/>
          </p:cNvPicPr>
          <p:nvPr/>
        </p:nvPicPr>
        <p:blipFill>
          <a:blip r:embed="rId2"/>
          <a:stretch>
            <a:fillRect/>
          </a:stretch>
        </p:blipFill>
        <p:spPr>
          <a:xfrm>
            <a:off x="-1" y="0"/>
            <a:ext cx="6463553" cy="6858000"/>
          </a:xfrm>
          <a:prstGeom prst="rect">
            <a:avLst/>
          </a:prstGeom>
        </p:spPr>
      </p:pic>
    </p:spTree>
    <p:extLst>
      <p:ext uri="{BB962C8B-B14F-4D97-AF65-F5344CB8AC3E}">
        <p14:creationId xmlns:p14="http://schemas.microsoft.com/office/powerpoint/2010/main" val="32876364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30546C46-FF36-BC77-A751-C8BD672A66FD}"/>
              </a:ext>
            </a:extLst>
          </p:cNvPr>
          <p:cNvSpPr>
            <a:spLocks noGrp="1"/>
          </p:cNvSpPr>
          <p:nvPr>
            <p:ph idx="1"/>
          </p:nvPr>
        </p:nvSpPr>
        <p:spPr>
          <a:xfrm>
            <a:off x="565150" y="0"/>
            <a:ext cx="11626850" cy="5761228"/>
          </a:xfrm>
        </p:spPr>
        <p:txBody>
          <a:bodyPr>
            <a:normAutofit/>
          </a:bodyPr>
          <a:lstStyle/>
          <a:p>
            <a:pPr marL="0" indent="0" algn="r" rtl="1">
              <a:buNone/>
            </a:pPr>
            <a:r>
              <a:rPr lang="ar-IQ" sz="3200" b="1" dirty="0">
                <a:solidFill>
                  <a:srgbClr val="002060"/>
                </a:solidFill>
              </a:rPr>
              <a:t>الغدد  الدهنية </a:t>
            </a:r>
            <a:r>
              <a:rPr lang="en-US" sz="3200" b="1" dirty="0">
                <a:solidFill>
                  <a:srgbClr val="002060"/>
                </a:solidFill>
              </a:rPr>
              <a:t>  Sebaceous gland </a:t>
            </a:r>
            <a:endParaRPr lang="ar-IQ" sz="3200" b="1" dirty="0">
              <a:solidFill>
                <a:srgbClr val="002060"/>
              </a:solidFill>
            </a:endParaRPr>
          </a:p>
          <a:p>
            <a:pPr marL="0" indent="0" algn="r" rtl="1">
              <a:buNone/>
            </a:pPr>
            <a:r>
              <a:rPr lang="ar-IQ" b="1" dirty="0">
                <a:solidFill>
                  <a:schemeClr val="bg2">
                    <a:lumMod val="10000"/>
                  </a:schemeClr>
                </a:solidFill>
              </a:rPr>
              <a:t>وهي غدد متفرعة حوصليه كلية الافراز ترتبط بجريبات الشعر ، تطرح البطانة في عملية الافراز وتسمى بالزهم </a:t>
            </a:r>
            <a:r>
              <a:rPr lang="en-US" b="1" dirty="0">
                <a:solidFill>
                  <a:schemeClr val="bg2">
                    <a:lumMod val="10000"/>
                  </a:schemeClr>
                </a:solidFill>
              </a:rPr>
              <a:t>Sebum</a:t>
            </a:r>
            <a:r>
              <a:rPr lang="ar-IQ" b="1" dirty="0">
                <a:solidFill>
                  <a:schemeClr val="bg2">
                    <a:lumMod val="10000"/>
                  </a:schemeClr>
                </a:solidFill>
              </a:rPr>
              <a:t> . يقوم الافراز الدهني في </a:t>
            </a:r>
            <a:r>
              <a:rPr lang="ar-IQ" b="1" dirty="0" err="1">
                <a:solidFill>
                  <a:schemeClr val="bg2">
                    <a:lumMod val="10000"/>
                  </a:schemeClr>
                </a:solidFill>
              </a:rPr>
              <a:t>ميبومي</a:t>
            </a:r>
            <a:r>
              <a:rPr lang="ar-IQ" b="1" dirty="0">
                <a:solidFill>
                  <a:schemeClr val="bg2">
                    <a:lumMod val="10000"/>
                  </a:schemeClr>
                </a:solidFill>
              </a:rPr>
              <a:t> (</a:t>
            </a:r>
            <a:r>
              <a:rPr lang="en-US" b="1" dirty="0">
                <a:solidFill>
                  <a:schemeClr val="bg2">
                    <a:lumMod val="10000"/>
                  </a:schemeClr>
                </a:solidFill>
              </a:rPr>
              <a:t>Meibomian gland</a:t>
            </a:r>
            <a:r>
              <a:rPr lang="ar-IQ" b="1" dirty="0">
                <a:solidFill>
                  <a:schemeClr val="bg2">
                    <a:lumMod val="10000"/>
                  </a:schemeClr>
                </a:solidFill>
              </a:rPr>
              <a:t> )بتكوين طبقة رقيقة فوق الافراز الدمعي. </a:t>
            </a:r>
            <a:r>
              <a:rPr lang="ar-IQ" b="1" dirty="0"/>
              <a:t>وعند جريبات الشعر في حواجب العينين تفتح غدة تسمى غدة </a:t>
            </a:r>
            <a:r>
              <a:rPr lang="ar-IQ" b="1" dirty="0" err="1"/>
              <a:t>زايس</a:t>
            </a:r>
            <a:r>
              <a:rPr lang="ar-IQ" b="1" dirty="0"/>
              <a:t> </a:t>
            </a:r>
            <a:r>
              <a:rPr lang="en-US" b="1" dirty="0" err="1"/>
              <a:t>Zeis</a:t>
            </a:r>
            <a:r>
              <a:rPr lang="en-US" b="1" dirty="0"/>
              <a:t> gland </a:t>
            </a:r>
            <a:r>
              <a:rPr lang="ar-IQ" b="1" dirty="0"/>
              <a:t>   ، تخلو اللبائن البحرية من الشعر وينعدم فيها وجود الغدد الدهنية. </a:t>
            </a:r>
          </a:p>
        </p:txBody>
      </p:sp>
      <p:pic>
        <p:nvPicPr>
          <p:cNvPr id="5" name="صورة 4">
            <a:extLst>
              <a:ext uri="{FF2B5EF4-FFF2-40B4-BE49-F238E27FC236}">
                <a16:creationId xmlns:a16="http://schemas.microsoft.com/office/drawing/2014/main" id="{781EFE0C-4C29-B47E-F082-411778D993A3}"/>
              </a:ext>
            </a:extLst>
          </p:cNvPr>
          <p:cNvPicPr>
            <a:picLocks noChangeAspect="1"/>
          </p:cNvPicPr>
          <p:nvPr/>
        </p:nvPicPr>
        <p:blipFill>
          <a:blip r:embed="rId2"/>
          <a:stretch>
            <a:fillRect/>
          </a:stretch>
        </p:blipFill>
        <p:spPr>
          <a:xfrm>
            <a:off x="5871508" y="2596683"/>
            <a:ext cx="6096000" cy="4067175"/>
          </a:xfrm>
          <a:prstGeom prst="rect">
            <a:avLst/>
          </a:prstGeom>
        </p:spPr>
      </p:pic>
      <p:pic>
        <p:nvPicPr>
          <p:cNvPr id="7" name="صورة 6">
            <a:extLst>
              <a:ext uri="{FF2B5EF4-FFF2-40B4-BE49-F238E27FC236}">
                <a16:creationId xmlns:a16="http://schemas.microsoft.com/office/drawing/2014/main" id="{6374F24B-F578-772B-3E54-1BCE90CAE293}"/>
              </a:ext>
            </a:extLst>
          </p:cNvPr>
          <p:cNvPicPr>
            <a:picLocks noChangeAspect="1"/>
          </p:cNvPicPr>
          <p:nvPr/>
        </p:nvPicPr>
        <p:blipFill>
          <a:blip r:embed="rId3"/>
          <a:stretch>
            <a:fillRect/>
          </a:stretch>
        </p:blipFill>
        <p:spPr>
          <a:xfrm>
            <a:off x="390525" y="2399946"/>
            <a:ext cx="5033122" cy="4263912"/>
          </a:xfrm>
          <a:prstGeom prst="rect">
            <a:avLst/>
          </a:prstGeom>
        </p:spPr>
      </p:pic>
    </p:spTree>
    <p:extLst>
      <p:ext uri="{BB962C8B-B14F-4D97-AF65-F5344CB8AC3E}">
        <p14:creationId xmlns:p14="http://schemas.microsoft.com/office/powerpoint/2010/main" val="912917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2CF37A5A-F4CD-5BCB-2CB8-A045B26B1BA5}"/>
              </a:ext>
            </a:extLst>
          </p:cNvPr>
          <p:cNvSpPr>
            <a:spLocks noGrp="1"/>
          </p:cNvSpPr>
          <p:nvPr>
            <p:ph idx="1"/>
          </p:nvPr>
        </p:nvSpPr>
        <p:spPr>
          <a:xfrm>
            <a:off x="565150" y="403412"/>
            <a:ext cx="11017250" cy="5357816"/>
          </a:xfrm>
        </p:spPr>
        <p:txBody>
          <a:bodyPr>
            <a:normAutofit/>
          </a:bodyPr>
          <a:lstStyle/>
          <a:p>
            <a:pPr marL="0" indent="0" algn="r" rtl="1">
              <a:buNone/>
            </a:pPr>
            <a:r>
              <a:rPr lang="ar-IQ" sz="3600" b="1" dirty="0">
                <a:solidFill>
                  <a:schemeClr val="accent2">
                    <a:lumMod val="50000"/>
                  </a:schemeClr>
                </a:solidFill>
              </a:rPr>
              <a:t>غدد الرائحة </a:t>
            </a:r>
            <a:r>
              <a:rPr lang="en-US" sz="3600" b="1" dirty="0">
                <a:solidFill>
                  <a:schemeClr val="accent2">
                    <a:lumMod val="50000"/>
                  </a:schemeClr>
                </a:solidFill>
              </a:rPr>
              <a:t>Scent gland   </a:t>
            </a:r>
            <a:r>
              <a:rPr lang="ar-IQ" sz="3600" b="1" dirty="0">
                <a:solidFill>
                  <a:schemeClr val="accent2">
                    <a:lumMod val="50000"/>
                  </a:schemeClr>
                </a:solidFill>
              </a:rPr>
              <a:t>       </a:t>
            </a:r>
          </a:p>
          <a:p>
            <a:pPr marL="0" indent="0" algn="r" rtl="1">
              <a:buNone/>
            </a:pPr>
            <a:r>
              <a:rPr lang="ar-IQ" sz="2800" b="1" dirty="0">
                <a:solidFill>
                  <a:schemeClr val="bg2">
                    <a:lumMod val="10000"/>
                  </a:schemeClr>
                </a:solidFill>
              </a:rPr>
              <a:t>وهي غدد كبيرة </a:t>
            </a:r>
            <a:r>
              <a:rPr lang="ar-IQ" sz="2800" b="1" dirty="0" err="1">
                <a:solidFill>
                  <a:schemeClr val="bg2">
                    <a:lumMod val="10000"/>
                  </a:schemeClr>
                </a:solidFill>
              </a:rPr>
              <a:t>حوصلية</a:t>
            </a:r>
            <a:r>
              <a:rPr lang="ar-IQ" sz="2800" b="1" dirty="0">
                <a:solidFill>
                  <a:schemeClr val="bg2">
                    <a:lumMod val="10000"/>
                  </a:schemeClr>
                </a:solidFill>
              </a:rPr>
              <a:t> مركبة تقع تحت السيطرة الهرمونية وتوجد في كثير من اللبائن ، وتستخدم لجذب الجنس الاخر او للتمييز او الدفاع والتحذير ،وتقع على الوجه (الخفاش والغزلان ) الظهر (الكنغر ) او على الاقدام (الماعز والكركدن). </a:t>
            </a:r>
          </a:p>
        </p:txBody>
      </p:sp>
      <p:pic>
        <p:nvPicPr>
          <p:cNvPr id="4" name="صورة 3">
            <a:extLst>
              <a:ext uri="{FF2B5EF4-FFF2-40B4-BE49-F238E27FC236}">
                <a16:creationId xmlns:a16="http://schemas.microsoft.com/office/drawing/2014/main" id="{62BD6F49-C418-4840-22FD-F756850D30C7}"/>
              </a:ext>
            </a:extLst>
          </p:cNvPr>
          <p:cNvPicPr>
            <a:picLocks noChangeAspect="1"/>
          </p:cNvPicPr>
          <p:nvPr/>
        </p:nvPicPr>
        <p:blipFill>
          <a:blip r:embed="rId2"/>
          <a:stretch>
            <a:fillRect/>
          </a:stretch>
        </p:blipFill>
        <p:spPr>
          <a:xfrm>
            <a:off x="4359389" y="2802599"/>
            <a:ext cx="4766655" cy="4096960"/>
          </a:xfrm>
          <a:prstGeom prst="rect">
            <a:avLst/>
          </a:prstGeom>
        </p:spPr>
      </p:pic>
      <p:pic>
        <p:nvPicPr>
          <p:cNvPr id="6" name="صورة 5">
            <a:extLst>
              <a:ext uri="{FF2B5EF4-FFF2-40B4-BE49-F238E27FC236}">
                <a16:creationId xmlns:a16="http://schemas.microsoft.com/office/drawing/2014/main" id="{3040C177-B126-DD8B-45BE-D8FD24C69EA6}"/>
              </a:ext>
            </a:extLst>
          </p:cNvPr>
          <p:cNvPicPr>
            <a:picLocks noChangeAspect="1"/>
          </p:cNvPicPr>
          <p:nvPr/>
        </p:nvPicPr>
        <p:blipFill>
          <a:blip r:embed="rId3"/>
          <a:stretch>
            <a:fillRect/>
          </a:stretch>
        </p:blipFill>
        <p:spPr>
          <a:xfrm>
            <a:off x="390525" y="2160964"/>
            <a:ext cx="3794239" cy="5058985"/>
          </a:xfrm>
          <a:prstGeom prst="rect">
            <a:avLst/>
          </a:prstGeom>
        </p:spPr>
      </p:pic>
      <p:pic>
        <p:nvPicPr>
          <p:cNvPr id="8" name="صورة 7">
            <a:extLst>
              <a:ext uri="{FF2B5EF4-FFF2-40B4-BE49-F238E27FC236}">
                <a16:creationId xmlns:a16="http://schemas.microsoft.com/office/drawing/2014/main" id="{B091FB29-E6F1-5C85-6EA2-6D7B3D0B7564}"/>
              </a:ext>
            </a:extLst>
          </p:cNvPr>
          <p:cNvPicPr>
            <a:picLocks noChangeAspect="1"/>
          </p:cNvPicPr>
          <p:nvPr/>
        </p:nvPicPr>
        <p:blipFill>
          <a:blip r:embed="rId4"/>
          <a:stretch>
            <a:fillRect/>
          </a:stretch>
        </p:blipFill>
        <p:spPr>
          <a:xfrm>
            <a:off x="9839325" y="2624338"/>
            <a:ext cx="1562100" cy="4275221"/>
          </a:xfrm>
          <a:prstGeom prst="rect">
            <a:avLst/>
          </a:prstGeom>
        </p:spPr>
      </p:pic>
    </p:spTree>
    <p:extLst>
      <p:ext uri="{BB962C8B-B14F-4D97-AF65-F5344CB8AC3E}">
        <p14:creationId xmlns:p14="http://schemas.microsoft.com/office/powerpoint/2010/main" val="1970438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3E8B020D-E3F9-3AC6-8530-8164599B8A55}"/>
              </a:ext>
            </a:extLst>
          </p:cNvPr>
          <p:cNvSpPr>
            <a:spLocks noGrp="1"/>
          </p:cNvSpPr>
          <p:nvPr>
            <p:ph idx="1"/>
          </p:nvPr>
        </p:nvSpPr>
        <p:spPr>
          <a:xfrm>
            <a:off x="565150" y="259976"/>
            <a:ext cx="11322050" cy="5501252"/>
          </a:xfrm>
        </p:spPr>
        <p:txBody>
          <a:bodyPr>
            <a:normAutofit/>
          </a:bodyPr>
          <a:lstStyle/>
          <a:p>
            <a:pPr marL="0" indent="0" algn="r" rtl="1">
              <a:buNone/>
            </a:pPr>
            <a:endParaRPr lang="ar-IQ" sz="3200" b="1" dirty="0">
              <a:solidFill>
                <a:schemeClr val="accent2">
                  <a:lumMod val="50000"/>
                </a:schemeClr>
              </a:solidFill>
            </a:endParaRPr>
          </a:p>
          <a:p>
            <a:pPr marL="0" indent="0" algn="r" rtl="1">
              <a:buNone/>
            </a:pPr>
            <a:r>
              <a:rPr lang="ar-IQ" sz="3200" b="1" dirty="0">
                <a:solidFill>
                  <a:schemeClr val="accent2">
                    <a:lumMod val="50000"/>
                  </a:schemeClr>
                </a:solidFill>
              </a:rPr>
              <a:t>الغدد اللبنية </a:t>
            </a:r>
            <a:r>
              <a:rPr lang="en-US" sz="3200" b="1" dirty="0">
                <a:solidFill>
                  <a:schemeClr val="accent2">
                    <a:lumMod val="50000"/>
                  </a:schemeClr>
                </a:solidFill>
              </a:rPr>
              <a:t>Mammary gland </a:t>
            </a:r>
            <a:r>
              <a:rPr lang="ar-IQ" sz="3200" b="1" dirty="0">
                <a:solidFill>
                  <a:schemeClr val="accent2">
                    <a:lumMod val="50000"/>
                  </a:schemeClr>
                </a:solidFill>
              </a:rPr>
              <a:t>     </a:t>
            </a:r>
          </a:p>
          <a:p>
            <a:pPr marL="0" indent="0" algn="r" rtl="1">
              <a:buNone/>
            </a:pPr>
            <a:r>
              <a:rPr lang="ar-IQ" sz="2800" b="1" dirty="0">
                <a:solidFill>
                  <a:schemeClr val="tx1">
                    <a:lumMod val="95000"/>
                    <a:lumOff val="5000"/>
                  </a:schemeClr>
                </a:solidFill>
              </a:rPr>
              <a:t>وهي غدد مركبة تقع تحت السيطرة الهرمونية وممكن ان تكون غدد عرقية (</a:t>
            </a:r>
            <a:r>
              <a:rPr lang="en-US" sz="2800" b="1" dirty="0">
                <a:solidFill>
                  <a:schemeClr val="tx1">
                    <a:lumMod val="95000"/>
                    <a:lumOff val="5000"/>
                  </a:schemeClr>
                </a:solidFill>
              </a:rPr>
              <a:t>Apocrine</a:t>
            </a:r>
            <a:r>
              <a:rPr lang="ar-IQ" sz="2800" b="1" dirty="0">
                <a:solidFill>
                  <a:schemeClr val="tx1">
                    <a:lumMod val="95000"/>
                    <a:lumOff val="5000"/>
                  </a:schemeClr>
                </a:solidFill>
              </a:rPr>
              <a:t>) متحورة الا ان الدراسات الحديثة تفترض اشتقاقها من الغدد الدهنية ،وهي موجودة في الاناث واثرية في الذكور. </a:t>
            </a:r>
          </a:p>
          <a:p>
            <a:pPr marL="0" indent="0" algn="r" rtl="1">
              <a:buNone/>
            </a:pPr>
            <a:r>
              <a:rPr lang="ar-IQ" sz="2800" b="1" dirty="0">
                <a:solidFill>
                  <a:schemeClr val="tx1">
                    <a:lumMod val="95000"/>
                    <a:lumOff val="5000"/>
                  </a:schemeClr>
                </a:solidFill>
              </a:rPr>
              <a:t>وتتكون نتيجة تسمك الطبقة البشرية ، وجنينيا تظهر بشكل زوج واحد من الحروف البشرية وتسمى بالخطوط اللبنية </a:t>
            </a:r>
            <a:r>
              <a:rPr lang="en-US" sz="2800" b="1" dirty="0">
                <a:solidFill>
                  <a:schemeClr val="tx1">
                    <a:lumMod val="95000"/>
                    <a:lumOff val="5000"/>
                  </a:schemeClr>
                </a:solidFill>
              </a:rPr>
              <a:t>Milk lines</a:t>
            </a:r>
            <a:r>
              <a:rPr lang="ar-IQ" sz="2800" b="1" dirty="0">
                <a:solidFill>
                  <a:schemeClr val="tx1">
                    <a:lumMod val="95000"/>
                    <a:lumOff val="5000"/>
                  </a:schemeClr>
                </a:solidFill>
              </a:rPr>
              <a:t> وتبدأ هذه الغدد بالزيادة في الحجم عند البلوغ .</a:t>
            </a:r>
          </a:p>
          <a:p>
            <a:pPr marL="0" indent="0" algn="r" rtl="1">
              <a:buNone/>
            </a:pPr>
            <a:r>
              <a:rPr lang="ar-IQ" sz="2800" b="1" dirty="0">
                <a:solidFill>
                  <a:schemeClr val="tx1">
                    <a:lumMod val="95000"/>
                    <a:lumOff val="5000"/>
                  </a:schemeClr>
                </a:solidFill>
              </a:rPr>
              <a:t>يحتوي افرازها على الماء والدهن والسكر والالبومين واملاح أخرى .</a:t>
            </a:r>
          </a:p>
        </p:txBody>
      </p:sp>
    </p:spTree>
    <p:extLst>
      <p:ext uri="{BB962C8B-B14F-4D97-AF65-F5344CB8AC3E}">
        <p14:creationId xmlns:p14="http://schemas.microsoft.com/office/powerpoint/2010/main" val="5144910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6DA88156-C296-DC78-7FA6-5D9C22176731}"/>
              </a:ext>
            </a:extLst>
          </p:cNvPr>
          <p:cNvSpPr>
            <a:spLocks noGrp="1"/>
          </p:cNvSpPr>
          <p:nvPr>
            <p:ph idx="1"/>
          </p:nvPr>
        </p:nvSpPr>
        <p:spPr>
          <a:xfrm>
            <a:off x="565149" y="233083"/>
            <a:ext cx="11331015" cy="6875930"/>
          </a:xfrm>
        </p:spPr>
        <p:txBody>
          <a:bodyPr/>
          <a:lstStyle/>
          <a:p>
            <a:pPr marL="0" indent="0" algn="ctr">
              <a:buNone/>
            </a:pPr>
            <a:r>
              <a:rPr lang="ar-IQ" sz="2800" b="1" dirty="0"/>
              <a:t>مقارنة الغدد اللبنية في اللبائن</a:t>
            </a:r>
          </a:p>
          <a:p>
            <a:pPr marL="0" indent="0" algn="ctr">
              <a:buNone/>
            </a:pPr>
            <a:r>
              <a:rPr lang="ar-IQ" b="1" dirty="0"/>
              <a:t> </a:t>
            </a:r>
          </a:p>
        </p:txBody>
      </p:sp>
      <p:graphicFrame>
        <p:nvGraphicFramePr>
          <p:cNvPr id="4" name="جدول 3">
            <a:extLst>
              <a:ext uri="{FF2B5EF4-FFF2-40B4-BE49-F238E27FC236}">
                <a16:creationId xmlns:a16="http://schemas.microsoft.com/office/drawing/2014/main" id="{77C3950A-2582-EF0C-1BD1-9C23D43AF764}"/>
              </a:ext>
            </a:extLst>
          </p:cNvPr>
          <p:cNvGraphicFramePr>
            <a:graphicFrameLocks noGrp="1"/>
          </p:cNvGraphicFramePr>
          <p:nvPr>
            <p:extLst>
              <p:ext uri="{D42A27DB-BD31-4B8C-83A1-F6EECF244321}">
                <p14:modId xmlns:p14="http://schemas.microsoft.com/office/powerpoint/2010/main" val="1395604185"/>
              </p:ext>
            </p:extLst>
          </p:nvPr>
        </p:nvGraphicFramePr>
        <p:xfrm>
          <a:off x="295835" y="690650"/>
          <a:ext cx="11474823" cy="6688627"/>
        </p:xfrm>
        <a:graphic>
          <a:graphicData uri="http://schemas.openxmlformats.org/drawingml/2006/table">
            <a:tbl>
              <a:tblPr rtl="1" firstRow="1" bandRow="1">
                <a:tableStyleId>{F5AB1C69-6EDB-4FF4-983F-18BD219EF322}</a:tableStyleId>
              </a:tblPr>
              <a:tblGrid>
                <a:gridCol w="3824941">
                  <a:extLst>
                    <a:ext uri="{9D8B030D-6E8A-4147-A177-3AD203B41FA5}">
                      <a16:colId xmlns:a16="http://schemas.microsoft.com/office/drawing/2014/main" val="860605179"/>
                    </a:ext>
                  </a:extLst>
                </a:gridCol>
                <a:gridCol w="3824941">
                  <a:extLst>
                    <a:ext uri="{9D8B030D-6E8A-4147-A177-3AD203B41FA5}">
                      <a16:colId xmlns:a16="http://schemas.microsoft.com/office/drawing/2014/main" val="3784409598"/>
                    </a:ext>
                  </a:extLst>
                </a:gridCol>
                <a:gridCol w="3824941">
                  <a:extLst>
                    <a:ext uri="{9D8B030D-6E8A-4147-A177-3AD203B41FA5}">
                      <a16:colId xmlns:a16="http://schemas.microsoft.com/office/drawing/2014/main" val="2824939911"/>
                    </a:ext>
                  </a:extLst>
                </a:gridCol>
              </a:tblGrid>
              <a:tr h="653132">
                <a:tc>
                  <a:txBody>
                    <a:bodyPr/>
                    <a:lstStyle/>
                    <a:p>
                      <a:pPr algn="ctr" rtl="1"/>
                      <a:r>
                        <a:rPr lang="en-US" sz="3200" dirty="0"/>
                        <a:t>Prototheria</a:t>
                      </a:r>
                      <a:endParaRPr lang="ar-IQ" sz="3200" dirty="0"/>
                    </a:p>
                  </a:txBody>
                  <a:tcPr/>
                </a:tc>
                <a:tc>
                  <a:txBody>
                    <a:bodyPr/>
                    <a:lstStyle/>
                    <a:p>
                      <a:pPr algn="ctr" rtl="1"/>
                      <a:r>
                        <a:rPr lang="en-US" sz="3200" dirty="0"/>
                        <a:t>Metatheria</a:t>
                      </a:r>
                      <a:endParaRPr lang="ar-IQ" sz="3200" dirty="0"/>
                    </a:p>
                  </a:txBody>
                  <a:tcPr/>
                </a:tc>
                <a:tc>
                  <a:txBody>
                    <a:bodyPr/>
                    <a:lstStyle/>
                    <a:p>
                      <a:pPr algn="ctr" rtl="1"/>
                      <a:r>
                        <a:rPr lang="en-US" sz="3200" dirty="0" err="1"/>
                        <a:t>Eutheria</a:t>
                      </a:r>
                      <a:endParaRPr lang="ar-IQ" sz="3200" dirty="0"/>
                    </a:p>
                  </a:txBody>
                  <a:tcPr/>
                </a:tc>
                <a:extLst>
                  <a:ext uri="{0D108BD9-81ED-4DB2-BD59-A6C34878D82A}">
                    <a16:rowId xmlns:a16="http://schemas.microsoft.com/office/drawing/2014/main" val="3313716067"/>
                  </a:ext>
                </a:extLst>
              </a:tr>
              <a:tr h="857436">
                <a:tc>
                  <a:txBody>
                    <a:bodyPr/>
                    <a:lstStyle/>
                    <a:p>
                      <a:pPr algn="r" rtl="1"/>
                      <a:r>
                        <a:rPr lang="en-US" sz="2400" b="1" dirty="0"/>
                        <a:t>-1</a:t>
                      </a:r>
                      <a:r>
                        <a:rPr lang="ar-IQ" sz="2400" b="1" dirty="0"/>
                        <a:t> غدد من النوع </a:t>
                      </a:r>
                      <a:r>
                        <a:rPr lang="ar-IQ" sz="2400" b="1" dirty="0" err="1"/>
                        <a:t>النبيبي</a:t>
                      </a:r>
                      <a:r>
                        <a:rPr lang="ar-IQ" sz="2400" b="1" dirty="0"/>
                        <a:t> المركب. </a:t>
                      </a:r>
                    </a:p>
                  </a:txBody>
                  <a:tcPr/>
                </a:tc>
                <a:tc>
                  <a:txBody>
                    <a:bodyPr/>
                    <a:lstStyle/>
                    <a:p>
                      <a:pPr algn="r" rtl="1"/>
                      <a:r>
                        <a:rPr lang="ar-IQ" sz="2400" b="1" dirty="0"/>
                        <a:t>1- غدد </a:t>
                      </a:r>
                      <a:r>
                        <a:rPr lang="ar-IQ" sz="2400" b="1" dirty="0" err="1"/>
                        <a:t>حوصلية</a:t>
                      </a:r>
                      <a:r>
                        <a:rPr lang="ar-IQ" sz="2400" b="1" dirty="0"/>
                        <a:t> مركبة ومكونة من فصوص. </a:t>
                      </a:r>
                    </a:p>
                  </a:txBody>
                  <a:tcPr/>
                </a:tc>
                <a:tc>
                  <a:txBody>
                    <a:bodyPr/>
                    <a:lstStyle/>
                    <a:p>
                      <a:pPr algn="r" rtl="1"/>
                      <a:r>
                        <a:rPr lang="ar-IQ" sz="2400" b="1" dirty="0"/>
                        <a:t>1-غدد </a:t>
                      </a:r>
                      <a:r>
                        <a:rPr lang="ar-IQ" sz="2400" b="1" dirty="0" err="1"/>
                        <a:t>حوصلية</a:t>
                      </a:r>
                      <a:r>
                        <a:rPr lang="ar-IQ" sz="2400" b="1" dirty="0"/>
                        <a:t> مركبة ومكونة من فصوص.</a:t>
                      </a:r>
                    </a:p>
                  </a:txBody>
                  <a:tcPr/>
                </a:tc>
                <a:extLst>
                  <a:ext uri="{0D108BD9-81ED-4DB2-BD59-A6C34878D82A}">
                    <a16:rowId xmlns:a16="http://schemas.microsoft.com/office/drawing/2014/main" val="3758152016"/>
                  </a:ext>
                </a:extLst>
              </a:tr>
              <a:tr h="1238519">
                <a:tc>
                  <a:txBody>
                    <a:bodyPr/>
                    <a:lstStyle/>
                    <a:p>
                      <a:pPr algn="r" rtl="1"/>
                      <a:r>
                        <a:rPr lang="ar-IQ" sz="2400" b="1" dirty="0"/>
                        <a:t>2- توجد في كلا الجنسين لكن عاملة في الاناث فقط. </a:t>
                      </a:r>
                    </a:p>
                  </a:txBody>
                  <a:tcPr/>
                </a:tc>
                <a:tc>
                  <a:txBody>
                    <a:bodyPr/>
                    <a:lstStyle/>
                    <a:p>
                      <a:pPr algn="r" rtl="1"/>
                      <a:r>
                        <a:rPr lang="ar-IQ" sz="2400" b="1" dirty="0"/>
                        <a:t>2- توجد في كلا الجنسين لكن عاملة في الاناث فقط. </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IQ" sz="2400" b="1" dirty="0"/>
                        <a:t>2- توجد في كلا الجنسين لكن عاملة في الاناث فقط. </a:t>
                      </a:r>
                    </a:p>
                    <a:p>
                      <a:pPr algn="r" rtl="1"/>
                      <a:endParaRPr lang="ar-IQ" sz="2400" b="1" dirty="0"/>
                    </a:p>
                  </a:txBody>
                  <a:tcPr/>
                </a:tc>
                <a:extLst>
                  <a:ext uri="{0D108BD9-81ED-4DB2-BD59-A6C34878D82A}">
                    <a16:rowId xmlns:a16="http://schemas.microsoft.com/office/drawing/2014/main" val="4197457332"/>
                  </a:ext>
                </a:extLst>
              </a:tr>
              <a:tr h="3525016">
                <a:tc>
                  <a:txBody>
                    <a:bodyPr/>
                    <a:lstStyle/>
                    <a:p>
                      <a:pPr algn="r" rtl="1"/>
                      <a:r>
                        <a:rPr lang="ar-IQ" sz="2400" b="1" dirty="0"/>
                        <a:t>3- عديمة الحلمة حيث تفتح الى السطح مباشرة في منطقة منخفضة من الجلد ويلعق منها الصغير. </a:t>
                      </a:r>
                    </a:p>
                  </a:txBody>
                  <a:tcPr/>
                </a:tc>
                <a:tc>
                  <a:txBody>
                    <a:bodyPr/>
                    <a:lstStyle/>
                    <a:p>
                      <a:pPr algn="r" rtl="1"/>
                      <a:r>
                        <a:rPr lang="ar-IQ" sz="2400" b="1" dirty="0"/>
                        <a:t>3- غدد لبنية عديدة الحلمات موجودة داخل كيس بطني في الانثى.</a:t>
                      </a:r>
                    </a:p>
                  </a:txBody>
                  <a:tcPr/>
                </a:tc>
                <a:tc>
                  <a:txBody>
                    <a:bodyPr/>
                    <a:lstStyle/>
                    <a:p>
                      <a:pPr algn="r" rtl="1"/>
                      <a:r>
                        <a:rPr lang="ar-IQ" sz="2400" b="1" dirty="0"/>
                        <a:t>3- كل غده لبنية تفتح الى قناة افرازية وهذه القنوات اما ان تصب في صهريج يفتح بفتحة واحدة في قمة الحلمة وتسمى حلمة كاذبة </a:t>
                      </a:r>
                      <a:r>
                        <a:rPr lang="en-US" sz="2400" b="1" dirty="0"/>
                        <a:t>Teat</a:t>
                      </a:r>
                      <a:r>
                        <a:rPr lang="ar-IQ" sz="2400" b="1" dirty="0"/>
                        <a:t> كما في الابقار والجاموس او</a:t>
                      </a:r>
                      <a:r>
                        <a:rPr lang="en-US" sz="2400" b="1" dirty="0"/>
                        <a:t> </a:t>
                      </a:r>
                      <a:r>
                        <a:rPr lang="ar-IQ" sz="2400" b="1" dirty="0"/>
                        <a:t>ان هذه القنوات تفتح بفتحات مستقلة في قمة الحلمة وتسمى حلمة حقيقية </a:t>
                      </a:r>
                      <a:r>
                        <a:rPr lang="en-US" sz="2400" b="1" dirty="0"/>
                        <a:t>Nipple</a:t>
                      </a:r>
                      <a:r>
                        <a:rPr lang="ar-IQ" sz="2400" b="1" dirty="0"/>
                        <a:t> كما في الانسان. </a:t>
                      </a:r>
                    </a:p>
                  </a:txBody>
                  <a:tcPr/>
                </a:tc>
                <a:extLst>
                  <a:ext uri="{0D108BD9-81ED-4DB2-BD59-A6C34878D82A}">
                    <a16:rowId xmlns:a16="http://schemas.microsoft.com/office/drawing/2014/main" val="3420891656"/>
                  </a:ext>
                </a:extLst>
              </a:tr>
              <a:tr h="414524">
                <a:tc>
                  <a:txBody>
                    <a:bodyPr/>
                    <a:lstStyle/>
                    <a:p>
                      <a:pPr rtl="1"/>
                      <a:endParaRPr lang="ar-IQ"/>
                    </a:p>
                  </a:txBody>
                  <a:tcPr/>
                </a:tc>
                <a:tc>
                  <a:txBody>
                    <a:bodyPr/>
                    <a:lstStyle/>
                    <a:p>
                      <a:pPr rtl="1"/>
                      <a:endParaRPr lang="ar-IQ"/>
                    </a:p>
                  </a:txBody>
                  <a:tcPr/>
                </a:tc>
                <a:tc>
                  <a:txBody>
                    <a:bodyPr/>
                    <a:lstStyle/>
                    <a:p>
                      <a:pPr rtl="1"/>
                      <a:endParaRPr lang="ar-IQ" dirty="0"/>
                    </a:p>
                  </a:txBody>
                  <a:tcPr/>
                </a:tc>
                <a:extLst>
                  <a:ext uri="{0D108BD9-81ED-4DB2-BD59-A6C34878D82A}">
                    <a16:rowId xmlns:a16="http://schemas.microsoft.com/office/drawing/2014/main" val="2462619904"/>
                  </a:ext>
                </a:extLst>
              </a:tr>
            </a:tbl>
          </a:graphicData>
        </a:graphic>
      </p:graphicFrame>
    </p:spTree>
    <p:extLst>
      <p:ext uri="{BB962C8B-B14F-4D97-AF65-F5344CB8AC3E}">
        <p14:creationId xmlns:p14="http://schemas.microsoft.com/office/powerpoint/2010/main" val="20917977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4C9102B0-AE75-C40E-6943-DBB6FD11F75A}"/>
              </a:ext>
            </a:extLst>
          </p:cNvPr>
          <p:cNvPicPr>
            <a:picLocks noGrp="1" noChangeAspect="1"/>
          </p:cNvPicPr>
          <p:nvPr>
            <p:ph idx="1"/>
          </p:nvPr>
        </p:nvPicPr>
        <p:blipFill>
          <a:blip r:embed="rId2"/>
          <a:stretch>
            <a:fillRect/>
          </a:stretch>
        </p:blipFill>
        <p:spPr>
          <a:xfrm>
            <a:off x="1068852" y="313765"/>
            <a:ext cx="5197478" cy="3458416"/>
          </a:xfrm>
          <a:prstGeom prst="rect">
            <a:avLst/>
          </a:prstGeom>
          <a:ln w="88900" cap="sq" cmpd="thickThin">
            <a:solidFill>
              <a:srgbClr val="000000"/>
            </a:solidFill>
            <a:prstDash val="solid"/>
            <a:miter lim="800000"/>
          </a:ln>
          <a:effectLst>
            <a:innerShdw blurRad="76200">
              <a:srgbClr val="000000"/>
            </a:innerShdw>
          </a:effectLst>
        </p:spPr>
      </p:pic>
      <p:pic>
        <p:nvPicPr>
          <p:cNvPr id="7" name="صورة 6">
            <a:extLst>
              <a:ext uri="{FF2B5EF4-FFF2-40B4-BE49-F238E27FC236}">
                <a16:creationId xmlns:a16="http://schemas.microsoft.com/office/drawing/2014/main" id="{386205E8-57A6-F205-C5BC-B67779709B8F}"/>
              </a:ext>
            </a:extLst>
          </p:cNvPr>
          <p:cNvPicPr>
            <a:picLocks noChangeAspect="1"/>
          </p:cNvPicPr>
          <p:nvPr/>
        </p:nvPicPr>
        <p:blipFill>
          <a:blip r:embed="rId3"/>
          <a:stretch>
            <a:fillRect/>
          </a:stretch>
        </p:blipFill>
        <p:spPr>
          <a:xfrm>
            <a:off x="6490446" y="815788"/>
            <a:ext cx="5629836" cy="4222377"/>
          </a:xfrm>
          <a:prstGeom prst="rect">
            <a:avLst/>
          </a:prstGeom>
        </p:spPr>
      </p:pic>
    </p:spTree>
    <p:extLst>
      <p:ext uri="{BB962C8B-B14F-4D97-AF65-F5344CB8AC3E}">
        <p14:creationId xmlns:p14="http://schemas.microsoft.com/office/powerpoint/2010/main" val="3618063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275CAB2C-DB51-2EFF-7316-10F3B08BE1C5}"/>
              </a:ext>
            </a:extLst>
          </p:cNvPr>
          <p:cNvSpPr>
            <a:spLocks noGrp="1"/>
          </p:cNvSpPr>
          <p:nvPr>
            <p:ph idx="1"/>
          </p:nvPr>
        </p:nvSpPr>
        <p:spPr>
          <a:xfrm>
            <a:off x="2563905" y="412376"/>
            <a:ext cx="8812307" cy="2922495"/>
          </a:xfrm>
          <a:ln/>
        </p:spPr>
        <p:style>
          <a:lnRef idx="1">
            <a:schemeClr val="accent3"/>
          </a:lnRef>
          <a:fillRef idx="2">
            <a:schemeClr val="accent3"/>
          </a:fillRef>
          <a:effectRef idx="1">
            <a:schemeClr val="accent3"/>
          </a:effectRef>
          <a:fontRef idx="minor">
            <a:schemeClr val="dk1"/>
          </a:fontRef>
        </p:style>
        <p:txBody>
          <a:bodyPr>
            <a:normAutofit/>
          </a:bodyPr>
          <a:lstStyle/>
          <a:p>
            <a:pPr marL="0" indent="0" algn="r" rtl="1">
              <a:buNone/>
            </a:pPr>
            <a:r>
              <a:rPr lang="ar-IQ" sz="3600" b="1" dirty="0"/>
              <a:t>2</a:t>
            </a:r>
            <a:r>
              <a:rPr lang="en-US" sz="3600" b="1" dirty="0"/>
              <a:t>-</a:t>
            </a:r>
            <a:r>
              <a:rPr lang="ar-IQ" sz="3600" b="1" dirty="0"/>
              <a:t>اللون التركيبي </a:t>
            </a:r>
            <a:r>
              <a:rPr lang="en-US" sz="3600" b="1" dirty="0"/>
              <a:t>Structural colour</a:t>
            </a:r>
            <a:endParaRPr lang="ar-IQ" sz="3600" b="1" dirty="0"/>
          </a:p>
          <a:p>
            <a:pPr marL="0" indent="0" algn="r" rtl="1">
              <a:buNone/>
            </a:pPr>
            <a:r>
              <a:rPr lang="ar-IQ" sz="2800" b="1" dirty="0"/>
              <a:t>ينتج من خلايا (حاملات قزحية </a:t>
            </a:r>
            <a:r>
              <a:rPr lang="en-US" sz="2800" b="1" dirty="0"/>
              <a:t>Iridiophores</a:t>
            </a:r>
            <a:r>
              <a:rPr lang="ar-IQ" sz="2800" b="1" dirty="0"/>
              <a:t>) تحتوي على بلورات</a:t>
            </a:r>
          </a:p>
          <a:p>
            <a:pPr marL="0" indent="0" algn="r" rtl="1">
              <a:buNone/>
            </a:pPr>
            <a:r>
              <a:rPr lang="ar-IQ" sz="2800" b="1" dirty="0"/>
              <a:t> الكوانين </a:t>
            </a:r>
            <a:r>
              <a:rPr lang="en-US" sz="2800" b="1" dirty="0"/>
              <a:t>Quanin </a:t>
            </a:r>
            <a:r>
              <a:rPr lang="ar-IQ" sz="2800" b="1" dirty="0"/>
              <a:t> او </a:t>
            </a:r>
            <a:r>
              <a:rPr lang="ar-IQ" sz="2800" b="1" dirty="0" err="1"/>
              <a:t>البيورين</a:t>
            </a:r>
            <a:r>
              <a:rPr lang="ar-IQ" sz="2800" b="1" dirty="0"/>
              <a:t> </a:t>
            </a:r>
            <a:r>
              <a:rPr lang="en-US" sz="2800" b="1" dirty="0"/>
              <a:t>Purin </a:t>
            </a:r>
            <a:r>
              <a:rPr lang="ar-IQ" sz="2800" b="1" dirty="0"/>
              <a:t> حيث تقوم </a:t>
            </a:r>
          </a:p>
          <a:p>
            <a:pPr marL="0" indent="0" algn="r" rtl="1">
              <a:buNone/>
            </a:pPr>
            <a:r>
              <a:rPr lang="ar-IQ" sz="2800" b="1" dirty="0"/>
              <a:t>1- يعكس جميع الاطوال الموجية ( </a:t>
            </a:r>
            <a:r>
              <a:rPr lang="ar-IQ" sz="2800" b="1" dirty="0">
                <a:solidFill>
                  <a:schemeClr val="bg1">
                    <a:lumMod val="50000"/>
                  </a:schemeClr>
                </a:solidFill>
              </a:rPr>
              <a:t>تأثير فضي </a:t>
            </a:r>
            <a:r>
              <a:rPr lang="ar-IQ" sz="2800" b="1" dirty="0"/>
              <a:t>).</a:t>
            </a:r>
          </a:p>
          <a:p>
            <a:pPr marL="0" indent="0" algn="r" rtl="1">
              <a:buNone/>
            </a:pPr>
            <a:r>
              <a:rPr lang="ar-IQ" sz="2800" b="1" dirty="0"/>
              <a:t>2- يعكس الاطوال الموجية القصيرة (</a:t>
            </a:r>
            <a:r>
              <a:rPr lang="ar-IQ" sz="2800" b="1" dirty="0">
                <a:solidFill>
                  <a:schemeClr val="tx2">
                    <a:lumMod val="50000"/>
                    <a:lumOff val="50000"/>
                  </a:schemeClr>
                </a:solidFill>
              </a:rPr>
              <a:t>تأثير ازرق معدني </a:t>
            </a:r>
            <a:r>
              <a:rPr lang="ar-IQ" sz="2800" b="1" dirty="0"/>
              <a:t>)</a:t>
            </a:r>
          </a:p>
          <a:p>
            <a:pPr marL="0" indent="0" algn="r" rtl="1">
              <a:buNone/>
            </a:pPr>
            <a:endParaRPr lang="ar-IQ" sz="2800" b="1" dirty="0"/>
          </a:p>
        </p:txBody>
      </p:sp>
      <p:sp>
        <p:nvSpPr>
          <p:cNvPr id="5" name="مربع نص 4">
            <a:extLst>
              <a:ext uri="{FF2B5EF4-FFF2-40B4-BE49-F238E27FC236}">
                <a16:creationId xmlns:a16="http://schemas.microsoft.com/office/drawing/2014/main" id="{33B0779E-9CDD-81C9-ADEA-D4B32E8DB856}"/>
              </a:ext>
            </a:extLst>
          </p:cNvPr>
          <p:cNvSpPr txBox="1"/>
          <p:nvPr/>
        </p:nvSpPr>
        <p:spPr>
          <a:xfrm>
            <a:off x="2441987" y="4016188"/>
            <a:ext cx="9247990"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ar-IQ" sz="3600" b="1" dirty="0"/>
              <a:t>3</a:t>
            </a:r>
            <a:r>
              <a:rPr lang="en-US" sz="3600" b="1" dirty="0"/>
              <a:t>-</a:t>
            </a:r>
            <a:r>
              <a:rPr lang="ar-IQ" sz="3600" b="1" dirty="0"/>
              <a:t>لون مزيج بين الصبغي والتركيبي</a:t>
            </a:r>
            <a:r>
              <a:rPr lang="ar-IQ" sz="1800" b="1" dirty="0"/>
              <a:t> </a:t>
            </a:r>
          </a:p>
          <a:p>
            <a:r>
              <a:rPr lang="ar-IQ" sz="2800" b="1" dirty="0"/>
              <a:t>الحاملات الصفراوية (</a:t>
            </a:r>
            <a:r>
              <a:rPr lang="ar-IQ" sz="2800" b="1" dirty="0">
                <a:solidFill>
                  <a:srgbClr val="FFFF00"/>
                </a:solidFill>
              </a:rPr>
              <a:t>اللون الأصفر </a:t>
            </a:r>
            <a:r>
              <a:rPr lang="ar-IQ" sz="2800" b="1" dirty="0"/>
              <a:t>) + حاملات فزحية (</a:t>
            </a:r>
            <a:r>
              <a:rPr lang="ar-IQ" sz="2800" b="1" dirty="0">
                <a:solidFill>
                  <a:schemeClr val="tx2">
                    <a:lumMod val="50000"/>
                    <a:lumOff val="50000"/>
                  </a:schemeClr>
                </a:solidFill>
              </a:rPr>
              <a:t>اللون الأزرق </a:t>
            </a:r>
            <a:r>
              <a:rPr lang="ar-IQ" sz="2800" b="1" dirty="0"/>
              <a:t>)   = </a:t>
            </a:r>
            <a:r>
              <a:rPr lang="ar-IQ" sz="2800" b="1" dirty="0">
                <a:solidFill>
                  <a:srgbClr val="00B050"/>
                </a:solidFill>
              </a:rPr>
              <a:t>اللون الأخضر </a:t>
            </a:r>
            <a:r>
              <a:rPr lang="ar-IQ" sz="2800" b="1" dirty="0"/>
              <a:t>في الضفدع.</a:t>
            </a:r>
          </a:p>
          <a:p>
            <a:r>
              <a:rPr lang="ar-IQ" sz="2800" b="1" dirty="0"/>
              <a:t>(اصفر +ازرق =اخضر)   </a:t>
            </a:r>
            <a:endParaRPr lang="ar-IQ" sz="2800" dirty="0"/>
          </a:p>
        </p:txBody>
      </p:sp>
    </p:spTree>
    <p:extLst>
      <p:ext uri="{BB962C8B-B14F-4D97-AF65-F5344CB8AC3E}">
        <p14:creationId xmlns:p14="http://schemas.microsoft.com/office/powerpoint/2010/main" val="309587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2E064770-1A16-5048-F5C0-F3C48558B003}"/>
              </a:ext>
            </a:extLst>
          </p:cNvPr>
          <p:cNvSpPr>
            <a:spLocks noGrp="1"/>
          </p:cNvSpPr>
          <p:nvPr>
            <p:ph idx="1"/>
          </p:nvPr>
        </p:nvSpPr>
        <p:spPr>
          <a:xfrm>
            <a:off x="421341" y="233081"/>
            <a:ext cx="11510683" cy="6203577"/>
          </a:xfrm>
        </p:spPr>
        <p:txBody>
          <a:bodyPr/>
          <a:lstStyle/>
          <a:p>
            <a:pPr marL="0" indent="0" algn="r">
              <a:buNone/>
            </a:pPr>
            <a:r>
              <a:rPr lang="ar-IQ" sz="2800" b="1" dirty="0">
                <a:solidFill>
                  <a:srgbClr val="7030A0"/>
                </a:solidFill>
              </a:rPr>
              <a:t>تترتب الغدد اللبنية داخل أعضاء خاصة مثل </a:t>
            </a:r>
          </a:p>
          <a:p>
            <a:pPr marL="0" indent="0" algn="r">
              <a:buNone/>
            </a:pPr>
            <a:r>
              <a:rPr lang="ar-IQ" b="1" dirty="0"/>
              <a:t>الثدي في الانسان ( يمتلك الانسان زوج من الاثداء ولكل ثدي حلمة واحدة ويحوي الثدي على عدد من الغدد اللبنية التي تفتح بفتحات مستقلة في قمة الحلمة ). </a:t>
            </a:r>
          </a:p>
          <a:p>
            <a:pPr marL="0" indent="0" algn="r">
              <a:buNone/>
            </a:pPr>
            <a:r>
              <a:rPr lang="ar-IQ" b="1" dirty="0"/>
              <a:t>الضرع في المجترات (تشكل الغدد </a:t>
            </a:r>
            <a:r>
              <a:rPr lang="ar-IQ" b="1" dirty="0" err="1"/>
              <a:t>الثديية</a:t>
            </a:r>
            <a:r>
              <a:rPr lang="ar-IQ" b="1" dirty="0"/>
              <a:t> كتلة واحدة فتدلى منها أكثر من حلمة مثلا الابقار والجواميس للضرع الواحد أربع حلمات ولدى الأغنام حلمتان بارزتان من الضرع ).</a:t>
            </a:r>
          </a:p>
          <a:p>
            <a:pPr marL="0" indent="0" algn="r">
              <a:buNone/>
            </a:pPr>
            <a:r>
              <a:rPr lang="ar-IQ" b="1" dirty="0"/>
              <a:t>افراز الحليب يتم عن طريق السيطرة الهرمونية . </a:t>
            </a:r>
            <a:endParaRPr lang="en-US" b="1" dirty="0"/>
          </a:p>
          <a:p>
            <a:pPr marL="0" indent="0" algn="r">
              <a:buNone/>
            </a:pPr>
            <a:endParaRPr lang="ar-IQ" b="1" dirty="0"/>
          </a:p>
          <a:p>
            <a:pPr marL="0" indent="0" algn="r">
              <a:buNone/>
            </a:pPr>
            <a:r>
              <a:rPr lang="ar-IQ" b="1" dirty="0"/>
              <a:t> </a:t>
            </a:r>
          </a:p>
        </p:txBody>
      </p:sp>
      <p:graphicFrame>
        <p:nvGraphicFramePr>
          <p:cNvPr id="4" name="جدول 3">
            <a:extLst>
              <a:ext uri="{FF2B5EF4-FFF2-40B4-BE49-F238E27FC236}">
                <a16:creationId xmlns:a16="http://schemas.microsoft.com/office/drawing/2014/main" id="{025B69F4-FF68-7365-4CAA-A87804C853BA}"/>
              </a:ext>
            </a:extLst>
          </p:cNvPr>
          <p:cNvGraphicFramePr>
            <a:graphicFrameLocks noGrp="1"/>
          </p:cNvGraphicFramePr>
          <p:nvPr>
            <p:extLst>
              <p:ext uri="{D42A27DB-BD31-4B8C-83A1-F6EECF244321}">
                <p14:modId xmlns:p14="http://schemas.microsoft.com/office/powerpoint/2010/main" val="3254525014"/>
              </p:ext>
            </p:extLst>
          </p:nvPr>
        </p:nvGraphicFramePr>
        <p:xfrm>
          <a:off x="1443311" y="3200400"/>
          <a:ext cx="10327348" cy="3236256"/>
        </p:xfrm>
        <a:graphic>
          <a:graphicData uri="http://schemas.openxmlformats.org/drawingml/2006/table">
            <a:tbl>
              <a:tblPr rtl="1" firstRow="1" bandRow="1">
                <a:tableStyleId>{00A15C55-8517-42AA-B614-E9B94910E393}</a:tableStyleId>
              </a:tblPr>
              <a:tblGrid>
                <a:gridCol w="5163674">
                  <a:extLst>
                    <a:ext uri="{9D8B030D-6E8A-4147-A177-3AD203B41FA5}">
                      <a16:colId xmlns:a16="http://schemas.microsoft.com/office/drawing/2014/main" val="1035365221"/>
                    </a:ext>
                  </a:extLst>
                </a:gridCol>
                <a:gridCol w="5163674">
                  <a:extLst>
                    <a:ext uri="{9D8B030D-6E8A-4147-A177-3AD203B41FA5}">
                      <a16:colId xmlns:a16="http://schemas.microsoft.com/office/drawing/2014/main" val="417118169"/>
                    </a:ext>
                  </a:extLst>
                </a:gridCol>
              </a:tblGrid>
              <a:tr h="591573">
                <a:tc>
                  <a:txBody>
                    <a:bodyPr/>
                    <a:lstStyle/>
                    <a:p>
                      <a:pPr algn="r" rtl="1"/>
                      <a:r>
                        <a:rPr lang="ar-IQ" sz="2800" b="1" dirty="0"/>
                        <a:t>حلمة كاذبة </a:t>
                      </a:r>
                      <a:r>
                        <a:rPr lang="en-US" sz="2800" b="1" dirty="0"/>
                        <a:t>Teat</a:t>
                      </a:r>
                      <a:endParaRPr lang="ar-IQ" sz="2800" b="1" dirty="0"/>
                    </a:p>
                  </a:txBody>
                  <a:tcPr/>
                </a:tc>
                <a:tc>
                  <a:txBody>
                    <a:bodyPr/>
                    <a:lstStyle/>
                    <a:p>
                      <a:pPr algn="r" rtl="1"/>
                      <a:r>
                        <a:rPr lang="ar-IQ" sz="2800" b="1" dirty="0"/>
                        <a:t>حلمة حقيقية </a:t>
                      </a:r>
                      <a:r>
                        <a:rPr lang="en-US" sz="2800" b="1" dirty="0"/>
                        <a:t>Nipple</a:t>
                      </a:r>
                      <a:endParaRPr lang="ar-IQ" sz="2800" b="1" dirty="0"/>
                    </a:p>
                  </a:txBody>
                  <a:tcPr/>
                </a:tc>
                <a:extLst>
                  <a:ext uri="{0D108BD9-81ED-4DB2-BD59-A6C34878D82A}">
                    <a16:rowId xmlns:a16="http://schemas.microsoft.com/office/drawing/2014/main" val="3633201337"/>
                  </a:ext>
                </a:extLst>
              </a:tr>
              <a:tr h="1078752">
                <a:tc>
                  <a:txBody>
                    <a:bodyPr/>
                    <a:lstStyle/>
                    <a:p>
                      <a:pPr algn="r" rtl="1"/>
                      <a:r>
                        <a:rPr lang="en-US" sz="2800" b="1" dirty="0"/>
                        <a:t>-1</a:t>
                      </a:r>
                      <a:r>
                        <a:rPr lang="ar-IQ" sz="2800" b="1" dirty="0"/>
                        <a:t> توجد في الابقار والخيول والفيلة . </a:t>
                      </a:r>
                    </a:p>
                  </a:txBody>
                  <a:tcPr/>
                </a:tc>
                <a:tc>
                  <a:txBody>
                    <a:bodyPr/>
                    <a:lstStyle/>
                    <a:p>
                      <a:pPr algn="r" rtl="1"/>
                      <a:r>
                        <a:rPr lang="ar-IQ" sz="2800" b="1" dirty="0"/>
                        <a:t>1- توجد في اكلات اللحوم، والقوارض، والمقدمات، والانسان . </a:t>
                      </a:r>
                    </a:p>
                  </a:txBody>
                  <a:tcPr/>
                </a:tc>
                <a:extLst>
                  <a:ext uri="{0D108BD9-81ED-4DB2-BD59-A6C34878D82A}">
                    <a16:rowId xmlns:a16="http://schemas.microsoft.com/office/drawing/2014/main" val="1562000232"/>
                  </a:ext>
                </a:extLst>
              </a:tr>
              <a:tr h="1565931">
                <a:tc>
                  <a:txBody>
                    <a:bodyPr/>
                    <a:lstStyle/>
                    <a:p>
                      <a:pPr algn="r" rtl="1"/>
                      <a:r>
                        <a:rPr lang="ar-IQ" sz="2800" b="1" dirty="0"/>
                        <a:t>2- قنوات الحليب تفرغ الى بصلة (صهريج) وينساب الحليب عبر قناة الى فتحة في قمة الحلمة.  </a:t>
                      </a:r>
                    </a:p>
                  </a:txBody>
                  <a:tcPr/>
                </a:tc>
                <a:tc>
                  <a:txBody>
                    <a:bodyPr/>
                    <a:lstStyle/>
                    <a:p>
                      <a:pPr algn="r" rtl="1"/>
                      <a:r>
                        <a:rPr lang="ar-IQ" sz="2800" b="1" dirty="0"/>
                        <a:t>2- قنوات الحليب تفرغ الى قمة الحلمة عبر فتحات (انعدام الصهريج).</a:t>
                      </a:r>
                    </a:p>
                  </a:txBody>
                  <a:tcPr/>
                </a:tc>
                <a:extLst>
                  <a:ext uri="{0D108BD9-81ED-4DB2-BD59-A6C34878D82A}">
                    <a16:rowId xmlns:a16="http://schemas.microsoft.com/office/drawing/2014/main" val="4266694927"/>
                  </a:ext>
                </a:extLst>
              </a:tr>
            </a:tbl>
          </a:graphicData>
        </a:graphic>
      </p:graphicFrame>
    </p:spTree>
    <p:extLst>
      <p:ext uri="{BB962C8B-B14F-4D97-AF65-F5344CB8AC3E}">
        <p14:creationId xmlns:p14="http://schemas.microsoft.com/office/powerpoint/2010/main" val="9621119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D213E8CD-255F-9A8D-FD12-40339834A802}"/>
              </a:ext>
            </a:extLst>
          </p:cNvPr>
          <p:cNvPicPr>
            <a:picLocks noGrp="1" noChangeAspect="1"/>
          </p:cNvPicPr>
          <p:nvPr>
            <p:ph idx="1"/>
          </p:nvPr>
        </p:nvPicPr>
        <p:blipFill>
          <a:blip r:embed="rId2"/>
          <a:stretch>
            <a:fillRect/>
          </a:stretch>
        </p:blipFill>
        <p:spPr>
          <a:xfrm>
            <a:off x="268941" y="466725"/>
            <a:ext cx="6194612" cy="5294313"/>
          </a:xfrm>
          <a:prstGeom prst="rect">
            <a:avLst/>
          </a:prstGeom>
          <a:ln w="88900" cap="sq" cmpd="thickThin">
            <a:solidFill>
              <a:srgbClr val="000000"/>
            </a:solidFill>
            <a:prstDash val="solid"/>
            <a:miter lim="800000"/>
          </a:ln>
          <a:effectLst>
            <a:innerShdw blurRad="76200">
              <a:srgbClr val="000000"/>
            </a:innerShdw>
          </a:effectLst>
        </p:spPr>
      </p:pic>
      <p:pic>
        <p:nvPicPr>
          <p:cNvPr id="7" name="صورة 6">
            <a:extLst>
              <a:ext uri="{FF2B5EF4-FFF2-40B4-BE49-F238E27FC236}">
                <a16:creationId xmlns:a16="http://schemas.microsoft.com/office/drawing/2014/main" id="{048D7CE6-0552-D1C6-7500-8B6A6A4D74F8}"/>
              </a:ext>
            </a:extLst>
          </p:cNvPr>
          <p:cNvPicPr>
            <a:picLocks noChangeAspect="1"/>
          </p:cNvPicPr>
          <p:nvPr/>
        </p:nvPicPr>
        <p:blipFill>
          <a:blip r:embed="rId3"/>
          <a:stretch>
            <a:fillRect/>
          </a:stretch>
        </p:blipFill>
        <p:spPr>
          <a:xfrm>
            <a:off x="6632050" y="158672"/>
            <a:ext cx="5559950" cy="352582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0" name="صورة 9">
            <a:extLst>
              <a:ext uri="{FF2B5EF4-FFF2-40B4-BE49-F238E27FC236}">
                <a16:creationId xmlns:a16="http://schemas.microsoft.com/office/drawing/2014/main" id="{84371A38-4BA6-3059-3D1A-C0611EF3157F}"/>
              </a:ext>
            </a:extLst>
          </p:cNvPr>
          <p:cNvPicPr>
            <a:picLocks noChangeAspect="1"/>
          </p:cNvPicPr>
          <p:nvPr/>
        </p:nvPicPr>
        <p:blipFill>
          <a:blip r:embed="rId4"/>
          <a:stretch>
            <a:fillRect/>
          </a:stretch>
        </p:blipFill>
        <p:spPr>
          <a:xfrm>
            <a:off x="7289173" y="4027531"/>
            <a:ext cx="4245704" cy="2830469"/>
          </a:xfrm>
          <a:prstGeom prst="rect">
            <a:avLst/>
          </a:prstGeom>
        </p:spPr>
      </p:pic>
    </p:spTree>
    <p:extLst>
      <p:ext uri="{BB962C8B-B14F-4D97-AF65-F5344CB8AC3E}">
        <p14:creationId xmlns:p14="http://schemas.microsoft.com/office/powerpoint/2010/main" val="28975778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768B078C-29FC-1D8F-E2E0-87F3FF2FE9F7}"/>
              </a:ext>
            </a:extLst>
          </p:cNvPr>
          <p:cNvPicPr>
            <a:picLocks noGrp="1" noChangeAspect="1"/>
          </p:cNvPicPr>
          <p:nvPr>
            <p:ph idx="1"/>
          </p:nvPr>
        </p:nvPicPr>
        <p:blipFill>
          <a:blip r:embed="rId2"/>
          <a:stretch>
            <a:fillRect/>
          </a:stretch>
        </p:blipFill>
        <p:spPr>
          <a:xfrm>
            <a:off x="199366" y="1407459"/>
            <a:ext cx="6877638" cy="4353579"/>
          </a:xfrm>
        </p:spPr>
      </p:pic>
      <p:pic>
        <p:nvPicPr>
          <p:cNvPr id="9" name="صورة 8">
            <a:extLst>
              <a:ext uri="{FF2B5EF4-FFF2-40B4-BE49-F238E27FC236}">
                <a16:creationId xmlns:a16="http://schemas.microsoft.com/office/drawing/2014/main" id="{4C94EEC3-23DF-6E05-499D-83A8C0A7D301}"/>
              </a:ext>
            </a:extLst>
          </p:cNvPr>
          <p:cNvPicPr>
            <a:picLocks noChangeAspect="1"/>
          </p:cNvPicPr>
          <p:nvPr/>
        </p:nvPicPr>
        <p:blipFill>
          <a:blip r:embed="rId3"/>
          <a:stretch>
            <a:fillRect/>
          </a:stretch>
        </p:blipFill>
        <p:spPr>
          <a:xfrm>
            <a:off x="6506135" y="1096962"/>
            <a:ext cx="5829300" cy="3886200"/>
          </a:xfrm>
          <a:prstGeom prst="rect">
            <a:avLst/>
          </a:prstGeom>
        </p:spPr>
      </p:pic>
    </p:spTree>
    <p:extLst>
      <p:ext uri="{BB962C8B-B14F-4D97-AF65-F5344CB8AC3E}">
        <p14:creationId xmlns:p14="http://schemas.microsoft.com/office/powerpoint/2010/main" val="22862906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CD8BA53-5EA6-82BB-4193-E832CB96C15B}"/>
              </a:ext>
            </a:extLst>
          </p:cNvPr>
          <p:cNvSpPr>
            <a:spLocks noGrp="1"/>
          </p:cNvSpPr>
          <p:nvPr>
            <p:ph type="title"/>
          </p:nvPr>
        </p:nvSpPr>
        <p:spPr>
          <a:xfrm>
            <a:off x="1972235" y="358588"/>
            <a:ext cx="9852212" cy="1111624"/>
          </a:xfrm>
        </p:spPr>
        <p:txBody>
          <a:bodyPr>
            <a:normAutofit fontScale="90000"/>
          </a:bodyPr>
          <a:lstStyle/>
          <a:p>
            <a:pPr algn="r" rtl="1"/>
            <a:r>
              <a:rPr lang="ar-IQ" dirty="0">
                <a:solidFill>
                  <a:schemeClr val="accent4">
                    <a:lumMod val="50000"/>
                  </a:schemeClr>
                </a:solidFill>
              </a:rPr>
              <a:t>المشتقات الجلدية </a:t>
            </a:r>
            <a:r>
              <a:rPr lang="en-US" dirty="0">
                <a:solidFill>
                  <a:schemeClr val="accent4">
                    <a:lumMod val="50000"/>
                  </a:schemeClr>
                </a:solidFill>
              </a:rPr>
              <a:t>Skin Derivatives  </a:t>
            </a:r>
            <a:r>
              <a:rPr lang="ar-IQ" dirty="0">
                <a:solidFill>
                  <a:schemeClr val="accent4">
                    <a:lumMod val="50000"/>
                  </a:schemeClr>
                </a:solidFill>
              </a:rPr>
              <a:t>  </a:t>
            </a:r>
            <a:br>
              <a:rPr lang="ar-IQ" dirty="0"/>
            </a:br>
            <a:r>
              <a:rPr lang="ar-IQ" sz="3100" dirty="0"/>
              <a:t>تتمثل المشتقات الجلدية كافة التراكيب التي تشتق من البشرة او الادمة او كلاهما.  </a:t>
            </a:r>
          </a:p>
        </p:txBody>
      </p:sp>
      <p:sp>
        <p:nvSpPr>
          <p:cNvPr id="3" name="عنصر نائب للمحتوى 2">
            <a:extLst>
              <a:ext uri="{FF2B5EF4-FFF2-40B4-BE49-F238E27FC236}">
                <a16:creationId xmlns:a16="http://schemas.microsoft.com/office/drawing/2014/main" id="{D288EDAE-2729-248A-5618-9F559C031749}"/>
              </a:ext>
            </a:extLst>
          </p:cNvPr>
          <p:cNvSpPr>
            <a:spLocks noGrp="1"/>
          </p:cNvSpPr>
          <p:nvPr>
            <p:ph idx="1"/>
          </p:nvPr>
        </p:nvSpPr>
        <p:spPr>
          <a:xfrm>
            <a:off x="367553" y="1631576"/>
            <a:ext cx="11456895" cy="5226424"/>
          </a:xfrm>
        </p:spPr>
        <p:txBody>
          <a:bodyPr>
            <a:normAutofit fontScale="92500" lnSpcReduction="10000"/>
          </a:bodyPr>
          <a:lstStyle/>
          <a:p>
            <a:pPr marL="0" indent="0" algn="r" rtl="1">
              <a:buNone/>
            </a:pPr>
            <a:r>
              <a:rPr lang="ar-IQ" sz="3600" b="1" dirty="0">
                <a:solidFill>
                  <a:srgbClr val="FF0000"/>
                </a:solidFill>
              </a:rPr>
              <a:t>دائرية الفم </a:t>
            </a:r>
            <a:r>
              <a:rPr lang="en-US" sz="3600" b="1" dirty="0" err="1">
                <a:solidFill>
                  <a:srgbClr val="FF0000"/>
                </a:solidFill>
              </a:rPr>
              <a:t>Cyclostoma</a:t>
            </a:r>
            <a:endParaRPr lang="ar-IQ" sz="3600" b="1" dirty="0">
              <a:solidFill>
                <a:srgbClr val="FF0000"/>
              </a:solidFill>
            </a:endParaRPr>
          </a:p>
          <a:p>
            <a:pPr marL="0" indent="0" algn="r">
              <a:buNone/>
            </a:pPr>
            <a:r>
              <a:rPr lang="ar-IQ" sz="2800" b="1" dirty="0">
                <a:solidFill>
                  <a:schemeClr val="accent2">
                    <a:lumMod val="50000"/>
                  </a:schemeClr>
                </a:solidFill>
              </a:rPr>
              <a:t>وتتمثل المشتقات الجلدية في دائرية الفم: </a:t>
            </a:r>
          </a:p>
          <a:p>
            <a:pPr algn="r" rtl="1"/>
            <a:r>
              <a:rPr lang="ar-IQ" sz="2800" b="1" dirty="0">
                <a:solidFill>
                  <a:schemeClr val="accent2">
                    <a:lumMod val="50000"/>
                  </a:schemeClr>
                </a:solidFill>
              </a:rPr>
              <a:t>   الغدد في الجلد  (التي ذكرت سابقا ).</a:t>
            </a:r>
            <a:endParaRPr lang="en-US" sz="2800" b="1" dirty="0">
              <a:solidFill>
                <a:schemeClr val="accent2">
                  <a:lumMod val="50000"/>
                </a:schemeClr>
              </a:solidFill>
            </a:endParaRPr>
          </a:p>
          <a:p>
            <a:pPr algn="r" rtl="1"/>
            <a:r>
              <a:rPr lang="ar-IQ" sz="2800" b="1" dirty="0">
                <a:solidFill>
                  <a:schemeClr val="accent2">
                    <a:lumMod val="50000"/>
                  </a:schemeClr>
                </a:solidFill>
              </a:rPr>
              <a:t>الاسنان القرنية </a:t>
            </a:r>
            <a:r>
              <a:rPr lang="en-US" sz="2800" b="1" dirty="0">
                <a:solidFill>
                  <a:schemeClr val="accent2">
                    <a:lumMod val="50000"/>
                  </a:schemeClr>
                </a:solidFill>
              </a:rPr>
              <a:t>Horny Teeth   </a:t>
            </a:r>
            <a:r>
              <a:rPr lang="ar-IQ" sz="2800" b="1" dirty="0">
                <a:solidFill>
                  <a:schemeClr val="accent2">
                    <a:lumMod val="50000"/>
                  </a:schemeClr>
                </a:solidFill>
              </a:rPr>
              <a:t> والتي هي عبارة عن بروزات مخروطية الشكل بشرية المنشأ توجد في القمع الفمي (</a:t>
            </a:r>
            <a:r>
              <a:rPr lang="en-US" sz="2800" b="1" dirty="0">
                <a:solidFill>
                  <a:schemeClr val="accent2">
                    <a:lumMod val="50000"/>
                  </a:schemeClr>
                </a:solidFill>
              </a:rPr>
              <a:t>Buccal Funnel</a:t>
            </a:r>
            <a:r>
              <a:rPr lang="ar-IQ" sz="2800" b="1" dirty="0">
                <a:solidFill>
                  <a:schemeClr val="accent2">
                    <a:lumMod val="50000"/>
                  </a:schemeClr>
                </a:solidFill>
              </a:rPr>
              <a:t> ). وتكون هذه الاسنان على نوعين:</a:t>
            </a:r>
          </a:p>
          <a:p>
            <a:pPr algn="r" rtl="1"/>
            <a:r>
              <a:rPr lang="ar-IQ" sz="3000" b="1" dirty="0">
                <a:solidFill>
                  <a:schemeClr val="accent3">
                    <a:lumMod val="75000"/>
                  </a:schemeClr>
                </a:solidFill>
              </a:rPr>
              <a:t>1- السن القرني الوظيفي </a:t>
            </a:r>
            <a:r>
              <a:rPr lang="en-US" sz="3000" b="1" dirty="0">
                <a:solidFill>
                  <a:schemeClr val="accent3">
                    <a:lumMod val="75000"/>
                  </a:schemeClr>
                </a:solidFill>
              </a:rPr>
              <a:t>Functional Horny Tooth</a:t>
            </a:r>
            <a:r>
              <a:rPr lang="ar-IQ" sz="3000" b="1" dirty="0">
                <a:solidFill>
                  <a:schemeClr val="accent3">
                    <a:lumMod val="75000"/>
                  </a:schemeClr>
                </a:solidFill>
              </a:rPr>
              <a:t> </a:t>
            </a:r>
          </a:p>
          <a:p>
            <a:pPr algn="r" rtl="1"/>
            <a:r>
              <a:rPr lang="ar-IQ" sz="3000" b="1" dirty="0">
                <a:solidFill>
                  <a:schemeClr val="accent3">
                    <a:lumMod val="75000"/>
                  </a:schemeClr>
                </a:solidFill>
              </a:rPr>
              <a:t>2- السن القرني البديل </a:t>
            </a:r>
            <a:r>
              <a:rPr lang="en-US" sz="3000" b="1" dirty="0">
                <a:solidFill>
                  <a:schemeClr val="accent3">
                    <a:lumMod val="75000"/>
                  </a:schemeClr>
                </a:solidFill>
              </a:rPr>
              <a:t>Replacing Horny Tooth</a:t>
            </a:r>
            <a:r>
              <a:rPr lang="ar-IQ" sz="3000" b="1" dirty="0">
                <a:solidFill>
                  <a:schemeClr val="accent3">
                    <a:lumMod val="75000"/>
                  </a:schemeClr>
                </a:solidFill>
              </a:rPr>
              <a:t> </a:t>
            </a:r>
          </a:p>
          <a:p>
            <a:pPr algn="r" rtl="1"/>
            <a:r>
              <a:rPr lang="ar-IQ" sz="2800" b="1" dirty="0">
                <a:solidFill>
                  <a:schemeClr val="accent2">
                    <a:lumMod val="50000"/>
                  </a:schemeClr>
                </a:solidFill>
              </a:rPr>
              <a:t>اللسان </a:t>
            </a:r>
            <a:r>
              <a:rPr lang="ar-IQ" sz="2800" b="1" dirty="0" err="1">
                <a:solidFill>
                  <a:schemeClr val="accent2">
                    <a:lumMod val="50000"/>
                  </a:schemeClr>
                </a:solidFill>
              </a:rPr>
              <a:t>المبردي</a:t>
            </a:r>
            <a:r>
              <a:rPr lang="ar-IQ" sz="2800" b="1" dirty="0">
                <a:solidFill>
                  <a:schemeClr val="accent2">
                    <a:lumMod val="50000"/>
                  </a:schemeClr>
                </a:solidFill>
              </a:rPr>
              <a:t> اذ يحوي اللسان على الاسنان </a:t>
            </a:r>
            <a:r>
              <a:rPr lang="ar-IQ" sz="2800" b="1" dirty="0" err="1">
                <a:solidFill>
                  <a:schemeClr val="accent2">
                    <a:lumMod val="50000"/>
                  </a:schemeClr>
                </a:solidFill>
              </a:rPr>
              <a:t>المتقرنة</a:t>
            </a:r>
            <a:r>
              <a:rPr lang="ar-IQ" sz="2800" b="1" dirty="0">
                <a:solidFill>
                  <a:schemeClr val="accent2">
                    <a:lumMod val="50000"/>
                  </a:schemeClr>
                </a:solidFill>
              </a:rPr>
              <a:t> في قمته مكسبة إياه  الصفة </a:t>
            </a:r>
            <a:r>
              <a:rPr lang="ar-IQ" sz="2800" b="1" dirty="0" err="1">
                <a:solidFill>
                  <a:schemeClr val="accent2">
                    <a:lumMod val="50000"/>
                  </a:schemeClr>
                </a:solidFill>
              </a:rPr>
              <a:t>المبردية</a:t>
            </a:r>
            <a:r>
              <a:rPr lang="ar-IQ" sz="2800" b="1" dirty="0">
                <a:solidFill>
                  <a:schemeClr val="accent2">
                    <a:lumMod val="50000"/>
                  </a:schemeClr>
                </a:solidFill>
              </a:rPr>
              <a:t> </a:t>
            </a:r>
            <a:r>
              <a:rPr lang="en-US" sz="2800" b="1" dirty="0">
                <a:solidFill>
                  <a:schemeClr val="accent2">
                    <a:lumMod val="50000"/>
                  </a:schemeClr>
                </a:solidFill>
              </a:rPr>
              <a:t>Rasping  Tongue</a:t>
            </a:r>
            <a:r>
              <a:rPr lang="ar-IQ" sz="2800" b="1" dirty="0">
                <a:solidFill>
                  <a:schemeClr val="accent2">
                    <a:lumMod val="50000"/>
                  </a:schemeClr>
                </a:solidFill>
              </a:rPr>
              <a:t> .</a:t>
            </a:r>
          </a:p>
          <a:p>
            <a:pPr marL="0" indent="0" algn="r" rtl="1">
              <a:buNone/>
            </a:pPr>
            <a:br>
              <a:rPr lang="ar-IQ" sz="2800" b="1" dirty="0">
                <a:solidFill>
                  <a:schemeClr val="accent2">
                    <a:lumMod val="50000"/>
                  </a:schemeClr>
                </a:solidFill>
              </a:rPr>
            </a:br>
            <a:r>
              <a:rPr lang="en-US" sz="2800" b="1" dirty="0">
                <a:solidFill>
                  <a:schemeClr val="accent2">
                    <a:lumMod val="50000"/>
                  </a:schemeClr>
                </a:solidFill>
              </a:rPr>
              <a:t> </a:t>
            </a:r>
            <a:r>
              <a:rPr lang="ar-IQ" sz="2800" b="1" dirty="0">
                <a:solidFill>
                  <a:schemeClr val="accent2">
                    <a:lumMod val="50000"/>
                  </a:schemeClr>
                </a:solidFill>
              </a:rPr>
              <a:t> </a:t>
            </a:r>
          </a:p>
        </p:txBody>
      </p:sp>
    </p:spTree>
    <p:extLst>
      <p:ext uri="{BB962C8B-B14F-4D97-AF65-F5344CB8AC3E}">
        <p14:creationId xmlns:p14="http://schemas.microsoft.com/office/powerpoint/2010/main" val="31994680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0CE0009-4357-FB63-CC6C-F6179B7490B1}"/>
              </a:ext>
            </a:extLst>
          </p:cNvPr>
          <p:cNvSpPr>
            <a:spLocks noGrp="1"/>
          </p:cNvSpPr>
          <p:nvPr>
            <p:ph type="title"/>
          </p:nvPr>
        </p:nvSpPr>
        <p:spPr/>
        <p:txBody>
          <a:bodyPr/>
          <a:lstStyle/>
          <a:p>
            <a:endParaRPr lang="ar-IQ"/>
          </a:p>
        </p:txBody>
      </p:sp>
      <p:pic>
        <p:nvPicPr>
          <p:cNvPr id="4" name="عنصر نائب للمحتوى 3">
            <a:extLst>
              <a:ext uri="{FF2B5EF4-FFF2-40B4-BE49-F238E27FC236}">
                <a16:creationId xmlns:a16="http://schemas.microsoft.com/office/drawing/2014/main" id="{98CE1D2A-9970-A229-890B-12F3462BE927}"/>
              </a:ext>
            </a:extLst>
          </p:cNvPr>
          <p:cNvPicPr>
            <a:picLocks noGrp="1" noChangeAspect="1"/>
          </p:cNvPicPr>
          <p:nvPr>
            <p:ph idx="1"/>
          </p:nvPr>
        </p:nvPicPr>
        <p:blipFill>
          <a:blip r:embed="rId2"/>
          <a:stretch>
            <a:fillRect/>
          </a:stretch>
        </p:blipFill>
        <p:spPr>
          <a:xfrm>
            <a:off x="403412" y="181934"/>
            <a:ext cx="10999694" cy="6494132"/>
          </a:xfrm>
          <a:prstGeom prst="rect">
            <a:avLst/>
          </a:prstGeom>
        </p:spPr>
      </p:pic>
    </p:spTree>
    <p:extLst>
      <p:ext uri="{BB962C8B-B14F-4D97-AF65-F5344CB8AC3E}">
        <p14:creationId xmlns:p14="http://schemas.microsoft.com/office/powerpoint/2010/main" val="20100315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6852EC1-6D5D-3803-E0B5-CD684384AF42}"/>
              </a:ext>
            </a:extLst>
          </p:cNvPr>
          <p:cNvSpPr>
            <a:spLocks noGrp="1"/>
          </p:cNvSpPr>
          <p:nvPr>
            <p:ph type="title"/>
          </p:nvPr>
        </p:nvSpPr>
        <p:spPr>
          <a:xfrm>
            <a:off x="565150" y="358588"/>
            <a:ext cx="11035179" cy="1681286"/>
          </a:xfrm>
        </p:spPr>
        <p:txBody>
          <a:bodyPr/>
          <a:lstStyle/>
          <a:p>
            <a:pPr algn="r"/>
            <a:r>
              <a:rPr lang="ar-IQ" dirty="0">
                <a:solidFill>
                  <a:srgbClr val="C00000"/>
                </a:solidFill>
              </a:rPr>
              <a:t>الأسماك (الأسماك الغضروفية  )</a:t>
            </a:r>
          </a:p>
        </p:txBody>
      </p:sp>
      <p:sp>
        <p:nvSpPr>
          <p:cNvPr id="3" name="عنصر نائب للمحتوى 2">
            <a:extLst>
              <a:ext uri="{FF2B5EF4-FFF2-40B4-BE49-F238E27FC236}">
                <a16:creationId xmlns:a16="http://schemas.microsoft.com/office/drawing/2014/main" id="{F1F0D5C3-D301-A96B-0E4B-202D52E3AE97}"/>
              </a:ext>
            </a:extLst>
          </p:cNvPr>
          <p:cNvSpPr>
            <a:spLocks noGrp="1"/>
          </p:cNvSpPr>
          <p:nvPr>
            <p:ph idx="1"/>
          </p:nvPr>
        </p:nvSpPr>
        <p:spPr>
          <a:xfrm>
            <a:off x="565150" y="1183342"/>
            <a:ext cx="11250332" cy="4577886"/>
          </a:xfrm>
        </p:spPr>
        <p:txBody>
          <a:bodyPr>
            <a:normAutofit lnSpcReduction="10000"/>
          </a:bodyPr>
          <a:lstStyle/>
          <a:p>
            <a:pPr marL="0" indent="0" algn="r">
              <a:buNone/>
            </a:pPr>
            <a:r>
              <a:rPr lang="ar-IQ" sz="3600" b="1" dirty="0"/>
              <a:t>تتمثل المشتقات الجلدية في الأسماك الغضروفية </a:t>
            </a:r>
            <a:r>
              <a:rPr lang="ar-IQ" b="1" dirty="0"/>
              <a:t>:</a:t>
            </a:r>
          </a:p>
          <a:p>
            <a:pPr marL="0" indent="0" algn="r" rtl="1">
              <a:buNone/>
            </a:pPr>
            <a:r>
              <a:rPr lang="ar-IQ" sz="2800" b="1" dirty="0">
                <a:solidFill>
                  <a:srgbClr val="7030A0"/>
                </a:solidFill>
              </a:rPr>
              <a:t>1- بالقشور الدرعية </a:t>
            </a:r>
            <a:r>
              <a:rPr lang="en-US" sz="2800" b="1" dirty="0">
                <a:solidFill>
                  <a:srgbClr val="7030A0"/>
                </a:solidFill>
              </a:rPr>
              <a:t>Placoid Scales</a:t>
            </a:r>
            <a:r>
              <a:rPr lang="ar-IQ" sz="2800" b="1" dirty="0">
                <a:solidFill>
                  <a:srgbClr val="7030A0"/>
                </a:solidFill>
              </a:rPr>
              <a:t> </a:t>
            </a:r>
          </a:p>
          <a:p>
            <a:pPr marL="0" indent="0" algn="r" rtl="1">
              <a:buNone/>
            </a:pPr>
            <a:r>
              <a:rPr lang="ar-IQ" sz="2800" b="1" dirty="0">
                <a:solidFill>
                  <a:srgbClr val="7030A0"/>
                </a:solidFill>
              </a:rPr>
              <a:t>2- والاسنان الدرعية </a:t>
            </a:r>
            <a:r>
              <a:rPr lang="en-US" sz="2800" b="1" dirty="0">
                <a:solidFill>
                  <a:srgbClr val="7030A0"/>
                </a:solidFill>
              </a:rPr>
              <a:t>Placoid Teeth</a:t>
            </a:r>
            <a:r>
              <a:rPr lang="ar-IQ" sz="2800" b="1" dirty="0">
                <a:solidFill>
                  <a:srgbClr val="7030A0"/>
                </a:solidFill>
              </a:rPr>
              <a:t> </a:t>
            </a:r>
          </a:p>
          <a:p>
            <a:pPr marL="0" indent="0" algn="r" rtl="1">
              <a:buNone/>
            </a:pPr>
            <a:r>
              <a:rPr lang="ar-IQ" sz="2800" b="1" dirty="0">
                <a:solidFill>
                  <a:srgbClr val="7030A0"/>
                </a:solidFill>
              </a:rPr>
              <a:t>3- والخيوط القرنية </a:t>
            </a:r>
            <a:r>
              <a:rPr lang="en-US" sz="2800" b="1" dirty="0">
                <a:solidFill>
                  <a:srgbClr val="7030A0"/>
                </a:solidFill>
              </a:rPr>
              <a:t>Ceratrichia </a:t>
            </a:r>
            <a:r>
              <a:rPr lang="ar-IQ" sz="2800" b="1" dirty="0"/>
              <a:t> </a:t>
            </a:r>
          </a:p>
          <a:p>
            <a:pPr marL="0" indent="0" algn="r" rtl="1">
              <a:buNone/>
            </a:pPr>
            <a:r>
              <a:rPr lang="ar-IQ" sz="2800" b="1" dirty="0">
                <a:solidFill>
                  <a:srgbClr val="7030A0"/>
                </a:solidFill>
              </a:rPr>
              <a:t>4- الغدد الجلدية التي سبق الحديث عنها </a:t>
            </a:r>
          </a:p>
          <a:p>
            <a:pPr marL="0" indent="0" algn="r" rtl="1">
              <a:buNone/>
            </a:pPr>
            <a:endParaRPr lang="ar-IQ" sz="2800" b="1" dirty="0"/>
          </a:p>
          <a:p>
            <a:pPr marL="0" indent="0" algn="r" rtl="1">
              <a:buNone/>
            </a:pPr>
            <a:r>
              <a:rPr lang="ar-IQ" sz="2800" b="1" dirty="0">
                <a:solidFill>
                  <a:srgbClr val="7030A0"/>
                </a:solidFill>
              </a:rPr>
              <a:t>القشور الدرعية </a:t>
            </a:r>
            <a:r>
              <a:rPr lang="ar-IQ" sz="2800" b="1" dirty="0">
                <a:solidFill>
                  <a:schemeClr val="accent2">
                    <a:lumMod val="50000"/>
                  </a:schemeClr>
                </a:solidFill>
              </a:rPr>
              <a:t>: يغطي الجسم في الاسماك الغضروفية بقشور درعية متمثلة بتراكيب مخروطية الشكل صغيرة، وهي تعد من أنواع القشور البدائية، ويكون عددها مختزل في </a:t>
            </a:r>
            <a:r>
              <a:rPr lang="ar-IQ" sz="2800" b="1" dirty="0" err="1">
                <a:solidFill>
                  <a:schemeClr val="accent2">
                    <a:lumMod val="50000"/>
                  </a:schemeClr>
                </a:solidFill>
              </a:rPr>
              <a:t>القوابع</a:t>
            </a:r>
            <a:r>
              <a:rPr lang="ar-IQ" sz="2800" b="1" dirty="0">
                <a:solidFill>
                  <a:schemeClr val="accent2">
                    <a:lumMod val="50000"/>
                  </a:schemeClr>
                </a:solidFill>
              </a:rPr>
              <a:t> (</a:t>
            </a:r>
            <a:r>
              <a:rPr lang="en-US" sz="2800" b="1" dirty="0">
                <a:solidFill>
                  <a:schemeClr val="accent2">
                    <a:lumMod val="50000"/>
                  </a:schemeClr>
                </a:solidFill>
              </a:rPr>
              <a:t>Batoidea</a:t>
            </a:r>
            <a:r>
              <a:rPr lang="ar-IQ" sz="2800" b="1" dirty="0">
                <a:solidFill>
                  <a:schemeClr val="accent2">
                    <a:lumMod val="50000"/>
                  </a:schemeClr>
                </a:solidFill>
              </a:rPr>
              <a:t> ) </a:t>
            </a:r>
            <a:r>
              <a:rPr lang="ar-IQ" sz="2800" b="1" dirty="0" err="1">
                <a:solidFill>
                  <a:schemeClr val="accent2">
                    <a:lumMod val="50000"/>
                  </a:schemeClr>
                </a:solidFill>
              </a:rPr>
              <a:t>والمسخيات</a:t>
            </a:r>
            <a:r>
              <a:rPr lang="ar-IQ" sz="2800" b="1" dirty="0">
                <a:solidFill>
                  <a:schemeClr val="accent2">
                    <a:lumMod val="50000"/>
                  </a:schemeClr>
                </a:solidFill>
              </a:rPr>
              <a:t> (</a:t>
            </a:r>
            <a:r>
              <a:rPr lang="en-US" sz="2800" b="1" dirty="0">
                <a:solidFill>
                  <a:schemeClr val="accent2">
                    <a:lumMod val="50000"/>
                  </a:schemeClr>
                </a:solidFill>
              </a:rPr>
              <a:t>Chimaeras</a:t>
            </a:r>
            <a:r>
              <a:rPr lang="ar-IQ" sz="2800" b="1" dirty="0">
                <a:solidFill>
                  <a:schemeClr val="accent2">
                    <a:lumMod val="50000"/>
                  </a:schemeClr>
                </a:solidFill>
              </a:rPr>
              <a:t> ) وأفضل نموا في الاشلاق (</a:t>
            </a:r>
            <a:r>
              <a:rPr lang="en-GB" sz="2800" b="1" dirty="0">
                <a:solidFill>
                  <a:schemeClr val="accent2">
                    <a:lumMod val="50000"/>
                  </a:schemeClr>
                </a:solidFill>
              </a:rPr>
              <a:t> Selachii</a:t>
            </a:r>
            <a:r>
              <a:rPr lang="ar-IQ" sz="2800" b="1" dirty="0">
                <a:solidFill>
                  <a:schemeClr val="accent2">
                    <a:lumMod val="50000"/>
                  </a:schemeClr>
                </a:solidFill>
              </a:rPr>
              <a:t>) </a:t>
            </a:r>
          </a:p>
        </p:txBody>
      </p:sp>
    </p:spTree>
    <p:extLst>
      <p:ext uri="{BB962C8B-B14F-4D97-AF65-F5344CB8AC3E}">
        <p14:creationId xmlns:p14="http://schemas.microsoft.com/office/powerpoint/2010/main" val="30850536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عنصر نائب للمحتوى 1">
            <a:extLst>
              <a:ext uri="{FF2B5EF4-FFF2-40B4-BE49-F238E27FC236}">
                <a16:creationId xmlns:a16="http://schemas.microsoft.com/office/drawing/2014/main" id="{F530D003-1D8D-B3E1-7ACF-DD59FED1AF5C}"/>
              </a:ext>
            </a:extLst>
          </p:cNvPr>
          <p:cNvPicPr>
            <a:picLocks noGrp="1" noChangeAspect="1"/>
          </p:cNvPicPr>
          <p:nvPr>
            <p:ph idx="1"/>
          </p:nvPr>
        </p:nvPicPr>
        <p:blipFill>
          <a:blip r:embed="rId2"/>
          <a:stretch>
            <a:fillRect/>
          </a:stretch>
        </p:blipFill>
        <p:spPr>
          <a:xfrm>
            <a:off x="569167" y="470055"/>
            <a:ext cx="4676079" cy="31004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صورة 3">
            <a:extLst>
              <a:ext uri="{FF2B5EF4-FFF2-40B4-BE49-F238E27FC236}">
                <a16:creationId xmlns:a16="http://schemas.microsoft.com/office/drawing/2014/main" id="{892FF79A-544F-E8D0-D9B8-2B860B04DA58}"/>
              </a:ext>
            </a:extLst>
          </p:cNvPr>
          <p:cNvPicPr>
            <a:picLocks noChangeAspect="1"/>
          </p:cNvPicPr>
          <p:nvPr/>
        </p:nvPicPr>
        <p:blipFill>
          <a:blip r:embed="rId3"/>
          <a:stretch>
            <a:fillRect/>
          </a:stretch>
        </p:blipFill>
        <p:spPr>
          <a:xfrm>
            <a:off x="5833630" y="102637"/>
            <a:ext cx="5994608" cy="3909527"/>
          </a:xfrm>
          <a:prstGeom prst="rect">
            <a:avLst/>
          </a:prstGeom>
        </p:spPr>
      </p:pic>
      <p:pic>
        <p:nvPicPr>
          <p:cNvPr id="5" name="صورة 4">
            <a:extLst>
              <a:ext uri="{FF2B5EF4-FFF2-40B4-BE49-F238E27FC236}">
                <a16:creationId xmlns:a16="http://schemas.microsoft.com/office/drawing/2014/main" id="{F94295A3-B154-B730-109C-638B47687239}"/>
              </a:ext>
            </a:extLst>
          </p:cNvPr>
          <p:cNvPicPr>
            <a:picLocks noChangeAspect="1"/>
          </p:cNvPicPr>
          <p:nvPr/>
        </p:nvPicPr>
        <p:blipFill>
          <a:blip r:embed="rId4"/>
          <a:stretch>
            <a:fillRect/>
          </a:stretch>
        </p:blipFill>
        <p:spPr>
          <a:xfrm>
            <a:off x="914206" y="3786128"/>
            <a:ext cx="7259411" cy="2698648"/>
          </a:xfrm>
          <a:prstGeom prst="rect">
            <a:avLst/>
          </a:prstGeom>
        </p:spPr>
      </p:pic>
    </p:spTree>
    <p:extLst>
      <p:ext uri="{BB962C8B-B14F-4D97-AF65-F5344CB8AC3E}">
        <p14:creationId xmlns:p14="http://schemas.microsoft.com/office/powerpoint/2010/main" val="32727570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078A6EF-17C2-1A02-7A61-99F28BEA80C4}"/>
              </a:ext>
            </a:extLst>
          </p:cNvPr>
          <p:cNvSpPr>
            <a:spLocks noGrp="1"/>
          </p:cNvSpPr>
          <p:nvPr>
            <p:ph idx="1"/>
          </p:nvPr>
        </p:nvSpPr>
        <p:spPr>
          <a:xfrm>
            <a:off x="565149" y="475129"/>
            <a:ext cx="11304121" cy="5286099"/>
          </a:xfrm>
        </p:spPr>
        <p:txBody>
          <a:bodyPr/>
          <a:lstStyle/>
          <a:p>
            <a:pPr marL="0" indent="0" algn="r" rtl="1">
              <a:buNone/>
            </a:pPr>
            <a:r>
              <a:rPr lang="ar-IQ" sz="3200" b="1" dirty="0"/>
              <a:t>القشرة الدرعية تتألف من صفيحة قاعدية (</a:t>
            </a:r>
            <a:r>
              <a:rPr lang="en-US" sz="3200" b="1" dirty="0"/>
              <a:t>Basal Plate </a:t>
            </a:r>
            <a:r>
              <a:rPr lang="ar-IQ" sz="3200" b="1" dirty="0"/>
              <a:t> ) وشوكة (</a:t>
            </a:r>
            <a:r>
              <a:rPr lang="en-US" sz="3200" b="1" dirty="0"/>
              <a:t>Spine </a:t>
            </a:r>
            <a:r>
              <a:rPr lang="ar-IQ" sz="3200" b="1" dirty="0"/>
              <a:t> ) تتخذ الصفيحة القاعدية شكلا معينيا مطمور في الادمة اما الشوكة فهي عبارة عن بروز مسطح ذو ثلاث شعب تخترق الجلد وتتكون من عاج مغطى بطبقة مينا . </a:t>
            </a:r>
          </a:p>
          <a:p>
            <a:pPr marL="0" indent="0" algn="r" rtl="1">
              <a:buNone/>
            </a:pPr>
            <a:endParaRPr lang="ar-IQ" dirty="0"/>
          </a:p>
          <a:p>
            <a:pPr marL="0" indent="0" algn="r" rtl="1">
              <a:buNone/>
            </a:pPr>
            <a:r>
              <a:rPr lang="ar-IQ" sz="3200" b="1" dirty="0"/>
              <a:t>الشوكة تتكون من </a:t>
            </a:r>
            <a:r>
              <a:rPr lang="ar-IQ" sz="3200" b="1" dirty="0">
                <a:solidFill>
                  <a:schemeClr val="accent4">
                    <a:lumMod val="50000"/>
                  </a:schemeClr>
                </a:solidFill>
              </a:rPr>
              <a:t>1- العاج </a:t>
            </a:r>
            <a:r>
              <a:rPr lang="en-US" sz="3200" b="1" dirty="0">
                <a:solidFill>
                  <a:schemeClr val="accent4">
                    <a:lumMod val="50000"/>
                  </a:schemeClr>
                </a:solidFill>
              </a:rPr>
              <a:t>Dentine</a:t>
            </a:r>
            <a:r>
              <a:rPr lang="ar-IQ" sz="3200" b="1" dirty="0">
                <a:solidFill>
                  <a:schemeClr val="accent4">
                    <a:lumMod val="50000"/>
                  </a:schemeClr>
                </a:solidFill>
              </a:rPr>
              <a:t> </a:t>
            </a:r>
          </a:p>
          <a:p>
            <a:pPr marL="0" indent="0" algn="r" rtl="1">
              <a:buNone/>
            </a:pPr>
            <a:r>
              <a:rPr lang="ar-IQ" sz="3200" b="1" dirty="0">
                <a:solidFill>
                  <a:schemeClr val="accent4">
                    <a:lumMod val="50000"/>
                  </a:schemeClr>
                </a:solidFill>
              </a:rPr>
              <a:t>                     2- المينا </a:t>
            </a:r>
            <a:r>
              <a:rPr lang="en-US" sz="3200" b="1" dirty="0">
                <a:solidFill>
                  <a:schemeClr val="accent4">
                    <a:lumMod val="50000"/>
                  </a:schemeClr>
                </a:solidFill>
              </a:rPr>
              <a:t>Enamel </a:t>
            </a:r>
            <a:r>
              <a:rPr lang="ar-IQ" sz="3200" b="1" dirty="0">
                <a:solidFill>
                  <a:schemeClr val="accent4">
                    <a:lumMod val="50000"/>
                  </a:schemeClr>
                </a:solidFill>
              </a:rPr>
              <a:t> </a:t>
            </a:r>
          </a:p>
          <a:p>
            <a:pPr marL="0" indent="0" algn="r" rtl="1">
              <a:buNone/>
            </a:pPr>
            <a:endParaRPr lang="ar-IQ" b="1" dirty="0">
              <a:solidFill>
                <a:schemeClr val="accent4">
                  <a:lumMod val="50000"/>
                </a:schemeClr>
              </a:solidFill>
            </a:endParaRPr>
          </a:p>
          <a:p>
            <a:pPr marL="0" indent="0" algn="r" rtl="1">
              <a:buNone/>
            </a:pPr>
            <a:r>
              <a:rPr lang="ar-IQ" sz="3200" b="1" dirty="0">
                <a:solidFill>
                  <a:schemeClr val="tx1">
                    <a:lumMod val="95000"/>
                    <a:lumOff val="5000"/>
                  </a:schemeClr>
                </a:solidFill>
              </a:rPr>
              <a:t>منشأ القشور الدرعية </a:t>
            </a:r>
            <a:r>
              <a:rPr lang="ar-IQ" sz="3200" b="1" dirty="0">
                <a:solidFill>
                  <a:schemeClr val="accent4">
                    <a:lumMod val="50000"/>
                  </a:schemeClr>
                </a:solidFill>
              </a:rPr>
              <a:t>:  البشرة (مينا الشوكة )</a:t>
            </a:r>
          </a:p>
          <a:p>
            <a:pPr marL="0" indent="0" algn="r" rtl="1">
              <a:buNone/>
            </a:pPr>
            <a:r>
              <a:rPr lang="ar-IQ" sz="3200" b="1" dirty="0">
                <a:solidFill>
                  <a:schemeClr val="accent4">
                    <a:lumMod val="50000"/>
                  </a:schemeClr>
                </a:solidFill>
              </a:rPr>
              <a:t>  الادمة ( عاج الشوكة  + الصفيحة القاعدية )</a:t>
            </a:r>
          </a:p>
        </p:txBody>
      </p:sp>
      <p:pic>
        <p:nvPicPr>
          <p:cNvPr id="5" name="صورة 4">
            <a:extLst>
              <a:ext uri="{FF2B5EF4-FFF2-40B4-BE49-F238E27FC236}">
                <a16:creationId xmlns:a16="http://schemas.microsoft.com/office/drawing/2014/main" id="{5055641F-D436-8438-AAFE-CC8C0A2BD494}"/>
              </a:ext>
            </a:extLst>
          </p:cNvPr>
          <p:cNvPicPr>
            <a:picLocks noChangeAspect="1"/>
          </p:cNvPicPr>
          <p:nvPr/>
        </p:nvPicPr>
        <p:blipFill>
          <a:blip r:embed="rId2"/>
          <a:stretch>
            <a:fillRect/>
          </a:stretch>
        </p:blipFill>
        <p:spPr>
          <a:xfrm>
            <a:off x="136151" y="1945341"/>
            <a:ext cx="5493684" cy="3996578"/>
          </a:xfrm>
          <a:prstGeom prst="rect">
            <a:avLst/>
          </a:prstGeom>
        </p:spPr>
      </p:pic>
    </p:spTree>
    <p:extLst>
      <p:ext uri="{BB962C8B-B14F-4D97-AF65-F5344CB8AC3E}">
        <p14:creationId xmlns:p14="http://schemas.microsoft.com/office/powerpoint/2010/main" val="38288537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361AEC2C-816F-523F-4145-B00574EFA3C6}"/>
              </a:ext>
            </a:extLst>
          </p:cNvPr>
          <p:cNvPicPr>
            <a:picLocks noChangeAspect="1"/>
          </p:cNvPicPr>
          <p:nvPr/>
        </p:nvPicPr>
        <p:blipFill>
          <a:blip r:embed="rId2"/>
          <a:stretch>
            <a:fillRect/>
          </a:stretch>
        </p:blipFill>
        <p:spPr>
          <a:xfrm>
            <a:off x="1434354" y="140616"/>
            <a:ext cx="9341222" cy="6539443"/>
          </a:xfrm>
          <a:prstGeom prst="rect">
            <a:avLst/>
          </a:prstGeom>
        </p:spPr>
      </p:pic>
    </p:spTree>
    <p:extLst>
      <p:ext uri="{BB962C8B-B14F-4D97-AF65-F5344CB8AC3E}">
        <p14:creationId xmlns:p14="http://schemas.microsoft.com/office/powerpoint/2010/main" val="6441074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9722B6D0-6CA2-3F5F-ADA3-BE390B376701}"/>
              </a:ext>
            </a:extLst>
          </p:cNvPr>
          <p:cNvSpPr>
            <a:spLocks noGrp="1"/>
          </p:cNvSpPr>
          <p:nvPr>
            <p:ph idx="1"/>
          </p:nvPr>
        </p:nvSpPr>
        <p:spPr>
          <a:xfrm>
            <a:off x="197224" y="197223"/>
            <a:ext cx="11788588" cy="6526305"/>
          </a:xfrm>
        </p:spPr>
        <p:txBody>
          <a:bodyPr/>
          <a:lstStyle/>
          <a:p>
            <a:pPr marL="0" indent="0" algn="r" rtl="1">
              <a:buNone/>
            </a:pPr>
            <a:r>
              <a:rPr lang="ar-IQ" sz="2800" b="1" dirty="0">
                <a:solidFill>
                  <a:srgbClr val="7030A0"/>
                </a:solidFill>
              </a:rPr>
              <a:t>الاسنان الدرعية </a:t>
            </a:r>
            <a:r>
              <a:rPr lang="en-US" sz="2800" b="1" dirty="0">
                <a:solidFill>
                  <a:srgbClr val="7030A0"/>
                </a:solidFill>
              </a:rPr>
              <a:t>Placoid Teeth</a:t>
            </a:r>
            <a:endParaRPr lang="ar-IQ" sz="2800" b="1" dirty="0">
              <a:solidFill>
                <a:srgbClr val="7030A0"/>
              </a:solidFill>
            </a:endParaRPr>
          </a:p>
          <a:p>
            <a:pPr marL="0" indent="0" algn="r" rtl="1">
              <a:buNone/>
            </a:pPr>
            <a:r>
              <a:rPr lang="ar-IQ" sz="2800" b="1" dirty="0"/>
              <a:t>أصل الاسنان الدرعية مماثلا للقشور الدرعية كلاهما بقايا متحورة من الصفائح العظمية الادمية التي كانت موجودة في صفائحية الجلد (</a:t>
            </a:r>
            <a:r>
              <a:rPr lang="en-US" sz="2800" b="1" dirty="0" err="1"/>
              <a:t>Ostracodermi</a:t>
            </a:r>
            <a:r>
              <a:rPr lang="ar-IQ" sz="2800" b="1" dirty="0"/>
              <a:t> )</a:t>
            </a:r>
            <a:r>
              <a:rPr lang="ar-IQ" sz="2800" b="1" dirty="0" err="1"/>
              <a:t>وصفيحية</a:t>
            </a:r>
            <a:r>
              <a:rPr lang="ar-IQ" sz="2800" b="1" dirty="0"/>
              <a:t> الجلد (</a:t>
            </a:r>
            <a:r>
              <a:rPr lang="en-US" sz="2800" b="1" dirty="0"/>
              <a:t>Placodermi</a:t>
            </a:r>
            <a:r>
              <a:rPr lang="ar-IQ" sz="2800" b="1" dirty="0"/>
              <a:t> )</a:t>
            </a:r>
          </a:p>
          <a:p>
            <a:pPr marL="0" indent="0" algn="r" rtl="1">
              <a:buNone/>
            </a:pPr>
            <a:r>
              <a:rPr lang="ar-IQ" sz="3600" b="1" dirty="0">
                <a:solidFill>
                  <a:schemeClr val="accent4">
                    <a:lumMod val="50000"/>
                  </a:schemeClr>
                </a:solidFill>
              </a:rPr>
              <a:t>وتنشا الاسنان الدرعية من البشرة </a:t>
            </a:r>
            <a:r>
              <a:rPr lang="ar-IQ" sz="2800" b="1" dirty="0"/>
              <a:t>. </a:t>
            </a:r>
          </a:p>
          <a:p>
            <a:pPr marL="0" indent="0" algn="r" rtl="1">
              <a:buNone/>
            </a:pPr>
            <a:endParaRPr lang="ar-IQ" sz="2800" b="1" dirty="0"/>
          </a:p>
          <a:p>
            <a:pPr marL="0" indent="0" algn="r" rtl="1">
              <a:buNone/>
            </a:pPr>
            <a:r>
              <a:rPr lang="ar-IQ" sz="2800" b="1" dirty="0">
                <a:solidFill>
                  <a:srgbClr val="7030A0"/>
                </a:solidFill>
              </a:rPr>
              <a:t>الخيوط القرنية </a:t>
            </a:r>
            <a:r>
              <a:rPr lang="en-US" sz="2800" b="1" dirty="0" err="1">
                <a:solidFill>
                  <a:srgbClr val="7030A0"/>
                </a:solidFill>
              </a:rPr>
              <a:t>Ceratotrichs</a:t>
            </a:r>
            <a:r>
              <a:rPr lang="en-US" sz="2800" b="1" dirty="0">
                <a:solidFill>
                  <a:srgbClr val="7030A0"/>
                </a:solidFill>
              </a:rPr>
              <a:t> </a:t>
            </a:r>
            <a:r>
              <a:rPr lang="ar-IQ" sz="2800" b="1" dirty="0">
                <a:solidFill>
                  <a:srgbClr val="7030A0"/>
                </a:solidFill>
              </a:rPr>
              <a:t> </a:t>
            </a:r>
          </a:p>
          <a:p>
            <a:pPr marL="0" indent="0" algn="r" rtl="1">
              <a:buNone/>
            </a:pPr>
            <a:r>
              <a:rPr lang="ar-IQ" sz="3600" b="1" dirty="0">
                <a:solidFill>
                  <a:schemeClr val="accent4">
                    <a:lumMod val="50000"/>
                  </a:schemeClr>
                </a:solidFill>
              </a:rPr>
              <a:t>تنشا الخيوط القرنية من الادمة</a:t>
            </a:r>
          </a:p>
          <a:p>
            <a:pPr marL="0" indent="0" algn="r" rtl="1">
              <a:buNone/>
            </a:pPr>
            <a:r>
              <a:rPr lang="ar-IQ" sz="2800" b="1" dirty="0"/>
              <a:t> وهي ممثلة بخيوط نحيفة </a:t>
            </a:r>
            <a:r>
              <a:rPr lang="ar-IQ" sz="2800" b="1" dirty="0" err="1"/>
              <a:t>متقرنة</a:t>
            </a:r>
            <a:r>
              <a:rPr lang="ar-IQ" sz="2800" b="1" dirty="0"/>
              <a:t> تعمل</a:t>
            </a:r>
          </a:p>
          <a:p>
            <a:pPr marL="0" indent="0" algn="r" rtl="1">
              <a:buNone/>
            </a:pPr>
            <a:r>
              <a:rPr lang="ar-IQ" sz="2800" b="1" dirty="0"/>
              <a:t> على دعم الأجزاء الظاهرة من الزعنفة.</a:t>
            </a:r>
            <a:r>
              <a:rPr lang="ar-IQ" dirty="0"/>
              <a:t> </a:t>
            </a:r>
          </a:p>
        </p:txBody>
      </p:sp>
      <p:pic>
        <p:nvPicPr>
          <p:cNvPr id="4" name="صورة 3" descr="صورة تحتوي على رسم, رسم بياني, فن الخط, خط الرسم&#10;&#10;تم إنشاء الوصف تلقائياً">
            <a:extLst>
              <a:ext uri="{FF2B5EF4-FFF2-40B4-BE49-F238E27FC236}">
                <a16:creationId xmlns:a16="http://schemas.microsoft.com/office/drawing/2014/main" id="{B1881908-3C9E-1749-AEDA-022D237F7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815" y="2007852"/>
            <a:ext cx="5772150" cy="4490439"/>
          </a:xfrm>
          <a:prstGeom prst="rect">
            <a:avLst/>
          </a:prstGeom>
        </p:spPr>
      </p:pic>
    </p:spTree>
    <p:extLst>
      <p:ext uri="{BB962C8B-B14F-4D97-AF65-F5344CB8AC3E}">
        <p14:creationId xmlns:p14="http://schemas.microsoft.com/office/powerpoint/2010/main" val="932248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6AD4F8F-42DE-C4AC-50B9-5207333F961A}"/>
              </a:ext>
            </a:extLst>
          </p:cNvPr>
          <p:cNvSpPr>
            <a:spLocks noGrp="1"/>
          </p:cNvSpPr>
          <p:nvPr>
            <p:ph type="title"/>
          </p:nvPr>
        </p:nvSpPr>
        <p:spPr>
          <a:xfrm>
            <a:off x="565150" y="295835"/>
            <a:ext cx="9349815" cy="869577"/>
          </a:xfrm>
        </p:spPr>
        <p:txBody>
          <a:bodyPr>
            <a:normAutofit/>
          </a:bodyPr>
          <a:lstStyle/>
          <a:p>
            <a:pPr algn="r"/>
            <a:r>
              <a:rPr lang="ar-IQ" dirty="0">
                <a:solidFill>
                  <a:schemeClr val="accent3">
                    <a:lumMod val="50000"/>
                  </a:schemeClr>
                </a:solidFill>
              </a:rPr>
              <a:t>التشريح المقارن للجلد </a:t>
            </a:r>
            <a:r>
              <a:rPr lang="ar-IQ">
                <a:solidFill>
                  <a:schemeClr val="accent3">
                    <a:lumMod val="50000"/>
                  </a:schemeClr>
                </a:solidFill>
              </a:rPr>
              <a:t>في الحبليات </a:t>
            </a:r>
            <a:r>
              <a:rPr lang="ar-IQ" dirty="0">
                <a:solidFill>
                  <a:schemeClr val="accent3">
                    <a:lumMod val="50000"/>
                  </a:schemeClr>
                </a:solidFill>
              </a:rPr>
              <a:t>المختلفة </a:t>
            </a:r>
          </a:p>
        </p:txBody>
      </p:sp>
      <p:sp>
        <p:nvSpPr>
          <p:cNvPr id="3" name="عنصر نائب للمحتوى 2">
            <a:extLst>
              <a:ext uri="{FF2B5EF4-FFF2-40B4-BE49-F238E27FC236}">
                <a16:creationId xmlns:a16="http://schemas.microsoft.com/office/drawing/2014/main" id="{6F142137-A058-1E97-99A6-8E9306923781}"/>
              </a:ext>
            </a:extLst>
          </p:cNvPr>
          <p:cNvSpPr>
            <a:spLocks noGrp="1"/>
          </p:cNvSpPr>
          <p:nvPr>
            <p:ph idx="1"/>
          </p:nvPr>
        </p:nvSpPr>
        <p:spPr>
          <a:xfrm>
            <a:off x="770965" y="932329"/>
            <a:ext cx="10855885" cy="4595816"/>
          </a:xfrm>
        </p:spPr>
        <p:txBody>
          <a:bodyPr>
            <a:normAutofit/>
          </a:bodyPr>
          <a:lstStyle/>
          <a:p>
            <a:pPr marL="0" indent="0" algn="r" rtl="1">
              <a:buNone/>
            </a:pPr>
            <a:r>
              <a:rPr lang="ar-IQ" sz="3600" b="1" dirty="0">
                <a:solidFill>
                  <a:srgbClr val="C00000"/>
                </a:solidFill>
              </a:rPr>
              <a:t>الجلد في الرميح</a:t>
            </a:r>
            <a:r>
              <a:rPr lang="en-US" sz="3600" b="1" dirty="0">
                <a:solidFill>
                  <a:srgbClr val="C00000"/>
                </a:solidFill>
              </a:rPr>
              <a:t>Amphioxus </a:t>
            </a:r>
            <a:endParaRPr lang="ar-IQ" sz="3600" b="1" dirty="0">
              <a:solidFill>
                <a:srgbClr val="C00000"/>
              </a:solidFill>
            </a:endParaRPr>
          </a:p>
          <a:p>
            <a:pPr marL="0" indent="0" algn="r" rtl="1">
              <a:buNone/>
            </a:pPr>
            <a:r>
              <a:rPr lang="ar-IQ" sz="3600" b="1" dirty="0"/>
              <a:t>البشرة :</a:t>
            </a:r>
            <a:r>
              <a:rPr lang="ar-IQ" sz="2800" b="1" dirty="0"/>
              <a:t> صف واحد من نسيج ظهاري عمودي بسيط </a:t>
            </a:r>
            <a:r>
              <a:rPr lang="en-US" sz="2800" b="1" dirty="0"/>
              <a:t>Simple columnar epithelial tissue</a:t>
            </a:r>
            <a:r>
              <a:rPr lang="ar-IQ" sz="3600" b="1" dirty="0"/>
              <a:t> </a:t>
            </a:r>
          </a:p>
          <a:p>
            <a:pPr marL="0" indent="0" algn="r" rtl="1">
              <a:buNone/>
            </a:pPr>
            <a:r>
              <a:rPr lang="ar-IQ" sz="3600" b="1" dirty="0"/>
              <a:t>الادمة : </a:t>
            </a:r>
            <a:r>
              <a:rPr lang="ar-IQ" sz="2800" b="1" dirty="0"/>
              <a:t>طبقة رقيقة من النسيج الضام </a:t>
            </a:r>
            <a:r>
              <a:rPr lang="en-US" sz="2800" b="1" dirty="0"/>
              <a:t>Connective tissue</a:t>
            </a:r>
            <a:endParaRPr lang="ar-IQ" sz="2800" b="1" dirty="0"/>
          </a:p>
        </p:txBody>
      </p:sp>
      <p:pic>
        <p:nvPicPr>
          <p:cNvPr id="5" name="صورة 4">
            <a:extLst>
              <a:ext uri="{FF2B5EF4-FFF2-40B4-BE49-F238E27FC236}">
                <a16:creationId xmlns:a16="http://schemas.microsoft.com/office/drawing/2014/main" id="{0F21DB1D-39BD-6071-75D2-2199B26C7CEE}"/>
              </a:ext>
            </a:extLst>
          </p:cNvPr>
          <p:cNvPicPr>
            <a:picLocks noChangeAspect="1"/>
          </p:cNvPicPr>
          <p:nvPr/>
        </p:nvPicPr>
        <p:blipFill>
          <a:blip r:embed="rId2"/>
          <a:stretch>
            <a:fillRect/>
          </a:stretch>
        </p:blipFill>
        <p:spPr>
          <a:xfrm>
            <a:off x="1560495" y="3429000"/>
            <a:ext cx="9860540" cy="3429000"/>
          </a:xfrm>
          <a:prstGeom prst="rect">
            <a:avLst/>
          </a:prstGeom>
        </p:spPr>
      </p:pic>
    </p:spTree>
    <p:extLst>
      <p:ext uri="{BB962C8B-B14F-4D97-AF65-F5344CB8AC3E}">
        <p14:creationId xmlns:p14="http://schemas.microsoft.com/office/powerpoint/2010/main" val="4946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169C660-73E3-89F8-844C-0FB0A5437EC3}"/>
              </a:ext>
            </a:extLst>
          </p:cNvPr>
          <p:cNvSpPr>
            <a:spLocks noGrp="1"/>
          </p:cNvSpPr>
          <p:nvPr>
            <p:ph type="title"/>
          </p:nvPr>
        </p:nvSpPr>
        <p:spPr>
          <a:xfrm>
            <a:off x="2294965" y="89647"/>
            <a:ext cx="9395011" cy="1999129"/>
          </a:xfrm>
        </p:spPr>
        <p:txBody>
          <a:bodyPr>
            <a:normAutofit fontScale="90000"/>
          </a:bodyPr>
          <a:lstStyle/>
          <a:p>
            <a:pPr algn="r" rtl="1"/>
            <a:r>
              <a:rPr lang="ar-IQ" dirty="0">
                <a:solidFill>
                  <a:srgbClr val="C00000"/>
                </a:solidFill>
              </a:rPr>
              <a:t>الأسماك العظمية  </a:t>
            </a:r>
            <a:r>
              <a:rPr lang="ar-IQ" sz="2800" dirty="0">
                <a:solidFill>
                  <a:schemeClr val="tx1">
                    <a:lumMod val="95000"/>
                    <a:lumOff val="5000"/>
                  </a:schemeClr>
                </a:solidFill>
              </a:rPr>
              <a:t>تشمل المشتقات الجلدية في الأسماك العظمية : </a:t>
            </a:r>
            <a:br>
              <a:rPr lang="ar-IQ" sz="2800" dirty="0">
                <a:solidFill>
                  <a:schemeClr val="tx1">
                    <a:lumMod val="95000"/>
                    <a:lumOff val="5000"/>
                  </a:schemeClr>
                </a:solidFill>
              </a:rPr>
            </a:br>
            <a:r>
              <a:rPr lang="ar-IQ" sz="2800" dirty="0">
                <a:solidFill>
                  <a:schemeClr val="tx1">
                    <a:lumMod val="95000"/>
                    <a:lumOff val="5000"/>
                  </a:schemeClr>
                </a:solidFill>
              </a:rPr>
              <a:t>1- القشور الادمية </a:t>
            </a:r>
            <a:r>
              <a:rPr lang="en-US" sz="2800" dirty="0">
                <a:solidFill>
                  <a:schemeClr val="tx1">
                    <a:lumMod val="95000"/>
                    <a:lumOff val="5000"/>
                  </a:schemeClr>
                </a:solidFill>
              </a:rPr>
              <a:t>Dermal Scales</a:t>
            </a:r>
            <a:br>
              <a:rPr lang="ar-IQ" sz="2800" dirty="0">
                <a:solidFill>
                  <a:schemeClr val="tx1">
                    <a:lumMod val="95000"/>
                    <a:lumOff val="5000"/>
                  </a:schemeClr>
                </a:solidFill>
              </a:rPr>
            </a:br>
            <a:r>
              <a:rPr lang="ar-IQ" sz="2800" dirty="0">
                <a:solidFill>
                  <a:schemeClr val="tx1">
                    <a:lumMod val="95000"/>
                    <a:lumOff val="5000"/>
                  </a:schemeClr>
                </a:solidFill>
              </a:rPr>
              <a:t>2- الشعيرات الزعنفية </a:t>
            </a:r>
            <a:r>
              <a:rPr lang="en-US" sz="2800" dirty="0">
                <a:solidFill>
                  <a:schemeClr val="tx1">
                    <a:lumMod val="95000"/>
                    <a:lumOff val="5000"/>
                  </a:schemeClr>
                </a:solidFill>
              </a:rPr>
              <a:t>Lepidotrichia</a:t>
            </a:r>
            <a:r>
              <a:rPr lang="ar-IQ" sz="2800" dirty="0">
                <a:solidFill>
                  <a:schemeClr val="tx1">
                    <a:lumMod val="95000"/>
                    <a:lumOff val="5000"/>
                  </a:schemeClr>
                </a:solidFill>
              </a:rPr>
              <a:t> </a:t>
            </a:r>
            <a:br>
              <a:rPr lang="ar-IQ" sz="2800" dirty="0">
                <a:solidFill>
                  <a:schemeClr val="tx1">
                    <a:lumMod val="95000"/>
                    <a:lumOff val="5000"/>
                  </a:schemeClr>
                </a:solidFill>
              </a:rPr>
            </a:br>
            <a:r>
              <a:rPr lang="ar-IQ" sz="2800" dirty="0">
                <a:solidFill>
                  <a:schemeClr val="tx1">
                    <a:lumMod val="95000"/>
                    <a:lumOff val="5000"/>
                  </a:schemeClr>
                </a:solidFill>
              </a:rPr>
              <a:t>3- الغدد الجلدية (تحدثنا عنها سابقا )</a:t>
            </a:r>
            <a:br>
              <a:rPr lang="ar-IQ" sz="2800" dirty="0">
                <a:solidFill>
                  <a:schemeClr val="tx1">
                    <a:lumMod val="95000"/>
                    <a:lumOff val="5000"/>
                  </a:schemeClr>
                </a:solidFill>
              </a:rPr>
            </a:br>
            <a:r>
              <a:rPr lang="ar-IQ" sz="2800" dirty="0">
                <a:solidFill>
                  <a:schemeClr val="tx1">
                    <a:lumMod val="95000"/>
                    <a:lumOff val="5000"/>
                  </a:schemeClr>
                </a:solidFill>
              </a:rPr>
              <a:t>  </a:t>
            </a:r>
          </a:p>
        </p:txBody>
      </p:sp>
      <p:sp>
        <p:nvSpPr>
          <p:cNvPr id="3" name="عنصر نائب للمحتوى 2">
            <a:extLst>
              <a:ext uri="{FF2B5EF4-FFF2-40B4-BE49-F238E27FC236}">
                <a16:creationId xmlns:a16="http://schemas.microsoft.com/office/drawing/2014/main" id="{B01E8D5A-F3E4-D460-FDCD-C5AF18A92898}"/>
              </a:ext>
            </a:extLst>
          </p:cNvPr>
          <p:cNvSpPr>
            <a:spLocks noGrp="1"/>
          </p:cNvSpPr>
          <p:nvPr>
            <p:ph idx="1"/>
          </p:nvPr>
        </p:nvSpPr>
        <p:spPr>
          <a:xfrm>
            <a:off x="434973" y="2088776"/>
            <a:ext cx="11443261" cy="5181601"/>
          </a:xfrm>
        </p:spPr>
        <p:txBody>
          <a:bodyPr>
            <a:normAutofit lnSpcReduction="10000"/>
          </a:bodyPr>
          <a:lstStyle/>
          <a:p>
            <a:pPr marL="0" indent="0" algn="r" rtl="1">
              <a:buNone/>
            </a:pPr>
            <a:r>
              <a:rPr lang="ar-IQ" sz="3200" b="1" dirty="0">
                <a:solidFill>
                  <a:schemeClr val="accent4">
                    <a:lumMod val="50000"/>
                  </a:schemeClr>
                </a:solidFill>
              </a:rPr>
              <a:t>القشور </a:t>
            </a:r>
            <a:r>
              <a:rPr lang="en-US" sz="3200" b="1" dirty="0">
                <a:solidFill>
                  <a:schemeClr val="accent4">
                    <a:lumMod val="50000"/>
                  </a:schemeClr>
                </a:solidFill>
              </a:rPr>
              <a:t>Scales</a:t>
            </a:r>
            <a:r>
              <a:rPr lang="ar-IQ" sz="3200" b="1" dirty="0">
                <a:solidFill>
                  <a:schemeClr val="accent4">
                    <a:lumMod val="50000"/>
                  </a:schemeClr>
                </a:solidFill>
              </a:rPr>
              <a:t> </a:t>
            </a:r>
          </a:p>
          <a:p>
            <a:pPr marL="0" indent="0" algn="r" rtl="1">
              <a:buNone/>
            </a:pPr>
            <a:r>
              <a:rPr lang="ar-IQ" sz="2800" b="1" dirty="0">
                <a:solidFill>
                  <a:schemeClr val="bg2">
                    <a:lumMod val="10000"/>
                  </a:schemeClr>
                </a:solidFill>
              </a:rPr>
              <a:t>تكون القشور في الأسماك ذات منشأ أدمى وهي على أنواع في الأسماك العظمية :</a:t>
            </a:r>
          </a:p>
          <a:p>
            <a:pPr marL="0" indent="0" algn="r" rtl="1">
              <a:buNone/>
            </a:pPr>
            <a:r>
              <a:rPr lang="ar-IQ" sz="2800" b="1" dirty="0">
                <a:solidFill>
                  <a:schemeClr val="bg2">
                    <a:lumMod val="10000"/>
                  </a:schemeClr>
                </a:solidFill>
              </a:rPr>
              <a:t>1- </a:t>
            </a:r>
            <a:r>
              <a:rPr lang="ar-IQ" sz="3000" b="1" dirty="0">
                <a:solidFill>
                  <a:schemeClr val="accent2">
                    <a:lumMod val="50000"/>
                  </a:schemeClr>
                </a:solidFill>
              </a:rPr>
              <a:t>القشور </a:t>
            </a:r>
            <a:r>
              <a:rPr lang="ar-IQ" sz="3000" b="1" dirty="0" err="1">
                <a:solidFill>
                  <a:schemeClr val="accent2">
                    <a:lumMod val="50000"/>
                  </a:schemeClr>
                </a:solidFill>
              </a:rPr>
              <a:t>الكوزمودية</a:t>
            </a:r>
            <a:r>
              <a:rPr lang="ar-IQ" sz="3000" b="1" dirty="0">
                <a:solidFill>
                  <a:schemeClr val="accent2">
                    <a:lumMod val="50000"/>
                  </a:schemeClr>
                </a:solidFill>
              </a:rPr>
              <a:t> </a:t>
            </a:r>
            <a:r>
              <a:rPr lang="en-US" sz="3000" b="1" dirty="0" err="1">
                <a:solidFill>
                  <a:schemeClr val="accent2">
                    <a:lumMod val="50000"/>
                  </a:schemeClr>
                </a:solidFill>
              </a:rPr>
              <a:t>Cosmoid</a:t>
            </a:r>
            <a:r>
              <a:rPr lang="en-US" sz="3000" b="1" dirty="0">
                <a:solidFill>
                  <a:schemeClr val="accent2">
                    <a:lumMod val="50000"/>
                  </a:schemeClr>
                </a:solidFill>
              </a:rPr>
              <a:t> Scales</a:t>
            </a:r>
            <a:r>
              <a:rPr lang="ar-IQ" b="1" dirty="0">
                <a:solidFill>
                  <a:schemeClr val="bg2">
                    <a:lumMod val="10000"/>
                  </a:schemeClr>
                </a:solidFill>
              </a:rPr>
              <a:t> : تمثل بقايا للصفائح العظمية أدمية المنشأ التي كانت موجودة في </a:t>
            </a:r>
            <a:r>
              <a:rPr lang="ar-IQ" b="1" dirty="0"/>
              <a:t>صفائحية الجلد (</a:t>
            </a:r>
            <a:r>
              <a:rPr lang="en-US" b="1" dirty="0" err="1"/>
              <a:t>Ostracodermi</a:t>
            </a:r>
            <a:r>
              <a:rPr lang="ar-IQ" b="1" dirty="0"/>
              <a:t> )</a:t>
            </a:r>
            <a:r>
              <a:rPr lang="ar-IQ" b="1" dirty="0" err="1"/>
              <a:t>وصفيحية</a:t>
            </a:r>
            <a:r>
              <a:rPr lang="ar-IQ" b="1" dirty="0"/>
              <a:t> الجلد (</a:t>
            </a:r>
            <a:r>
              <a:rPr lang="en-US" b="1" dirty="0"/>
              <a:t>Placodermi</a:t>
            </a:r>
            <a:r>
              <a:rPr lang="ar-IQ" b="1" dirty="0"/>
              <a:t> )  وتوجد في الأسماك القديمة المنقرضة وتتألف من أربع طبقات هي :</a:t>
            </a:r>
          </a:p>
          <a:p>
            <a:pPr marL="457200" indent="-457200" algn="r" rtl="1">
              <a:buAutoNum type="arabicParenBoth"/>
            </a:pPr>
            <a:r>
              <a:rPr lang="ar-IQ" b="1" dirty="0"/>
              <a:t>طبقة سفلى من العظم الصفيحي </a:t>
            </a:r>
            <a:r>
              <a:rPr lang="en-US" b="1" dirty="0"/>
              <a:t>Lamellar Bone</a:t>
            </a:r>
          </a:p>
          <a:p>
            <a:pPr marL="457200" indent="-457200" algn="r" rtl="1">
              <a:buAutoNum type="arabicParenBoth"/>
            </a:pPr>
            <a:r>
              <a:rPr lang="ar-IQ" b="1" dirty="0"/>
              <a:t>طبقة العظم الاسفنجي </a:t>
            </a:r>
            <a:r>
              <a:rPr lang="en-US" b="1" dirty="0"/>
              <a:t>Spongy Bone </a:t>
            </a:r>
            <a:r>
              <a:rPr lang="ar-IQ" b="1" dirty="0"/>
              <a:t> تقع فوق الطبقة الأولى .</a:t>
            </a:r>
          </a:p>
          <a:p>
            <a:pPr marL="457200" indent="-457200" algn="r" rtl="1">
              <a:buAutoNum type="arabicParenBoth"/>
            </a:pPr>
            <a:r>
              <a:rPr lang="ar-IQ" b="1" dirty="0"/>
              <a:t>طبقة العاج </a:t>
            </a:r>
            <a:r>
              <a:rPr lang="en-US" b="1" dirty="0"/>
              <a:t>Dentin </a:t>
            </a:r>
            <a:r>
              <a:rPr lang="ar-IQ" b="1" dirty="0"/>
              <a:t> والتي تدعى في هذا النوع بطبقة </a:t>
            </a:r>
            <a:r>
              <a:rPr lang="ar-IQ" b="1" dirty="0" err="1"/>
              <a:t>الكوزمن</a:t>
            </a:r>
            <a:r>
              <a:rPr lang="ar-IQ" b="1" dirty="0"/>
              <a:t> </a:t>
            </a:r>
            <a:r>
              <a:rPr lang="en-US" b="1" dirty="0" err="1"/>
              <a:t>Cosmine</a:t>
            </a:r>
            <a:r>
              <a:rPr lang="ar-IQ" b="1" dirty="0"/>
              <a:t> الصلب والذي يكون ذو </a:t>
            </a:r>
            <a:r>
              <a:rPr lang="ar-IQ" b="1" dirty="0" err="1"/>
              <a:t>قنيات</a:t>
            </a:r>
            <a:r>
              <a:rPr lang="ar-IQ" b="1" dirty="0"/>
              <a:t>. </a:t>
            </a:r>
          </a:p>
          <a:p>
            <a:pPr marL="457200" indent="-457200" algn="r" rtl="1">
              <a:buAutoNum type="arabicParenBoth"/>
            </a:pPr>
            <a:r>
              <a:rPr lang="ar-IQ" b="1" dirty="0"/>
              <a:t>طبقة المينا </a:t>
            </a:r>
            <a:r>
              <a:rPr lang="en-US" b="1" dirty="0"/>
              <a:t>Enamel </a:t>
            </a:r>
            <a:r>
              <a:rPr lang="ar-IQ" b="1" dirty="0"/>
              <a:t> وهي الطبقة السطحية او الخارجية . </a:t>
            </a:r>
          </a:p>
          <a:p>
            <a:pPr marL="0" indent="0" algn="r" rtl="1">
              <a:buNone/>
            </a:pPr>
            <a:endParaRPr lang="ar-IQ" b="1" dirty="0"/>
          </a:p>
          <a:p>
            <a:pPr marL="0" indent="0" algn="r" rtl="1">
              <a:buNone/>
            </a:pPr>
            <a:r>
              <a:rPr lang="ar-IQ" sz="2800" b="1" dirty="0">
                <a:solidFill>
                  <a:schemeClr val="bg2">
                    <a:lumMod val="10000"/>
                  </a:schemeClr>
                </a:solidFill>
              </a:rPr>
              <a:t> </a:t>
            </a:r>
          </a:p>
        </p:txBody>
      </p:sp>
    </p:spTree>
    <p:extLst>
      <p:ext uri="{BB962C8B-B14F-4D97-AF65-F5344CB8AC3E}">
        <p14:creationId xmlns:p14="http://schemas.microsoft.com/office/powerpoint/2010/main" val="42107973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8.jpeg" descr="3-19 copy">
            <a:extLst>
              <a:ext uri="{FF2B5EF4-FFF2-40B4-BE49-F238E27FC236}">
                <a16:creationId xmlns:a16="http://schemas.microsoft.com/office/drawing/2014/main" id="{297D0691-17A9-B48F-FA5B-B8D30345C543}"/>
              </a:ext>
            </a:extLst>
          </p:cNvPr>
          <p:cNvPicPr>
            <a:picLocks noChangeAspect="1"/>
          </p:cNvPicPr>
          <p:nvPr/>
        </p:nvPicPr>
        <p:blipFill>
          <a:blip r:embed="rId2" cstate="print"/>
          <a:stretch>
            <a:fillRect/>
          </a:stretch>
        </p:blipFill>
        <p:spPr>
          <a:xfrm>
            <a:off x="4468495" y="0"/>
            <a:ext cx="5625764" cy="6571129"/>
          </a:xfrm>
          <a:prstGeom prst="rect">
            <a:avLst/>
          </a:prstGeom>
        </p:spPr>
      </p:pic>
    </p:spTree>
    <p:extLst>
      <p:ext uri="{BB962C8B-B14F-4D97-AF65-F5344CB8AC3E}">
        <p14:creationId xmlns:p14="http://schemas.microsoft.com/office/powerpoint/2010/main" val="1894185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BB671195-83C8-011D-E515-9F22C353BB7E}"/>
              </a:ext>
            </a:extLst>
          </p:cNvPr>
          <p:cNvSpPr>
            <a:spLocks noGrp="1"/>
          </p:cNvSpPr>
          <p:nvPr>
            <p:ph idx="1"/>
          </p:nvPr>
        </p:nvSpPr>
        <p:spPr>
          <a:xfrm>
            <a:off x="565150" y="313765"/>
            <a:ext cx="11142756" cy="5447463"/>
          </a:xfrm>
        </p:spPr>
        <p:txBody>
          <a:bodyPr>
            <a:normAutofit/>
          </a:bodyPr>
          <a:lstStyle/>
          <a:p>
            <a:pPr marL="0" indent="0" algn="r" rtl="1">
              <a:buNone/>
            </a:pPr>
            <a:r>
              <a:rPr lang="ar-IQ" sz="2800" b="1" dirty="0">
                <a:solidFill>
                  <a:schemeClr val="accent2">
                    <a:lumMod val="50000"/>
                  </a:schemeClr>
                </a:solidFill>
              </a:rPr>
              <a:t>2- القشور </a:t>
            </a:r>
            <a:r>
              <a:rPr lang="ar-IQ" sz="2800" b="1" dirty="0" err="1">
                <a:solidFill>
                  <a:schemeClr val="accent2">
                    <a:lumMod val="50000"/>
                  </a:schemeClr>
                </a:solidFill>
              </a:rPr>
              <a:t>الكانويدية</a:t>
            </a:r>
            <a:r>
              <a:rPr lang="ar-IQ" sz="2800" b="1" dirty="0">
                <a:solidFill>
                  <a:schemeClr val="accent2">
                    <a:lumMod val="50000"/>
                  </a:schemeClr>
                </a:solidFill>
              </a:rPr>
              <a:t> </a:t>
            </a:r>
            <a:r>
              <a:rPr lang="en-US" sz="2800" b="1" dirty="0">
                <a:solidFill>
                  <a:schemeClr val="accent2">
                    <a:lumMod val="50000"/>
                  </a:schemeClr>
                </a:solidFill>
              </a:rPr>
              <a:t>                               Ganoid Scales</a:t>
            </a:r>
            <a:endParaRPr lang="ar-IQ" sz="2800" b="1" dirty="0">
              <a:solidFill>
                <a:schemeClr val="accent2">
                  <a:lumMod val="50000"/>
                </a:schemeClr>
              </a:solidFill>
            </a:endParaRPr>
          </a:p>
        </p:txBody>
      </p:sp>
      <p:sp>
        <p:nvSpPr>
          <p:cNvPr id="5" name="مربع نص 4">
            <a:extLst>
              <a:ext uri="{FF2B5EF4-FFF2-40B4-BE49-F238E27FC236}">
                <a16:creationId xmlns:a16="http://schemas.microsoft.com/office/drawing/2014/main" id="{229F3A63-6699-3873-527A-A6BBBB1CB181}"/>
              </a:ext>
            </a:extLst>
          </p:cNvPr>
          <p:cNvSpPr txBox="1"/>
          <p:nvPr/>
        </p:nvSpPr>
        <p:spPr>
          <a:xfrm>
            <a:off x="565150" y="905435"/>
            <a:ext cx="11214474" cy="5909310"/>
          </a:xfrm>
          <a:prstGeom prst="rect">
            <a:avLst/>
          </a:prstGeom>
          <a:noFill/>
        </p:spPr>
        <p:txBody>
          <a:bodyPr wrap="square">
            <a:spAutoFit/>
          </a:bodyPr>
          <a:lstStyle/>
          <a:p>
            <a:r>
              <a:rPr lang="ar-IQ" sz="2400" b="1" dirty="0">
                <a:solidFill>
                  <a:schemeClr val="bg2">
                    <a:lumMod val="10000"/>
                  </a:schemeClr>
                </a:solidFill>
              </a:rPr>
              <a:t>تكون القشور </a:t>
            </a:r>
            <a:r>
              <a:rPr lang="ar-IQ" sz="2400" b="1" dirty="0" err="1">
                <a:solidFill>
                  <a:schemeClr val="bg2">
                    <a:lumMod val="10000"/>
                  </a:schemeClr>
                </a:solidFill>
              </a:rPr>
              <a:t>الكانويدية</a:t>
            </a:r>
            <a:r>
              <a:rPr lang="ar-IQ" sz="2400" b="1" dirty="0">
                <a:solidFill>
                  <a:schemeClr val="bg2">
                    <a:lumMod val="10000"/>
                  </a:schemeClr>
                </a:solidFill>
              </a:rPr>
              <a:t> على نوعين هما:</a:t>
            </a:r>
          </a:p>
          <a:p>
            <a:r>
              <a:rPr lang="ar-IQ" sz="2400" b="1" dirty="0">
                <a:solidFill>
                  <a:schemeClr val="accent4">
                    <a:lumMod val="75000"/>
                  </a:schemeClr>
                </a:solidFill>
              </a:rPr>
              <a:t>1- </a:t>
            </a:r>
            <a:r>
              <a:rPr lang="ar-IQ" sz="3200" b="1" dirty="0" err="1">
                <a:solidFill>
                  <a:schemeClr val="accent4">
                    <a:lumMod val="75000"/>
                  </a:schemeClr>
                </a:solidFill>
              </a:rPr>
              <a:t>باليونسكويد</a:t>
            </a:r>
            <a:r>
              <a:rPr lang="ar-IQ" sz="3200" b="1" dirty="0">
                <a:solidFill>
                  <a:schemeClr val="accent4">
                    <a:lumMod val="75000"/>
                  </a:schemeClr>
                </a:solidFill>
              </a:rPr>
              <a:t> </a:t>
            </a:r>
            <a:r>
              <a:rPr lang="en-US" sz="3200" b="1" dirty="0" err="1">
                <a:solidFill>
                  <a:schemeClr val="accent4">
                    <a:lumMod val="75000"/>
                  </a:schemeClr>
                </a:solidFill>
              </a:rPr>
              <a:t>Paleoniscoid</a:t>
            </a:r>
            <a:r>
              <a:rPr lang="en-US" sz="3200" b="1" dirty="0">
                <a:solidFill>
                  <a:schemeClr val="accent4">
                    <a:lumMod val="75000"/>
                  </a:schemeClr>
                </a:solidFill>
              </a:rPr>
              <a:t> </a:t>
            </a:r>
            <a:r>
              <a:rPr lang="ar-IQ" sz="3200" b="1" dirty="0">
                <a:solidFill>
                  <a:schemeClr val="accent4">
                    <a:lumMod val="75000"/>
                  </a:schemeClr>
                </a:solidFill>
              </a:rPr>
              <a:t> </a:t>
            </a:r>
            <a:r>
              <a:rPr lang="ar-IQ" sz="2800" b="1" dirty="0">
                <a:solidFill>
                  <a:schemeClr val="bg2">
                    <a:lumMod val="10000"/>
                  </a:schemeClr>
                </a:solidFill>
              </a:rPr>
              <a:t>وهذه تتكون من ثلاث طبقات فقط هي العظم الصفيحي والعاج والمينا أي انها فقدت طبقة العظم الاسفنجي كما في السمكة متعددة الزعانف </a:t>
            </a:r>
            <a:r>
              <a:rPr lang="en-US" sz="2800" b="1" dirty="0" err="1">
                <a:solidFill>
                  <a:schemeClr val="bg2">
                    <a:lumMod val="10000"/>
                  </a:schemeClr>
                </a:solidFill>
              </a:rPr>
              <a:t>Polypterus</a:t>
            </a:r>
            <a:r>
              <a:rPr lang="en-US" sz="2800" b="1" dirty="0">
                <a:solidFill>
                  <a:schemeClr val="bg2">
                    <a:lumMod val="10000"/>
                  </a:schemeClr>
                </a:solidFill>
              </a:rPr>
              <a:t> </a:t>
            </a:r>
            <a:r>
              <a:rPr lang="ar-IQ" sz="2800" b="1" dirty="0">
                <a:solidFill>
                  <a:schemeClr val="bg2">
                    <a:lumMod val="10000"/>
                  </a:schemeClr>
                </a:solidFill>
              </a:rPr>
              <a:t> .</a:t>
            </a:r>
          </a:p>
          <a:p>
            <a:endParaRPr lang="ar-IQ" sz="2400" b="1" dirty="0">
              <a:solidFill>
                <a:schemeClr val="bg2">
                  <a:lumMod val="10000"/>
                </a:schemeClr>
              </a:solidFill>
            </a:endParaRPr>
          </a:p>
          <a:p>
            <a:r>
              <a:rPr lang="ar-IQ" sz="3200" b="1" dirty="0">
                <a:solidFill>
                  <a:schemeClr val="accent4">
                    <a:lumMod val="75000"/>
                  </a:schemeClr>
                </a:solidFill>
              </a:rPr>
              <a:t>2- </a:t>
            </a:r>
            <a:r>
              <a:rPr lang="ar-IQ" sz="3200" b="1" dirty="0" err="1">
                <a:solidFill>
                  <a:schemeClr val="accent4">
                    <a:lumMod val="75000"/>
                  </a:schemeClr>
                </a:solidFill>
              </a:rPr>
              <a:t>لبيدوستويد</a:t>
            </a:r>
            <a:r>
              <a:rPr lang="ar-IQ" sz="3200" b="1" dirty="0">
                <a:solidFill>
                  <a:schemeClr val="accent4">
                    <a:lumMod val="75000"/>
                  </a:schemeClr>
                </a:solidFill>
              </a:rPr>
              <a:t> </a:t>
            </a:r>
            <a:r>
              <a:rPr lang="en-US" sz="3200" b="1" dirty="0" err="1">
                <a:solidFill>
                  <a:schemeClr val="accent4">
                    <a:lumMod val="75000"/>
                  </a:schemeClr>
                </a:solidFill>
              </a:rPr>
              <a:t>Lepidosteoid</a:t>
            </a:r>
            <a:r>
              <a:rPr lang="ar-IQ" sz="3200" b="1" dirty="0">
                <a:solidFill>
                  <a:schemeClr val="accent4">
                    <a:lumMod val="75000"/>
                  </a:schemeClr>
                </a:solidFill>
              </a:rPr>
              <a:t> </a:t>
            </a:r>
            <a:r>
              <a:rPr lang="ar-IQ" sz="2400" b="1" dirty="0">
                <a:solidFill>
                  <a:schemeClr val="bg2">
                    <a:lumMod val="10000"/>
                  </a:schemeClr>
                </a:solidFill>
              </a:rPr>
              <a:t>  </a:t>
            </a:r>
            <a:r>
              <a:rPr lang="ar-IQ" sz="2800" b="1" dirty="0">
                <a:solidFill>
                  <a:schemeClr val="bg2">
                    <a:lumMod val="10000"/>
                  </a:schemeClr>
                </a:solidFill>
              </a:rPr>
              <a:t>وتتميز عن الصفائح القديمة بفقدان طبقة العظم الاسفنجي وطبقة العاج وبذلك فهي تتكون من طبقة العظم الصفيحي في الأسفل وتعلوها طبقة المينا والتي تدعى </a:t>
            </a:r>
            <a:r>
              <a:rPr lang="en-US" sz="2800" b="1" dirty="0">
                <a:solidFill>
                  <a:schemeClr val="bg2">
                    <a:lumMod val="10000"/>
                  </a:schemeClr>
                </a:solidFill>
              </a:rPr>
              <a:t>Ganoin </a:t>
            </a:r>
            <a:r>
              <a:rPr lang="ar-IQ" sz="2800" b="1" dirty="0">
                <a:solidFill>
                  <a:schemeClr val="bg2">
                    <a:lumMod val="10000"/>
                  </a:schemeClr>
                </a:solidFill>
              </a:rPr>
              <a:t> كما في سمكة أبو منقار </a:t>
            </a:r>
            <a:r>
              <a:rPr lang="en-US" sz="2800" b="1" dirty="0">
                <a:solidFill>
                  <a:schemeClr val="bg2">
                    <a:lumMod val="10000"/>
                  </a:schemeClr>
                </a:solidFill>
              </a:rPr>
              <a:t>Garpike</a:t>
            </a:r>
            <a:r>
              <a:rPr lang="ar-IQ" sz="2800" b="1" dirty="0">
                <a:solidFill>
                  <a:schemeClr val="bg2">
                    <a:lumMod val="10000"/>
                  </a:schemeClr>
                </a:solidFill>
              </a:rPr>
              <a:t> وتكون القشور على كامل الجسم، اما في سمكتي الايميا </a:t>
            </a:r>
            <a:r>
              <a:rPr lang="en-US" sz="2800" b="1" dirty="0">
                <a:solidFill>
                  <a:schemeClr val="bg2">
                    <a:lumMod val="10000"/>
                  </a:schemeClr>
                </a:solidFill>
              </a:rPr>
              <a:t>Amia  </a:t>
            </a:r>
            <a:r>
              <a:rPr lang="ar-IQ" sz="2800" b="1" dirty="0">
                <a:solidFill>
                  <a:schemeClr val="bg2">
                    <a:lumMod val="10000"/>
                  </a:schemeClr>
                </a:solidFill>
              </a:rPr>
              <a:t>(مقوسة الراس ) والحفش </a:t>
            </a:r>
            <a:r>
              <a:rPr lang="en-US" sz="2800" b="1" dirty="0">
                <a:solidFill>
                  <a:schemeClr val="bg2">
                    <a:lumMod val="10000"/>
                  </a:schemeClr>
                </a:solidFill>
              </a:rPr>
              <a:t>Sturgeon </a:t>
            </a:r>
            <a:r>
              <a:rPr lang="ar-IQ" sz="2800" b="1" dirty="0">
                <a:solidFill>
                  <a:schemeClr val="bg2">
                    <a:lumMod val="10000"/>
                  </a:schemeClr>
                </a:solidFill>
              </a:rPr>
              <a:t> فتكون القشور هذه محصورة في الراس فقط </a:t>
            </a:r>
            <a:r>
              <a:rPr lang="ar-IQ" sz="2400" b="1" dirty="0">
                <a:solidFill>
                  <a:schemeClr val="bg2">
                    <a:lumMod val="10000"/>
                  </a:schemeClr>
                </a:solidFill>
              </a:rPr>
              <a:t>. </a:t>
            </a:r>
          </a:p>
          <a:p>
            <a:r>
              <a:rPr lang="ar-IQ" sz="2400" b="1" dirty="0">
                <a:solidFill>
                  <a:schemeClr val="bg2">
                    <a:lumMod val="10000"/>
                  </a:schemeClr>
                </a:solidFill>
              </a:rPr>
              <a:t> </a:t>
            </a:r>
          </a:p>
          <a:p>
            <a:r>
              <a:rPr lang="ar-IQ" sz="2800" b="1" dirty="0">
                <a:solidFill>
                  <a:schemeClr val="accent5"/>
                </a:solidFill>
              </a:rPr>
              <a:t>تكون القشور القديمة وهي (</a:t>
            </a:r>
            <a:r>
              <a:rPr lang="ar-IQ" sz="2800" b="1" dirty="0" err="1">
                <a:solidFill>
                  <a:schemeClr val="accent5"/>
                </a:solidFill>
              </a:rPr>
              <a:t>الكوزمودية</a:t>
            </a:r>
            <a:r>
              <a:rPr lang="ar-IQ" sz="2800" b="1" dirty="0">
                <a:solidFill>
                  <a:schemeClr val="accent5"/>
                </a:solidFill>
              </a:rPr>
              <a:t> </a:t>
            </a:r>
            <a:r>
              <a:rPr lang="ar-IQ" sz="2800" b="1" dirty="0" err="1">
                <a:solidFill>
                  <a:schemeClr val="accent5"/>
                </a:solidFill>
              </a:rPr>
              <a:t>والكانويدية</a:t>
            </a:r>
            <a:r>
              <a:rPr lang="ar-IQ" sz="2800" b="1" dirty="0">
                <a:solidFill>
                  <a:schemeClr val="accent5"/>
                </a:solidFill>
              </a:rPr>
              <a:t> ) ذات ترتيب متجاور بحيث تلتقي حافات كل قشرة مع القشور المحيطة  </a:t>
            </a:r>
          </a:p>
          <a:p>
            <a:endParaRPr lang="ar-IQ" dirty="0"/>
          </a:p>
        </p:txBody>
      </p:sp>
    </p:spTree>
    <p:extLst>
      <p:ext uri="{BB962C8B-B14F-4D97-AF65-F5344CB8AC3E}">
        <p14:creationId xmlns:p14="http://schemas.microsoft.com/office/powerpoint/2010/main" val="13622854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8.jpeg" descr="3-19 copy">
            <a:extLst>
              <a:ext uri="{FF2B5EF4-FFF2-40B4-BE49-F238E27FC236}">
                <a16:creationId xmlns:a16="http://schemas.microsoft.com/office/drawing/2014/main" id="{603A48A2-48DB-CD64-AB60-9649975F7BC4}"/>
              </a:ext>
            </a:extLst>
          </p:cNvPr>
          <p:cNvPicPr>
            <a:picLocks noChangeAspect="1"/>
          </p:cNvPicPr>
          <p:nvPr/>
        </p:nvPicPr>
        <p:blipFill>
          <a:blip r:embed="rId2" cstate="print"/>
          <a:stretch>
            <a:fillRect/>
          </a:stretch>
        </p:blipFill>
        <p:spPr>
          <a:xfrm>
            <a:off x="4468495" y="0"/>
            <a:ext cx="5625764" cy="6571129"/>
          </a:xfrm>
          <a:prstGeom prst="rect">
            <a:avLst/>
          </a:prstGeom>
        </p:spPr>
      </p:pic>
    </p:spTree>
    <p:extLst>
      <p:ext uri="{BB962C8B-B14F-4D97-AF65-F5344CB8AC3E}">
        <p14:creationId xmlns:p14="http://schemas.microsoft.com/office/powerpoint/2010/main" val="37780348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2DBCFE2-6756-3034-36D9-03F6C08CD4E5}"/>
              </a:ext>
            </a:extLst>
          </p:cNvPr>
          <p:cNvSpPr>
            <a:spLocks noGrp="1"/>
          </p:cNvSpPr>
          <p:nvPr>
            <p:ph idx="1"/>
          </p:nvPr>
        </p:nvSpPr>
        <p:spPr>
          <a:xfrm>
            <a:off x="206188" y="430306"/>
            <a:ext cx="11869271" cy="6122894"/>
          </a:xfrm>
        </p:spPr>
        <p:txBody>
          <a:bodyPr>
            <a:normAutofit/>
          </a:bodyPr>
          <a:lstStyle/>
          <a:p>
            <a:pPr marL="0" indent="0" algn="r" rtl="1">
              <a:buNone/>
            </a:pPr>
            <a:r>
              <a:rPr lang="ar-IQ" sz="2800" b="1" dirty="0">
                <a:solidFill>
                  <a:schemeClr val="accent2">
                    <a:lumMod val="50000"/>
                  </a:schemeClr>
                </a:solidFill>
              </a:rPr>
              <a:t>3- القشور الدائرية </a:t>
            </a:r>
            <a:r>
              <a:rPr lang="en-US" sz="2800" b="1" dirty="0">
                <a:solidFill>
                  <a:schemeClr val="accent2">
                    <a:lumMod val="50000"/>
                  </a:schemeClr>
                </a:solidFill>
              </a:rPr>
              <a:t>Cycloid Scale</a:t>
            </a:r>
            <a:endParaRPr lang="ar-IQ" sz="2800" b="1" dirty="0">
              <a:solidFill>
                <a:schemeClr val="accent2">
                  <a:lumMod val="50000"/>
                </a:schemeClr>
              </a:solidFill>
            </a:endParaRPr>
          </a:p>
          <a:p>
            <a:pPr marL="0" indent="0" algn="r" rtl="1">
              <a:buNone/>
            </a:pPr>
            <a:r>
              <a:rPr lang="ar-IQ" sz="2800" b="1" dirty="0">
                <a:solidFill>
                  <a:schemeClr val="accent5">
                    <a:lumMod val="50000"/>
                  </a:schemeClr>
                </a:solidFill>
              </a:rPr>
              <a:t>هذا النوع أكثر الأنواع شيوعا في الأسماك العظمية وتكون القشرة هنا من النوع الدائري، سميكة في المركز وتأخذ بالرقة باتجاه الحافات وهي تتألف من عظم صفيحي مكون من نسيج ضام ليفي مغراوي ، وتظهر على هذه القشور حلقات متحدة المركز يمكن من خلالها معرفة عمر السمكة . </a:t>
            </a:r>
          </a:p>
          <a:p>
            <a:pPr marL="0" indent="0" algn="r" rtl="1">
              <a:buNone/>
            </a:pPr>
            <a:endParaRPr lang="ar-IQ" sz="2800" b="1" dirty="0">
              <a:solidFill>
                <a:schemeClr val="accent2">
                  <a:lumMod val="50000"/>
                </a:schemeClr>
              </a:solidFill>
            </a:endParaRPr>
          </a:p>
          <a:p>
            <a:pPr marL="0" indent="0" algn="r" rtl="1">
              <a:buNone/>
            </a:pPr>
            <a:r>
              <a:rPr lang="ar-IQ" sz="2800" b="1" dirty="0">
                <a:solidFill>
                  <a:schemeClr val="accent2">
                    <a:lumMod val="50000"/>
                  </a:schemeClr>
                </a:solidFill>
              </a:rPr>
              <a:t>4- القشور المشطية </a:t>
            </a:r>
            <a:r>
              <a:rPr lang="en-US" sz="2800" b="1" dirty="0">
                <a:solidFill>
                  <a:schemeClr val="accent2">
                    <a:lumMod val="50000"/>
                  </a:schemeClr>
                </a:solidFill>
              </a:rPr>
              <a:t>Ctenoid Scales</a:t>
            </a:r>
            <a:r>
              <a:rPr lang="ar-IQ" sz="2800" b="1" dirty="0">
                <a:solidFill>
                  <a:schemeClr val="accent2">
                    <a:lumMod val="50000"/>
                  </a:schemeClr>
                </a:solidFill>
              </a:rPr>
              <a:t> </a:t>
            </a:r>
          </a:p>
          <a:p>
            <a:pPr marL="0" indent="0" algn="r" rtl="1">
              <a:buNone/>
            </a:pPr>
            <a:r>
              <a:rPr lang="ar-IQ" sz="2800" b="1" dirty="0">
                <a:solidFill>
                  <a:schemeClr val="accent5">
                    <a:lumMod val="50000"/>
                  </a:schemeClr>
                </a:solidFill>
              </a:rPr>
              <a:t>توجد في الأسماك العظمية مثل سمكة الخشني </a:t>
            </a:r>
            <a:r>
              <a:rPr lang="en-US" sz="2800" b="1" i="1" dirty="0">
                <a:solidFill>
                  <a:schemeClr val="accent5">
                    <a:lumMod val="50000"/>
                  </a:schemeClr>
                </a:solidFill>
              </a:rPr>
              <a:t>Liza </a:t>
            </a:r>
            <a:r>
              <a:rPr lang="en-US" sz="2800" b="1" i="1" dirty="0" err="1">
                <a:solidFill>
                  <a:schemeClr val="accent5">
                    <a:lumMod val="50000"/>
                  </a:schemeClr>
                </a:solidFill>
              </a:rPr>
              <a:t>abu</a:t>
            </a:r>
            <a:r>
              <a:rPr lang="ar-IQ" sz="2800" b="1" i="1" dirty="0">
                <a:solidFill>
                  <a:schemeClr val="accent5">
                    <a:lumMod val="50000"/>
                  </a:schemeClr>
                </a:solidFill>
              </a:rPr>
              <a:t>   </a:t>
            </a:r>
            <a:r>
              <a:rPr lang="ar-IQ" sz="2800" b="1" dirty="0">
                <a:solidFill>
                  <a:schemeClr val="accent5">
                    <a:lumMod val="50000"/>
                  </a:schemeClr>
                </a:solidFill>
              </a:rPr>
              <a:t>وهي </a:t>
            </a:r>
            <a:r>
              <a:rPr lang="ar-IQ" sz="2800" b="1" dirty="0" err="1">
                <a:solidFill>
                  <a:schemeClr val="accent5">
                    <a:lumMod val="50000"/>
                  </a:schemeClr>
                </a:solidFill>
              </a:rPr>
              <a:t>تشبة</a:t>
            </a:r>
            <a:r>
              <a:rPr lang="ar-IQ" sz="2800" b="1" dirty="0">
                <a:solidFill>
                  <a:schemeClr val="accent5">
                    <a:lumMod val="50000"/>
                  </a:schemeClr>
                </a:solidFill>
              </a:rPr>
              <a:t> القشور الدائرية بدرجة كبيرة من حيث الشكل والتركيب ( طبقة واحدة من العظم الصفيحي ) والحلقات متحدة المركز ، الاختلاف هو وجود اسنان صغيره على الجزء الحر منها. </a:t>
            </a:r>
            <a:r>
              <a:rPr lang="ar-IQ" sz="2800" b="1" dirty="0" err="1">
                <a:solidFill>
                  <a:schemeClr val="accent5">
                    <a:lumMod val="50000"/>
                  </a:schemeClr>
                </a:solidFill>
              </a:rPr>
              <a:t>ومنشاها</a:t>
            </a:r>
            <a:r>
              <a:rPr lang="ar-IQ" sz="2800" b="1" dirty="0">
                <a:solidFill>
                  <a:schemeClr val="accent5">
                    <a:lumMod val="50000"/>
                  </a:schemeClr>
                </a:solidFill>
              </a:rPr>
              <a:t> من الادمة .</a:t>
            </a:r>
          </a:p>
          <a:p>
            <a:pPr marL="0" indent="0" algn="r" rtl="1">
              <a:buNone/>
            </a:pPr>
            <a:r>
              <a:rPr lang="ar-IQ" sz="2800" b="1" dirty="0">
                <a:solidFill>
                  <a:schemeClr val="accent2">
                    <a:lumMod val="50000"/>
                  </a:schemeClr>
                </a:solidFill>
              </a:rPr>
              <a:t> </a:t>
            </a:r>
          </a:p>
          <a:p>
            <a:pPr marL="0" indent="0" algn="r" rtl="1">
              <a:buNone/>
            </a:pPr>
            <a:r>
              <a:rPr lang="ar-IQ" sz="2800" b="1" dirty="0">
                <a:solidFill>
                  <a:schemeClr val="accent4">
                    <a:lumMod val="50000"/>
                  </a:schemeClr>
                </a:solidFill>
              </a:rPr>
              <a:t>القشور الحديثة ( الدائرية ، المشطية ) ترتيبها يكون متراكب الواحدة فوق الأخرى </a:t>
            </a:r>
            <a:r>
              <a:rPr lang="ar-IQ" sz="2800" b="1" dirty="0">
                <a:solidFill>
                  <a:schemeClr val="accent2">
                    <a:lumMod val="50000"/>
                  </a:schemeClr>
                </a:solidFill>
              </a:rPr>
              <a:t>. </a:t>
            </a:r>
          </a:p>
          <a:p>
            <a:pPr marL="0" indent="0" algn="r" rtl="1">
              <a:buNone/>
            </a:pPr>
            <a:endParaRPr lang="ar-IQ" sz="2800" b="1" dirty="0">
              <a:solidFill>
                <a:schemeClr val="accent2">
                  <a:lumMod val="50000"/>
                </a:schemeClr>
              </a:solidFill>
            </a:endParaRPr>
          </a:p>
        </p:txBody>
      </p:sp>
    </p:spTree>
    <p:extLst>
      <p:ext uri="{BB962C8B-B14F-4D97-AF65-F5344CB8AC3E}">
        <p14:creationId xmlns:p14="http://schemas.microsoft.com/office/powerpoint/2010/main" val="16863604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F59EDA02-A7F4-7BCE-421B-35168273844D}"/>
              </a:ext>
            </a:extLst>
          </p:cNvPr>
          <p:cNvPicPr>
            <a:picLocks noChangeAspect="1"/>
          </p:cNvPicPr>
          <p:nvPr/>
        </p:nvPicPr>
        <p:blipFill>
          <a:blip r:embed="rId2"/>
          <a:stretch>
            <a:fillRect/>
          </a:stretch>
        </p:blipFill>
        <p:spPr>
          <a:xfrm>
            <a:off x="2557302" y="708212"/>
            <a:ext cx="7582739" cy="5640950"/>
          </a:xfrm>
          <a:prstGeom prst="rect">
            <a:avLst/>
          </a:prstGeom>
        </p:spPr>
      </p:pic>
    </p:spTree>
    <p:extLst>
      <p:ext uri="{BB962C8B-B14F-4D97-AF65-F5344CB8AC3E}">
        <p14:creationId xmlns:p14="http://schemas.microsoft.com/office/powerpoint/2010/main" val="29607217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C021F1F-2E8D-FDD3-2511-C2E863C07458}"/>
              </a:ext>
            </a:extLst>
          </p:cNvPr>
          <p:cNvSpPr>
            <a:spLocks noGrp="1"/>
          </p:cNvSpPr>
          <p:nvPr>
            <p:ph type="title"/>
          </p:nvPr>
        </p:nvSpPr>
        <p:spPr>
          <a:xfrm>
            <a:off x="161365" y="340659"/>
            <a:ext cx="11618259" cy="1699215"/>
          </a:xfrm>
        </p:spPr>
        <p:txBody>
          <a:bodyPr>
            <a:normAutofit/>
          </a:bodyPr>
          <a:lstStyle/>
          <a:p>
            <a:pPr algn="r" rtl="1"/>
            <a:r>
              <a:rPr lang="ar-IQ" dirty="0"/>
              <a:t>الشعيرات الزعنفية </a:t>
            </a:r>
            <a:r>
              <a:rPr lang="en-US" dirty="0"/>
              <a:t>Lipidotrichia</a:t>
            </a:r>
            <a:br>
              <a:rPr lang="en-US" dirty="0"/>
            </a:br>
            <a:r>
              <a:rPr lang="ar-IQ" sz="2800" dirty="0"/>
              <a:t>وتتمثل بشعيرات حرشفية وهي ذات منشأ أدمى وتكون أفضل نموا من الخيوط القرنية (الأسماك الغضروفية ) وهذه الشعيرات تتحد لتكون بروزات صلبة تعرف بالشوكة تحمي الزعنفة وتدعمها .</a:t>
            </a:r>
          </a:p>
        </p:txBody>
      </p:sp>
      <p:sp>
        <p:nvSpPr>
          <p:cNvPr id="3" name="عنصر نائب للمحتوى 2">
            <a:extLst>
              <a:ext uri="{FF2B5EF4-FFF2-40B4-BE49-F238E27FC236}">
                <a16:creationId xmlns:a16="http://schemas.microsoft.com/office/drawing/2014/main" id="{69C75DD3-3204-6360-BE67-CF236D80221A}"/>
              </a:ext>
            </a:extLst>
          </p:cNvPr>
          <p:cNvSpPr>
            <a:spLocks noGrp="1"/>
          </p:cNvSpPr>
          <p:nvPr>
            <p:ph idx="1"/>
          </p:nvPr>
        </p:nvSpPr>
        <p:spPr>
          <a:xfrm>
            <a:off x="565150" y="2393576"/>
            <a:ext cx="11214474" cy="3367652"/>
          </a:xfrm>
        </p:spPr>
        <p:txBody>
          <a:bodyPr>
            <a:normAutofit lnSpcReduction="10000"/>
          </a:bodyPr>
          <a:lstStyle/>
          <a:p>
            <a:pPr marL="0" indent="0" algn="r" rtl="1">
              <a:buNone/>
            </a:pPr>
            <a:r>
              <a:rPr lang="ar-IQ" sz="3600" b="1" dirty="0">
                <a:solidFill>
                  <a:srgbClr val="C00000"/>
                </a:solidFill>
              </a:rPr>
              <a:t>البرمائيات </a:t>
            </a:r>
            <a:r>
              <a:rPr lang="en-US" sz="3600" b="1" dirty="0">
                <a:solidFill>
                  <a:srgbClr val="C00000"/>
                </a:solidFill>
              </a:rPr>
              <a:t>Amphibia</a:t>
            </a:r>
            <a:r>
              <a:rPr lang="ar-IQ" sz="3600" b="1" dirty="0">
                <a:solidFill>
                  <a:srgbClr val="C00000"/>
                </a:solidFill>
              </a:rPr>
              <a:t> </a:t>
            </a:r>
          </a:p>
          <a:p>
            <a:pPr marL="0" indent="0" algn="r" rtl="1">
              <a:buNone/>
            </a:pPr>
            <a:r>
              <a:rPr lang="ar-IQ" sz="2800" b="1" dirty="0">
                <a:solidFill>
                  <a:schemeClr val="accent1">
                    <a:lumMod val="50000"/>
                  </a:schemeClr>
                </a:solidFill>
              </a:rPr>
              <a:t>تتمثل المشتقات الجلدية في البرمائيات بالقشور والغدد </a:t>
            </a:r>
          </a:p>
          <a:p>
            <a:pPr marL="0" indent="0" algn="r" rtl="1">
              <a:buNone/>
            </a:pPr>
            <a:r>
              <a:rPr lang="ar-IQ" sz="2800" b="1" dirty="0">
                <a:solidFill>
                  <a:schemeClr val="accent1">
                    <a:lumMod val="50000"/>
                  </a:schemeClr>
                </a:solidFill>
              </a:rPr>
              <a:t>القشور وتوجد فقط في البرمائيات عديمة الاقدام </a:t>
            </a:r>
            <a:r>
              <a:rPr lang="en-US" sz="2800" b="1" dirty="0">
                <a:solidFill>
                  <a:schemeClr val="accent1">
                    <a:lumMod val="50000"/>
                  </a:schemeClr>
                </a:solidFill>
              </a:rPr>
              <a:t>Caecilian</a:t>
            </a:r>
            <a:r>
              <a:rPr lang="ar-IQ" sz="2800" b="1" dirty="0">
                <a:solidFill>
                  <a:schemeClr val="accent1">
                    <a:lumMod val="50000"/>
                  </a:schemeClr>
                </a:solidFill>
              </a:rPr>
              <a:t> وهي أدمية المنشأ وهي تشبه الأسماك الا انها تختلف في كون كل جيب أدمي تنشأ منه من 4-6</a:t>
            </a:r>
            <a:r>
              <a:rPr lang="en-US" sz="2800" b="1" dirty="0">
                <a:solidFill>
                  <a:schemeClr val="accent1">
                    <a:lumMod val="50000"/>
                  </a:schemeClr>
                </a:solidFill>
              </a:rPr>
              <a:t>    </a:t>
            </a:r>
            <a:r>
              <a:rPr lang="ar-IQ" sz="2800" b="1" dirty="0">
                <a:solidFill>
                  <a:schemeClr val="accent1">
                    <a:lumMod val="50000"/>
                  </a:schemeClr>
                </a:solidFill>
              </a:rPr>
              <a:t>قشور بدلا من قشرة واحدة </a:t>
            </a:r>
          </a:p>
          <a:p>
            <a:pPr marL="0" indent="0" algn="r" rtl="1">
              <a:buNone/>
            </a:pPr>
            <a:r>
              <a:rPr lang="ar-IQ" sz="2800" b="1" dirty="0">
                <a:solidFill>
                  <a:schemeClr val="accent1">
                    <a:lumMod val="50000"/>
                  </a:schemeClr>
                </a:solidFill>
              </a:rPr>
              <a:t>وقد تكون على درجة عالية من </a:t>
            </a:r>
            <a:r>
              <a:rPr lang="ar-IQ" sz="2800" b="1" dirty="0" err="1">
                <a:solidFill>
                  <a:schemeClr val="accent1">
                    <a:lumMod val="50000"/>
                  </a:schemeClr>
                </a:solidFill>
              </a:rPr>
              <a:t>التقرن</a:t>
            </a:r>
            <a:r>
              <a:rPr lang="ar-IQ" sz="2800" b="1" dirty="0">
                <a:solidFill>
                  <a:schemeClr val="accent1">
                    <a:lumMod val="50000"/>
                  </a:schemeClr>
                </a:solidFill>
              </a:rPr>
              <a:t> كما في العلجوم الافريقي وهي ذات مظهر مخلبي تستخدم في الحفر . </a:t>
            </a:r>
            <a:r>
              <a:rPr lang="en-US" sz="2800" b="1" dirty="0">
                <a:solidFill>
                  <a:schemeClr val="accent1">
                    <a:lumMod val="50000"/>
                  </a:schemeClr>
                </a:solidFill>
              </a:rPr>
              <a:t> </a:t>
            </a:r>
            <a:endParaRPr lang="ar-IQ" sz="2800" b="1" dirty="0">
              <a:solidFill>
                <a:schemeClr val="accent1">
                  <a:lumMod val="50000"/>
                </a:schemeClr>
              </a:solidFill>
            </a:endParaRPr>
          </a:p>
          <a:p>
            <a:pPr marL="0" indent="0" algn="r" rtl="1">
              <a:buNone/>
            </a:pPr>
            <a:r>
              <a:rPr lang="ar-IQ" sz="2800" b="1" dirty="0">
                <a:solidFill>
                  <a:schemeClr val="accent1">
                    <a:lumMod val="50000"/>
                  </a:schemeClr>
                </a:solidFill>
              </a:rPr>
              <a:t>البرمائيات الحديثة عديمة القشور .  </a:t>
            </a:r>
          </a:p>
        </p:txBody>
      </p:sp>
    </p:spTree>
    <p:extLst>
      <p:ext uri="{BB962C8B-B14F-4D97-AF65-F5344CB8AC3E}">
        <p14:creationId xmlns:p14="http://schemas.microsoft.com/office/powerpoint/2010/main" val="3865916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719C28C-B58E-1392-523E-71109E5C2A8B}"/>
              </a:ext>
            </a:extLst>
          </p:cNvPr>
          <p:cNvSpPr>
            <a:spLocks noGrp="1"/>
          </p:cNvSpPr>
          <p:nvPr>
            <p:ph type="title"/>
          </p:nvPr>
        </p:nvSpPr>
        <p:spPr>
          <a:xfrm>
            <a:off x="7306235" y="331694"/>
            <a:ext cx="4545106" cy="663388"/>
          </a:xfrm>
        </p:spPr>
        <p:txBody>
          <a:bodyPr>
            <a:normAutofit fontScale="90000"/>
          </a:bodyPr>
          <a:lstStyle/>
          <a:p>
            <a:pPr algn="r" rtl="1"/>
            <a:r>
              <a:rPr lang="ar-IQ" dirty="0">
                <a:solidFill>
                  <a:srgbClr val="FF0000"/>
                </a:solidFill>
              </a:rPr>
              <a:t>الزواحف </a:t>
            </a:r>
            <a:r>
              <a:rPr lang="en-US" dirty="0">
                <a:solidFill>
                  <a:srgbClr val="FF0000"/>
                </a:solidFill>
              </a:rPr>
              <a:t>Reptilia </a:t>
            </a:r>
            <a:endParaRPr lang="ar-IQ" dirty="0">
              <a:solidFill>
                <a:srgbClr val="FF0000"/>
              </a:solidFill>
            </a:endParaRPr>
          </a:p>
        </p:txBody>
      </p:sp>
      <p:sp>
        <p:nvSpPr>
          <p:cNvPr id="3" name="عنصر نائب للمحتوى 2">
            <a:extLst>
              <a:ext uri="{FF2B5EF4-FFF2-40B4-BE49-F238E27FC236}">
                <a16:creationId xmlns:a16="http://schemas.microsoft.com/office/drawing/2014/main" id="{B65E77C5-5D95-D061-D1EC-F1BFBFA84363}"/>
              </a:ext>
            </a:extLst>
          </p:cNvPr>
          <p:cNvSpPr>
            <a:spLocks noGrp="1"/>
          </p:cNvSpPr>
          <p:nvPr>
            <p:ph idx="1"/>
          </p:nvPr>
        </p:nvSpPr>
        <p:spPr>
          <a:xfrm>
            <a:off x="565150" y="1228165"/>
            <a:ext cx="11429626" cy="4533063"/>
          </a:xfrm>
        </p:spPr>
        <p:txBody>
          <a:bodyPr>
            <a:normAutofit/>
          </a:bodyPr>
          <a:lstStyle/>
          <a:p>
            <a:pPr marL="0" indent="0" algn="r" rtl="1">
              <a:buNone/>
            </a:pPr>
            <a:r>
              <a:rPr lang="ar-IQ" sz="3200" b="1" dirty="0"/>
              <a:t>المشتقات الجلدية في الزواحف تتمثل:  </a:t>
            </a:r>
          </a:p>
          <a:p>
            <a:pPr marL="0" indent="0" algn="r" rtl="1">
              <a:buNone/>
            </a:pPr>
            <a:r>
              <a:rPr lang="ar-IQ" sz="3200" b="1" dirty="0">
                <a:solidFill>
                  <a:srgbClr val="002060"/>
                </a:solidFill>
              </a:rPr>
              <a:t>1- بالحراشف البشرية (القرنية ). </a:t>
            </a:r>
          </a:p>
          <a:p>
            <a:pPr marL="0" indent="0" algn="r" rtl="1">
              <a:buNone/>
            </a:pPr>
            <a:r>
              <a:rPr lang="ar-IQ" sz="3200" b="1" dirty="0">
                <a:solidFill>
                  <a:srgbClr val="002060"/>
                </a:solidFill>
              </a:rPr>
              <a:t>2- الدروع العظمية (</a:t>
            </a:r>
            <a:r>
              <a:rPr lang="en-US" sz="3200" b="1" dirty="0" err="1">
                <a:solidFill>
                  <a:srgbClr val="002060"/>
                </a:solidFill>
              </a:rPr>
              <a:t>Sheilds</a:t>
            </a:r>
            <a:r>
              <a:rPr lang="ar-IQ" sz="3200" b="1" dirty="0">
                <a:solidFill>
                  <a:srgbClr val="002060"/>
                </a:solidFill>
              </a:rPr>
              <a:t> ). </a:t>
            </a:r>
          </a:p>
          <a:p>
            <a:pPr marL="0" indent="0" algn="r" rtl="1">
              <a:buNone/>
            </a:pPr>
            <a:r>
              <a:rPr lang="ar-IQ" sz="3200" b="1" dirty="0">
                <a:solidFill>
                  <a:srgbClr val="002060"/>
                </a:solidFill>
              </a:rPr>
              <a:t>3- المخالب (</a:t>
            </a:r>
            <a:r>
              <a:rPr lang="en-US" sz="3200" b="1" dirty="0">
                <a:solidFill>
                  <a:srgbClr val="002060"/>
                </a:solidFill>
              </a:rPr>
              <a:t>(Claws</a:t>
            </a:r>
            <a:endParaRPr lang="ar-IQ" sz="3200" b="1" dirty="0">
              <a:solidFill>
                <a:srgbClr val="002060"/>
              </a:solidFill>
            </a:endParaRPr>
          </a:p>
          <a:p>
            <a:pPr marL="0" indent="0" algn="r" rtl="1">
              <a:buNone/>
            </a:pPr>
            <a:r>
              <a:rPr lang="ar-IQ" sz="3200" b="1" dirty="0">
                <a:solidFill>
                  <a:srgbClr val="002060"/>
                </a:solidFill>
              </a:rPr>
              <a:t>4- المناقير ( </a:t>
            </a:r>
            <a:r>
              <a:rPr lang="en-US" sz="3200" b="1" dirty="0">
                <a:solidFill>
                  <a:srgbClr val="002060"/>
                </a:solidFill>
              </a:rPr>
              <a:t>(Beak</a:t>
            </a:r>
            <a:r>
              <a:rPr lang="ar-IQ" sz="3200" b="1" dirty="0">
                <a:solidFill>
                  <a:srgbClr val="002060"/>
                </a:solidFill>
              </a:rPr>
              <a:t> </a:t>
            </a:r>
          </a:p>
          <a:p>
            <a:pPr marL="0" indent="0" algn="r" rtl="1">
              <a:buNone/>
            </a:pPr>
            <a:r>
              <a:rPr lang="ar-IQ" sz="3200" b="1" dirty="0">
                <a:solidFill>
                  <a:srgbClr val="002060"/>
                </a:solidFill>
              </a:rPr>
              <a:t>5- القرون (</a:t>
            </a:r>
            <a:r>
              <a:rPr lang="en-US" sz="3200" b="1" dirty="0">
                <a:solidFill>
                  <a:srgbClr val="002060"/>
                </a:solidFill>
              </a:rPr>
              <a:t>Horns</a:t>
            </a:r>
            <a:r>
              <a:rPr lang="ar-IQ" sz="3200" b="1" dirty="0">
                <a:solidFill>
                  <a:srgbClr val="002060"/>
                </a:solidFill>
              </a:rPr>
              <a:t> )</a:t>
            </a:r>
          </a:p>
          <a:p>
            <a:pPr marL="0" indent="0" algn="r" rtl="1">
              <a:buNone/>
            </a:pPr>
            <a:r>
              <a:rPr lang="ar-IQ" sz="3200" b="1" dirty="0"/>
              <a:t>الغدد الجلدية التي سبقت الإشارة اليها سابقا.  </a:t>
            </a:r>
          </a:p>
        </p:txBody>
      </p:sp>
    </p:spTree>
    <p:extLst>
      <p:ext uri="{BB962C8B-B14F-4D97-AF65-F5344CB8AC3E}">
        <p14:creationId xmlns:p14="http://schemas.microsoft.com/office/powerpoint/2010/main" val="37315272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B275F15-2A77-03A5-05B3-63D77FC8611C}"/>
              </a:ext>
            </a:extLst>
          </p:cNvPr>
          <p:cNvSpPr>
            <a:spLocks noGrp="1"/>
          </p:cNvSpPr>
          <p:nvPr>
            <p:ph type="title"/>
          </p:nvPr>
        </p:nvSpPr>
        <p:spPr>
          <a:xfrm>
            <a:off x="1344705" y="277907"/>
            <a:ext cx="10524565" cy="1004046"/>
          </a:xfrm>
        </p:spPr>
        <p:txBody>
          <a:bodyPr/>
          <a:lstStyle/>
          <a:p>
            <a:pPr algn="r" rtl="1"/>
            <a:r>
              <a:rPr lang="ar-IQ" dirty="0">
                <a:solidFill>
                  <a:srgbClr val="002060"/>
                </a:solidFill>
              </a:rPr>
              <a:t>الحراشف البشرية </a:t>
            </a:r>
            <a:r>
              <a:rPr lang="en-US" dirty="0">
                <a:solidFill>
                  <a:srgbClr val="002060"/>
                </a:solidFill>
              </a:rPr>
              <a:t>Epidermal scales </a:t>
            </a:r>
            <a:endParaRPr lang="ar-IQ" dirty="0">
              <a:solidFill>
                <a:srgbClr val="002060"/>
              </a:solidFill>
            </a:endParaRPr>
          </a:p>
        </p:txBody>
      </p:sp>
      <p:sp>
        <p:nvSpPr>
          <p:cNvPr id="3" name="عنصر نائب للمحتوى 2">
            <a:extLst>
              <a:ext uri="{FF2B5EF4-FFF2-40B4-BE49-F238E27FC236}">
                <a16:creationId xmlns:a16="http://schemas.microsoft.com/office/drawing/2014/main" id="{2BBBD7F1-B9D7-7613-C738-D8268945AA9B}"/>
              </a:ext>
            </a:extLst>
          </p:cNvPr>
          <p:cNvSpPr>
            <a:spLocks noGrp="1"/>
          </p:cNvSpPr>
          <p:nvPr>
            <p:ph idx="1"/>
          </p:nvPr>
        </p:nvSpPr>
        <p:spPr>
          <a:xfrm>
            <a:off x="215153" y="1013013"/>
            <a:ext cx="11654117" cy="5567080"/>
          </a:xfrm>
        </p:spPr>
        <p:txBody>
          <a:bodyPr/>
          <a:lstStyle/>
          <a:p>
            <a:pPr marL="0" indent="0" algn="r" rtl="1">
              <a:buNone/>
            </a:pPr>
            <a:r>
              <a:rPr lang="ar-IQ" sz="2800" b="1" dirty="0"/>
              <a:t>يغطي جسم الزواحف حراشف بشرية المنشأ تتمثل </a:t>
            </a:r>
            <a:r>
              <a:rPr lang="ar-IQ" sz="2800" b="1" dirty="0" err="1"/>
              <a:t>بتثخن</a:t>
            </a:r>
            <a:r>
              <a:rPr lang="ar-IQ" sz="2800" b="1" dirty="0"/>
              <a:t> او تسمك للطبقة </a:t>
            </a:r>
            <a:r>
              <a:rPr lang="ar-IQ" sz="2800" b="1" dirty="0" err="1"/>
              <a:t>المتقرنة</a:t>
            </a:r>
            <a:r>
              <a:rPr lang="ar-IQ" sz="2800" b="1" dirty="0"/>
              <a:t>  </a:t>
            </a:r>
            <a:r>
              <a:rPr lang="en-US" sz="2800" b="1" dirty="0"/>
              <a:t>Stratum corneum</a:t>
            </a:r>
            <a:r>
              <a:rPr lang="ar-IQ" sz="2800" b="1" dirty="0"/>
              <a:t> ويوجد ضمن الطبقات المكونة لها </a:t>
            </a:r>
            <a:r>
              <a:rPr lang="ar-IQ" sz="2800" b="1" dirty="0" err="1"/>
              <a:t>كيراتين</a:t>
            </a:r>
            <a:r>
              <a:rPr lang="ar-IQ" sz="2800" b="1" dirty="0"/>
              <a:t> بروتيني تركيبي </a:t>
            </a:r>
            <a:r>
              <a:rPr lang="en-US" sz="2800" b="1" dirty="0"/>
              <a:t>Structural Protein Keratin </a:t>
            </a:r>
            <a:r>
              <a:rPr lang="ar-IQ" sz="2800" b="1" dirty="0"/>
              <a:t> وهو </a:t>
            </a:r>
            <a:r>
              <a:rPr lang="ar-IQ" sz="2800" b="1" dirty="0" err="1"/>
              <a:t>كيراتين</a:t>
            </a:r>
            <a:r>
              <a:rPr lang="ar-IQ" sz="2800" b="1" dirty="0"/>
              <a:t> صلب .</a:t>
            </a:r>
          </a:p>
          <a:p>
            <a:pPr marL="0" indent="0" algn="r" rtl="1">
              <a:buNone/>
            </a:pPr>
            <a:r>
              <a:rPr lang="ar-IQ" sz="2800" b="1" dirty="0"/>
              <a:t>الحراشف اما تكون متراكبة وغير منفصلة ، اذ تتصل مع بعضها من خلال الغشاء المفصلي </a:t>
            </a:r>
            <a:r>
              <a:rPr lang="en-US" sz="2800" b="1" dirty="0"/>
              <a:t>Articulating Membrane</a:t>
            </a:r>
            <a:r>
              <a:rPr lang="ar-IQ" sz="2800" b="1" dirty="0"/>
              <a:t> او يسمى الاتصال المرن </a:t>
            </a:r>
            <a:r>
              <a:rPr lang="en-US" sz="2800" b="1" dirty="0"/>
              <a:t>Flexible hinge </a:t>
            </a:r>
            <a:r>
              <a:rPr lang="ar-IQ" sz="2800" dirty="0"/>
              <a:t> </a:t>
            </a:r>
            <a:r>
              <a:rPr lang="ar-IQ" dirty="0"/>
              <a:t>( </a:t>
            </a:r>
            <a:r>
              <a:rPr lang="ar-IQ" sz="2800" b="1" dirty="0" err="1">
                <a:solidFill>
                  <a:schemeClr val="accent5">
                    <a:lumMod val="50000"/>
                  </a:schemeClr>
                </a:solidFill>
              </a:rPr>
              <a:t>وهوعبارة</a:t>
            </a:r>
            <a:r>
              <a:rPr lang="ar-IQ" sz="2800" b="1" dirty="0">
                <a:solidFill>
                  <a:schemeClr val="accent5">
                    <a:lumMod val="50000"/>
                  </a:schemeClr>
                </a:solidFill>
              </a:rPr>
              <a:t> عن  بشرة رقيقة قليلة </a:t>
            </a:r>
            <a:r>
              <a:rPr lang="ar-IQ" sz="2800" b="1" dirty="0" err="1">
                <a:solidFill>
                  <a:schemeClr val="accent5">
                    <a:lumMod val="50000"/>
                  </a:schemeClr>
                </a:solidFill>
              </a:rPr>
              <a:t>التقرن</a:t>
            </a:r>
            <a:r>
              <a:rPr lang="ar-IQ" sz="2800" b="1" dirty="0">
                <a:solidFill>
                  <a:schemeClr val="accent5">
                    <a:lumMod val="50000"/>
                  </a:schemeClr>
                </a:solidFill>
              </a:rPr>
              <a:t> تربط بين الحراشف البشرية في الزواحف تساعدها على الحركة كون الحراشف القرنية معيقة للحركة </a:t>
            </a:r>
            <a:r>
              <a:rPr lang="ar-IQ" dirty="0"/>
              <a:t>). </a:t>
            </a:r>
          </a:p>
          <a:p>
            <a:pPr marL="0" indent="0" algn="r" rtl="1">
              <a:buNone/>
            </a:pPr>
            <a:endParaRPr lang="ar-IQ" dirty="0"/>
          </a:p>
          <a:p>
            <a:pPr marL="0" indent="0" algn="r" rtl="1">
              <a:buNone/>
            </a:pPr>
            <a:r>
              <a:rPr lang="ar-IQ" sz="2800" b="1" dirty="0"/>
              <a:t>او قد تكون الحراشف متجاورة وليس متراكبة كما السلاحف. </a:t>
            </a:r>
          </a:p>
          <a:p>
            <a:pPr marL="0" indent="0" algn="r" rtl="1">
              <a:buNone/>
            </a:pPr>
            <a:r>
              <a:rPr lang="ar-IQ" sz="2800" b="1" dirty="0"/>
              <a:t>تعاني الحراشف البشرية في السحالي والافاعي عملية الانسلاخ </a:t>
            </a:r>
            <a:r>
              <a:rPr lang="en-US" sz="2800" b="1" dirty="0"/>
              <a:t>Ecdysis </a:t>
            </a:r>
            <a:r>
              <a:rPr lang="ar-IQ" sz="2800" b="1" dirty="0"/>
              <a:t>  كلي او جزئي في السلاحف والتماسيح . </a:t>
            </a:r>
          </a:p>
        </p:txBody>
      </p:sp>
    </p:spTree>
    <p:extLst>
      <p:ext uri="{BB962C8B-B14F-4D97-AF65-F5344CB8AC3E}">
        <p14:creationId xmlns:p14="http://schemas.microsoft.com/office/powerpoint/2010/main" val="5400106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9430C381-06C2-261B-9C53-2C6FC0242D77}"/>
              </a:ext>
            </a:extLst>
          </p:cNvPr>
          <p:cNvSpPr>
            <a:spLocks noGrp="1"/>
          </p:cNvSpPr>
          <p:nvPr>
            <p:ph idx="1"/>
          </p:nvPr>
        </p:nvSpPr>
        <p:spPr>
          <a:xfrm>
            <a:off x="565150" y="448235"/>
            <a:ext cx="11322050" cy="5312993"/>
          </a:xfrm>
        </p:spPr>
        <p:txBody>
          <a:bodyPr>
            <a:normAutofit fontScale="92500" lnSpcReduction="10000"/>
          </a:bodyPr>
          <a:lstStyle/>
          <a:p>
            <a:pPr marL="0" indent="0" algn="r">
              <a:buNone/>
            </a:pPr>
            <a:r>
              <a:rPr lang="ar-IQ" sz="3200" b="1" dirty="0" err="1">
                <a:solidFill>
                  <a:srgbClr val="7030A0"/>
                </a:solidFill>
              </a:rPr>
              <a:t>التحورات</a:t>
            </a:r>
            <a:r>
              <a:rPr lang="ar-IQ" sz="3200" b="1" dirty="0">
                <a:solidFill>
                  <a:srgbClr val="7030A0"/>
                </a:solidFill>
              </a:rPr>
              <a:t> الشكلية للحراشف البشرية</a:t>
            </a:r>
          </a:p>
          <a:p>
            <a:pPr marL="0" indent="0" algn="r" rtl="1">
              <a:buNone/>
            </a:pPr>
            <a:r>
              <a:rPr lang="ar-IQ" sz="2800" b="1" dirty="0">
                <a:solidFill>
                  <a:schemeClr val="tx1">
                    <a:lumMod val="95000"/>
                    <a:lumOff val="5000"/>
                  </a:schemeClr>
                </a:solidFill>
              </a:rPr>
              <a:t>قد تكون على هيئة اشواك او قرون او أجراس كما في الأفعى ذات الاجراس </a:t>
            </a:r>
            <a:r>
              <a:rPr lang="en-US" sz="2800" b="1" dirty="0">
                <a:solidFill>
                  <a:schemeClr val="tx1">
                    <a:lumMod val="95000"/>
                    <a:lumOff val="5000"/>
                  </a:schemeClr>
                </a:solidFill>
              </a:rPr>
              <a:t>Rattle Snake</a:t>
            </a:r>
            <a:r>
              <a:rPr lang="ar-IQ" sz="2800" b="1" dirty="0">
                <a:solidFill>
                  <a:schemeClr val="tx1">
                    <a:lumMod val="95000"/>
                    <a:lumOff val="5000"/>
                  </a:schemeClr>
                </a:solidFill>
              </a:rPr>
              <a:t> (حراشف قديمة جافة متصلة ببعضها البعض تكون أجراس)</a:t>
            </a:r>
          </a:p>
          <a:p>
            <a:pPr marL="0" indent="0" algn="r" rtl="1">
              <a:buNone/>
            </a:pPr>
            <a:r>
              <a:rPr lang="ar-IQ" sz="2800" b="1" dirty="0">
                <a:solidFill>
                  <a:schemeClr val="tx1">
                    <a:lumMod val="95000"/>
                    <a:lumOff val="5000"/>
                  </a:schemeClr>
                </a:solidFill>
              </a:rPr>
              <a:t>وسائد ماصة </a:t>
            </a:r>
            <a:r>
              <a:rPr lang="en-US" sz="2800" b="1" dirty="0">
                <a:solidFill>
                  <a:schemeClr val="tx1">
                    <a:lumMod val="95000"/>
                    <a:lumOff val="5000"/>
                  </a:schemeClr>
                </a:solidFill>
              </a:rPr>
              <a:t>Sucking Pads </a:t>
            </a:r>
            <a:r>
              <a:rPr lang="ar-IQ" sz="2800" b="1" dirty="0">
                <a:solidFill>
                  <a:schemeClr val="tx1">
                    <a:lumMod val="95000"/>
                    <a:lumOff val="5000"/>
                  </a:schemeClr>
                </a:solidFill>
              </a:rPr>
              <a:t> على قمة الأصابع .</a:t>
            </a:r>
          </a:p>
          <a:p>
            <a:pPr marL="0" indent="0" algn="r" rtl="1">
              <a:buNone/>
            </a:pPr>
            <a:r>
              <a:rPr lang="ar-IQ" sz="2800" b="1" dirty="0">
                <a:solidFill>
                  <a:schemeClr val="tx1">
                    <a:lumMod val="95000"/>
                    <a:lumOff val="5000"/>
                  </a:schemeClr>
                </a:solidFill>
              </a:rPr>
              <a:t>وقد تستخدم للحركة على السطح البطني للحيات والوسائد القدمية في التماسيح. </a:t>
            </a:r>
          </a:p>
          <a:p>
            <a:pPr marL="0" indent="0" algn="r" rtl="1">
              <a:buNone/>
            </a:pPr>
            <a:r>
              <a:rPr lang="ar-IQ" sz="2800" b="1" dirty="0">
                <a:solidFill>
                  <a:schemeClr val="tx1">
                    <a:lumMod val="95000"/>
                    <a:lumOff val="5000"/>
                  </a:schemeClr>
                </a:solidFill>
              </a:rPr>
              <a:t>الحراشف ثابته ضمن النوع لكنها تتغير بتغير درجة الحرارة . </a:t>
            </a:r>
          </a:p>
          <a:p>
            <a:pPr marL="0" indent="0" algn="r" rtl="1">
              <a:buNone/>
            </a:pPr>
            <a:r>
              <a:rPr lang="ar-IQ" sz="2800" b="1" dirty="0">
                <a:solidFill>
                  <a:schemeClr val="tx1">
                    <a:lumMod val="95000"/>
                    <a:lumOff val="5000"/>
                  </a:schemeClr>
                </a:solidFill>
              </a:rPr>
              <a:t>لون الحراشف يأتي من الطبقة المولدة في البشرة.</a:t>
            </a:r>
          </a:p>
          <a:p>
            <a:pPr marL="0" indent="0" algn="r" rtl="1">
              <a:buNone/>
            </a:pPr>
            <a:r>
              <a:rPr lang="ar-IQ" sz="2800" b="1" dirty="0">
                <a:solidFill>
                  <a:schemeClr val="accent6">
                    <a:lumMod val="50000"/>
                  </a:schemeClr>
                </a:solidFill>
              </a:rPr>
              <a:t>عوامل الانسلاخ :</a:t>
            </a:r>
          </a:p>
          <a:p>
            <a:pPr marL="0" indent="0" algn="r" rtl="1">
              <a:buNone/>
            </a:pPr>
            <a:r>
              <a:rPr lang="ar-IQ" sz="2800" b="1" dirty="0">
                <a:solidFill>
                  <a:schemeClr val="accent4">
                    <a:lumMod val="50000"/>
                  </a:schemeClr>
                </a:solidFill>
              </a:rPr>
              <a:t>1- كمية الطعام </a:t>
            </a:r>
          </a:p>
          <a:p>
            <a:pPr marL="0" indent="0" algn="r" rtl="1">
              <a:buNone/>
            </a:pPr>
            <a:r>
              <a:rPr lang="ar-IQ" sz="2800" b="1" dirty="0">
                <a:solidFill>
                  <a:schemeClr val="accent4">
                    <a:lumMod val="50000"/>
                  </a:schemeClr>
                </a:solidFill>
              </a:rPr>
              <a:t>2- نشاط الغدة الدرقية </a:t>
            </a:r>
          </a:p>
          <a:p>
            <a:pPr marL="0" indent="0" algn="r" rtl="1">
              <a:buNone/>
            </a:pPr>
            <a:r>
              <a:rPr lang="ar-IQ" sz="2800" b="1" dirty="0">
                <a:solidFill>
                  <a:schemeClr val="accent4">
                    <a:lumMod val="50000"/>
                  </a:schemeClr>
                </a:solidFill>
              </a:rPr>
              <a:t>3-نشاط الفص الامامي للغدة النخامية (لها دور في التغير اللوني ).</a:t>
            </a:r>
          </a:p>
          <a:p>
            <a:pPr marL="0" indent="0" algn="r">
              <a:buNone/>
            </a:pPr>
            <a:endParaRPr lang="ar-IQ" sz="3200" b="1" dirty="0">
              <a:solidFill>
                <a:srgbClr val="7030A0"/>
              </a:solidFill>
            </a:endParaRPr>
          </a:p>
          <a:p>
            <a:pPr marL="0" indent="0" algn="r">
              <a:buNone/>
            </a:pPr>
            <a:endParaRPr lang="ar-IQ" sz="3200" b="1" dirty="0">
              <a:solidFill>
                <a:srgbClr val="7030A0"/>
              </a:solidFill>
            </a:endParaRPr>
          </a:p>
          <a:p>
            <a:pPr marL="0" indent="0" algn="r">
              <a:buNone/>
            </a:pPr>
            <a:endParaRPr lang="ar-IQ" sz="3200" b="1" dirty="0">
              <a:solidFill>
                <a:srgbClr val="7030A0"/>
              </a:solidFill>
            </a:endParaRPr>
          </a:p>
        </p:txBody>
      </p:sp>
    </p:spTree>
    <p:extLst>
      <p:ext uri="{BB962C8B-B14F-4D97-AF65-F5344CB8AC3E}">
        <p14:creationId xmlns:p14="http://schemas.microsoft.com/office/powerpoint/2010/main" val="1438063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FF49838-AA66-1A8B-4DFE-F10559A6AC42}"/>
              </a:ext>
            </a:extLst>
          </p:cNvPr>
          <p:cNvSpPr>
            <a:spLocks noGrp="1"/>
          </p:cNvSpPr>
          <p:nvPr>
            <p:ph type="title"/>
          </p:nvPr>
        </p:nvSpPr>
        <p:spPr>
          <a:xfrm>
            <a:off x="2017058" y="161365"/>
            <a:ext cx="8686801" cy="1120589"/>
          </a:xfrm>
        </p:spPr>
        <p:txBody>
          <a:bodyPr/>
          <a:lstStyle/>
          <a:p>
            <a:pPr algn="r" rtl="1"/>
            <a:r>
              <a:rPr lang="ar-IQ" dirty="0">
                <a:solidFill>
                  <a:srgbClr val="C00000"/>
                </a:solidFill>
              </a:rPr>
              <a:t>الجلد في دائرية الفم </a:t>
            </a:r>
            <a:r>
              <a:rPr lang="en-US" dirty="0" err="1">
                <a:solidFill>
                  <a:srgbClr val="C00000"/>
                </a:solidFill>
              </a:rPr>
              <a:t>Cyclostoma</a:t>
            </a:r>
            <a:endParaRPr lang="ar-IQ" dirty="0">
              <a:solidFill>
                <a:srgbClr val="C00000"/>
              </a:solidFill>
            </a:endParaRPr>
          </a:p>
        </p:txBody>
      </p:sp>
      <p:sp>
        <p:nvSpPr>
          <p:cNvPr id="3" name="عنصر نائب للمحتوى 2">
            <a:extLst>
              <a:ext uri="{FF2B5EF4-FFF2-40B4-BE49-F238E27FC236}">
                <a16:creationId xmlns:a16="http://schemas.microsoft.com/office/drawing/2014/main" id="{38C321A1-6E9C-C1F0-1E1D-CD14813F4FD1}"/>
              </a:ext>
            </a:extLst>
          </p:cNvPr>
          <p:cNvSpPr>
            <a:spLocks noGrp="1"/>
          </p:cNvSpPr>
          <p:nvPr>
            <p:ph idx="1"/>
          </p:nvPr>
        </p:nvSpPr>
        <p:spPr>
          <a:xfrm>
            <a:off x="565149" y="856179"/>
            <a:ext cx="11313085" cy="4905049"/>
          </a:xfrm>
        </p:spPr>
        <p:txBody>
          <a:bodyPr/>
          <a:lstStyle/>
          <a:p>
            <a:pPr marL="0" indent="0" algn="r">
              <a:buNone/>
            </a:pPr>
            <a:r>
              <a:rPr lang="ar-IQ" sz="4400" dirty="0">
                <a:solidFill>
                  <a:schemeClr val="accent5">
                    <a:lumMod val="50000"/>
                  </a:schemeClr>
                </a:solidFill>
              </a:rPr>
              <a:t>ا</a:t>
            </a:r>
            <a:r>
              <a:rPr lang="ar-IQ" sz="4400" b="1" dirty="0">
                <a:solidFill>
                  <a:schemeClr val="accent5">
                    <a:lumMod val="50000"/>
                  </a:schemeClr>
                </a:solidFill>
              </a:rPr>
              <a:t>لبشرة </a:t>
            </a:r>
            <a:r>
              <a:rPr lang="ar-IQ" sz="2800" b="1" dirty="0"/>
              <a:t>: تتكون من عدة صفوف من الخلايا (نسيج ظهاري حرشفي مطبق غير </a:t>
            </a:r>
            <a:r>
              <a:rPr lang="ar-IQ" sz="2800" b="1" dirty="0" err="1"/>
              <a:t>متقرن</a:t>
            </a:r>
            <a:r>
              <a:rPr lang="ar-IQ" sz="2800" b="1" dirty="0"/>
              <a:t> )</a:t>
            </a:r>
          </a:p>
          <a:p>
            <a:pPr marL="0" indent="0" algn="r">
              <a:buNone/>
            </a:pPr>
            <a:r>
              <a:rPr lang="en-US" dirty="0"/>
              <a:t> ( </a:t>
            </a:r>
            <a:r>
              <a:rPr lang="en-US" b="1" dirty="0"/>
              <a:t>Nonkeratinized  stratified squamous epithelium tissue)</a:t>
            </a:r>
            <a:endParaRPr lang="ar-IQ" b="1" dirty="0"/>
          </a:p>
        </p:txBody>
      </p:sp>
      <p:sp>
        <p:nvSpPr>
          <p:cNvPr id="5" name="مربع نص 4">
            <a:extLst>
              <a:ext uri="{FF2B5EF4-FFF2-40B4-BE49-F238E27FC236}">
                <a16:creationId xmlns:a16="http://schemas.microsoft.com/office/drawing/2014/main" id="{21DA6F96-108D-610C-3055-B0BE9597EEB9}"/>
              </a:ext>
            </a:extLst>
          </p:cNvPr>
          <p:cNvSpPr txBox="1"/>
          <p:nvPr/>
        </p:nvSpPr>
        <p:spPr>
          <a:xfrm>
            <a:off x="2277035" y="2003451"/>
            <a:ext cx="9601199" cy="1384995"/>
          </a:xfrm>
          <a:prstGeom prst="rect">
            <a:avLst/>
          </a:prstGeom>
          <a:noFill/>
        </p:spPr>
        <p:txBody>
          <a:bodyPr wrap="square">
            <a:spAutoFit/>
          </a:bodyPr>
          <a:lstStyle/>
          <a:p>
            <a:r>
              <a:rPr lang="ar-IQ" sz="2800" b="1" dirty="0"/>
              <a:t>الصف العلوي يفرز الكيوتكل </a:t>
            </a:r>
          </a:p>
          <a:p>
            <a:r>
              <a:rPr lang="ar-IQ" sz="2800" b="1" dirty="0"/>
              <a:t>وتتميز بشرة اللامبري بوجود عدد من الغدد أحادية الخلية : </a:t>
            </a:r>
            <a:r>
              <a:rPr lang="ar-IQ" sz="2800" b="1" dirty="0">
                <a:solidFill>
                  <a:srgbClr val="00B050"/>
                </a:solidFill>
              </a:rPr>
              <a:t>العدد (3</a:t>
            </a:r>
            <a:r>
              <a:rPr lang="en-US" sz="2800" b="1" dirty="0">
                <a:solidFill>
                  <a:srgbClr val="00B050"/>
                </a:solidFill>
              </a:rPr>
              <a:t> (</a:t>
            </a:r>
            <a:endParaRPr lang="ar-IQ" sz="2800" b="1" dirty="0">
              <a:solidFill>
                <a:srgbClr val="00B050"/>
              </a:solidFill>
            </a:endParaRPr>
          </a:p>
          <a:p>
            <a:r>
              <a:rPr lang="ar-IQ" sz="2800" b="1" dirty="0"/>
              <a:t>1- </a:t>
            </a:r>
            <a:r>
              <a:rPr lang="en-US" sz="2800" b="1" dirty="0">
                <a:solidFill>
                  <a:schemeClr val="tx2">
                    <a:lumMod val="75000"/>
                    <a:lumOff val="25000"/>
                  </a:schemeClr>
                </a:solidFill>
              </a:rPr>
              <a:t>Club glands </a:t>
            </a:r>
            <a:r>
              <a:rPr lang="ar-IQ" sz="2800" b="1" dirty="0"/>
              <a:t> </a:t>
            </a:r>
            <a:r>
              <a:rPr lang="ar-IQ" sz="2800" b="1" dirty="0">
                <a:solidFill>
                  <a:schemeClr val="tx2">
                    <a:lumMod val="75000"/>
                    <a:lumOff val="25000"/>
                  </a:schemeClr>
                </a:solidFill>
              </a:rPr>
              <a:t>غدد هراوية </a:t>
            </a:r>
            <a:r>
              <a:rPr lang="ar-IQ" sz="2800" b="1" dirty="0"/>
              <a:t>تفرز غراء بروتيني ليفي . </a:t>
            </a:r>
            <a:endParaRPr lang="ar-IQ" sz="2800" dirty="0"/>
          </a:p>
        </p:txBody>
      </p:sp>
      <p:sp>
        <p:nvSpPr>
          <p:cNvPr id="7" name="مربع نص 6">
            <a:extLst>
              <a:ext uri="{FF2B5EF4-FFF2-40B4-BE49-F238E27FC236}">
                <a16:creationId xmlns:a16="http://schemas.microsoft.com/office/drawing/2014/main" id="{77C81AE9-DA95-7636-42D8-E10FFEA70F67}"/>
              </a:ext>
            </a:extLst>
          </p:cNvPr>
          <p:cNvSpPr txBox="1"/>
          <p:nvPr/>
        </p:nvSpPr>
        <p:spPr>
          <a:xfrm>
            <a:off x="2976282" y="3429000"/>
            <a:ext cx="8901952" cy="523220"/>
          </a:xfrm>
          <a:prstGeom prst="rect">
            <a:avLst/>
          </a:prstGeom>
          <a:noFill/>
        </p:spPr>
        <p:txBody>
          <a:bodyPr wrap="square">
            <a:spAutoFit/>
          </a:bodyPr>
          <a:lstStyle/>
          <a:p>
            <a:r>
              <a:rPr lang="ar-IQ" sz="2800" b="1" dirty="0"/>
              <a:t>2- </a:t>
            </a:r>
            <a:r>
              <a:rPr lang="en-US" sz="2800" b="1" dirty="0">
                <a:solidFill>
                  <a:schemeClr val="tx2">
                    <a:lumMod val="75000"/>
                    <a:lumOff val="25000"/>
                  </a:schemeClr>
                </a:solidFill>
              </a:rPr>
              <a:t>Granular glands</a:t>
            </a:r>
            <a:r>
              <a:rPr lang="ar-IQ" sz="2800" b="1" dirty="0">
                <a:solidFill>
                  <a:schemeClr val="tx2">
                    <a:lumMod val="75000"/>
                    <a:lumOff val="25000"/>
                  </a:schemeClr>
                </a:solidFill>
              </a:rPr>
              <a:t> غدد حبيبية </a:t>
            </a:r>
            <a:r>
              <a:rPr lang="ar-IQ" sz="2800" b="1" dirty="0"/>
              <a:t>تفرز الكيوتكل .  </a:t>
            </a:r>
            <a:endParaRPr lang="ar-IQ" sz="2800" dirty="0"/>
          </a:p>
        </p:txBody>
      </p:sp>
      <p:sp>
        <p:nvSpPr>
          <p:cNvPr id="9" name="مربع نص 8">
            <a:extLst>
              <a:ext uri="{FF2B5EF4-FFF2-40B4-BE49-F238E27FC236}">
                <a16:creationId xmlns:a16="http://schemas.microsoft.com/office/drawing/2014/main" id="{5ED352C8-8723-6808-712B-22A765EEF4ED}"/>
              </a:ext>
            </a:extLst>
          </p:cNvPr>
          <p:cNvSpPr txBox="1"/>
          <p:nvPr/>
        </p:nvSpPr>
        <p:spPr>
          <a:xfrm>
            <a:off x="4808668" y="3992774"/>
            <a:ext cx="6992471" cy="1384995"/>
          </a:xfrm>
          <a:prstGeom prst="rect">
            <a:avLst/>
          </a:prstGeom>
          <a:noFill/>
        </p:spPr>
        <p:txBody>
          <a:bodyPr wrap="square">
            <a:spAutoFit/>
          </a:bodyPr>
          <a:lstStyle/>
          <a:p>
            <a:r>
              <a:rPr lang="ar-IQ" sz="2800" b="1" dirty="0"/>
              <a:t>3</a:t>
            </a:r>
            <a:r>
              <a:rPr lang="en-US" sz="2800" b="1" dirty="0"/>
              <a:t>-</a:t>
            </a:r>
            <a:r>
              <a:rPr lang="ar-IQ" sz="2800" b="1" dirty="0"/>
              <a:t> </a:t>
            </a:r>
            <a:r>
              <a:rPr lang="en-US" sz="2800" b="1" dirty="0">
                <a:solidFill>
                  <a:schemeClr val="tx2">
                    <a:lumMod val="75000"/>
                    <a:lumOff val="25000"/>
                  </a:schemeClr>
                </a:solidFill>
              </a:rPr>
              <a:t>Goblet glands </a:t>
            </a:r>
            <a:r>
              <a:rPr lang="ar-IQ" sz="2800" b="1" dirty="0">
                <a:solidFill>
                  <a:schemeClr val="tx2">
                    <a:lumMod val="75000"/>
                    <a:lumOff val="25000"/>
                  </a:schemeClr>
                </a:solidFill>
              </a:rPr>
              <a:t> غدد كأسية </a:t>
            </a:r>
            <a:r>
              <a:rPr lang="ar-IQ" sz="2800" b="1" dirty="0"/>
              <a:t>تفرز المخاط. </a:t>
            </a:r>
          </a:p>
          <a:p>
            <a:endParaRPr lang="ar-IQ" sz="2800" b="1" dirty="0"/>
          </a:p>
          <a:p>
            <a:endParaRPr lang="ar-IQ" sz="2800" dirty="0"/>
          </a:p>
        </p:txBody>
      </p:sp>
      <p:sp>
        <p:nvSpPr>
          <p:cNvPr id="6" name="مربع نص 5">
            <a:extLst>
              <a:ext uri="{FF2B5EF4-FFF2-40B4-BE49-F238E27FC236}">
                <a16:creationId xmlns:a16="http://schemas.microsoft.com/office/drawing/2014/main" id="{CC1E6D27-E299-596A-309C-6C153578E3C5}"/>
              </a:ext>
            </a:extLst>
          </p:cNvPr>
          <p:cNvSpPr txBox="1"/>
          <p:nvPr/>
        </p:nvSpPr>
        <p:spPr>
          <a:xfrm>
            <a:off x="2277036" y="4535719"/>
            <a:ext cx="9438042" cy="2246769"/>
          </a:xfrm>
          <a:prstGeom prst="rect">
            <a:avLst/>
          </a:prstGeom>
          <a:noFill/>
        </p:spPr>
        <p:txBody>
          <a:bodyPr wrap="square">
            <a:spAutoFit/>
          </a:bodyPr>
          <a:lstStyle/>
          <a:p>
            <a:r>
              <a:rPr lang="ar-IQ" sz="2800" b="1" dirty="0"/>
              <a:t>تحتوي بشرة </a:t>
            </a:r>
            <a:r>
              <a:rPr lang="ar-IQ" sz="2800" b="1" dirty="0" err="1"/>
              <a:t>الجرث</a:t>
            </a:r>
            <a:r>
              <a:rPr lang="ar-IQ" sz="2800" b="1" dirty="0"/>
              <a:t> بالإضافة الى ما ذكر أعلاه على : </a:t>
            </a:r>
            <a:r>
              <a:rPr lang="ar-IQ" sz="2800" b="1" dirty="0">
                <a:solidFill>
                  <a:srgbClr val="00B050"/>
                </a:solidFill>
              </a:rPr>
              <a:t>العدد (5</a:t>
            </a:r>
            <a:r>
              <a:rPr lang="en-US" sz="2800" b="1" dirty="0">
                <a:solidFill>
                  <a:srgbClr val="00B050"/>
                </a:solidFill>
              </a:rPr>
              <a:t> (</a:t>
            </a:r>
            <a:endParaRPr lang="ar-IQ" sz="2800" b="1" dirty="0">
              <a:solidFill>
                <a:srgbClr val="00B050"/>
              </a:solidFill>
            </a:endParaRPr>
          </a:p>
          <a:p>
            <a:r>
              <a:rPr lang="ar-IQ" sz="2800" b="1" dirty="0"/>
              <a:t>1</a:t>
            </a:r>
            <a:r>
              <a:rPr lang="en-US" sz="2800" b="1" dirty="0">
                <a:solidFill>
                  <a:schemeClr val="tx2">
                    <a:lumMod val="75000"/>
                    <a:lumOff val="25000"/>
                  </a:schemeClr>
                </a:solidFill>
              </a:rPr>
              <a:t>-</a:t>
            </a:r>
            <a:r>
              <a:rPr lang="ar-IQ" sz="2800" b="1" dirty="0">
                <a:solidFill>
                  <a:schemeClr val="tx2">
                    <a:lumMod val="75000"/>
                    <a:lumOff val="25000"/>
                  </a:schemeClr>
                </a:solidFill>
              </a:rPr>
              <a:t> </a:t>
            </a:r>
            <a:r>
              <a:rPr lang="en-US" sz="2800" b="1" dirty="0">
                <a:solidFill>
                  <a:schemeClr val="tx2">
                    <a:lumMod val="75000"/>
                    <a:lumOff val="25000"/>
                  </a:schemeClr>
                </a:solidFill>
              </a:rPr>
              <a:t>Sacciform glands</a:t>
            </a:r>
            <a:r>
              <a:rPr lang="ar-IQ" sz="2800" b="1" dirty="0">
                <a:solidFill>
                  <a:schemeClr val="tx2">
                    <a:lumMod val="75000"/>
                    <a:lumOff val="25000"/>
                  </a:schemeClr>
                </a:solidFill>
              </a:rPr>
              <a:t> غدد </a:t>
            </a:r>
            <a:r>
              <a:rPr lang="ar-IQ" sz="2800" b="1" dirty="0" err="1">
                <a:solidFill>
                  <a:schemeClr val="tx2">
                    <a:lumMod val="75000"/>
                    <a:lumOff val="25000"/>
                  </a:schemeClr>
                </a:solidFill>
              </a:rPr>
              <a:t>كيسية</a:t>
            </a:r>
            <a:r>
              <a:rPr lang="ar-IQ" sz="2800" b="1" dirty="0">
                <a:solidFill>
                  <a:schemeClr val="tx2">
                    <a:lumMod val="75000"/>
                    <a:lumOff val="25000"/>
                  </a:schemeClr>
                </a:solidFill>
              </a:rPr>
              <a:t> </a:t>
            </a:r>
            <a:r>
              <a:rPr lang="ar-IQ" sz="2800" b="1" dirty="0"/>
              <a:t>تفرز بروتين ليفي منفر او سام .</a:t>
            </a:r>
          </a:p>
          <a:p>
            <a:r>
              <a:rPr lang="ar-IQ" sz="2800" b="1" dirty="0"/>
              <a:t>2</a:t>
            </a:r>
            <a:r>
              <a:rPr lang="en-US" sz="2800" b="1" dirty="0"/>
              <a:t>-</a:t>
            </a:r>
            <a:r>
              <a:rPr lang="ar-IQ" sz="2800" b="1" dirty="0"/>
              <a:t> </a:t>
            </a:r>
            <a:r>
              <a:rPr lang="en-US" sz="2800" b="1" dirty="0">
                <a:solidFill>
                  <a:schemeClr val="tx2">
                    <a:lumMod val="75000"/>
                    <a:lumOff val="25000"/>
                  </a:schemeClr>
                </a:solidFill>
              </a:rPr>
              <a:t>Theard glands</a:t>
            </a:r>
            <a:r>
              <a:rPr lang="ar-IQ" sz="2800" b="1" dirty="0">
                <a:solidFill>
                  <a:schemeClr val="tx2">
                    <a:lumMod val="75000"/>
                    <a:lumOff val="25000"/>
                  </a:schemeClr>
                </a:solidFill>
              </a:rPr>
              <a:t> الغدد الخيطية </a:t>
            </a:r>
            <a:r>
              <a:rPr lang="ar-IQ" sz="2800" b="1" dirty="0"/>
              <a:t>تفرز قضبان سميكة من المخاط.</a:t>
            </a:r>
            <a:r>
              <a:rPr lang="en-US" sz="2800" b="1" dirty="0"/>
              <a:t> </a:t>
            </a:r>
            <a:r>
              <a:rPr lang="ar-IQ" sz="2800" b="1" dirty="0"/>
              <a:t> </a:t>
            </a:r>
          </a:p>
          <a:p>
            <a:endParaRPr lang="ar-IQ" sz="2800" b="1" dirty="0"/>
          </a:p>
          <a:p>
            <a:r>
              <a:rPr lang="ar-IQ" sz="2800" b="1" dirty="0"/>
              <a:t> </a:t>
            </a:r>
            <a:endParaRPr lang="ar-IQ" sz="2800" dirty="0"/>
          </a:p>
        </p:txBody>
      </p:sp>
      <p:sp>
        <p:nvSpPr>
          <p:cNvPr id="10" name="مربع نص 9">
            <a:extLst>
              <a:ext uri="{FF2B5EF4-FFF2-40B4-BE49-F238E27FC236}">
                <a16:creationId xmlns:a16="http://schemas.microsoft.com/office/drawing/2014/main" id="{77A58652-8E79-49E0-4528-ADB4E5E52A3C}"/>
              </a:ext>
            </a:extLst>
          </p:cNvPr>
          <p:cNvSpPr txBox="1"/>
          <p:nvPr/>
        </p:nvSpPr>
        <p:spPr>
          <a:xfrm>
            <a:off x="2277035" y="5920714"/>
            <a:ext cx="9050767" cy="523220"/>
          </a:xfrm>
          <a:prstGeom prst="rect">
            <a:avLst/>
          </a:prstGeom>
          <a:noFill/>
        </p:spPr>
        <p:txBody>
          <a:bodyPr wrap="square">
            <a:spAutoFit/>
          </a:bodyPr>
          <a:lstStyle/>
          <a:p>
            <a:r>
              <a:rPr lang="ar-IQ" sz="2800" b="1" dirty="0"/>
              <a:t>بشرة دائرية الفم فاقده </a:t>
            </a:r>
            <a:r>
              <a:rPr lang="ar-IQ" sz="2800" b="1" dirty="0" err="1"/>
              <a:t>للكيراتين</a:t>
            </a:r>
            <a:r>
              <a:rPr lang="ar-IQ" sz="2800" b="1" dirty="0"/>
              <a:t> لانعدام الطبقة المتقرنة</a:t>
            </a:r>
            <a:endParaRPr lang="ar-IQ" sz="2800" dirty="0"/>
          </a:p>
        </p:txBody>
      </p:sp>
    </p:spTree>
    <p:extLst>
      <p:ext uri="{BB962C8B-B14F-4D97-AF65-F5344CB8AC3E}">
        <p14:creationId xmlns:p14="http://schemas.microsoft.com/office/powerpoint/2010/main" val="339509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6"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0880426-BDED-BEE0-3E7D-F1AF4E76DE0C}"/>
              </a:ext>
            </a:extLst>
          </p:cNvPr>
          <p:cNvSpPr>
            <a:spLocks noGrp="1"/>
          </p:cNvSpPr>
          <p:nvPr>
            <p:ph type="title"/>
          </p:nvPr>
        </p:nvSpPr>
        <p:spPr>
          <a:xfrm>
            <a:off x="565150" y="286871"/>
            <a:ext cx="11214474" cy="809901"/>
          </a:xfrm>
        </p:spPr>
        <p:txBody>
          <a:bodyPr/>
          <a:lstStyle/>
          <a:p>
            <a:pPr algn="r" rtl="1"/>
            <a:r>
              <a:rPr lang="ar-IQ" dirty="0"/>
              <a:t>الدروع </a:t>
            </a:r>
            <a:r>
              <a:rPr lang="en-US" dirty="0" err="1"/>
              <a:t>Shileds</a:t>
            </a:r>
            <a:endParaRPr lang="ar-IQ" dirty="0"/>
          </a:p>
        </p:txBody>
      </p:sp>
      <p:sp>
        <p:nvSpPr>
          <p:cNvPr id="3" name="عنصر نائب للمحتوى 2">
            <a:extLst>
              <a:ext uri="{FF2B5EF4-FFF2-40B4-BE49-F238E27FC236}">
                <a16:creationId xmlns:a16="http://schemas.microsoft.com/office/drawing/2014/main" id="{15593BC5-1132-A071-D4A6-8A72B584D12C}"/>
              </a:ext>
            </a:extLst>
          </p:cNvPr>
          <p:cNvSpPr>
            <a:spLocks noGrp="1"/>
          </p:cNvSpPr>
          <p:nvPr>
            <p:ph idx="1"/>
          </p:nvPr>
        </p:nvSpPr>
        <p:spPr>
          <a:xfrm>
            <a:off x="565149" y="1096772"/>
            <a:ext cx="11438591" cy="4664456"/>
          </a:xfrm>
        </p:spPr>
        <p:txBody>
          <a:bodyPr/>
          <a:lstStyle/>
          <a:p>
            <a:pPr marL="0" indent="0" algn="r">
              <a:buNone/>
            </a:pPr>
            <a:r>
              <a:rPr lang="ar-IQ" sz="2800" b="1" dirty="0"/>
              <a:t>توجد الدروع في السلاحف عدا السلاحف لينة الجلد وهي صناديق عظمية تولف الهيكل الخارجي ، يتكون الدرع من صفائح عظمية أدمية مغطاة بحراشف بشرية على السطح الخارجي للجسم ، الدرع في السلاحف يتألف من : </a:t>
            </a:r>
            <a:endParaRPr lang="ar-IQ" sz="3600" b="1" dirty="0"/>
          </a:p>
          <a:p>
            <a:pPr marL="0" indent="0" algn="r" rtl="1">
              <a:buNone/>
            </a:pPr>
            <a:r>
              <a:rPr lang="ar-IQ" sz="3600" b="1" dirty="0">
                <a:solidFill>
                  <a:schemeClr val="accent5">
                    <a:lumMod val="50000"/>
                  </a:schemeClr>
                </a:solidFill>
              </a:rPr>
              <a:t>1- جزء ظهري يدعى بالدرع الظهري </a:t>
            </a:r>
            <a:r>
              <a:rPr lang="en-US" sz="3600" b="1" dirty="0">
                <a:solidFill>
                  <a:schemeClr val="accent5">
                    <a:lumMod val="50000"/>
                  </a:schemeClr>
                </a:solidFill>
              </a:rPr>
              <a:t>Dorsal Carapace</a:t>
            </a:r>
            <a:r>
              <a:rPr lang="ar-IQ" sz="3600" b="1" dirty="0">
                <a:solidFill>
                  <a:schemeClr val="accent5">
                    <a:lumMod val="50000"/>
                  </a:schemeClr>
                </a:solidFill>
              </a:rPr>
              <a:t> . </a:t>
            </a:r>
          </a:p>
          <a:p>
            <a:pPr marL="0" indent="0" algn="r" rtl="1">
              <a:buNone/>
            </a:pPr>
            <a:r>
              <a:rPr lang="ar-IQ" sz="3600" b="1" dirty="0">
                <a:solidFill>
                  <a:schemeClr val="accent5">
                    <a:lumMod val="50000"/>
                  </a:schemeClr>
                </a:solidFill>
              </a:rPr>
              <a:t>2- جزء بطني يسمى بالدرع البطني او الصدار </a:t>
            </a:r>
            <a:r>
              <a:rPr lang="en-US" sz="3600" b="1" dirty="0">
                <a:solidFill>
                  <a:schemeClr val="accent5">
                    <a:lumMod val="50000"/>
                  </a:schemeClr>
                </a:solidFill>
              </a:rPr>
              <a:t>Plastron </a:t>
            </a:r>
            <a:r>
              <a:rPr lang="ar-IQ" sz="3600" b="1" dirty="0">
                <a:solidFill>
                  <a:schemeClr val="accent5">
                    <a:lumMod val="50000"/>
                  </a:schemeClr>
                </a:solidFill>
              </a:rPr>
              <a:t> .</a:t>
            </a:r>
          </a:p>
          <a:p>
            <a:pPr marL="0" indent="0" algn="r" rtl="1">
              <a:buNone/>
            </a:pPr>
            <a:r>
              <a:rPr lang="ar-IQ" sz="3600" b="1" dirty="0">
                <a:solidFill>
                  <a:schemeClr val="accent5">
                    <a:lumMod val="50000"/>
                  </a:schemeClr>
                </a:solidFill>
              </a:rPr>
              <a:t>3- يربط بين الاثنين درع حافي </a:t>
            </a:r>
            <a:r>
              <a:rPr lang="en-US" sz="3600" b="1" dirty="0">
                <a:solidFill>
                  <a:schemeClr val="accent5">
                    <a:lumMod val="50000"/>
                  </a:schemeClr>
                </a:solidFill>
              </a:rPr>
              <a:t> .Marginal Carapace</a:t>
            </a:r>
            <a:endParaRPr lang="ar-IQ" sz="3600" b="1" dirty="0">
              <a:solidFill>
                <a:schemeClr val="accent5">
                  <a:lumMod val="50000"/>
                </a:schemeClr>
              </a:solidFill>
            </a:endParaRPr>
          </a:p>
        </p:txBody>
      </p:sp>
    </p:spTree>
    <p:extLst>
      <p:ext uri="{BB962C8B-B14F-4D97-AF65-F5344CB8AC3E}">
        <p14:creationId xmlns:p14="http://schemas.microsoft.com/office/powerpoint/2010/main" val="32954474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A7B15C59-373C-803B-2905-8C3A6609E2A8}"/>
              </a:ext>
            </a:extLst>
          </p:cNvPr>
          <p:cNvSpPr>
            <a:spLocks noGrp="1"/>
          </p:cNvSpPr>
          <p:nvPr>
            <p:ph idx="1"/>
          </p:nvPr>
        </p:nvSpPr>
        <p:spPr>
          <a:xfrm>
            <a:off x="186612" y="345233"/>
            <a:ext cx="11877870" cy="5415995"/>
          </a:xfrm>
        </p:spPr>
        <p:txBody>
          <a:bodyPr>
            <a:normAutofit/>
          </a:bodyPr>
          <a:lstStyle/>
          <a:p>
            <a:pPr marL="0" indent="0" algn="r" rtl="1">
              <a:buNone/>
            </a:pPr>
            <a:r>
              <a:rPr lang="ar-IQ" sz="4000" b="1" dirty="0">
                <a:solidFill>
                  <a:schemeClr val="accent5">
                    <a:lumMod val="50000"/>
                  </a:schemeClr>
                </a:solidFill>
              </a:rPr>
              <a:t>الدرع الظهري</a:t>
            </a:r>
            <a:r>
              <a:rPr lang="en-US" sz="4000" b="1" dirty="0">
                <a:solidFill>
                  <a:schemeClr val="accent5">
                    <a:lumMod val="50000"/>
                  </a:schemeClr>
                </a:solidFill>
              </a:rPr>
              <a:t> Dorsal Carapace</a:t>
            </a:r>
            <a:r>
              <a:rPr lang="ar-IQ" sz="4000" b="1" dirty="0">
                <a:solidFill>
                  <a:schemeClr val="accent4">
                    <a:lumMod val="50000"/>
                  </a:schemeClr>
                </a:solidFill>
              </a:rPr>
              <a:t> </a:t>
            </a:r>
            <a:r>
              <a:rPr lang="ar-IQ" sz="2800" b="1" dirty="0"/>
              <a:t>يتكون من حراشف بشرية كبيرة </a:t>
            </a:r>
            <a:r>
              <a:rPr lang="ar-IQ" sz="2800" b="1" dirty="0" err="1"/>
              <a:t>متقرنة</a:t>
            </a:r>
            <a:r>
              <a:rPr lang="ar-IQ" sz="2800" b="1" dirty="0"/>
              <a:t> ورقيقة تظهر حدودها كأخاديد وتأخذ مسميات حسب موقعها وتتمثل بصف وسطي </a:t>
            </a:r>
            <a:r>
              <a:rPr lang="ar-IQ" sz="2800" b="1" dirty="0" err="1"/>
              <a:t>يتموضع</a:t>
            </a:r>
            <a:r>
              <a:rPr lang="ar-IQ" sz="2800" b="1" dirty="0"/>
              <a:t> على امتداد الخط الوسطي الظهري (فوق القوس العصبي للعمود الفقري ) وتدعى هذه الصفائح بالتروس العصبية (</a:t>
            </a:r>
            <a:r>
              <a:rPr lang="en-US" sz="2800" b="1" dirty="0">
                <a:solidFill>
                  <a:schemeClr val="accent2">
                    <a:lumMod val="50000"/>
                  </a:schemeClr>
                </a:solidFill>
              </a:rPr>
              <a:t>Neural Scutes</a:t>
            </a:r>
            <a:r>
              <a:rPr lang="ar-IQ" sz="2800" b="1" dirty="0">
                <a:solidFill>
                  <a:schemeClr val="accent2">
                    <a:lumMod val="50000"/>
                  </a:schemeClr>
                </a:solidFill>
              </a:rPr>
              <a:t> </a:t>
            </a:r>
            <a:r>
              <a:rPr lang="ar-IQ" sz="2800" b="1" dirty="0"/>
              <a:t>).</a:t>
            </a:r>
          </a:p>
          <a:p>
            <a:pPr marL="0" indent="0" algn="r" rtl="1">
              <a:buNone/>
            </a:pPr>
            <a:r>
              <a:rPr lang="ar-IQ" sz="2800" b="1" dirty="0"/>
              <a:t>وعلى جانبي هذه التروس العصبية يوجد صفان من التروس الضلعية (</a:t>
            </a:r>
            <a:r>
              <a:rPr lang="en-US" sz="2800" b="1" dirty="0">
                <a:solidFill>
                  <a:schemeClr val="accent2">
                    <a:lumMod val="50000"/>
                  </a:schemeClr>
                </a:solidFill>
              </a:rPr>
              <a:t>Costal Scutes</a:t>
            </a:r>
            <a:r>
              <a:rPr lang="ar-IQ" sz="2800" b="1" dirty="0"/>
              <a:t> ) والتي بدورها تتصل بمجموعة من التروس الحافية (</a:t>
            </a:r>
            <a:r>
              <a:rPr lang="en-US" sz="2800" b="1" dirty="0">
                <a:solidFill>
                  <a:schemeClr val="accent2">
                    <a:lumMod val="50000"/>
                  </a:schemeClr>
                </a:solidFill>
              </a:rPr>
              <a:t>Marginal Scutes</a:t>
            </a:r>
            <a:r>
              <a:rPr lang="ar-IQ" sz="2800" b="1" dirty="0">
                <a:solidFill>
                  <a:schemeClr val="accent2">
                    <a:lumMod val="50000"/>
                  </a:schemeClr>
                </a:solidFill>
              </a:rPr>
              <a:t> </a:t>
            </a:r>
            <a:r>
              <a:rPr lang="ar-IQ" sz="2800" b="1" dirty="0"/>
              <a:t>). </a:t>
            </a:r>
          </a:p>
          <a:p>
            <a:pPr marL="0" indent="0" algn="r" rtl="1">
              <a:buNone/>
            </a:pPr>
            <a:r>
              <a:rPr lang="ar-IQ" sz="2800" b="1" dirty="0" err="1"/>
              <a:t>وتاخذ</a:t>
            </a:r>
            <a:r>
              <a:rPr lang="ar-IQ" sz="2800" b="1" dirty="0"/>
              <a:t> التروس الحافية مسميات مختلفة تبعا لموقعها:</a:t>
            </a:r>
          </a:p>
          <a:p>
            <a:pPr marL="0" indent="0" algn="r" rtl="1">
              <a:buNone/>
            </a:pPr>
            <a:r>
              <a:rPr lang="ar-IQ" sz="2800" b="1" dirty="0"/>
              <a:t>التي تقع في منتصف النهاية الامامية تدعى التروس </a:t>
            </a:r>
            <a:r>
              <a:rPr lang="ar-IQ" sz="2800" b="1" dirty="0" err="1"/>
              <a:t>القفوية</a:t>
            </a:r>
            <a:r>
              <a:rPr lang="ar-IQ" sz="2800" b="1" dirty="0"/>
              <a:t> (</a:t>
            </a:r>
            <a:r>
              <a:rPr lang="en-US" sz="2800" b="1" dirty="0"/>
              <a:t> </a:t>
            </a:r>
            <a:r>
              <a:rPr lang="en-US" sz="2800" b="1" dirty="0">
                <a:solidFill>
                  <a:schemeClr val="accent2">
                    <a:lumMod val="50000"/>
                  </a:schemeClr>
                </a:solidFill>
              </a:rPr>
              <a:t>Nuchal Scutes</a:t>
            </a:r>
            <a:r>
              <a:rPr lang="ar-IQ" sz="2800" b="1" dirty="0">
                <a:solidFill>
                  <a:schemeClr val="accent2">
                    <a:lumMod val="50000"/>
                  </a:schemeClr>
                </a:solidFill>
              </a:rPr>
              <a:t> </a:t>
            </a:r>
            <a:r>
              <a:rPr lang="ar-IQ" sz="2800" b="1" dirty="0"/>
              <a:t>)  </a:t>
            </a:r>
          </a:p>
          <a:p>
            <a:pPr marL="0" indent="0" algn="r" rtl="1">
              <a:buNone/>
            </a:pPr>
            <a:r>
              <a:rPr lang="ar-IQ" sz="2800" b="1" dirty="0"/>
              <a:t>اما الاثنان اللتان تقعان خلف الترس العصبي الأخير فتدعيان بالترسين الدبريين (</a:t>
            </a:r>
            <a:r>
              <a:rPr lang="en-US" sz="2800" b="1" dirty="0"/>
              <a:t> (</a:t>
            </a:r>
            <a:r>
              <a:rPr lang="en-US" sz="2800" b="1" dirty="0" err="1">
                <a:solidFill>
                  <a:schemeClr val="accent2">
                    <a:lumMod val="50000"/>
                  </a:schemeClr>
                </a:solidFill>
              </a:rPr>
              <a:t>Pygal</a:t>
            </a:r>
            <a:r>
              <a:rPr lang="en-US" sz="2800" b="1" dirty="0">
                <a:solidFill>
                  <a:schemeClr val="accent2">
                    <a:lumMod val="50000"/>
                  </a:schemeClr>
                </a:solidFill>
              </a:rPr>
              <a:t> Scutes</a:t>
            </a:r>
            <a:r>
              <a:rPr lang="ar-IQ" sz="2800" b="1" dirty="0">
                <a:solidFill>
                  <a:schemeClr val="accent2">
                    <a:lumMod val="50000"/>
                  </a:schemeClr>
                </a:solidFill>
              </a:rPr>
              <a:t> </a:t>
            </a:r>
          </a:p>
        </p:txBody>
      </p:sp>
    </p:spTree>
    <p:extLst>
      <p:ext uri="{BB962C8B-B14F-4D97-AF65-F5344CB8AC3E}">
        <p14:creationId xmlns:p14="http://schemas.microsoft.com/office/powerpoint/2010/main" val="29882927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B26BE524-BEBB-066B-688E-EE22F6B6D04A}"/>
              </a:ext>
            </a:extLst>
          </p:cNvPr>
          <p:cNvPicPr>
            <a:picLocks noGrp="1" noChangeAspect="1"/>
          </p:cNvPicPr>
          <p:nvPr>
            <p:ph idx="1"/>
          </p:nvPr>
        </p:nvPicPr>
        <p:blipFill>
          <a:blip r:embed="rId2"/>
          <a:stretch>
            <a:fillRect/>
          </a:stretch>
        </p:blipFill>
        <p:spPr>
          <a:xfrm>
            <a:off x="190919" y="45885"/>
            <a:ext cx="11897247" cy="6786030"/>
          </a:xfrm>
        </p:spPr>
      </p:pic>
      <p:pic>
        <p:nvPicPr>
          <p:cNvPr id="3" name="صورة 2">
            <a:extLst>
              <a:ext uri="{FF2B5EF4-FFF2-40B4-BE49-F238E27FC236}">
                <a16:creationId xmlns:a16="http://schemas.microsoft.com/office/drawing/2014/main" id="{A6000421-C102-02AD-0583-28367AA92509}"/>
              </a:ext>
            </a:extLst>
          </p:cNvPr>
          <p:cNvPicPr>
            <a:picLocks noChangeAspect="1"/>
          </p:cNvPicPr>
          <p:nvPr/>
        </p:nvPicPr>
        <p:blipFill>
          <a:blip r:embed="rId3"/>
          <a:stretch>
            <a:fillRect/>
          </a:stretch>
        </p:blipFill>
        <p:spPr>
          <a:xfrm>
            <a:off x="1245996" y="195262"/>
            <a:ext cx="10570866" cy="6467475"/>
          </a:xfrm>
          <a:prstGeom prst="rect">
            <a:avLst/>
          </a:prstGeom>
        </p:spPr>
      </p:pic>
    </p:spTree>
    <p:extLst>
      <p:ext uri="{BB962C8B-B14F-4D97-AF65-F5344CB8AC3E}">
        <p14:creationId xmlns:p14="http://schemas.microsoft.com/office/powerpoint/2010/main" val="37501840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FA23B79-994B-EEFB-5BEF-952ED018685B}"/>
              </a:ext>
            </a:extLst>
          </p:cNvPr>
          <p:cNvSpPr>
            <a:spLocks noGrp="1"/>
          </p:cNvSpPr>
          <p:nvPr>
            <p:ph idx="1"/>
          </p:nvPr>
        </p:nvSpPr>
        <p:spPr>
          <a:xfrm>
            <a:off x="173264" y="214604"/>
            <a:ext cx="12018736" cy="5406665"/>
          </a:xfrm>
        </p:spPr>
        <p:txBody>
          <a:bodyPr>
            <a:normAutofit/>
          </a:bodyPr>
          <a:lstStyle/>
          <a:p>
            <a:pPr marL="0" indent="0" algn="r" rtl="1">
              <a:buNone/>
            </a:pPr>
            <a:r>
              <a:rPr lang="ar-IQ" sz="3200" b="1" dirty="0"/>
              <a:t>ويتكون السطح البطني للدرع الظهري من صفائح عظمية ادمية الأصل ترتبط </a:t>
            </a:r>
            <a:r>
              <a:rPr lang="ar-IQ" sz="3200" b="1" dirty="0" err="1"/>
              <a:t>بتداريز</a:t>
            </a:r>
            <a:r>
              <a:rPr lang="ar-IQ" sz="3200" b="1" dirty="0"/>
              <a:t> (</a:t>
            </a:r>
            <a:r>
              <a:rPr lang="en-US" sz="3200" b="1" dirty="0"/>
              <a:t>Sutures</a:t>
            </a:r>
            <a:r>
              <a:rPr lang="ar-IQ" sz="3200" b="1" dirty="0"/>
              <a:t> ) وتندمج بالفقرات والاضلاع وتوجد في ثلاث مجاميع ،</a:t>
            </a:r>
          </a:p>
          <a:p>
            <a:pPr marL="0" indent="0" algn="r" rtl="1">
              <a:buNone/>
            </a:pPr>
            <a:r>
              <a:rPr lang="ar-IQ" sz="3200" b="1" dirty="0"/>
              <a:t> صف وسطي من </a:t>
            </a:r>
            <a:r>
              <a:rPr lang="ar-IQ" sz="3200" b="1" dirty="0" err="1"/>
              <a:t>الصفاىح</a:t>
            </a:r>
            <a:r>
              <a:rPr lang="ar-IQ" sz="3200" b="1" dirty="0"/>
              <a:t> يندمج بالفقرات </a:t>
            </a:r>
            <a:r>
              <a:rPr lang="ar-IQ" sz="3200" b="1" dirty="0" err="1"/>
              <a:t>يتالف</a:t>
            </a:r>
            <a:r>
              <a:rPr lang="ar-IQ" sz="3200" b="1" dirty="0"/>
              <a:t> من صفيحة </a:t>
            </a:r>
            <a:r>
              <a:rPr lang="ar-IQ" sz="3200" b="1" dirty="0" err="1"/>
              <a:t>قفوية</a:t>
            </a:r>
            <a:r>
              <a:rPr lang="ar-IQ" sz="3200" b="1" dirty="0"/>
              <a:t> (</a:t>
            </a:r>
            <a:r>
              <a:rPr lang="en-US" sz="3200" b="1" dirty="0"/>
              <a:t>nuchal</a:t>
            </a:r>
            <a:r>
              <a:rPr lang="ar-IQ" sz="3200" b="1" dirty="0"/>
              <a:t> ) امامية كبيرة تليها صفائح فقرية (</a:t>
            </a:r>
            <a:r>
              <a:rPr lang="en-US" sz="3200" b="1" dirty="0"/>
              <a:t>Vertebral</a:t>
            </a:r>
            <a:r>
              <a:rPr lang="ar-IQ" sz="3200" b="1" dirty="0"/>
              <a:t> ) او عصبية (</a:t>
            </a:r>
            <a:r>
              <a:rPr lang="en-US" sz="3200" b="1" dirty="0"/>
              <a:t>Neural</a:t>
            </a:r>
            <a:r>
              <a:rPr lang="ar-IQ" sz="3200" b="1" dirty="0"/>
              <a:t> ) صغيره تتبعها صفيحتان خلف عصبيتان        (</a:t>
            </a:r>
            <a:r>
              <a:rPr lang="en-US" sz="3200" b="1" dirty="0"/>
              <a:t> </a:t>
            </a:r>
            <a:r>
              <a:rPr lang="en-US" sz="3200" b="1" dirty="0" err="1"/>
              <a:t>Postneural</a:t>
            </a:r>
            <a:r>
              <a:rPr lang="ar-IQ" sz="3200" b="1" dirty="0"/>
              <a:t> )  او قبل ذنبية (</a:t>
            </a:r>
            <a:r>
              <a:rPr lang="en-US" sz="3200" b="1" dirty="0"/>
              <a:t>Precaudal</a:t>
            </a:r>
            <a:r>
              <a:rPr lang="ar-IQ" sz="3200" b="1" dirty="0"/>
              <a:t> ) غير مرتبطة بالفقرات . </a:t>
            </a:r>
          </a:p>
          <a:p>
            <a:pPr marL="0" indent="0" algn="r" rtl="1">
              <a:buNone/>
            </a:pPr>
            <a:r>
              <a:rPr lang="ar-IQ" sz="3200" b="1" dirty="0"/>
              <a:t>وعلى كل جانب من جانبي الصفائح الفقرية يوجد صفائح ضلعية (</a:t>
            </a:r>
            <a:r>
              <a:rPr lang="en-US" sz="3200" b="1" dirty="0"/>
              <a:t>Costal</a:t>
            </a:r>
            <a:r>
              <a:rPr lang="ar-IQ" sz="3200" b="1" dirty="0"/>
              <a:t> ) متطاولة يرتبط كل منها بضلع ، وحافة الضلع مكونة من دائرة من الصفائح الحافية المزدوجة عدا الصفيحة </a:t>
            </a:r>
            <a:r>
              <a:rPr lang="ar-IQ" sz="3200" b="1" dirty="0" err="1"/>
              <a:t>الدبرية</a:t>
            </a:r>
            <a:r>
              <a:rPr lang="ar-IQ" sz="3200" b="1" dirty="0"/>
              <a:t> (</a:t>
            </a:r>
            <a:r>
              <a:rPr lang="en-US" sz="3200" b="1" dirty="0" err="1"/>
              <a:t>Pygal</a:t>
            </a:r>
            <a:r>
              <a:rPr lang="ar-IQ" sz="3200" b="1" dirty="0"/>
              <a:t> ) الوسطية الخلفية . </a:t>
            </a:r>
          </a:p>
        </p:txBody>
      </p:sp>
    </p:spTree>
    <p:extLst>
      <p:ext uri="{BB962C8B-B14F-4D97-AF65-F5344CB8AC3E}">
        <p14:creationId xmlns:p14="http://schemas.microsoft.com/office/powerpoint/2010/main" val="31162477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844A6FEC-4EF5-F5CD-CB41-EF3F9D8B2865}"/>
              </a:ext>
            </a:extLst>
          </p:cNvPr>
          <p:cNvSpPr>
            <a:spLocks noGrp="1"/>
          </p:cNvSpPr>
          <p:nvPr>
            <p:ph idx="1"/>
          </p:nvPr>
        </p:nvSpPr>
        <p:spPr>
          <a:xfrm>
            <a:off x="565149" y="279918"/>
            <a:ext cx="11434017" cy="5481310"/>
          </a:xfrm>
        </p:spPr>
        <p:txBody>
          <a:bodyPr>
            <a:normAutofit/>
          </a:bodyPr>
          <a:lstStyle/>
          <a:p>
            <a:pPr marL="0" indent="0" algn="r" rtl="1">
              <a:buNone/>
            </a:pPr>
            <a:r>
              <a:rPr lang="ar-IQ" sz="3200" b="1" dirty="0">
                <a:solidFill>
                  <a:schemeClr val="accent5">
                    <a:lumMod val="50000"/>
                  </a:schemeClr>
                </a:solidFill>
              </a:rPr>
              <a:t>الدرع البطني او الصدار </a:t>
            </a:r>
            <a:r>
              <a:rPr lang="en-US" sz="3200" b="1" dirty="0">
                <a:solidFill>
                  <a:schemeClr val="accent5">
                    <a:lumMod val="50000"/>
                  </a:schemeClr>
                </a:solidFill>
              </a:rPr>
              <a:t>Plastron</a:t>
            </a:r>
            <a:endParaRPr lang="ar-IQ" sz="3200" b="1" dirty="0">
              <a:solidFill>
                <a:schemeClr val="accent5">
                  <a:lumMod val="50000"/>
                </a:schemeClr>
              </a:solidFill>
            </a:endParaRPr>
          </a:p>
          <a:p>
            <a:pPr marL="0" indent="0" algn="r" rtl="1">
              <a:buNone/>
            </a:pPr>
            <a:r>
              <a:rPr lang="ar-IQ" sz="2800" b="1" dirty="0">
                <a:solidFill>
                  <a:schemeClr val="tx1">
                    <a:lumMod val="95000"/>
                    <a:lumOff val="5000"/>
                  </a:schemeClr>
                </a:solidFill>
              </a:rPr>
              <a:t>يتكون الصدار من مجموعه من تروس بشرية </a:t>
            </a:r>
            <a:r>
              <a:rPr lang="ar-IQ" sz="2800" b="1" dirty="0" err="1">
                <a:solidFill>
                  <a:schemeClr val="tx1">
                    <a:lumMod val="95000"/>
                    <a:lumOff val="5000"/>
                  </a:schemeClr>
                </a:solidFill>
              </a:rPr>
              <a:t>متقرنة</a:t>
            </a:r>
            <a:r>
              <a:rPr lang="ar-IQ" sz="2800" b="1" dirty="0">
                <a:solidFill>
                  <a:schemeClr val="tx1">
                    <a:lumMod val="95000"/>
                    <a:lumOff val="5000"/>
                  </a:schemeClr>
                </a:solidFill>
              </a:rPr>
              <a:t> تغطي الصفائح العظمية الادمية وهي مؤلفة من عدة ازواج من القطع (التروس ) هي من الامام الى الخلف :</a:t>
            </a:r>
          </a:p>
          <a:p>
            <a:pPr marL="0" indent="0" algn="r" rtl="1">
              <a:buNone/>
            </a:pPr>
            <a:r>
              <a:rPr lang="ar-IQ" sz="2800" b="1" dirty="0" err="1">
                <a:solidFill>
                  <a:schemeClr val="tx1">
                    <a:lumMod val="95000"/>
                    <a:lumOff val="5000"/>
                  </a:schemeClr>
                </a:solidFill>
              </a:rPr>
              <a:t>الحلقومية</a:t>
            </a:r>
            <a:r>
              <a:rPr lang="ar-IQ" sz="2800" b="1" dirty="0">
                <a:solidFill>
                  <a:schemeClr val="tx1">
                    <a:lumMod val="95000"/>
                    <a:lumOff val="5000"/>
                  </a:schemeClr>
                </a:solidFill>
              </a:rPr>
              <a:t> </a:t>
            </a:r>
            <a:r>
              <a:rPr lang="en-US" sz="2800" b="1" dirty="0">
                <a:solidFill>
                  <a:schemeClr val="tx1">
                    <a:lumMod val="95000"/>
                    <a:lumOff val="5000"/>
                  </a:schemeClr>
                </a:solidFill>
              </a:rPr>
              <a:t>Gular </a:t>
            </a:r>
            <a:r>
              <a:rPr lang="ar-IQ" sz="2800" b="1" dirty="0">
                <a:solidFill>
                  <a:schemeClr val="tx1">
                    <a:lumMod val="95000"/>
                    <a:lumOff val="5000"/>
                  </a:schemeClr>
                </a:solidFill>
              </a:rPr>
              <a:t>   والعضدية </a:t>
            </a:r>
            <a:r>
              <a:rPr lang="en-US" sz="2800" b="1" dirty="0">
                <a:solidFill>
                  <a:schemeClr val="tx1">
                    <a:lumMod val="95000"/>
                    <a:lumOff val="5000"/>
                  </a:schemeClr>
                </a:solidFill>
              </a:rPr>
              <a:t> Humeral </a:t>
            </a:r>
            <a:r>
              <a:rPr lang="ar-IQ" sz="2800" b="1" dirty="0">
                <a:solidFill>
                  <a:schemeClr val="tx1">
                    <a:lumMod val="95000"/>
                    <a:lumOff val="5000"/>
                  </a:schemeClr>
                </a:solidFill>
              </a:rPr>
              <a:t> والصدرية </a:t>
            </a:r>
            <a:r>
              <a:rPr lang="en-US" sz="2800" b="1" dirty="0">
                <a:solidFill>
                  <a:schemeClr val="tx1">
                    <a:lumMod val="95000"/>
                    <a:lumOff val="5000"/>
                  </a:schemeClr>
                </a:solidFill>
              </a:rPr>
              <a:t>Pectoral </a:t>
            </a:r>
            <a:r>
              <a:rPr lang="ar-IQ" sz="2800" b="1" dirty="0">
                <a:solidFill>
                  <a:schemeClr val="tx1">
                    <a:lumMod val="95000"/>
                    <a:lumOff val="5000"/>
                  </a:schemeClr>
                </a:solidFill>
              </a:rPr>
              <a:t> </a:t>
            </a:r>
          </a:p>
          <a:p>
            <a:pPr marL="0" indent="0" algn="r" rtl="1">
              <a:buNone/>
            </a:pPr>
            <a:r>
              <a:rPr lang="ar-IQ" sz="2800" b="1" dirty="0">
                <a:solidFill>
                  <a:schemeClr val="tx1">
                    <a:lumMod val="95000"/>
                    <a:lumOff val="5000"/>
                  </a:schemeClr>
                </a:solidFill>
              </a:rPr>
              <a:t>والبطنية </a:t>
            </a:r>
            <a:r>
              <a:rPr lang="en-US" sz="2800" b="1" dirty="0">
                <a:solidFill>
                  <a:schemeClr val="tx1">
                    <a:lumMod val="95000"/>
                    <a:lumOff val="5000"/>
                  </a:schemeClr>
                </a:solidFill>
              </a:rPr>
              <a:t>Abdominal </a:t>
            </a:r>
            <a:r>
              <a:rPr lang="ar-IQ" sz="2800" b="1" dirty="0">
                <a:solidFill>
                  <a:schemeClr val="tx1">
                    <a:lumMod val="95000"/>
                    <a:lumOff val="5000"/>
                  </a:schemeClr>
                </a:solidFill>
              </a:rPr>
              <a:t>  والفخذية </a:t>
            </a:r>
            <a:r>
              <a:rPr lang="en-US" sz="2800" b="1" dirty="0">
                <a:solidFill>
                  <a:schemeClr val="tx1">
                    <a:lumMod val="95000"/>
                    <a:lumOff val="5000"/>
                  </a:schemeClr>
                </a:solidFill>
              </a:rPr>
              <a:t>Femoral</a:t>
            </a:r>
            <a:r>
              <a:rPr lang="ar-IQ" sz="2800" b="1" dirty="0">
                <a:solidFill>
                  <a:schemeClr val="tx1">
                    <a:lumMod val="95000"/>
                    <a:lumOff val="5000"/>
                  </a:schemeClr>
                </a:solidFill>
              </a:rPr>
              <a:t> </a:t>
            </a:r>
            <a:r>
              <a:rPr lang="ar-IQ" sz="2800" b="1" dirty="0" err="1">
                <a:solidFill>
                  <a:schemeClr val="tx1">
                    <a:lumMod val="95000"/>
                    <a:lumOff val="5000"/>
                  </a:schemeClr>
                </a:solidFill>
              </a:rPr>
              <a:t>والمخرجية</a:t>
            </a:r>
            <a:r>
              <a:rPr lang="ar-IQ" sz="2800" b="1" dirty="0">
                <a:solidFill>
                  <a:schemeClr val="tx1">
                    <a:lumMod val="95000"/>
                    <a:lumOff val="5000"/>
                  </a:schemeClr>
                </a:solidFill>
              </a:rPr>
              <a:t>  </a:t>
            </a:r>
            <a:r>
              <a:rPr lang="en-US" sz="2800" b="1" dirty="0">
                <a:solidFill>
                  <a:schemeClr val="tx1">
                    <a:lumMod val="95000"/>
                    <a:lumOff val="5000"/>
                  </a:schemeClr>
                </a:solidFill>
              </a:rPr>
              <a:t>Anal</a:t>
            </a:r>
            <a:r>
              <a:rPr lang="ar-IQ" sz="2800" b="1" dirty="0">
                <a:solidFill>
                  <a:schemeClr val="tx1">
                    <a:lumMod val="95000"/>
                    <a:lumOff val="5000"/>
                  </a:schemeClr>
                </a:solidFill>
              </a:rPr>
              <a:t> </a:t>
            </a:r>
          </a:p>
          <a:p>
            <a:pPr marL="0" indent="0" algn="r" rtl="1">
              <a:buNone/>
            </a:pPr>
            <a:endParaRPr lang="ar-IQ" sz="2800" dirty="0">
              <a:solidFill>
                <a:schemeClr val="tx1">
                  <a:lumMod val="95000"/>
                  <a:lumOff val="5000"/>
                </a:schemeClr>
              </a:solidFill>
            </a:endParaRPr>
          </a:p>
        </p:txBody>
      </p:sp>
      <p:pic>
        <p:nvPicPr>
          <p:cNvPr id="5" name="صورة 4" descr="صورة تحتوي على نص, رسم بياني, رسم, دائرة&#10;&#10;تم إنشاء الوصف تلقائياً">
            <a:extLst>
              <a:ext uri="{FF2B5EF4-FFF2-40B4-BE49-F238E27FC236}">
                <a16:creationId xmlns:a16="http://schemas.microsoft.com/office/drawing/2014/main" id="{DCEF9610-37B2-05B9-C3D9-8325B13CA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07" y="3069770"/>
            <a:ext cx="5737609" cy="3788229"/>
          </a:xfrm>
          <a:prstGeom prst="rect">
            <a:avLst/>
          </a:prstGeom>
        </p:spPr>
      </p:pic>
    </p:spTree>
    <p:extLst>
      <p:ext uri="{BB962C8B-B14F-4D97-AF65-F5344CB8AC3E}">
        <p14:creationId xmlns:p14="http://schemas.microsoft.com/office/powerpoint/2010/main" val="64054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610461F-76D1-C87E-330A-4F74472B6FD2}"/>
              </a:ext>
            </a:extLst>
          </p:cNvPr>
          <p:cNvSpPr>
            <a:spLocks noGrp="1"/>
          </p:cNvSpPr>
          <p:nvPr>
            <p:ph type="title"/>
          </p:nvPr>
        </p:nvSpPr>
        <p:spPr>
          <a:xfrm>
            <a:off x="1631576" y="268941"/>
            <a:ext cx="10255624" cy="827831"/>
          </a:xfrm>
        </p:spPr>
        <p:txBody>
          <a:bodyPr/>
          <a:lstStyle/>
          <a:p>
            <a:pPr algn="r" rtl="1"/>
            <a:r>
              <a:rPr lang="ar-IQ" dirty="0">
                <a:solidFill>
                  <a:srgbClr val="7030A0"/>
                </a:solidFill>
              </a:rPr>
              <a:t>المخالب </a:t>
            </a:r>
            <a:r>
              <a:rPr lang="en-US" dirty="0">
                <a:solidFill>
                  <a:srgbClr val="7030A0"/>
                </a:solidFill>
              </a:rPr>
              <a:t>Claws</a:t>
            </a:r>
            <a:endParaRPr lang="ar-IQ" dirty="0">
              <a:solidFill>
                <a:srgbClr val="7030A0"/>
              </a:solidFill>
            </a:endParaRPr>
          </a:p>
        </p:txBody>
      </p:sp>
      <p:sp>
        <p:nvSpPr>
          <p:cNvPr id="3" name="عنصر نائب للمحتوى 2">
            <a:extLst>
              <a:ext uri="{FF2B5EF4-FFF2-40B4-BE49-F238E27FC236}">
                <a16:creationId xmlns:a16="http://schemas.microsoft.com/office/drawing/2014/main" id="{8122F577-6B0F-1EB2-D5A5-6965541E0DA3}"/>
              </a:ext>
            </a:extLst>
          </p:cNvPr>
          <p:cNvSpPr>
            <a:spLocks noGrp="1"/>
          </p:cNvSpPr>
          <p:nvPr>
            <p:ph idx="1"/>
          </p:nvPr>
        </p:nvSpPr>
        <p:spPr>
          <a:xfrm>
            <a:off x="528918" y="1030941"/>
            <a:ext cx="11358282" cy="5360894"/>
          </a:xfrm>
        </p:spPr>
        <p:txBody>
          <a:bodyPr>
            <a:normAutofit/>
          </a:bodyPr>
          <a:lstStyle/>
          <a:p>
            <a:pPr marL="0" indent="0" algn="r" rtl="1">
              <a:buNone/>
            </a:pPr>
            <a:r>
              <a:rPr lang="ar-IQ" sz="3200" b="1" dirty="0">
                <a:solidFill>
                  <a:schemeClr val="accent5">
                    <a:lumMod val="50000"/>
                  </a:schemeClr>
                </a:solidFill>
              </a:rPr>
              <a:t>تعد المخالب مناطق </a:t>
            </a:r>
            <a:r>
              <a:rPr lang="ar-IQ" sz="3200" b="1" dirty="0" err="1">
                <a:solidFill>
                  <a:schemeClr val="accent5">
                    <a:lumMod val="50000"/>
                  </a:schemeClr>
                </a:solidFill>
              </a:rPr>
              <a:t>متقرنة</a:t>
            </a:r>
            <a:r>
              <a:rPr lang="ar-IQ" sz="3200" b="1" dirty="0">
                <a:solidFill>
                  <a:schemeClr val="accent5">
                    <a:lumMod val="50000"/>
                  </a:schemeClr>
                </a:solidFill>
              </a:rPr>
              <a:t>  تنشا من البشرة في نهايات الأصابع وذلك بتجمع واندماج الحراشف مكونة تركيب قرني سميك يسمى المخلب </a:t>
            </a:r>
            <a:r>
              <a:rPr lang="en-US" sz="3200" b="1" dirty="0">
                <a:solidFill>
                  <a:schemeClr val="accent5">
                    <a:lumMod val="50000"/>
                  </a:schemeClr>
                </a:solidFill>
              </a:rPr>
              <a:t>Claw</a:t>
            </a:r>
            <a:r>
              <a:rPr lang="ar-IQ" sz="3200" b="1" dirty="0">
                <a:solidFill>
                  <a:schemeClr val="accent5">
                    <a:lumMod val="50000"/>
                  </a:schemeClr>
                </a:solidFill>
              </a:rPr>
              <a:t>. ينمو المخلب من الطبقة المولدة في البشرة ينمو باستمرار ويتقوس ليأخذ شكله المميز وهو يتألف من:</a:t>
            </a:r>
          </a:p>
          <a:p>
            <a:pPr marL="0" indent="0" algn="r" rtl="1">
              <a:buNone/>
            </a:pPr>
            <a:r>
              <a:rPr lang="ar-IQ" sz="3200" b="1" dirty="0">
                <a:solidFill>
                  <a:schemeClr val="tx2">
                    <a:lumMod val="50000"/>
                    <a:lumOff val="50000"/>
                  </a:schemeClr>
                </a:solidFill>
              </a:rPr>
              <a:t>1-صفيحة </a:t>
            </a:r>
            <a:r>
              <a:rPr lang="ar-IQ" sz="3200" b="1" dirty="0" err="1">
                <a:solidFill>
                  <a:schemeClr val="tx2">
                    <a:lumMod val="50000"/>
                    <a:lumOff val="50000"/>
                  </a:schemeClr>
                </a:solidFill>
              </a:rPr>
              <a:t>مخلبية</a:t>
            </a:r>
            <a:r>
              <a:rPr lang="ar-IQ" sz="3200" b="1" dirty="0">
                <a:solidFill>
                  <a:schemeClr val="tx2">
                    <a:lumMod val="50000"/>
                    <a:lumOff val="50000"/>
                  </a:schemeClr>
                </a:solidFill>
              </a:rPr>
              <a:t> عليا </a:t>
            </a:r>
            <a:r>
              <a:rPr lang="en-US" sz="3200" b="1" dirty="0">
                <a:solidFill>
                  <a:schemeClr val="tx2">
                    <a:lumMod val="50000"/>
                    <a:lumOff val="50000"/>
                  </a:schemeClr>
                </a:solidFill>
              </a:rPr>
              <a:t>Unguis</a:t>
            </a:r>
            <a:endParaRPr lang="ar-IQ" sz="3200" b="1" dirty="0">
              <a:solidFill>
                <a:schemeClr val="tx2">
                  <a:lumMod val="50000"/>
                  <a:lumOff val="50000"/>
                </a:schemeClr>
              </a:solidFill>
            </a:endParaRPr>
          </a:p>
          <a:p>
            <a:pPr marL="0" indent="0" algn="r" rtl="1">
              <a:buNone/>
            </a:pPr>
            <a:r>
              <a:rPr lang="ar-IQ" sz="3200" b="1" dirty="0">
                <a:solidFill>
                  <a:schemeClr val="tx2">
                    <a:lumMod val="50000"/>
                    <a:lumOff val="50000"/>
                  </a:schemeClr>
                </a:solidFill>
              </a:rPr>
              <a:t>2</a:t>
            </a:r>
            <a:r>
              <a:rPr lang="en-US" sz="3200" b="1" dirty="0">
                <a:solidFill>
                  <a:schemeClr val="tx2">
                    <a:lumMod val="50000"/>
                    <a:lumOff val="50000"/>
                  </a:schemeClr>
                </a:solidFill>
              </a:rPr>
              <a:t>-</a:t>
            </a:r>
            <a:r>
              <a:rPr lang="ar-IQ" sz="3200" b="1" dirty="0">
                <a:solidFill>
                  <a:schemeClr val="tx2">
                    <a:lumMod val="50000"/>
                    <a:lumOff val="50000"/>
                  </a:schemeClr>
                </a:solidFill>
              </a:rPr>
              <a:t> صفيحة </a:t>
            </a:r>
            <a:r>
              <a:rPr lang="ar-IQ" sz="3200" b="1" dirty="0" err="1">
                <a:solidFill>
                  <a:schemeClr val="tx2">
                    <a:lumMod val="50000"/>
                    <a:lumOff val="50000"/>
                  </a:schemeClr>
                </a:solidFill>
              </a:rPr>
              <a:t>مخلبية</a:t>
            </a:r>
            <a:r>
              <a:rPr lang="ar-IQ" sz="3200" b="1" dirty="0">
                <a:solidFill>
                  <a:schemeClr val="tx2">
                    <a:lumMod val="50000"/>
                    <a:lumOff val="50000"/>
                  </a:schemeClr>
                </a:solidFill>
              </a:rPr>
              <a:t> سفلى </a:t>
            </a:r>
            <a:r>
              <a:rPr lang="en-US" sz="3200" b="1" dirty="0">
                <a:solidFill>
                  <a:schemeClr val="tx2">
                    <a:lumMod val="50000"/>
                    <a:lumOff val="50000"/>
                  </a:schemeClr>
                </a:solidFill>
              </a:rPr>
              <a:t>Subunguis</a:t>
            </a:r>
            <a:r>
              <a:rPr lang="ar-IQ" sz="3200" b="1" dirty="0">
                <a:solidFill>
                  <a:schemeClr val="accent5">
                    <a:lumMod val="50000"/>
                  </a:schemeClr>
                </a:solidFill>
              </a:rPr>
              <a:t> </a:t>
            </a:r>
          </a:p>
          <a:p>
            <a:pPr marL="0" indent="0" algn="r" rtl="1">
              <a:buNone/>
            </a:pPr>
            <a:r>
              <a:rPr lang="ar-IQ" sz="3200" b="1" dirty="0">
                <a:solidFill>
                  <a:schemeClr val="accent5">
                    <a:lumMod val="50000"/>
                  </a:schemeClr>
                </a:solidFill>
              </a:rPr>
              <a:t>وظهرت المخالب في الزواحف مع ظهور الحراشف البشرية وهذا ما يؤشر الأصل المشترك لهما</a:t>
            </a:r>
            <a:r>
              <a:rPr lang="ar-IQ" sz="3200" b="1" dirty="0"/>
              <a:t>. </a:t>
            </a:r>
          </a:p>
          <a:p>
            <a:pPr marL="0" indent="0" algn="r" rtl="1">
              <a:buNone/>
            </a:pPr>
            <a:r>
              <a:rPr lang="ar-IQ" sz="3200" b="1" dirty="0">
                <a:solidFill>
                  <a:srgbClr val="7030A0"/>
                </a:solidFill>
              </a:rPr>
              <a:t>والمخلب في الزواحف يأخذ شكل القلنسوة تحيط بنهاية الاصبع، ويتجدد المخلب في الزواحف دوريا من خلال تساقط الطبقات العليا فيه .</a:t>
            </a:r>
          </a:p>
        </p:txBody>
      </p:sp>
    </p:spTree>
    <p:extLst>
      <p:ext uri="{BB962C8B-B14F-4D97-AF65-F5344CB8AC3E}">
        <p14:creationId xmlns:p14="http://schemas.microsoft.com/office/powerpoint/2010/main" val="40265964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3EB4A89F-D1CC-F647-89A6-762B9FDBAD83}"/>
              </a:ext>
            </a:extLst>
          </p:cNvPr>
          <p:cNvPicPr>
            <a:picLocks noGrp="1" noChangeAspect="1"/>
          </p:cNvPicPr>
          <p:nvPr>
            <p:ph idx="1"/>
          </p:nvPr>
        </p:nvPicPr>
        <p:blipFill>
          <a:blip r:embed="rId2"/>
          <a:stretch>
            <a:fillRect/>
          </a:stretch>
        </p:blipFill>
        <p:spPr>
          <a:xfrm>
            <a:off x="565150" y="658373"/>
            <a:ext cx="11080750" cy="4722104"/>
          </a:xfrm>
        </p:spPr>
      </p:pic>
    </p:spTree>
    <p:extLst>
      <p:ext uri="{BB962C8B-B14F-4D97-AF65-F5344CB8AC3E}">
        <p14:creationId xmlns:p14="http://schemas.microsoft.com/office/powerpoint/2010/main" val="31346790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BA58FE1-91E5-AA5B-9C0E-9EE00FB7DB81}"/>
              </a:ext>
            </a:extLst>
          </p:cNvPr>
          <p:cNvSpPr>
            <a:spLocks noGrp="1"/>
          </p:cNvSpPr>
          <p:nvPr>
            <p:ph type="title"/>
          </p:nvPr>
        </p:nvSpPr>
        <p:spPr>
          <a:xfrm>
            <a:off x="4724400" y="107577"/>
            <a:ext cx="7216588" cy="753035"/>
          </a:xfrm>
        </p:spPr>
        <p:txBody>
          <a:bodyPr/>
          <a:lstStyle/>
          <a:p>
            <a:pPr algn="r" rtl="1"/>
            <a:r>
              <a:rPr lang="ar-IQ" sz="3200" dirty="0">
                <a:solidFill>
                  <a:srgbClr val="7030A0"/>
                </a:solidFill>
              </a:rPr>
              <a:t>المناقير </a:t>
            </a:r>
            <a:r>
              <a:rPr lang="ar-IQ" sz="3200" dirty="0" err="1">
                <a:solidFill>
                  <a:srgbClr val="7030A0"/>
                </a:solidFill>
              </a:rPr>
              <a:t>المتقرنة</a:t>
            </a:r>
            <a:r>
              <a:rPr lang="ar-IQ" sz="3200" dirty="0">
                <a:solidFill>
                  <a:srgbClr val="7030A0"/>
                </a:solidFill>
              </a:rPr>
              <a:t> </a:t>
            </a:r>
            <a:r>
              <a:rPr lang="en-US" sz="3600" dirty="0">
                <a:solidFill>
                  <a:srgbClr val="7030A0"/>
                </a:solidFill>
              </a:rPr>
              <a:t>Horny Beaks</a:t>
            </a:r>
            <a:endParaRPr lang="ar-IQ" sz="3600" dirty="0">
              <a:solidFill>
                <a:srgbClr val="7030A0"/>
              </a:solidFill>
            </a:endParaRPr>
          </a:p>
        </p:txBody>
      </p:sp>
      <p:sp>
        <p:nvSpPr>
          <p:cNvPr id="3" name="عنصر نائب للمحتوى 2">
            <a:extLst>
              <a:ext uri="{FF2B5EF4-FFF2-40B4-BE49-F238E27FC236}">
                <a16:creationId xmlns:a16="http://schemas.microsoft.com/office/drawing/2014/main" id="{42632F03-B2DF-C203-28E5-375946D49157}"/>
              </a:ext>
            </a:extLst>
          </p:cNvPr>
          <p:cNvSpPr>
            <a:spLocks noGrp="1"/>
          </p:cNvSpPr>
          <p:nvPr>
            <p:ph idx="1"/>
          </p:nvPr>
        </p:nvSpPr>
        <p:spPr>
          <a:xfrm>
            <a:off x="89648" y="636494"/>
            <a:ext cx="11958918" cy="6221505"/>
          </a:xfrm>
        </p:spPr>
        <p:txBody>
          <a:bodyPr>
            <a:normAutofit fontScale="92500"/>
          </a:bodyPr>
          <a:lstStyle/>
          <a:p>
            <a:pPr marL="0" indent="0" algn="r">
              <a:buNone/>
            </a:pPr>
            <a:r>
              <a:rPr lang="ar-IQ" sz="3500" b="1" dirty="0"/>
              <a:t>تتمثل المناقير </a:t>
            </a:r>
            <a:r>
              <a:rPr lang="ar-IQ" sz="3500" b="1" dirty="0" err="1"/>
              <a:t>المتقرنة</a:t>
            </a:r>
            <a:r>
              <a:rPr lang="ar-IQ" sz="3500" b="1" dirty="0"/>
              <a:t> في السلاحف فقط وهي تتمثل بأغلفة بشرية </a:t>
            </a:r>
            <a:r>
              <a:rPr lang="ar-IQ" sz="3500" b="1" dirty="0" err="1"/>
              <a:t>متقرنة</a:t>
            </a:r>
            <a:r>
              <a:rPr lang="ar-IQ" sz="3500" b="1" dirty="0"/>
              <a:t> تحيط عظام الفكين العلوي والسفلي ، وتؤدي دور الاسنان الموجودة في الزواحف الأخرى. </a:t>
            </a:r>
            <a:endParaRPr lang="ar-IQ" sz="2800" b="1" dirty="0"/>
          </a:p>
          <a:p>
            <a:pPr marL="0" indent="0" algn="r" rtl="1">
              <a:buNone/>
            </a:pPr>
            <a:r>
              <a:rPr lang="ar-IQ" sz="3200" b="1" dirty="0">
                <a:solidFill>
                  <a:srgbClr val="7030A0"/>
                </a:solidFill>
              </a:rPr>
              <a:t>القرون </a:t>
            </a:r>
            <a:r>
              <a:rPr lang="en-US" sz="3200" b="1" dirty="0">
                <a:solidFill>
                  <a:srgbClr val="7030A0"/>
                </a:solidFill>
              </a:rPr>
              <a:t>Horns</a:t>
            </a:r>
            <a:r>
              <a:rPr lang="ar-IQ" sz="3200" b="1" dirty="0"/>
              <a:t> </a:t>
            </a:r>
          </a:p>
          <a:p>
            <a:pPr marL="0" indent="0" algn="r" rtl="1">
              <a:buNone/>
            </a:pPr>
            <a:r>
              <a:rPr lang="ar-IQ" sz="3500" b="1" dirty="0"/>
              <a:t>امتلكت الزواحف القديمة المنقرضة قرون حقيقية تتكون من بروز عظمي من الجمجمة، يعتقد انه كان محاط بطبقة </a:t>
            </a:r>
            <a:r>
              <a:rPr lang="ar-IQ" sz="3500" b="1" dirty="0" err="1"/>
              <a:t>متقرنة</a:t>
            </a:r>
            <a:r>
              <a:rPr lang="ar-IQ" sz="3500" b="1" dirty="0"/>
              <a:t> من الجلد وأول ظهور في الدينصورات. </a:t>
            </a:r>
          </a:p>
          <a:p>
            <a:pPr marL="0" indent="0" algn="r" rtl="1">
              <a:buNone/>
            </a:pPr>
            <a:r>
              <a:rPr lang="ar-IQ" sz="3500" b="1" dirty="0"/>
              <a:t>الديناصور </a:t>
            </a:r>
            <a:r>
              <a:rPr lang="en-US" sz="3500" b="1" dirty="0"/>
              <a:t>Triceratops</a:t>
            </a:r>
            <a:r>
              <a:rPr lang="ar-IQ" sz="3500" b="1" dirty="0"/>
              <a:t> يمتلك قرن فوق كل عين وثالث فوق الانف (</a:t>
            </a:r>
            <a:r>
              <a:rPr lang="ar-IQ" sz="3500" b="1" dirty="0">
                <a:solidFill>
                  <a:srgbClr val="FF0000"/>
                </a:solidFill>
              </a:rPr>
              <a:t>ثلاث قرون</a:t>
            </a:r>
            <a:r>
              <a:rPr lang="ar-IQ" sz="3500" b="1" dirty="0"/>
              <a:t>). </a:t>
            </a:r>
          </a:p>
          <a:p>
            <a:pPr marL="0" indent="0" algn="r" rtl="1">
              <a:buNone/>
            </a:pPr>
            <a:r>
              <a:rPr lang="ar-IQ" sz="3500" b="1" dirty="0"/>
              <a:t>الزاحف </a:t>
            </a:r>
            <a:r>
              <a:rPr lang="en-US" sz="3500" b="1" dirty="0"/>
              <a:t>Phrynosoma</a:t>
            </a:r>
            <a:r>
              <a:rPr lang="ar-IQ" sz="3500" b="1" dirty="0"/>
              <a:t> وهو من زواحف أمريكا الشمالية اذ يمتلك قرونا في الراس(</a:t>
            </a:r>
            <a:r>
              <a:rPr lang="ar-IQ" sz="3500" b="1" dirty="0">
                <a:solidFill>
                  <a:srgbClr val="FF0000"/>
                </a:solidFill>
              </a:rPr>
              <a:t>قرون عديدة</a:t>
            </a:r>
            <a:r>
              <a:rPr lang="ar-IQ" sz="3500" b="1" dirty="0"/>
              <a:t>) يستخدمها للدفاع. </a:t>
            </a:r>
          </a:p>
          <a:p>
            <a:pPr marL="0" indent="0" algn="r" rtl="1">
              <a:buNone/>
            </a:pPr>
            <a:r>
              <a:rPr lang="ar-IQ" sz="3500" b="1" dirty="0">
                <a:solidFill>
                  <a:schemeClr val="accent5">
                    <a:lumMod val="50000"/>
                  </a:schemeClr>
                </a:solidFill>
              </a:rPr>
              <a:t>سؤال / لماذا سميت قرون حقيقية؟</a:t>
            </a:r>
          </a:p>
        </p:txBody>
      </p:sp>
      <p:pic>
        <p:nvPicPr>
          <p:cNvPr id="5" name="صورة 4" descr="صورة تحتوي على الزواحف, الحيوان الثديي, سحلية, الزواحف القشرية&#10;&#10;تم إنشاء الوصف تلقائياً">
            <a:extLst>
              <a:ext uri="{FF2B5EF4-FFF2-40B4-BE49-F238E27FC236}">
                <a16:creationId xmlns:a16="http://schemas.microsoft.com/office/drawing/2014/main" id="{91435AF9-02E7-439F-305E-EE21BB1BD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012" y="4520773"/>
            <a:ext cx="4718007" cy="2402541"/>
          </a:xfrm>
          <a:prstGeom prst="rect">
            <a:avLst/>
          </a:prstGeom>
        </p:spPr>
      </p:pic>
      <p:pic>
        <p:nvPicPr>
          <p:cNvPr id="6" name="صورة 5">
            <a:extLst>
              <a:ext uri="{FF2B5EF4-FFF2-40B4-BE49-F238E27FC236}">
                <a16:creationId xmlns:a16="http://schemas.microsoft.com/office/drawing/2014/main" id="{209F5024-32C9-29D4-B5BC-D26EE7134FFA}"/>
              </a:ext>
            </a:extLst>
          </p:cNvPr>
          <p:cNvPicPr>
            <a:picLocks noChangeAspect="1"/>
          </p:cNvPicPr>
          <p:nvPr/>
        </p:nvPicPr>
        <p:blipFill>
          <a:blip r:embed="rId3"/>
          <a:stretch>
            <a:fillRect/>
          </a:stretch>
        </p:blipFill>
        <p:spPr>
          <a:xfrm>
            <a:off x="27444" y="4699466"/>
            <a:ext cx="2390775" cy="1914525"/>
          </a:xfrm>
          <a:prstGeom prst="rect">
            <a:avLst/>
          </a:prstGeom>
        </p:spPr>
      </p:pic>
    </p:spTree>
    <p:extLst>
      <p:ext uri="{BB962C8B-B14F-4D97-AF65-F5344CB8AC3E}">
        <p14:creationId xmlns:p14="http://schemas.microsoft.com/office/powerpoint/2010/main" val="21575750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3262CEA-401B-24BD-A9BE-26C614CFE4A7}"/>
              </a:ext>
            </a:extLst>
          </p:cNvPr>
          <p:cNvSpPr>
            <a:spLocks noGrp="1"/>
          </p:cNvSpPr>
          <p:nvPr>
            <p:ph type="title"/>
          </p:nvPr>
        </p:nvSpPr>
        <p:spPr>
          <a:xfrm>
            <a:off x="1371600" y="0"/>
            <a:ext cx="10623176" cy="923365"/>
          </a:xfrm>
        </p:spPr>
        <p:txBody>
          <a:bodyPr/>
          <a:lstStyle/>
          <a:p>
            <a:pPr algn="r"/>
            <a:r>
              <a:rPr lang="ar-IQ" dirty="0"/>
              <a:t>الطيور </a:t>
            </a:r>
          </a:p>
        </p:txBody>
      </p:sp>
      <p:sp>
        <p:nvSpPr>
          <p:cNvPr id="3" name="عنصر نائب للمحتوى 2">
            <a:extLst>
              <a:ext uri="{FF2B5EF4-FFF2-40B4-BE49-F238E27FC236}">
                <a16:creationId xmlns:a16="http://schemas.microsoft.com/office/drawing/2014/main" id="{9A9ECBD2-2423-339A-1194-DF02C74114AF}"/>
              </a:ext>
            </a:extLst>
          </p:cNvPr>
          <p:cNvSpPr>
            <a:spLocks noGrp="1"/>
          </p:cNvSpPr>
          <p:nvPr>
            <p:ph idx="1"/>
          </p:nvPr>
        </p:nvSpPr>
        <p:spPr>
          <a:xfrm>
            <a:off x="403412" y="753035"/>
            <a:ext cx="11591364" cy="5844989"/>
          </a:xfrm>
        </p:spPr>
        <p:txBody>
          <a:bodyPr>
            <a:normAutofit fontScale="77500" lnSpcReduction="20000"/>
          </a:bodyPr>
          <a:lstStyle/>
          <a:p>
            <a:pPr marL="0" indent="0" algn="r">
              <a:buNone/>
            </a:pPr>
            <a:r>
              <a:rPr lang="ar-IQ" sz="3600" b="1" dirty="0"/>
              <a:t>تشمل المشتقات الجلدية في الطيور:</a:t>
            </a:r>
          </a:p>
          <a:p>
            <a:pPr marL="0" indent="0" algn="r">
              <a:buNone/>
            </a:pPr>
            <a:r>
              <a:rPr lang="ar-IQ" sz="3600" b="1" dirty="0">
                <a:solidFill>
                  <a:schemeClr val="tx2">
                    <a:lumMod val="90000"/>
                    <a:lumOff val="10000"/>
                  </a:schemeClr>
                </a:solidFill>
              </a:rPr>
              <a:t> الحر</a:t>
            </a:r>
            <a:r>
              <a:rPr lang="ar-IQ" sz="3500" b="1" dirty="0">
                <a:solidFill>
                  <a:schemeClr val="tx2">
                    <a:lumMod val="90000"/>
                    <a:lumOff val="10000"/>
                  </a:schemeClr>
                </a:solidFill>
              </a:rPr>
              <a:t>اشف البشرية والريش والمخالب والمناقير إضافة الى الغدد الجلدية</a:t>
            </a:r>
            <a:r>
              <a:rPr lang="ar-IQ" sz="2800" b="1" dirty="0">
                <a:solidFill>
                  <a:schemeClr val="tx2">
                    <a:lumMod val="90000"/>
                    <a:lumOff val="10000"/>
                  </a:schemeClr>
                </a:solidFill>
              </a:rPr>
              <a:t>.</a:t>
            </a:r>
          </a:p>
          <a:p>
            <a:pPr marL="0" indent="0" algn="r">
              <a:buNone/>
            </a:pPr>
            <a:endParaRPr lang="ar-IQ" sz="2800" b="1" dirty="0">
              <a:solidFill>
                <a:schemeClr val="tx2">
                  <a:lumMod val="90000"/>
                  <a:lumOff val="10000"/>
                </a:schemeClr>
              </a:solidFill>
            </a:endParaRPr>
          </a:p>
          <a:p>
            <a:pPr marL="0" indent="0" algn="r" rtl="1">
              <a:buNone/>
            </a:pPr>
            <a:r>
              <a:rPr lang="ar-IQ" sz="3600" b="1" dirty="0">
                <a:solidFill>
                  <a:schemeClr val="accent6">
                    <a:lumMod val="50000"/>
                  </a:schemeClr>
                </a:solidFill>
              </a:rPr>
              <a:t>الحراشف البشرية </a:t>
            </a:r>
            <a:r>
              <a:rPr lang="en-US" sz="3600" b="1" dirty="0">
                <a:solidFill>
                  <a:schemeClr val="accent6">
                    <a:lumMod val="50000"/>
                  </a:schemeClr>
                </a:solidFill>
              </a:rPr>
              <a:t>Epidermal scales</a:t>
            </a:r>
            <a:r>
              <a:rPr lang="en-US" sz="3600" b="1" dirty="0">
                <a:solidFill>
                  <a:schemeClr val="tx2">
                    <a:lumMod val="90000"/>
                    <a:lumOff val="10000"/>
                  </a:schemeClr>
                </a:solidFill>
              </a:rPr>
              <a:t> </a:t>
            </a:r>
            <a:endParaRPr lang="ar-IQ" sz="3600" b="1" dirty="0">
              <a:solidFill>
                <a:schemeClr val="tx2">
                  <a:lumMod val="90000"/>
                  <a:lumOff val="10000"/>
                </a:schemeClr>
              </a:solidFill>
            </a:endParaRPr>
          </a:p>
          <a:p>
            <a:pPr marL="0" indent="0" algn="r" rtl="1">
              <a:buNone/>
            </a:pPr>
            <a:r>
              <a:rPr lang="ar-IQ" sz="3600" b="1" dirty="0">
                <a:solidFill>
                  <a:schemeClr val="tx2">
                    <a:lumMod val="90000"/>
                    <a:lumOff val="10000"/>
                  </a:schemeClr>
                </a:solidFill>
              </a:rPr>
              <a:t>حراشف الطيور تشابه الحراشف في الزواحف وهذا يوكد العلاقة التطورية بينهما ، توجد الحراشف في</a:t>
            </a:r>
            <a:r>
              <a:rPr lang="ar-IQ" sz="3600" b="1" dirty="0">
                <a:solidFill>
                  <a:schemeClr val="accent5">
                    <a:lumMod val="50000"/>
                  </a:schemeClr>
                </a:solidFill>
              </a:rPr>
              <a:t>( السيقان واقدام الطيور وعند قاعدة المنقار وفي صفاق الطيور المائية). </a:t>
            </a:r>
          </a:p>
          <a:p>
            <a:pPr marL="0" indent="0" algn="r" rtl="1">
              <a:buNone/>
            </a:pPr>
            <a:endParaRPr lang="ar-IQ" sz="2800" b="1" dirty="0">
              <a:solidFill>
                <a:schemeClr val="tx2">
                  <a:lumMod val="90000"/>
                  <a:lumOff val="10000"/>
                </a:schemeClr>
              </a:solidFill>
            </a:endParaRPr>
          </a:p>
          <a:p>
            <a:pPr marL="0" indent="0" algn="r" rtl="1">
              <a:buNone/>
            </a:pPr>
            <a:r>
              <a:rPr lang="ar-IQ" sz="3600" b="1" dirty="0">
                <a:solidFill>
                  <a:schemeClr val="accent6">
                    <a:lumMod val="50000"/>
                  </a:schemeClr>
                </a:solidFill>
              </a:rPr>
              <a:t>الريش </a:t>
            </a:r>
            <a:r>
              <a:rPr lang="en-US" sz="3600" b="1" dirty="0">
                <a:solidFill>
                  <a:schemeClr val="accent6">
                    <a:lumMod val="50000"/>
                  </a:schemeClr>
                </a:solidFill>
              </a:rPr>
              <a:t>Feathers</a:t>
            </a:r>
            <a:r>
              <a:rPr lang="ar-IQ" sz="3600" b="1" dirty="0">
                <a:solidFill>
                  <a:schemeClr val="accent6">
                    <a:lumMod val="50000"/>
                  </a:schemeClr>
                </a:solidFill>
              </a:rPr>
              <a:t> </a:t>
            </a:r>
          </a:p>
          <a:p>
            <a:pPr marL="0" indent="0" algn="r" rtl="1">
              <a:buNone/>
            </a:pPr>
            <a:r>
              <a:rPr lang="ar-IQ" sz="3300" b="1" dirty="0">
                <a:solidFill>
                  <a:schemeClr val="tx2">
                    <a:lumMod val="90000"/>
                    <a:lumOff val="10000"/>
                  </a:schemeClr>
                </a:solidFill>
              </a:rPr>
              <a:t>الريش صفة مميزة للطيور لا توجد في الفقريات الأخرى ، وهي حراشف بشرية متحورة وهي على ثلاثة أنواع :</a:t>
            </a:r>
          </a:p>
          <a:p>
            <a:pPr marL="0" indent="0" algn="r" rtl="1">
              <a:buNone/>
            </a:pPr>
            <a:r>
              <a:rPr lang="ar-IQ" sz="3300" b="1" dirty="0">
                <a:solidFill>
                  <a:schemeClr val="accent4">
                    <a:lumMod val="50000"/>
                  </a:schemeClr>
                </a:solidFill>
              </a:rPr>
              <a:t>1- الريش الخيطي او الابري او الشعري </a:t>
            </a:r>
            <a:r>
              <a:rPr lang="en-US" sz="3300" b="1" dirty="0">
                <a:solidFill>
                  <a:schemeClr val="accent4">
                    <a:lumMod val="50000"/>
                  </a:schemeClr>
                </a:solidFill>
              </a:rPr>
              <a:t>Filoplumes or Pin or Hair Feathers</a:t>
            </a:r>
            <a:endParaRPr lang="ar-IQ" sz="3300" b="1" dirty="0">
              <a:solidFill>
                <a:schemeClr val="accent4">
                  <a:lumMod val="50000"/>
                </a:schemeClr>
              </a:solidFill>
            </a:endParaRPr>
          </a:p>
          <a:p>
            <a:pPr marL="0" indent="0" algn="r" rtl="1">
              <a:buNone/>
            </a:pPr>
            <a:r>
              <a:rPr lang="en-US" sz="3300" b="1" dirty="0">
                <a:solidFill>
                  <a:schemeClr val="accent4">
                    <a:lumMod val="50000"/>
                  </a:schemeClr>
                </a:solidFill>
              </a:rPr>
              <a:t>-2</a:t>
            </a:r>
            <a:r>
              <a:rPr lang="ar-IQ" sz="3300" b="1" dirty="0">
                <a:solidFill>
                  <a:schemeClr val="accent4">
                    <a:lumMod val="50000"/>
                  </a:schemeClr>
                </a:solidFill>
              </a:rPr>
              <a:t> ريش الزغب </a:t>
            </a:r>
            <a:r>
              <a:rPr lang="en-US" sz="3300" b="1" dirty="0">
                <a:solidFill>
                  <a:schemeClr val="accent4">
                    <a:lumMod val="50000"/>
                  </a:schemeClr>
                </a:solidFill>
              </a:rPr>
              <a:t>Down Feathers</a:t>
            </a:r>
            <a:r>
              <a:rPr lang="ar-IQ" sz="3300" b="1" dirty="0">
                <a:solidFill>
                  <a:schemeClr val="accent4">
                    <a:lumMod val="50000"/>
                  </a:schemeClr>
                </a:solidFill>
              </a:rPr>
              <a:t> </a:t>
            </a:r>
          </a:p>
          <a:p>
            <a:pPr marL="0" indent="0" algn="r" rtl="1">
              <a:buNone/>
            </a:pPr>
            <a:r>
              <a:rPr lang="ar-IQ" sz="3300" b="1" dirty="0">
                <a:solidFill>
                  <a:schemeClr val="accent4">
                    <a:lumMod val="50000"/>
                  </a:schemeClr>
                </a:solidFill>
              </a:rPr>
              <a:t>3- الريش القصبي (المحيطي ) </a:t>
            </a:r>
            <a:r>
              <a:rPr lang="en-US" sz="3300" b="1" dirty="0">
                <a:solidFill>
                  <a:schemeClr val="accent4">
                    <a:lumMod val="50000"/>
                  </a:schemeClr>
                </a:solidFill>
              </a:rPr>
              <a:t>Quill (Contour) Feathers</a:t>
            </a:r>
            <a:endParaRPr lang="ar-IQ" sz="3300" b="1" dirty="0">
              <a:solidFill>
                <a:schemeClr val="accent4">
                  <a:lumMod val="50000"/>
                </a:schemeClr>
              </a:solidFill>
            </a:endParaRPr>
          </a:p>
          <a:p>
            <a:pPr marL="0" indent="0" algn="r" rtl="1">
              <a:buNone/>
            </a:pPr>
            <a:r>
              <a:rPr lang="ar-IQ" sz="2800" b="1" dirty="0">
                <a:solidFill>
                  <a:schemeClr val="tx2">
                    <a:lumMod val="90000"/>
                    <a:lumOff val="10000"/>
                  </a:schemeClr>
                </a:solidFill>
              </a:rPr>
              <a:t> </a:t>
            </a:r>
          </a:p>
        </p:txBody>
      </p:sp>
    </p:spTree>
    <p:extLst>
      <p:ext uri="{BB962C8B-B14F-4D97-AF65-F5344CB8AC3E}">
        <p14:creationId xmlns:p14="http://schemas.microsoft.com/office/powerpoint/2010/main" val="3088733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FFF8E85A-87D7-1905-39F5-40C0DAF572B1}"/>
              </a:ext>
            </a:extLst>
          </p:cNvPr>
          <p:cNvSpPr>
            <a:spLocks noGrp="1"/>
          </p:cNvSpPr>
          <p:nvPr>
            <p:ph idx="1"/>
          </p:nvPr>
        </p:nvSpPr>
        <p:spPr>
          <a:xfrm>
            <a:off x="233082" y="74645"/>
            <a:ext cx="11958918" cy="6783355"/>
          </a:xfrm>
        </p:spPr>
        <p:txBody>
          <a:bodyPr>
            <a:normAutofit fontScale="70000" lnSpcReduction="20000"/>
          </a:bodyPr>
          <a:lstStyle/>
          <a:p>
            <a:pPr marL="0" indent="0" algn="r" rtl="1">
              <a:buNone/>
            </a:pPr>
            <a:r>
              <a:rPr lang="ar-IQ" sz="3300" b="1" dirty="0">
                <a:solidFill>
                  <a:schemeClr val="accent4">
                    <a:lumMod val="50000"/>
                  </a:schemeClr>
                </a:solidFill>
              </a:rPr>
              <a:t>1- </a:t>
            </a:r>
            <a:r>
              <a:rPr lang="ar-IQ" sz="4000" b="1" dirty="0">
                <a:solidFill>
                  <a:schemeClr val="accent4">
                    <a:lumMod val="50000"/>
                  </a:schemeClr>
                </a:solidFill>
              </a:rPr>
              <a:t>الريش الخيطي او الابري او الشعري </a:t>
            </a:r>
            <a:r>
              <a:rPr lang="en-US" sz="4000" b="1" dirty="0">
                <a:solidFill>
                  <a:schemeClr val="accent4">
                    <a:lumMod val="50000"/>
                  </a:schemeClr>
                </a:solidFill>
              </a:rPr>
              <a:t>Filoplumes or Pin or Hair Feathers</a:t>
            </a:r>
            <a:endParaRPr lang="ar-IQ" sz="4000" b="1" dirty="0">
              <a:solidFill>
                <a:schemeClr val="accent4">
                  <a:lumMod val="50000"/>
                </a:schemeClr>
              </a:solidFill>
            </a:endParaRPr>
          </a:p>
          <a:p>
            <a:pPr marL="0" indent="0" algn="r">
              <a:buNone/>
            </a:pPr>
            <a:r>
              <a:rPr lang="ar-IQ" sz="2800" b="1" dirty="0"/>
              <a:t> </a:t>
            </a:r>
            <a:r>
              <a:rPr lang="ar-IQ" sz="3100" b="1" dirty="0"/>
              <a:t>* </a:t>
            </a:r>
            <a:r>
              <a:rPr lang="ar-IQ" sz="3300" b="1" dirty="0"/>
              <a:t>ريش نحيف يشبه الشعرة</a:t>
            </a:r>
          </a:p>
          <a:p>
            <a:pPr marL="0" indent="0" algn="r">
              <a:buNone/>
            </a:pPr>
            <a:r>
              <a:rPr lang="ar-IQ" sz="3300" b="1" dirty="0"/>
              <a:t> </a:t>
            </a:r>
            <a:r>
              <a:rPr lang="ar-IQ" sz="3300" b="1" dirty="0">
                <a:solidFill>
                  <a:srgbClr val="7030A0"/>
                </a:solidFill>
              </a:rPr>
              <a:t>*توزيعه </a:t>
            </a:r>
            <a:r>
              <a:rPr lang="ar-IQ" sz="3300" b="1" dirty="0"/>
              <a:t>(يوجد بين الريش المحيطي بصورة مبعثرة فوق سطح الجسم )</a:t>
            </a:r>
          </a:p>
          <a:p>
            <a:pPr marL="0" indent="0" algn="r">
              <a:buNone/>
            </a:pPr>
            <a:r>
              <a:rPr lang="ar-IQ" sz="3300" b="1" dirty="0"/>
              <a:t>  </a:t>
            </a:r>
            <a:r>
              <a:rPr lang="ar-IQ" sz="3300" b="1" dirty="0">
                <a:solidFill>
                  <a:srgbClr val="7030A0"/>
                </a:solidFill>
              </a:rPr>
              <a:t>*تركيبه </a:t>
            </a:r>
            <a:r>
              <a:rPr lang="ar-IQ" sz="3300" b="1" dirty="0"/>
              <a:t>(تتكون الريشة من قصبة (ساق طويل خيطي الشكل) ذو أسلات (خيوط قليلة) قد تحمل او لا تحمل أسيلات (</a:t>
            </a:r>
            <a:r>
              <a:rPr lang="ar-IQ" sz="3300" b="1" dirty="0" err="1"/>
              <a:t>خويطات</a:t>
            </a:r>
            <a:r>
              <a:rPr lang="ar-IQ" sz="3300" b="1" dirty="0"/>
              <a:t>) وانعدام الكلاليب).</a:t>
            </a:r>
          </a:p>
          <a:p>
            <a:pPr marL="0" indent="0" algn="r">
              <a:buNone/>
            </a:pPr>
            <a:r>
              <a:rPr lang="ar-IQ" sz="3100" b="1" dirty="0"/>
              <a:t> </a:t>
            </a:r>
          </a:p>
          <a:p>
            <a:pPr marL="0" indent="0" algn="r" rtl="1">
              <a:buNone/>
            </a:pPr>
            <a:r>
              <a:rPr lang="ar-IQ" sz="4000" b="1" dirty="0">
                <a:solidFill>
                  <a:schemeClr val="accent4">
                    <a:lumMod val="50000"/>
                  </a:schemeClr>
                </a:solidFill>
              </a:rPr>
              <a:t>2- الريش الزغبي </a:t>
            </a:r>
            <a:r>
              <a:rPr lang="en-US" sz="4000" b="1" dirty="0">
                <a:solidFill>
                  <a:schemeClr val="accent4">
                    <a:lumMod val="50000"/>
                  </a:schemeClr>
                </a:solidFill>
              </a:rPr>
              <a:t>Down Feathers</a:t>
            </a:r>
            <a:r>
              <a:rPr lang="ar-IQ" sz="4000" b="1" dirty="0"/>
              <a:t> </a:t>
            </a:r>
          </a:p>
          <a:p>
            <a:pPr marL="0" indent="0" algn="r" rtl="1">
              <a:buNone/>
            </a:pPr>
            <a:r>
              <a:rPr lang="ar-IQ" sz="3100" b="1" dirty="0"/>
              <a:t> </a:t>
            </a:r>
            <a:r>
              <a:rPr lang="ar-IQ" sz="3600" b="1" dirty="0">
                <a:solidFill>
                  <a:srgbClr val="7030A0"/>
                </a:solidFill>
              </a:rPr>
              <a:t>* توزيعه </a:t>
            </a:r>
            <a:r>
              <a:rPr lang="ar-IQ" sz="3600" b="1" dirty="0"/>
              <a:t>( ريشه مبعثره )</a:t>
            </a:r>
          </a:p>
          <a:p>
            <a:pPr marL="0" indent="0" algn="r" rtl="1">
              <a:buNone/>
            </a:pPr>
            <a:r>
              <a:rPr lang="ar-IQ" sz="3600" b="1" dirty="0"/>
              <a:t> </a:t>
            </a:r>
            <a:r>
              <a:rPr lang="ar-IQ" sz="3600" b="1" dirty="0">
                <a:solidFill>
                  <a:srgbClr val="7030A0"/>
                </a:solidFill>
              </a:rPr>
              <a:t>* تركيبه </a:t>
            </a:r>
            <a:r>
              <a:rPr lang="ar-IQ" sz="3600" b="1" dirty="0"/>
              <a:t>(تتكون الريشة من قصبة( ساق قصيرة جدا) ذو أسلات (خيوط كثيرة) ذات </a:t>
            </a:r>
            <a:r>
              <a:rPr lang="ar-IQ" sz="3600" b="1" dirty="0" err="1"/>
              <a:t>اسيلات</a:t>
            </a:r>
            <a:r>
              <a:rPr lang="ar-IQ" sz="3600" b="1" dirty="0"/>
              <a:t> </a:t>
            </a:r>
            <a:r>
              <a:rPr lang="ar-IQ" sz="3600" b="1" dirty="0" err="1"/>
              <a:t>خويطات</a:t>
            </a:r>
            <a:r>
              <a:rPr lang="ar-IQ" sz="3600" b="1" dirty="0"/>
              <a:t> تنعدم فيها الكلاليب ).</a:t>
            </a:r>
          </a:p>
          <a:p>
            <a:pPr algn="r" rtl="1"/>
            <a:r>
              <a:rPr lang="ar-IQ" sz="3600" b="1" dirty="0">
                <a:solidFill>
                  <a:srgbClr val="7030A0"/>
                </a:solidFill>
              </a:rPr>
              <a:t>تواجدها</a:t>
            </a:r>
          </a:p>
          <a:p>
            <a:pPr algn="r" rtl="1"/>
            <a:r>
              <a:rPr lang="ar-IQ" sz="3600" b="1" dirty="0">
                <a:solidFill>
                  <a:srgbClr val="7030A0"/>
                </a:solidFill>
              </a:rPr>
              <a:t> </a:t>
            </a:r>
            <a:r>
              <a:rPr lang="ar-IQ" sz="3600" b="1" dirty="0">
                <a:solidFill>
                  <a:schemeClr val="tx1">
                    <a:lumMod val="95000"/>
                    <a:lumOff val="5000"/>
                  </a:schemeClr>
                </a:solidFill>
              </a:rPr>
              <a:t>( </a:t>
            </a:r>
            <a:r>
              <a:rPr lang="ar-IQ" sz="3600" b="1" dirty="0">
                <a:solidFill>
                  <a:srgbClr val="7030A0"/>
                </a:solidFill>
              </a:rPr>
              <a:t>1-</a:t>
            </a:r>
            <a:r>
              <a:rPr lang="ar-IQ" sz="3600" b="1" dirty="0">
                <a:solidFill>
                  <a:schemeClr val="tx1">
                    <a:lumMod val="95000"/>
                    <a:lumOff val="5000"/>
                  </a:schemeClr>
                </a:solidFill>
              </a:rPr>
              <a:t> يغطي افراخ الطيور لذلك يسمى بريش الحضانة او </a:t>
            </a:r>
            <a:r>
              <a:rPr lang="ar-IQ" sz="3600" b="1" dirty="0">
                <a:solidFill>
                  <a:srgbClr val="7030A0"/>
                </a:solidFill>
              </a:rPr>
              <a:t>الريش التحتي </a:t>
            </a:r>
            <a:r>
              <a:rPr lang="en-US" sz="3600" b="1" dirty="0">
                <a:solidFill>
                  <a:srgbClr val="7030A0"/>
                </a:solidFill>
              </a:rPr>
              <a:t>Nestling  Down Feather</a:t>
            </a:r>
            <a:r>
              <a:rPr lang="ar-IQ" sz="3600" b="1" dirty="0">
                <a:solidFill>
                  <a:srgbClr val="7030A0"/>
                </a:solidFill>
              </a:rPr>
              <a:t> </a:t>
            </a:r>
            <a:r>
              <a:rPr lang="ar-IQ" sz="3600" b="1" dirty="0">
                <a:solidFill>
                  <a:schemeClr val="tx1">
                    <a:lumMod val="95000"/>
                    <a:lumOff val="5000"/>
                  </a:schemeClr>
                </a:solidFill>
              </a:rPr>
              <a:t>يكون ذو غلاف قرني يغطي القصبة والجزء القاعدي من الخيوط ، وقد يستبدل في الحمام البالغ بالريش المحيطي او يستمر كغطاء أسفل الريش المحيطي في الطيور المائية. </a:t>
            </a:r>
          </a:p>
          <a:p>
            <a:pPr algn="r" rtl="1"/>
            <a:r>
              <a:rPr lang="ar-IQ" sz="3600" b="1" dirty="0">
                <a:solidFill>
                  <a:srgbClr val="7030A0"/>
                </a:solidFill>
              </a:rPr>
              <a:t>2- </a:t>
            </a:r>
            <a:r>
              <a:rPr lang="ar-IQ" sz="3600" b="1" dirty="0">
                <a:solidFill>
                  <a:schemeClr val="tx1">
                    <a:lumMod val="95000"/>
                    <a:lumOff val="5000"/>
                  </a:schemeClr>
                </a:solidFill>
              </a:rPr>
              <a:t>يوجد نوع اخر من الريش الزغبي في طيور أخرى ينتج مادة دقيقة لتنظيف الريش يدعى </a:t>
            </a:r>
            <a:r>
              <a:rPr lang="ar-IQ" sz="3600" b="1" dirty="0">
                <a:solidFill>
                  <a:srgbClr val="7030A0"/>
                </a:solidFill>
              </a:rPr>
              <a:t>الريش الزغبي الدقيق </a:t>
            </a:r>
            <a:r>
              <a:rPr lang="en-US" sz="3600" b="1" dirty="0">
                <a:solidFill>
                  <a:srgbClr val="7030A0"/>
                </a:solidFill>
              </a:rPr>
              <a:t> Powder Down Feather</a:t>
            </a:r>
            <a:endParaRPr lang="ar-IQ" sz="3600" b="1" dirty="0">
              <a:solidFill>
                <a:srgbClr val="7030A0"/>
              </a:solidFill>
            </a:endParaRPr>
          </a:p>
          <a:p>
            <a:pPr marL="0" indent="0" algn="r">
              <a:buNone/>
            </a:pPr>
            <a:endParaRPr lang="ar-IQ" sz="2800" b="1" dirty="0"/>
          </a:p>
          <a:p>
            <a:pPr marL="0" indent="0" algn="r" rtl="1">
              <a:buNone/>
            </a:pPr>
            <a:r>
              <a:rPr lang="ar-IQ" sz="2800" b="1" dirty="0"/>
              <a:t> </a:t>
            </a:r>
            <a:endParaRPr lang="en-US" sz="2800" b="1" dirty="0"/>
          </a:p>
        </p:txBody>
      </p:sp>
    </p:spTree>
    <p:extLst>
      <p:ext uri="{BB962C8B-B14F-4D97-AF65-F5344CB8AC3E}">
        <p14:creationId xmlns:p14="http://schemas.microsoft.com/office/powerpoint/2010/main" val="3081482196"/>
      </p:ext>
    </p:extLst>
  </p:cSld>
  <p:clrMapOvr>
    <a:masterClrMapping/>
  </p:clrMapOvr>
</p:sld>
</file>

<file path=ppt/theme/theme1.xml><?xml version="1.0" encoding="utf-8"?>
<a:theme xmlns:a="http://schemas.openxmlformats.org/drawingml/2006/main" name="PunchcardVTI">
  <a:themeElements>
    <a:clrScheme name="Punchcard">
      <a:dk1>
        <a:srgbClr val="000000"/>
      </a:dk1>
      <a:lt1>
        <a:srgbClr val="FFFFFF"/>
      </a:lt1>
      <a:dk2>
        <a:srgbClr val="00224B"/>
      </a:dk2>
      <a:lt2>
        <a:srgbClr val="EFF0EF"/>
      </a:lt2>
      <a:accent1>
        <a:srgbClr val="00B2F3"/>
      </a:accent1>
      <a:accent2>
        <a:srgbClr val="0471CC"/>
      </a:accent2>
      <a:accent3>
        <a:srgbClr val="14BBA9"/>
      </a:accent3>
      <a:accent4>
        <a:srgbClr val="8BB93B"/>
      </a:accent4>
      <a:accent5>
        <a:srgbClr val="EC970C"/>
      </a:accent5>
      <a:accent6>
        <a:srgbClr val="F55822"/>
      </a:accent6>
      <a:hlink>
        <a:srgbClr val="008EE6"/>
      </a:hlink>
      <a:folHlink>
        <a:srgbClr val="808C8E"/>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docProps/app.xml><?xml version="1.0" encoding="utf-8"?>
<Properties xmlns="http://schemas.openxmlformats.org/officeDocument/2006/extended-properties" xmlns:vt="http://schemas.openxmlformats.org/officeDocument/2006/docPropsVTypes">
  <TotalTime>6247</TotalTime>
  <Words>6251</Words>
  <Application>Microsoft Office PowerPoint</Application>
  <PresentationFormat>شاشة عريضة</PresentationFormat>
  <Paragraphs>579</Paragraphs>
  <Slides>119</Slides>
  <Notes>0</Notes>
  <HiddenSlides>0</HiddenSlides>
  <MMClips>0</MMClips>
  <ScaleCrop>false</ScaleCrop>
  <HeadingPairs>
    <vt:vector size="6" baseType="variant">
      <vt:variant>
        <vt:lpstr>الخطوط المستخدمة</vt:lpstr>
      </vt:variant>
      <vt:variant>
        <vt:i4>2</vt:i4>
      </vt:variant>
      <vt:variant>
        <vt:lpstr>نسق</vt:lpstr>
      </vt:variant>
      <vt:variant>
        <vt:i4>1</vt:i4>
      </vt:variant>
      <vt:variant>
        <vt:lpstr>عناوين الشرائح</vt:lpstr>
      </vt:variant>
      <vt:variant>
        <vt:i4>119</vt:i4>
      </vt:variant>
    </vt:vector>
  </HeadingPairs>
  <TitlesOfParts>
    <vt:vector size="122" baseType="lpstr">
      <vt:lpstr>Arial</vt:lpstr>
      <vt:lpstr>Neue Haas Grotesk Text Pro</vt:lpstr>
      <vt:lpstr>PunchcardVTI</vt:lpstr>
      <vt:lpstr>الجهاز الغطــــــائــــي    Integumentary system </vt:lpstr>
      <vt:lpstr>الجهاز الغطائي Integumentary system</vt:lpstr>
      <vt:lpstr>عرض تقديمي في PowerPoint</vt:lpstr>
      <vt:lpstr>عرض تقديمي في PowerPoint</vt:lpstr>
      <vt:lpstr>منشأ الجلد وتركيبه </vt:lpstr>
      <vt:lpstr>اللون في الجلد </vt:lpstr>
      <vt:lpstr>عرض تقديمي في PowerPoint</vt:lpstr>
      <vt:lpstr>التشريح المقارن للجلد في الحبليات المختلفة </vt:lpstr>
      <vt:lpstr>الجلد في دائرية الفم Cyclostoma</vt:lpstr>
      <vt:lpstr>الادمة : تكون ارق من البشرة وهي تتكون من نسيج ضام Connective tissue  مكون من حزم الياف كولاجينية ومطاطة واوعية دموية واعصاب والياف عضلية ملساء يعزى لون الجلد في دائريات الفم الى وجود حاملات الصبغة Chromatophores   </vt:lpstr>
      <vt:lpstr>عرض تقديمي في PowerPoint</vt:lpstr>
      <vt:lpstr>الجلد في الأسماك  يتكون من البشرة والادمة وينعدم فيه الكيراتين  وجود عدد اكبر من الغدد المخاطية أحادية الخلية ومتعددة الخلايا  </vt:lpstr>
      <vt:lpstr>الجلد في الأسماك الغضروفية Cartilagenous fish </vt:lpstr>
      <vt:lpstr>الادمة : مكونة من طبقتين: 1- الطبقة المنحلة Stratum Laxum وتتكون من نسيج ضام مفكك يشكل الطبقة السطحية. 2-الطبقة المتر اصة Stratum Compactum  وتتكون من نسيج ضام كثيف يشكل الطبقة الاعمق . ويوجد أيضا الياف عضلية واوعية دموية واعصاب  .  المسؤول عن اللون هي حاملات الصبغة ((chromatophores  توجد بالقرب من البشرة </vt:lpstr>
      <vt:lpstr>الغدد في الأسماك الغضروفية </vt:lpstr>
      <vt:lpstr>عرض تقديمي في PowerPoint</vt:lpstr>
      <vt:lpstr>عرض تقديمي في PowerPoint</vt:lpstr>
      <vt:lpstr>المشتقات الجلدية :</vt:lpstr>
      <vt:lpstr>عرض تقديمي في PowerPoint</vt:lpstr>
      <vt:lpstr>عرض تقديمي في PowerPoint</vt:lpstr>
      <vt:lpstr>عرض تقديمي في PowerPoint</vt:lpstr>
      <vt:lpstr>الجلد في الأسماك العظمية Bony fishes       الجلد حرشفي ورقيق نسبيا وكثير الغدد ومرتبط بقوة بالعضلات الواقعة اسفله.   </vt:lpstr>
      <vt:lpstr>عرض تقديمي في PowerPoint</vt:lpstr>
      <vt:lpstr>المشتقات الجلدية : حراشف او شعيرات زعنفية                Lepidotrichia            الدائرية  Cycloid         المشطية  Ctenoid             المعينة Ganoid الكوزمودية    Cosmoid</vt:lpstr>
      <vt:lpstr>عرض تقديمي في PowerPoint</vt:lpstr>
      <vt:lpstr>الأسماك الرئوية Lung fishes</vt:lpstr>
      <vt:lpstr>اللون في الأسماك  تظهر الأسماك العظمية الوانا براقة وتعود هذه  الألوان الى عوامل عديدة هي :  1- الصبغة  2- التركيب الفيزيائي للجلد  3- شفافية البشرة        الصبغة في البشرة                                  الصبغة في الادمة  (حاملات صبغة)   </vt:lpstr>
      <vt:lpstr>حاملات قزحية    Iridiophores     </vt:lpstr>
      <vt:lpstr>عرض تقديمي في PowerPoint</vt:lpstr>
      <vt:lpstr>الجلد في البرمائيات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المشتقات الجلدية  جلد البرمائيات عديم الحراشف عد البرمائيات عديمة الذنب (Caecilian ) يوجد في جلدها حراشف ادمية اثرية وفي كل جيب أدمى من 4-6    .  يتميز جلد البرمائيات عن الأسماك بالآتي :  1-القشور معدومة في معظم البرمائيات الحديثة. 2-الغدد عديدة الخلايا. 3-ظهور الطبقة المقترنة ضمن البشرة .            ز </vt:lpstr>
      <vt:lpstr>الجلد في الزواحف </vt:lpstr>
      <vt:lpstr>عرض تقديمي في PowerPoint</vt:lpstr>
      <vt:lpstr>عرض تقديمي في PowerPoint</vt:lpstr>
      <vt:lpstr>الغـــــــــــدد </vt:lpstr>
      <vt:lpstr>للزواحف حراشف بشرية وأخرى ادمية كما توجد ملحقات جلدية أخرى مثل  المخالب Claws والقرون .  </vt:lpstr>
      <vt:lpstr>عرض تقديمي في PowerPoint</vt:lpstr>
      <vt:lpstr>عرض تقديمي في PowerPoint</vt:lpstr>
      <vt:lpstr>عرض تقديمي في PowerPoint</vt:lpstr>
      <vt:lpstr>الغدد الجلدية  تنعدم الغدد الجلدية في الطيور باستثاء الغدد الدبرية glands Urogygeal  وهي من النوع الكيسي المتفرع وقنواتها تفتح على الجهة الظهرية وتفرز مادة دهنية بروماتم Promatum.    </vt:lpstr>
      <vt:lpstr>اللون في الطيور  ينتج اللون في الطيور عن طريق: 1- جزئيا عن طريق الصبغات.  2- جزئيا عن طريق الانكسار والانعكاس عن سطح الريش.   </vt:lpstr>
      <vt:lpstr>عرض تقديمي في PowerPoint</vt:lpstr>
      <vt:lpstr>عرض تقديمي في PowerPoint</vt:lpstr>
      <vt:lpstr>عرض تقديمي في PowerPoint</vt:lpstr>
      <vt:lpstr>الجلد في اللبائن  الجلد في اللبائن مطاطي ولا يسمح بدخول الماء ، ويختلف في السمك تبعا للنوع والمكان على الجسم وتكون الادمة سميكة وتستخدم في صناعة الجلود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المشتقات الجلدية Skin Derivatives     تتمثل المشتقات الجلدية كافة التراكيب التي تشتق من البشرة او الادمة او كلاهما.  </vt:lpstr>
      <vt:lpstr>عرض تقديمي في PowerPoint</vt:lpstr>
      <vt:lpstr>الأسماك (الأسماك الغضروفية  )</vt:lpstr>
      <vt:lpstr>عرض تقديمي في PowerPoint</vt:lpstr>
      <vt:lpstr>عرض تقديمي في PowerPoint</vt:lpstr>
      <vt:lpstr>عرض تقديمي في PowerPoint</vt:lpstr>
      <vt:lpstr>عرض تقديمي في PowerPoint</vt:lpstr>
      <vt:lpstr>الأسماك العظمية  تشمل المشتقات الجلدية في الأسماك العظمية :  1- القشور الادمية Dermal Scales 2- الشعيرات الزعنفية Lepidotrichia  3- الغدد الجلدية (تحدثنا عنها سابقا )   </vt:lpstr>
      <vt:lpstr>عرض تقديمي في PowerPoint</vt:lpstr>
      <vt:lpstr>عرض تقديمي في PowerPoint</vt:lpstr>
      <vt:lpstr>عرض تقديمي في PowerPoint</vt:lpstr>
      <vt:lpstr>عرض تقديمي في PowerPoint</vt:lpstr>
      <vt:lpstr>عرض تقديمي في PowerPoint</vt:lpstr>
      <vt:lpstr>الشعيرات الزعنفية Lipidotrichia وتتمثل بشعيرات حرشفية وهي ذات منشأ أدمى وتكون أفضل نموا من الخيوط القرنية (الأسماك الغضروفية ) وهذه الشعيرات تتحد لتكون بروزات صلبة تعرف بالشوكة تحمي الزعنفة وتدعمها .</vt:lpstr>
      <vt:lpstr>الزواحف Reptilia </vt:lpstr>
      <vt:lpstr>الحراشف البشرية Epidermal scales </vt:lpstr>
      <vt:lpstr>عرض تقديمي في PowerPoint</vt:lpstr>
      <vt:lpstr>الدروع Shileds</vt:lpstr>
      <vt:lpstr>عرض تقديمي في PowerPoint</vt:lpstr>
      <vt:lpstr>عرض تقديمي في PowerPoint</vt:lpstr>
      <vt:lpstr>عرض تقديمي في PowerPoint</vt:lpstr>
      <vt:lpstr>عرض تقديمي في PowerPoint</vt:lpstr>
      <vt:lpstr>المخالب Claws</vt:lpstr>
      <vt:lpstr>عرض تقديمي في PowerPoint</vt:lpstr>
      <vt:lpstr>المناقير المتقرنة Horny Beaks</vt:lpstr>
      <vt:lpstr>الطيور </vt:lpstr>
      <vt:lpstr>عرض تقديمي في PowerPoint</vt:lpstr>
      <vt:lpstr>عرض تقديمي في PowerPoint</vt:lpstr>
      <vt:lpstr>عرض تقديمي في PowerPoint</vt:lpstr>
      <vt:lpstr>الريش القصبي Quill او المحيطي Contour Feather</vt:lpstr>
      <vt:lpstr>عرض تقديمي في PowerPoint</vt:lpstr>
      <vt:lpstr>أنواع الريش الرئيسي حسب موقعه:  1- ريش الجناح Remiges : يوجد على الجناح فيسمى ريش الطيران  </vt:lpstr>
      <vt:lpstr>2- ريش الذنب Rectrices : يوجد حول الدبرUropygium  </vt:lpstr>
      <vt:lpstr>صبغة الريشة </vt:lpstr>
      <vt:lpstr>المخالب Claws </vt:lpstr>
      <vt:lpstr>المشتقات الجلدية في اللبائن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القرون Horns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الجهاز الغطائي Integumentary system</dc:title>
  <dc:creator>azhaar hussein</dc:creator>
  <cp:lastModifiedBy>azhaar hussein</cp:lastModifiedBy>
  <cp:revision>285</cp:revision>
  <dcterms:created xsi:type="dcterms:W3CDTF">2023-11-14T18:06:05Z</dcterms:created>
  <dcterms:modified xsi:type="dcterms:W3CDTF">2025-01-05T20:49:34Z</dcterms:modified>
</cp:coreProperties>
</file>