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92" r:id="rId5"/>
    <p:sldId id="259" r:id="rId6"/>
    <p:sldId id="283" r:id="rId7"/>
    <p:sldId id="260" r:id="rId8"/>
    <p:sldId id="285" r:id="rId9"/>
    <p:sldId id="261" r:id="rId10"/>
    <p:sldId id="284" r:id="rId11"/>
    <p:sldId id="262" r:id="rId12"/>
    <p:sldId id="263" r:id="rId13"/>
    <p:sldId id="287" r:id="rId14"/>
    <p:sldId id="264" r:id="rId15"/>
    <p:sldId id="265" r:id="rId16"/>
    <p:sldId id="266" r:id="rId17"/>
    <p:sldId id="296" r:id="rId18"/>
    <p:sldId id="267" r:id="rId19"/>
    <p:sldId id="289" r:id="rId20"/>
    <p:sldId id="268" r:id="rId21"/>
    <p:sldId id="269" r:id="rId22"/>
    <p:sldId id="270" r:id="rId23"/>
    <p:sldId id="291" r:id="rId24"/>
    <p:sldId id="290" r:id="rId25"/>
    <p:sldId id="271" r:id="rId26"/>
    <p:sldId id="272" r:id="rId27"/>
    <p:sldId id="273" r:id="rId28"/>
    <p:sldId id="293" r:id="rId29"/>
    <p:sldId id="294" r:id="rId30"/>
    <p:sldId id="295" r:id="rId31"/>
    <p:sldId id="274" r:id="rId32"/>
    <p:sldId id="275" r:id="rId33"/>
    <p:sldId id="276" r:id="rId34"/>
    <p:sldId id="297" r:id="rId35"/>
    <p:sldId id="277" r:id="rId36"/>
    <p:sldId id="278" r:id="rId37"/>
    <p:sldId id="310" r:id="rId38"/>
    <p:sldId id="309" r:id="rId39"/>
    <p:sldId id="279" r:id="rId40"/>
    <p:sldId id="313" r:id="rId41"/>
    <p:sldId id="311" r:id="rId42"/>
    <p:sldId id="280" r:id="rId43"/>
    <p:sldId id="314" r:id="rId44"/>
    <p:sldId id="281" r:id="rId45"/>
    <p:sldId id="282" r:id="rId46"/>
    <p:sldId id="298" r:id="rId47"/>
    <p:sldId id="299" r:id="rId48"/>
    <p:sldId id="312" r:id="rId49"/>
    <p:sldId id="300" r:id="rId50"/>
    <p:sldId id="301" r:id="rId51"/>
    <p:sldId id="317" r:id="rId52"/>
    <p:sldId id="302" r:id="rId53"/>
    <p:sldId id="303" r:id="rId54"/>
    <p:sldId id="318" r:id="rId55"/>
    <p:sldId id="319" r:id="rId56"/>
    <p:sldId id="304" r:id="rId57"/>
    <p:sldId id="320" r:id="rId58"/>
    <p:sldId id="305" r:id="rId59"/>
    <p:sldId id="306" r:id="rId60"/>
    <p:sldId id="321" r:id="rId61"/>
    <p:sldId id="307" r:id="rId62"/>
    <p:sldId id="324" r:id="rId63"/>
    <p:sldId id="308" r:id="rId64"/>
    <p:sldId id="325" r:id="rId65"/>
    <p:sldId id="322" r:id="rId66"/>
    <p:sldId id="323"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82" d="100"/>
          <a:sy n="82" d="100"/>
        </p:scale>
        <p:origin x="73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5/3/2025</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5/3/2025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5/3/2025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5/3/2025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5BA285-9698-1B45-8319-D90A8C63F150}" type="datetimeFigureOut">
              <a:rPr lang="en-US" dirty="0"/>
              <a:t>5/3/2025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5/3/2025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534695" y="2824269"/>
            <a:ext cx="4608576" cy="264445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454792" y="2821491"/>
            <a:ext cx="4608576" cy="263737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5/3/2025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5/3/2025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5/3/2025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61CFCDFD-B4CF-A241-8D71-E814B10BEAF4}" type="datetimeFigureOut">
              <a:rPr lang="en-US" dirty="0"/>
              <a:t>5/3/2025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5/3/2025</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5/3/2025</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1"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EE600B-A77C-0656-4165-83771EC7C8E2}"/>
              </a:ext>
            </a:extLst>
          </p:cNvPr>
          <p:cNvSpPr>
            <a:spLocks noGrp="1"/>
          </p:cNvSpPr>
          <p:nvPr>
            <p:ph type="ctrTitle"/>
          </p:nvPr>
        </p:nvSpPr>
        <p:spPr/>
        <p:txBody>
          <a:bodyPr/>
          <a:lstStyle/>
          <a:p>
            <a:r>
              <a:rPr lang="en-US" dirty="0"/>
              <a:t>DIGESTIVE SYSTEM </a:t>
            </a:r>
            <a:endParaRPr lang="ar-IQ" dirty="0"/>
          </a:p>
        </p:txBody>
      </p:sp>
      <p:sp>
        <p:nvSpPr>
          <p:cNvPr id="3" name="عنوان فرعي 2">
            <a:extLst>
              <a:ext uri="{FF2B5EF4-FFF2-40B4-BE49-F238E27FC236}">
                <a16:creationId xmlns:a16="http://schemas.microsoft.com/office/drawing/2014/main" id="{AE1EFB00-F147-824F-961F-FC9448BB7A8A}"/>
              </a:ext>
            </a:extLst>
          </p:cNvPr>
          <p:cNvSpPr>
            <a:spLocks noGrp="1"/>
          </p:cNvSpPr>
          <p:nvPr>
            <p:ph type="subTitle" idx="1"/>
          </p:nvPr>
        </p:nvSpPr>
        <p:spPr/>
        <p:txBody>
          <a:bodyPr>
            <a:normAutofit/>
          </a:bodyPr>
          <a:lstStyle/>
          <a:p>
            <a:pPr algn="ctr"/>
            <a:r>
              <a:rPr lang="ar-IQ" sz="4400" b="1" dirty="0"/>
              <a:t>الجهاز الهضمي </a:t>
            </a:r>
          </a:p>
        </p:txBody>
      </p:sp>
    </p:spTree>
    <p:extLst>
      <p:ext uri="{BB962C8B-B14F-4D97-AF65-F5344CB8AC3E}">
        <p14:creationId xmlns:p14="http://schemas.microsoft.com/office/powerpoint/2010/main" val="574101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69.jpeg" descr="scan0008">
            <a:extLst>
              <a:ext uri="{FF2B5EF4-FFF2-40B4-BE49-F238E27FC236}">
                <a16:creationId xmlns:a16="http://schemas.microsoft.com/office/drawing/2014/main" id="{BAEC849B-117D-99E1-4A1F-1D1EEC6AEEA7}"/>
              </a:ext>
            </a:extLst>
          </p:cNvPr>
          <p:cNvPicPr>
            <a:picLocks noChangeAspect="1"/>
          </p:cNvPicPr>
          <p:nvPr/>
        </p:nvPicPr>
        <p:blipFill>
          <a:blip r:embed="rId2" cstate="print"/>
          <a:stretch>
            <a:fillRect/>
          </a:stretch>
        </p:blipFill>
        <p:spPr>
          <a:xfrm>
            <a:off x="161365" y="143435"/>
            <a:ext cx="6795247" cy="5455995"/>
          </a:xfrm>
          <a:prstGeom prst="rect">
            <a:avLst/>
          </a:prstGeom>
        </p:spPr>
      </p:pic>
      <p:sp>
        <p:nvSpPr>
          <p:cNvPr id="12" name="مربع نص 11">
            <a:extLst>
              <a:ext uri="{FF2B5EF4-FFF2-40B4-BE49-F238E27FC236}">
                <a16:creationId xmlns:a16="http://schemas.microsoft.com/office/drawing/2014/main" id="{B613BD8F-3E72-4975-1B42-CF4CE64B59D5}"/>
              </a:ext>
            </a:extLst>
          </p:cNvPr>
          <p:cNvSpPr txBox="1"/>
          <p:nvPr/>
        </p:nvSpPr>
        <p:spPr>
          <a:xfrm>
            <a:off x="6956613" y="824753"/>
            <a:ext cx="5074022" cy="646331"/>
          </a:xfrm>
          <a:prstGeom prst="rect">
            <a:avLst/>
          </a:prstGeom>
          <a:noFill/>
        </p:spPr>
        <p:txBody>
          <a:bodyPr wrap="square">
            <a:spAutoFit/>
          </a:bodyPr>
          <a:lstStyle/>
          <a:p>
            <a:r>
              <a:rPr lang="en-US" sz="3600" b="1" dirty="0">
                <a:solidFill>
                  <a:schemeClr val="tx1">
                    <a:lumMod val="95000"/>
                    <a:lumOff val="5000"/>
                  </a:schemeClr>
                </a:solidFill>
              </a:rPr>
              <a:t>Thecodont </a:t>
            </a:r>
            <a:r>
              <a:rPr lang="ar-IQ" sz="3600" b="1" dirty="0">
                <a:solidFill>
                  <a:schemeClr val="tx1">
                    <a:lumMod val="95000"/>
                    <a:lumOff val="5000"/>
                  </a:schemeClr>
                </a:solidFill>
              </a:rPr>
              <a:t>الاتصال الغمدي</a:t>
            </a:r>
            <a:endParaRPr lang="ar-IQ" sz="3600" dirty="0">
              <a:solidFill>
                <a:schemeClr val="tx1">
                  <a:lumMod val="95000"/>
                  <a:lumOff val="5000"/>
                </a:schemeClr>
              </a:solidFill>
            </a:endParaRPr>
          </a:p>
        </p:txBody>
      </p:sp>
      <p:sp>
        <p:nvSpPr>
          <p:cNvPr id="14" name="مربع نص 13">
            <a:extLst>
              <a:ext uri="{FF2B5EF4-FFF2-40B4-BE49-F238E27FC236}">
                <a16:creationId xmlns:a16="http://schemas.microsoft.com/office/drawing/2014/main" id="{93564BF1-148F-A272-B3D9-1E2852B09263}"/>
              </a:ext>
            </a:extLst>
          </p:cNvPr>
          <p:cNvSpPr txBox="1"/>
          <p:nvPr/>
        </p:nvSpPr>
        <p:spPr>
          <a:xfrm>
            <a:off x="7117978" y="2286000"/>
            <a:ext cx="5074022" cy="646331"/>
          </a:xfrm>
          <a:prstGeom prst="rect">
            <a:avLst/>
          </a:prstGeom>
          <a:noFill/>
        </p:spPr>
        <p:txBody>
          <a:bodyPr wrap="square">
            <a:spAutoFit/>
          </a:bodyPr>
          <a:lstStyle/>
          <a:p>
            <a:r>
              <a:rPr lang="en-US" sz="3600" b="1" dirty="0">
                <a:solidFill>
                  <a:schemeClr val="tx1">
                    <a:lumMod val="95000"/>
                    <a:lumOff val="5000"/>
                  </a:schemeClr>
                </a:solidFill>
              </a:rPr>
              <a:t>Acrodont  </a:t>
            </a:r>
            <a:r>
              <a:rPr lang="ar-IQ" sz="3600" b="1" dirty="0">
                <a:solidFill>
                  <a:schemeClr val="tx1">
                    <a:lumMod val="95000"/>
                    <a:lumOff val="5000"/>
                  </a:schemeClr>
                </a:solidFill>
              </a:rPr>
              <a:t>الاتصال الطرفي </a:t>
            </a:r>
            <a:endParaRPr lang="ar-IQ" sz="3600" dirty="0">
              <a:solidFill>
                <a:schemeClr val="tx1">
                  <a:lumMod val="95000"/>
                  <a:lumOff val="5000"/>
                </a:schemeClr>
              </a:solidFill>
            </a:endParaRPr>
          </a:p>
        </p:txBody>
      </p:sp>
      <p:sp>
        <p:nvSpPr>
          <p:cNvPr id="16" name="مربع نص 15">
            <a:extLst>
              <a:ext uri="{FF2B5EF4-FFF2-40B4-BE49-F238E27FC236}">
                <a16:creationId xmlns:a16="http://schemas.microsoft.com/office/drawing/2014/main" id="{11938E6B-D285-4223-D7CA-79F2923FEDB3}"/>
              </a:ext>
            </a:extLst>
          </p:cNvPr>
          <p:cNvSpPr txBox="1"/>
          <p:nvPr/>
        </p:nvSpPr>
        <p:spPr>
          <a:xfrm>
            <a:off x="7306235" y="3916705"/>
            <a:ext cx="4428564" cy="1754326"/>
          </a:xfrm>
          <a:prstGeom prst="rect">
            <a:avLst/>
          </a:prstGeom>
          <a:noFill/>
        </p:spPr>
        <p:txBody>
          <a:bodyPr wrap="square">
            <a:spAutoFit/>
          </a:bodyPr>
          <a:lstStyle/>
          <a:p>
            <a:r>
              <a:rPr lang="en-US" sz="3600" b="1" dirty="0">
                <a:solidFill>
                  <a:schemeClr val="tx1">
                    <a:lumMod val="95000"/>
                    <a:lumOff val="5000"/>
                  </a:schemeClr>
                </a:solidFill>
              </a:rPr>
              <a:t>Pleurodont    </a:t>
            </a:r>
            <a:r>
              <a:rPr lang="ar-IQ" sz="3600" b="1" dirty="0">
                <a:solidFill>
                  <a:schemeClr val="tx1">
                    <a:lumMod val="95000"/>
                    <a:lumOff val="5000"/>
                  </a:schemeClr>
                </a:solidFill>
              </a:rPr>
              <a:t>الاتصال الجانبي                                         </a:t>
            </a:r>
            <a:endParaRPr lang="ar-IQ" sz="3600" dirty="0">
              <a:solidFill>
                <a:schemeClr val="tx1">
                  <a:lumMod val="95000"/>
                  <a:lumOff val="5000"/>
                </a:schemeClr>
              </a:solidFill>
            </a:endParaRPr>
          </a:p>
        </p:txBody>
      </p:sp>
    </p:spTree>
    <p:extLst>
      <p:ext uri="{BB962C8B-B14F-4D97-AF65-F5344CB8AC3E}">
        <p14:creationId xmlns:p14="http://schemas.microsoft.com/office/powerpoint/2010/main" val="171002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1C3FBCC-85C3-2D5A-D666-D7807187FB06}"/>
              </a:ext>
            </a:extLst>
          </p:cNvPr>
          <p:cNvSpPr>
            <a:spLocks noGrp="1"/>
          </p:cNvSpPr>
          <p:nvPr>
            <p:ph type="title"/>
          </p:nvPr>
        </p:nvSpPr>
        <p:spPr>
          <a:xfrm>
            <a:off x="1534695" y="277907"/>
            <a:ext cx="9769799" cy="672352"/>
          </a:xfrm>
        </p:spPr>
        <p:txBody>
          <a:bodyPr/>
          <a:lstStyle/>
          <a:p>
            <a:pPr algn="r"/>
            <a:r>
              <a:rPr lang="ar-IQ" sz="4000" b="1" dirty="0"/>
              <a:t>البرمائيات</a:t>
            </a:r>
            <a:r>
              <a:rPr lang="ar-IQ" dirty="0"/>
              <a:t> </a:t>
            </a:r>
          </a:p>
        </p:txBody>
      </p:sp>
      <p:sp>
        <p:nvSpPr>
          <p:cNvPr id="3" name="عنصر نائب للمحتوى 2">
            <a:extLst>
              <a:ext uri="{FF2B5EF4-FFF2-40B4-BE49-F238E27FC236}">
                <a16:creationId xmlns:a16="http://schemas.microsoft.com/office/drawing/2014/main" id="{70646853-F627-C546-3300-ADA47E35210B}"/>
              </a:ext>
            </a:extLst>
          </p:cNvPr>
          <p:cNvSpPr>
            <a:spLocks noGrp="1"/>
          </p:cNvSpPr>
          <p:nvPr>
            <p:ph idx="1"/>
          </p:nvPr>
        </p:nvSpPr>
        <p:spPr>
          <a:xfrm>
            <a:off x="286872" y="851647"/>
            <a:ext cx="11286564" cy="4614699"/>
          </a:xfrm>
        </p:spPr>
        <p:txBody>
          <a:bodyPr>
            <a:normAutofit fontScale="92500" lnSpcReduction="10000"/>
          </a:bodyPr>
          <a:lstStyle/>
          <a:p>
            <a:pPr marL="0" indent="0">
              <a:buNone/>
            </a:pPr>
            <a:r>
              <a:rPr lang="ar-IQ" sz="3500" b="1" dirty="0">
                <a:solidFill>
                  <a:schemeClr val="accent1">
                    <a:lumMod val="50000"/>
                  </a:schemeClr>
                </a:solidFill>
              </a:rPr>
              <a:t>الفم واسع وزاويته تمتد حتى منطقة تمفصل الفكوك</a:t>
            </a:r>
          </a:p>
          <a:p>
            <a:pPr marL="0" indent="0">
              <a:buNone/>
            </a:pPr>
            <a:r>
              <a:rPr lang="ar-IQ" sz="3500" b="1" dirty="0">
                <a:solidFill>
                  <a:srgbClr val="FF0000"/>
                </a:solidFill>
              </a:rPr>
              <a:t>أولا : الغدد اللعابية </a:t>
            </a:r>
          </a:p>
          <a:p>
            <a:pPr marL="0" indent="0">
              <a:buNone/>
            </a:pPr>
            <a:r>
              <a:rPr lang="ar-IQ" sz="2800" b="1" dirty="0"/>
              <a:t> تكون أفضل نموا مما في الأسماك وهي : </a:t>
            </a:r>
          </a:p>
          <a:p>
            <a:pPr marL="0" indent="0">
              <a:buNone/>
            </a:pPr>
            <a:r>
              <a:rPr lang="ar-IQ" sz="2800" b="1" dirty="0">
                <a:solidFill>
                  <a:srgbClr val="7030A0"/>
                </a:solidFill>
              </a:rPr>
              <a:t>1- الغدد بين الفكية </a:t>
            </a:r>
            <a:r>
              <a:rPr lang="en-US" sz="2800" b="1" dirty="0">
                <a:solidFill>
                  <a:srgbClr val="7030A0"/>
                </a:solidFill>
              </a:rPr>
              <a:t>Intermaxillary gland</a:t>
            </a:r>
            <a:r>
              <a:rPr lang="ar-IQ" sz="2800" b="1" dirty="0">
                <a:solidFill>
                  <a:srgbClr val="7030A0"/>
                </a:solidFill>
              </a:rPr>
              <a:t> (تنعدم في البرمائيات اللاطرفية )</a:t>
            </a:r>
          </a:p>
          <a:p>
            <a:pPr marL="0" indent="0">
              <a:buNone/>
            </a:pPr>
            <a:r>
              <a:rPr lang="ar-IQ" sz="2800" b="1" dirty="0">
                <a:solidFill>
                  <a:srgbClr val="7030A0"/>
                </a:solidFill>
              </a:rPr>
              <a:t>2- البلعومية </a:t>
            </a:r>
            <a:r>
              <a:rPr lang="en-US" sz="2800" b="1" dirty="0">
                <a:solidFill>
                  <a:srgbClr val="7030A0"/>
                </a:solidFill>
              </a:rPr>
              <a:t>Pharyngeal gland </a:t>
            </a:r>
            <a:r>
              <a:rPr lang="ar-IQ" sz="2800" b="1" dirty="0">
                <a:solidFill>
                  <a:srgbClr val="7030A0"/>
                </a:solidFill>
              </a:rPr>
              <a:t> ( توجد في الضفادع والعلاجيم ) </a:t>
            </a:r>
          </a:p>
          <a:p>
            <a:pPr marL="0" indent="0">
              <a:buNone/>
            </a:pPr>
            <a:r>
              <a:rPr lang="ar-IQ" sz="2800" b="1" dirty="0">
                <a:solidFill>
                  <a:srgbClr val="7030A0"/>
                </a:solidFill>
              </a:rPr>
              <a:t>3- الغدد اللسانية </a:t>
            </a:r>
            <a:r>
              <a:rPr lang="en-US" sz="2800" b="1" dirty="0">
                <a:solidFill>
                  <a:srgbClr val="7030A0"/>
                </a:solidFill>
              </a:rPr>
              <a:t>Lingual gland </a:t>
            </a:r>
            <a:r>
              <a:rPr lang="ar-IQ" sz="2800" b="1" dirty="0">
                <a:solidFill>
                  <a:srgbClr val="7030A0"/>
                </a:solidFill>
              </a:rPr>
              <a:t> </a:t>
            </a:r>
          </a:p>
          <a:p>
            <a:pPr marL="0" indent="0">
              <a:buNone/>
            </a:pPr>
            <a:r>
              <a:rPr lang="ar-IQ" sz="2800" b="1" dirty="0"/>
              <a:t>تقوم </a:t>
            </a:r>
            <a:r>
              <a:rPr lang="ar-IQ" sz="2800" b="1" dirty="0" err="1"/>
              <a:t>بافراز</a:t>
            </a:r>
            <a:r>
              <a:rPr lang="ar-IQ" sz="2800" b="1" dirty="0"/>
              <a:t> المخاط لإعطاء اللسان خاصية اللزوجة لمسك الفريسة + انزيم اللعابين </a:t>
            </a:r>
            <a:r>
              <a:rPr lang="en-US" sz="2800" b="1" dirty="0"/>
              <a:t>Ptyaline </a:t>
            </a:r>
            <a:r>
              <a:rPr lang="ar-IQ" sz="2800" b="1" dirty="0"/>
              <a:t> الذي يساعد في عملية الهضم وتكون الغدد المخاطية هي الغدد الوحيدة الموجودة في البرمائيات المائية  </a:t>
            </a:r>
          </a:p>
        </p:txBody>
      </p:sp>
      <p:pic>
        <p:nvPicPr>
          <p:cNvPr id="5" name="صورة 4">
            <a:extLst>
              <a:ext uri="{FF2B5EF4-FFF2-40B4-BE49-F238E27FC236}">
                <a16:creationId xmlns:a16="http://schemas.microsoft.com/office/drawing/2014/main" id="{FB896BD0-642D-23E6-340F-1C8B63E766B6}"/>
              </a:ext>
            </a:extLst>
          </p:cNvPr>
          <p:cNvPicPr>
            <a:picLocks noChangeAspect="1"/>
          </p:cNvPicPr>
          <p:nvPr/>
        </p:nvPicPr>
        <p:blipFill>
          <a:blip r:embed="rId2"/>
          <a:stretch>
            <a:fillRect/>
          </a:stretch>
        </p:blipFill>
        <p:spPr>
          <a:xfrm>
            <a:off x="424218" y="165730"/>
            <a:ext cx="3771264" cy="2532645"/>
          </a:xfrm>
          <a:prstGeom prst="rect">
            <a:avLst/>
          </a:prstGeom>
        </p:spPr>
      </p:pic>
    </p:spTree>
    <p:extLst>
      <p:ext uri="{BB962C8B-B14F-4D97-AF65-F5344CB8AC3E}">
        <p14:creationId xmlns:p14="http://schemas.microsoft.com/office/powerpoint/2010/main" val="203336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4462B6C-D0CC-3407-38A2-2D929107D89B}"/>
              </a:ext>
            </a:extLst>
          </p:cNvPr>
          <p:cNvSpPr>
            <a:spLocks noGrp="1"/>
          </p:cNvSpPr>
          <p:nvPr>
            <p:ph idx="1"/>
          </p:nvPr>
        </p:nvSpPr>
        <p:spPr>
          <a:xfrm>
            <a:off x="188259" y="170330"/>
            <a:ext cx="11618259" cy="5296016"/>
          </a:xfrm>
        </p:spPr>
        <p:txBody>
          <a:bodyPr>
            <a:normAutofit fontScale="85000" lnSpcReduction="20000"/>
          </a:bodyPr>
          <a:lstStyle/>
          <a:p>
            <a:pPr marL="0" indent="0">
              <a:buNone/>
            </a:pPr>
            <a:r>
              <a:rPr lang="ar-IQ" sz="3800" b="1" dirty="0">
                <a:solidFill>
                  <a:srgbClr val="C00000"/>
                </a:solidFill>
              </a:rPr>
              <a:t>  ثانيا : الاسنان في البرمائيات  </a:t>
            </a:r>
          </a:p>
          <a:p>
            <a:pPr marL="0" indent="0">
              <a:buNone/>
            </a:pPr>
            <a:r>
              <a:rPr lang="ar-IQ" sz="3000" dirty="0"/>
              <a:t> </a:t>
            </a:r>
            <a:r>
              <a:rPr lang="ar-IQ" sz="3000" b="1" dirty="0"/>
              <a:t>طرفية الارتباط </a:t>
            </a:r>
            <a:r>
              <a:rPr lang="en-US" sz="3000" b="1" dirty="0"/>
              <a:t> </a:t>
            </a:r>
            <a:r>
              <a:rPr lang="en-US" sz="3200" b="1" dirty="0">
                <a:solidFill>
                  <a:schemeClr val="accent6">
                    <a:lumMod val="75000"/>
                  </a:schemeClr>
                </a:solidFill>
              </a:rPr>
              <a:t>Acrodont </a:t>
            </a:r>
            <a:r>
              <a:rPr lang="ar-IQ" sz="3000" b="1" dirty="0"/>
              <a:t>ومتجانسة </a:t>
            </a:r>
            <a:r>
              <a:rPr lang="en-US" sz="3000" b="1" dirty="0"/>
              <a:t> </a:t>
            </a:r>
            <a:r>
              <a:rPr lang="en-US" sz="3200" b="1" dirty="0">
                <a:solidFill>
                  <a:schemeClr val="accent6">
                    <a:lumMod val="75000"/>
                  </a:schemeClr>
                </a:solidFill>
              </a:rPr>
              <a:t>Homodont </a:t>
            </a:r>
            <a:r>
              <a:rPr lang="ar-IQ" sz="3000" b="1" dirty="0"/>
              <a:t>ومتعددة المجموعة السنية</a:t>
            </a:r>
            <a:r>
              <a:rPr lang="en-US" sz="3200" b="1" dirty="0">
                <a:solidFill>
                  <a:srgbClr val="7030A0"/>
                </a:solidFill>
              </a:rPr>
              <a:t> </a:t>
            </a:r>
            <a:r>
              <a:rPr lang="en-US" sz="3200" b="1" dirty="0">
                <a:solidFill>
                  <a:schemeClr val="accent6">
                    <a:lumMod val="75000"/>
                  </a:schemeClr>
                </a:solidFill>
              </a:rPr>
              <a:t>Polyphyodont</a:t>
            </a:r>
            <a:r>
              <a:rPr lang="ar-IQ" sz="3000" b="1" dirty="0"/>
              <a:t> وتكون على نوعان </a:t>
            </a:r>
          </a:p>
          <a:p>
            <a:pPr marL="0" indent="0">
              <a:buNone/>
            </a:pPr>
            <a:r>
              <a:rPr lang="ar-IQ" sz="3000" b="1" dirty="0"/>
              <a:t>1- اسنان فكية توجد على عظام الفكوك (توجد على الفك العلوي فقط وهي اسنان صغيره مدببة تستخدم للمضغ ) .</a:t>
            </a:r>
          </a:p>
          <a:p>
            <a:pPr marL="0" indent="0">
              <a:buNone/>
            </a:pPr>
            <a:r>
              <a:rPr lang="ar-IQ" sz="3000" b="1" dirty="0"/>
              <a:t>2- اسنان </a:t>
            </a:r>
            <a:r>
              <a:rPr lang="ar-IQ" sz="3000" b="1" dirty="0" err="1"/>
              <a:t>ميكعية</a:t>
            </a:r>
            <a:r>
              <a:rPr lang="ar-IQ" sz="3000" b="1" dirty="0"/>
              <a:t> </a:t>
            </a:r>
            <a:r>
              <a:rPr lang="en-US" sz="3000" b="1" dirty="0"/>
              <a:t>Vomer </a:t>
            </a:r>
            <a:r>
              <a:rPr lang="ar-IQ" sz="3000" b="1" dirty="0"/>
              <a:t> توجد في سقف الفم وتستخدم لمنع هروب الفريسة.  </a:t>
            </a:r>
          </a:p>
          <a:p>
            <a:pPr marL="0" indent="0">
              <a:buNone/>
            </a:pPr>
            <a:r>
              <a:rPr lang="ar-IQ" sz="4200" b="1" dirty="0">
                <a:solidFill>
                  <a:srgbClr val="C00000"/>
                </a:solidFill>
              </a:rPr>
              <a:t>ثالثا : اللسان</a:t>
            </a:r>
          </a:p>
          <a:p>
            <a:pPr marL="0" indent="0">
              <a:buNone/>
            </a:pPr>
            <a:r>
              <a:rPr lang="ar-IQ" sz="2800" b="1" dirty="0">
                <a:solidFill>
                  <a:srgbClr val="C00000"/>
                </a:solidFill>
              </a:rPr>
              <a:t> </a:t>
            </a:r>
            <a:r>
              <a:rPr lang="ar-IQ" sz="2800" b="1" dirty="0">
                <a:solidFill>
                  <a:schemeClr val="accent5">
                    <a:lumMod val="50000"/>
                  </a:schemeClr>
                </a:solidFill>
              </a:rPr>
              <a:t>اللسان جيد النمو مقارنه بالأسماك كون التغذية بالحيوانات الأرضية يحتاج ان يرطب ويمضغ ومع ذلك يظهر تباين: </a:t>
            </a:r>
          </a:p>
          <a:p>
            <a:pPr marL="0" indent="0">
              <a:buNone/>
            </a:pPr>
            <a:r>
              <a:rPr lang="ar-IQ" sz="2800" b="1" dirty="0">
                <a:solidFill>
                  <a:schemeClr val="accent5">
                    <a:lumMod val="50000"/>
                  </a:schemeClr>
                </a:solidFill>
              </a:rPr>
              <a:t>1-  عديمة اللسان </a:t>
            </a:r>
            <a:r>
              <a:rPr lang="en-US" sz="2800" b="1" dirty="0" err="1">
                <a:solidFill>
                  <a:schemeClr val="accent5">
                    <a:lumMod val="50000"/>
                  </a:schemeClr>
                </a:solidFill>
              </a:rPr>
              <a:t>Aglossal</a:t>
            </a:r>
            <a:r>
              <a:rPr lang="en-US" sz="2800" b="1" dirty="0">
                <a:solidFill>
                  <a:schemeClr val="accent5">
                    <a:lumMod val="50000"/>
                  </a:schemeClr>
                </a:solidFill>
              </a:rPr>
              <a:t> Tongue </a:t>
            </a:r>
            <a:r>
              <a:rPr lang="ar-IQ" sz="2800" b="1" dirty="0">
                <a:solidFill>
                  <a:schemeClr val="accent5">
                    <a:lumMod val="50000"/>
                  </a:schemeClr>
                </a:solidFill>
              </a:rPr>
              <a:t> </a:t>
            </a:r>
          </a:p>
          <a:p>
            <a:pPr marL="0" indent="0">
              <a:buNone/>
            </a:pPr>
            <a:r>
              <a:rPr lang="ar-IQ" sz="2800" b="1" dirty="0">
                <a:solidFill>
                  <a:schemeClr val="accent5">
                    <a:lumMod val="50000"/>
                  </a:schemeClr>
                </a:solidFill>
              </a:rPr>
              <a:t>2- لسان جيد النمو في الضفادع والعلاجيم ومرتبط بحافة الفك وملتف الى الوراء في الجوف الفمي في حالة الراحة. </a:t>
            </a:r>
          </a:p>
        </p:txBody>
      </p:sp>
    </p:spTree>
    <p:extLst>
      <p:ext uri="{BB962C8B-B14F-4D97-AF65-F5344CB8AC3E}">
        <p14:creationId xmlns:p14="http://schemas.microsoft.com/office/powerpoint/2010/main" val="128885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descr="صورة تحتوي على لقطة شاشة, فيلم التصوير بالأشعة السينية&#10;&#10;تم إنشاء الوصف تلقائياً">
            <a:extLst>
              <a:ext uri="{FF2B5EF4-FFF2-40B4-BE49-F238E27FC236}">
                <a16:creationId xmlns:a16="http://schemas.microsoft.com/office/drawing/2014/main" id="{2D164609-AFD0-34CD-0ACD-65637ED37C8A}"/>
              </a:ext>
            </a:extLst>
          </p:cNvPr>
          <p:cNvPicPr>
            <a:picLocks noChangeAspect="1"/>
          </p:cNvPicPr>
          <p:nvPr/>
        </p:nvPicPr>
        <p:blipFill>
          <a:blip r:embed="rId2"/>
          <a:stretch>
            <a:fillRect/>
          </a:stretch>
        </p:blipFill>
        <p:spPr>
          <a:xfrm>
            <a:off x="280118" y="221399"/>
            <a:ext cx="6808751" cy="4191955"/>
          </a:xfrm>
          <a:prstGeom prst="rect">
            <a:avLst/>
          </a:prstGeom>
        </p:spPr>
      </p:pic>
      <p:pic>
        <p:nvPicPr>
          <p:cNvPr id="14" name="صورة 13" descr="صورة تحتوي على جمجمة, عظم, هيكل عظمي, حفرية&#10;&#10;تم إنشاء الوصف تلقائياً">
            <a:extLst>
              <a:ext uri="{FF2B5EF4-FFF2-40B4-BE49-F238E27FC236}">
                <a16:creationId xmlns:a16="http://schemas.microsoft.com/office/drawing/2014/main" id="{FBEE7ED0-117B-673A-8302-68B1C3933F3B}"/>
              </a:ext>
            </a:extLst>
          </p:cNvPr>
          <p:cNvPicPr>
            <a:picLocks noChangeAspect="1"/>
          </p:cNvPicPr>
          <p:nvPr/>
        </p:nvPicPr>
        <p:blipFill>
          <a:blip r:embed="rId3"/>
          <a:stretch>
            <a:fillRect/>
          </a:stretch>
        </p:blipFill>
        <p:spPr>
          <a:xfrm>
            <a:off x="5916704" y="3650513"/>
            <a:ext cx="5715001" cy="2986088"/>
          </a:xfrm>
          <a:prstGeom prst="rect">
            <a:avLst/>
          </a:prstGeom>
        </p:spPr>
      </p:pic>
    </p:spTree>
    <p:extLst>
      <p:ext uri="{BB962C8B-B14F-4D97-AF65-F5344CB8AC3E}">
        <p14:creationId xmlns:p14="http://schemas.microsoft.com/office/powerpoint/2010/main" val="1942771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0290BB-6F30-7A0D-2779-252B1ED1549C}"/>
              </a:ext>
            </a:extLst>
          </p:cNvPr>
          <p:cNvSpPr>
            <a:spLocks noGrp="1"/>
          </p:cNvSpPr>
          <p:nvPr>
            <p:ph type="title"/>
          </p:nvPr>
        </p:nvSpPr>
        <p:spPr>
          <a:xfrm>
            <a:off x="1534696" y="125507"/>
            <a:ext cx="9787728" cy="636493"/>
          </a:xfrm>
        </p:spPr>
        <p:txBody>
          <a:bodyPr>
            <a:noAutofit/>
          </a:bodyPr>
          <a:lstStyle/>
          <a:p>
            <a:pPr algn="r"/>
            <a:r>
              <a:rPr lang="ar-IQ" sz="4000" b="1" dirty="0"/>
              <a:t>الزواحف </a:t>
            </a:r>
          </a:p>
        </p:txBody>
      </p:sp>
      <p:sp>
        <p:nvSpPr>
          <p:cNvPr id="3" name="عنصر نائب للمحتوى 2">
            <a:extLst>
              <a:ext uri="{FF2B5EF4-FFF2-40B4-BE49-F238E27FC236}">
                <a16:creationId xmlns:a16="http://schemas.microsoft.com/office/drawing/2014/main" id="{DFF509E1-429E-EEE6-F152-3430DC4154B4}"/>
              </a:ext>
            </a:extLst>
          </p:cNvPr>
          <p:cNvSpPr>
            <a:spLocks noGrp="1"/>
          </p:cNvSpPr>
          <p:nvPr>
            <p:ph idx="1"/>
          </p:nvPr>
        </p:nvSpPr>
        <p:spPr>
          <a:xfrm>
            <a:off x="129988" y="699246"/>
            <a:ext cx="11932024" cy="6033247"/>
          </a:xfrm>
        </p:spPr>
        <p:txBody>
          <a:bodyPr>
            <a:normAutofit fontScale="85000" lnSpcReduction="20000"/>
          </a:bodyPr>
          <a:lstStyle/>
          <a:p>
            <a:pPr marL="0" indent="0">
              <a:buNone/>
            </a:pPr>
            <a:r>
              <a:rPr lang="ar-IQ" sz="2800" b="1" dirty="0"/>
              <a:t>الفم واسع وزاويته تمتد حتى منطقة تمفصل الفكوك والغدد الفمية أكثر تميزا أكثر مما هي علية في البرمائيات وهي : </a:t>
            </a:r>
          </a:p>
          <a:p>
            <a:pPr marL="0" indent="0">
              <a:buNone/>
            </a:pPr>
            <a:r>
              <a:rPr lang="ar-IQ" sz="2800" b="1" dirty="0">
                <a:solidFill>
                  <a:srgbClr val="002060"/>
                </a:solidFill>
              </a:rPr>
              <a:t>1- غدد مخاطية </a:t>
            </a:r>
            <a:r>
              <a:rPr lang="en-US" sz="2800" b="1" dirty="0">
                <a:solidFill>
                  <a:srgbClr val="002060"/>
                </a:solidFill>
              </a:rPr>
              <a:t>Mucous gland </a:t>
            </a:r>
            <a:r>
              <a:rPr lang="ar-IQ" sz="2800" b="1" dirty="0">
                <a:solidFill>
                  <a:srgbClr val="002060"/>
                </a:solidFill>
              </a:rPr>
              <a:t> </a:t>
            </a:r>
          </a:p>
          <a:p>
            <a:pPr marL="0" indent="0">
              <a:buNone/>
            </a:pPr>
            <a:r>
              <a:rPr lang="ar-IQ" sz="2800" b="1" dirty="0">
                <a:solidFill>
                  <a:srgbClr val="002060"/>
                </a:solidFill>
              </a:rPr>
              <a:t>2- غدد لسانية </a:t>
            </a:r>
            <a:r>
              <a:rPr lang="en-US" sz="2800" b="1" dirty="0">
                <a:solidFill>
                  <a:srgbClr val="002060"/>
                </a:solidFill>
              </a:rPr>
              <a:t>Lingual gland </a:t>
            </a:r>
            <a:r>
              <a:rPr lang="ar-IQ" sz="2800" b="1" dirty="0">
                <a:solidFill>
                  <a:srgbClr val="002060"/>
                </a:solidFill>
              </a:rPr>
              <a:t> </a:t>
            </a:r>
          </a:p>
          <a:p>
            <a:pPr marL="0" indent="0">
              <a:buNone/>
            </a:pPr>
            <a:r>
              <a:rPr lang="ar-IQ" sz="2800" b="1" dirty="0">
                <a:solidFill>
                  <a:srgbClr val="002060"/>
                </a:solidFill>
              </a:rPr>
              <a:t>3- غدد حنكية </a:t>
            </a:r>
            <a:r>
              <a:rPr lang="en-US" sz="2800" b="1" dirty="0" err="1">
                <a:solidFill>
                  <a:srgbClr val="002060"/>
                </a:solidFill>
              </a:rPr>
              <a:t>Palatin</a:t>
            </a:r>
            <a:r>
              <a:rPr lang="en-US" sz="2800" b="1" dirty="0">
                <a:solidFill>
                  <a:srgbClr val="002060"/>
                </a:solidFill>
              </a:rPr>
              <a:t> gland </a:t>
            </a:r>
            <a:r>
              <a:rPr lang="ar-IQ" sz="2800" b="1" dirty="0">
                <a:solidFill>
                  <a:srgbClr val="002060"/>
                </a:solidFill>
              </a:rPr>
              <a:t> </a:t>
            </a:r>
          </a:p>
          <a:p>
            <a:pPr marL="0" indent="0">
              <a:buNone/>
            </a:pPr>
            <a:r>
              <a:rPr lang="ar-IQ" sz="2800" b="1" dirty="0">
                <a:solidFill>
                  <a:srgbClr val="002060"/>
                </a:solidFill>
              </a:rPr>
              <a:t>4- غدد قبل الفكية </a:t>
            </a:r>
            <a:r>
              <a:rPr lang="en-US" sz="2800" b="1" dirty="0">
                <a:solidFill>
                  <a:srgbClr val="002060"/>
                </a:solidFill>
              </a:rPr>
              <a:t>Premaxillary gland </a:t>
            </a:r>
            <a:r>
              <a:rPr lang="ar-IQ" sz="2800" b="1" dirty="0">
                <a:solidFill>
                  <a:srgbClr val="002060"/>
                </a:solidFill>
              </a:rPr>
              <a:t> </a:t>
            </a:r>
          </a:p>
          <a:p>
            <a:pPr marL="0" indent="0">
              <a:buNone/>
            </a:pPr>
            <a:r>
              <a:rPr lang="ar-IQ" sz="2800" b="1" dirty="0">
                <a:solidFill>
                  <a:srgbClr val="002060"/>
                </a:solidFill>
              </a:rPr>
              <a:t>5- شفوية علوية </a:t>
            </a:r>
            <a:r>
              <a:rPr lang="en-US" sz="2800" b="1" dirty="0" err="1">
                <a:solidFill>
                  <a:srgbClr val="002060"/>
                </a:solidFill>
              </a:rPr>
              <a:t>Supralabial</a:t>
            </a:r>
            <a:r>
              <a:rPr lang="en-US" sz="2800" b="1" dirty="0">
                <a:solidFill>
                  <a:srgbClr val="002060"/>
                </a:solidFill>
              </a:rPr>
              <a:t> gland </a:t>
            </a:r>
            <a:r>
              <a:rPr lang="ar-IQ" sz="2800" b="1" dirty="0">
                <a:solidFill>
                  <a:srgbClr val="002060"/>
                </a:solidFill>
              </a:rPr>
              <a:t> </a:t>
            </a:r>
          </a:p>
          <a:p>
            <a:pPr marL="0" indent="0">
              <a:buNone/>
            </a:pPr>
            <a:r>
              <a:rPr lang="ar-IQ" sz="2800" b="1" dirty="0">
                <a:solidFill>
                  <a:srgbClr val="002060"/>
                </a:solidFill>
              </a:rPr>
              <a:t>6- شفوية سفلى </a:t>
            </a:r>
            <a:r>
              <a:rPr lang="en-US" sz="2800" b="1" dirty="0">
                <a:solidFill>
                  <a:srgbClr val="002060"/>
                </a:solidFill>
              </a:rPr>
              <a:t>Infralabial gland </a:t>
            </a:r>
            <a:r>
              <a:rPr lang="ar-IQ" sz="2800" b="1" dirty="0">
                <a:solidFill>
                  <a:srgbClr val="002060"/>
                </a:solidFill>
              </a:rPr>
              <a:t> </a:t>
            </a:r>
          </a:p>
          <a:p>
            <a:pPr marL="0" indent="0">
              <a:buNone/>
            </a:pPr>
            <a:r>
              <a:rPr lang="ar-IQ" sz="2800" b="1" dirty="0">
                <a:solidFill>
                  <a:srgbClr val="002060"/>
                </a:solidFill>
              </a:rPr>
              <a:t>7- غدد سمية </a:t>
            </a:r>
            <a:r>
              <a:rPr lang="en-US" sz="2800" b="1" dirty="0">
                <a:solidFill>
                  <a:srgbClr val="002060"/>
                </a:solidFill>
              </a:rPr>
              <a:t>Venom gland </a:t>
            </a:r>
            <a:r>
              <a:rPr lang="ar-IQ" sz="2800" b="1" dirty="0">
                <a:solidFill>
                  <a:srgbClr val="002060"/>
                </a:solidFill>
              </a:rPr>
              <a:t> </a:t>
            </a:r>
            <a:r>
              <a:rPr lang="ar-IQ" sz="2800" b="1" dirty="0"/>
              <a:t>وهي غدد شفوية متحورة توجد في الافاعي السامة </a:t>
            </a:r>
            <a:r>
              <a:rPr lang="ar-IQ" sz="2800" b="1" dirty="0" err="1"/>
              <a:t>والعضايا</a:t>
            </a:r>
            <a:r>
              <a:rPr lang="ar-IQ" sz="2800" b="1" dirty="0"/>
              <a:t> من جنس </a:t>
            </a:r>
            <a:r>
              <a:rPr lang="en-US" sz="2800" b="1" dirty="0"/>
              <a:t>Heloderma </a:t>
            </a:r>
            <a:r>
              <a:rPr lang="ar-IQ" sz="2800" b="1" dirty="0"/>
              <a:t> وتفتح قناة كل غدة في تجويف ناب السم وتكون المادة السمية اما :</a:t>
            </a:r>
          </a:p>
          <a:p>
            <a:r>
              <a:rPr lang="ar-IQ" sz="2800" b="1" dirty="0"/>
              <a:t>حالة للدم </a:t>
            </a:r>
            <a:r>
              <a:rPr lang="en-US" sz="2800" b="1" dirty="0"/>
              <a:t>Hemolytic </a:t>
            </a:r>
            <a:r>
              <a:rPr lang="ar-IQ" sz="2800" b="1" dirty="0"/>
              <a:t> كما في الحية </a:t>
            </a:r>
            <a:r>
              <a:rPr lang="en-US" sz="2800" b="1" dirty="0"/>
              <a:t>Pit_ vipers</a:t>
            </a:r>
            <a:r>
              <a:rPr lang="ar-IQ" sz="2800" b="1" dirty="0"/>
              <a:t> .</a:t>
            </a:r>
          </a:p>
          <a:p>
            <a:r>
              <a:rPr lang="ar-IQ" sz="2800" b="1" dirty="0"/>
              <a:t> ذات تأثير سام </a:t>
            </a:r>
            <a:r>
              <a:rPr lang="ar-IQ" sz="2800" b="1" dirty="0" err="1"/>
              <a:t>للاعصاب</a:t>
            </a:r>
            <a:r>
              <a:rPr lang="ar-IQ" sz="2800" b="1" dirty="0"/>
              <a:t> </a:t>
            </a:r>
            <a:r>
              <a:rPr lang="en-US" sz="2800" b="1" dirty="0"/>
              <a:t>Neurotoxic </a:t>
            </a:r>
            <a:r>
              <a:rPr lang="ar-IQ" sz="2800" b="1" dirty="0"/>
              <a:t> كما في الكوبرا والحيات البحرية .</a:t>
            </a:r>
          </a:p>
          <a:p>
            <a:r>
              <a:rPr lang="ar-IQ" sz="2800" b="1" dirty="0">
                <a:solidFill>
                  <a:srgbClr val="002060"/>
                </a:solidFill>
              </a:rPr>
              <a:t> ذات تأثير على الدم والاعصاب معا كما في الوحش جيلا </a:t>
            </a:r>
            <a:r>
              <a:rPr lang="en-US" sz="2800" b="1" dirty="0">
                <a:solidFill>
                  <a:srgbClr val="002060"/>
                </a:solidFill>
              </a:rPr>
              <a:t>Gila monster</a:t>
            </a:r>
            <a:endParaRPr lang="ar-IQ" sz="2800" b="1" dirty="0">
              <a:solidFill>
                <a:srgbClr val="002060"/>
              </a:solidFill>
            </a:endParaRPr>
          </a:p>
          <a:p>
            <a:endParaRPr lang="ar-IQ" dirty="0"/>
          </a:p>
          <a:p>
            <a:pPr marL="0" indent="0">
              <a:buNone/>
            </a:pPr>
            <a:endParaRPr lang="ar-IQ" dirty="0"/>
          </a:p>
          <a:p>
            <a:pPr marL="0" indent="0">
              <a:buNone/>
            </a:pPr>
            <a:endParaRPr lang="ar-IQ" dirty="0"/>
          </a:p>
        </p:txBody>
      </p:sp>
      <p:pic>
        <p:nvPicPr>
          <p:cNvPr id="4" name="عنصر نائب للمحتوى 7" descr="صورة تحتوي على الحيوان الثديي, الزواحف, سحلية, الزواحف القشرية&#10;&#10;تم إنشاء الوصف تلقائياً">
            <a:extLst>
              <a:ext uri="{FF2B5EF4-FFF2-40B4-BE49-F238E27FC236}">
                <a16:creationId xmlns:a16="http://schemas.microsoft.com/office/drawing/2014/main" id="{79641DA3-B1F9-AA51-CFEB-8A065F621D2D}"/>
              </a:ext>
            </a:extLst>
          </p:cNvPr>
          <p:cNvPicPr>
            <a:picLocks noChangeAspect="1"/>
          </p:cNvPicPr>
          <p:nvPr/>
        </p:nvPicPr>
        <p:blipFill>
          <a:blip r:embed="rId2"/>
          <a:stretch>
            <a:fillRect/>
          </a:stretch>
        </p:blipFill>
        <p:spPr>
          <a:xfrm>
            <a:off x="1" y="1188850"/>
            <a:ext cx="2545976" cy="3048748"/>
          </a:xfrm>
          <a:prstGeom prst="rect">
            <a:avLst/>
          </a:prstGeom>
        </p:spPr>
      </p:pic>
    </p:spTree>
    <p:extLst>
      <p:ext uri="{BB962C8B-B14F-4D97-AF65-F5344CB8AC3E}">
        <p14:creationId xmlns:p14="http://schemas.microsoft.com/office/powerpoint/2010/main" val="182822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7A4EA316-859C-209B-720A-B984EA71EA0E}"/>
              </a:ext>
            </a:extLst>
          </p:cNvPr>
          <p:cNvSpPr txBox="1"/>
          <p:nvPr/>
        </p:nvSpPr>
        <p:spPr>
          <a:xfrm>
            <a:off x="209549" y="3698108"/>
            <a:ext cx="2647951" cy="1340617"/>
          </a:xfrm>
          <a:prstGeom prst="rect">
            <a:avLst/>
          </a:prstGeom>
          <a:noFill/>
        </p:spPr>
        <p:txBody>
          <a:bodyPr wrap="square">
            <a:spAutoFit/>
          </a:bodyPr>
          <a:lstStyle/>
          <a:p>
            <a:r>
              <a:rPr lang="en-US" sz="4000" b="1" dirty="0">
                <a:solidFill>
                  <a:srgbClr val="002060"/>
                </a:solidFill>
              </a:rPr>
              <a:t>Gila monster</a:t>
            </a:r>
            <a:endParaRPr lang="ar-IQ" sz="4000" dirty="0"/>
          </a:p>
        </p:txBody>
      </p:sp>
      <p:pic>
        <p:nvPicPr>
          <p:cNvPr id="7" name="صورة 6" descr="صورة تحتوي على الزواحف, الزواحف القشرية, سحلية, برمائيات&#10;&#10;تم إنشاء الوصف تلقائياً">
            <a:extLst>
              <a:ext uri="{FF2B5EF4-FFF2-40B4-BE49-F238E27FC236}">
                <a16:creationId xmlns:a16="http://schemas.microsoft.com/office/drawing/2014/main" id="{3E1AFE6C-43DB-2344-AB7B-AD5FFD79C9FB}"/>
              </a:ext>
            </a:extLst>
          </p:cNvPr>
          <p:cNvPicPr>
            <a:picLocks noChangeAspect="1"/>
          </p:cNvPicPr>
          <p:nvPr/>
        </p:nvPicPr>
        <p:blipFill>
          <a:blip r:embed="rId2"/>
          <a:stretch>
            <a:fillRect/>
          </a:stretch>
        </p:blipFill>
        <p:spPr>
          <a:xfrm>
            <a:off x="361950" y="254060"/>
            <a:ext cx="5395352" cy="3049547"/>
          </a:xfrm>
          <a:prstGeom prst="rect">
            <a:avLst/>
          </a:prstGeom>
        </p:spPr>
      </p:pic>
      <p:pic>
        <p:nvPicPr>
          <p:cNvPr id="9" name="صورة 8" descr="صورة تحتوي على الشعاب المرجانية, الزواحف, في الخارج, صخرة&#10;&#10;تم إنشاء الوصف تلقائياً">
            <a:extLst>
              <a:ext uri="{FF2B5EF4-FFF2-40B4-BE49-F238E27FC236}">
                <a16:creationId xmlns:a16="http://schemas.microsoft.com/office/drawing/2014/main" id="{66084D2D-08ED-4303-CB12-0AABF3B4FCA5}"/>
              </a:ext>
            </a:extLst>
          </p:cNvPr>
          <p:cNvPicPr>
            <a:picLocks noChangeAspect="1"/>
          </p:cNvPicPr>
          <p:nvPr/>
        </p:nvPicPr>
        <p:blipFill>
          <a:blip r:embed="rId3"/>
          <a:stretch>
            <a:fillRect/>
          </a:stretch>
        </p:blipFill>
        <p:spPr>
          <a:xfrm>
            <a:off x="6200775" y="0"/>
            <a:ext cx="5923989" cy="3554393"/>
          </a:xfrm>
          <a:prstGeom prst="rect">
            <a:avLst/>
          </a:prstGeom>
        </p:spPr>
      </p:pic>
      <p:pic>
        <p:nvPicPr>
          <p:cNvPr id="11" name="صورة 10" descr="صورة تحتوي على الحيوان الثديي, سحلية, الزواحف, في الخارج&#10;&#10;تم إنشاء الوصف تلقائياً">
            <a:extLst>
              <a:ext uri="{FF2B5EF4-FFF2-40B4-BE49-F238E27FC236}">
                <a16:creationId xmlns:a16="http://schemas.microsoft.com/office/drawing/2014/main" id="{F1B4A8F6-2F05-D0BD-5790-15074A0DF7BC}"/>
              </a:ext>
            </a:extLst>
          </p:cNvPr>
          <p:cNvPicPr>
            <a:picLocks noChangeAspect="1"/>
          </p:cNvPicPr>
          <p:nvPr/>
        </p:nvPicPr>
        <p:blipFill>
          <a:blip r:embed="rId4"/>
          <a:stretch>
            <a:fillRect/>
          </a:stretch>
        </p:blipFill>
        <p:spPr>
          <a:xfrm>
            <a:off x="3178173" y="3554393"/>
            <a:ext cx="4822827" cy="3360221"/>
          </a:xfrm>
          <a:prstGeom prst="rect">
            <a:avLst/>
          </a:prstGeom>
        </p:spPr>
      </p:pic>
    </p:spTree>
    <p:extLst>
      <p:ext uri="{BB962C8B-B14F-4D97-AF65-F5344CB8AC3E}">
        <p14:creationId xmlns:p14="http://schemas.microsoft.com/office/powerpoint/2010/main" val="624619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BD0D890-9BA8-28BD-F75F-AC646910EE09}"/>
              </a:ext>
            </a:extLst>
          </p:cNvPr>
          <p:cNvSpPr>
            <a:spLocks noGrp="1"/>
          </p:cNvSpPr>
          <p:nvPr>
            <p:ph idx="1"/>
          </p:nvPr>
        </p:nvSpPr>
        <p:spPr>
          <a:xfrm>
            <a:off x="259975" y="152400"/>
            <a:ext cx="11761695" cy="6705600"/>
          </a:xfrm>
        </p:spPr>
        <p:txBody>
          <a:bodyPr>
            <a:normAutofit/>
          </a:bodyPr>
          <a:lstStyle/>
          <a:p>
            <a:pPr marL="0" indent="0">
              <a:buNone/>
            </a:pPr>
            <a:r>
              <a:rPr lang="ar-IQ" sz="3600" b="1" dirty="0">
                <a:solidFill>
                  <a:srgbClr val="C00000"/>
                </a:solidFill>
              </a:rPr>
              <a:t>اللسان في الزواحف </a:t>
            </a:r>
          </a:p>
          <a:p>
            <a:pPr marL="0" indent="0">
              <a:buNone/>
            </a:pPr>
            <a:r>
              <a:rPr lang="ar-IQ" sz="2800" b="1" dirty="0">
                <a:solidFill>
                  <a:schemeClr val="tx2">
                    <a:lumMod val="50000"/>
                  </a:schemeClr>
                </a:solidFill>
              </a:rPr>
              <a:t>اللسان في الحرشفيات جيد النمو ومتحرك وفي الافاعي يمتلك الفك العلوي شق او حز يسمح بخروج اللسان حتى وان كان الفم مغلقا. </a:t>
            </a:r>
          </a:p>
          <a:p>
            <a:pPr marL="0" indent="0">
              <a:buNone/>
            </a:pPr>
            <a:r>
              <a:rPr lang="ar-IQ" sz="2800" b="1" dirty="0">
                <a:solidFill>
                  <a:schemeClr val="tx2">
                    <a:lumMod val="50000"/>
                  </a:schemeClr>
                </a:solidFill>
              </a:rPr>
              <a:t>في السلاحف والتماسيح يكون مثبت في قاع التجويف ولا يمكن مده.   </a:t>
            </a:r>
          </a:p>
          <a:p>
            <a:pPr marL="0" indent="0">
              <a:buNone/>
            </a:pPr>
            <a:r>
              <a:rPr lang="ar-IQ" sz="3600" b="1" dirty="0">
                <a:solidFill>
                  <a:srgbClr val="C00000"/>
                </a:solidFill>
              </a:rPr>
              <a:t>الاسنان </a:t>
            </a:r>
            <a:r>
              <a:rPr lang="ar-IQ" sz="2800" b="1" dirty="0">
                <a:solidFill>
                  <a:schemeClr val="tx2">
                    <a:lumMod val="50000"/>
                  </a:schemeClr>
                </a:solidFill>
              </a:rPr>
              <a:t> (</a:t>
            </a:r>
            <a:r>
              <a:rPr lang="ar-IQ" sz="2800" b="1" dirty="0">
                <a:solidFill>
                  <a:schemeClr val="accent1"/>
                </a:solidFill>
              </a:rPr>
              <a:t>متعددة المجموعة السنية </a:t>
            </a:r>
            <a:r>
              <a:rPr lang="en-US" sz="2800" b="1" dirty="0">
                <a:solidFill>
                  <a:schemeClr val="accent1"/>
                </a:solidFill>
              </a:rPr>
              <a:t>Polyphyodont</a:t>
            </a:r>
            <a:r>
              <a:rPr lang="ar-IQ" sz="2800" b="1" dirty="0">
                <a:solidFill>
                  <a:schemeClr val="tx2">
                    <a:lumMod val="50000"/>
                  </a:schemeClr>
                </a:solidFill>
              </a:rPr>
              <a:t>)</a:t>
            </a:r>
          </a:p>
          <a:p>
            <a:pPr marL="0" indent="0">
              <a:buNone/>
            </a:pPr>
            <a:r>
              <a:rPr lang="ar-IQ" sz="2800" b="1" dirty="0">
                <a:solidFill>
                  <a:schemeClr val="tx2">
                    <a:lumMod val="50000"/>
                  </a:schemeClr>
                </a:solidFill>
              </a:rPr>
              <a:t>1-تتباين الاسنان بشكل كبير في الزواحف فتكون عديمة الاسنان كما في السلاحف </a:t>
            </a:r>
            <a:r>
              <a:rPr lang="en-US" sz="2800" b="1" dirty="0">
                <a:solidFill>
                  <a:schemeClr val="tx2">
                    <a:lumMod val="50000"/>
                  </a:schemeClr>
                </a:solidFill>
              </a:rPr>
              <a:t>Horny beak</a:t>
            </a:r>
            <a:endParaRPr lang="ar-IQ" sz="2800" b="1" dirty="0">
              <a:solidFill>
                <a:schemeClr val="tx2">
                  <a:lumMod val="50000"/>
                </a:schemeClr>
              </a:solidFill>
            </a:endParaRPr>
          </a:p>
          <a:p>
            <a:pPr marL="0" indent="0">
              <a:buNone/>
            </a:pPr>
            <a:r>
              <a:rPr lang="ar-IQ" sz="2800" b="1" dirty="0">
                <a:solidFill>
                  <a:schemeClr val="tx2">
                    <a:lumMod val="50000"/>
                  </a:schemeClr>
                </a:solidFill>
              </a:rPr>
              <a:t>2-التماسيح </a:t>
            </a:r>
            <a:r>
              <a:rPr lang="ar-IQ" sz="2800" b="1" dirty="0" err="1">
                <a:solidFill>
                  <a:schemeClr val="tx2">
                    <a:lumMod val="50000"/>
                  </a:schemeClr>
                </a:solidFill>
              </a:rPr>
              <a:t>غمدية</a:t>
            </a:r>
            <a:r>
              <a:rPr lang="ar-IQ" sz="2800" b="1" dirty="0">
                <a:solidFill>
                  <a:schemeClr val="tx2">
                    <a:lumMod val="50000"/>
                  </a:schemeClr>
                </a:solidFill>
              </a:rPr>
              <a:t> الاتصال </a:t>
            </a:r>
            <a:r>
              <a:rPr lang="en-US" sz="2800" b="1" dirty="0">
                <a:solidFill>
                  <a:schemeClr val="tx2">
                    <a:lumMod val="50000"/>
                  </a:schemeClr>
                </a:solidFill>
              </a:rPr>
              <a:t> .Thecodont</a:t>
            </a:r>
            <a:r>
              <a:rPr lang="ar-IQ" sz="2800" b="1" dirty="0">
                <a:solidFill>
                  <a:schemeClr val="tx2">
                    <a:lumMod val="50000"/>
                  </a:schemeClr>
                </a:solidFill>
              </a:rPr>
              <a:t> </a:t>
            </a:r>
          </a:p>
          <a:p>
            <a:pPr marL="0" indent="0">
              <a:buNone/>
            </a:pPr>
            <a:r>
              <a:rPr lang="ar-IQ" sz="2800" b="1" dirty="0">
                <a:solidFill>
                  <a:schemeClr val="tx2">
                    <a:lumMod val="50000"/>
                  </a:schemeClr>
                </a:solidFill>
              </a:rPr>
              <a:t>3-رتبة الحرشفيات من نوع جانية الارتباط  </a:t>
            </a:r>
            <a:r>
              <a:rPr lang="en-US" sz="2800" b="1" dirty="0">
                <a:solidFill>
                  <a:schemeClr val="tx2">
                    <a:lumMod val="50000"/>
                  </a:schemeClr>
                </a:solidFill>
              </a:rPr>
              <a:t>Pleurodont</a:t>
            </a:r>
            <a:r>
              <a:rPr lang="ar-IQ" sz="2800" b="1" dirty="0">
                <a:solidFill>
                  <a:schemeClr val="tx2">
                    <a:lumMod val="50000"/>
                  </a:schemeClr>
                </a:solidFill>
              </a:rPr>
              <a:t> . </a:t>
            </a:r>
          </a:p>
          <a:p>
            <a:pPr marL="0" indent="0">
              <a:buNone/>
            </a:pPr>
            <a:r>
              <a:rPr lang="ar-IQ" sz="2800" b="1" dirty="0">
                <a:solidFill>
                  <a:schemeClr val="tx2">
                    <a:lumMod val="50000"/>
                  </a:schemeClr>
                </a:solidFill>
              </a:rPr>
              <a:t>4-تمتلك بعض الافاعي والعظايا سنا عاجيا انتقاليا في الفك العلوي (سن البيض </a:t>
            </a:r>
            <a:r>
              <a:rPr lang="en-US" sz="2800" b="1" dirty="0">
                <a:solidFill>
                  <a:schemeClr val="tx2">
                    <a:lumMod val="50000"/>
                  </a:schemeClr>
                </a:solidFill>
              </a:rPr>
              <a:t>Egg tooth</a:t>
            </a:r>
            <a:r>
              <a:rPr lang="ar-IQ" sz="2800" b="1" dirty="0">
                <a:solidFill>
                  <a:schemeClr val="tx2">
                    <a:lumMod val="50000"/>
                  </a:schemeClr>
                </a:solidFill>
              </a:rPr>
              <a:t> ) او يسمى سن الفقس </a:t>
            </a:r>
            <a:r>
              <a:rPr lang="en-US" sz="2800" b="1" dirty="0">
                <a:solidFill>
                  <a:schemeClr val="tx2">
                    <a:lumMod val="50000"/>
                  </a:schemeClr>
                </a:solidFill>
              </a:rPr>
              <a:t>Hatching tooth</a:t>
            </a:r>
            <a:r>
              <a:rPr lang="ar-IQ" sz="2800" b="1" dirty="0">
                <a:solidFill>
                  <a:schemeClr val="tx2">
                    <a:lumMod val="50000"/>
                  </a:schemeClr>
                </a:solidFill>
              </a:rPr>
              <a:t> .  </a:t>
            </a:r>
          </a:p>
          <a:p>
            <a:pPr marL="0" indent="0">
              <a:buNone/>
            </a:pPr>
            <a:endParaRPr lang="ar-IQ" sz="2800" b="1" dirty="0">
              <a:solidFill>
                <a:schemeClr val="tx2">
                  <a:lumMod val="50000"/>
                </a:schemeClr>
              </a:solidFill>
            </a:endParaRPr>
          </a:p>
        </p:txBody>
      </p:sp>
    </p:spTree>
    <p:extLst>
      <p:ext uri="{BB962C8B-B14F-4D97-AF65-F5344CB8AC3E}">
        <p14:creationId xmlns:p14="http://schemas.microsoft.com/office/powerpoint/2010/main" val="217680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4" descr="صورة تحتوي على الزواحف, سلحفاة, يمسك, شخص&#10;&#10;تم إنشاء الوصف تلقائياً">
            <a:extLst>
              <a:ext uri="{FF2B5EF4-FFF2-40B4-BE49-F238E27FC236}">
                <a16:creationId xmlns:a16="http://schemas.microsoft.com/office/drawing/2014/main" id="{F3B783D9-F723-B1F9-10F6-51BB59380EFB}"/>
              </a:ext>
            </a:extLst>
          </p:cNvPr>
          <p:cNvPicPr>
            <a:picLocks noGrp="1" noChangeAspect="1"/>
          </p:cNvPicPr>
          <p:nvPr>
            <p:ph idx="1"/>
          </p:nvPr>
        </p:nvPicPr>
        <p:blipFill>
          <a:blip r:embed="rId2"/>
          <a:stretch>
            <a:fillRect/>
          </a:stretch>
        </p:blipFill>
        <p:spPr>
          <a:xfrm>
            <a:off x="152399" y="681317"/>
            <a:ext cx="6035159" cy="4470681"/>
          </a:xfrm>
        </p:spPr>
      </p:pic>
      <p:pic>
        <p:nvPicPr>
          <p:cNvPr id="5" name="صورة 4" descr="صورة تحتوي على في الخارج, الزواحف, ثعبان, الحيوان الثديي&#10;&#10;تم إنشاء الوصف تلقائياً">
            <a:extLst>
              <a:ext uri="{FF2B5EF4-FFF2-40B4-BE49-F238E27FC236}">
                <a16:creationId xmlns:a16="http://schemas.microsoft.com/office/drawing/2014/main" id="{34C45FBA-10D1-F589-2753-33470CFB2EF4}"/>
              </a:ext>
            </a:extLst>
          </p:cNvPr>
          <p:cNvPicPr>
            <a:picLocks noChangeAspect="1"/>
          </p:cNvPicPr>
          <p:nvPr/>
        </p:nvPicPr>
        <p:blipFill>
          <a:blip r:embed="rId3"/>
          <a:stretch>
            <a:fillRect/>
          </a:stretch>
        </p:blipFill>
        <p:spPr>
          <a:xfrm>
            <a:off x="6920753" y="681317"/>
            <a:ext cx="5034211" cy="4470681"/>
          </a:xfrm>
          <a:prstGeom prst="rect">
            <a:avLst/>
          </a:prstGeom>
        </p:spPr>
      </p:pic>
    </p:spTree>
    <p:extLst>
      <p:ext uri="{BB962C8B-B14F-4D97-AF65-F5344CB8AC3E}">
        <p14:creationId xmlns:p14="http://schemas.microsoft.com/office/powerpoint/2010/main" val="242167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4EC046C-EC8D-FFAD-6611-42FE50D655D2}"/>
              </a:ext>
            </a:extLst>
          </p:cNvPr>
          <p:cNvSpPr>
            <a:spLocks noGrp="1"/>
          </p:cNvSpPr>
          <p:nvPr>
            <p:ph type="title"/>
          </p:nvPr>
        </p:nvSpPr>
        <p:spPr>
          <a:xfrm>
            <a:off x="1534696" y="170329"/>
            <a:ext cx="9680151" cy="744071"/>
          </a:xfrm>
        </p:spPr>
        <p:txBody>
          <a:bodyPr/>
          <a:lstStyle/>
          <a:p>
            <a:pPr algn="r"/>
            <a:r>
              <a:rPr lang="ar-IQ" sz="4000" b="1" dirty="0">
                <a:solidFill>
                  <a:srgbClr val="C00000"/>
                </a:solidFill>
              </a:rPr>
              <a:t>الطيور</a:t>
            </a:r>
            <a:r>
              <a:rPr lang="ar-IQ" dirty="0"/>
              <a:t> </a:t>
            </a:r>
          </a:p>
        </p:txBody>
      </p:sp>
      <p:sp>
        <p:nvSpPr>
          <p:cNvPr id="3" name="عنصر نائب للمحتوى 2">
            <a:extLst>
              <a:ext uri="{FF2B5EF4-FFF2-40B4-BE49-F238E27FC236}">
                <a16:creationId xmlns:a16="http://schemas.microsoft.com/office/drawing/2014/main" id="{15C6E314-04E3-87D8-7CA3-BAF068775951}"/>
              </a:ext>
            </a:extLst>
          </p:cNvPr>
          <p:cNvSpPr>
            <a:spLocks noGrp="1"/>
          </p:cNvSpPr>
          <p:nvPr>
            <p:ph idx="1"/>
          </p:nvPr>
        </p:nvSpPr>
        <p:spPr>
          <a:xfrm>
            <a:off x="224119" y="914400"/>
            <a:ext cx="11833410" cy="4551945"/>
          </a:xfrm>
        </p:spPr>
        <p:txBody>
          <a:bodyPr>
            <a:normAutofit fontScale="92500" lnSpcReduction="10000"/>
          </a:bodyPr>
          <a:lstStyle/>
          <a:p>
            <a:pPr marL="0" indent="0" algn="ctr">
              <a:buNone/>
            </a:pPr>
            <a:r>
              <a:rPr lang="ar-IQ" sz="3500" b="1" dirty="0"/>
              <a:t>الفم في الطيور يحدد بالمناقير تنمو على الفكين العلوي والسفلي</a:t>
            </a:r>
          </a:p>
          <a:p>
            <a:pPr marL="0" indent="0">
              <a:buNone/>
            </a:pPr>
            <a:r>
              <a:rPr lang="ar-IQ" sz="3200" b="1" dirty="0">
                <a:solidFill>
                  <a:srgbClr val="C00000"/>
                </a:solidFill>
              </a:rPr>
              <a:t>الغدد</a:t>
            </a:r>
            <a:r>
              <a:rPr lang="ar-IQ" sz="2800" b="1" dirty="0"/>
              <a:t> </a:t>
            </a:r>
          </a:p>
          <a:p>
            <a:pPr marL="0" indent="0">
              <a:buNone/>
            </a:pPr>
            <a:r>
              <a:rPr lang="ar-IQ" sz="2800" b="1" dirty="0"/>
              <a:t>الغدد في الطيور تكون قليلة لأنها تقوم بابتلاع الطعام بدرجة عالية من الصلابة + انزيم </a:t>
            </a:r>
            <a:r>
              <a:rPr lang="ar-IQ" sz="2800" b="1" dirty="0" err="1"/>
              <a:t>التايلين</a:t>
            </a:r>
            <a:r>
              <a:rPr lang="ar-IQ" sz="2800" b="1" dirty="0"/>
              <a:t> </a:t>
            </a:r>
            <a:r>
              <a:rPr lang="en-US" sz="2800" b="1" dirty="0"/>
              <a:t>Ptyaline </a:t>
            </a:r>
            <a:r>
              <a:rPr lang="ar-IQ" sz="2800" b="1" dirty="0"/>
              <a:t> الذي يحلل النشويات الى سكريات ثنائية وكما تساعد في مسك الحشرات وغدد فمية تسمى </a:t>
            </a:r>
            <a:r>
              <a:rPr lang="en-US" sz="2800" b="1" dirty="0">
                <a:solidFill>
                  <a:schemeClr val="accent5"/>
                </a:solidFill>
              </a:rPr>
              <a:t>Cementing gland</a:t>
            </a:r>
            <a:r>
              <a:rPr lang="en-US" sz="2800" b="1" dirty="0"/>
              <a:t> </a:t>
            </a:r>
            <a:r>
              <a:rPr lang="ar-IQ" sz="2800" b="1" dirty="0"/>
              <a:t> تنتج مادة لاصقة تستخدم لبناء العش ( طائر السنونو )</a:t>
            </a:r>
          </a:p>
          <a:p>
            <a:pPr marL="0" indent="0">
              <a:buNone/>
            </a:pPr>
            <a:r>
              <a:rPr lang="ar-IQ" sz="4000" b="1" dirty="0">
                <a:solidFill>
                  <a:srgbClr val="C00000"/>
                </a:solidFill>
              </a:rPr>
              <a:t>الاسنان</a:t>
            </a:r>
          </a:p>
          <a:p>
            <a:pPr marL="0" indent="0">
              <a:buNone/>
            </a:pPr>
            <a:r>
              <a:rPr lang="ar-IQ" sz="2800" b="1" dirty="0">
                <a:solidFill>
                  <a:srgbClr val="002060"/>
                </a:solidFill>
              </a:rPr>
              <a:t>الاسنان مفقودة في الطيور الحديثة </a:t>
            </a:r>
          </a:p>
          <a:p>
            <a:pPr marL="0" indent="0">
              <a:buNone/>
            </a:pPr>
            <a:r>
              <a:rPr lang="ar-IQ" sz="2800" b="1" dirty="0">
                <a:solidFill>
                  <a:srgbClr val="002060"/>
                </a:solidFill>
              </a:rPr>
              <a:t>اسنان متقرنة تظهر في أدوار النمو الأولى تسمى اسنان الفقس </a:t>
            </a:r>
            <a:r>
              <a:rPr lang="en-US" sz="2800" b="1" dirty="0">
                <a:solidFill>
                  <a:srgbClr val="002060"/>
                </a:solidFill>
              </a:rPr>
              <a:t>Egg teeth </a:t>
            </a:r>
            <a:r>
              <a:rPr lang="ar-IQ" sz="2800" b="1" dirty="0">
                <a:solidFill>
                  <a:srgbClr val="002060"/>
                </a:solidFill>
              </a:rPr>
              <a:t> تستخدم لكسر قشرة البيضة.    </a:t>
            </a:r>
          </a:p>
        </p:txBody>
      </p:sp>
    </p:spTree>
    <p:extLst>
      <p:ext uri="{BB962C8B-B14F-4D97-AF65-F5344CB8AC3E}">
        <p14:creationId xmlns:p14="http://schemas.microsoft.com/office/powerpoint/2010/main" val="414601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طائر جالين, طائر, دجاج, دواجن&#10;&#10;تم إنشاء الوصف تلقائياً">
            <a:extLst>
              <a:ext uri="{FF2B5EF4-FFF2-40B4-BE49-F238E27FC236}">
                <a16:creationId xmlns:a16="http://schemas.microsoft.com/office/drawing/2014/main" id="{8527C803-E881-938C-13AB-A4B7B46D57A6}"/>
              </a:ext>
            </a:extLst>
          </p:cNvPr>
          <p:cNvPicPr>
            <a:picLocks noChangeAspect="1"/>
          </p:cNvPicPr>
          <p:nvPr/>
        </p:nvPicPr>
        <p:blipFill>
          <a:blip r:embed="rId2"/>
          <a:stretch>
            <a:fillRect/>
          </a:stretch>
        </p:blipFill>
        <p:spPr>
          <a:xfrm>
            <a:off x="206188" y="600354"/>
            <a:ext cx="4052047" cy="4258517"/>
          </a:xfrm>
          <a:prstGeom prst="rect">
            <a:avLst/>
          </a:prstGeom>
        </p:spPr>
      </p:pic>
      <p:pic>
        <p:nvPicPr>
          <p:cNvPr id="7" name="صورة 6" descr="صورة تحتوي على طائر&#10;&#10;تم إنشاء الوصف تلقائياً">
            <a:extLst>
              <a:ext uri="{FF2B5EF4-FFF2-40B4-BE49-F238E27FC236}">
                <a16:creationId xmlns:a16="http://schemas.microsoft.com/office/drawing/2014/main" id="{0855FB0D-A5D2-E430-3674-ACC38494A495}"/>
              </a:ext>
            </a:extLst>
          </p:cNvPr>
          <p:cNvPicPr>
            <a:picLocks noChangeAspect="1"/>
          </p:cNvPicPr>
          <p:nvPr/>
        </p:nvPicPr>
        <p:blipFill>
          <a:blip r:embed="rId3"/>
          <a:stretch>
            <a:fillRect/>
          </a:stretch>
        </p:blipFill>
        <p:spPr>
          <a:xfrm>
            <a:off x="4786312" y="541646"/>
            <a:ext cx="5648606" cy="3758891"/>
          </a:xfrm>
          <a:prstGeom prst="rect">
            <a:avLst/>
          </a:prstGeom>
        </p:spPr>
      </p:pic>
    </p:spTree>
    <p:extLst>
      <p:ext uri="{BB962C8B-B14F-4D97-AF65-F5344CB8AC3E}">
        <p14:creationId xmlns:p14="http://schemas.microsoft.com/office/powerpoint/2010/main" val="210535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4D13C53-C3C8-6726-1485-63ADCD01CD63}"/>
              </a:ext>
            </a:extLst>
          </p:cNvPr>
          <p:cNvSpPr>
            <a:spLocks noGrp="1"/>
          </p:cNvSpPr>
          <p:nvPr>
            <p:ph idx="1"/>
          </p:nvPr>
        </p:nvSpPr>
        <p:spPr>
          <a:xfrm>
            <a:off x="1" y="546847"/>
            <a:ext cx="11116234" cy="6069105"/>
          </a:xfrm>
        </p:spPr>
        <p:txBody>
          <a:bodyPr>
            <a:normAutofit lnSpcReduction="10000"/>
          </a:bodyPr>
          <a:lstStyle/>
          <a:p>
            <a:pPr marL="0" indent="0">
              <a:buNone/>
            </a:pPr>
            <a:r>
              <a:rPr lang="ar-IQ" sz="2800" b="1" dirty="0"/>
              <a:t>الجهاز الهضمي </a:t>
            </a:r>
          </a:p>
          <a:p>
            <a:pPr marL="0" indent="0">
              <a:buNone/>
            </a:pPr>
            <a:r>
              <a:rPr lang="ar-IQ" sz="2800" b="1" dirty="0"/>
              <a:t>الغذاء هو المصدر الرئيسي للطاقة في جسم الكائن الحي لديمومة وأداء فعاليته المختلفة . </a:t>
            </a:r>
          </a:p>
          <a:p>
            <a:pPr marL="0" indent="0">
              <a:buNone/>
            </a:pPr>
            <a:r>
              <a:rPr lang="ar-IQ" sz="2800" b="1" dirty="0"/>
              <a:t>يظهر الجهاز الهضمي تباينا ضمن المجاميع المختلفة حسب </a:t>
            </a:r>
            <a:r>
              <a:rPr lang="ar-IQ" sz="2800" b="1" dirty="0">
                <a:solidFill>
                  <a:srgbClr val="00B0F0"/>
                </a:solidFill>
              </a:rPr>
              <a:t>طبيعة الغذاء </a:t>
            </a:r>
            <a:r>
              <a:rPr lang="ar-IQ" sz="2800" b="1" dirty="0">
                <a:solidFill>
                  <a:schemeClr val="accent4">
                    <a:lumMod val="60000"/>
                    <a:lumOff val="40000"/>
                  </a:schemeClr>
                </a:solidFill>
              </a:rPr>
              <a:t>وعادات التغذية. </a:t>
            </a:r>
          </a:p>
          <a:p>
            <a:pPr marL="0" indent="0">
              <a:buNone/>
            </a:pPr>
            <a:r>
              <a:rPr lang="ar-IQ" sz="2800" b="1" dirty="0">
                <a:solidFill>
                  <a:schemeClr val="accent1">
                    <a:lumMod val="75000"/>
                  </a:schemeClr>
                </a:solidFill>
              </a:rPr>
              <a:t>فأكلات اللحوم قناتها أقصر من اكلات النبات </a:t>
            </a:r>
          </a:p>
          <a:p>
            <a:pPr marL="0" indent="0">
              <a:buNone/>
            </a:pPr>
            <a:r>
              <a:rPr lang="ar-IQ" sz="2800" b="1" dirty="0">
                <a:solidFill>
                  <a:srgbClr val="FF0000"/>
                </a:solidFill>
              </a:rPr>
              <a:t>التركيب العام للجهاز الهضمي :</a:t>
            </a:r>
          </a:p>
          <a:p>
            <a:pPr marL="0" indent="0">
              <a:buNone/>
            </a:pPr>
            <a:r>
              <a:rPr lang="ar-IQ" sz="2800" b="1" dirty="0">
                <a:solidFill>
                  <a:schemeClr val="accent1">
                    <a:lumMod val="50000"/>
                  </a:schemeClr>
                </a:solidFill>
              </a:rPr>
              <a:t>يتألف الجهاز الهضمي في الفقريات من عدد من الأقسام </a:t>
            </a:r>
          </a:p>
          <a:p>
            <a:pPr marL="0" indent="0">
              <a:buNone/>
            </a:pPr>
            <a:r>
              <a:rPr lang="ar-IQ" sz="2800" b="1" dirty="0">
                <a:solidFill>
                  <a:schemeClr val="accent1">
                    <a:lumMod val="50000"/>
                  </a:schemeClr>
                </a:solidFill>
              </a:rPr>
              <a:t>1- القناة الهضمية </a:t>
            </a:r>
            <a:r>
              <a:rPr lang="en-US" sz="2800" b="1" dirty="0">
                <a:solidFill>
                  <a:schemeClr val="accent1">
                    <a:lumMod val="50000"/>
                  </a:schemeClr>
                </a:solidFill>
              </a:rPr>
              <a:t>Digestive Tract</a:t>
            </a:r>
            <a:r>
              <a:rPr lang="ar-IQ" sz="2800" b="1" dirty="0">
                <a:solidFill>
                  <a:schemeClr val="accent1">
                    <a:lumMod val="50000"/>
                  </a:schemeClr>
                </a:solidFill>
              </a:rPr>
              <a:t> </a:t>
            </a:r>
          </a:p>
          <a:p>
            <a:pPr marL="0" indent="0">
              <a:buNone/>
            </a:pPr>
            <a:r>
              <a:rPr lang="ar-IQ" sz="2800" b="1" dirty="0">
                <a:solidFill>
                  <a:schemeClr val="accent1">
                    <a:lumMod val="50000"/>
                  </a:schemeClr>
                </a:solidFill>
              </a:rPr>
              <a:t>2- الغدد الهضمية الملحقة  </a:t>
            </a:r>
            <a:r>
              <a:rPr lang="en-US" sz="2800" b="1" dirty="0">
                <a:solidFill>
                  <a:schemeClr val="accent1">
                    <a:lumMod val="50000"/>
                  </a:schemeClr>
                </a:solidFill>
              </a:rPr>
              <a:t>Digestive Gland</a:t>
            </a:r>
          </a:p>
          <a:p>
            <a:pPr marL="0" indent="0">
              <a:buNone/>
            </a:pPr>
            <a:r>
              <a:rPr lang="ar-IQ" sz="2800" b="1" dirty="0">
                <a:solidFill>
                  <a:schemeClr val="accent1">
                    <a:lumMod val="50000"/>
                  </a:schemeClr>
                </a:solidFill>
              </a:rPr>
              <a:t>وأحيانا يطلق على القناة الهضمية مصطلح </a:t>
            </a:r>
            <a:r>
              <a:rPr lang="en-US" sz="2800" b="1" dirty="0">
                <a:solidFill>
                  <a:schemeClr val="accent1">
                    <a:lumMod val="50000"/>
                  </a:schemeClr>
                </a:solidFill>
              </a:rPr>
              <a:t>Gastrointestinal Tract</a:t>
            </a:r>
            <a:endParaRPr lang="ar-IQ" sz="2800" b="1" dirty="0">
              <a:solidFill>
                <a:schemeClr val="accent1">
                  <a:lumMod val="50000"/>
                </a:schemeClr>
              </a:solidFill>
            </a:endParaRPr>
          </a:p>
          <a:p>
            <a:pPr marL="0" indent="0">
              <a:buNone/>
            </a:pPr>
            <a:r>
              <a:rPr lang="ar-IQ" sz="2800" b="1" dirty="0">
                <a:solidFill>
                  <a:schemeClr val="accent1">
                    <a:lumMod val="50000"/>
                  </a:schemeClr>
                </a:solidFill>
              </a:rPr>
              <a:t> </a:t>
            </a:r>
          </a:p>
        </p:txBody>
      </p:sp>
    </p:spTree>
    <p:extLst>
      <p:ext uri="{BB962C8B-B14F-4D97-AF65-F5344CB8AC3E}">
        <p14:creationId xmlns:p14="http://schemas.microsoft.com/office/powerpoint/2010/main" val="16607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391BD92-FB6A-8BF6-4ED5-4F91F3FDC5DE}"/>
              </a:ext>
            </a:extLst>
          </p:cNvPr>
          <p:cNvSpPr>
            <a:spLocks noGrp="1"/>
          </p:cNvSpPr>
          <p:nvPr>
            <p:ph idx="1"/>
          </p:nvPr>
        </p:nvSpPr>
        <p:spPr>
          <a:xfrm>
            <a:off x="1534696" y="188260"/>
            <a:ext cx="10244928" cy="5278086"/>
          </a:xfrm>
        </p:spPr>
        <p:txBody>
          <a:bodyPr>
            <a:normAutofit/>
          </a:bodyPr>
          <a:lstStyle/>
          <a:p>
            <a:r>
              <a:rPr lang="ar-IQ" sz="4000" b="1" dirty="0">
                <a:solidFill>
                  <a:srgbClr val="C00000"/>
                </a:solidFill>
              </a:rPr>
              <a:t>اللسان في الطيور </a:t>
            </a:r>
          </a:p>
          <a:p>
            <a:pPr marL="0" indent="0">
              <a:buNone/>
            </a:pPr>
            <a:r>
              <a:rPr lang="ar-IQ" sz="2800" b="1" dirty="0"/>
              <a:t>يخلو من العضلات الداخلية ويغطي بطبقة متقرنة </a:t>
            </a:r>
          </a:p>
          <a:p>
            <a:pPr marL="0" indent="0">
              <a:buNone/>
            </a:pPr>
            <a:r>
              <a:rPr lang="ar-IQ" sz="2800" b="1" dirty="0"/>
              <a:t>1- اللسان يكون طويل وملتوي اثناء الراحة طائر نقار الخشب .</a:t>
            </a:r>
          </a:p>
          <a:p>
            <a:pPr marL="0" indent="0">
              <a:buNone/>
            </a:pPr>
            <a:r>
              <a:rPr lang="ar-IQ" sz="2800" b="1" dirty="0"/>
              <a:t>2- </a:t>
            </a:r>
            <a:r>
              <a:rPr lang="ar-IQ" sz="2800" b="1" dirty="0" err="1"/>
              <a:t>متثخن</a:t>
            </a:r>
            <a:r>
              <a:rPr lang="ar-IQ" sz="2800" b="1" dirty="0"/>
              <a:t> في الدجاجيات .</a:t>
            </a:r>
          </a:p>
          <a:p>
            <a:pPr marL="0" indent="0">
              <a:buNone/>
            </a:pPr>
            <a:r>
              <a:rPr lang="ar-IQ" sz="2800" b="1" dirty="0"/>
              <a:t>3- مشطور او متفرع كما في بعض الطيور. </a:t>
            </a:r>
          </a:p>
          <a:p>
            <a:pPr marL="0" indent="0">
              <a:buNone/>
            </a:pPr>
            <a:r>
              <a:rPr lang="ar-IQ" sz="2800" b="1" dirty="0"/>
              <a:t>4- يكون </a:t>
            </a:r>
            <a:r>
              <a:rPr lang="ar-IQ" sz="2800" b="1" dirty="0" err="1"/>
              <a:t>اشبة</a:t>
            </a:r>
            <a:r>
              <a:rPr lang="ar-IQ" sz="2800" b="1" dirty="0"/>
              <a:t> بالفرشاة </a:t>
            </a:r>
            <a:r>
              <a:rPr lang="en-US" sz="2800" b="1" dirty="0"/>
              <a:t>Sap-sucking</a:t>
            </a:r>
            <a:r>
              <a:rPr lang="ar-IQ" sz="2800" b="1" dirty="0"/>
              <a:t> .</a:t>
            </a:r>
          </a:p>
          <a:p>
            <a:pPr marL="0" indent="0">
              <a:buNone/>
            </a:pPr>
            <a:r>
              <a:rPr lang="ar-IQ" sz="2800" b="1" dirty="0"/>
              <a:t>5- في الببغاء يكون سميك بسبب وجود الشحوم والاوعية الدموية والغدد </a:t>
            </a:r>
          </a:p>
          <a:p>
            <a:pPr marL="0" indent="0">
              <a:buNone/>
            </a:pPr>
            <a:r>
              <a:rPr lang="ar-IQ" sz="2800" b="1" dirty="0"/>
              <a:t>تعتمد حركة اللسان على تغيير وضع القوس اللامي الي يستند علية اللسان . </a:t>
            </a:r>
          </a:p>
        </p:txBody>
      </p:sp>
    </p:spTree>
    <p:extLst>
      <p:ext uri="{BB962C8B-B14F-4D97-AF65-F5344CB8AC3E}">
        <p14:creationId xmlns:p14="http://schemas.microsoft.com/office/powerpoint/2010/main" val="1549577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1BD0A13-6375-6A9B-3EE2-C150B862EA7B}"/>
              </a:ext>
            </a:extLst>
          </p:cNvPr>
          <p:cNvSpPr>
            <a:spLocks noGrp="1"/>
          </p:cNvSpPr>
          <p:nvPr>
            <p:ph type="title"/>
          </p:nvPr>
        </p:nvSpPr>
        <p:spPr>
          <a:xfrm>
            <a:off x="1534696" y="89647"/>
            <a:ext cx="9520158" cy="627529"/>
          </a:xfrm>
        </p:spPr>
        <p:txBody>
          <a:bodyPr/>
          <a:lstStyle/>
          <a:p>
            <a:pPr algn="r"/>
            <a:r>
              <a:rPr lang="ar-IQ" b="1" dirty="0">
                <a:solidFill>
                  <a:srgbClr val="FF0000"/>
                </a:solidFill>
              </a:rPr>
              <a:t>اللبائن</a:t>
            </a:r>
            <a:r>
              <a:rPr lang="ar-IQ" dirty="0"/>
              <a:t> </a:t>
            </a:r>
          </a:p>
        </p:txBody>
      </p:sp>
      <p:sp>
        <p:nvSpPr>
          <p:cNvPr id="3" name="عنصر نائب للمحتوى 2">
            <a:extLst>
              <a:ext uri="{FF2B5EF4-FFF2-40B4-BE49-F238E27FC236}">
                <a16:creationId xmlns:a16="http://schemas.microsoft.com/office/drawing/2014/main" id="{41A9C34C-A200-2344-D6B7-F0B7C8F41539}"/>
              </a:ext>
            </a:extLst>
          </p:cNvPr>
          <p:cNvSpPr>
            <a:spLocks noGrp="1"/>
          </p:cNvSpPr>
          <p:nvPr>
            <p:ph idx="1"/>
          </p:nvPr>
        </p:nvSpPr>
        <p:spPr>
          <a:xfrm>
            <a:off x="143436" y="717176"/>
            <a:ext cx="11779624" cy="5871883"/>
          </a:xfrm>
        </p:spPr>
        <p:txBody>
          <a:bodyPr>
            <a:normAutofit/>
          </a:bodyPr>
          <a:lstStyle/>
          <a:p>
            <a:pPr marL="0" indent="0">
              <a:buNone/>
            </a:pPr>
            <a:r>
              <a:rPr lang="ar-IQ" sz="2800" b="1" dirty="0"/>
              <a:t>الفم في اللبائن محاط بالشفاه وظيفتها هي :1- تحديد حجم فتحة الفم   2- مسك الطعام   3- حفظه داخل الفم اثناء المضغ. 4- تساعد الشفاه في الرضاعة .</a:t>
            </a:r>
          </a:p>
          <a:p>
            <a:pPr marL="0" indent="0">
              <a:buNone/>
            </a:pPr>
            <a:r>
              <a:rPr lang="ar-IQ" sz="3200" b="1" dirty="0">
                <a:solidFill>
                  <a:srgbClr val="FF0000"/>
                </a:solidFill>
              </a:rPr>
              <a:t>الغدد الفمية </a:t>
            </a:r>
          </a:p>
          <a:p>
            <a:pPr marL="0" indent="0">
              <a:buNone/>
            </a:pPr>
            <a:r>
              <a:rPr lang="ar-IQ" sz="2800" b="1" dirty="0">
                <a:solidFill>
                  <a:schemeClr val="tx1">
                    <a:lumMod val="95000"/>
                    <a:lumOff val="5000"/>
                  </a:schemeClr>
                </a:solidFill>
              </a:rPr>
              <a:t>تكون الغدد الفمية في اللبائن الأفضل نموا على الاطلاق وتصنف على أساس الافراز الى (مصلية ومخاطية ومختلطة ) وتكون على أنواع وهي غدد شفوية - لسانية – </a:t>
            </a:r>
            <a:r>
              <a:rPr lang="ar-IQ" sz="2800" b="1" dirty="0" err="1">
                <a:solidFill>
                  <a:schemeClr val="tx1">
                    <a:lumMod val="95000"/>
                    <a:lumOff val="5000"/>
                  </a:schemeClr>
                </a:solidFill>
              </a:rPr>
              <a:t>نكفية</a:t>
            </a:r>
            <a:r>
              <a:rPr lang="ar-IQ" sz="2800" b="1" dirty="0">
                <a:solidFill>
                  <a:schemeClr val="tx1">
                    <a:lumMod val="95000"/>
                    <a:lumOff val="5000"/>
                  </a:schemeClr>
                </a:solidFill>
              </a:rPr>
              <a:t> – فكية - تحت فكية -  تحت لسانية – دمعية – والغدد الرحوية </a:t>
            </a:r>
            <a:r>
              <a:rPr lang="en-US" sz="2800" b="1" dirty="0">
                <a:solidFill>
                  <a:schemeClr val="tx1">
                    <a:lumMod val="95000"/>
                    <a:lumOff val="5000"/>
                  </a:schemeClr>
                </a:solidFill>
              </a:rPr>
              <a:t>Molar </a:t>
            </a:r>
            <a:r>
              <a:rPr lang="ar-IQ" sz="2800" b="1" dirty="0">
                <a:solidFill>
                  <a:schemeClr val="tx1">
                    <a:lumMod val="95000"/>
                    <a:lumOff val="5000"/>
                  </a:schemeClr>
                </a:solidFill>
              </a:rPr>
              <a:t> (</a:t>
            </a:r>
            <a:r>
              <a:rPr lang="ar-IQ" sz="2800" b="1" dirty="0" err="1">
                <a:solidFill>
                  <a:schemeClr val="tx1">
                    <a:lumMod val="95000"/>
                    <a:lumOff val="5000"/>
                  </a:schemeClr>
                </a:solidFill>
              </a:rPr>
              <a:t>الضرسية</a:t>
            </a:r>
            <a:r>
              <a:rPr lang="ar-IQ" sz="2800" b="1" dirty="0">
                <a:solidFill>
                  <a:schemeClr val="tx1">
                    <a:lumMod val="95000"/>
                    <a:lumOff val="5000"/>
                  </a:schemeClr>
                </a:solidFill>
              </a:rPr>
              <a:t> ).</a:t>
            </a:r>
          </a:p>
          <a:p>
            <a:pPr marL="0" indent="0">
              <a:buNone/>
            </a:pPr>
            <a:r>
              <a:rPr lang="ar-IQ" sz="3200" b="1" dirty="0">
                <a:solidFill>
                  <a:srgbClr val="C00000"/>
                </a:solidFill>
              </a:rPr>
              <a:t>اللسان </a:t>
            </a:r>
          </a:p>
          <a:p>
            <a:pPr marL="0" indent="0">
              <a:buNone/>
            </a:pPr>
            <a:r>
              <a:rPr lang="ar-IQ" sz="2800" b="1" dirty="0">
                <a:solidFill>
                  <a:schemeClr val="tx1">
                    <a:lumMod val="95000"/>
                    <a:lumOff val="5000"/>
                  </a:schemeClr>
                </a:solidFill>
              </a:rPr>
              <a:t>يكون اللسان أفضل نموا وقابل للحركة كونه مجهر بالعضلات جيدة النمو تترتب اليافها في ثلاث مستويات ولسان اكل النمل أفضلها نموا بينما لسان الحيتان غير نامي كما في الأسماك.  </a:t>
            </a:r>
          </a:p>
        </p:txBody>
      </p:sp>
    </p:spTree>
    <p:extLst>
      <p:ext uri="{BB962C8B-B14F-4D97-AF65-F5344CB8AC3E}">
        <p14:creationId xmlns:p14="http://schemas.microsoft.com/office/powerpoint/2010/main" val="318003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4372E0-94EF-07E5-CDF5-7F3DB90CC8B2}"/>
              </a:ext>
            </a:extLst>
          </p:cNvPr>
          <p:cNvSpPr>
            <a:spLocks noGrp="1"/>
          </p:cNvSpPr>
          <p:nvPr>
            <p:ph type="title"/>
          </p:nvPr>
        </p:nvSpPr>
        <p:spPr>
          <a:xfrm>
            <a:off x="1534696" y="242048"/>
            <a:ext cx="9626363" cy="636494"/>
          </a:xfrm>
        </p:spPr>
        <p:txBody>
          <a:bodyPr/>
          <a:lstStyle/>
          <a:p>
            <a:pPr algn="r"/>
            <a:r>
              <a:rPr lang="ar-IQ" b="1" dirty="0">
                <a:solidFill>
                  <a:srgbClr val="7030A0"/>
                </a:solidFill>
              </a:rPr>
              <a:t>استخدامات اللسان في الفقريات المختلفة </a:t>
            </a:r>
          </a:p>
        </p:txBody>
      </p:sp>
      <p:sp>
        <p:nvSpPr>
          <p:cNvPr id="3" name="عنصر نائب للمحتوى 2">
            <a:extLst>
              <a:ext uri="{FF2B5EF4-FFF2-40B4-BE49-F238E27FC236}">
                <a16:creationId xmlns:a16="http://schemas.microsoft.com/office/drawing/2014/main" id="{B73C9E47-EFCA-F262-FC43-9B54CEE883AE}"/>
              </a:ext>
            </a:extLst>
          </p:cNvPr>
          <p:cNvSpPr>
            <a:spLocks noGrp="1"/>
          </p:cNvSpPr>
          <p:nvPr>
            <p:ph idx="1"/>
          </p:nvPr>
        </p:nvSpPr>
        <p:spPr>
          <a:xfrm>
            <a:off x="1" y="878541"/>
            <a:ext cx="11512054" cy="5459505"/>
          </a:xfrm>
        </p:spPr>
        <p:txBody>
          <a:bodyPr>
            <a:noAutofit/>
          </a:bodyPr>
          <a:lstStyle/>
          <a:p>
            <a:pPr marL="0" indent="0">
              <a:buNone/>
            </a:pPr>
            <a:r>
              <a:rPr lang="ar-IQ" sz="2400" b="1" dirty="0">
                <a:solidFill>
                  <a:schemeClr val="accent1">
                    <a:lumMod val="50000"/>
                  </a:schemeClr>
                </a:solidFill>
              </a:rPr>
              <a:t>1- المسك في المجترات. </a:t>
            </a:r>
          </a:p>
          <a:p>
            <a:pPr marL="0" indent="0">
              <a:buNone/>
            </a:pPr>
            <a:r>
              <a:rPr lang="ar-IQ" sz="2400" b="1" dirty="0">
                <a:solidFill>
                  <a:schemeClr val="accent1">
                    <a:lumMod val="50000"/>
                  </a:schemeClr>
                </a:solidFill>
              </a:rPr>
              <a:t>2- لطع السوائل والمحافظة على درجة حرارة الجسم في الكلاب.</a:t>
            </a:r>
          </a:p>
          <a:p>
            <a:pPr marL="0" indent="0">
              <a:buNone/>
            </a:pPr>
            <a:r>
              <a:rPr lang="ar-IQ" sz="2400" b="1" dirty="0">
                <a:solidFill>
                  <a:schemeClr val="accent1">
                    <a:lumMod val="50000"/>
                  </a:schemeClr>
                </a:solidFill>
              </a:rPr>
              <a:t>3- تنظيف الجسم في القطط . </a:t>
            </a:r>
          </a:p>
          <a:p>
            <a:pPr marL="0" indent="0">
              <a:buNone/>
            </a:pPr>
            <a:r>
              <a:rPr lang="ar-IQ" sz="2400" b="1" dirty="0">
                <a:solidFill>
                  <a:schemeClr val="accent1">
                    <a:lumMod val="50000"/>
                  </a:schemeClr>
                </a:solidFill>
              </a:rPr>
              <a:t>4- النطق في الانسان . </a:t>
            </a:r>
          </a:p>
          <a:p>
            <a:pPr marL="0" indent="0">
              <a:buNone/>
            </a:pPr>
            <a:r>
              <a:rPr lang="ar-IQ" sz="2400" b="1" dirty="0">
                <a:solidFill>
                  <a:schemeClr val="accent1">
                    <a:lumMod val="50000"/>
                  </a:schemeClr>
                </a:solidFill>
              </a:rPr>
              <a:t>ويحمل لسان اللبائن وخلافا للفقريات الأخرى حليمات مختلفة بعضها </a:t>
            </a:r>
            <a:r>
              <a:rPr lang="ar-IQ" sz="2800" b="1" dirty="0">
                <a:solidFill>
                  <a:schemeClr val="accent5"/>
                </a:solidFill>
              </a:rPr>
              <a:t>ذوقية </a:t>
            </a:r>
            <a:r>
              <a:rPr lang="en-US" sz="2800" b="1" dirty="0">
                <a:solidFill>
                  <a:schemeClr val="accent5"/>
                </a:solidFill>
              </a:rPr>
              <a:t>Gustatory </a:t>
            </a:r>
            <a:r>
              <a:rPr lang="ar-IQ" sz="2800" b="1" dirty="0">
                <a:solidFill>
                  <a:schemeClr val="accent1">
                    <a:lumMod val="50000"/>
                  </a:schemeClr>
                </a:solidFill>
              </a:rPr>
              <a:t> </a:t>
            </a:r>
            <a:r>
              <a:rPr lang="ar-IQ" sz="2400" b="1" dirty="0">
                <a:solidFill>
                  <a:schemeClr val="accent1">
                    <a:lumMod val="50000"/>
                  </a:schemeClr>
                </a:solidFill>
              </a:rPr>
              <a:t>وهي: </a:t>
            </a:r>
          </a:p>
          <a:p>
            <a:pPr marL="0" indent="0">
              <a:buNone/>
            </a:pPr>
            <a:r>
              <a:rPr lang="ar-IQ" sz="2400" b="1" dirty="0">
                <a:solidFill>
                  <a:schemeClr val="accent1">
                    <a:lumMod val="50000"/>
                  </a:schemeClr>
                </a:solidFill>
              </a:rPr>
              <a:t>الحليمات الفطرية </a:t>
            </a:r>
            <a:r>
              <a:rPr lang="en-US" sz="2400" b="1" dirty="0">
                <a:solidFill>
                  <a:schemeClr val="accent1">
                    <a:lumMod val="50000"/>
                  </a:schemeClr>
                </a:solidFill>
              </a:rPr>
              <a:t>Fungiform</a:t>
            </a:r>
            <a:r>
              <a:rPr lang="ar-IQ" sz="2400" b="1" dirty="0">
                <a:solidFill>
                  <a:schemeClr val="accent1">
                    <a:lumMod val="50000"/>
                  </a:schemeClr>
                </a:solidFill>
              </a:rPr>
              <a:t> ، الورقية </a:t>
            </a:r>
            <a:r>
              <a:rPr lang="en-US" sz="2400" b="1" dirty="0">
                <a:solidFill>
                  <a:schemeClr val="accent1">
                    <a:lumMod val="50000"/>
                  </a:schemeClr>
                </a:solidFill>
              </a:rPr>
              <a:t>Foliate</a:t>
            </a:r>
            <a:r>
              <a:rPr lang="ar-IQ" sz="2400" b="1" dirty="0">
                <a:solidFill>
                  <a:schemeClr val="accent1">
                    <a:lumMod val="50000"/>
                  </a:schemeClr>
                </a:solidFill>
              </a:rPr>
              <a:t> ، المسورة او </a:t>
            </a:r>
            <a:r>
              <a:rPr lang="ar-IQ" sz="2400" b="1" dirty="0" err="1">
                <a:solidFill>
                  <a:schemeClr val="accent1">
                    <a:lumMod val="50000"/>
                  </a:schemeClr>
                </a:solidFill>
              </a:rPr>
              <a:t>المخندقة</a:t>
            </a:r>
            <a:r>
              <a:rPr lang="ar-IQ" sz="2400" b="1" dirty="0">
                <a:solidFill>
                  <a:schemeClr val="accent1">
                    <a:lumMod val="50000"/>
                  </a:schemeClr>
                </a:solidFill>
              </a:rPr>
              <a:t> </a:t>
            </a:r>
            <a:r>
              <a:rPr lang="en-US" sz="2400" b="1" dirty="0">
                <a:solidFill>
                  <a:schemeClr val="accent1">
                    <a:lumMod val="50000"/>
                  </a:schemeClr>
                </a:solidFill>
              </a:rPr>
              <a:t>Circumvallate</a:t>
            </a:r>
            <a:r>
              <a:rPr lang="ar-IQ" sz="2400" b="1" dirty="0">
                <a:solidFill>
                  <a:schemeClr val="accent1">
                    <a:lumMod val="50000"/>
                  </a:schemeClr>
                </a:solidFill>
              </a:rPr>
              <a:t> </a:t>
            </a:r>
          </a:p>
          <a:p>
            <a:pPr marL="0" indent="0">
              <a:buNone/>
            </a:pPr>
            <a:endParaRPr lang="ar-IQ" sz="2400" b="1" dirty="0">
              <a:solidFill>
                <a:schemeClr val="accent1">
                  <a:lumMod val="50000"/>
                </a:schemeClr>
              </a:solidFill>
            </a:endParaRPr>
          </a:p>
          <a:p>
            <a:pPr marL="0" indent="0">
              <a:buNone/>
            </a:pPr>
            <a:r>
              <a:rPr lang="ar-IQ" sz="2400" b="1" dirty="0">
                <a:solidFill>
                  <a:schemeClr val="accent1">
                    <a:lumMod val="50000"/>
                  </a:schemeClr>
                </a:solidFill>
              </a:rPr>
              <a:t>وقد تكون</a:t>
            </a:r>
            <a:r>
              <a:rPr lang="ar-IQ" sz="2800" b="1" dirty="0">
                <a:solidFill>
                  <a:schemeClr val="accent5"/>
                </a:solidFill>
              </a:rPr>
              <a:t> ميكانيكية </a:t>
            </a:r>
            <a:r>
              <a:rPr lang="en-US" sz="2800" b="1" dirty="0">
                <a:solidFill>
                  <a:schemeClr val="accent5"/>
                </a:solidFill>
              </a:rPr>
              <a:t>Mechanical </a:t>
            </a:r>
            <a:r>
              <a:rPr lang="ar-IQ" sz="2400" b="1" dirty="0">
                <a:solidFill>
                  <a:schemeClr val="accent1">
                    <a:lumMod val="50000"/>
                  </a:schemeClr>
                </a:solidFill>
              </a:rPr>
              <a:t> وهذه نوعين وهي الخيطية </a:t>
            </a:r>
            <a:r>
              <a:rPr lang="en-US" sz="2400" b="1" dirty="0">
                <a:solidFill>
                  <a:schemeClr val="accent1">
                    <a:lumMod val="50000"/>
                  </a:schemeClr>
                </a:solidFill>
              </a:rPr>
              <a:t>Filiform</a:t>
            </a:r>
            <a:r>
              <a:rPr lang="ar-IQ" sz="2400" b="1" dirty="0">
                <a:solidFill>
                  <a:schemeClr val="accent1">
                    <a:lumMod val="50000"/>
                  </a:schemeClr>
                </a:solidFill>
              </a:rPr>
              <a:t> ( في المجترات والقطط )</a:t>
            </a:r>
            <a:r>
              <a:rPr lang="en-US" sz="2400" b="1" dirty="0">
                <a:solidFill>
                  <a:schemeClr val="accent1">
                    <a:lumMod val="50000"/>
                  </a:schemeClr>
                </a:solidFill>
              </a:rPr>
              <a:t> </a:t>
            </a:r>
            <a:r>
              <a:rPr lang="ar-IQ" sz="2400" b="1" dirty="0">
                <a:solidFill>
                  <a:schemeClr val="accent1">
                    <a:lumMod val="50000"/>
                  </a:schemeClr>
                </a:solidFill>
              </a:rPr>
              <a:t>. </a:t>
            </a:r>
          </a:p>
          <a:p>
            <a:pPr marL="0" indent="0">
              <a:buNone/>
            </a:pPr>
            <a:r>
              <a:rPr lang="ar-IQ" sz="2400" b="1" dirty="0">
                <a:solidFill>
                  <a:schemeClr val="accent1">
                    <a:lumMod val="50000"/>
                  </a:schemeClr>
                </a:solidFill>
              </a:rPr>
              <a:t>والعدسية او مزدوجة الوجهين </a:t>
            </a:r>
            <a:r>
              <a:rPr lang="en-US" sz="2400" b="1" dirty="0">
                <a:solidFill>
                  <a:schemeClr val="accent1">
                    <a:lumMod val="50000"/>
                  </a:schemeClr>
                </a:solidFill>
              </a:rPr>
              <a:t>Lenticular Papillae</a:t>
            </a:r>
            <a:r>
              <a:rPr lang="ar-IQ" sz="2400" b="1" dirty="0">
                <a:solidFill>
                  <a:schemeClr val="accent1">
                    <a:lumMod val="50000"/>
                  </a:schemeClr>
                </a:solidFill>
              </a:rPr>
              <a:t> وهذه تمنع انزلاق الطعام من اللسان . </a:t>
            </a:r>
          </a:p>
        </p:txBody>
      </p:sp>
    </p:spTree>
    <p:extLst>
      <p:ext uri="{BB962C8B-B14F-4D97-AF65-F5344CB8AC3E}">
        <p14:creationId xmlns:p14="http://schemas.microsoft.com/office/powerpoint/2010/main" val="78558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A7F2C75F-8D8D-9A8E-D239-C5119DDE077D}"/>
              </a:ext>
            </a:extLst>
          </p:cNvPr>
          <p:cNvPicPr>
            <a:picLocks noGrp="1" noChangeAspect="1"/>
          </p:cNvPicPr>
          <p:nvPr>
            <p:ph idx="1"/>
          </p:nvPr>
        </p:nvPicPr>
        <p:blipFill>
          <a:blip r:embed="rId2"/>
          <a:stretch>
            <a:fillRect/>
          </a:stretch>
        </p:blipFill>
        <p:spPr>
          <a:xfrm>
            <a:off x="1801906" y="85725"/>
            <a:ext cx="7404007" cy="6324599"/>
          </a:xfrm>
        </p:spPr>
      </p:pic>
    </p:spTree>
    <p:extLst>
      <p:ext uri="{BB962C8B-B14F-4D97-AF65-F5344CB8AC3E}">
        <p14:creationId xmlns:p14="http://schemas.microsoft.com/office/powerpoint/2010/main" val="416006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زهري, أرجواني&#10;&#10;تم إنشاء الوصف تلقائياً">
            <a:extLst>
              <a:ext uri="{FF2B5EF4-FFF2-40B4-BE49-F238E27FC236}">
                <a16:creationId xmlns:a16="http://schemas.microsoft.com/office/drawing/2014/main" id="{C4DEAFD0-517B-13A6-27C4-BEE2B4DA39FB}"/>
              </a:ext>
            </a:extLst>
          </p:cNvPr>
          <p:cNvPicPr>
            <a:picLocks noGrp="1" noChangeAspect="1"/>
          </p:cNvPicPr>
          <p:nvPr>
            <p:ph idx="1"/>
          </p:nvPr>
        </p:nvPicPr>
        <p:blipFill>
          <a:blip r:embed="rId2"/>
          <a:stretch>
            <a:fillRect/>
          </a:stretch>
        </p:blipFill>
        <p:spPr>
          <a:xfrm>
            <a:off x="1353669" y="269594"/>
            <a:ext cx="9144001" cy="6588405"/>
          </a:xfrm>
        </p:spPr>
      </p:pic>
    </p:spTree>
    <p:extLst>
      <p:ext uri="{BB962C8B-B14F-4D97-AF65-F5344CB8AC3E}">
        <p14:creationId xmlns:p14="http://schemas.microsoft.com/office/powerpoint/2010/main" val="136015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DD0928-1B83-F541-FF7C-43B7CD0F5E4A}"/>
              </a:ext>
            </a:extLst>
          </p:cNvPr>
          <p:cNvSpPr>
            <a:spLocks noGrp="1"/>
          </p:cNvSpPr>
          <p:nvPr>
            <p:ph type="title"/>
          </p:nvPr>
        </p:nvSpPr>
        <p:spPr>
          <a:xfrm>
            <a:off x="1471943" y="-304800"/>
            <a:ext cx="10119422" cy="896471"/>
          </a:xfrm>
        </p:spPr>
        <p:txBody>
          <a:bodyPr/>
          <a:lstStyle/>
          <a:p>
            <a:pPr algn="r"/>
            <a:r>
              <a:rPr lang="ar-IQ" b="1" dirty="0">
                <a:solidFill>
                  <a:schemeClr val="accent4"/>
                </a:solidFill>
              </a:rPr>
              <a:t>الاسنان </a:t>
            </a:r>
          </a:p>
        </p:txBody>
      </p:sp>
      <p:sp>
        <p:nvSpPr>
          <p:cNvPr id="3" name="عنصر نائب للمحتوى 2">
            <a:extLst>
              <a:ext uri="{FF2B5EF4-FFF2-40B4-BE49-F238E27FC236}">
                <a16:creationId xmlns:a16="http://schemas.microsoft.com/office/drawing/2014/main" id="{0B6601CE-640D-FABC-DEBA-99E1BAE13DF3}"/>
              </a:ext>
            </a:extLst>
          </p:cNvPr>
          <p:cNvSpPr>
            <a:spLocks noGrp="1"/>
          </p:cNvSpPr>
          <p:nvPr>
            <p:ph idx="1"/>
          </p:nvPr>
        </p:nvSpPr>
        <p:spPr>
          <a:xfrm>
            <a:off x="134471" y="591671"/>
            <a:ext cx="12057528" cy="6203576"/>
          </a:xfrm>
        </p:spPr>
        <p:txBody>
          <a:bodyPr>
            <a:normAutofit/>
          </a:bodyPr>
          <a:lstStyle/>
          <a:p>
            <a:pPr marL="0" indent="0">
              <a:buNone/>
            </a:pPr>
            <a:r>
              <a:rPr lang="ar-IQ" sz="2400" b="1" dirty="0"/>
              <a:t>الاسنان في اللبائن نامية بشكل جيد وموجوده على الفكين وقد تكون معدومة في جميع مراحل الحياة كما في اكل النمل او قد تكون ضعيفة النمو بشرية الأصل كما في منقار البط المدرع او معدومة كما في حوت البالين .</a:t>
            </a:r>
          </a:p>
          <a:p>
            <a:pPr marL="0" indent="0">
              <a:buNone/>
            </a:pPr>
            <a:r>
              <a:rPr lang="ar-IQ" sz="2400" b="1" dirty="0"/>
              <a:t>وتكون ثنائية المجموعة السنية </a:t>
            </a:r>
            <a:r>
              <a:rPr lang="en-US" sz="2400" b="1" dirty="0">
                <a:solidFill>
                  <a:srgbClr val="00B050"/>
                </a:solidFill>
              </a:rPr>
              <a:t>Diphyodont</a:t>
            </a:r>
            <a:r>
              <a:rPr lang="ar-IQ" sz="2400" b="1" dirty="0"/>
              <a:t> وغير متجانسة </a:t>
            </a:r>
            <a:r>
              <a:rPr lang="en-US" sz="2400" b="1" dirty="0">
                <a:solidFill>
                  <a:srgbClr val="00B050"/>
                </a:solidFill>
              </a:rPr>
              <a:t>Heterodont </a:t>
            </a:r>
            <a:r>
              <a:rPr lang="ar-IQ" sz="2400" b="1" dirty="0"/>
              <a:t> </a:t>
            </a:r>
            <a:r>
              <a:rPr lang="ar-IQ" sz="2400" b="1" dirty="0" err="1"/>
              <a:t>وغمدية</a:t>
            </a:r>
            <a:r>
              <a:rPr lang="ar-IQ" sz="2400" b="1" dirty="0"/>
              <a:t> الاتصال </a:t>
            </a:r>
            <a:r>
              <a:rPr lang="en-US" sz="2400" b="1" dirty="0">
                <a:solidFill>
                  <a:srgbClr val="00B050"/>
                </a:solidFill>
              </a:rPr>
              <a:t>Thecodont</a:t>
            </a:r>
            <a:r>
              <a:rPr lang="en-US" sz="2400" b="1" dirty="0"/>
              <a:t> </a:t>
            </a:r>
            <a:r>
              <a:rPr lang="ar-IQ" sz="2400" b="1" dirty="0"/>
              <a:t> .</a:t>
            </a:r>
          </a:p>
          <a:p>
            <a:pPr marL="0" indent="0">
              <a:buNone/>
            </a:pPr>
            <a:r>
              <a:rPr lang="ar-IQ" sz="2400" b="1" dirty="0"/>
              <a:t>توجد الاسنان على العظام الفكية وتكون على أربعة أنواع هي : </a:t>
            </a:r>
          </a:p>
          <a:p>
            <a:pPr marL="0" indent="0">
              <a:buNone/>
            </a:pPr>
            <a:r>
              <a:rPr lang="ar-IQ" sz="2400" b="1" dirty="0">
                <a:solidFill>
                  <a:schemeClr val="accent5">
                    <a:lumMod val="75000"/>
                  </a:schemeClr>
                </a:solidFill>
              </a:rPr>
              <a:t>القواطع </a:t>
            </a:r>
            <a:r>
              <a:rPr lang="en-US" sz="2400" b="1" dirty="0">
                <a:solidFill>
                  <a:schemeClr val="accent5">
                    <a:lumMod val="75000"/>
                  </a:schemeClr>
                </a:solidFill>
              </a:rPr>
              <a:t>Incisor </a:t>
            </a:r>
            <a:r>
              <a:rPr lang="ar-IQ" sz="2400" b="1" dirty="0">
                <a:solidFill>
                  <a:schemeClr val="accent5">
                    <a:lumMod val="75000"/>
                  </a:schemeClr>
                </a:solidFill>
              </a:rPr>
              <a:t> </a:t>
            </a:r>
            <a:r>
              <a:rPr lang="ar-IQ" sz="2400" b="1" dirty="0"/>
              <a:t>، </a:t>
            </a:r>
            <a:r>
              <a:rPr lang="ar-IQ" sz="2400" b="1" dirty="0">
                <a:solidFill>
                  <a:schemeClr val="accent5">
                    <a:lumMod val="75000"/>
                  </a:schemeClr>
                </a:solidFill>
              </a:rPr>
              <a:t>الانياب </a:t>
            </a:r>
            <a:r>
              <a:rPr lang="en-US" sz="2400" b="1" dirty="0">
                <a:solidFill>
                  <a:schemeClr val="accent5">
                    <a:lumMod val="75000"/>
                  </a:schemeClr>
                </a:solidFill>
              </a:rPr>
              <a:t>Canine </a:t>
            </a:r>
            <a:r>
              <a:rPr lang="ar-IQ" sz="2400" b="1" dirty="0">
                <a:solidFill>
                  <a:schemeClr val="accent5">
                    <a:lumMod val="75000"/>
                  </a:schemeClr>
                </a:solidFill>
              </a:rPr>
              <a:t> ، الضواحك </a:t>
            </a:r>
            <a:r>
              <a:rPr lang="en-US" sz="2400" b="1" dirty="0">
                <a:solidFill>
                  <a:schemeClr val="accent5">
                    <a:lumMod val="75000"/>
                  </a:schemeClr>
                </a:solidFill>
              </a:rPr>
              <a:t>Premolars </a:t>
            </a:r>
            <a:r>
              <a:rPr lang="ar-IQ" sz="2400" b="1" dirty="0">
                <a:solidFill>
                  <a:schemeClr val="accent5">
                    <a:lumMod val="75000"/>
                  </a:schemeClr>
                </a:solidFill>
              </a:rPr>
              <a:t> ، الطواحن </a:t>
            </a:r>
            <a:r>
              <a:rPr lang="en-US" sz="2400" b="1" dirty="0">
                <a:solidFill>
                  <a:schemeClr val="accent5">
                    <a:lumMod val="75000"/>
                  </a:schemeClr>
                </a:solidFill>
              </a:rPr>
              <a:t>Molars</a:t>
            </a:r>
            <a:r>
              <a:rPr lang="ar-IQ" sz="2400" b="1" dirty="0">
                <a:solidFill>
                  <a:schemeClr val="accent5">
                    <a:lumMod val="75000"/>
                  </a:schemeClr>
                </a:solidFill>
              </a:rPr>
              <a:t> . </a:t>
            </a:r>
          </a:p>
          <a:p>
            <a:pPr marL="0" indent="0">
              <a:buNone/>
            </a:pPr>
            <a:r>
              <a:rPr lang="ar-IQ" sz="2400" b="1" dirty="0"/>
              <a:t>وهناك صيغة سنية </a:t>
            </a:r>
            <a:r>
              <a:rPr lang="en-US" sz="2400" b="1" dirty="0"/>
              <a:t>Dental Formula </a:t>
            </a:r>
            <a:r>
              <a:rPr lang="ar-IQ" sz="2400" b="1" dirty="0"/>
              <a:t> لكل حيوان لبون ويعبر عنها بالشكل الاتي : </a:t>
            </a:r>
          </a:p>
          <a:p>
            <a:pPr marL="0" indent="0">
              <a:buNone/>
            </a:pPr>
            <a:r>
              <a:rPr lang="ar-IQ" sz="2800" b="1" dirty="0"/>
              <a:t>     </a:t>
            </a:r>
          </a:p>
          <a:p>
            <a:pPr marL="0" indent="0">
              <a:buNone/>
            </a:pPr>
            <a:r>
              <a:rPr lang="ar-IQ" sz="2800" b="1" dirty="0"/>
              <a:t> </a:t>
            </a:r>
          </a:p>
          <a:p>
            <a:pPr marL="0" indent="0">
              <a:buNone/>
            </a:pPr>
            <a:r>
              <a:rPr lang="ar-IQ" sz="2800" b="1" dirty="0"/>
              <a:t>مثلا </a:t>
            </a:r>
            <a:r>
              <a:rPr lang="ar-IQ" sz="2800" b="1" dirty="0">
                <a:solidFill>
                  <a:srgbClr val="0070C0"/>
                </a:solidFill>
              </a:rPr>
              <a:t>الانسان =                        ،    الفأر =                        ، الحصان =              × 2</a:t>
            </a:r>
            <a:endParaRPr lang="ar-IQ" sz="2800" dirty="0">
              <a:solidFill>
                <a:srgbClr val="0070C0"/>
              </a:solidFill>
            </a:endParaRPr>
          </a:p>
          <a:p>
            <a:pPr marL="0" indent="0">
              <a:buNone/>
            </a:pPr>
            <a:endParaRPr lang="ar-IQ" sz="2800" b="1" dirty="0">
              <a:solidFill>
                <a:srgbClr val="0070C0"/>
              </a:solidFill>
            </a:endParaRPr>
          </a:p>
        </p:txBody>
      </p:sp>
      <p:cxnSp>
        <p:nvCxnSpPr>
          <p:cNvPr id="5" name="رابط مستقيم 4">
            <a:extLst>
              <a:ext uri="{FF2B5EF4-FFF2-40B4-BE49-F238E27FC236}">
                <a16:creationId xmlns:a16="http://schemas.microsoft.com/office/drawing/2014/main" id="{2EA592E0-B006-D17D-1891-B08C19AD2585}"/>
              </a:ext>
            </a:extLst>
          </p:cNvPr>
          <p:cNvCxnSpPr>
            <a:cxnSpLocks/>
            <a:stCxn id="22" idx="1"/>
          </p:cNvCxnSpPr>
          <p:nvPr/>
        </p:nvCxnSpPr>
        <p:spPr>
          <a:xfrm flipH="1">
            <a:off x="7180728" y="4399424"/>
            <a:ext cx="2707342"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مربع نص 13">
            <a:extLst>
              <a:ext uri="{FF2B5EF4-FFF2-40B4-BE49-F238E27FC236}">
                <a16:creationId xmlns:a16="http://schemas.microsoft.com/office/drawing/2014/main" id="{C645422C-4202-87BA-D32A-7DDEF19F2962}"/>
              </a:ext>
            </a:extLst>
          </p:cNvPr>
          <p:cNvSpPr txBox="1"/>
          <p:nvPr/>
        </p:nvSpPr>
        <p:spPr>
          <a:xfrm>
            <a:off x="6284259" y="4078946"/>
            <a:ext cx="896469" cy="584775"/>
          </a:xfrm>
          <a:prstGeom prst="rect">
            <a:avLst/>
          </a:prstGeom>
          <a:noFill/>
        </p:spPr>
        <p:txBody>
          <a:bodyPr wrap="square" rtlCol="1">
            <a:spAutoFit/>
          </a:bodyPr>
          <a:lstStyle/>
          <a:p>
            <a:r>
              <a:rPr lang="ar-IQ" sz="3200" b="1" dirty="0"/>
              <a:t>× </a:t>
            </a:r>
            <a:r>
              <a:rPr lang="ar-IQ" sz="2800" b="1" dirty="0"/>
              <a:t>2</a:t>
            </a:r>
            <a:endParaRPr lang="ar-IQ" sz="2800" dirty="0"/>
          </a:p>
        </p:txBody>
      </p:sp>
      <p:sp>
        <p:nvSpPr>
          <p:cNvPr id="17" name="مربع نص 16">
            <a:extLst>
              <a:ext uri="{FF2B5EF4-FFF2-40B4-BE49-F238E27FC236}">
                <a16:creationId xmlns:a16="http://schemas.microsoft.com/office/drawing/2014/main" id="{7DFCAEE5-6F8E-DA55-1742-6C9FA49584D9}"/>
              </a:ext>
            </a:extLst>
          </p:cNvPr>
          <p:cNvSpPr txBox="1"/>
          <p:nvPr/>
        </p:nvSpPr>
        <p:spPr>
          <a:xfrm>
            <a:off x="7252447" y="3847453"/>
            <a:ext cx="2779059" cy="523220"/>
          </a:xfrm>
          <a:prstGeom prst="rect">
            <a:avLst/>
          </a:prstGeom>
          <a:noFill/>
        </p:spPr>
        <p:txBody>
          <a:bodyPr wrap="square" rtlCol="1">
            <a:spAutoFit/>
          </a:bodyPr>
          <a:lstStyle/>
          <a:p>
            <a:r>
              <a:rPr lang="ar-IQ" sz="2800" b="1" dirty="0"/>
              <a:t>ق . ن . ض . ط . </a:t>
            </a:r>
          </a:p>
        </p:txBody>
      </p:sp>
      <p:sp>
        <p:nvSpPr>
          <p:cNvPr id="18" name="مربع نص 17">
            <a:extLst>
              <a:ext uri="{FF2B5EF4-FFF2-40B4-BE49-F238E27FC236}">
                <a16:creationId xmlns:a16="http://schemas.microsoft.com/office/drawing/2014/main" id="{EAC8D29B-1372-ED0C-C4FB-FF6F12AEBF4B}"/>
              </a:ext>
            </a:extLst>
          </p:cNvPr>
          <p:cNvSpPr txBox="1"/>
          <p:nvPr/>
        </p:nvSpPr>
        <p:spPr>
          <a:xfrm flipH="1">
            <a:off x="7252447" y="4428176"/>
            <a:ext cx="2707342" cy="523220"/>
          </a:xfrm>
          <a:prstGeom prst="rect">
            <a:avLst/>
          </a:prstGeom>
          <a:noFill/>
        </p:spPr>
        <p:txBody>
          <a:bodyPr wrap="square" rtlCol="1">
            <a:spAutoFit/>
          </a:bodyPr>
          <a:lstStyle/>
          <a:p>
            <a:r>
              <a:rPr lang="ar-IQ" sz="2800" b="1" dirty="0"/>
              <a:t>ق . ن . ض . ط . </a:t>
            </a:r>
          </a:p>
        </p:txBody>
      </p:sp>
      <p:sp>
        <p:nvSpPr>
          <p:cNvPr id="22" name="مربع نص 21">
            <a:extLst>
              <a:ext uri="{FF2B5EF4-FFF2-40B4-BE49-F238E27FC236}">
                <a16:creationId xmlns:a16="http://schemas.microsoft.com/office/drawing/2014/main" id="{B866D8DD-35E1-646B-04F1-D5368FB7DE38}"/>
              </a:ext>
            </a:extLst>
          </p:cNvPr>
          <p:cNvSpPr txBox="1"/>
          <p:nvPr/>
        </p:nvSpPr>
        <p:spPr>
          <a:xfrm>
            <a:off x="9888070" y="4168591"/>
            <a:ext cx="2106706" cy="461665"/>
          </a:xfrm>
          <a:prstGeom prst="rect">
            <a:avLst/>
          </a:prstGeom>
          <a:noFill/>
        </p:spPr>
        <p:txBody>
          <a:bodyPr wrap="square">
            <a:spAutoFit/>
          </a:bodyPr>
          <a:lstStyle/>
          <a:p>
            <a:r>
              <a:rPr lang="ar-IQ" sz="2400" b="1" dirty="0"/>
              <a:t>الصيغة السنية =</a:t>
            </a:r>
          </a:p>
        </p:txBody>
      </p:sp>
      <p:cxnSp>
        <p:nvCxnSpPr>
          <p:cNvPr id="29" name="رابط مستقيم 28">
            <a:extLst>
              <a:ext uri="{FF2B5EF4-FFF2-40B4-BE49-F238E27FC236}">
                <a16:creationId xmlns:a16="http://schemas.microsoft.com/office/drawing/2014/main" id="{A2D2120C-F6C2-89C7-430B-CF0CBEA1C21A}"/>
              </a:ext>
            </a:extLst>
          </p:cNvPr>
          <p:cNvCxnSpPr>
            <a:cxnSpLocks/>
          </p:cNvCxnSpPr>
          <p:nvPr/>
        </p:nvCxnSpPr>
        <p:spPr>
          <a:xfrm flipH="1">
            <a:off x="9108140" y="5441576"/>
            <a:ext cx="118334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مربع نص 29">
            <a:extLst>
              <a:ext uri="{FF2B5EF4-FFF2-40B4-BE49-F238E27FC236}">
                <a16:creationId xmlns:a16="http://schemas.microsoft.com/office/drawing/2014/main" id="{B27D3864-972B-87F8-556E-187ADE6F9F04}"/>
              </a:ext>
            </a:extLst>
          </p:cNvPr>
          <p:cNvSpPr txBox="1"/>
          <p:nvPr/>
        </p:nvSpPr>
        <p:spPr>
          <a:xfrm>
            <a:off x="9108140" y="5470754"/>
            <a:ext cx="1443319" cy="461665"/>
          </a:xfrm>
          <a:prstGeom prst="rect">
            <a:avLst/>
          </a:prstGeom>
          <a:noFill/>
        </p:spPr>
        <p:txBody>
          <a:bodyPr wrap="square" rtlCol="1">
            <a:spAutoFit/>
          </a:bodyPr>
          <a:lstStyle/>
          <a:p>
            <a:r>
              <a:rPr lang="ar-IQ" sz="2400" b="1" dirty="0">
                <a:solidFill>
                  <a:srgbClr val="0070C0"/>
                </a:solidFill>
              </a:rPr>
              <a:t>3.2.1.2</a:t>
            </a:r>
            <a:endParaRPr lang="ar-IQ" sz="2400" dirty="0">
              <a:solidFill>
                <a:srgbClr val="0070C0"/>
              </a:solidFill>
            </a:endParaRPr>
          </a:p>
        </p:txBody>
      </p:sp>
      <p:sp>
        <p:nvSpPr>
          <p:cNvPr id="31" name="مربع نص 30">
            <a:extLst>
              <a:ext uri="{FF2B5EF4-FFF2-40B4-BE49-F238E27FC236}">
                <a16:creationId xmlns:a16="http://schemas.microsoft.com/office/drawing/2014/main" id="{A2D03DDA-9570-788F-65DF-45EBF4898898}"/>
              </a:ext>
            </a:extLst>
          </p:cNvPr>
          <p:cNvSpPr txBox="1"/>
          <p:nvPr/>
        </p:nvSpPr>
        <p:spPr>
          <a:xfrm>
            <a:off x="9108140" y="4950734"/>
            <a:ext cx="1183341" cy="461665"/>
          </a:xfrm>
          <a:prstGeom prst="rect">
            <a:avLst/>
          </a:prstGeom>
          <a:noFill/>
        </p:spPr>
        <p:txBody>
          <a:bodyPr wrap="square" rtlCol="1">
            <a:spAutoFit/>
          </a:bodyPr>
          <a:lstStyle/>
          <a:p>
            <a:r>
              <a:rPr lang="ar-IQ" sz="2400" b="1" dirty="0">
                <a:solidFill>
                  <a:srgbClr val="0070C0"/>
                </a:solidFill>
              </a:rPr>
              <a:t>3.2.1.2</a:t>
            </a:r>
          </a:p>
        </p:txBody>
      </p:sp>
      <p:sp>
        <p:nvSpPr>
          <p:cNvPr id="38" name="مربع نص 37">
            <a:extLst>
              <a:ext uri="{FF2B5EF4-FFF2-40B4-BE49-F238E27FC236}">
                <a16:creationId xmlns:a16="http://schemas.microsoft.com/office/drawing/2014/main" id="{A760DCC6-25D4-FB92-9C46-BD44F14EB076}"/>
              </a:ext>
            </a:extLst>
          </p:cNvPr>
          <p:cNvSpPr txBox="1"/>
          <p:nvPr/>
        </p:nvSpPr>
        <p:spPr>
          <a:xfrm>
            <a:off x="8370277" y="5183251"/>
            <a:ext cx="622998" cy="461665"/>
          </a:xfrm>
          <a:prstGeom prst="rect">
            <a:avLst/>
          </a:prstGeom>
          <a:noFill/>
        </p:spPr>
        <p:txBody>
          <a:bodyPr wrap="square" rtlCol="1">
            <a:spAutoFit/>
          </a:bodyPr>
          <a:lstStyle/>
          <a:p>
            <a:r>
              <a:rPr lang="ar-IQ" sz="2400" b="1" dirty="0">
                <a:solidFill>
                  <a:srgbClr val="0070C0"/>
                </a:solidFill>
              </a:rPr>
              <a:t>× 2</a:t>
            </a:r>
            <a:endParaRPr lang="ar-IQ" sz="2400" dirty="0">
              <a:solidFill>
                <a:srgbClr val="0070C0"/>
              </a:solidFill>
            </a:endParaRPr>
          </a:p>
        </p:txBody>
      </p:sp>
      <p:sp>
        <p:nvSpPr>
          <p:cNvPr id="39" name="مربع نص 38">
            <a:extLst>
              <a:ext uri="{FF2B5EF4-FFF2-40B4-BE49-F238E27FC236}">
                <a16:creationId xmlns:a16="http://schemas.microsoft.com/office/drawing/2014/main" id="{F81F0C75-BCF4-5969-1106-CEF9FEDFF95C}"/>
              </a:ext>
            </a:extLst>
          </p:cNvPr>
          <p:cNvSpPr txBox="1"/>
          <p:nvPr/>
        </p:nvSpPr>
        <p:spPr>
          <a:xfrm>
            <a:off x="5298586" y="4988081"/>
            <a:ext cx="1439868" cy="461665"/>
          </a:xfrm>
          <a:prstGeom prst="rect">
            <a:avLst/>
          </a:prstGeom>
          <a:noFill/>
        </p:spPr>
        <p:txBody>
          <a:bodyPr wrap="square" rtlCol="1">
            <a:spAutoFit/>
          </a:bodyPr>
          <a:lstStyle/>
          <a:p>
            <a:r>
              <a:rPr lang="ar-IQ" sz="2400" b="1" dirty="0">
                <a:solidFill>
                  <a:srgbClr val="0070C0"/>
                </a:solidFill>
              </a:rPr>
              <a:t>3.0.0.1</a:t>
            </a:r>
          </a:p>
        </p:txBody>
      </p:sp>
      <p:cxnSp>
        <p:nvCxnSpPr>
          <p:cNvPr id="43" name="رابط مستقيم 42">
            <a:extLst>
              <a:ext uri="{FF2B5EF4-FFF2-40B4-BE49-F238E27FC236}">
                <a16:creationId xmlns:a16="http://schemas.microsoft.com/office/drawing/2014/main" id="{D48BCADF-F7DD-9E8D-A7AE-B03E2FE97796}"/>
              </a:ext>
            </a:extLst>
          </p:cNvPr>
          <p:cNvCxnSpPr>
            <a:cxnSpLocks/>
          </p:cNvCxnSpPr>
          <p:nvPr/>
        </p:nvCxnSpPr>
        <p:spPr>
          <a:xfrm flipH="1" flipV="1">
            <a:off x="5336364" y="5441576"/>
            <a:ext cx="1144823" cy="1867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مربع نص 43">
            <a:extLst>
              <a:ext uri="{FF2B5EF4-FFF2-40B4-BE49-F238E27FC236}">
                <a16:creationId xmlns:a16="http://schemas.microsoft.com/office/drawing/2014/main" id="{8848D71A-49BE-D294-2796-EDE74B5C8D5B}"/>
              </a:ext>
            </a:extLst>
          </p:cNvPr>
          <p:cNvSpPr txBox="1"/>
          <p:nvPr/>
        </p:nvSpPr>
        <p:spPr>
          <a:xfrm>
            <a:off x="5336364" y="5460250"/>
            <a:ext cx="1607046" cy="461665"/>
          </a:xfrm>
          <a:prstGeom prst="rect">
            <a:avLst/>
          </a:prstGeom>
          <a:noFill/>
        </p:spPr>
        <p:txBody>
          <a:bodyPr wrap="square" rtlCol="1">
            <a:spAutoFit/>
          </a:bodyPr>
          <a:lstStyle/>
          <a:p>
            <a:r>
              <a:rPr lang="ar-IQ" sz="2400" b="1" dirty="0">
                <a:solidFill>
                  <a:srgbClr val="0070C0"/>
                </a:solidFill>
              </a:rPr>
              <a:t>3.0.0.1</a:t>
            </a:r>
          </a:p>
        </p:txBody>
      </p:sp>
      <p:sp>
        <p:nvSpPr>
          <p:cNvPr id="45" name="مربع نص 44">
            <a:extLst>
              <a:ext uri="{FF2B5EF4-FFF2-40B4-BE49-F238E27FC236}">
                <a16:creationId xmlns:a16="http://schemas.microsoft.com/office/drawing/2014/main" id="{298DACF0-A8E0-5FC4-1434-633CDF64B8D9}"/>
              </a:ext>
            </a:extLst>
          </p:cNvPr>
          <p:cNvSpPr txBox="1"/>
          <p:nvPr/>
        </p:nvSpPr>
        <p:spPr>
          <a:xfrm>
            <a:off x="4709425" y="5225268"/>
            <a:ext cx="736782" cy="523220"/>
          </a:xfrm>
          <a:prstGeom prst="rect">
            <a:avLst/>
          </a:prstGeom>
          <a:noFill/>
        </p:spPr>
        <p:txBody>
          <a:bodyPr wrap="square" rtlCol="1">
            <a:spAutoFit/>
          </a:bodyPr>
          <a:lstStyle/>
          <a:p>
            <a:r>
              <a:rPr lang="ar-IQ" sz="2800" b="1" dirty="0">
                <a:solidFill>
                  <a:srgbClr val="0070C0"/>
                </a:solidFill>
              </a:rPr>
              <a:t>× 2</a:t>
            </a:r>
            <a:endParaRPr lang="ar-IQ" sz="2800" dirty="0">
              <a:solidFill>
                <a:srgbClr val="0070C0"/>
              </a:solidFill>
            </a:endParaRPr>
          </a:p>
        </p:txBody>
      </p:sp>
      <p:cxnSp>
        <p:nvCxnSpPr>
          <p:cNvPr id="48" name="رابط مستقيم 47">
            <a:extLst>
              <a:ext uri="{FF2B5EF4-FFF2-40B4-BE49-F238E27FC236}">
                <a16:creationId xmlns:a16="http://schemas.microsoft.com/office/drawing/2014/main" id="{F22E99C0-549B-F296-3538-35C4D2078DB7}"/>
              </a:ext>
            </a:extLst>
          </p:cNvPr>
          <p:cNvCxnSpPr/>
          <p:nvPr/>
        </p:nvCxnSpPr>
        <p:spPr>
          <a:xfrm flipH="1">
            <a:off x="1708220" y="5441576"/>
            <a:ext cx="1145512" cy="817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مربع نص 48">
            <a:extLst>
              <a:ext uri="{FF2B5EF4-FFF2-40B4-BE49-F238E27FC236}">
                <a16:creationId xmlns:a16="http://schemas.microsoft.com/office/drawing/2014/main" id="{315CF4AB-02B9-271D-E944-8F7452017F00}"/>
              </a:ext>
            </a:extLst>
          </p:cNvPr>
          <p:cNvSpPr txBox="1"/>
          <p:nvPr/>
        </p:nvSpPr>
        <p:spPr>
          <a:xfrm>
            <a:off x="1708220" y="4950733"/>
            <a:ext cx="1145512" cy="461665"/>
          </a:xfrm>
          <a:prstGeom prst="rect">
            <a:avLst/>
          </a:prstGeom>
          <a:noFill/>
        </p:spPr>
        <p:txBody>
          <a:bodyPr wrap="square" rtlCol="1">
            <a:spAutoFit/>
          </a:bodyPr>
          <a:lstStyle/>
          <a:p>
            <a:r>
              <a:rPr lang="ar-IQ" sz="2400" b="1" dirty="0">
                <a:solidFill>
                  <a:srgbClr val="0070C0"/>
                </a:solidFill>
              </a:rPr>
              <a:t>3.4.1.3</a:t>
            </a:r>
          </a:p>
        </p:txBody>
      </p:sp>
      <p:sp>
        <p:nvSpPr>
          <p:cNvPr id="50" name="مربع نص 49">
            <a:extLst>
              <a:ext uri="{FF2B5EF4-FFF2-40B4-BE49-F238E27FC236}">
                <a16:creationId xmlns:a16="http://schemas.microsoft.com/office/drawing/2014/main" id="{1C90A255-E2EB-7C6C-0D7E-DB602164799F}"/>
              </a:ext>
            </a:extLst>
          </p:cNvPr>
          <p:cNvSpPr txBox="1"/>
          <p:nvPr/>
        </p:nvSpPr>
        <p:spPr>
          <a:xfrm>
            <a:off x="1728315" y="5478925"/>
            <a:ext cx="1443319" cy="461665"/>
          </a:xfrm>
          <a:prstGeom prst="rect">
            <a:avLst/>
          </a:prstGeom>
          <a:noFill/>
        </p:spPr>
        <p:txBody>
          <a:bodyPr wrap="square" rtlCol="1">
            <a:spAutoFit/>
          </a:bodyPr>
          <a:lstStyle/>
          <a:p>
            <a:r>
              <a:rPr lang="ar-IQ" sz="2400" b="1" dirty="0">
                <a:solidFill>
                  <a:srgbClr val="0070C0"/>
                </a:solidFill>
              </a:rPr>
              <a:t>3.4.1.3</a:t>
            </a:r>
          </a:p>
        </p:txBody>
      </p:sp>
    </p:spTree>
    <p:extLst>
      <p:ext uri="{BB962C8B-B14F-4D97-AF65-F5344CB8AC3E}">
        <p14:creationId xmlns:p14="http://schemas.microsoft.com/office/powerpoint/2010/main" val="2977833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460C42-26DA-D80D-BF1D-A048938AD2D4}"/>
              </a:ext>
            </a:extLst>
          </p:cNvPr>
          <p:cNvSpPr>
            <a:spLocks noGrp="1"/>
          </p:cNvSpPr>
          <p:nvPr>
            <p:ph type="title"/>
          </p:nvPr>
        </p:nvSpPr>
        <p:spPr>
          <a:xfrm>
            <a:off x="1755759" y="261908"/>
            <a:ext cx="9520158" cy="732879"/>
          </a:xfrm>
        </p:spPr>
        <p:txBody>
          <a:bodyPr/>
          <a:lstStyle/>
          <a:p>
            <a:pPr algn="r"/>
            <a:r>
              <a:rPr lang="ar-IQ" b="1" dirty="0">
                <a:solidFill>
                  <a:srgbClr val="C00000"/>
                </a:solidFill>
              </a:rPr>
              <a:t>ثانيا : البلعوم </a:t>
            </a:r>
            <a:r>
              <a:rPr lang="en-US" b="1" dirty="0">
                <a:solidFill>
                  <a:srgbClr val="C00000"/>
                </a:solidFill>
              </a:rPr>
              <a:t>Pharynx</a:t>
            </a:r>
            <a:r>
              <a:rPr lang="ar-IQ" b="1" dirty="0">
                <a:solidFill>
                  <a:srgbClr val="C00000"/>
                </a:solidFill>
              </a:rPr>
              <a:t> </a:t>
            </a:r>
          </a:p>
        </p:txBody>
      </p:sp>
      <p:sp>
        <p:nvSpPr>
          <p:cNvPr id="3" name="عنصر نائب للمحتوى 2">
            <a:extLst>
              <a:ext uri="{FF2B5EF4-FFF2-40B4-BE49-F238E27FC236}">
                <a16:creationId xmlns:a16="http://schemas.microsoft.com/office/drawing/2014/main" id="{F8578ECD-EE24-5CE2-8B0A-FDFFDC2FF6A8}"/>
              </a:ext>
            </a:extLst>
          </p:cNvPr>
          <p:cNvSpPr>
            <a:spLocks noGrp="1"/>
          </p:cNvSpPr>
          <p:nvPr>
            <p:ph idx="1"/>
          </p:nvPr>
        </p:nvSpPr>
        <p:spPr>
          <a:xfrm>
            <a:off x="242047" y="994788"/>
            <a:ext cx="11779624" cy="5601304"/>
          </a:xfrm>
        </p:spPr>
        <p:txBody>
          <a:bodyPr>
            <a:normAutofit/>
          </a:bodyPr>
          <a:lstStyle/>
          <a:p>
            <a:pPr marL="0" indent="0">
              <a:buNone/>
            </a:pPr>
            <a:r>
              <a:rPr lang="ar-IQ" sz="2800" b="1" dirty="0"/>
              <a:t>البلعوم وهو الجزء الأول من القناة الهضمية الذي يبطن بالأديم  الباطن </a:t>
            </a:r>
            <a:r>
              <a:rPr lang="en-US" sz="2800" b="1" dirty="0"/>
              <a:t>Endoderm</a:t>
            </a:r>
            <a:r>
              <a:rPr lang="ar-IQ" sz="2800" b="1" dirty="0"/>
              <a:t> ويمثل حلقة وصل بين التجويف الفمي والمريء وهو يساعد في تأدية وظيفتي الهضم والتنفس .</a:t>
            </a:r>
          </a:p>
          <a:p>
            <a:pPr marL="0" indent="0">
              <a:buNone/>
            </a:pPr>
            <a:r>
              <a:rPr lang="ar-IQ" sz="2800" b="1" dirty="0"/>
              <a:t>الهضم لان جدرانه مجهزه بعضلات تكون مسؤوله عن البلع . التنفس لان الشقوق الخيشومية والخياشيم والتراكيب الأخرى التي تلعب دورا في التنفس تشتق من جدران البلعوم . </a:t>
            </a:r>
          </a:p>
          <a:p>
            <a:pPr marL="0" indent="0">
              <a:buNone/>
            </a:pPr>
            <a:r>
              <a:rPr lang="ar-IQ" sz="2800" b="1" dirty="0">
                <a:solidFill>
                  <a:srgbClr val="FF0000"/>
                </a:solidFill>
              </a:rPr>
              <a:t>دائرية الفم </a:t>
            </a:r>
          </a:p>
          <a:p>
            <a:pPr marL="0" indent="0">
              <a:buNone/>
            </a:pPr>
            <a:r>
              <a:rPr lang="ar-IQ" sz="2800" b="1" dirty="0">
                <a:solidFill>
                  <a:schemeClr val="accent1">
                    <a:lumMod val="50000"/>
                  </a:schemeClr>
                </a:solidFill>
              </a:rPr>
              <a:t>البلعوم عبارة عن ممرين ممر علوي وهو المريء (تغذية ) وسفلي (أنبوب تنفسي )التي تكون نهايته الخلفية مغلقة والنهاية الامامية تحرسها تركيب يسمى الشراع </a:t>
            </a:r>
            <a:r>
              <a:rPr lang="en-US" sz="2800" b="1" dirty="0">
                <a:solidFill>
                  <a:schemeClr val="accent1">
                    <a:lumMod val="50000"/>
                  </a:schemeClr>
                </a:solidFill>
              </a:rPr>
              <a:t>Velum </a:t>
            </a:r>
            <a:r>
              <a:rPr lang="ar-IQ" sz="2800" b="1" dirty="0">
                <a:solidFill>
                  <a:schemeClr val="accent1">
                    <a:lumMod val="50000"/>
                  </a:schemeClr>
                </a:solidFill>
              </a:rPr>
              <a:t> يستخدم او يسمح بمرور الماء المستخدم في التنفس باتجاه واحد ويمنع عودته بالاتجاه المعاكس .</a:t>
            </a:r>
          </a:p>
        </p:txBody>
      </p:sp>
      <p:sp>
        <p:nvSpPr>
          <p:cNvPr id="4" name="مربع نص 3">
            <a:extLst>
              <a:ext uri="{FF2B5EF4-FFF2-40B4-BE49-F238E27FC236}">
                <a16:creationId xmlns:a16="http://schemas.microsoft.com/office/drawing/2014/main" id="{4558E83D-784B-BBAC-2C63-D145F5B697B4}"/>
              </a:ext>
            </a:extLst>
          </p:cNvPr>
          <p:cNvSpPr txBox="1"/>
          <p:nvPr/>
        </p:nvSpPr>
        <p:spPr>
          <a:xfrm>
            <a:off x="941293" y="2223248"/>
            <a:ext cx="11080377" cy="977152"/>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endParaRPr lang="ar-IQ" dirty="0"/>
          </a:p>
        </p:txBody>
      </p:sp>
    </p:spTree>
    <p:extLst>
      <p:ext uri="{BB962C8B-B14F-4D97-AF65-F5344CB8AC3E}">
        <p14:creationId xmlns:p14="http://schemas.microsoft.com/office/powerpoint/2010/main" val="1127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43E30B7-FD18-D881-F950-AFC4562985C5}"/>
              </a:ext>
            </a:extLst>
          </p:cNvPr>
          <p:cNvSpPr>
            <a:spLocks noGrp="1"/>
          </p:cNvSpPr>
          <p:nvPr>
            <p:ph type="title"/>
          </p:nvPr>
        </p:nvSpPr>
        <p:spPr>
          <a:xfrm>
            <a:off x="1534697" y="116541"/>
            <a:ext cx="10002880" cy="770965"/>
          </a:xfrm>
        </p:spPr>
        <p:txBody>
          <a:bodyPr/>
          <a:lstStyle/>
          <a:p>
            <a:pPr algn="r"/>
            <a:r>
              <a:rPr lang="ar-IQ" b="1" dirty="0">
                <a:solidFill>
                  <a:srgbClr val="C00000"/>
                </a:solidFill>
              </a:rPr>
              <a:t>الأسماك الغضروفية </a:t>
            </a:r>
          </a:p>
        </p:txBody>
      </p:sp>
      <p:sp>
        <p:nvSpPr>
          <p:cNvPr id="3" name="عنصر نائب للمحتوى 2">
            <a:extLst>
              <a:ext uri="{FF2B5EF4-FFF2-40B4-BE49-F238E27FC236}">
                <a16:creationId xmlns:a16="http://schemas.microsoft.com/office/drawing/2014/main" id="{3F808667-3306-00E5-3A78-394020675AE3}"/>
              </a:ext>
            </a:extLst>
          </p:cNvPr>
          <p:cNvSpPr>
            <a:spLocks noGrp="1"/>
          </p:cNvSpPr>
          <p:nvPr>
            <p:ph idx="1"/>
          </p:nvPr>
        </p:nvSpPr>
        <p:spPr>
          <a:xfrm>
            <a:off x="-71717" y="887506"/>
            <a:ext cx="12075458" cy="5764306"/>
          </a:xfrm>
        </p:spPr>
        <p:txBody>
          <a:bodyPr>
            <a:normAutofit/>
          </a:bodyPr>
          <a:lstStyle/>
          <a:p>
            <a:pPr marL="0" indent="0">
              <a:buNone/>
            </a:pPr>
            <a:r>
              <a:rPr lang="ar-IQ" sz="2800" b="1" dirty="0"/>
              <a:t>البلعوم واسع نسبيا وتفتح على جانبية الفتحات الخيشومية الداخلية الزوج الأول يسمى الخيشوم الاثري </a:t>
            </a:r>
            <a:r>
              <a:rPr lang="en-US" sz="2800" b="1" dirty="0"/>
              <a:t>Spiracle)</a:t>
            </a:r>
            <a:r>
              <a:rPr lang="ar-IQ" sz="2800" b="1" dirty="0"/>
              <a:t> ) وهو عبارة عن شق خيشومي أثرى يفتح في الجهة الظهرية ويحوي طية من غشاء مخاطي مماثل في تركيبة للخيوط الخيشومية </a:t>
            </a:r>
            <a:r>
              <a:rPr lang="en-US" sz="2800" b="1" dirty="0"/>
              <a:t>Gill filament </a:t>
            </a:r>
            <a:r>
              <a:rPr lang="ar-IQ" sz="2800" b="1" dirty="0"/>
              <a:t> اما الباقي من الأزواج الخيشومية فهو 5 ازواج                    تفتح على الجانبين في </a:t>
            </a:r>
            <a:r>
              <a:rPr lang="ar-IQ" sz="2800" b="1" dirty="0" err="1"/>
              <a:t>الكواسج</a:t>
            </a:r>
            <a:r>
              <a:rPr lang="ar-IQ" sz="2800" b="1" dirty="0"/>
              <a:t> او القروش </a:t>
            </a:r>
            <a:r>
              <a:rPr lang="en-US" sz="2800" b="1" dirty="0"/>
              <a:t>Sharks</a:t>
            </a:r>
            <a:endParaRPr lang="ar-IQ" sz="2800" b="1" dirty="0"/>
          </a:p>
          <a:p>
            <a:pPr marL="0" indent="0">
              <a:buNone/>
            </a:pPr>
            <a:r>
              <a:rPr lang="ar-IQ" sz="2800" b="1" dirty="0"/>
              <a:t>                              تفتح على السطح البطني في </a:t>
            </a:r>
            <a:r>
              <a:rPr lang="ar-IQ" sz="2800" b="1" dirty="0" err="1"/>
              <a:t>القوابع</a:t>
            </a:r>
            <a:r>
              <a:rPr lang="ar-IQ" sz="2800" b="1" dirty="0"/>
              <a:t> </a:t>
            </a:r>
            <a:r>
              <a:rPr lang="en-US" sz="2800" b="1" dirty="0" err="1"/>
              <a:t>Batoida</a:t>
            </a:r>
            <a:r>
              <a:rPr lang="ar-IQ" sz="2800" b="1" dirty="0"/>
              <a:t> </a:t>
            </a:r>
          </a:p>
          <a:p>
            <a:pPr marL="0" indent="0">
              <a:buNone/>
            </a:pPr>
            <a:r>
              <a:rPr lang="ar-IQ" sz="3200" b="1" dirty="0">
                <a:solidFill>
                  <a:srgbClr val="C00000"/>
                </a:solidFill>
              </a:rPr>
              <a:t>    الأسماك العظمية </a:t>
            </a:r>
          </a:p>
          <a:p>
            <a:pPr marL="0" indent="0">
              <a:buNone/>
            </a:pPr>
            <a:r>
              <a:rPr lang="ar-IQ" sz="3000" b="1" dirty="0">
                <a:solidFill>
                  <a:srgbClr val="002060"/>
                </a:solidFill>
              </a:rPr>
              <a:t>البلعوم أيضا كيس متسع تقع على جانبية الغرف الخيشومية التي تحوي الاقواس الخيشومية المؤلفة من خيوط خيشومية للتبادل الغازي وامشاط خيشومية </a:t>
            </a:r>
            <a:r>
              <a:rPr lang="en-US" sz="3000" b="1" dirty="0">
                <a:solidFill>
                  <a:srgbClr val="002060"/>
                </a:solidFill>
              </a:rPr>
              <a:t>Gill Rackers</a:t>
            </a:r>
            <a:r>
              <a:rPr lang="ar-IQ" sz="3000" b="1" dirty="0">
                <a:solidFill>
                  <a:srgbClr val="002060"/>
                </a:solidFill>
              </a:rPr>
              <a:t> للتصفية ، وهناك تحورات للبلعوم كما في العائلة الشبوطية </a:t>
            </a:r>
            <a:r>
              <a:rPr lang="en-US" sz="3000" b="1" dirty="0" err="1">
                <a:solidFill>
                  <a:srgbClr val="002060"/>
                </a:solidFill>
              </a:rPr>
              <a:t>Cyprinidae</a:t>
            </a:r>
            <a:r>
              <a:rPr lang="ar-IQ" sz="3000" b="1" dirty="0">
                <a:solidFill>
                  <a:srgbClr val="002060"/>
                </a:solidFill>
              </a:rPr>
              <a:t> اذ يحوي البلعوم اسنان بلعومية لتقطيع الطعام وبلعه وفي اسماك أخرى تحوي جيوب بلعومية لجمع الهائمات الحيوانية والنباتية .  </a:t>
            </a:r>
          </a:p>
        </p:txBody>
      </p:sp>
      <p:cxnSp>
        <p:nvCxnSpPr>
          <p:cNvPr id="5" name="رابط كسهم مستقيم 4">
            <a:extLst>
              <a:ext uri="{FF2B5EF4-FFF2-40B4-BE49-F238E27FC236}">
                <a16:creationId xmlns:a16="http://schemas.microsoft.com/office/drawing/2014/main" id="{F77DE950-DB64-8030-3578-2C83D5C75A31}"/>
              </a:ext>
            </a:extLst>
          </p:cNvPr>
          <p:cNvCxnSpPr>
            <a:cxnSpLocks/>
          </p:cNvCxnSpPr>
          <p:nvPr/>
        </p:nvCxnSpPr>
        <p:spPr>
          <a:xfrm flipH="1" flipV="1">
            <a:off x="9179859" y="2728690"/>
            <a:ext cx="1622612" cy="682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1E80C2E0-EC30-60E5-D6D3-04FAA3FEAE3B}"/>
              </a:ext>
            </a:extLst>
          </p:cNvPr>
          <p:cNvCxnSpPr>
            <a:cxnSpLocks/>
          </p:cNvCxnSpPr>
          <p:nvPr/>
        </p:nvCxnSpPr>
        <p:spPr>
          <a:xfrm flipH="1">
            <a:off x="9179859" y="2890054"/>
            <a:ext cx="1622612" cy="4482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215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سمك, قرش, الزعانف&#10;&#10;تم إنشاء الوصف تلقائياً">
            <a:extLst>
              <a:ext uri="{FF2B5EF4-FFF2-40B4-BE49-F238E27FC236}">
                <a16:creationId xmlns:a16="http://schemas.microsoft.com/office/drawing/2014/main" id="{18C23E7D-112D-848D-0273-ECE74FCC5DBD}"/>
              </a:ext>
            </a:extLst>
          </p:cNvPr>
          <p:cNvPicPr>
            <a:picLocks noGrp="1" noChangeAspect="1"/>
          </p:cNvPicPr>
          <p:nvPr>
            <p:ph idx="1"/>
          </p:nvPr>
        </p:nvPicPr>
        <p:blipFill>
          <a:blip r:embed="rId2"/>
          <a:stretch>
            <a:fillRect/>
          </a:stretch>
        </p:blipFill>
        <p:spPr>
          <a:xfrm>
            <a:off x="0" y="-24649"/>
            <a:ext cx="10972800" cy="6748177"/>
          </a:xfrm>
        </p:spPr>
      </p:pic>
    </p:spTree>
    <p:extLst>
      <p:ext uri="{BB962C8B-B14F-4D97-AF65-F5344CB8AC3E}">
        <p14:creationId xmlns:p14="http://schemas.microsoft.com/office/powerpoint/2010/main" val="2066189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E5E5B270-D4E9-E67A-BBFA-74D5D2B19D5C}"/>
              </a:ext>
            </a:extLst>
          </p:cNvPr>
          <p:cNvPicPr>
            <a:picLocks noGrp="1" noChangeAspect="1"/>
          </p:cNvPicPr>
          <p:nvPr>
            <p:ph idx="1"/>
          </p:nvPr>
        </p:nvPicPr>
        <p:blipFill>
          <a:blip r:embed="rId2"/>
          <a:stretch>
            <a:fillRect/>
          </a:stretch>
        </p:blipFill>
        <p:spPr>
          <a:xfrm>
            <a:off x="152401" y="-247592"/>
            <a:ext cx="10605246" cy="7105592"/>
          </a:xfrm>
        </p:spPr>
      </p:pic>
    </p:spTree>
    <p:extLst>
      <p:ext uri="{BB962C8B-B14F-4D97-AF65-F5344CB8AC3E}">
        <p14:creationId xmlns:p14="http://schemas.microsoft.com/office/powerpoint/2010/main" val="352626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E4B79A-5D44-E586-F17E-7EC6AB104CCE}"/>
              </a:ext>
            </a:extLst>
          </p:cNvPr>
          <p:cNvSpPr>
            <a:spLocks noGrp="1"/>
          </p:cNvSpPr>
          <p:nvPr>
            <p:ph type="title"/>
          </p:nvPr>
        </p:nvSpPr>
        <p:spPr>
          <a:xfrm>
            <a:off x="1658470" y="394447"/>
            <a:ext cx="9995647" cy="600635"/>
          </a:xfrm>
        </p:spPr>
        <p:txBody>
          <a:bodyPr/>
          <a:lstStyle/>
          <a:p>
            <a:pPr algn="r"/>
            <a:r>
              <a:rPr lang="ar-IQ" b="1" dirty="0">
                <a:solidFill>
                  <a:schemeClr val="accent5"/>
                </a:solidFill>
              </a:rPr>
              <a:t>الفم والتجويف الفي </a:t>
            </a:r>
            <a:r>
              <a:rPr lang="en-US" b="1" dirty="0">
                <a:solidFill>
                  <a:schemeClr val="accent5"/>
                </a:solidFill>
              </a:rPr>
              <a:t>Oral cavity</a:t>
            </a:r>
            <a:endParaRPr lang="ar-IQ" b="1" dirty="0">
              <a:solidFill>
                <a:schemeClr val="accent5"/>
              </a:solidFill>
            </a:endParaRPr>
          </a:p>
        </p:txBody>
      </p:sp>
      <p:sp>
        <p:nvSpPr>
          <p:cNvPr id="3" name="عنصر نائب للمحتوى 2">
            <a:extLst>
              <a:ext uri="{FF2B5EF4-FFF2-40B4-BE49-F238E27FC236}">
                <a16:creationId xmlns:a16="http://schemas.microsoft.com/office/drawing/2014/main" id="{68C3F6B2-8A2B-916C-250F-F0BD3E76D408}"/>
              </a:ext>
            </a:extLst>
          </p:cNvPr>
          <p:cNvSpPr>
            <a:spLocks noGrp="1"/>
          </p:cNvSpPr>
          <p:nvPr>
            <p:ph idx="1"/>
          </p:nvPr>
        </p:nvSpPr>
        <p:spPr>
          <a:xfrm>
            <a:off x="340660" y="1128226"/>
            <a:ext cx="11313458" cy="4662974"/>
          </a:xfrm>
        </p:spPr>
        <p:txBody>
          <a:bodyPr/>
          <a:lstStyle/>
          <a:p>
            <a:pPr marL="0" indent="0">
              <a:buNone/>
            </a:pPr>
            <a:r>
              <a:rPr lang="ar-IQ" dirty="0"/>
              <a:t> </a:t>
            </a:r>
            <a:r>
              <a:rPr lang="ar-IQ" sz="2800" b="1" dirty="0"/>
              <a:t>الفم هو الفتحة الامامية للقناة  الهضمية ويكون الفم محاط بالشفاه </a:t>
            </a:r>
            <a:r>
              <a:rPr lang="en-US" sz="2800" b="1" dirty="0"/>
              <a:t>Lips </a:t>
            </a:r>
            <a:r>
              <a:rPr lang="ar-IQ" sz="2800" b="1" dirty="0"/>
              <a:t> ويحوي الفم اللسان </a:t>
            </a:r>
            <a:r>
              <a:rPr lang="en-US" sz="2800" b="1" dirty="0"/>
              <a:t>Tongue</a:t>
            </a:r>
            <a:r>
              <a:rPr lang="ar-IQ" sz="2800" b="1" dirty="0"/>
              <a:t> والاسنان </a:t>
            </a:r>
            <a:r>
              <a:rPr lang="en-US" sz="2800" b="1" dirty="0"/>
              <a:t>Teeth </a:t>
            </a:r>
            <a:r>
              <a:rPr lang="ar-IQ" sz="2800" b="1" dirty="0"/>
              <a:t> إضافة الى الغدد الموجودة في الفم والتي تسمى الغدد الفمية </a:t>
            </a:r>
            <a:r>
              <a:rPr lang="en-US" sz="2800" b="1" dirty="0"/>
              <a:t>Oral Gland </a:t>
            </a:r>
            <a:r>
              <a:rPr lang="ar-IQ" sz="2800" b="1" dirty="0"/>
              <a:t> .  </a:t>
            </a:r>
          </a:p>
          <a:p>
            <a:pPr marL="0" indent="0">
              <a:buNone/>
            </a:pPr>
            <a:r>
              <a:rPr lang="ar-IQ" sz="2800" b="1" dirty="0"/>
              <a:t>الشفاه مكونه من نسيج عضلي ونسيج ضام وطيات ظهارية.</a:t>
            </a:r>
          </a:p>
          <a:p>
            <a:pPr marL="0" indent="0">
              <a:buNone/>
            </a:pPr>
            <a:r>
              <a:rPr lang="ar-IQ" sz="3200" b="1" dirty="0">
                <a:solidFill>
                  <a:srgbClr val="FF0000"/>
                </a:solidFill>
              </a:rPr>
              <a:t>القناة الهضمية في الفقريات المختلفة</a:t>
            </a:r>
          </a:p>
          <a:p>
            <a:pPr marL="0" indent="0">
              <a:buNone/>
            </a:pPr>
            <a:r>
              <a:rPr lang="ar-IQ" sz="3200" b="1" dirty="0">
                <a:solidFill>
                  <a:srgbClr val="FF0000"/>
                </a:solidFill>
              </a:rPr>
              <a:t>أولا : الفم والتجويف الفمي والتراكيب الملحقة بهما:   </a:t>
            </a:r>
          </a:p>
        </p:txBody>
      </p:sp>
    </p:spTree>
    <p:extLst>
      <p:ext uri="{BB962C8B-B14F-4D97-AF65-F5344CB8AC3E}">
        <p14:creationId xmlns:p14="http://schemas.microsoft.com/office/powerpoint/2010/main" val="133655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30A5CBEB-6E10-90EA-9DB5-78C0157720D7}"/>
              </a:ext>
            </a:extLst>
          </p:cNvPr>
          <p:cNvPicPr>
            <a:picLocks noGrp="1" noChangeAspect="1"/>
          </p:cNvPicPr>
          <p:nvPr>
            <p:ph idx="1"/>
          </p:nvPr>
        </p:nvPicPr>
        <p:blipFill>
          <a:blip r:embed="rId2"/>
          <a:stretch>
            <a:fillRect/>
          </a:stretch>
        </p:blipFill>
        <p:spPr>
          <a:xfrm>
            <a:off x="1" y="959224"/>
            <a:ext cx="6826199" cy="4496219"/>
          </a:xfrm>
        </p:spPr>
      </p:pic>
      <p:pic>
        <p:nvPicPr>
          <p:cNvPr id="7" name="صورة 6" descr="صورة تحتوي على نص, لقطة شاشة, الرسومات, تصميم الجرافيك&#10;&#10;تم إنشاء الوصف تلقائياً">
            <a:extLst>
              <a:ext uri="{FF2B5EF4-FFF2-40B4-BE49-F238E27FC236}">
                <a16:creationId xmlns:a16="http://schemas.microsoft.com/office/drawing/2014/main" id="{0463F1FB-233F-C43F-3017-1AA352781FDB}"/>
              </a:ext>
            </a:extLst>
          </p:cNvPr>
          <p:cNvPicPr>
            <a:picLocks noChangeAspect="1"/>
          </p:cNvPicPr>
          <p:nvPr/>
        </p:nvPicPr>
        <p:blipFill>
          <a:blip r:embed="rId3"/>
          <a:stretch>
            <a:fillRect/>
          </a:stretch>
        </p:blipFill>
        <p:spPr>
          <a:xfrm>
            <a:off x="6920753" y="521913"/>
            <a:ext cx="5124081" cy="4229381"/>
          </a:xfrm>
          <a:prstGeom prst="rect">
            <a:avLst/>
          </a:prstGeom>
        </p:spPr>
      </p:pic>
    </p:spTree>
    <p:extLst>
      <p:ext uri="{BB962C8B-B14F-4D97-AF65-F5344CB8AC3E}">
        <p14:creationId xmlns:p14="http://schemas.microsoft.com/office/powerpoint/2010/main" val="3560207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F31965-DD91-71E8-62F7-39F69D04697C}"/>
              </a:ext>
            </a:extLst>
          </p:cNvPr>
          <p:cNvSpPr>
            <a:spLocks noGrp="1"/>
          </p:cNvSpPr>
          <p:nvPr>
            <p:ph type="title"/>
          </p:nvPr>
        </p:nvSpPr>
        <p:spPr>
          <a:xfrm>
            <a:off x="89647" y="134471"/>
            <a:ext cx="11779623" cy="1257183"/>
          </a:xfrm>
        </p:spPr>
        <p:txBody>
          <a:bodyPr>
            <a:normAutofit fontScale="90000"/>
          </a:bodyPr>
          <a:lstStyle/>
          <a:p>
            <a:pPr algn="r"/>
            <a:r>
              <a:rPr lang="ar-IQ" b="1" dirty="0">
                <a:solidFill>
                  <a:srgbClr val="C00000"/>
                </a:solidFill>
              </a:rPr>
              <a:t>رباعية الاقدام (برمائيات ، زواحف ، طيور، لبائن ) </a:t>
            </a:r>
            <a:br>
              <a:rPr lang="ar-IQ" b="1" dirty="0">
                <a:solidFill>
                  <a:srgbClr val="C00000"/>
                </a:solidFill>
              </a:rPr>
            </a:br>
            <a:r>
              <a:rPr lang="ar-IQ" sz="3100" b="1" dirty="0">
                <a:solidFill>
                  <a:schemeClr val="tx1">
                    <a:lumMod val="95000"/>
                    <a:lumOff val="5000"/>
                  </a:schemeClr>
                </a:solidFill>
              </a:rPr>
              <a:t>حدث اختزال كبير في طول البلعوم بسبب ظهور الرئات والانتقال من الحياة المائية الى الحياة البرية وأصبحت وظيفة البلعوم نقل الغذاء الى المريء. </a:t>
            </a:r>
          </a:p>
        </p:txBody>
      </p:sp>
      <p:sp>
        <p:nvSpPr>
          <p:cNvPr id="3" name="عنصر نائب للمحتوى 2">
            <a:extLst>
              <a:ext uri="{FF2B5EF4-FFF2-40B4-BE49-F238E27FC236}">
                <a16:creationId xmlns:a16="http://schemas.microsoft.com/office/drawing/2014/main" id="{D723311C-B7F2-264F-1BEC-719AC6034300}"/>
              </a:ext>
            </a:extLst>
          </p:cNvPr>
          <p:cNvSpPr>
            <a:spLocks noGrp="1"/>
          </p:cNvSpPr>
          <p:nvPr>
            <p:ph idx="1"/>
          </p:nvPr>
        </p:nvSpPr>
        <p:spPr>
          <a:xfrm>
            <a:off x="331694" y="1541929"/>
            <a:ext cx="11663082" cy="4643717"/>
          </a:xfrm>
        </p:spPr>
        <p:txBody>
          <a:bodyPr>
            <a:normAutofit lnSpcReduction="10000"/>
          </a:bodyPr>
          <a:lstStyle/>
          <a:p>
            <a:pPr marL="0" indent="0">
              <a:buNone/>
            </a:pPr>
            <a:r>
              <a:rPr lang="ar-IQ" sz="3600" b="1" dirty="0">
                <a:solidFill>
                  <a:srgbClr val="C00000"/>
                </a:solidFill>
              </a:rPr>
              <a:t>المريء </a:t>
            </a:r>
            <a:r>
              <a:rPr lang="en-US" sz="3600" b="1" dirty="0" err="1">
                <a:solidFill>
                  <a:srgbClr val="C00000"/>
                </a:solidFill>
              </a:rPr>
              <a:t>Oesophagus</a:t>
            </a:r>
            <a:r>
              <a:rPr lang="en-US" sz="3600" b="1" dirty="0">
                <a:solidFill>
                  <a:srgbClr val="C00000"/>
                </a:solidFill>
              </a:rPr>
              <a:t> </a:t>
            </a:r>
            <a:endParaRPr lang="ar-IQ" sz="3600" b="1" dirty="0">
              <a:solidFill>
                <a:srgbClr val="C00000"/>
              </a:solidFill>
            </a:endParaRPr>
          </a:p>
          <a:p>
            <a:pPr marL="0" indent="0">
              <a:buNone/>
            </a:pPr>
            <a:r>
              <a:rPr lang="ar-IQ" sz="2800" b="1" dirty="0">
                <a:solidFill>
                  <a:srgbClr val="002060"/>
                </a:solidFill>
              </a:rPr>
              <a:t>هو الجزء الذي يلي البلعوم وقاعدته ثابته وهي طول المريء يتناسب مع طول العنق. </a:t>
            </a:r>
          </a:p>
          <a:p>
            <a:pPr marL="0" indent="0">
              <a:buNone/>
            </a:pPr>
            <a:r>
              <a:rPr lang="ar-IQ" sz="3600" b="1" dirty="0">
                <a:solidFill>
                  <a:srgbClr val="C00000"/>
                </a:solidFill>
              </a:rPr>
              <a:t>دائرية الفم / </a:t>
            </a:r>
            <a:r>
              <a:rPr lang="ar-IQ" sz="3200" b="1" dirty="0">
                <a:solidFill>
                  <a:schemeClr val="accent3">
                    <a:lumMod val="50000"/>
                  </a:schemeClr>
                </a:solidFill>
              </a:rPr>
              <a:t>قناة مستقيمة ضيقة ظهرية الموقع تربط بين الفم والامعاء. </a:t>
            </a:r>
          </a:p>
          <a:p>
            <a:pPr marL="0" indent="0">
              <a:buNone/>
            </a:pPr>
            <a:r>
              <a:rPr lang="ar-IQ" sz="3600" b="1" dirty="0">
                <a:solidFill>
                  <a:srgbClr val="C00000"/>
                </a:solidFill>
              </a:rPr>
              <a:t>الأسماك  / </a:t>
            </a:r>
            <a:r>
              <a:rPr lang="ar-IQ" sz="2800" b="1" dirty="0">
                <a:solidFill>
                  <a:schemeClr val="tx1">
                    <a:lumMod val="95000"/>
                    <a:lumOff val="5000"/>
                  </a:schemeClr>
                </a:solidFill>
              </a:rPr>
              <a:t> المريء قصير جدا لان عنقها قصير وهو مبطن بنسيج ظهاري مطبق حرشفي. </a:t>
            </a:r>
            <a:r>
              <a:rPr lang="ar-IQ" sz="3200" b="1" dirty="0">
                <a:solidFill>
                  <a:schemeClr val="accent4"/>
                </a:solidFill>
              </a:rPr>
              <a:t>الأسماك الغضروفية / </a:t>
            </a:r>
            <a:r>
              <a:rPr lang="ar-IQ" sz="2800" b="1" dirty="0">
                <a:solidFill>
                  <a:schemeClr val="tx1">
                    <a:lumMod val="95000"/>
                    <a:lumOff val="5000"/>
                  </a:schemeClr>
                </a:solidFill>
              </a:rPr>
              <a:t>يحوي المريء على </a:t>
            </a:r>
            <a:r>
              <a:rPr lang="ar-IQ" sz="3200" b="1" dirty="0">
                <a:solidFill>
                  <a:srgbClr val="0070C0"/>
                </a:solidFill>
              </a:rPr>
              <a:t>حليمات عضلية متجهة باتجاه المعدة</a:t>
            </a:r>
            <a:r>
              <a:rPr lang="ar-IQ" sz="3200" b="1" dirty="0">
                <a:solidFill>
                  <a:schemeClr val="tx1">
                    <a:lumMod val="95000"/>
                    <a:lumOff val="5000"/>
                  </a:schemeClr>
                </a:solidFill>
              </a:rPr>
              <a:t> </a:t>
            </a:r>
            <a:r>
              <a:rPr lang="ar-IQ" sz="2800" b="1" dirty="0">
                <a:solidFill>
                  <a:schemeClr val="tx1">
                    <a:lumMod val="95000"/>
                    <a:lumOff val="5000"/>
                  </a:schemeClr>
                </a:solidFill>
              </a:rPr>
              <a:t>لتكسير الفريسة وأيضا لمنع رجوعها بالاتجاه المعاكس لان كلب البحر يبتلع الفرائس . </a:t>
            </a:r>
          </a:p>
          <a:p>
            <a:pPr marL="0" indent="0">
              <a:buNone/>
            </a:pPr>
            <a:r>
              <a:rPr lang="ar-IQ" sz="2800" b="1" dirty="0">
                <a:solidFill>
                  <a:schemeClr val="accent5"/>
                </a:solidFill>
              </a:rPr>
              <a:t>س/ علل يحوي المريء في الأسماك الغضروفية على حليمات عضلية متجهة الى المعدة ؟ </a:t>
            </a:r>
          </a:p>
          <a:p>
            <a:pPr marL="0" indent="0">
              <a:buNone/>
            </a:pPr>
            <a:endParaRPr lang="ar-IQ" sz="2800" b="1" dirty="0">
              <a:solidFill>
                <a:schemeClr val="tx1">
                  <a:lumMod val="95000"/>
                  <a:lumOff val="5000"/>
                </a:schemeClr>
              </a:solidFill>
            </a:endParaRPr>
          </a:p>
          <a:p>
            <a:pPr marL="0" indent="0">
              <a:buNone/>
            </a:pPr>
            <a:endParaRPr lang="ar-IQ" sz="2800" b="1" dirty="0">
              <a:solidFill>
                <a:srgbClr val="C00000"/>
              </a:solidFill>
            </a:endParaRPr>
          </a:p>
        </p:txBody>
      </p:sp>
    </p:spTree>
    <p:extLst>
      <p:ext uri="{BB962C8B-B14F-4D97-AF65-F5344CB8AC3E}">
        <p14:creationId xmlns:p14="http://schemas.microsoft.com/office/powerpoint/2010/main" val="985911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A611746-8E72-124D-D873-2A9D71AD9EAA}"/>
              </a:ext>
            </a:extLst>
          </p:cNvPr>
          <p:cNvSpPr>
            <a:spLocks noGrp="1"/>
          </p:cNvSpPr>
          <p:nvPr>
            <p:ph type="title"/>
          </p:nvPr>
        </p:nvSpPr>
        <p:spPr>
          <a:xfrm>
            <a:off x="0" y="161364"/>
            <a:ext cx="11609295" cy="1452283"/>
          </a:xfrm>
        </p:spPr>
        <p:txBody>
          <a:bodyPr>
            <a:normAutofit fontScale="90000"/>
          </a:bodyPr>
          <a:lstStyle/>
          <a:p>
            <a:pPr algn="r"/>
            <a:r>
              <a:rPr lang="ar-IQ" b="1" dirty="0">
                <a:solidFill>
                  <a:schemeClr val="accent4"/>
                </a:solidFill>
              </a:rPr>
              <a:t>الأسماك العظمية / </a:t>
            </a:r>
            <a:r>
              <a:rPr lang="ar-IQ" b="1" dirty="0">
                <a:solidFill>
                  <a:schemeClr val="bg2">
                    <a:lumMod val="10000"/>
                  </a:schemeClr>
                </a:solidFill>
              </a:rPr>
              <a:t>في اسماك المياه العذبة يحوي المريء على عدد كبير من الخلايا المخاطية .</a:t>
            </a:r>
            <a:br>
              <a:rPr lang="ar-IQ" b="1" dirty="0">
                <a:solidFill>
                  <a:schemeClr val="bg2">
                    <a:lumMod val="10000"/>
                  </a:schemeClr>
                </a:solidFill>
              </a:rPr>
            </a:br>
            <a:r>
              <a:rPr lang="ar-IQ" b="1" dirty="0">
                <a:solidFill>
                  <a:schemeClr val="bg2">
                    <a:lumMod val="10000"/>
                  </a:schemeClr>
                </a:solidFill>
              </a:rPr>
              <a:t>وفي طرفية التعظم يكون مهدب ومحاط بعاصره، </a:t>
            </a:r>
            <a:br>
              <a:rPr lang="ar-IQ" b="1" dirty="0">
                <a:solidFill>
                  <a:schemeClr val="bg2">
                    <a:lumMod val="10000"/>
                  </a:schemeClr>
                </a:solidFill>
              </a:rPr>
            </a:br>
            <a:r>
              <a:rPr lang="ar-IQ" b="1" dirty="0">
                <a:solidFill>
                  <a:schemeClr val="bg2">
                    <a:lumMod val="10000"/>
                  </a:schemeClr>
                </a:solidFill>
              </a:rPr>
              <a:t>او قد يحوي المريء طيات طولية لابتلاع كمية أكبر من الغذاء.  </a:t>
            </a:r>
          </a:p>
        </p:txBody>
      </p:sp>
      <p:sp>
        <p:nvSpPr>
          <p:cNvPr id="3" name="عنصر نائب للمحتوى 2">
            <a:extLst>
              <a:ext uri="{FF2B5EF4-FFF2-40B4-BE49-F238E27FC236}">
                <a16:creationId xmlns:a16="http://schemas.microsoft.com/office/drawing/2014/main" id="{446FBB29-C9F1-6B28-9C10-2A2EA6A305DA}"/>
              </a:ext>
            </a:extLst>
          </p:cNvPr>
          <p:cNvSpPr>
            <a:spLocks noGrp="1"/>
          </p:cNvSpPr>
          <p:nvPr>
            <p:ph idx="1"/>
          </p:nvPr>
        </p:nvSpPr>
        <p:spPr>
          <a:xfrm>
            <a:off x="142042" y="1613647"/>
            <a:ext cx="11958221" cy="4574089"/>
          </a:xfrm>
        </p:spPr>
        <p:txBody>
          <a:bodyPr>
            <a:normAutofit fontScale="92500" lnSpcReduction="10000"/>
          </a:bodyPr>
          <a:lstStyle/>
          <a:p>
            <a:pPr marL="0" indent="0">
              <a:buNone/>
            </a:pPr>
            <a:r>
              <a:rPr lang="ar-IQ" sz="3200" dirty="0">
                <a:solidFill>
                  <a:srgbClr val="C00000"/>
                </a:solidFill>
              </a:rPr>
              <a:t>ا</a:t>
            </a:r>
            <a:r>
              <a:rPr lang="ar-IQ" sz="3200" b="1" dirty="0">
                <a:solidFill>
                  <a:srgbClr val="C00000"/>
                </a:solidFill>
              </a:rPr>
              <a:t>لبرمائيات</a:t>
            </a:r>
            <a:r>
              <a:rPr lang="ar-IQ" sz="3200" dirty="0">
                <a:solidFill>
                  <a:srgbClr val="C00000"/>
                </a:solidFill>
              </a:rPr>
              <a:t> /  </a:t>
            </a:r>
            <a:r>
              <a:rPr lang="ar-IQ" sz="2800" b="1" dirty="0">
                <a:solidFill>
                  <a:srgbClr val="002060"/>
                </a:solidFill>
              </a:rPr>
              <a:t>المريء في البرمائيات عباره عن أنبوب عضلي قصير نسبيا يفصله عن المعدة عضله عاصره ويبطن بنسيج ظهاري مهدب خلاياه في الطبقة المخاطية </a:t>
            </a:r>
            <a:r>
              <a:rPr lang="en-US" sz="2800" b="1" dirty="0">
                <a:solidFill>
                  <a:srgbClr val="002060"/>
                </a:solidFill>
              </a:rPr>
              <a:t>Mucosa</a:t>
            </a:r>
            <a:r>
              <a:rPr lang="ar-IQ" sz="2800" b="1" dirty="0">
                <a:solidFill>
                  <a:srgbClr val="002060"/>
                </a:solidFill>
              </a:rPr>
              <a:t> تكون غدية تفرز انزيمات محلله (لان غذاءها رطب ).</a:t>
            </a:r>
          </a:p>
          <a:p>
            <a:pPr marL="0" indent="0">
              <a:buNone/>
            </a:pPr>
            <a:r>
              <a:rPr lang="ar-IQ" sz="3200" b="1" dirty="0">
                <a:solidFill>
                  <a:srgbClr val="C00000"/>
                </a:solidFill>
              </a:rPr>
              <a:t>الزواحف  / </a:t>
            </a:r>
            <a:r>
              <a:rPr lang="ar-IQ" sz="3200" b="1" dirty="0">
                <a:solidFill>
                  <a:schemeClr val="bg2">
                    <a:lumMod val="10000"/>
                  </a:schemeClr>
                </a:solidFill>
              </a:rPr>
              <a:t>المريء أنبوب عضلي طويل نسبيا،</a:t>
            </a:r>
          </a:p>
          <a:p>
            <a:pPr marL="0" indent="0">
              <a:buNone/>
            </a:pPr>
            <a:r>
              <a:rPr lang="ar-IQ" sz="3200" b="1" dirty="0">
                <a:solidFill>
                  <a:schemeClr val="bg2">
                    <a:lumMod val="10000"/>
                  </a:schemeClr>
                </a:solidFill>
              </a:rPr>
              <a:t>زواحف غذائها طري                سلاحف غذائها جاف                       الافاعي </a:t>
            </a:r>
          </a:p>
          <a:p>
            <a:pPr marL="0" indent="0">
              <a:buNone/>
            </a:pPr>
            <a:r>
              <a:rPr lang="ar-IQ" sz="2800" b="1" dirty="0">
                <a:solidFill>
                  <a:schemeClr val="bg2">
                    <a:lumMod val="10000"/>
                  </a:schemeClr>
                </a:solidFill>
              </a:rPr>
              <a:t>                                                                                            </a:t>
            </a:r>
          </a:p>
          <a:p>
            <a:pPr marL="0" indent="0">
              <a:buNone/>
            </a:pPr>
            <a:r>
              <a:rPr lang="ar-IQ" sz="2800" b="1" dirty="0">
                <a:solidFill>
                  <a:schemeClr val="bg2">
                    <a:lumMod val="10000"/>
                  </a:schemeClr>
                </a:solidFill>
              </a:rPr>
              <a:t>   </a:t>
            </a:r>
            <a:r>
              <a:rPr lang="ar-IQ" sz="2400" b="1" dirty="0">
                <a:solidFill>
                  <a:schemeClr val="bg2">
                    <a:lumMod val="10000"/>
                  </a:schemeClr>
                </a:solidFill>
              </a:rPr>
              <a:t>                                                                                            </a:t>
            </a:r>
          </a:p>
          <a:p>
            <a:pPr marL="0" indent="0">
              <a:buNone/>
            </a:pPr>
            <a:r>
              <a:rPr lang="ar-IQ" sz="2400" b="1" dirty="0">
                <a:solidFill>
                  <a:schemeClr val="bg2">
                    <a:lumMod val="10000"/>
                  </a:schemeClr>
                </a:solidFill>
              </a:rPr>
              <a:t> </a:t>
            </a:r>
          </a:p>
        </p:txBody>
      </p:sp>
      <p:cxnSp>
        <p:nvCxnSpPr>
          <p:cNvPr id="5" name="رابط كسهم مستقيم 4">
            <a:extLst>
              <a:ext uri="{FF2B5EF4-FFF2-40B4-BE49-F238E27FC236}">
                <a16:creationId xmlns:a16="http://schemas.microsoft.com/office/drawing/2014/main" id="{734F0585-B053-508F-9E45-D919F9A34108}"/>
              </a:ext>
            </a:extLst>
          </p:cNvPr>
          <p:cNvCxnSpPr>
            <a:cxnSpLocks/>
          </p:cNvCxnSpPr>
          <p:nvPr/>
        </p:nvCxnSpPr>
        <p:spPr>
          <a:xfrm>
            <a:off x="10586970" y="4245300"/>
            <a:ext cx="0" cy="5841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8D7D8C57-C554-2440-96FA-D12C05891820}"/>
              </a:ext>
            </a:extLst>
          </p:cNvPr>
          <p:cNvCxnSpPr>
            <a:cxnSpLocks/>
          </p:cNvCxnSpPr>
          <p:nvPr/>
        </p:nvCxnSpPr>
        <p:spPr>
          <a:xfrm>
            <a:off x="1783454" y="4054283"/>
            <a:ext cx="0" cy="5087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مربع نص 11">
            <a:extLst>
              <a:ext uri="{FF2B5EF4-FFF2-40B4-BE49-F238E27FC236}">
                <a16:creationId xmlns:a16="http://schemas.microsoft.com/office/drawing/2014/main" id="{0D0D9139-2177-2F20-E2AF-6503725A8897}"/>
              </a:ext>
            </a:extLst>
          </p:cNvPr>
          <p:cNvSpPr txBox="1"/>
          <p:nvPr/>
        </p:nvSpPr>
        <p:spPr>
          <a:xfrm flipH="1">
            <a:off x="8948693" y="4829452"/>
            <a:ext cx="2929593" cy="954107"/>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r>
              <a:rPr lang="ar-IQ" sz="2800" b="1" dirty="0">
                <a:solidFill>
                  <a:schemeClr val="bg2">
                    <a:lumMod val="10000"/>
                  </a:schemeClr>
                </a:solidFill>
              </a:rPr>
              <a:t>بطانة مهدبه ذات طبيعة افرازية           </a:t>
            </a:r>
            <a:endParaRPr lang="ar-IQ" sz="2800" dirty="0"/>
          </a:p>
        </p:txBody>
      </p:sp>
      <p:sp>
        <p:nvSpPr>
          <p:cNvPr id="13" name="مربع نص 12">
            <a:extLst>
              <a:ext uri="{FF2B5EF4-FFF2-40B4-BE49-F238E27FC236}">
                <a16:creationId xmlns:a16="http://schemas.microsoft.com/office/drawing/2014/main" id="{3B95E136-B354-ACED-14FA-0599CFDEE7E5}"/>
              </a:ext>
            </a:extLst>
          </p:cNvPr>
          <p:cNvSpPr txBox="1"/>
          <p:nvPr/>
        </p:nvSpPr>
        <p:spPr>
          <a:xfrm>
            <a:off x="142043" y="4603889"/>
            <a:ext cx="4918220"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r>
              <a:rPr lang="ar-IQ" sz="2400" b="1" dirty="0">
                <a:solidFill>
                  <a:schemeClr val="bg2">
                    <a:lumMod val="10000"/>
                  </a:schemeClr>
                </a:solidFill>
              </a:rPr>
              <a:t>منطقه خازنه للفريسة اثناء</a:t>
            </a:r>
            <a:r>
              <a:rPr lang="ar-IQ" sz="2400" dirty="0"/>
              <a:t> </a:t>
            </a:r>
            <a:r>
              <a:rPr lang="ar-IQ" sz="2400" b="1" dirty="0">
                <a:solidFill>
                  <a:schemeClr val="bg2">
                    <a:lumMod val="10000"/>
                  </a:schemeClr>
                </a:solidFill>
              </a:rPr>
              <a:t>الهضم المعدي ، وفي الافاعي</a:t>
            </a:r>
            <a:r>
              <a:rPr lang="ar-IQ" sz="2400" dirty="0"/>
              <a:t> </a:t>
            </a:r>
            <a:r>
              <a:rPr lang="ar-IQ" sz="2400" b="1" dirty="0">
                <a:solidFill>
                  <a:schemeClr val="bg2">
                    <a:lumMod val="10000"/>
                  </a:schemeClr>
                </a:solidFill>
              </a:rPr>
              <a:t>اكلات البيض يستند المريء على الجدار الظهري للعمود الفقري لتوفير سطح قوي لتكسير </a:t>
            </a:r>
            <a:r>
              <a:rPr lang="ar-IQ" sz="2400" b="1" dirty="0" err="1">
                <a:solidFill>
                  <a:schemeClr val="bg2">
                    <a:lumMod val="10000"/>
                  </a:schemeClr>
                </a:solidFill>
              </a:rPr>
              <a:t>القشره</a:t>
            </a:r>
            <a:r>
              <a:rPr lang="ar-IQ" sz="2400" b="1" dirty="0">
                <a:solidFill>
                  <a:schemeClr val="bg2">
                    <a:lumMod val="10000"/>
                  </a:schemeClr>
                </a:solidFill>
              </a:rPr>
              <a:t>                                </a:t>
            </a:r>
            <a:endParaRPr lang="ar-IQ" sz="2400" dirty="0"/>
          </a:p>
        </p:txBody>
      </p:sp>
      <p:sp>
        <p:nvSpPr>
          <p:cNvPr id="15" name="مربع نص 14">
            <a:extLst>
              <a:ext uri="{FF2B5EF4-FFF2-40B4-BE49-F238E27FC236}">
                <a16:creationId xmlns:a16="http://schemas.microsoft.com/office/drawing/2014/main" id="{F98FD8D3-E4F9-B099-17F2-182CB1DC7A3B}"/>
              </a:ext>
            </a:extLst>
          </p:cNvPr>
          <p:cNvSpPr txBox="1"/>
          <p:nvPr/>
        </p:nvSpPr>
        <p:spPr>
          <a:xfrm>
            <a:off x="5370990" y="4829452"/>
            <a:ext cx="305391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IQ" sz="2400" b="1" dirty="0"/>
              <a:t>يكون </a:t>
            </a:r>
            <a:r>
              <a:rPr lang="ar-IQ" sz="2400" b="1" dirty="0" err="1"/>
              <a:t>متقرن</a:t>
            </a:r>
            <a:r>
              <a:rPr lang="ar-IQ" sz="2400" b="1" dirty="0"/>
              <a:t> ويحوي حليمات </a:t>
            </a:r>
            <a:r>
              <a:rPr lang="en-US" sz="2400" b="1" dirty="0"/>
              <a:t> </a:t>
            </a:r>
            <a:r>
              <a:rPr lang="ar-IQ" sz="2400" b="1" dirty="0"/>
              <a:t>متجهة نحو الخلف لتحطيم  الغذاء                  </a:t>
            </a:r>
          </a:p>
        </p:txBody>
      </p:sp>
      <p:cxnSp>
        <p:nvCxnSpPr>
          <p:cNvPr id="19" name="رابط كسهم مستقيم 18">
            <a:extLst>
              <a:ext uri="{FF2B5EF4-FFF2-40B4-BE49-F238E27FC236}">
                <a16:creationId xmlns:a16="http://schemas.microsoft.com/office/drawing/2014/main" id="{A5E21548-3BC6-0756-B458-2A5B00C216DB}"/>
              </a:ext>
            </a:extLst>
          </p:cNvPr>
          <p:cNvCxnSpPr>
            <a:cxnSpLocks/>
          </p:cNvCxnSpPr>
          <p:nvPr/>
        </p:nvCxnSpPr>
        <p:spPr>
          <a:xfrm>
            <a:off x="6788806" y="4245300"/>
            <a:ext cx="0" cy="5841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889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5C01710-E447-2053-B813-751B2E4AE880}"/>
              </a:ext>
            </a:extLst>
          </p:cNvPr>
          <p:cNvSpPr>
            <a:spLocks noGrp="1"/>
          </p:cNvSpPr>
          <p:nvPr>
            <p:ph type="title"/>
          </p:nvPr>
        </p:nvSpPr>
        <p:spPr>
          <a:xfrm>
            <a:off x="417251" y="133166"/>
            <a:ext cx="11159232" cy="692458"/>
          </a:xfrm>
        </p:spPr>
        <p:txBody>
          <a:bodyPr>
            <a:normAutofit/>
          </a:bodyPr>
          <a:lstStyle/>
          <a:p>
            <a:pPr algn="r"/>
            <a:r>
              <a:rPr lang="ar-IQ" sz="3600" b="1" dirty="0">
                <a:solidFill>
                  <a:srgbClr val="C00000"/>
                </a:solidFill>
              </a:rPr>
              <a:t>الطيور</a:t>
            </a:r>
            <a:r>
              <a:rPr lang="ar-IQ" sz="2800" b="1" dirty="0">
                <a:solidFill>
                  <a:srgbClr val="C00000"/>
                </a:solidFill>
              </a:rPr>
              <a:t>/  </a:t>
            </a:r>
            <a:r>
              <a:rPr lang="ar-IQ" sz="2800" b="1" dirty="0">
                <a:solidFill>
                  <a:schemeClr val="tx2">
                    <a:lumMod val="50000"/>
                  </a:schemeClr>
                </a:solidFill>
              </a:rPr>
              <a:t>المريء طويل نسبيا مقارنة بغيرها من الفقريات بسبب طول العنق </a:t>
            </a:r>
            <a:r>
              <a:rPr lang="ar-IQ" sz="2800" dirty="0">
                <a:solidFill>
                  <a:schemeClr val="tx2">
                    <a:lumMod val="50000"/>
                  </a:schemeClr>
                </a:solidFill>
              </a:rPr>
              <a:t> </a:t>
            </a:r>
          </a:p>
        </p:txBody>
      </p:sp>
      <p:sp>
        <p:nvSpPr>
          <p:cNvPr id="3" name="عنصر نائب للمحتوى 2">
            <a:extLst>
              <a:ext uri="{FF2B5EF4-FFF2-40B4-BE49-F238E27FC236}">
                <a16:creationId xmlns:a16="http://schemas.microsoft.com/office/drawing/2014/main" id="{15ED11EE-F0D1-C138-350A-1EEFD2997EE3}"/>
              </a:ext>
            </a:extLst>
          </p:cNvPr>
          <p:cNvSpPr>
            <a:spLocks noGrp="1"/>
          </p:cNvSpPr>
          <p:nvPr>
            <p:ph idx="1"/>
          </p:nvPr>
        </p:nvSpPr>
        <p:spPr>
          <a:xfrm>
            <a:off x="221943" y="825624"/>
            <a:ext cx="11638624" cy="4640721"/>
          </a:xfrm>
        </p:spPr>
        <p:txBody>
          <a:bodyPr>
            <a:normAutofit lnSpcReduction="10000"/>
          </a:bodyPr>
          <a:lstStyle/>
          <a:p>
            <a:pPr marL="0" indent="0">
              <a:buNone/>
            </a:pPr>
            <a:r>
              <a:rPr lang="ar-IQ" sz="2400" b="1" dirty="0">
                <a:solidFill>
                  <a:srgbClr val="002060"/>
                </a:solidFill>
              </a:rPr>
              <a:t>وهو ينقسم الى جزئين 1- انبوبي   </a:t>
            </a:r>
          </a:p>
          <a:p>
            <a:pPr marL="0" indent="0">
              <a:buNone/>
            </a:pPr>
            <a:r>
              <a:rPr lang="ar-IQ" sz="2400" b="1" dirty="0">
                <a:solidFill>
                  <a:srgbClr val="002060"/>
                </a:solidFill>
              </a:rPr>
              <a:t>2- حوصلة </a:t>
            </a:r>
            <a:r>
              <a:rPr lang="en-US" sz="2400" b="1" dirty="0">
                <a:solidFill>
                  <a:srgbClr val="002060"/>
                </a:solidFill>
              </a:rPr>
              <a:t>Crop </a:t>
            </a:r>
            <a:r>
              <a:rPr lang="ar-IQ" sz="2400" b="1" dirty="0">
                <a:solidFill>
                  <a:srgbClr val="002060"/>
                </a:solidFill>
              </a:rPr>
              <a:t> وهي تركيب غشائي ذو جدار مطاطي رقيق لخزن وترطيب الحبوب لذلك أفضل نمو للحوصلة هو في الطيور اكلة الحبوب. كما يقوم المريء بإنتاج ما يعرف بلبن الحمام الناتج من انحلال خلايا النسيج الظهاري المبطن للحوصلة تحت سيطرة هرمونية هرمون البرولاكتين </a:t>
            </a:r>
            <a:r>
              <a:rPr lang="en-US" sz="2400" b="1" dirty="0">
                <a:solidFill>
                  <a:srgbClr val="002060"/>
                </a:solidFill>
              </a:rPr>
              <a:t>Prolactin </a:t>
            </a:r>
            <a:r>
              <a:rPr lang="ar-IQ" sz="2400" b="1" dirty="0">
                <a:solidFill>
                  <a:srgbClr val="002060"/>
                </a:solidFill>
              </a:rPr>
              <a:t> المفرز من الفص الامامي للغدة النخامية لذلك فالغدد </a:t>
            </a:r>
            <a:r>
              <a:rPr lang="ar-IQ" sz="2400" b="1" dirty="0" err="1">
                <a:solidFill>
                  <a:srgbClr val="002060"/>
                </a:solidFill>
              </a:rPr>
              <a:t>الحوصلية</a:t>
            </a:r>
            <a:r>
              <a:rPr lang="ar-IQ" sz="2400" b="1" dirty="0">
                <a:solidFill>
                  <a:srgbClr val="002060"/>
                </a:solidFill>
              </a:rPr>
              <a:t> ليست غدد لكنها تراكيب مكونه للخلايا. </a:t>
            </a:r>
          </a:p>
          <a:p>
            <a:pPr marL="0" indent="0">
              <a:buNone/>
            </a:pPr>
            <a:endParaRPr lang="ar-IQ" b="1" dirty="0"/>
          </a:p>
          <a:p>
            <a:pPr marL="0" indent="0">
              <a:buNone/>
            </a:pPr>
            <a:r>
              <a:rPr lang="ar-IQ" sz="4000" b="1" dirty="0">
                <a:solidFill>
                  <a:srgbClr val="C00000"/>
                </a:solidFill>
              </a:rPr>
              <a:t> اللبائن </a:t>
            </a:r>
          </a:p>
          <a:p>
            <a:pPr marL="0" indent="0">
              <a:buNone/>
            </a:pPr>
            <a:r>
              <a:rPr lang="ar-IQ" sz="2400" b="1" dirty="0">
                <a:solidFill>
                  <a:schemeClr val="tx1">
                    <a:lumMod val="95000"/>
                    <a:lumOff val="5000"/>
                  </a:schemeClr>
                </a:solidFill>
              </a:rPr>
              <a:t>أنبوب عضلي ضيق يمتد على طول العنق ليخترق الحجاب الحاجز (</a:t>
            </a:r>
            <a:r>
              <a:rPr lang="en-US" sz="2400" b="1" dirty="0">
                <a:solidFill>
                  <a:schemeClr val="tx1">
                    <a:lumMod val="95000"/>
                    <a:lumOff val="5000"/>
                  </a:schemeClr>
                </a:solidFill>
              </a:rPr>
              <a:t>Diaphragm</a:t>
            </a:r>
            <a:r>
              <a:rPr lang="ar-IQ" sz="2400" b="1" dirty="0">
                <a:solidFill>
                  <a:schemeClr val="tx1">
                    <a:lumMod val="95000"/>
                    <a:lumOff val="5000"/>
                  </a:schemeClr>
                </a:solidFill>
              </a:rPr>
              <a:t> ) ليصل للمعدة (اطول مريء زرافة) او في الانسان (</a:t>
            </a:r>
            <a:r>
              <a:rPr lang="en-US" sz="2400" b="1" dirty="0">
                <a:solidFill>
                  <a:schemeClr val="tx1">
                    <a:lumMod val="95000"/>
                    <a:lumOff val="5000"/>
                  </a:schemeClr>
                </a:solidFill>
              </a:rPr>
              <a:t> </a:t>
            </a:r>
            <a:r>
              <a:rPr lang="ar-IQ" sz="2400" b="1" dirty="0">
                <a:solidFill>
                  <a:schemeClr val="tx1">
                    <a:lumMod val="95000"/>
                    <a:lumOff val="5000"/>
                  </a:schemeClr>
                </a:solidFill>
              </a:rPr>
              <a:t>22-25</a:t>
            </a:r>
            <a:r>
              <a:rPr lang="en-US" sz="2400" b="1" dirty="0">
                <a:solidFill>
                  <a:schemeClr val="tx1">
                    <a:lumMod val="95000"/>
                    <a:lumOff val="5000"/>
                  </a:schemeClr>
                </a:solidFill>
              </a:rPr>
              <a:t>   </a:t>
            </a:r>
            <a:r>
              <a:rPr lang="ar-IQ" sz="2400" b="1" dirty="0">
                <a:solidFill>
                  <a:schemeClr val="tx1">
                    <a:lumMod val="95000"/>
                    <a:lumOff val="5000"/>
                  </a:schemeClr>
                </a:solidFill>
              </a:rPr>
              <a:t>سم</a:t>
            </a:r>
            <a:r>
              <a:rPr lang="en-US" sz="2400" b="1" dirty="0">
                <a:solidFill>
                  <a:schemeClr val="tx1">
                    <a:lumMod val="95000"/>
                    <a:lumOff val="5000"/>
                  </a:schemeClr>
                </a:solidFill>
              </a:rPr>
              <a:t> (</a:t>
            </a:r>
            <a:r>
              <a:rPr lang="ar-IQ" sz="2400" b="1" dirty="0">
                <a:solidFill>
                  <a:schemeClr val="tx1">
                    <a:lumMod val="95000"/>
                    <a:lumOff val="5000"/>
                  </a:schemeClr>
                </a:solidFill>
              </a:rPr>
              <a:t>.</a:t>
            </a:r>
          </a:p>
        </p:txBody>
      </p:sp>
    </p:spTree>
    <p:extLst>
      <p:ext uri="{BB962C8B-B14F-4D97-AF65-F5344CB8AC3E}">
        <p14:creationId xmlns:p14="http://schemas.microsoft.com/office/powerpoint/2010/main" val="3780695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580D9F-9C5D-B3DD-1755-5BC65E8F4BBF}"/>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C0E137C3-7154-958C-FBF2-D147AA29E705}"/>
              </a:ext>
            </a:extLst>
          </p:cNvPr>
          <p:cNvPicPr>
            <a:picLocks noGrp="1" noChangeAspect="1"/>
          </p:cNvPicPr>
          <p:nvPr>
            <p:ph idx="1"/>
          </p:nvPr>
        </p:nvPicPr>
        <p:blipFill>
          <a:blip r:embed="rId2"/>
          <a:stretch>
            <a:fillRect/>
          </a:stretch>
        </p:blipFill>
        <p:spPr>
          <a:xfrm>
            <a:off x="71718" y="475129"/>
            <a:ext cx="5145741" cy="5017528"/>
          </a:xfrm>
        </p:spPr>
      </p:pic>
      <p:pic>
        <p:nvPicPr>
          <p:cNvPr id="7" name="صورة 6">
            <a:extLst>
              <a:ext uri="{FF2B5EF4-FFF2-40B4-BE49-F238E27FC236}">
                <a16:creationId xmlns:a16="http://schemas.microsoft.com/office/drawing/2014/main" id="{1733508F-3C4A-EB24-1070-D823433E97D9}"/>
              </a:ext>
            </a:extLst>
          </p:cNvPr>
          <p:cNvPicPr>
            <a:picLocks noChangeAspect="1"/>
          </p:cNvPicPr>
          <p:nvPr/>
        </p:nvPicPr>
        <p:blipFill>
          <a:blip r:embed="rId3"/>
          <a:stretch>
            <a:fillRect/>
          </a:stretch>
        </p:blipFill>
        <p:spPr>
          <a:xfrm>
            <a:off x="5217458" y="472982"/>
            <a:ext cx="6813177" cy="5019675"/>
          </a:xfrm>
          <a:prstGeom prst="rect">
            <a:avLst/>
          </a:prstGeom>
        </p:spPr>
      </p:pic>
    </p:spTree>
    <p:extLst>
      <p:ext uri="{BB962C8B-B14F-4D97-AF65-F5344CB8AC3E}">
        <p14:creationId xmlns:p14="http://schemas.microsoft.com/office/powerpoint/2010/main" val="225615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EB8333-BB98-7D85-E8C3-226C37A1F67A}"/>
              </a:ext>
            </a:extLst>
          </p:cNvPr>
          <p:cNvSpPr>
            <a:spLocks noGrp="1"/>
          </p:cNvSpPr>
          <p:nvPr>
            <p:ph type="title"/>
          </p:nvPr>
        </p:nvSpPr>
        <p:spPr>
          <a:xfrm>
            <a:off x="1534696" y="309229"/>
            <a:ext cx="9922198" cy="1384995"/>
          </a:xfrm>
        </p:spPr>
        <p:txBody>
          <a:bodyPr>
            <a:normAutofit fontScale="90000"/>
          </a:bodyPr>
          <a:lstStyle/>
          <a:p>
            <a:pPr algn="r"/>
            <a:r>
              <a:rPr lang="ar-IQ" b="1" dirty="0">
                <a:solidFill>
                  <a:srgbClr val="C00000"/>
                </a:solidFill>
              </a:rPr>
              <a:t>المعدة</a:t>
            </a:r>
            <a:r>
              <a:rPr lang="ar-IQ" dirty="0">
                <a:solidFill>
                  <a:srgbClr val="C00000"/>
                </a:solidFill>
              </a:rPr>
              <a:t> </a:t>
            </a:r>
            <a:r>
              <a:rPr lang="en-US" b="1" dirty="0">
                <a:solidFill>
                  <a:srgbClr val="C00000"/>
                </a:solidFill>
              </a:rPr>
              <a:t>Stomach </a:t>
            </a:r>
            <a:br>
              <a:rPr lang="en-US" b="1" dirty="0">
                <a:solidFill>
                  <a:srgbClr val="C00000"/>
                </a:solidFill>
              </a:rPr>
            </a:br>
            <a:r>
              <a:rPr lang="ar-IQ" b="1" dirty="0">
                <a:solidFill>
                  <a:srgbClr val="C00000"/>
                </a:solidFill>
              </a:rPr>
              <a:t> </a:t>
            </a:r>
            <a:r>
              <a:rPr lang="ar-IQ" b="1" dirty="0"/>
              <a:t>تركيب عضلي كيسي الشكل ذو بطانة ظهارية ذات طيات ذو خلايا فارزه للمخاط شكل المعدة يتناسب مع شكل الجسم </a:t>
            </a:r>
          </a:p>
        </p:txBody>
      </p:sp>
      <p:sp>
        <p:nvSpPr>
          <p:cNvPr id="3" name="عنصر نائب للمحتوى 2">
            <a:extLst>
              <a:ext uri="{FF2B5EF4-FFF2-40B4-BE49-F238E27FC236}">
                <a16:creationId xmlns:a16="http://schemas.microsoft.com/office/drawing/2014/main" id="{5A794A2A-0CF9-0333-D698-925E87910D67}"/>
              </a:ext>
            </a:extLst>
          </p:cNvPr>
          <p:cNvSpPr>
            <a:spLocks noGrp="1"/>
          </p:cNvSpPr>
          <p:nvPr>
            <p:ph idx="1"/>
          </p:nvPr>
        </p:nvSpPr>
        <p:spPr>
          <a:xfrm>
            <a:off x="1" y="1290918"/>
            <a:ext cx="11923058" cy="5145741"/>
          </a:xfrm>
        </p:spPr>
        <p:txBody>
          <a:bodyPr>
            <a:normAutofit/>
          </a:bodyPr>
          <a:lstStyle/>
          <a:p>
            <a:pPr marL="0" indent="0">
              <a:buNone/>
            </a:pPr>
            <a:endParaRPr lang="ar-IQ" sz="3600" b="1" dirty="0">
              <a:solidFill>
                <a:srgbClr val="C00000"/>
              </a:solidFill>
            </a:endParaRPr>
          </a:p>
          <a:p>
            <a:pPr marL="0" indent="0">
              <a:buNone/>
            </a:pPr>
            <a:r>
              <a:rPr lang="ar-IQ" sz="3600" b="1" dirty="0">
                <a:solidFill>
                  <a:srgbClr val="C00000"/>
                </a:solidFill>
              </a:rPr>
              <a:t>دائرية الفم / </a:t>
            </a:r>
            <a:r>
              <a:rPr lang="ar-IQ" sz="2800" b="1" dirty="0"/>
              <a:t>تفتقد الى المعدة الحقيقية </a:t>
            </a:r>
          </a:p>
          <a:p>
            <a:pPr marL="0" indent="0">
              <a:buNone/>
            </a:pPr>
            <a:endParaRPr lang="ar-IQ" sz="2800" b="1" dirty="0"/>
          </a:p>
          <a:p>
            <a:pPr marL="0" indent="0">
              <a:buNone/>
            </a:pPr>
            <a:endParaRPr lang="ar-IQ" sz="2800" b="1" dirty="0"/>
          </a:p>
          <a:p>
            <a:pPr marL="0" indent="0">
              <a:buNone/>
            </a:pPr>
            <a:endParaRPr lang="ar-IQ" sz="2800" b="1" dirty="0"/>
          </a:p>
          <a:p>
            <a:pPr marL="0" indent="0">
              <a:buNone/>
            </a:pPr>
            <a:r>
              <a:rPr lang="ar-IQ" sz="2800" b="1" dirty="0">
                <a:solidFill>
                  <a:srgbClr val="FF0000"/>
                </a:solidFill>
              </a:rPr>
              <a:t>الأسماك / </a:t>
            </a:r>
            <a:r>
              <a:rPr lang="ar-IQ" sz="2800" b="1" dirty="0" err="1">
                <a:solidFill>
                  <a:srgbClr val="FF0000"/>
                </a:solidFill>
              </a:rPr>
              <a:t>المسخيات</a:t>
            </a:r>
            <a:r>
              <a:rPr lang="ar-IQ" sz="2800" b="1" dirty="0">
                <a:solidFill>
                  <a:srgbClr val="FF0000"/>
                </a:solidFill>
              </a:rPr>
              <a:t> </a:t>
            </a:r>
            <a:r>
              <a:rPr lang="en-US" sz="2800" b="1" dirty="0">
                <a:solidFill>
                  <a:schemeClr val="accent5">
                    <a:lumMod val="50000"/>
                  </a:schemeClr>
                </a:solidFill>
              </a:rPr>
              <a:t>Chimaeras)</a:t>
            </a:r>
            <a:r>
              <a:rPr lang="ar-IQ" sz="2800" b="1" dirty="0">
                <a:solidFill>
                  <a:schemeClr val="accent5">
                    <a:lumMod val="50000"/>
                  </a:schemeClr>
                </a:solidFill>
              </a:rPr>
              <a:t> ) والاسماك الرئوية </a:t>
            </a:r>
            <a:r>
              <a:rPr lang="en-US" sz="2800" b="1" dirty="0">
                <a:solidFill>
                  <a:schemeClr val="accent5">
                    <a:lumMod val="50000"/>
                  </a:schemeClr>
                </a:solidFill>
              </a:rPr>
              <a:t>Lung fish </a:t>
            </a:r>
            <a:r>
              <a:rPr lang="ar-IQ" sz="2800" b="1" dirty="0">
                <a:solidFill>
                  <a:schemeClr val="accent5">
                    <a:lumMod val="50000"/>
                  </a:schemeClr>
                </a:solidFill>
              </a:rPr>
              <a:t> والعديد من الأسماك طرفية التعظم </a:t>
            </a:r>
            <a:r>
              <a:rPr lang="en-US" sz="2800" b="1" dirty="0">
                <a:solidFill>
                  <a:schemeClr val="accent5">
                    <a:lumMod val="50000"/>
                  </a:schemeClr>
                </a:solidFill>
              </a:rPr>
              <a:t>Teleostei</a:t>
            </a:r>
            <a:r>
              <a:rPr lang="ar-IQ" sz="2800" b="1" dirty="0">
                <a:solidFill>
                  <a:schemeClr val="accent5">
                    <a:lumMod val="50000"/>
                  </a:schemeClr>
                </a:solidFill>
              </a:rPr>
              <a:t> تكون فاقده للمعدة </a:t>
            </a:r>
          </a:p>
        </p:txBody>
      </p:sp>
      <p:sp>
        <p:nvSpPr>
          <p:cNvPr id="4" name="مربع نص 3">
            <a:extLst>
              <a:ext uri="{FF2B5EF4-FFF2-40B4-BE49-F238E27FC236}">
                <a16:creationId xmlns:a16="http://schemas.microsoft.com/office/drawing/2014/main" id="{AB8AF2EA-901D-DFF7-BD08-417E7D419756}"/>
              </a:ext>
            </a:extLst>
          </p:cNvPr>
          <p:cNvSpPr txBox="1"/>
          <p:nvPr/>
        </p:nvSpPr>
        <p:spPr>
          <a:xfrm>
            <a:off x="6983506" y="2976282"/>
            <a:ext cx="4769223"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r>
              <a:rPr lang="ar-IQ" sz="2800" b="1" dirty="0"/>
              <a:t>الجرثيات </a:t>
            </a:r>
            <a:r>
              <a:rPr lang="en-US" sz="2800" b="1" dirty="0" err="1"/>
              <a:t>Myxiniformes</a:t>
            </a:r>
            <a:r>
              <a:rPr lang="ar-IQ" sz="2800" b="1" dirty="0"/>
              <a:t> المنطقة المحصورة بين المعي الامامي والخلفي ذات الياف عضلية تميزها عن الأمعاء.                               </a:t>
            </a:r>
          </a:p>
        </p:txBody>
      </p:sp>
      <p:sp>
        <p:nvSpPr>
          <p:cNvPr id="5" name="مربع نص 4">
            <a:extLst>
              <a:ext uri="{FF2B5EF4-FFF2-40B4-BE49-F238E27FC236}">
                <a16:creationId xmlns:a16="http://schemas.microsoft.com/office/drawing/2014/main" id="{B6CB02FF-A8BE-7A7E-8266-219331A25492}"/>
              </a:ext>
            </a:extLst>
          </p:cNvPr>
          <p:cNvSpPr txBox="1"/>
          <p:nvPr/>
        </p:nvSpPr>
        <p:spPr>
          <a:xfrm>
            <a:off x="0" y="2976282"/>
            <a:ext cx="6633882"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en-GB" sz="2800" b="1" dirty="0"/>
              <a:t>Ptromyzoniformes</a:t>
            </a:r>
            <a:r>
              <a:rPr lang="ar-IQ" sz="2800" b="1" dirty="0"/>
              <a:t>       الجلكيات (</a:t>
            </a:r>
            <a:r>
              <a:rPr lang="ar-IQ" sz="2800" b="1" dirty="0" err="1"/>
              <a:t>اللامبري</a:t>
            </a:r>
            <a:r>
              <a:rPr lang="ar-IQ" sz="2800" b="1" dirty="0"/>
              <a:t> ) توسع عند نهاية المريء وتعد بداية لتكوين المعدة في الفقريات                                </a:t>
            </a:r>
          </a:p>
        </p:txBody>
      </p:sp>
    </p:spTree>
    <p:extLst>
      <p:ext uri="{BB962C8B-B14F-4D97-AF65-F5344CB8AC3E}">
        <p14:creationId xmlns:p14="http://schemas.microsoft.com/office/powerpoint/2010/main" val="2371269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960F704-52FD-336F-AA1F-1EBE739134FB}"/>
              </a:ext>
            </a:extLst>
          </p:cNvPr>
          <p:cNvSpPr>
            <a:spLocks noGrp="1"/>
          </p:cNvSpPr>
          <p:nvPr>
            <p:ph idx="1"/>
          </p:nvPr>
        </p:nvSpPr>
        <p:spPr>
          <a:xfrm>
            <a:off x="143435" y="134472"/>
            <a:ext cx="11905130" cy="5331874"/>
          </a:xfrm>
        </p:spPr>
        <p:txBody>
          <a:bodyPr/>
          <a:lstStyle/>
          <a:p>
            <a:pPr marL="0" indent="0">
              <a:buNone/>
            </a:pPr>
            <a:endParaRPr lang="ar-IQ" dirty="0"/>
          </a:p>
        </p:txBody>
      </p:sp>
      <p:sp>
        <p:nvSpPr>
          <p:cNvPr id="4" name="مربع نص 3">
            <a:extLst>
              <a:ext uri="{FF2B5EF4-FFF2-40B4-BE49-F238E27FC236}">
                <a16:creationId xmlns:a16="http://schemas.microsoft.com/office/drawing/2014/main" id="{FF9FE5BB-7DAD-8DC4-D748-520A436661B4}"/>
              </a:ext>
            </a:extLst>
          </p:cNvPr>
          <p:cNvSpPr txBox="1"/>
          <p:nvPr/>
        </p:nvSpPr>
        <p:spPr>
          <a:xfrm>
            <a:off x="394447" y="242047"/>
            <a:ext cx="11564471"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rtl="1"/>
            <a:r>
              <a:rPr lang="ar-IQ" sz="2400" b="1" dirty="0"/>
              <a:t>في الأسماك الغضروفية (</a:t>
            </a:r>
            <a:r>
              <a:rPr lang="ar-IQ" sz="2400" b="1" dirty="0" err="1"/>
              <a:t>صفيحية</a:t>
            </a:r>
            <a:r>
              <a:rPr lang="ar-IQ" sz="2400" b="1" dirty="0"/>
              <a:t> </a:t>
            </a:r>
            <a:r>
              <a:rPr lang="ar-IQ" sz="2400" b="1" dirty="0" err="1"/>
              <a:t>الخياشم</a:t>
            </a:r>
            <a:r>
              <a:rPr lang="ar-IQ" sz="2400" b="1" dirty="0"/>
              <a:t> والتي تضم رتبة الاشلاق </a:t>
            </a:r>
            <a:r>
              <a:rPr lang="ar-IQ" sz="2400" b="1" dirty="0" err="1"/>
              <a:t>والقوابع</a:t>
            </a:r>
            <a:r>
              <a:rPr lang="ar-IQ" sz="2400" b="1" dirty="0"/>
              <a:t> تكون المعدة بشكل حرف (ل) بالعربي او حرف (</a:t>
            </a:r>
            <a:r>
              <a:rPr lang="en-US" sz="2400" b="1" dirty="0"/>
              <a:t>U</a:t>
            </a:r>
            <a:r>
              <a:rPr lang="ar-IQ" sz="2400" b="1" dirty="0"/>
              <a:t> ) </a:t>
            </a:r>
            <a:r>
              <a:rPr lang="ar-IQ" sz="2400" b="1" dirty="0" err="1"/>
              <a:t>بالانكليزي</a:t>
            </a:r>
            <a:r>
              <a:rPr lang="ar-IQ" sz="2400" b="1" dirty="0"/>
              <a:t> ومكونة من جزءين  الجزء الامامي كبير ويسمى </a:t>
            </a:r>
            <a:r>
              <a:rPr lang="ar-IQ" sz="2400" b="1" dirty="0" err="1"/>
              <a:t>بالفؤادي</a:t>
            </a:r>
            <a:r>
              <a:rPr lang="ar-IQ" sz="2400" b="1" dirty="0"/>
              <a:t> </a:t>
            </a:r>
            <a:r>
              <a:rPr lang="en-US" sz="2400" b="1" dirty="0"/>
              <a:t>Cardiac </a:t>
            </a:r>
            <a:r>
              <a:rPr lang="ar-IQ" sz="2400" b="1" dirty="0"/>
              <a:t> وهو ذو بطانة حاوية حليمات عضلية متجه الى الخلف والجزء الاخر يسمى </a:t>
            </a:r>
            <a:r>
              <a:rPr lang="ar-IQ" sz="2400" b="1" dirty="0" err="1"/>
              <a:t>بالبوابي</a:t>
            </a:r>
            <a:r>
              <a:rPr lang="ar-IQ" sz="2400" b="1" dirty="0"/>
              <a:t> </a:t>
            </a:r>
            <a:r>
              <a:rPr lang="en-US" sz="2400" b="1" dirty="0"/>
              <a:t>Pyloric </a:t>
            </a:r>
            <a:r>
              <a:rPr lang="ar-IQ" sz="2400" b="1" dirty="0"/>
              <a:t> وهو قصير وضيق ويوجد تخصر في نهاية هذا الجزء يفصله عن الأمعاء كما هذا التخصر يحوي عضلة بوابية </a:t>
            </a:r>
            <a:r>
              <a:rPr lang="en-US" sz="2400" b="1" dirty="0"/>
              <a:t>Pyloric Sphincter </a:t>
            </a:r>
            <a:r>
              <a:rPr lang="ar-IQ" sz="2400" b="1" dirty="0"/>
              <a:t> ، وقد تتسع معدة بعض اسماك أعماق البحار بحيث تستوعب فريسة أكبر من حجمها </a:t>
            </a:r>
            <a:r>
              <a:rPr lang="ar-IQ" sz="2400" dirty="0"/>
              <a:t>. </a:t>
            </a:r>
          </a:p>
        </p:txBody>
      </p:sp>
      <p:sp>
        <p:nvSpPr>
          <p:cNvPr id="5" name="مربع نص 4">
            <a:extLst>
              <a:ext uri="{FF2B5EF4-FFF2-40B4-BE49-F238E27FC236}">
                <a16:creationId xmlns:a16="http://schemas.microsoft.com/office/drawing/2014/main" id="{09344703-72E5-BE7E-3CD7-B93C84030030}"/>
              </a:ext>
            </a:extLst>
          </p:cNvPr>
          <p:cNvSpPr txBox="1"/>
          <p:nvPr/>
        </p:nvSpPr>
        <p:spPr>
          <a:xfrm>
            <a:off x="403408" y="2288614"/>
            <a:ext cx="1140310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1">
            <a:spAutoFit/>
          </a:bodyPr>
          <a:lstStyle/>
          <a:p>
            <a:pPr algn="r" rtl="1"/>
            <a:r>
              <a:rPr lang="ar-IQ" b="1" dirty="0"/>
              <a:t>ا</a:t>
            </a:r>
            <a:r>
              <a:rPr lang="ar-IQ" sz="2400" b="1" dirty="0"/>
              <a:t>ما في  الأسماك العظمية قد تكون سميكة وعلى شكل قانصة كما في اسماك العائلة </a:t>
            </a:r>
            <a:r>
              <a:rPr lang="en-US" sz="2400" b="1" dirty="0"/>
              <a:t>Mugilidae </a:t>
            </a:r>
            <a:r>
              <a:rPr lang="ar-IQ" sz="2400" b="1" dirty="0"/>
              <a:t> أمثال سمك الخشني (أبو خريزه  </a:t>
            </a:r>
            <a:r>
              <a:rPr lang="en-US" sz="2400" b="1" i="1" dirty="0"/>
              <a:t>Liza </a:t>
            </a:r>
            <a:r>
              <a:rPr lang="en-US" sz="2400" b="1" i="1" dirty="0" err="1"/>
              <a:t>abu</a:t>
            </a:r>
            <a:r>
              <a:rPr lang="ar-IQ" sz="2400" b="1" dirty="0"/>
              <a:t>) او قد تكون مشابه لمعدة </a:t>
            </a:r>
            <a:r>
              <a:rPr lang="ar-IQ" sz="2400" b="1" dirty="0" err="1"/>
              <a:t>صفيحية</a:t>
            </a:r>
            <a:r>
              <a:rPr lang="ar-IQ" sz="2400" b="1" dirty="0"/>
              <a:t> </a:t>
            </a:r>
            <a:r>
              <a:rPr lang="ar-IQ" sz="2400" b="1" dirty="0" err="1"/>
              <a:t>الخياشم</a:t>
            </a:r>
            <a:r>
              <a:rPr lang="ar-IQ" sz="2400" b="1" dirty="0"/>
              <a:t> من حيث التركيب والوظيفة وقد يكون الجزء </a:t>
            </a:r>
            <a:r>
              <a:rPr lang="ar-IQ" sz="2400" b="1" dirty="0" err="1"/>
              <a:t>البوابي</a:t>
            </a:r>
            <a:r>
              <a:rPr lang="ar-IQ" sz="2400" b="1" dirty="0"/>
              <a:t> مختزلا بدرجة كبيرة  </a:t>
            </a:r>
          </a:p>
        </p:txBody>
      </p:sp>
      <p:sp>
        <p:nvSpPr>
          <p:cNvPr id="6" name="مربع نص 5">
            <a:extLst>
              <a:ext uri="{FF2B5EF4-FFF2-40B4-BE49-F238E27FC236}">
                <a16:creationId xmlns:a16="http://schemas.microsoft.com/office/drawing/2014/main" id="{1FF9F519-561D-DB81-942B-5E376F8DB3B6}"/>
              </a:ext>
            </a:extLst>
          </p:cNvPr>
          <p:cNvSpPr txBox="1"/>
          <p:nvPr/>
        </p:nvSpPr>
        <p:spPr>
          <a:xfrm>
            <a:off x="7368988" y="3801035"/>
            <a:ext cx="4509248"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r" rtl="1"/>
            <a:r>
              <a:rPr lang="ar-IQ" sz="2400" b="1" dirty="0"/>
              <a:t>في اسماك مقوسة الزعانف </a:t>
            </a:r>
            <a:r>
              <a:rPr lang="en-US" sz="2400" b="1" dirty="0"/>
              <a:t>Amia</a:t>
            </a:r>
            <a:r>
              <a:rPr lang="ar-IQ" sz="2400" b="1" dirty="0"/>
              <a:t>  ومتعددة الزعانف </a:t>
            </a:r>
            <a:r>
              <a:rPr lang="en-US" sz="2400" b="1" dirty="0"/>
              <a:t>    </a:t>
            </a:r>
            <a:r>
              <a:rPr lang="en-US" sz="2400" b="1" dirty="0" err="1"/>
              <a:t>Polypterus</a:t>
            </a:r>
            <a:r>
              <a:rPr lang="ar-IQ" sz="2400" b="1" dirty="0"/>
              <a:t>تظهر المعدة </a:t>
            </a:r>
            <a:r>
              <a:rPr lang="ar-IQ" sz="2400" b="1" dirty="0" err="1"/>
              <a:t>الفؤادية</a:t>
            </a:r>
            <a:r>
              <a:rPr lang="ar-IQ" sz="2400" b="1" dirty="0"/>
              <a:t> استطالة مكونه تركيبا يسمى        </a:t>
            </a:r>
            <a:r>
              <a:rPr lang="ar-IQ" sz="2400" b="1" dirty="0" err="1"/>
              <a:t>بالاعور</a:t>
            </a:r>
            <a:r>
              <a:rPr lang="ar-IQ" sz="2400" b="1" dirty="0"/>
              <a:t>  </a:t>
            </a:r>
            <a:r>
              <a:rPr lang="en-US" sz="2400" b="1" dirty="0"/>
              <a:t>Caecum </a:t>
            </a:r>
            <a:endParaRPr lang="ar-IQ" sz="2400" b="1" dirty="0"/>
          </a:p>
        </p:txBody>
      </p:sp>
      <p:sp>
        <p:nvSpPr>
          <p:cNvPr id="7" name="مربع نص 6">
            <a:extLst>
              <a:ext uri="{FF2B5EF4-FFF2-40B4-BE49-F238E27FC236}">
                <a16:creationId xmlns:a16="http://schemas.microsoft.com/office/drawing/2014/main" id="{E6884EB5-DC36-6D66-EB4A-FE106CC7078A}"/>
              </a:ext>
            </a:extLst>
          </p:cNvPr>
          <p:cNvSpPr txBox="1"/>
          <p:nvPr/>
        </p:nvSpPr>
        <p:spPr>
          <a:xfrm>
            <a:off x="923364" y="3801035"/>
            <a:ext cx="5423647"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rtl="1"/>
            <a:r>
              <a:rPr lang="ar-IQ" sz="2400" b="1" dirty="0"/>
              <a:t>وفي العديد من الأسماك طرفية التعظم تكون المنطقة البوابية على  شكل جيوب او انابيب مغلقة النهاية وتسمى </a:t>
            </a:r>
            <a:r>
              <a:rPr lang="ar-IQ" sz="2400" b="1" dirty="0" err="1"/>
              <a:t>بالاعاور</a:t>
            </a:r>
            <a:r>
              <a:rPr lang="ar-IQ" sz="2400" b="1" dirty="0"/>
              <a:t> البوابية </a:t>
            </a:r>
            <a:r>
              <a:rPr lang="en-US" sz="2400" b="1" dirty="0"/>
              <a:t>Pyloric </a:t>
            </a:r>
            <a:r>
              <a:rPr lang="en-US" sz="2400" b="1" dirty="0" err="1"/>
              <a:t>Cacceca</a:t>
            </a:r>
            <a:r>
              <a:rPr lang="ar-IQ" sz="2400" b="1" dirty="0"/>
              <a:t> ذات اعداد متباينة تفرز عصيرا هاضما .  </a:t>
            </a:r>
          </a:p>
        </p:txBody>
      </p:sp>
    </p:spTree>
    <p:extLst>
      <p:ext uri="{BB962C8B-B14F-4D97-AF65-F5344CB8AC3E}">
        <p14:creationId xmlns:p14="http://schemas.microsoft.com/office/powerpoint/2010/main" val="3964249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43D6AF-0B7A-D3A3-AE9E-EA9BEE26C82A}"/>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DBD2F168-6C7C-B367-DC2A-4C422AB11770}"/>
              </a:ext>
            </a:extLst>
          </p:cNvPr>
          <p:cNvPicPr>
            <a:picLocks noGrp="1" noChangeAspect="1"/>
          </p:cNvPicPr>
          <p:nvPr>
            <p:ph idx="1"/>
          </p:nvPr>
        </p:nvPicPr>
        <p:blipFill>
          <a:blip r:embed="rId2"/>
          <a:stretch>
            <a:fillRect/>
          </a:stretch>
        </p:blipFill>
        <p:spPr>
          <a:xfrm>
            <a:off x="526131" y="215153"/>
            <a:ext cx="5327822" cy="4876799"/>
          </a:xfrm>
        </p:spPr>
      </p:pic>
      <p:sp>
        <p:nvSpPr>
          <p:cNvPr id="4" name="مربع نص 3">
            <a:extLst>
              <a:ext uri="{FF2B5EF4-FFF2-40B4-BE49-F238E27FC236}">
                <a16:creationId xmlns:a16="http://schemas.microsoft.com/office/drawing/2014/main" id="{DE1746D1-99DA-32A2-BCD8-AF03F39F4C58}"/>
              </a:ext>
            </a:extLst>
          </p:cNvPr>
          <p:cNvSpPr txBox="1"/>
          <p:nvPr/>
        </p:nvSpPr>
        <p:spPr>
          <a:xfrm>
            <a:off x="1315025" y="5469288"/>
            <a:ext cx="5327822" cy="707886"/>
          </a:xfrm>
          <a:prstGeom prst="rect">
            <a:avLst/>
          </a:prstGeom>
          <a:noFill/>
        </p:spPr>
        <p:txBody>
          <a:bodyPr wrap="square">
            <a:spAutoFit/>
          </a:bodyPr>
          <a:lstStyle/>
          <a:p>
            <a:r>
              <a:rPr lang="ar-IQ" sz="4000" b="1" dirty="0">
                <a:solidFill>
                  <a:srgbClr val="C00000"/>
                </a:solidFill>
              </a:rPr>
              <a:t>المعدة</a:t>
            </a:r>
            <a:r>
              <a:rPr lang="ar-IQ" sz="4000" dirty="0">
                <a:solidFill>
                  <a:srgbClr val="C00000"/>
                </a:solidFill>
              </a:rPr>
              <a:t> </a:t>
            </a:r>
            <a:r>
              <a:rPr lang="en-US" sz="4000" b="1" dirty="0">
                <a:solidFill>
                  <a:srgbClr val="C00000"/>
                </a:solidFill>
              </a:rPr>
              <a:t>Stomach </a:t>
            </a:r>
            <a:endParaRPr lang="ar-IQ" sz="4000" dirty="0"/>
          </a:p>
        </p:txBody>
      </p:sp>
    </p:spTree>
    <p:extLst>
      <p:ext uri="{BB962C8B-B14F-4D97-AF65-F5344CB8AC3E}">
        <p14:creationId xmlns:p14="http://schemas.microsoft.com/office/powerpoint/2010/main" val="1598140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7037C7-99FA-4C4F-1055-CC0C18A8809B}"/>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DC4963C6-38EC-9C96-A081-F626DBA0F5ED}"/>
              </a:ext>
            </a:extLst>
          </p:cNvPr>
          <p:cNvPicPr>
            <a:picLocks noGrp="1" noChangeAspect="1"/>
          </p:cNvPicPr>
          <p:nvPr>
            <p:ph idx="1"/>
          </p:nvPr>
        </p:nvPicPr>
        <p:blipFill>
          <a:blip r:embed="rId2"/>
          <a:stretch>
            <a:fillRect/>
          </a:stretch>
        </p:blipFill>
        <p:spPr>
          <a:xfrm>
            <a:off x="125506" y="393513"/>
            <a:ext cx="6078069" cy="5659968"/>
          </a:xfrm>
        </p:spPr>
      </p:pic>
      <p:pic>
        <p:nvPicPr>
          <p:cNvPr id="7" name="صورة 6">
            <a:extLst>
              <a:ext uri="{FF2B5EF4-FFF2-40B4-BE49-F238E27FC236}">
                <a16:creationId xmlns:a16="http://schemas.microsoft.com/office/drawing/2014/main" id="{51D5197D-108C-49B4-D69E-43978493CDA4}"/>
              </a:ext>
            </a:extLst>
          </p:cNvPr>
          <p:cNvPicPr>
            <a:picLocks noChangeAspect="1"/>
          </p:cNvPicPr>
          <p:nvPr/>
        </p:nvPicPr>
        <p:blipFill>
          <a:blip r:embed="rId3"/>
          <a:stretch>
            <a:fillRect/>
          </a:stretch>
        </p:blipFill>
        <p:spPr>
          <a:xfrm>
            <a:off x="6317575" y="695324"/>
            <a:ext cx="5748919" cy="4886325"/>
          </a:xfrm>
          <a:prstGeom prst="rect">
            <a:avLst/>
          </a:prstGeom>
        </p:spPr>
      </p:pic>
    </p:spTree>
    <p:extLst>
      <p:ext uri="{BB962C8B-B14F-4D97-AF65-F5344CB8AC3E}">
        <p14:creationId xmlns:p14="http://schemas.microsoft.com/office/powerpoint/2010/main" val="93920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B20CA4-9876-07AF-6D40-0281984DEEB0}"/>
              </a:ext>
            </a:extLst>
          </p:cNvPr>
          <p:cNvSpPr>
            <a:spLocks noGrp="1"/>
          </p:cNvSpPr>
          <p:nvPr>
            <p:ph type="title"/>
          </p:nvPr>
        </p:nvSpPr>
        <p:spPr>
          <a:xfrm>
            <a:off x="735105" y="295835"/>
            <a:ext cx="11053483" cy="717177"/>
          </a:xfrm>
        </p:spPr>
        <p:txBody>
          <a:bodyPr>
            <a:normAutofit fontScale="90000"/>
          </a:bodyPr>
          <a:lstStyle/>
          <a:p>
            <a:pPr algn="r"/>
            <a:r>
              <a:rPr lang="ar-IQ" b="1" dirty="0">
                <a:solidFill>
                  <a:srgbClr val="FF0000"/>
                </a:solidFill>
              </a:rPr>
              <a:t>البرمائيات</a:t>
            </a:r>
            <a:r>
              <a:rPr lang="ar-IQ" dirty="0"/>
              <a:t>  </a:t>
            </a:r>
            <a:r>
              <a:rPr lang="ar-IQ" sz="4000" b="1" dirty="0">
                <a:solidFill>
                  <a:srgbClr val="FF0000"/>
                </a:solidFill>
              </a:rPr>
              <a:t>/ </a:t>
            </a:r>
            <a:r>
              <a:rPr lang="ar-IQ" sz="3100" b="1" dirty="0">
                <a:solidFill>
                  <a:schemeClr val="tx1">
                    <a:lumMod val="95000"/>
                    <a:lumOff val="5000"/>
                  </a:schemeClr>
                </a:solidFill>
              </a:rPr>
              <a:t>يتباين شكل المعدة باختلاف شكل الجسم وتمتاز بجدارها الرقيق الذي يحتوي على طبقة غدية مخاطية وغلاف عضلي .    </a:t>
            </a:r>
          </a:p>
        </p:txBody>
      </p:sp>
      <p:sp>
        <p:nvSpPr>
          <p:cNvPr id="4" name="مربع نص 3">
            <a:extLst>
              <a:ext uri="{FF2B5EF4-FFF2-40B4-BE49-F238E27FC236}">
                <a16:creationId xmlns:a16="http://schemas.microsoft.com/office/drawing/2014/main" id="{78FC794D-28B9-AFD2-BDFE-93EE2EA36EA8}"/>
              </a:ext>
            </a:extLst>
          </p:cNvPr>
          <p:cNvSpPr txBox="1"/>
          <p:nvPr/>
        </p:nvSpPr>
        <p:spPr>
          <a:xfrm>
            <a:off x="6840070" y="1289318"/>
            <a:ext cx="473336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r>
              <a:rPr lang="ar-IQ" sz="2800" b="1" dirty="0"/>
              <a:t>المعدة انبوبية مستقيمه في </a:t>
            </a:r>
            <a:r>
              <a:rPr lang="ar-IQ" sz="2800" b="1" dirty="0" err="1"/>
              <a:t>السلمندرات</a:t>
            </a:r>
            <a:r>
              <a:rPr lang="ar-IQ" sz="2800" b="1" dirty="0"/>
              <a:t> </a:t>
            </a:r>
          </a:p>
        </p:txBody>
      </p:sp>
      <p:sp>
        <p:nvSpPr>
          <p:cNvPr id="5" name="مربع نص 4">
            <a:extLst>
              <a:ext uri="{FF2B5EF4-FFF2-40B4-BE49-F238E27FC236}">
                <a16:creationId xmlns:a16="http://schemas.microsoft.com/office/drawing/2014/main" id="{5F954966-4CDA-1A6C-D450-B2A9049F2F34}"/>
              </a:ext>
            </a:extLst>
          </p:cNvPr>
          <p:cNvSpPr txBox="1"/>
          <p:nvPr/>
        </p:nvSpPr>
        <p:spPr>
          <a:xfrm>
            <a:off x="788894" y="1184574"/>
            <a:ext cx="5405718"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a:r>
              <a:rPr lang="ar-IQ" sz="2800" b="1" dirty="0"/>
              <a:t>مغزلية متسعه النهاية  </a:t>
            </a:r>
            <a:r>
              <a:rPr lang="ar-IQ" sz="2800" b="1" dirty="0" err="1"/>
              <a:t>الفؤادية</a:t>
            </a:r>
            <a:r>
              <a:rPr lang="ar-IQ" sz="2800" b="1" dirty="0"/>
              <a:t> وضيقة النهاية البوابية كما في الضفادع والعلاجيم   </a:t>
            </a:r>
          </a:p>
          <a:p>
            <a:pPr algn="r"/>
            <a:r>
              <a:rPr lang="ar-IQ" sz="2400" b="1" dirty="0"/>
              <a:t>                                              </a:t>
            </a:r>
          </a:p>
        </p:txBody>
      </p:sp>
      <p:sp>
        <p:nvSpPr>
          <p:cNvPr id="6" name="مربع نص 5">
            <a:extLst>
              <a:ext uri="{FF2B5EF4-FFF2-40B4-BE49-F238E27FC236}">
                <a16:creationId xmlns:a16="http://schemas.microsoft.com/office/drawing/2014/main" id="{B26205AE-1383-8A07-1714-8D0F8DF085EE}"/>
              </a:ext>
            </a:extLst>
          </p:cNvPr>
          <p:cNvSpPr txBox="1"/>
          <p:nvPr/>
        </p:nvSpPr>
        <p:spPr>
          <a:xfrm flipH="1">
            <a:off x="842683" y="2554941"/>
            <a:ext cx="11053482" cy="954107"/>
          </a:xfrm>
          <a:prstGeom prst="rect">
            <a:avLst/>
          </a:prstGeom>
          <a:noFill/>
        </p:spPr>
        <p:txBody>
          <a:bodyPr wrap="square" rtlCol="1">
            <a:spAutoFit/>
          </a:bodyPr>
          <a:lstStyle/>
          <a:p>
            <a:pPr algn="r" rtl="1"/>
            <a:r>
              <a:rPr lang="ar-IQ" sz="2800" b="1" dirty="0">
                <a:solidFill>
                  <a:srgbClr val="C00000"/>
                </a:solidFill>
              </a:rPr>
              <a:t>الزواحف  /  </a:t>
            </a:r>
            <a:r>
              <a:rPr lang="ar-IQ" sz="2800" b="1" dirty="0"/>
              <a:t>يتباين شكلها باختلاف شكل الجسم وتحدد المعدة بقسمين الأول قاع المعدة </a:t>
            </a:r>
            <a:r>
              <a:rPr lang="en-US" sz="2800" b="1" dirty="0"/>
              <a:t>Fundus</a:t>
            </a:r>
            <a:r>
              <a:rPr lang="ar-IQ" sz="2800" b="1" dirty="0"/>
              <a:t> او الجزء الأساسي والجزء الاخر هو الجزء </a:t>
            </a:r>
            <a:r>
              <a:rPr lang="ar-IQ" sz="2800" b="1" dirty="0" err="1"/>
              <a:t>البوابي</a:t>
            </a:r>
            <a:r>
              <a:rPr lang="ar-IQ" sz="2800" b="1" dirty="0"/>
              <a:t> </a:t>
            </a:r>
            <a:r>
              <a:rPr lang="en-US" sz="2800" b="1" dirty="0"/>
              <a:t>Pars </a:t>
            </a:r>
            <a:r>
              <a:rPr lang="en-US" sz="2800" b="1" dirty="0" err="1"/>
              <a:t>pylorica</a:t>
            </a:r>
            <a:r>
              <a:rPr lang="ar-IQ" sz="2800" b="1" dirty="0"/>
              <a:t>     </a:t>
            </a:r>
          </a:p>
        </p:txBody>
      </p:sp>
      <p:sp>
        <p:nvSpPr>
          <p:cNvPr id="7" name="مربع نص 6">
            <a:extLst>
              <a:ext uri="{FF2B5EF4-FFF2-40B4-BE49-F238E27FC236}">
                <a16:creationId xmlns:a16="http://schemas.microsoft.com/office/drawing/2014/main" id="{DDECF97E-4EFB-C663-AD37-B376C96E53EB}"/>
              </a:ext>
            </a:extLst>
          </p:cNvPr>
          <p:cNvSpPr txBox="1"/>
          <p:nvPr/>
        </p:nvSpPr>
        <p:spPr>
          <a:xfrm>
            <a:off x="6544234" y="3720353"/>
            <a:ext cx="5244353"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a:r>
              <a:rPr lang="ar-IQ" sz="2800" b="1" dirty="0"/>
              <a:t>الافاعي والسحالي تكون المعدة متطاولة بحيث يصعب تميزها عن المريء في بعض الافاعي وتكون العصارات المعدية ذات كفاءة مذهلة بحيث لا تترك أي إثر للفريسة في غائطها .</a:t>
            </a:r>
          </a:p>
        </p:txBody>
      </p:sp>
      <p:sp>
        <p:nvSpPr>
          <p:cNvPr id="8" name="مربع نص 7">
            <a:extLst>
              <a:ext uri="{FF2B5EF4-FFF2-40B4-BE49-F238E27FC236}">
                <a16:creationId xmlns:a16="http://schemas.microsoft.com/office/drawing/2014/main" id="{D4ECD531-0B9C-4AEA-B666-0B4B38ABC86D}"/>
              </a:ext>
            </a:extLst>
          </p:cNvPr>
          <p:cNvSpPr txBox="1"/>
          <p:nvPr/>
        </p:nvSpPr>
        <p:spPr>
          <a:xfrm>
            <a:off x="1057836" y="4052047"/>
            <a:ext cx="503816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a:r>
              <a:rPr lang="ar-IQ" sz="2800" b="1" dirty="0"/>
              <a:t>التماسيح تكون المعدة على شكل قانصة. </a:t>
            </a:r>
          </a:p>
        </p:txBody>
      </p:sp>
    </p:spTree>
    <p:extLst>
      <p:ext uri="{BB962C8B-B14F-4D97-AF65-F5344CB8AC3E}">
        <p14:creationId xmlns:p14="http://schemas.microsoft.com/office/powerpoint/2010/main" val="391388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B8D114-60D6-0C2E-E5C6-0AD8E194B1D0}"/>
              </a:ext>
            </a:extLst>
          </p:cNvPr>
          <p:cNvSpPr>
            <a:spLocks noGrp="1"/>
          </p:cNvSpPr>
          <p:nvPr>
            <p:ph type="title"/>
          </p:nvPr>
        </p:nvSpPr>
        <p:spPr>
          <a:xfrm>
            <a:off x="3325906" y="197225"/>
            <a:ext cx="7754470" cy="672351"/>
          </a:xfrm>
        </p:spPr>
        <p:txBody>
          <a:bodyPr/>
          <a:lstStyle/>
          <a:p>
            <a:r>
              <a:rPr lang="ar-IQ" sz="3200" b="1" dirty="0">
                <a:solidFill>
                  <a:srgbClr val="C00000"/>
                </a:solidFill>
              </a:rPr>
              <a:t>التجويف الفمي في دائرية الفم </a:t>
            </a:r>
            <a:endParaRPr lang="ar-IQ" dirty="0"/>
          </a:p>
        </p:txBody>
      </p:sp>
      <p:pic>
        <p:nvPicPr>
          <p:cNvPr id="4" name="Picture 2" descr="lamprey-hagfish">
            <a:extLst>
              <a:ext uri="{FF2B5EF4-FFF2-40B4-BE49-F238E27FC236}">
                <a16:creationId xmlns:a16="http://schemas.microsoft.com/office/drawing/2014/main" id="{2ACB780D-EC94-42E2-E2F8-C25A5D850D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54" y="1099105"/>
            <a:ext cx="12129246" cy="436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C2D1DE2-74BA-C235-980E-8F35B80DE92B}"/>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3186D97A-7714-48FD-2D6A-0FCBD225E59B}"/>
              </a:ext>
            </a:extLst>
          </p:cNvPr>
          <p:cNvPicPr>
            <a:picLocks noGrp="1" noChangeAspect="1"/>
          </p:cNvPicPr>
          <p:nvPr>
            <p:ph idx="1"/>
          </p:nvPr>
        </p:nvPicPr>
        <p:blipFill>
          <a:blip r:embed="rId2"/>
          <a:stretch>
            <a:fillRect/>
          </a:stretch>
        </p:blipFill>
        <p:spPr>
          <a:xfrm>
            <a:off x="0" y="163046"/>
            <a:ext cx="6759388" cy="6436658"/>
          </a:xfrm>
        </p:spPr>
      </p:pic>
      <p:pic>
        <p:nvPicPr>
          <p:cNvPr id="6" name="عنصر نائب للمحتوى 4">
            <a:extLst>
              <a:ext uri="{FF2B5EF4-FFF2-40B4-BE49-F238E27FC236}">
                <a16:creationId xmlns:a16="http://schemas.microsoft.com/office/drawing/2014/main" id="{D032DA60-E098-746D-BEC1-D9487A7BBE1D}"/>
              </a:ext>
            </a:extLst>
          </p:cNvPr>
          <p:cNvPicPr>
            <a:picLocks noChangeAspect="1"/>
          </p:cNvPicPr>
          <p:nvPr/>
        </p:nvPicPr>
        <p:blipFill>
          <a:blip r:embed="rId3"/>
          <a:stretch>
            <a:fillRect/>
          </a:stretch>
        </p:blipFill>
        <p:spPr>
          <a:xfrm>
            <a:off x="5432613" y="101974"/>
            <a:ext cx="6759387" cy="6558802"/>
          </a:xfrm>
          <a:prstGeom prst="rect">
            <a:avLst/>
          </a:prstGeom>
        </p:spPr>
      </p:pic>
    </p:spTree>
    <p:extLst>
      <p:ext uri="{BB962C8B-B14F-4D97-AF65-F5344CB8AC3E}">
        <p14:creationId xmlns:p14="http://schemas.microsoft.com/office/powerpoint/2010/main" val="237203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4B37D0-5144-F8C8-5D49-4260B4B762B7}"/>
              </a:ext>
            </a:extLst>
          </p:cNvPr>
          <p:cNvSpPr>
            <a:spLocks noGrp="1"/>
          </p:cNvSpPr>
          <p:nvPr>
            <p:ph type="title"/>
          </p:nvPr>
        </p:nvSpPr>
        <p:spPr/>
        <p:txBody>
          <a:bodyPr/>
          <a:lstStyle/>
          <a:p>
            <a:endParaRPr lang="ar-IQ"/>
          </a:p>
        </p:txBody>
      </p:sp>
      <p:pic>
        <p:nvPicPr>
          <p:cNvPr id="7" name="صورة 6" descr="صورة تحتوي على الزواحف, الزواحف القشرية, الحيوان الثديي, سحلية&#10;&#10;تم إنشاء الوصف تلقائياً">
            <a:extLst>
              <a:ext uri="{FF2B5EF4-FFF2-40B4-BE49-F238E27FC236}">
                <a16:creationId xmlns:a16="http://schemas.microsoft.com/office/drawing/2014/main" id="{B0773197-F64E-1CF5-A249-4D2BE9B521A6}"/>
              </a:ext>
            </a:extLst>
          </p:cNvPr>
          <p:cNvPicPr>
            <a:picLocks noChangeAspect="1"/>
          </p:cNvPicPr>
          <p:nvPr/>
        </p:nvPicPr>
        <p:blipFill>
          <a:blip r:embed="rId2"/>
          <a:stretch>
            <a:fillRect/>
          </a:stretch>
        </p:blipFill>
        <p:spPr>
          <a:xfrm>
            <a:off x="5223628" y="-385482"/>
            <a:ext cx="6968372" cy="3989294"/>
          </a:xfrm>
          <a:prstGeom prst="rect">
            <a:avLst/>
          </a:prstGeom>
        </p:spPr>
      </p:pic>
      <p:pic>
        <p:nvPicPr>
          <p:cNvPr id="9" name="صورة 8">
            <a:extLst>
              <a:ext uri="{FF2B5EF4-FFF2-40B4-BE49-F238E27FC236}">
                <a16:creationId xmlns:a16="http://schemas.microsoft.com/office/drawing/2014/main" id="{4D304670-5F44-86CD-883D-84F95F01596C}"/>
              </a:ext>
            </a:extLst>
          </p:cNvPr>
          <p:cNvPicPr>
            <a:picLocks noChangeAspect="1"/>
          </p:cNvPicPr>
          <p:nvPr/>
        </p:nvPicPr>
        <p:blipFill>
          <a:blip r:embed="rId3"/>
          <a:stretch>
            <a:fillRect/>
          </a:stretch>
        </p:blipFill>
        <p:spPr>
          <a:xfrm>
            <a:off x="5223628" y="3632387"/>
            <a:ext cx="6515100" cy="2990850"/>
          </a:xfrm>
          <a:prstGeom prst="rect">
            <a:avLst/>
          </a:prstGeom>
        </p:spPr>
      </p:pic>
      <p:pic>
        <p:nvPicPr>
          <p:cNvPr id="13" name="عنصر نائب للمحتوى 12" descr="صورة تحتوي على اللافقاريات, دودة&#10;&#10;تم إنشاء الوصف تلقائياً">
            <a:extLst>
              <a:ext uri="{FF2B5EF4-FFF2-40B4-BE49-F238E27FC236}">
                <a16:creationId xmlns:a16="http://schemas.microsoft.com/office/drawing/2014/main" id="{FE087F48-9293-81EE-71AE-C3A3B617B257}"/>
              </a:ext>
            </a:extLst>
          </p:cNvPr>
          <p:cNvPicPr>
            <a:picLocks noGrp="1" noChangeAspect="1"/>
          </p:cNvPicPr>
          <p:nvPr>
            <p:ph idx="1"/>
          </p:nvPr>
        </p:nvPicPr>
        <p:blipFill>
          <a:blip r:embed="rId4"/>
          <a:stretch>
            <a:fillRect/>
          </a:stretch>
        </p:blipFill>
        <p:spPr>
          <a:xfrm>
            <a:off x="71718" y="250452"/>
            <a:ext cx="5074023" cy="4733925"/>
          </a:xfrm>
        </p:spPr>
      </p:pic>
    </p:spTree>
    <p:extLst>
      <p:ext uri="{BB962C8B-B14F-4D97-AF65-F5344CB8AC3E}">
        <p14:creationId xmlns:p14="http://schemas.microsoft.com/office/powerpoint/2010/main" val="259462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CDD543-AE24-D951-E516-AD0C90F45D5D}"/>
              </a:ext>
            </a:extLst>
          </p:cNvPr>
          <p:cNvSpPr>
            <a:spLocks noGrp="1"/>
          </p:cNvSpPr>
          <p:nvPr>
            <p:ph type="title"/>
          </p:nvPr>
        </p:nvSpPr>
        <p:spPr>
          <a:xfrm>
            <a:off x="1534696" y="71719"/>
            <a:ext cx="9635328" cy="914399"/>
          </a:xfrm>
        </p:spPr>
        <p:txBody>
          <a:bodyPr/>
          <a:lstStyle/>
          <a:p>
            <a:pPr algn="r"/>
            <a:r>
              <a:rPr lang="ar-IQ" dirty="0">
                <a:solidFill>
                  <a:srgbClr val="C00000"/>
                </a:solidFill>
              </a:rPr>
              <a:t>ا</a:t>
            </a:r>
            <a:r>
              <a:rPr lang="ar-IQ" b="1" dirty="0">
                <a:solidFill>
                  <a:srgbClr val="C00000"/>
                </a:solidFill>
              </a:rPr>
              <a:t>لطيور</a:t>
            </a:r>
            <a:r>
              <a:rPr lang="ar-IQ" dirty="0">
                <a:solidFill>
                  <a:srgbClr val="C00000"/>
                </a:solidFill>
              </a:rPr>
              <a:t> </a:t>
            </a:r>
            <a:r>
              <a:rPr lang="ar-IQ" dirty="0">
                <a:solidFill>
                  <a:schemeClr val="accent5"/>
                </a:solidFill>
              </a:rPr>
              <a:t>/ </a:t>
            </a:r>
            <a:r>
              <a:rPr lang="ar-IQ" b="1" dirty="0">
                <a:solidFill>
                  <a:schemeClr val="accent5"/>
                </a:solidFill>
              </a:rPr>
              <a:t>تكون المعدة مكونة من جزئين  </a:t>
            </a:r>
          </a:p>
        </p:txBody>
      </p:sp>
      <p:sp>
        <p:nvSpPr>
          <p:cNvPr id="3" name="عنصر نائب للمحتوى 2">
            <a:extLst>
              <a:ext uri="{FF2B5EF4-FFF2-40B4-BE49-F238E27FC236}">
                <a16:creationId xmlns:a16="http://schemas.microsoft.com/office/drawing/2014/main" id="{C8B3B3D8-919E-E4AA-77AE-E0579683563C}"/>
              </a:ext>
            </a:extLst>
          </p:cNvPr>
          <p:cNvSpPr>
            <a:spLocks noGrp="1"/>
          </p:cNvSpPr>
          <p:nvPr>
            <p:ph idx="1"/>
          </p:nvPr>
        </p:nvSpPr>
        <p:spPr>
          <a:xfrm>
            <a:off x="259976" y="1075766"/>
            <a:ext cx="11582400" cy="4390580"/>
          </a:xfrm>
        </p:spPr>
        <p:txBody>
          <a:bodyPr/>
          <a:lstStyle/>
          <a:p>
            <a:pPr marL="0" indent="0">
              <a:buNone/>
            </a:pPr>
            <a:r>
              <a:rPr lang="ar-IQ" sz="2800" b="1" dirty="0">
                <a:solidFill>
                  <a:schemeClr val="accent4">
                    <a:lumMod val="75000"/>
                  </a:schemeClr>
                </a:solidFill>
              </a:rPr>
              <a:t>الجزء الأول </a:t>
            </a:r>
            <a:r>
              <a:rPr lang="ar-IQ" sz="2800" b="1" dirty="0"/>
              <a:t>: غدي </a:t>
            </a:r>
            <a:r>
              <a:rPr lang="en-US" sz="2800" b="1" dirty="0"/>
              <a:t>Glandular </a:t>
            </a:r>
            <a:r>
              <a:rPr lang="ar-IQ" sz="2800" b="1" dirty="0"/>
              <a:t> او المعدة الامامية </a:t>
            </a:r>
            <a:r>
              <a:rPr lang="en-US" sz="2800" b="1" dirty="0"/>
              <a:t>Proventriculus </a:t>
            </a:r>
            <a:r>
              <a:rPr lang="ar-IQ" sz="2800" b="1" dirty="0"/>
              <a:t> تفرز انزيمات هاضمة ( العصير المعوي ) وأفضل نمو لها في الطيور الجارحة. </a:t>
            </a:r>
          </a:p>
          <a:p>
            <a:pPr marL="0" indent="0">
              <a:buNone/>
            </a:pPr>
            <a:endParaRPr lang="ar-IQ" dirty="0"/>
          </a:p>
          <a:p>
            <a:pPr marL="0" indent="0">
              <a:buNone/>
            </a:pPr>
            <a:r>
              <a:rPr lang="ar-IQ" sz="2800" b="1" dirty="0">
                <a:solidFill>
                  <a:schemeClr val="accent4">
                    <a:lumMod val="75000"/>
                  </a:schemeClr>
                </a:solidFill>
              </a:rPr>
              <a:t>الجزء الثاني </a:t>
            </a:r>
            <a:r>
              <a:rPr lang="ar-IQ" sz="2800" b="1" dirty="0"/>
              <a:t>: عضلي </a:t>
            </a:r>
            <a:r>
              <a:rPr lang="en-US" sz="2800" b="1" dirty="0"/>
              <a:t>Muscular</a:t>
            </a:r>
            <a:r>
              <a:rPr lang="ar-IQ" sz="2800" b="1" dirty="0"/>
              <a:t> او القانصة </a:t>
            </a:r>
            <a:r>
              <a:rPr lang="en-US" sz="2800" b="1" dirty="0"/>
              <a:t>Gizzard </a:t>
            </a:r>
            <a:r>
              <a:rPr lang="ar-IQ" sz="2800" b="1" dirty="0"/>
              <a:t> وهي تركيب عضلي مبطن بمادة متقرنة وأفضل نمو لها في الطيور اكلة الحبوب (طحن الحبوب ) + خزن الطعام وهضمه + مرشحة للأجزاء الغير مهضومة تماما. </a:t>
            </a:r>
          </a:p>
          <a:p>
            <a:pPr marL="0" indent="0">
              <a:buNone/>
            </a:pPr>
            <a:r>
              <a:rPr lang="ar-IQ" sz="2800" b="1" dirty="0">
                <a:solidFill>
                  <a:srgbClr val="7030A0"/>
                </a:solidFill>
              </a:rPr>
              <a:t>الطيور المائية مثل البجع اللقالق والبطريق توجد حجره إضافية تعمل كمرشح للغذاء من </a:t>
            </a:r>
            <a:r>
              <a:rPr lang="ar-IQ" sz="2800" b="1" dirty="0" err="1">
                <a:solidFill>
                  <a:srgbClr val="7030A0"/>
                </a:solidFill>
              </a:rPr>
              <a:t>المحتوئ</a:t>
            </a:r>
            <a:r>
              <a:rPr lang="ar-IQ" sz="2800" b="1" dirty="0">
                <a:solidFill>
                  <a:srgbClr val="7030A0"/>
                </a:solidFill>
              </a:rPr>
              <a:t> المائي العالي </a:t>
            </a:r>
            <a:r>
              <a:rPr lang="ar-IQ" sz="2800" b="1" dirty="0" err="1">
                <a:solidFill>
                  <a:srgbClr val="7030A0"/>
                </a:solidFill>
              </a:rPr>
              <a:t>تدعئ</a:t>
            </a:r>
            <a:r>
              <a:rPr lang="ar-IQ" sz="2800" b="1" dirty="0">
                <a:solidFill>
                  <a:srgbClr val="7030A0"/>
                </a:solidFill>
              </a:rPr>
              <a:t> بالمعدة البوابية </a:t>
            </a:r>
            <a:r>
              <a:rPr lang="en-US" sz="2800" b="1" dirty="0">
                <a:solidFill>
                  <a:srgbClr val="7030A0"/>
                </a:solidFill>
              </a:rPr>
              <a:t>Pyloric stomach</a:t>
            </a:r>
            <a:r>
              <a:rPr lang="ar-IQ" sz="2800" b="1" dirty="0">
                <a:solidFill>
                  <a:srgbClr val="7030A0"/>
                </a:solidFill>
              </a:rPr>
              <a:t>  </a:t>
            </a:r>
          </a:p>
        </p:txBody>
      </p:sp>
    </p:spTree>
    <p:extLst>
      <p:ext uri="{BB962C8B-B14F-4D97-AF65-F5344CB8AC3E}">
        <p14:creationId xmlns:p14="http://schemas.microsoft.com/office/powerpoint/2010/main" val="2161831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0A640AA-1E7E-3632-A60C-1E8D3C6F9906}"/>
              </a:ext>
            </a:extLst>
          </p:cNvPr>
          <p:cNvSpPr>
            <a:spLocks noGrp="1"/>
          </p:cNvSpPr>
          <p:nvPr>
            <p:ph type="title"/>
          </p:nvPr>
        </p:nvSpPr>
        <p:spPr/>
        <p:txBody>
          <a:bodyPr/>
          <a:lstStyle/>
          <a:p>
            <a:endParaRPr lang="ar-IQ"/>
          </a:p>
        </p:txBody>
      </p:sp>
      <p:pic>
        <p:nvPicPr>
          <p:cNvPr id="9" name="عنصر نائب للمحتوى 8">
            <a:extLst>
              <a:ext uri="{FF2B5EF4-FFF2-40B4-BE49-F238E27FC236}">
                <a16:creationId xmlns:a16="http://schemas.microsoft.com/office/drawing/2014/main" id="{C42A8C6E-008F-F1ED-3CBB-4EF87D8A2EB3}"/>
              </a:ext>
            </a:extLst>
          </p:cNvPr>
          <p:cNvPicPr>
            <a:picLocks noGrp="1" noChangeAspect="1"/>
          </p:cNvPicPr>
          <p:nvPr>
            <p:ph idx="1"/>
          </p:nvPr>
        </p:nvPicPr>
        <p:blipFill>
          <a:blip r:embed="rId2"/>
          <a:stretch>
            <a:fillRect/>
          </a:stretch>
        </p:blipFill>
        <p:spPr>
          <a:xfrm>
            <a:off x="95250" y="-1"/>
            <a:ext cx="7149264" cy="6562725"/>
          </a:xfrm>
        </p:spPr>
      </p:pic>
      <p:pic>
        <p:nvPicPr>
          <p:cNvPr id="11" name="صورة 10" descr="صورة تحتوي على رسم, قصاصة فنية, فن الخط, هيكل عظمي&#10;&#10;تم إنشاء الوصف تلقائياً">
            <a:extLst>
              <a:ext uri="{FF2B5EF4-FFF2-40B4-BE49-F238E27FC236}">
                <a16:creationId xmlns:a16="http://schemas.microsoft.com/office/drawing/2014/main" id="{9D456539-C4DD-EA60-F7BD-DADF64BB9500}"/>
              </a:ext>
            </a:extLst>
          </p:cNvPr>
          <p:cNvPicPr>
            <a:picLocks noChangeAspect="1"/>
          </p:cNvPicPr>
          <p:nvPr/>
        </p:nvPicPr>
        <p:blipFill>
          <a:blip r:embed="rId3"/>
          <a:stretch>
            <a:fillRect/>
          </a:stretch>
        </p:blipFill>
        <p:spPr>
          <a:xfrm>
            <a:off x="7467600" y="270890"/>
            <a:ext cx="4400550" cy="629183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79288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3960D60-2925-92D7-1F51-B25034D38710}"/>
              </a:ext>
            </a:extLst>
          </p:cNvPr>
          <p:cNvSpPr>
            <a:spLocks noGrp="1"/>
          </p:cNvSpPr>
          <p:nvPr>
            <p:ph type="title"/>
          </p:nvPr>
        </p:nvSpPr>
        <p:spPr>
          <a:xfrm>
            <a:off x="1534695" y="206189"/>
            <a:ext cx="9975987" cy="699246"/>
          </a:xfrm>
        </p:spPr>
        <p:txBody>
          <a:bodyPr/>
          <a:lstStyle/>
          <a:p>
            <a:pPr algn="r"/>
            <a:r>
              <a:rPr lang="ar-IQ" b="1" dirty="0">
                <a:solidFill>
                  <a:srgbClr val="C00000"/>
                </a:solidFill>
              </a:rPr>
              <a:t>اللبائن</a:t>
            </a:r>
            <a:r>
              <a:rPr lang="ar-IQ" dirty="0"/>
              <a:t> </a:t>
            </a:r>
          </a:p>
        </p:txBody>
      </p:sp>
      <p:sp>
        <p:nvSpPr>
          <p:cNvPr id="3" name="عنصر نائب للمحتوى 2">
            <a:extLst>
              <a:ext uri="{FF2B5EF4-FFF2-40B4-BE49-F238E27FC236}">
                <a16:creationId xmlns:a16="http://schemas.microsoft.com/office/drawing/2014/main" id="{209976F7-FBE2-AF02-1141-F1934DED8A24}"/>
              </a:ext>
            </a:extLst>
          </p:cNvPr>
          <p:cNvSpPr>
            <a:spLocks noGrp="1"/>
          </p:cNvSpPr>
          <p:nvPr>
            <p:ph idx="1"/>
          </p:nvPr>
        </p:nvSpPr>
        <p:spPr>
          <a:xfrm>
            <a:off x="322729" y="1283408"/>
            <a:ext cx="11322424" cy="4182938"/>
          </a:xfrm>
        </p:spPr>
        <p:txBody>
          <a:bodyPr>
            <a:noAutofit/>
          </a:bodyPr>
          <a:lstStyle/>
          <a:p>
            <a:pPr marL="0" indent="0">
              <a:buNone/>
            </a:pPr>
            <a:r>
              <a:rPr lang="ar-IQ" sz="2400" b="1" dirty="0"/>
              <a:t>1- أحادية المسلك (لبائن أولية ) المعدة بشكل تركيب كيسي لخزن الطعام فقط لان بطانتها نسيج ظهاري حرشفي مطبق غير </a:t>
            </a:r>
            <a:r>
              <a:rPr lang="ar-IQ" sz="2400" b="1" dirty="0" err="1"/>
              <a:t>متقرن</a:t>
            </a:r>
            <a:r>
              <a:rPr lang="ar-IQ" sz="2400" b="1" dirty="0"/>
              <a:t> يفتقد للغدد الهاضمة </a:t>
            </a:r>
          </a:p>
          <a:p>
            <a:pPr marL="0" indent="0">
              <a:buNone/>
            </a:pPr>
            <a:r>
              <a:rPr lang="ar-IQ" sz="2400" b="1" dirty="0"/>
              <a:t>2- لبائن اكلة اللحوم معدة حقيقية غدية . </a:t>
            </a:r>
          </a:p>
          <a:p>
            <a:pPr marL="0" indent="0">
              <a:buNone/>
            </a:pPr>
            <a:r>
              <a:rPr lang="ar-IQ" sz="2400" b="1" dirty="0"/>
              <a:t>3- لبائن اكلة الأعشاب ( المجترات </a:t>
            </a:r>
            <a:r>
              <a:rPr lang="en-US" sz="2400" b="1" dirty="0"/>
              <a:t>Ruminants</a:t>
            </a:r>
            <a:r>
              <a:rPr lang="ar-IQ" sz="2400" b="1" dirty="0"/>
              <a:t>) معدة غدية إضافة الى أجزاء غير غدية . </a:t>
            </a:r>
          </a:p>
          <a:p>
            <a:pPr marL="0" indent="0">
              <a:buNone/>
            </a:pPr>
            <a:r>
              <a:rPr lang="ar-IQ" sz="2400" b="1" dirty="0">
                <a:solidFill>
                  <a:schemeClr val="accent4"/>
                </a:solidFill>
              </a:rPr>
              <a:t>معدة المجترات (4 ردهات ) </a:t>
            </a:r>
          </a:p>
          <a:p>
            <a:pPr marL="0" indent="0">
              <a:buNone/>
            </a:pPr>
            <a:r>
              <a:rPr lang="ar-IQ" sz="2400" b="1" dirty="0">
                <a:solidFill>
                  <a:schemeClr val="accent1">
                    <a:lumMod val="50000"/>
                  </a:schemeClr>
                </a:solidFill>
              </a:rPr>
              <a:t>1- الكرش </a:t>
            </a:r>
            <a:r>
              <a:rPr lang="en-US" sz="2400" b="1" dirty="0">
                <a:solidFill>
                  <a:schemeClr val="accent1">
                    <a:lumMod val="50000"/>
                  </a:schemeClr>
                </a:solidFill>
              </a:rPr>
              <a:t>Rumen </a:t>
            </a:r>
            <a:r>
              <a:rPr lang="ar-IQ" sz="2400" b="1" dirty="0">
                <a:solidFill>
                  <a:schemeClr val="accent1">
                    <a:lumMod val="50000"/>
                  </a:schemeClr>
                </a:solidFill>
              </a:rPr>
              <a:t> يعاني فيها الطعام تخمر بكتيري بفضل البكتريا والابتدائيات المحطمة للسيليلوز + خزنه .</a:t>
            </a:r>
          </a:p>
          <a:p>
            <a:pPr marL="0" indent="0">
              <a:buNone/>
            </a:pPr>
            <a:r>
              <a:rPr lang="ar-IQ" sz="2400" b="1" dirty="0">
                <a:solidFill>
                  <a:schemeClr val="accent1">
                    <a:lumMod val="50000"/>
                  </a:schemeClr>
                </a:solidFill>
              </a:rPr>
              <a:t>2- الشبكية او </a:t>
            </a:r>
            <a:r>
              <a:rPr lang="ar-IQ" sz="2400" b="1" dirty="0" err="1">
                <a:solidFill>
                  <a:schemeClr val="accent1">
                    <a:lumMod val="50000"/>
                  </a:schemeClr>
                </a:solidFill>
              </a:rPr>
              <a:t>القلنسوه</a:t>
            </a:r>
            <a:r>
              <a:rPr lang="ar-IQ" sz="2400" b="1" dirty="0">
                <a:solidFill>
                  <a:schemeClr val="accent1">
                    <a:lumMod val="50000"/>
                  </a:schemeClr>
                </a:solidFill>
              </a:rPr>
              <a:t> </a:t>
            </a:r>
            <a:r>
              <a:rPr lang="en-US" sz="2400" b="1" dirty="0">
                <a:solidFill>
                  <a:schemeClr val="accent1">
                    <a:lumMod val="50000"/>
                  </a:schemeClr>
                </a:solidFill>
              </a:rPr>
              <a:t>Reticulum </a:t>
            </a:r>
            <a:r>
              <a:rPr lang="ar-IQ" sz="2400" b="1" dirty="0">
                <a:solidFill>
                  <a:schemeClr val="accent1">
                    <a:lumMod val="50000"/>
                  </a:schemeClr>
                </a:solidFill>
              </a:rPr>
              <a:t> تركيب إضافي يعود الغذاء بواسطته الى الفم مره أخرى ليمضغ من جديد. </a:t>
            </a:r>
          </a:p>
          <a:p>
            <a:pPr marL="0" indent="0">
              <a:buNone/>
            </a:pPr>
            <a:r>
              <a:rPr lang="ar-IQ" sz="2400" b="1" dirty="0">
                <a:solidFill>
                  <a:schemeClr val="accent1">
                    <a:lumMod val="50000"/>
                  </a:schemeClr>
                </a:solidFill>
              </a:rPr>
              <a:t>3- القبة </a:t>
            </a:r>
            <a:r>
              <a:rPr lang="en-US" sz="2400" b="1" dirty="0">
                <a:solidFill>
                  <a:schemeClr val="accent1">
                    <a:lumMod val="50000"/>
                  </a:schemeClr>
                </a:solidFill>
              </a:rPr>
              <a:t>Omasum </a:t>
            </a:r>
            <a:r>
              <a:rPr lang="ar-IQ" sz="2400" b="1" dirty="0">
                <a:solidFill>
                  <a:schemeClr val="accent1">
                    <a:lumMod val="50000"/>
                  </a:schemeClr>
                </a:solidFill>
              </a:rPr>
              <a:t> مرشحة للغذاء الداخل للمعدة الحقيقية للجزء الذي يليه (تكون مفقودة في الجمل ).</a:t>
            </a:r>
          </a:p>
          <a:p>
            <a:pPr marL="0" indent="0">
              <a:buNone/>
            </a:pPr>
            <a:r>
              <a:rPr lang="ar-IQ" sz="2400" b="1" dirty="0">
                <a:solidFill>
                  <a:schemeClr val="accent1">
                    <a:lumMod val="50000"/>
                  </a:schemeClr>
                </a:solidFill>
              </a:rPr>
              <a:t>4- المنفحة </a:t>
            </a:r>
            <a:r>
              <a:rPr lang="en-US" sz="2400" b="1" dirty="0">
                <a:solidFill>
                  <a:schemeClr val="accent1">
                    <a:lumMod val="50000"/>
                  </a:schemeClr>
                </a:solidFill>
              </a:rPr>
              <a:t>Abomasum </a:t>
            </a:r>
            <a:r>
              <a:rPr lang="ar-IQ" sz="2400" b="1" dirty="0">
                <a:solidFill>
                  <a:schemeClr val="accent1">
                    <a:lumMod val="50000"/>
                  </a:schemeClr>
                </a:solidFill>
              </a:rPr>
              <a:t> معدة حقيقية تحوي غددا هضمية. </a:t>
            </a:r>
          </a:p>
        </p:txBody>
      </p:sp>
      <p:sp>
        <p:nvSpPr>
          <p:cNvPr id="4" name="مربع نص 3">
            <a:extLst>
              <a:ext uri="{FF2B5EF4-FFF2-40B4-BE49-F238E27FC236}">
                <a16:creationId xmlns:a16="http://schemas.microsoft.com/office/drawing/2014/main" id="{9F734E4D-7C4D-24EC-A288-B2AB4DB8217B}"/>
              </a:ext>
            </a:extLst>
          </p:cNvPr>
          <p:cNvSpPr txBox="1"/>
          <p:nvPr/>
        </p:nvSpPr>
        <p:spPr>
          <a:xfrm>
            <a:off x="6194611" y="115815"/>
            <a:ext cx="41148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a:r>
              <a:rPr lang="ar-IQ" sz="3200" dirty="0"/>
              <a:t>حقيقية غدية </a:t>
            </a:r>
          </a:p>
          <a:p>
            <a:pPr algn="r"/>
            <a:r>
              <a:rPr lang="ar-IQ" sz="3200" dirty="0"/>
              <a:t>غير حقيقية غير غدية </a:t>
            </a:r>
          </a:p>
        </p:txBody>
      </p:sp>
    </p:spTree>
    <p:extLst>
      <p:ext uri="{BB962C8B-B14F-4D97-AF65-F5344CB8AC3E}">
        <p14:creationId xmlns:p14="http://schemas.microsoft.com/office/powerpoint/2010/main" val="3306302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D2C0E03-C61D-B82B-A88A-7B3229A95654}"/>
              </a:ext>
            </a:extLst>
          </p:cNvPr>
          <p:cNvSpPr>
            <a:spLocks noGrp="1"/>
          </p:cNvSpPr>
          <p:nvPr>
            <p:ph idx="1"/>
          </p:nvPr>
        </p:nvSpPr>
        <p:spPr>
          <a:xfrm>
            <a:off x="1281953" y="2015732"/>
            <a:ext cx="9772901" cy="3450613"/>
          </a:xfrm>
        </p:spPr>
        <p:txBody>
          <a:bodyPr/>
          <a:lstStyle/>
          <a:p>
            <a:pPr marL="0" indent="0">
              <a:buNone/>
            </a:pPr>
            <a:r>
              <a:rPr lang="en-US" sz="2800" b="1" dirty="0"/>
              <a:t>Cecum </a:t>
            </a:r>
            <a:r>
              <a:rPr lang="ar-IQ" sz="2800" b="1" dirty="0"/>
              <a:t> في الارانب (اكلة الأعشاب ) متطاول حاوي بكتريا تهضم المادة النباتية </a:t>
            </a:r>
            <a:r>
              <a:rPr lang="ar-IQ" dirty="0"/>
              <a:t>. </a:t>
            </a:r>
          </a:p>
        </p:txBody>
      </p:sp>
      <p:sp>
        <p:nvSpPr>
          <p:cNvPr id="6" name="مربع نص 5">
            <a:extLst>
              <a:ext uri="{FF2B5EF4-FFF2-40B4-BE49-F238E27FC236}">
                <a16:creationId xmlns:a16="http://schemas.microsoft.com/office/drawing/2014/main" id="{CF8235D0-EB29-79AE-81C4-32AFE271C4FF}"/>
              </a:ext>
            </a:extLst>
          </p:cNvPr>
          <p:cNvSpPr txBox="1"/>
          <p:nvPr/>
        </p:nvSpPr>
        <p:spPr>
          <a:xfrm>
            <a:off x="304801" y="251012"/>
            <a:ext cx="11367246"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rtl="1"/>
            <a:r>
              <a:rPr lang="en-US" sz="2400" b="1" dirty="0"/>
              <a:t>Water cell </a:t>
            </a:r>
            <a:r>
              <a:rPr lang="ar-IQ" sz="2400" b="1" dirty="0"/>
              <a:t> </a:t>
            </a:r>
            <a:r>
              <a:rPr lang="en-US" sz="2400" b="1" dirty="0"/>
              <a:t>  : </a:t>
            </a:r>
            <a:r>
              <a:rPr lang="ar-IQ" sz="2400" b="1" dirty="0"/>
              <a:t> تراكيب تفتح الى تجويف الكرش والشبكية في معدة الجمل تحاط بعضلات عاصره كان يعتقد سابقا ان هذه الخلايا تخزن الماء وهو سبب تحمل الجمل للعطش الا انه ثبت فيما بعد ان الماء في هذه الخلايا ناتج عن العمليات الايضية </a:t>
            </a:r>
            <a:r>
              <a:rPr lang="ar-IQ" dirty="0"/>
              <a:t>.</a:t>
            </a:r>
          </a:p>
        </p:txBody>
      </p:sp>
      <p:pic>
        <p:nvPicPr>
          <p:cNvPr id="4" name="صورة 3" descr="صورة تحتوي على نص, الحيوان الثديي, خنزير, ماشية&#10;&#10;تم إنشاء الوصف تلقائياً">
            <a:extLst>
              <a:ext uri="{FF2B5EF4-FFF2-40B4-BE49-F238E27FC236}">
                <a16:creationId xmlns:a16="http://schemas.microsoft.com/office/drawing/2014/main" id="{6C1CFE30-7FA7-EFC2-89E9-350FDA4F3449}"/>
              </a:ext>
            </a:extLst>
          </p:cNvPr>
          <p:cNvPicPr>
            <a:picLocks noChangeAspect="1"/>
          </p:cNvPicPr>
          <p:nvPr/>
        </p:nvPicPr>
        <p:blipFill>
          <a:blip r:embed="rId2"/>
          <a:stretch>
            <a:fillRect/>
          </a:stretch>
        </p:blipFill>
        <p:spPr>
          <a:xfrm>
            <a:off x="84881" y="1533018"/>
            <a:ext cx="6351447" cy="4458716"/>
          </a:xfrm>
          <a:prstGeom prst="rect">
            <a:avLst/>
          </a:prstGeom>
        </p:spPr>
      </p:pic>
      <p:pic>
        <p:nvPicPr>
          <p:cNvPr id="7" name="صورة 6" descr="صورة تحتوي على نص, رسوم متحركة, التصميم&#10;&#10;تم إنشاء الوصف تلقائياً">
            <a:extLst>
              <a:ext uri="{FF2B5EF4-FFF2-40B4-BE49-F238E27FC236}">
                <a16:creationId xmlns:a16="http://schemas.microsoft.com/office/drawing/2014/main" id="{E86DF070-E9A7-A967-6446-F1898BABB8DF}"/>
              </a:ext>
            </a:extLst>
          </p:cNvPr>
          <p:cNvPicPr>
            <a:picLocks noChangeAspect="1"/>
          </p:cNvPicPr>
          <p:nvPr/>
        </p:nvPicPr>
        <p:blipFill>
          <a:blip r:embed="rId3"/>
          <a:stretch>
            <a:fillRect/>
          </a:stretch>
        </p:blipFill>
        <p:spPr>
          <a:xfrm>
            <a:off x="6436328" y="1768172"/>
            <a:ext cx="4738179" cy="3556810"/>
          </a:xfrm>
          <a:prstGeom prst="rect">
            <a:avLst/>
          </a:prstGeom>
        </p:spPr>
      </p:pic>
    </p:spTree>
    <p:extLst>
      <p:ext uri="{BB962C8B-B14F-4D97-AF65-F5344CB8AC3E}">
        <p14:creationId xmlns:p14="http://schemas.microsoft.com/office/powerpoint/2010/main" val="1754399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3E6D87-7022-D76C-E4AF-7790E3EE651C}"/>
              </a:ext>
            </a:extLst>
          </p:cNvPr>
          <p:cNvSpPr>
            <a:spLocks noGrp="1"/>
          </p:cNvSpPr>
          <p:nvPr>
            <p:ph type="title"/>
          </p:nvPr>
        </p:nvSpPr>
        <p:spPr>
          <a:xfrm>
            <a:off x="0" y="0"/>
            <a:ext cx="12093388" cy="2510118"/>
          </a:xfrm>
        </p:spPr>
        <p:txBody>
          <a:bodyPr>
            <a:normAutofit/>
          </a:bodyPr>
          <a:lstStyle/>
          <a:p>
            <a:pPr algn="r"/>
            <a:r>
              <a:rPr lang="ar-IQ" b="1" dirty="0">
                <a:solidFill>
                  <a:schemeClr val="accent4"/>
                </a:solidFill>
              </a:rPr>
              <a:t>الأمعاء </a:t>
            </a:r>
            <a:r>
              <a:rPr lang="en-US" b="1" dirty="0">
                <a:solidFill>
                  <a:schemeClr val="accent4"/>
                </a:solidFill>
              </a:rPr>
              <a:t>Intestine </a:t>
            </a:r>
            <a:r>
              <a:rPr lang="ar-IQ" b="1" dirty="0">
                <a:solidFill>
                  <a:schemeClr val="accent4"/>
                </a:solidFill>
              </a:rPr>
              <a:t>                                                                                          </a:t>
            </a:r>
            <a:r>
              <a:rPr lang="ar-IQ" sz="2800" b="1" dirty="0"/>
              <a:t>هو الجزء الذي يلي المعدة ويتم فيها عملية الهضم والامتصاص بمساعدة افرازات الكبد والبنكرياس التي تعمل على تخفيف الكتلة الغذائية واستئناف الهضم النهائي، ويتكون من جزئين :</a:t>
            </a:r>
            <a:br>
              <a:rPr lang="ar-IQ" sz="2800" b="1" dirty="0"/>
            </a:br>
            <a:r>
              <a:rPr lang="ar-IQ" sz="2800" b="1" dirty="0"/>
              <a:t>1- الأمعاء الدقيقة </a:t>
            </a:r>
            <a:r>
              <a:rPr lang="en-US" sz="2800" b="1" dirty="0"/>
              <a:t>Small intestine </a:t>
            </a:r>
            <a:r>
              <a:rPr lang="ar-IQ" sz="2800" b="1" dirty="0"/>
              <a:t> هضم وامتصاص .</a:t>
            </a:r>
            <a:br>
              <a:rPr lang="ar-IQ" sz="2800" b="1" dirty="0"/>
            </a:br>
            <a:r>
              <a:rPr lang="ar-IQ" sz="2800" b="1" dirty="0"/>
              <a:t>2- الأمعاء الغليظة </a:t>
            </a:r>
            <a:r>
              <a:rPr lang="en-US" sz="2800" b="1" dirty="0"/>
              <a:t>Large intestine </a:t>
            </a:r>
            <a:r>
              <a:rPr lang="ar-IQ" sz="2800" b="1" dirty="0"/>
              <a:t> امتصاص الماء والاملاح وطرح الفضلات. </a:t>
            </a:r>
            <a:br>
              <a:rPr lang="ar-IQ" sz="2800" b="1" dirty="0"/>
            </a:br>
            <a:endParaRPr lang="ar-IQ" sz="2800" b="1" dirty="0"/>
          </a:p>
        </p:txBody>
      </p:sp>
      <p:sp>
        <p:nvSpPr>
          <p:cNvPr id="3" name="عنصر نائب للمحتوى 2">
            <a:extLst>
              <a:ext uri="{FF2B5EF4-FFF2-40B4-BE49-F238E27FC236}">
                <a16:creationId xmlns:a16="http://schemas.microsoft.com/office/drawing/2014/main" id="{647ABE3B-00CD-427C-3FE5-ACF140DBFCF6}"/>
              </a:ext>
            </a:extLst>
          </p:cNvPr>
          <p:cNvSpPr>
            <a:spLocks noGrp="1"/>
          </p:cNvSpPr>
          <p:nvPr>
            <p:ph idx="1"/>
          </p:nvPr>
        </p:nvSpPr>
        <p:spPr>
          <a:xfrm>
            <a:off x="331694" y="2214282"/>
            <a:ext cx="11501718" cy="3252063"/>
          </a:xfrm>
        </p:spPr>
        <p:txBody>
          <a:bodyPr>
            <a:normAutofit/>
          </a:bodyPr>
          <a:lstStyle/>
          <a:p>
            <a:pPr marL="0" indent="0">
              <a:buNone/>
            </a:pPr>
            <a:r>
              <a:rPr lang="ar-IQ" sz="4000" b="1" dirty="0">
                <a:solidFill>
                  <a:schemeClr val="accent4"/>
                </a:solidFill>
              </a:rPr>
              <a:t>دائرية الفم </a:t>
            </a:r>
          </a:p>
          <a:p>
            <a:pPr marL="0" indent="0">
              <a:buNone/>
            </a:pPr>
            <a:r>
              <a:rPr lang="ar-IQ" sz="2800" b="1" dirty="0">
                <a:solidFill>
                  <a:schemeClr val="accent5">
                    <a:lumMod val="75000"/>
                  </a:schemeClr>
                </a:solidFill>
              </a:rPr>
              <a:t>الأمعاء غير متميزة الى امعاء دقيقة وغليظة وتكون بشكل أنبوب قصير ومستقيم يتسع في المؤخرة ليكون المستقيم</a:t>
            </a:r>
            <a:r>
              <a:rPr lang="en-US" sz="2800" b="1" dirty="0">
                <a:solidFill>
                  <a:schemeClr val="accent5">
                    <a:lumMod val="75000"/>
                  </a:schemeClr>
                </a:solidFill>
              </a:rPr>
              <a:t>rectum </a:t>
            </a:r>
            <a:r>
              <a:rPr lang="ar-IQ" sz="2800" b="1" dirty="0">
                <a:solidFill>
                  <a:schemeClr val="accent5">
                    <a:lumMod val="75000"/>
                  </a:schemeClr>
                </a:solidFill>
              </a:rPr>
              <a:t> الذي يفتح من خلال المخرج الواقع في المجمع وتوجد على طول الأمعاء طية طولية    </a:t>
            </a:r>
            <a:r>
              <a:rPr lang="ar-IQ" sz="2800" b="1" dirty="0">
                <a:solidFill>
                  <a:srgbClr val="00B0F0"/>
                </a:solidFill>
              </a:rPr>
              <a:t>تسمى </a:t>
            </a:r>
            <a:r>
              <a:rPr lang="en-US" sz="2800" b="1" dirty="0">
                <a:solidFill>
                  <a:srgbClr val="00B0F0"/>
                </a:solidFill>
              </a:rPr>
              <a:t> Typhlosole</a:t>
            </a:r>
            <a:r>
              <a:rPr lang="ar-IQ" sz="2800" b="1" dirty="0">
                <a:solidFill>
                  <a:schemeClr val="accent5">
                    <a:lumMod val="75000"/>
                  </a:schemeClr>
                </a:solidFill>
              </a:rPr>
              <a:t>تمثل بداية لتكوين الصمام الحلزوني </a:t>
            </a:r>
            <a:r>
              <a:rPr lang="en-US" sz="2800" b="1" dirty="0">
                <a:solidFill>
                  <a:schemeClr val="accent5">
                    <a:lumMod val="75000"/>
                  </a:schemeClr>
                </a:solidFill>
              </a:rPr>
              <a:t>spiral valve</a:t>
            </a:r>
            <a:r>
              <a:rPr lang="ar-IQ" sz="2800" b="1" dirty="0">
                <a:solidFill>
                  <a:schemeClr val="accent5">
                    <a:lumMod val="75000"/>
                  </a:schemeClr>
                </a:solidFill>
              </a:rPr>
              <a:t> ( الذي يكون هنا بدائيا)  والذي يعمل على زيادة المساحة السطحية للامتصاص . </a:t>
            </a:r>
          </a:p>
        </p:txBody>
      </p:sp>
    </p:spTree>
    <p:extLst>
      <p:ext uri="{BB962C8B-B14F-4D97-AF65-F5344CB8AC3E}">
        <p14:creationId xmlns:p14="http://schemas.microsoft.com/office/powerpoint/2010/main" val="2622147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6BE10D0-DDFD-6041-1C55-1A3C4A70A4FD}"/>
              </a:ext>
            </a:extLst>
          </p:cNvPr>
          <p:cNvSpPr>
            <a:spLocks noGrp="1"/>
          </p:cNvSpPr>
          <p:nvPr>
            <p:ph type="title"/>
          </p:nvPr>
        </p:nvSpPr>
        <p:spPr>
          <a:xfrm>
            <a:off x="1534695" y="1"/>
            <a:ext cx="10460081" cy="779928"/>
          </a:xfrm>
        </p:spPr>
        <p:txBody>
          <a:bodyPr>
            <a:normAutofit/>
          </a:bodyPr>
          <a:lstStyle/>
          <a:p>
            <a:pPr algn="r"/>
            <a:r>
              <a:rPr lang="ar-IQ" sz="3600" b="1" dirty="0">
                <a:solidFill>
                  <a:schemeClr val="accent4"/>
                </a:solidFill>
              </a:rPr>
              <a:t>الأسماك الغضروفية </a:t>
            </a:r>
          </a:p>
        </p:txBody>
      </p:sp>
      <p:sp>
        <p:nvSpPr>
          <p:cNvPr id="3" name="عنصر نائب للمحتوى 2">
            <a:extLst>
              <a:ext uri="{FF2B5EF4-FFF2-40B4-BE49-F238E27FC236}">
                <a16:creationId xmlns:a16="http://schemas.microsoft.com/office/drawing/2014/main" id="{3E8F9794-EFC8-BF8F-66CB-7EA4BC723C5D}"/>
              </a:ext>
            </a:extLst>
          </p:cNvPr>
          <p:cNvSpPr>
            <a:spLocks noGrp="1"/>
          </p:cNvSpPr>
          <p:nvPr>
            <p:ph idx="1"/>
          </p:nvPr>
        </p:nvSpPr>
        <p:spPr>
          <a:xfrm>
            <a:off x="-125506" y="699247"/>
            <a:ext cx="12317506" cy="5862917"/>
          </a:xfrm>
        </p:spPr>
        <p:txBody>
          <a:bodyPr>
            <a:normAutofit/>
          </a:bodyPr>
          <a:lstStyle/>
          <a:p>
            <a:pPr marL="0" indent="0">
              <a:buNone/>
            </a:pPr>
            <a:r>
              <a:rPr lang="ar-IQ" sz="2800" b="1" dirty="0"/>
              <a:t>الأمعاء قصيرة لان تغذيتها حيوانية</a:t>
            </a:r>
          </a:p>
          <a:p>
            <a:pPr marL="0" indent="0">
              <a:buNone/>
            </a:pPr>
            <a:endParaRPr lang="ar-IQ" sz="2800" b="1" dirty="0"/>
          </a:p>
          <a:p>
            <a:pPr marL="0" indent="0">
              <a:buNone/>
            </a:pPr>
            <a:endParaRPr lang="ar-IQ" sz="2800" b="1" dirty="0"/>
          </a:p>
          <a:p>
            <a:pPr marL="0" indent="0">
              <a:buNone/>
            </a:pPr>
            <a:endParaRPr lang="ar-IQ" sz="2800" b="1" dirty="0"/>
          </a:p>
          <a:p>
            <a:pPr marL="0" indent="0">
              <a:buNone/>
            </a:pPr>
            <a:r>
              <a:rPr lang="ar-IQ" sz="4000" b="1" dirty="0">
                <a:solidFill>
                  <a:schemeClr val="accent4"/>
                </a:solidFill>
              </a:rPr>
              <a:t>الأسماك العظمية  </a:t>
            </a:r>
          </a:p>
        </p:txBody>
      </p:sp>
      <p:sp>
        <p:nvSpPr>
          <p:cNvPr id="4" name="مربع نص 3">
            <a:extLst>
              <a:ext uri="{FF2B5EF4-FFF2-40B4-BE49-F238E27FC236}">
                <a16:creationId xmlns:a16="http://schemas.microsoft.com/office/drawing/2014/main" id="{BD280752-7598-FED9-0320-0F66C8FA88BF}"/>
              </a:ext>
            </a:extLst>
          </p:cNvPr>
          <p:cNvSpPr txBox="1"/>
          <p:nvPr/>
        </p:nvSpPr>
        <p:spPr>
          <a:xfrm>
            <a:off x="340658" y="404353"/>
            <a:ext cx="6364940" cy="15696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r" rtl="1"/>
            <a:r>
              <a:rPr lang="ar-IQ" sz="2400" b="1" dirty="0"/>
              <a:t>امعاء دقيقة تتألف من   1- الاثني عشر </a:t>
            </a:r>
            <a:r>
              <a:rPr lang="en-US" sz="2400" b="1" dirty="0"/>
              <a:t>Duodenum</a:t>
            </a:r>
            <a:r>
              <a:rPr lang="ar-IQ" sz="2400" b="1" dirty="0"/>
              <a:t> وهو أنبوب قصير</a:t>
            </a:r>
          </a:p>
          <a:p>
            <a:pPr algn="r" rtl="1"/>
            <a:r>
              <a:rPr lang="ar-IQ" sz="2400" b="1" dirty="0"/>
              <a:t>2- اللفائفي </a:t>
            </a:r>
            <a:r>
              <a:rPr lang="en-US" sz="2400" b="1" dirty="0"/>
              <a:t>Ileum </a:t>
            </a:r>
            <a:r>
              <a:rPr lang="ar-IQ" sz="2400" b="1" dirty="0"/>
              <a:t> أنبوب واسع يحوي صمام حلزوني </a:t>
            </a:r>
            <a:r>
              <a:rPr lang="en-US" sz="2400" b="1" dirty="0"/>
              <a:t>Spiral valve) </a:t>
            </a:r>
            <a:r>
              <a:rPr lang="ar-IQ" sz="2400" b="1" dirty="0"/>
              <a:t> ) يزيد المساحة السطحية للامتصاص.  </a:t>
            </a:r>
          </a:p>
        </p:txBody>
      </p:sp>
      <p:sp>
        <p:nvSpPr>
          <p:cNvPr id="5" name="مربع نص 4">
            <a:extLst>
              <a:ext uri="{FF2B5EF4-FFF2-40B4-BE49-F238E27FC236}">
                <a16:creationId xmlns:a16="http://schemas.microsoft.com/office/drawing/2014/main" id="{8A6507D9-8F6B-6FC0-C384-8A98FEA24360}"/>
              </a:ext>
            </a:extLst>
          </p:cNvPr>
          <p:cNvSpPr txBox="1"/>
          <p:nvPr/>
        </p:nvSpPr>
        <p:spPr>
          <a:xfrm>
            <a:off x="7064185" y="1974013"/>
            <a:ext cx="4930591"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r>
              <a:rPr lang="ar-IQ" sz="2800" b="1" dirty="0"/>
              <a:t>امعاء غليظة تتمثل فقط بالمستقيم </a:t>
            </a:r>
            <a:r>
              <a:rPr lang="en-US" sz="2800" b="1" dirty="0"/>
              <a:t>Rectum </a:t>
            </a:r>
            <a:r>
              <a:rPr lang="ar-IQ" sz="2800" b="1" dirty="0"/>
              <a:t>   ينتهي عند المخرج الذي يفتح في منطقة المجمع </a:t>
            </a:r>
          </a:p>
        </p:txBody>
      </p:sp>
      <p:sp>
        <p:nvSpPr>
          <p:cNvPr id="6" name="مربع نص 5">
            <a:extLst>
              <a:ext uri="{FF2B5EF4-FFF2-40B4-BE49-F238E27FC236}">
                <a16:creationId xmlns:a16="http://schemas.microsoft.com/office/drawing/2014/main" id="{AEFD5A6A-EE9A-90B0-F5E6-9882D6055FBB}"/>
              </a:ext>
            </a:extLst>
          </p:cNvPr>
          <p:cNvSpPr txBox="1"/>
          <p:nvPr/>
        </p:nvSpPr>
        <p:spPr>
          <a:xfrm>
            <a:off x="116541" y="2106706"/>
            <a:ext cx="6705597"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rtl="1"/>
            <a:r>
              <a:rPr lang="en-US" sz="2400" b="1" dirty="0"/>
              <a:t>    </a:t>
            </a:r>
            <a:r>
              <a:rPr lang="ar-IQ" sz="2400" b="1" dirty="0"/>
              <a:t> </a:t>
            </a:r>
            <a:r>
              <a:rPr lang="en-US" sz="2400" b="1" dirty="0"/>
              <a:t>Rectal gland </a:t>
            </a:r>
            <a:r>
              <a:rPr lang="ar-IQ" sz="2400" b="1" dirty="0"/>
              <a:t> غدة المستقيم تركيب إصبعي الشكل يفتح الى الأمعاء ويكون مسؤولا عن ابراز كميات كبيرة من كلوريد الصوديوم من الدم وتوجد هذه الغدة في </a:t>
            </a:r>
            <a:r>
              <a:rPr lang="ar-IQ" sz="2400" b="1" dirty="0" err="1"/>
              <a:t>الكواسج</a:t>
            </a:r>
            <a:r>
              <a:rPr lang="ar-IQ" sz="2400" b="1" dirty="0"/>
              <a:t> عدا </a:t>
            </a:r>
            <a:r>
              <a:rPr lang="ar-IQ" sz="2400" b="1" dirty="0" err="1"/>
              <a:t>الكواسج</a:t>
            </a:r>
            <a:r>
              <a:rPr lang="ar-IQ" sz="2400" b="1" dirty="0"/>
              <a:t> الموجودة في بحيرة نيكاراكوا لعدم الحاجة اليها.    </a:t>
            </a:r>
          </a:p>
        </p:txBody>
      </p:sp>
      <p:sp>
        <p:nvSpPr>
          <p:cNvPr id="7" name="مربع نص 6">
            <a:extLst>
              <a:ext uri="{FF2B5EF4-FFF2-40B4-BE49-F238E27FC236}">
                <a16:creationId xmlns:a16="http://schemas.microsoft.com/office/drawing/2014/main" id="{C898CED6-D32B-FAC9-F118-E8A58A815AA3}"/>
              </a:ext>
            </a:extLst>
          </p:cNvPr>
          <p:cNvSpPr txBox="1"/>
          <p:nvPr/>
        </p:nvSpPr>
        <p:spPr>
          <a:xfrm>
            <a:off x="5065059" y="3966064"/>
            <a:ext cx="5244353"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IQ" sz="2400" b="1" dirty="0"/>
              <a:t>امعاء طويلة وملتفة في الأسماك نباتية التغذية </a:t>
            </a:r>
          </a:p>
          <a:p>
            <a:r>
              <a:rPr lang="ar-IQ" sz="2400" b="1" dirty="0"/>
              <a:t>امعاء قصيرة في الأسماك اكلة اللحوم            </a:t>
            </a:r>
          </a:p>
          <a:p>
            <a:r>
              <a:rPr lang="ar-IQ" sz="2400" b="1" dirty="0"/>
              <a:t>توجد فتحة مخرج مستقلة عكس الغضروفية  </a:t>
            </a:r>
          </a:p>
        </p:txBody>
      </p:sp>
      <p:sp>
        <p:nvSpPr>
          <p:cNvPr id="8" name="مربع نص 7">
            <a:extLst>
              <a:ext uri="{FF2B5EF4-FFF2-40B4-BE49-F238E27FC236}">
                <a16:creationId xmlns:a16="http://schemas.microsoft.com/office/drawing/2014/main" id="{B0BAEADC-48B0-4D15-8A71-6EE36E550F17}"/>
              </a:ext>
            </a:extLst>
          </p:cNvPr>
          <p:cNvSpPr txBox="1"/>
          <p:nvPr/>
        </p:nvSpPr>
        <p:spPr>
          <a:xfrm>
            <a:off x="340658" y="5253319"/>
            <a:ext cx="658906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rtl="1"/>
            <a:r>
              <a:rPr lang="en-US" sz="2400" b="1" dirty="0"/>
              <a:t>Pyloric </a:t>
            </a:r>
            <a:r>
              <a:rPr lang="en-US" sz="2400" b="1" dirty="0" err="1"/>
              <a:t>caecae</a:t>
            </a:r>
            <a:r>
              <a:rPr lang="en-US" sz="2400" b="1" dirty="0"/>
              <a:t>   </a:t>
            </a:r>
            <a:r>
              <a:rPr lang="ar-IQ" sz="2400" b="1" dirty="0"/>
              <a:t> اعاور بوابية هي تراكيب اصبعية الشكل توجد عند منطقة اتصال المعدة البوابية بالأمعاء يتراوح عددها بين 1-100</a:t>
            </a:r>
            <a:r>
              <a:rPr lang="en-US" sz="2400" b="1" dirty="0"/>
              <a:t>  </a:t>
            </a:r>
            <a:r>
              <a:rPr lang="ar-IQ" sz="2400" b="1" dirty="0"/>
              <a:t> يعتقد انها تفرز انزيمات هاضمة </a:t>
            </a:r>
          </a:p>
        </p:txBody>
      </p:sp>
    </p:spTree>
    <p:extLst>
      <p:ext uri="{BB962C8B-B14F-4D97-AF65-F5344CB8AC3E}">
        <p14:creationId xmlns:p14="http://schemas.microsoft.com/office/powerpoint/2010/main" val="2290674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96E536-5F89-2C17-0406-24312E248E92}"/>
              </a:ext>
            </a:extLst>
          </p:cNvPr>
          <p:cNvSpPr>
            <a:spLocks noGrp="1"/>
          </p:cNvSpPr>
          <p:nvPr>
            <p:ph type="title"/>
          </p:nvPr>
        </p:nvSpPr>
        <p:spPr/>
        <p:txBody>
          <a:bodyPr/>
          <a:lstStyle/>
          <a:p>
            <a:endParaRPr lang="ar-IQ"/>
          </a:p>
        </p:txBody>
      </p:sp>
      <p:pic>
        <p:nvPicPr>
          <p:cNvPr id="6" name="عنصر نائب للمحتوى 5">
            <a:extLst>
              <a:ext uri="{FF2B5EF4-FFF2-40B4-BE49-F238E27FC236}">
                <a16:creationId xmlns:a16="http://schemas.microsoft.com/office/drawing/2014/main" id="{8CB23F87-6884-604E-F31C-8482085C4DF8}"/>
              </a:ext>
            </a:extLst>
          </p:cNvPr>
          <p:cNvPicPr>
            <a:picLocks noGrp="1" noChangeAspect="1"/>
          </p:cNvPicPr>
          <p:nvPr>
            <p:ph idx="1"/>
          </p:nvPr>
        </p:nvPicPr>
        <p:blipFill>
          <a:blip r:embed="rId2"/>
          <a:stretch>
            <a:fillRect/>
          </a:stretch>
        </p:blipFill>
        <p:spPr>
          <a:xfrm>
            <a:off x="4840344" y="2016125"/>
            <a:ext cx="2909774" cy="3449638"/>
          </a:xfrm>
        </p:spPr>
      </p:pic>
      <p:pic>
        <p:nvPicPr>
          <p:cNvPr id="4" name="عنصر نائب للمحتوى 4">
            <a:extLst>
              <a:ext uri="{FF2B5EF4-FFF2-40B4-BE49-F238E27FC236}">
                <a16:creationId xmlns:a16="http://schemas.microsoft.com/office/drawing/2014/main" id="{AE95AC89-CFA1-C4CB-FBD0-B10700505BB3}"/>
              </a:ext>
            </a:extLst>
          </p:cNvPr>
          <p:cNvPicPr>
            <a:picLocks noChangeAspect="1"/>
          </p:cNvPicPr>
          <p:nvPr/>
        </p:nvPicPr>
        <p:blipFill>
          <a:blip r:embed="rId3"/>
          <a:stretch>
            <a:fillRect/>
          </a:stretch>
        </p:blipFill>
        <p:spPr>
          <a:xfrm>
            <a:off x="-313404" y="-399992"/>
            <a:ext cx="9143639" cy="7105592"/>
          </a:xfrm>
          <a:prstGeom prst="rect">
            <a:avLst/>
          </a:prstGeom>
        </p:spPr>
      </p:pic>
      <p:pic>
        <p:nvPicPr>
          <p:cNvPr id="8" name="صورة 7">
            <a:extLst>
              <a:ext uri="{FF2B5EF4-FFF2-40B4-BE49-F238E27FC236}">
                <a16:creationId xmlns:a16="http://schemas.microsoft.com/office/drawing/2014/main" id="{1E013AF3-D09F-2BE8-B8CF-1CBC2E5CBB7E}"/>
              </a:ext>
            </a:extLst>
          </p:cNvPr>
          <p:cNvPicPr>
            <a:picLocks noChangeAspect="1"/>
          </p:cNvPicPr>
          <p:nvPr/>
        </p:nvPicPr>
        <p:blipFill>
          <a:blip r:embed="rId2"/>
          <a:stretch>
            <a:fillRect/>
          </a:stretch>
        </p:blipFill>
        <p:spPr>
          <a:xfrm>
            <a:off x="7240555" y="477090"/>
            <a:ext cx="4807449" cy="514378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01804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BBA3FB4-48EA-68A7-27FD-B3C778FBFA0B}"/>
              </a:ext>
            </a:extLst>
          </p:cNvPr>
          <p:cNvSpPr>
            <a:spLocks noGrp="1"/>
          </p:cNvSpPr>
          <p:nvPr>
            <p:ph type="title"/>
          </p:nvPr>
        </p:nvSpPr>
        <p:spPr>
          <a:xfrm>
            <a:off x="1534695" y="0"/>
            <a:ext cx="9778763" cy="1147481"/>
          </a:xfrm>
        </p:spPr>
        <p:txBody>
          <a:bodyPr>
            <a:normAutofit fontScale="90000"/>
          </a:bodyPr>
          <a:lstStyle/>
          <a:p>
            <a:pPr algn="r"/>
            <a:r>
              <a:rPr lang="ar-IQ" sz="4000" b="1" dirty="0">
                <a:solidFill>
                  <a:schemeClr val="accent4"/>
                </a:solidFill>
              </a:rPr>
              <a:t>البرمائيات </a:t>
            </a:r>
            <a:br>
              <a:rPr lang="ar-IQ" sz="4000" b="1" dirty="0">
                <a:solidFill>
                  <a:schemeClr val="accent4"/>
                </a:solidFill>
              </a:rPr>
            </a:br>
            <a:r>
              <a:rPr lang="ar-IQ" sz="4000" b="1" dirty="0">
                <a:solidFill>
                  <a:schemeClr val="accent4"/>
                </a:solidFill>
              </a:rPr>
              <a:t> </a:t>
            </a:r>
            <a:r>
              <a:rPr lang="ar-IQ" sz="3100" b="1" dirty="0"/>
              <a:t>تظهر البرمائيات تباينا كبيرا ضمن المجاميع المختلفة .</a:t>
            </a:r>
            <a:r>
              <a:rPr lang="ar-IQ" sz="3100" dirty="0"/>
              <a:t> </a:t>
            </a:r>
          </a:p>
        </p:txBody>
      </p:sp>
      <p:sp>
        <p:nvSpPr>
          <p:cNvPr id="5" name="مربع نص 4">
            <a:extLst>
              <a:ext uri="{FF2B5EF4-FFF2-40B4-BE49-F238E27FC236}">
                <a16:creationId xmlns:a16="http://schemas.microsoft.com/office/drawing/2014/main" id="{2FF835CD-E60D-1447-7C8F-79E44FF68F0B}"/>
              </a:ext>
            </a:extLst>
          </p:cNvPr>
          <p:cNvSpPr txBox="1"/>
          <p:nvPr/>
        </p:nvSpPr>
        <p:spPr>
          <a:xfrm>
            <a:off x="206189" y="1048871"/>
            <a:ext cx="9699812" cy="523220"/>
          </a:xfrm>
          <a:prstGeom prst="rect">
            <a:avLst/>
          </a:prstGeom>
          <a:noFill/>
        </p:spPr>
        <p:txBody>
          <a:bodyPr wrap="square" rtlCol="1">
            <a:spAutoFit/>
          </a:bodyPr>
          <a:lstStyle/>
          <a:p>
            <a:r>
              <a:rPr lang="ar-IQ" sz="2800" b="1" dirty="0">
                <a:solidFill>
                  <a:schemeClr val="accent5"/>
                </a:solidFill>
              </a:rPr>
              <a:t>1-البرمائيات عديمة الاقدام الأمعاء الدقيقة غير متميزة عن الغليظة  </a:t>
            </a:r>
          </a:p>
        </p:txBody>
      </p:sp>
      <p:sp>
        <p:nvSpPr>
          <p:cNvPr id="6" name="مربع نص 5">
            <a:extLst>
              <a:ext uri="{FF2B5EF4-FFF2-40B4-BE49-F238E27FC236}">
                <a16:creationId xmlns:a16="http://schemas.microsoft.com/office/drawing/2014/main" id="{768841D8-AE37-7A62-18CE-E315ED64918C}"/>
              </a:ext>
            </a:extLst>
          </p:cNvPr>
          <p:cNvSpPr txBox="1"/>
          <p:nvPr/>
        </p:nvSpPr>
        <p:spPr>
          <a:xfrm>
            <a:off x="3693459" y="1689214"/>
            <a:ext cx="7969623" cy="954107"/>
          </a:xfrm>
          <a:prstGeom prst="rect">
            <a:avLst/>
          </a:prstGeom>
          <a:noFill/>
        </p:spPr>
        <p:txBody>
          <a:bodyPr wrap="square" rtlCol="1">
            <a:spAutoFit/>
          </a:bodyPr>
          <a:lstStyle/>
          <a:p>
            <a:r>
              <a:rPr lang="ar-IQ" sz="2800" b="1" dirty="0">
                <a:solidFill>
                  <a:schemeClr val="accent4">
                    <a:lumMod val="50000"/>
                  </a:schemeClr>
                </a:solidFill>
              </a:rPr>
              <a:t>2-البرمائيات المذنبة (</a:t>
            </a:r>
            <a:r>
              <a:rPr lang="ar-IQ" sz="2800" b="1" dirty="0" err="1">
                <a:solidFill>
                  <a:schemeClr val="accent4">
                    <a:lumMod val="50000"/>
                  </a:schemeClr>
                </a:solidFill>
              </a:rPr>
              <a:t>السلمندرات</a:t>
            </a:r>
            <a:r>
              <a:rPr lang="ar-IQ" sz="2800" b="1" dirty="0">
                <a:solidFill>
                  <a:schemeClr val="accent4">
                    <a:lumMod val="50000"/>
                  </a:schemeClr>
                </a:solidFill>
              </a:rPr>
              <a:t> ) الأمعاء الدقيقة طويلة وملتفة </a:t>
            </a:r>
          </a:p>
          <a:p>
            <a:r>
              <a:rPr lang="ar-IQ" sz="2800" b="1" dirty="0">
                <a:solidFill>
                  <a:schemeClr val="accent4">
                    <a:lumMod val="50000"/>
                  </a:schemeClr>
                </a:solidFill>
              </a:rPr>
              <a:t>الغليظة قصيرة ومستقيمة واكثر اتساعا من الأمعاء الدقيقة </a:t>
            </a:r>
          </a:p>
        </p:txBody>
      </p:sp>
      <p:sp>
        <p:nvSpPr>
          <p:cNvPr id="7" name="مربع نص 6">
            <a:extLst>
              <a:ext uri="{FF2B5EF4-FFF2-40B4-BE49-F238E27FC236}">
                <a16:creationId xmlns:a16="http://schemas.microsoft.com/office/drawing/2014/main" id="{30FD4236-5BF0-B22D-0AD9-A6DCB295F2FE}"/>
              </a:ext>
            </a:extLst>
          </p:cNvPr>
          <p:cNvSpPr txBox="1"/>
          <p:nvPr/>
        </p:nvSpPr>
        <p:spPr>
          <a:xfrm>
            <a:off x="206188" y="2620963"/>
            <a:ext cx="8113060" cy="1815882"/>
          </a:xfrm>
          <a:prstGeom prst="rect">
            <a:avLst/>
          </a:prstGeom>
          <a:noFill/>
        </p:spPr>
        <p:txBody>
          <a:bodyPr wrap="square" rtlCol="1">
            <a:spAutoFit/>
          </a:bodyPr>
          <a:lstStyle/>
          <a:p>
            <a:r>
              <a:rPr lang="ar-IQ" sz="2800" b="1" dirty="0">
                <a:solidFill>
                  <a:schemeClr val="accent1"/>
                </a:solidFill>
              </a:rPr>
              <a:t>3-اللاذيليات (ضفادع وعلاجيم ) الأمعاء الدقيقة طويلة وملتفة تظهر فيها </a:t>
            </a:r>
            <a:r>
              <a:rPr lang="ar-IQ" sz="2800" b="1" dirty="0" err="1">
                <a:solidFill>
                  <a:schemeClr val="accent1"/>
                </a:solidFill>
              </a:rPr>
              <a:t>الزغابات</a:t>
            </a:r>
            <a:r>
              <a:rPr lang="ar-IQ" sz="2800" b="1" dirty="0">
                <a:solidFill>
                  <a:schemeClr val="accent1"/>
                </a:solidFill>
              </a:rPr>
              <a:t> لأول مرة                       </a:t>
            </a:r>
          </a:p>
          <a:p>
            <a:r>
              <a:rPr lang="ar-IQ" sz="2800" b="1" dirty="0">
                <a:solidFill>
                  <a:schemeClr val="accent1"/>
                </a:solidFill>
              </a:rPr>
              <a:t>الأمعاء الغليظة أطول مما هو علية في </a:t>
            </a:r>
            <a:r>
              <a:rPr lang="ar-IQ" sz="2800" b="1" dirty="0" err="1">
                <a:solidFill>
                  <a:schemeClr val="accent1"/>
                </a:solidFill>
              </a:rPr>
              <a:t>السلمندرات</a:t>
            </a:r>
            <a:r>
              <a:rPr lang="ar-IQ" sz="2800" b="1" dirty="0">
                <a:solidFill>
                  <a:schemeClr val="accent1"/>
                </a:solidFill>
              </a:rPr>
              <a:t> وكذلك اكثر اتساعا من الأمعاء الدقيقة </a:t>
            </a:r>
          </a:p>
        </p:txBody>
      </p:sp>
      <p:sp>
        <p:nvSpPr>
          <p:cNvPr id="8" name="مربع نص 7">
            <a:extLst>
              <a:ext uri="{FF2B5EF4-FFF2-40B4-BE49-F238E27FC236}">
                <a16:creationId xmlns:a16="http://schemas.microsoft.com/office/drawing/2014/main" id="{7B475EFD-6BCC-F403-5EC2-9714AFFF8267}"/>
              </a:ext>
            </a:extLst>
          </p:cNvPr>
          <p:cNvSpPr txBox="1"/>
          <p:nvPr/>
        </p:nvSpPr>
        <p:spPr>
          <a:xfrm>
            <a:off x="8319247" y="3438017"/>
            <a:ext cx="3872753"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r" rtl="1"/>
            <a:r>
              <a:rPr lang="ar-IQ" sz="2800" b="1" dirty="0"/>
              <a:t>ملاحظة : امعاء اليرقات  أطول مما هو علية في البالغات            </a:t>
            </a:r>
          </a:p>
        </p:txBody>
      </p:sp>
      <p:sp>
        <p:nvSpPr>
          <p:cNvPr id="9" name="مربع نص 8">
            <a:extLst>
              <a:ext uri="{FF2B5EF4-FFF2-40B4-BE49-F238E27FC236}">
                <a16:creationId xmlns:a16="http://schemas.microsoft.com/office/drawing/2014/main" id="{106C7B83-5EF4-6060-E9DF-AA3542512D8C}"/>
              </a:ext>
            </a:extLst>
          </p:cNvPr>
          <p:cNvSpPr txBox="1"/>
          <p:nvPr/>
        </p:nvSpPr>
        <p:spPr>
          <a:xfrm>
            <a:off x="206188" y="4509247"/>
            <a:ext cx="11681012" cy="1384995"/>
          </a:xfrm>
          <a:prstGeom prst="rect">
            <a:avLst/>
          </a:prstGeom>
          <a:noFill/>
        </p:spPr>
        <p:txBody>
          <a:bodyPr wrap="square" rtlCol="1">
            <a:spAutoFit/>
          </a:bodyPr>
          <a:lstStyle/>
          <a:p>
            <a:pPr algn="r" rtl="1"/>
            <a:r>
              <a:rPr lang="ar-IQ" sz="2800" b="1" dirty="0">
                <a:solidFill>
                  <a:srgbClr val="002060"/>
                </a:solidFill>
              </a:rPr>
              <a:t>غدد برونر </a:t>
            </a:r>
            <a:r>
              <a:rPr lang="en-US" sz="2800" b="1" dirty="0">
                <a:solidFill>
                  <a:srgbClr val="002060"/>
                </a:solidFill>
              </a:rPr>
              <a:t>Brunners gland   </a:t>
            </a:r>
            <a:r>
              <a:rPr lang="ar-IQ" sz="2800" b="1" dirty="0">
                <a:solidFill>
                  <a:srgbClr val="002060"/>
                </a:solidFill>
              </a:rPr>
              <a:t>  هي غدد انبوبية مركبة في طبقة ال </a:t>
            </a:r>
            <a:r>
              <a:rPr lang="en-US" sz="2800" b="1" dirty="0">
                <a:solidFill>
                  <a:srgbClr val="002060"/>
                </a:solidFill>
              </a:rPr>
              <a:t>Submucosa </a:t>
            </a:r>
            <a:r>
              <a:rPr lang="ar-IQ" sz="2800" b="1" dirty="0">
                <a:solidFill>
                  <a:srgbClr val="002060"/>
                </a:solidFill>
              </a:rPr>
              <a:t> ينتج مخاط حاوي </a:t>
            </a:r>
            <a:r>
              <a:rPr lang="ar-IQ" sz="2800" b="1" dirty="0" err="1">
                <a:solidFill>
                  <a:srgbClr val="002060"/>
                </a:solidFill>
              </a:rPr>
              <a:t>بيكاربونات</a:t>
            </a:r>
            <a:r>
              <a:rPr lang="ar-IQ" sz="2800" b="1" dirty="0">
                <a:solidFill>
                  <a:srgbClr val="002060"/>
                </a:solidFill>
              </a:rPr>
              <a:t> لحماية الاثنى عشر من كيموس المعدة بالإضافة الى تنشيط الانزيمات المعوية وتليين جدار الأمعاء . تقوم الأمعاء بإنجاز الجزء الأساسي من الهضم فهي تماثل </a:t>
            </a:r>
            <a:r>
              <a:rPr lang="ar-IQ" sz="2800" b="1" dirty="0" err="1">
                <a:solidFill>
                  <a:srgbClr val="002060"/>
                </a:solidFill>
              </a:rPr>
              <a:t>السلويات</a:t>
            </a:r>
            <a:r>
              <a:rPr lang="ar-IQ" sz="2800" b="1" dirty="0">
                <a:solidFill>
                  <a:srgbClr val="002060"/>
                </a:solidFill>
              </a:rPr>
              <a:t> .</a:t>
            </a:r>
          </a:p>
        </p:txBody>
      </p:sp>
    </p:spTree>
    <p:extLst>
      <p:ext uri="{BB962C8B-B14F-4D97-AF65-F5344CB8AC3E}">
        <p14:creationId xmlns:p14="http://schemas.microsoft.com/office/powerpoint/2010/main" val="274174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46E059-3173-868D-19CE-A78820421A4F}"/>
              </a:ext>
            </a:extLst>
          </p:cNvPr>
          <p:cNvSpPr>
            <a:spLocks noGrp="1"/>
          </p:cNvSpPr>
          <p:nvPr>
            <p:ph type="title"/>
          </p:nvPr>
        </p:nvSpPr>
        <p:spPr>
          <a:xfrm>
            <a:off x="1534696" y="116541"/>
            <a:ext cx="9520158" cy="645459"/>
          </a:xfrm>
        </p:spPr>
        <p:txBody>
          <a:bodyPr>
            <a:normAutofit/>
          </a:bodyPr>
          <a:lstStyle/>
          <a:p>
            <a:pPr algn="ctr"/>
            <a:r>
              <a:rPr lang="ar-IQ" sz="3600" b="1" dirty="0">
                <a:solidFill>
                  <a:srgbClr val="C00000"/>
                </a:solidFill>
              </a:rPr>
              <a:t>التجويف الفمي في دائرية الفم </a:t>
            </a:r>
          </a:p>
        </p:txBody>
      </p:sp>
      <p:graphicFrame>
        <p:nvGraphicFramePr>
          <p:cNvPr id="4" name="عنصر نائب للمحتوى 3">
            <a:extLst>
              <a:ext uri="{FF2B5EF4-FFF2-40B4-BE49-F238E27FC236}">
                <a16:creationId xmlns:a16="http://schemas.microsoft.com/office/drawing/2014/main" id="{C05DC3F1-8D01-95C9-336A-4660BF718699}"/>
              </a:ext>
            </a:extLst>
          </p:cNvPr>
          <p:cNvGraphicFramePr>
            <a:graphicFrameLocks noGrp="1"/>
          </p:cNvGraphicFramePr>
          <p:nvPr>
            <p:ph idx="1"/>
            <p:extLst>
              <p:ext uri="{D42A27DB-BD31-4B8C-83A1-F6EECF244321}">
                <p14:modId xmlns:p14="http://schemas.microsoft.com/office/powerpoint/2010/main" val="3053148826"/>
              </p:ext>
            </p:extLst>
          </p:nvPr>
        </p:nvGraphicFramePr>
        <p:xfrm>
          <a:off x="185081" y="762000"/>
          <a:ext cx="11603506" cy="5997164"/>
        </p:xfrm>
        <a:graphic>
          <a:graphicData uri="http://schemas.openxmlformats.org/drawingml/2006/table">
            <a:tbl>
              <a:tblPr rtl="1" firstRow="1" bandRow="1">
                <a:tableStyleId>{073A0DAA-6AF3-43AB-8588-CEC1D06C72B9}</a:tableStyleId>
              </a:tblPr>
              <a:tblGrid>
                <a:gridCol w="5794375">
                  <a:extLst>
                    <a:ext uri="{9D8B030D-6E8A-4147-A177-3AD203B41FA5}">
                      <a16:colId xmlns:a16="http://schemas.microsoft.com/office/drawing/2014/main" val="2747814229"/>
                    </a:ext>
                  </a:extLst>
                </a:gridCol>
                <a:gridCol w="5809131">
                  <a:extLst>
                    <a:ext uri="{9D8B030D-6E8A-4147-A177-3AD203B41FA5}">
                      <a16:colId xmlns:a16="http://schemas.microsoft.com/office/drawing/2014/main" val="989104246"/>
                    </a:ext>
                  </a:extLst>
                </a:gridCol>
              </a:tblGrid>
              <a:tr h="528918">
                <a:tc>
                  <a:txBody>
                    <a:bodyPr/>
                    <a:lstStyle/>
                    <a:p>
                      <a:pPr algn="ctr" rtl="1"/>
                      <a:r>
                        <a:rPr lang="ar-IQ" sz="3200" dirty="0"/>
                        <a:t>الجلكيات( طفيلية التغذية) </a:t>
                      </a:r>
                    </a:p>
                  </a:txBody>
                  <a:tcPr/>
                </a:tc>
                <a:tc>
                  <a:txBody>
                    <a:bodyPr/>
                    <a:lstStyle/>
                    <a:p>
                      <a:pPr algn="ctr" rtl="1"/>
                      <a:r>
                        <a:rPr lang="ar-IQ" sz="3200" dirty="0"/>
                        <a:t>الجرثيات  (حرة التغذية )</a:t>
                      </a:r>
                    </a:p>
                  </a:txBody>
                  <a:tcPr/>
                </a:tc>
                <a:extLst>
                  <a:ext uri="{0D108BD9-81ED-4DB2-BD59-A6C34878D82A}">
                    <a16:rowId xmlns:a16="http://schemas.microsoft.com/office/drawing/2014/main" val="1900192675"/>
                  </a:ext>
                </a:extLst>
              </a:tr>
              <a:tr h="444874">
                <a:tc>
                  <a:txBody>
                    <a:bodyPr/>
                    <a:lstStyle/>
                    <a:p>
                      <a:pPr rtl="1"/>
                      <a:r>
                        <a:rPr lang="ar-IQ" sz="2400" b="1" dirty="0"/>
                        <a:t>1- الفكوك مفقودة .</a:t>
                      </a:r>
                    </a:p>
                  </a:txBody>
                  <a:tcPr/>
                </a:tc>
                <a:tc>
                  <a:txBody>
                    <a:bodyPr/>
                    <a:lstStyle/>
                    <a:p>
                      <a:pPr rtl="1"/>
                      <a:r>
                        <a:rPr lang="ar-IQ" sz="2400" b="1" dirty="0"/>
                        <a:t>1- الفكوك مفقودة. </a:t>
                      </a:r>
                    </a:p>
                  </a:txBody>
                  <a:tcPr/>
                </a:tc>
                <a:extLst>
                  <a:ext uri="{0D108BD9-81ED-4DB2-BD59-A6C34878D82A}">
                    <a16:rowId xmlns:a16="http://schemas.microsoft.com/office/drawing/2014/main" val="3061922690"/>
                  </a:ext>
                </a:extLst>
              </a:tr>
              <a:tr h="484094">
                <a:tc>
                  <a:txBody>
                    <a:bodyPr/>
                    <a:lstStyle/>
                    <a:p>
                      <a:pPr rtl="1"/>
                      <a:r>
                        <a:rPr lang="ar-IQ" sz="2400" b="1" dirty="0"/>
                        <a:t>2- الفتحة الفمية دائرية .</a:t>
                      </a:r>
                    </a:p>
                  </a:txBody>
                  <a:tcPr/>
                </a:tc>
                <a:tc>
                  <a:txBody>
                    <a:bodyPr/>
                    <a:lstStyle/>
                    <a:p>
                      <a:pPr rtl="1"/>
                      <a:r>
                        <a:rPr lang="ar-IQ" sz="2400" b="1" dirty="0"/>
                        <a:t>2-الفتحة الفمية بشكل حدوة الحصان.  </a:t>
                      </a:r>
                    </a:p>
                  </a:txBody>
                  <a:tcPr/>
                </a:tc>
                <a:extLst>
                  <a:ext uri="{0D108BD9-81ED-4DB2-BD59-A6C34878D82A}">
                    <a16:rowId xmlns:a16="http://schemas.microsoft.com/office/drawing/2014/main" val="1822019919"/>
                  </a:ext>
                </a:extLst>
              </a:tr>
              <a:tr h="528918">
                <a:tc>
                  <a:txBody>
                    <a:bodyPr/>
                    <a:lstStyle/>
                    <a:p>
                      <a:pPr rtl="1"/>
                      <a:r>
                        <a:rPr lang="ar-IQ" sz="2400" b="1" dirty="0"/>
                        <a:t>3- يحاط الفم بعدد من الحليمات العضلية الفمية </a:t>
                      </a:r>
                      <a:r>
                        <a:rPr lang="en-US" sz="2400" b="1" dirty="0"/>
                        <a:t>Buccal Papillae</a:t>
                      </a:r>
                      <a:r>
                        <a:rPr lang="ar-IQ" sz="2400" b="1" dirty="0"/>
                        <a:t> .</a:t>
                      </a:r>
                    </a:p>
                  </a:txBody>
                  <a:tcPr/>
                </a:tc>
                <a:tc>
                  <a:txBody>
                    <a:bodyPr/>
                    <a:lstStyle/>
                    <a:p>
                      <a:pPr rtl="1"/>
                      <a:r>
                        <a:rPr lang="ar-IQ" sz="2400" b="1" dirty="0"/>
                        <a:t>3- يحاط الفم بزوجين من المجسات. </a:t>
                      </a:r>
                    </a:p>
                  </a:txBody>
                  <a:tcPr/>
                </a:tc>
                <a:extLst>
                  <a:ext uri="{0D108BD9-81ED-4DB2-BD59-A6C34878D82A}">
                    <a16:rowId xmlns:a16="http://schemas.microsoft.com/office/drawing/2014/main" val="2375671124"/>
                  </a:ext>
                </a:extLst>
              </a:tr>
              <a:tr h="510988">
                <a:tc>
                  <a:txBody>
                    <a:bodyPr/>
                    <a:lstStyle/>
                    <a:p>
                      <a:pPr rtl="1"/>
                      <a:r>
                        <a:rPr lang="ar-IQ" sz="2400" b="1" dirty="0"/>
                        <a:t>4- اسنان قرنية </a:t>
                      </a:r>
                      <a:r>
                        <a:rPr lang="en-US" sz="2400" b="1" dirty="0"/>
                        <a:t>Horny Teeth </a:t>
                      </a:r>
                      <a:r>
                        <a:rPr lang="ar-IQ" sz="2400" b="1" dirty="0"/>
                        <a:t> تبطن القمع الفمي كما توجد على اللسان . </a:t>
                      </a:r>
                    </a:p>
                  </a:txBody>
                  <a:tcPr/>
                </a:tc>
                <a:tc>
                  <a:txBody>
                    <a:bodyPr/>
                    <a:lstStyle/>
                    <a:p>
                      <a:pPr rtl="1"/>
                      <a:r>
                        <a:rPr lang="ar-IQ" sz="2400" b="1" dirty="0"/>
                        <a:t>4- تحمل 33  من الاسنان </a:t>
                      </a:r>
                      <a:r>
                        <a:rPr lang="ar-IQ" sz="2400" b="1" dirty="0" err="1"/>
                        <a:t>المتقرنة</a:t>
                      </a:r>
                      <a:r>
                        <a:rPr lang="ar-IQ" sz="2400" b="1" dirty="0"/>
                        <a:t> تشبه اسنان اللامبري </a:t>
                      </a:r>
                    </a:p>
                  </a:txBody>
                  <a:tcPr/>
                </a:tc>
                <a:extLst>
                  <a:ext uri="{0D108BD9-81ED-4DB2-BD59-A6C34878D82A}">
                    <a16:rowId xmlns:a16="http://schemas.microsoft.com/office/drawing/2014/main" val="1686543427"/>
                  </a:ext>
                </a:extLst>
              </a:tr>
              <a:tr h="528918">
                <a:tc>
                  <a:txBody>
                    <a:bodyPr/>
                    <a:lstStyle/>
                    <a:p>
                      <a:pPr rtl="1"/>
                      <a:r>
                        <a:rPr lang="ar-IQ" sz="2400" b="1" dirty="0"/>
                        <a:t>5- اللسان مبردي مزود بعضلات جيدة النمو . </a:t>
                      </a:r>
                    </a:p>
                  </a:txBody>
                  <a:tcPr/>
                </a:tc>
                <a:tc>
                  <a:txBody>
                    <a:bodyPr/>
                    <a:lstStyle/>
                    <a:p>
                      <a:pPr rtl="1"/>
                      <a:r>
                        <a:rPr lang="ar-IQ" sz="2400" b="1" dirty="0"/>
                        <a:t>5- لسان اعتيادي . </a:t>
                      </a:r>
                    </a:p>
                  </a:txBody>
                  <a:tcPr/>
                </a:tc>
                <a:extLst>
                  <a:ext uri="{0D108BD9-81ED-4DB2-BD59-A6C34878D82A}">
                    <a16:rowId xmlns:a16="http://schemas.microsoft.com/office/drawing/2014/main" val="4289601967"/>
                  </a:ext>
                </a:extLst>
              </a:tr>
              <a:tr h="747432">
                <a:tc>
                  <a:txBody>
                    <a:bodyPr/>
                    <a:lstStyle/>
                    <a:p>
                      <a:pPr rtl="1"/>
                      <a:r>
                        <a:rPr lang="ar-IQ" sz="2400" b="1" dirty="0"/>
                        <a:t>6- أسفل اللسان غدد لعابية على كل جانب تفرز </a:t>
                      </a:r>
                      <a:r>
                        <a:rPr lang="ar-IQ" sz="2400" b="1" dirty="0" err="1"/>
                        <a:t>اللامفدرين</a:t>
                      </a:r>
                      <a:r>
                        <a:rPr lang="ar-IQ" sz="2400" b="1" dirty="0"/>
                        <a:t> </a:t>
                      </a:r>
                      <a:r>
                        <a:rPr lang="en-US" sz="2400" b="1" dirty="0" err="1"/>
                        <a:t>Lamphedrin</a:t>
                      </a:r>
                      <a:r>
                        <a:rPr lang="ar-IQ" sz="2400" b="1" dirty="0"/>
                        <a:t> تعمل على منع تخثر الدم في البالغ بينما لا توجد في اليرقة لان تغذيتها حره تشبه الرميح </a:t>
                      </a:r>
                    </a:p>
                  </a:txBody>
                  <a:tcPr/>
                </a:tc>
                <a:tc>
                  <a:txBody>
                    <a:bodyPr/>
                    <a:lstStyle/>
                    <a:p>
                      <a:pPr rtl="1"/>
                      <a:r>
                        <a:rPr lang="ar-IQ" sz="2400" b="1" dirty="0"/>
                        <a:t>6- الغدد مفقودة </a:t>
                      </a:r>
                    </a:p>
                  </a:txBody>
                  <a:tcPr/>
                </a:tc>
                <a:extLst>
                  <a:ext uri="{0D108BD9-81ED-4DB2-BD59-A6C34878D82A}">
                    <a16:rowId xmlns:a16="http://schemas.microsoft.com/office/drawing/2014/main" val="4116157571"/>
                  </a:ext>
                </a:extLst>
              </a:tr>
              <a:tr h="747432">
                <a:tc>
                  <a:txBody>
                    <a:bodyPr/>
                    <a:lstStyle/>
                    <a:p>
                      <a:pPr rtl="1"/>
                      <a:r>
                        <a:rPr lang="ar-IQ" sz="2400" b="1" dirty="0"/>
                        <a:t>7- أجزاء الفم مكيفة للالتصاق بالمضيف . </a:t>
                      </a:r>
                    </a:p>
                  </a:txBody>
                  <a:tcPr/>
                </a:tc>
                <a:tc>
                  <a:txBody>
                    <a:bodyPr/>
                    <a:lstStyle/>
                    <a:p>
                      <a:pPr rtl="1"/>
                      <a:r>
                        <a:rPr lang="ar-IQ" sz="2400" b="1" dirty="0"/>
                        <a:t>7- أجزاء الفم مكيفة للقضم بكمية قليلة </a:t>
                      </a:r>
                    </a:p>
                  </a:txBody>
                  <a:tcPr/>
                </a:tc>
                <a:extLst>
                  <a:ext uri="{0D108BD9-81ED-4DB2-BD59-A6C34878D82A}">
                    <a16:rowId xmlns:a16="http://schemas.microsoft.com/office/drawing/2014/main" val="2069508187"/>
                  </a:ext>
                </a:extLst>
              </a:tr>
            </a:tbl>
          </a:graphicData>
        </a:graphic>
      </p:graphicFrame>
    </p:spTree>
    <p:extLst>
      <p:ext uri="{BB962C8B-B14F-4D97-AF65-F5344CB8AC3E}">
        <p14:creationId xmlns:p14="http://schemas.microsoft.com/office/powerpoint/2010/main" val="3323332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A98E22-79D7-0693-23DC-E33AA08539CD}"/>
              </a:ext>
            </a:extLst>
          </p:cNvPr>
          <p:cNvSpPr>
            <a:spLocks noGrp="1"/>
          </p:cNvSpPr>
          <p:nvPr>
            <p:ph type="title"/>
          </p:nvPr>
        </p:nvSpPr>
        <p:spPr>
          <a:xfrm>
            <a:off x="2438400" y="0"/>
            <a:ext cx="8839201" cy="779929"/>
          </a:xfrm>
        </p:spPr>
        <p:txBody>
          <a:bodyPr>
            <a:normAutofit/>
          </a:bodyPr>
          <a:lstStyle/>
          <a:p>
            <a:pPr algn="r"/>
            <a:r>
              <a:rPr lang="ar-IQ" sz="3600" b="1" dirty="0">
                <a:solidFill>
                  <a:srgbClr val="FF0000"/>
                </a:solidFill>
              </a:rPr>
              <a:t>الزواحف (</a:t>
            </a:r>
            <a:r>
              <a:rPr lang="ar-IQ" sz="2800" b="1" dirty="0">
                <a:solidFill>
                  <a:schemeClr val="accent5">
                    <a:lumMod val="50000"/>
                  </a:schemeClr>
                </a:solidFill>
              </a:rPr>
              <a:t>امعاء الزواحف هي أطول مما في المجاميع الأوطأ) </a:t>
            </a:r>
            <a:r>
              <a:rPr lang="ar-IQ" sz="2800" dirty="0">
                <a:solidFill>
                  <a:schemeClr val="accent5">
                    <a:lumMod val="50000"/>
                  </a:schemeClr>
                </a:solidFill>
              </a:rPr>
              <a:t> </a:t>
            </a:r>
          </a:p>
        </p:txBody>
      </p:sp>
      <p:sp>
        <p:nvSpPr>
          <p:cNvPr id="3" name="عنصر نائب للمحتوى 2">
            <a:extLst>
              <a:ext uri="{FF2B5EF4-FFF2-40B4-BE49-F238E27FC236}">
                <a16:creationId xmlns:a16="http://schemas.microsoft.com/office/drawing/2014/main" id="{5868B078-F40B-B762-8DC8-6AFE25E2D583}"/>
              </a:ext>
            </a:extLst>
          </p:cNvPr>
          <p:cNvSpPr>
            <a:spLocks noGrp="1"/>
          </p:cNvSpPr>
          <p:nvPr>
            <p:ph idx="1"/>
          </p:nvPr>
        </p:nvSpPr>
        <p:spPr>
          <a:xfrm>
            <a:off x="277907" y="905436"/>
            <a:ext cx="11465858" cy="4560910"/>
          </a:xfrm>
        </p:spPr>
        <p:txBody>
          <a:bodyPr>
            <a:normAutofit/>
          </a:bodyPr>
          <a:lstStyle/>
          <a:p>
            <a:pPr marL="0" indent="0">
              <a:buNone/>
            </a:pPr>
            <a:r>
              <a:rPr lang="ar-IQ" sz="2800" b="1" dirty="0"/>
              <a:t>سلاحف</a:t>
            </a:r>
            <a:r>
              <a:rPr lang="ar-IQ" dirty="0"/>
              <a:t>                 </a:t>
            </a:r>
            <a:r>
              <a:rPr lang="ar-IQ" sz="2800" b="1" dirty="0"/>
              <a:t>امعاء دقيقة طويلة  بطانتها مطبقة متقرنة.</a:t>
            </a:r>
          </a:p>
          <a:p>
            <a:pPr marL="0" indent="0">
              <a:buNone/>
            </a:pPr>
            <a:r>
              <a:rPr lang="ar-IQ" sz="2800" b="1" dirty="0"/>
              <a:t>افاعي              امعائها قصيره بطانتها بسيطة لأنها غدية </a:t>
            </a:r>
          </a:p>
          <a:p>
            <a:pPr marL="0" indent="0">
              <a:buNone/>
            </a:pPr>
            <a:r>
              <a:rPr lang="ar-IQ" sz="2800" b="1" dirty="0"/>
              <a:t>بقية الزواحف (تماسيح ) معتدلة الالتفاف يتراوح طولها بين 0.5</a:t>
            </a:r>
            <a:r>
              <a:rPr lang="en-US" sz="2800" b="1" dirty="0"/>
              <a:t> –</a:t>
            </a:r>
            <a:r>
              <a:rPr lang="ar-IQ" sz="2800" b="1" dirty="0"/>
              <a:t> 2 طول الجسم </a:t>
            </a:r>
          </a:p>
          <a:p>
            <a:pPr marL="0" indent="0">
              <a:buNone/>
            </a:pPr>
            <a:r>
              <a:rPr lang="ar-IQ" sz="2800" b="1" dirty="0"/>
              <a:t>الأمعاء الغليظة في الزواحف تقسم الى </a:t>
            </a:r>
            <a:r>
              <a:rPr lang="ar-IQ" sz="3600" b="1" dirty="0">
                <a:solidFill>
                  <a:srgbClr val="00B0F0"/>
                </a:solidFill>
              </a:rPr>
              <a:t>قولون </a:t>
            </a:r>
            <a:r>
              <a:rPr lang="en-US" sz="3600" b="1" dirty="0">
                <a:solidFill>
                  <a:srgbClr val="00B0F0"/>
                </a:solidFill>
              </a:rPr>
              <a:t> Colon</a:t>
            </a:r>
            <a:r>
              <a:rPr lang="ar-IQ" sz="3600" b="1" dirty="0">
                <a:solidFill>
                  <a:srgbClr val="00B0F0"/>
                </a:solidFill>
              </a:rPr>
              <a:t>ومستقيم </a:t>
            </a:r>
            <a:r>
              <a:rPr lang="en-US" sz="3600" b="1" dirty="0">
                <a:solidFill>
                  <a:srgbClr val="00B0F0"/>
                </a:solidFill>
              </a:rPr>
              <a:t>Rectum</a:t>
            </a:r>
            <a:r>
              <a:rPr lang="ar-IQ" sz="3600" b="1" dirty="0">
                <a:solidFill>
                  <a:srgbClr val="00B0F0"/>
                </a:solidFill>
              </a:rPr>
              <a:t> </a:t>
            </a:r>
            <a:r>
              <a:rPr lang="ar-IQ" sz="2800" b="1" dirty="0"/>
              <a:t>وتكون أوسع قطرا من الأمعاء الدقيقة وتفتح في منطقة المجمع.</a:t>
            </a:r>
          </a:p>
          <a:p>
            <a:pPr marL="0" indent="0">
              <a:buNone/>
            </a:pPr>
            <a:r>
              <a:rPr lang="ar-IQ" sz="2800" b="1" dirty="0"/>
              <a:t> </a:t>
            </a:r>
          </a:p>
          <a:p>
            <a:pPr marL="0" indent="0">
              <a:buNone/>
            </a:pPr>
            <a:r>
              <a:rPr lang="ar-IQ" sz="2800" b="1" dirty="0">
                <a:solidFill>
                  <a:srgbClr val="7030A0"/>
                </a:solidFill>
              </a:rPr>
              <a:t>يفصل بين الأمعاء الدقيقة والغليظة صمام لفائفي قولوني </a:t>
            </a:r>
            <a:r>
              <a:rPr lang="en-US" sz="2800" b="1" dirty="0">
                <a:solidFill>
                  <a:srgbClr val="7030A0"/>
                </a:solidFill>
              </a:rPr>
              <a:t>Ileo- Colic Valve</a:t>
            </a:r>
            <a:endParaRPr lang="ar-IQ" sz="2800" b="1" dirty="0">
              <a:solidFill>
                <a:srgbClr val="7030A0"/>
              </a:solidFill>
            </a:endParaRPr>
          </a:p>
        </p:txBody>
      </p:sp>
      <p:cxnSp>
        <p:nvCxnSpPr>
          <p:cNvPr id="5" name="رابط كسهم مستقيم 4">
            <a:extLst>
              <a:ext uri="{FF2B5EF4-FFF2-40B4-BE49-F238E27FC236}">
                <a16:creationId xmlns:a16="http://schemas.microsoft.com/office/drawing/2014/main" id="{E9C8493B-7215-23F8-94CC-281EC6D32596}"/>
              </a:ext>
            </a:extLst>
          </p:cNvPr>
          <p:cNvCxnSpPr>
            <a:cxnSpLocks/>
          </p:cNvCxnSpPr>
          <p:nvPr/>
        </p:nvCxnSpPr>
        <p:spPr>
          <a:xfrm flipH="1">
            <a:off x="9681882" y="1165412"/>
            <a:ext cx="9754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1C5FAF6A-733B-5B48-EDF6-957787A3049D}"/>
              </a:ext>
            </a:extLst>
          </p:cNvPr>
          <p:cNvCxnSpPr/>
          <p:nvPr/>
        </p:nvCxnSpPr>
        <p:spPr>
          <a:xfrm flipH="1">
            <a:off x="9681882" y="1891553"/>
            <a:ext cx="11385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348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08C33145-C2F0-3C91-5C6A-CD97BA4790B5}"/>
              </a:ext>
            </a:extLst>
          </p:cNvPr>
          <p:cNvPicPr>
            <a:picLocks noGrp="1" noChangeAspect="1"/>
          </p:cNvPicPr>
          <p:nvPr>
            <p:ph idx="1"/>
          </p:nvPr>
        </p:nvPicPr>
        <p:blipFill>
          <a:blip r:embed="rId2"/>
          <a:stretch>
            <a:fillRect/>
          </a:stretch>
        </p:blipFill>
        <p:spPr>
          <a:xfrm>
            <a:off x="285750" y="-1"/>
            <a:ext cx="4131002" cy="6600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صورة 6" descr="صورة تحتوي على رسوم متحركة, توضيح&#10;&#10;تم إنشاء الوصف تلقائياً بثقة متوسطة">
            <a:extLst>
              <a:ext uri="{FF2B5EF4-FFF2-40B4-BE49-F238E27FC236}">
                <a16:creationId xmlns:a16="http://schemas.microsoft.com/office/drawing/2014/main" id="{1AC7C772-9D16-0323-A56E-32366CB88CFF}"/>
              </a:ext>
            </a:extLst>
          </p:cNvPr>
          <p:cNvPicPr>
            <a:picLocks noChangeAspect="1"/>
          </p:cNvPicPr>
          <p:nvPr/>
        </p:nvPicPr>
        <p:blipFill>
          <a:blip r:embed="rId3"/>
          <a:stretch>
            <a:fillRect/>
          </a:stretch>
        </p:blipFill>
        <p:spPr>
          <a:xfrm>
            <a:off x="4602086" y="228338"/>
            <a:ext cx="7304164" cy="62710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286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4349589-6E10-EC28-671C-D82F03E1C173}"/>
              </a:ext>
            </a:extLst>
          </p:cNvPr>
          <p:cNvSpPr>
            <a:spLocks noGrp="1"/>
          </p:cNvSpPr>
          <p:nvPr>
            <p:ph type="title"/>
          </p:nvPr>
        </p:nvSpPr>
        <p:spPr>
          <a:xfrm>
            <a:off x="1534696" y="286871"/>
            <a:ext cx="9662222" cy="690283"/>
          </a:xfrm>
        </p:spPr>
        <p:txBody>
          <a:bodyPr>
            <a:normAutofit/>
          </a:bodyPr>
          <a:lstStyle/>
          <a:p>
            <a:pPr algn="r"/>
            <a:r>
              <a:rPr lang="ar-IQ" b="1" dirty="0">
                <a:solidFill>
                  <a:schemeClr val="accent4"/>
                </a:solidFill>
              </a:rPr>
              <a:t>الطيور</a:t>
            </a:r>
            <a:r>
              <a:rPr lang="ar-IQ" dirty="0"/>
              <a:t> </a:t>
            </a:r>
            <a:r>
              <a:rPr lang="ar-IQ" sz="2800" dirty="0"/>
              <a:t>(</a:t>
            </a:r>
            <a:r>
              <a:rPr lang="ar-IQ" sz="2800" b="1" dirty="0"/>
              <a:t>الأمعاء طويلة وكثيرة الالتفاف )</a:t>
            </a:r>
          </a:p>
        </p:txBody>
      </p:sp>
      <p:sp>
        <p:nvSpPr>
          <p:cNvPr id="3" name="عنصر نائب للمحتوى 2">
            <a:extLst>
              <a:ext uri="{FF2B5EF4-FFF2-40B4-BE49-F238E27FC236}">
                <a16:creationId xmlns:a16="http://schemas.microsoft.com/office/drawing/2014/main" id="{0601596E-B6A5-1C5D-5679-4BB0EB9CBB5F}"/>
              </a:ext>
            </a:extLst>
          </p:cNvPr>
          <p:cNvSpPr>
            <a:spLocks noGrp="1"/>
          </p:cNvSpPr>
          <p:nvPr>
            <p:ph idx="1"/>
          </p:nvPr>
        </p:nvSpPr>
        <p:spPr>
          <a:xfrm>
            <a:off x="89647" y="977154"/>
            <a:ext cx="12102353" cy="5593975"/>
          </a:xfrm>
        </p:spPr>
        <p:txBody>
          <a:bodyPr/>
          <a:lstStyle/>
          <a:p>
            <a:pPr marL="0" indent="0">
              <a:buNone/>
            </a:pPr>
            <a:r>
              <a:rPr lang="ar-IQ" dirty="0"/>
              <a:t>                                         </a:t>
            </a:r>
            <a:r>
              <a:rPr lang="ar-IQ" sz="2400" b="1" dirty="0"/>
              <a:t>اثنى عشري </a:t>
            </a:r>
            <a:r>
              <a:rPr lang="en-US" sz="2800" b="1" dirty="0"/>
              <a:t>Duodenum</a:t>
            </a:r>
            <a:r>
              <a:rPr lang="ar-IQ" sz="2400" b="1" dirty="0"/>
              <a:t> يكون بشكل حرف </a:t>
            </a:r>
            <a:r>
              <a:rPr lang="en-US" sz="2400" b="1" dirty="0"/>
              <a:t>U</a:t>
            </a:r>
            <a:r>
              <a:rPr lang="ar-IQ" sz="2400" b="1" dirty="0"/>
              <a:t> ضيق القطر </a:t>
            </a:r>
          </a:p>
          <a:p>
            <a:pPr marL="0" indent="0">
              <a:buNone/>
            </a:pPr>
            <a:r>
              <a:rPr lang="ar-IQ" sz="2400" b="1" dirty="0"/>
              <a:t>الأمعاء الدقيقة                          </a:t>
            </a:r>
            <a:r>
              <a:rPr lang="ar-IQ" sz="2800" b="1" dirty="0"/>
              <a:t>صائم </a:t>
            </a:r>
            <a:r>
              <a:rPr lang="en-US" sz="2800" b="1" dirty="0"/>
              <a:t>Jujenum</a:t>
            </a:r>
            <a:r>
              <a:rPr lang="ar-IQ" sz="2400" b="1" dirty="0"/>
              <a:t>                            </a:t>
            </a:r>
          </a:p>
          <a:p>
            <a:pPr marL="0" indent="0">
              <a:buNone/>
            </a:pPr>
            <a:r>
              <a:rPr lang="ar-IQ" sz="2400" b="1" dirty="0"/>
              <a:t>                                         اللفائفي </a:t>
            </a:r>
            <a:r>
              <a:rPr lang="en-US" sz="2800" b="1" dirty="0"/>
              <a:t>Ileum</a:t>
            </a:r>
            <a:r>
              <a:rPr lang="en-US" sz="2400" b="1" dirty="0"/>
              <a:t> </a:t>
            </a:r>
            <a:r>
              <a:rPr lang="ar-IQ" sz="2400" b="1" dirty="0"/>
              <a:t> </a:t>
            </a:r>
          </a:p>
          <a:p>
            <a:pPr marL="0" indent="0">
              <a:buNone/>
            </a:pPr>
            <a:r>
              <a:rPr lang="ar-IQ" sz="2400" b="1" dirty="0"/>
              <a:t>الأمعاء الغليظة                        </a:t>
            </a:r>
            <a:r>
              <a:rPr lang="ar-IQ" sz="2800" b="1" dirty="0"/>
              <a:t>مستقيم</a:t>
            </a:r>
            <a:r>
              <a:rPr lang="ar-IQ" sz="2400" b="1" dirty="0"/>
              <a:t> </a:t>
            </a:r>
            <a:r>
              <a:rPr lang="en-US" sz="2400" b="1" dirty="0"/>
              <a:t> Rectum</a:t>
            </a:r>
            <a:r>
              <a:rPr lang="ar-IQ" sz="2400" b="1" dirty="0"/>
              <a:t>(قصيرة ومستقيمة وقطرها اضيق من الأمعاء الدقيقة )</a:t>
            </a:r>
          </a:p>
          <a:p>
            <a:pPr marL="0" indent="0">
              <a:buNone/>
            </a:pPr>
            <a:r>
              <a:rPr lang="ar-IQ" sz="2400" b="1" dirty="0"/>
              <a:t>بين الدقيقة والغليظة توجد اعاور المستقيم </a:t>
            </a:r>
            <a:r>
              <a:rPr lang="en-US" sz="2400" b="1" dirty="0"/>
              <a:t>Rectal </a:t>
            </a:r>
            <a:r>
              <a:rPr lang="en-US" sz="2400" b="1" dirty="0" err="1"/>
              <a:t>Caecae</a:t>
            </a:r>
            <a:r>
              <a:rPr lang="ar-IQ" sz="2400" b="1" dirty="0"/>
              <a:t> وتكون على أربعة أنواع </a:t>
            </a:r>
          </a:p>
          <a:p>
            <a:pPr marL="0" indent="0">
              <a:buNone/>
            </a:pPr>
            <a:r>
              <a:rPr lang="ar-IQ" sz="2400" b="1" dirty="0"/>
              <a:t> </a:t>
            </a:r>
          </a:p>
        </p:txBody>
      </p:sp>
      <p:cxnSp>
        <p:nvCxnSpPr>
          <p:cNvPr id="5" name="رابط كسهم مستقيم 4">
            <a:extLst>
              <a:ext uri="{FF2B5EF4-FFF2-40B4-BE49-F238E27FC236}">
                <a16:creationId xmlns:a16="http://schemas.microsoft.com/office/drawing/2014/main" id="{86170FA9-8567-6B65-6296-BD8B06A1D74F}"/>
              </a:ext>
            </a:extLst>
          </p:cNvPr>
          <p:cNvCxnSpPr>
            <a:cxnSpLocks/>
          </p:cNvCxnSpPr>
          <p:nvPr/>
        </p:nvCxnSpPr>
        <p:spPr>
          <a:xfrm flipH="1">
            <a:off x="8937812" y="1748118"/>
            <a:ext cx="166743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8C240DFF-EE99-22DD-F961-3A9C0A8CDB66}"/>
              </a:ext>
            </a:extLst>
          </p:cNvPr>
          <p:cNvCxnSpPr/>
          <p:nvPr/>
        </p:nvCxnSpPr>
        <p:spPr>
          <a:xfrm flipH="1" flipV="1">
            <a:off x="9341224" y="1313329"/>
            <a:ext cx="1264023" cy="331696"/>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B0446153-E3D5-068C-C7E8-74F58825CAA5}"/>
              </a:ext>
            </a:extLst>
          </p:cNvPr>
          <p:cNvCxnSpPr>
            <a:cxnSpLocks/>
          </p:cNvCxnSpPr>
          <p:nvPr/>
        </p:nvCxnSpPr>
        <p:spPr>
          <a:xfrm flipH="1">
            <a:off x="9193306" y="1851212"/>
            <a:ext cx="1411941" cy="546847"/>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91A57710-2077-7DA4-FD45-00664D496284}"/>
              </a:ext>
            </a:extLst>
          </p:cNvPr>
          <p:cNvCxnSpPr/>
          <p:nvPr/>
        </p:nvCxnSpPr>
        <p:spPr>
          <a:xfrm flipH="1">
            <a:off x="9054353" y="3164541"/>
            <a:ext cx="1290918" cy="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مستقيم 15">
            <a:extLst>
              <a:ext uri="{FF2B5EF4-FFF2-40B4-BE49-F238E27FC236}">
                <a16:creationId xmlns:a16="http://schemas.microsoft.com/office/drawing/2014/main" id="{E92EDA80-6529-4CEB-2F0F-DEC7C5B11E0E}"/>
              </a:ext>
            </a:extLst>
          </p:cNvPr>
          <p:cNvCxnSpPr>
            <a:cxnSpLocks/>
          </p:cNvCxnSpPr>
          <p:nvPr/>
        </p:nvCxnSpPr>
        <p:spPr>
          <a:xfrm flipH="1">
            <a:off x="313765" y="3962400"/>
            <a:ext cx="1178236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مربع نص 20">
            <a:extLst>
              <a:ext uri="{FF2B5EF4-FFF2-40B4-BE49-F238E27FC236}">
                <a16:creationId xmlns:a16="http://schemas.microsoft.com/office/drawing/2014/main" id="{C3CCF927-AABE-9680-7E20-C5E5AB491C22}"/>
              </a:ext>
            </a:extLst>
          </p:cNvPr>
          <p:cNvSpPr txBox="1"/>
          <p:nvPr/>
        </p:nvSpPr>
        <p:spPr>
          <a:xfrm>
            <a:off x="9538447" y="4544268"/>
            <a:ext cx="2557681"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r>
              <a:rPr lang="ar-IQ" sz="2400" b="1" dirty="0"/>
              <a:t>بدائي </a:t>
            </a:r>
            <a:r>
              <a:rPr lang="en-US" sz="2400" b="1" dirty="0"/>
              <a:t>Primitive</a:t>
            </a:r>
            <a:r>
              <a:rPr lang="ar-IQ" sz="2400" b="1" dirty="0"/>
              <a:t> جيد التكوين رقيق الجدران في الاوز والطيور الغطاسة </a:t>
            </a:r>
          </a:p>
        </p:txBody>
      </p:sp>
      <p:sp>
        <p:nvSpPr>
          <p:cNvPr id="22" name="مربع نص 21">
            <a:extLst>
              <a:ext uri="{FF2B5EF4-FFF2-40B4-BE49-F238E27FC236}">
                <a16:creationId xmlns:a16="http://schemas.microsoft.com/office/drawing/2014/main" id="{487FEA5A-80EC-F1B5-CD5C-90936D741C5C}"/>
              </a:ext>
            </a:extLst>
          </p:cNvPr>
          <p:cNvSpPr txBox="1"/>
          <p:nvPr/>
        </p:nvSpPr>
        <p:spPr>
          <a:xfrm>
            <a:off x="6191871" y="4683220"/>
            <a:ext cx="3250704"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r" rtl="1"/>
            <a:r>
              <a:rPr lang="ar-IQ" sz="2400" b="1" dirty="0"/>
              <a:t>متوسع </a:t>
            </a:r>
            <a:r>
              <a:rPr lang="en-US" sz="2400" b="1" dirty="0"/>
              <a:t>Enlarge </a:t>
            </a:r>
            <a:r>
              <a:rPr lang="ar-IQ" sz="2400" b="1" dirty="0"/>
              <a:t> يحوي كمية كبيرة من النسيج اللمفاوي يلعب دورا في هضم السليلوز في الدجاجيات </a:t>
            </a:r>
          </a:p>
        </p:txBody>
      </p:sp>
      <p:sp>
        <p:nvSpPr>
          <p:cNvPr id="23" name="مربع نص 22">
            <a:extLst>
              <a:ext uri="{FF2B5EF4-FFF2-40B4-BE49-F238E27FC236}">
                <a16:creationId xmlns:a16="http://schemas.microsoft.com/office/drawing/2014/main" id="{FEFE7E50-A58F-6867-4B2F-3DC077C482CB}"/>
              </a:ext>
            </a:extLst>
          </p:cNvPr>
          <p:cNvSpPr txBox="1"/>
          <p:nvPr/>
        </p:nvSpPr>
        <p:spPr>
          <a:xfrm>
            <a:off x="3164538" y="4608696"/>
            <a:ext cx="2931461"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rtl="1"/>
            <a:r>
              <a:rPr lang="ar-IQ" sz="2400" b="1" dirty="0"/>
              <a:t>ظهاري لمفاوي </a:t>
            </a:r>
            <a:r>
              <a:rPr lang="en-US" sz="2400" b="1" dirty="0" err="1"/>
              <a:t>Lymphoepithelium</a:t>
            </a:r>
            <a:r>
              <a:rPr lang="ar-IQ" sz="2400" b="1" dirty="0"/>
              <a:t>  </a:t>
            </a:r>
          </a:p>
          <a:p>
            <a:pPr algn="r" rtl="1"/>
            <a:r>
              <a:rPr lang="ar-IQ" sz="2400" b="1" dirty="0"/>
              <a:t> ذو طبقة هضمية كما في العصفوريات </a:t>
            </a:r>
          </a:p>
        </p:txBody>
      </p:sp>
      <p:sp>
        <p:nvSpPr>
          <p:cNvPr id="24" name="مربع نص 23">
            <a:extLst>
              <a:ext uri="{FF2B5EF4-FFF2-40B4-BE49-F238E27FC236}">
                <a16:creationId xmlns:a16="http://schemas.microsoft.com/office/drawing/2014/main" id="{CA094AB8-DEE0-B23D-B43E-9B7321A01121}"/>
              </a:ext>
            </a:extLst>
          </p:cNvPr>
          <p:cNvSpPr txBox="1"/>
          <p:nvPr/>
        </p:nvSpPr>
        <p:spPr>
          <a:xfrm>
            <a:off x="95861" y="4608696"/>
            <a:ext cx="2972805"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r" rtl="1"/>
            <a:r>
              <a:rPr lang="ar-IQ" sz="2400" b="1" dirty="0"/>
              <a:t>اثري عديم الوظيفة </a:t>
            </a:r>
            <a:r>
              <a:rPr lang="en-US" sz="2400" b="1" dirty="0" err="1"/>
              <a:t>Vestigal</a:t>
            </a:r>
            <a:r>
              <a:rPr lang="en-US" sz="2400" b="1" dirty="0"/>
              <a:t> function less</a:t>
            </a:r>
            <a:r>
              <a:rPr lang="ar-IQ" sz="2400" b="1" dirty="0"/>
              <a:t>  او مفقودة كما البطريق والصقر </a:t>
            </a:r>
          </a:p>
        </p:txBody>
      </p:sp>
      <p:cxnSp>
        <p:nvCxnSpPr>
          <p:cNvPr id="12" name="رابط كسهم مستقيم 11">
            <a:extLst>
              <a:ext uri="{FF2B5EF4-FFF2-40B4-BE49-F238E27FC236}">
                <a16:creationId xmlns:a16="http://schemas.microsoft.com/office/drawing/2014/main" id="{F7EF609D-9264-1B4F-6051-FBFB1AE63C3E}"/>
              </a:ext>
            </a:extLst>
          </p:cNvPr>
          <p:cNvCxnSpPr>
            <a:cxnSpLocks/>
          </p:cNvCxnSpPr>
          <p:nvPr/>
        </p:nvCxnSpPr>
        <p:spPr>
          <a:xfrm>
            <a:off x="10820400" y="3962400"/>
            <a:ext cx="0" cy="4751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a:extLst>
              <a:ext uri="{FF2B5EF4-FFF2-40B4-BE49-F238E27FC236}">
                <a16:creationId xmlns:a16="http://schemas.microsoft.com/office/drawing/2014/main" id="{EB803999-65F3-0E16-2F40-9D7CD9C8A008}"/>
              </a:ext>
            </a:extLst>
          </p:cNvPr>
          <p:cNvCxnSpPr/>
          <p:nvPr/>
        </p:nvCxnSpPr>
        <p:spPr>
          <a:xfrm>
            <a:off x="7844118" y="3962400"/>
            <a:ext cx="0" cy="5818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a:extLst>
              <a:ext uri="{FF2B5EF4-FFF2-40B4-BE49-F238E27FC236}">
                <a16:creationId xmlns:a16="http://schemas.microsoft.com/office/drawing/2014/main" id="{02D17729-C083-6431-A70A-B23180EBF578}"/>
              </a:ext>
            </a:extLst>
          </p:cNvPr>
          <p:cNvCxnSpPr/>
          <p:nvPr/>
        </p:nvCxnSpPr>
        <p:spPr>
          <a:xfrm>
            <a:off x="4598894" y="3930186"/>
            <a:ext cx="0" cy="6140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B099F05B-7D30-5959-CE97-A14365C8F2E9}"/>
              </a:ext>
            </a:extLst>
          </p:cNvPr>
          <p:cNvCxnSpPr/>
          <p:nvPr/>
        </p:nvCxnSpPr>
        <p:spPr>
          <a:xfrm>
            <a:off x="1534696" y="3962400"/>
            <a:ext cx="0" cy="5818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981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D6C5DCE-8F55-3FFB-F3E5-CF114EE9FF90}"/>
              </a:ext>
            </a:extLst>
          </p:cNvPr>
          <p:cNvSpPr>
            <a:spLocks noGrp="1"/>
          </p:cNvSpPr>
          <p:nvPr>
            <p:ph idx="1"/>
          </p:nvPr>
        </p:nvSpPr>
        <p:spPr>
          <a:xfrm>
            <a:off x="179294" y="367554"/>
            <a:ext cx="11833412" cy="6490446"/>
          </a:xfrm>
        </p:spPr>
        <p:txBody>
          <a:bodyPr>
            <a:normAutofit/>
          </a:bodyPr>
          <a:lstStyle/>
          <a:p>
            <a:pPr marL="0" indent="0">
              <a:buNone/>
            </a:pPr>
            <a:r>
              <a:rPr lang="ar-IQ" sz="2800" b="1" dirty="0"/>
              <a:t>ملاحظة :</a:t>
            </a:r>
            <a:r>
              <a:rPr lang="ar-IQ" sz="2400" b="1" dirty="0"/>
              <a:t> المجمع في الطيور ذو ردب ظهري يدعى (</a:t>
            </a:r>
            <a:r>
              <a:rPr lang="en-US" sz="2400" b="1" dirty="0"/>
              <a:t>Cloacal Bursa</a:t>
            </a:r>
            <a:r>
              <a:rPr lang="ar-IQ" sz="2400" b="1" dirty="0"/>
              <a:t> ) يعمل على تكوين الاجسام المضادة وهو ذو نسيج ظهاري لمفاوي (يعد جزء من الجهاز المناعي )</a:t>
            </a:r>
          </a:p>
          <a:p>
            <a:pPr marL="0" indent="0">
              <a:buNone/>
            </a:pPr>
            <a:r>
              <a:rPr lang="ar-IQ" sz="4000" b="1" dirty="0">
                <a:solidFill>
                  <a:schemeClr val="accent4"/>
                </a:solidFill>
              </a:rPr>
              <a:t>اللبائن</a:t>
            </a:r>
          </a:p>
          <a:p>
            <a:pPr marL="0" indent="0">
              <a:buNone/>
            </a:pPr>
            <a:endParaRPr lang="ar-IQ" sz="4000" b="1" dirty="0">
              <a:solidFill>
                <a:schemeClr val="accent4"/>
              </a:solidFill>
            </a:endParaRPr>
          </a:p>
          <a:p>
            <a:pPr marL="0" indent="0">
              <a:buNone/>
            </a:pPr>
            <a:r>
              <a:rPr lang="ar-IQ" sz="4000" b="1" dirty="0">
                <a:solidFill>
                  <a:schemeClr val="accent4"/>
                </a:solidFill>
              </a:rPr>
              <a:t>               </a:t>
            </a:r>
            <a:r>
              <a:rPr lang="ar-IQ" sz="2800" b="1" dirty="0">
                <a:solidFill>
                  <a:schemeClr val="tx2">
                    <a:lumMod val="50000"/>
                  </a:schemeClr>
                </a:solidFill>
              </a:rPr>
              <a:t>أثني عشر (</a:t>
            </a:r>
            <a:r>
              <a:rPr lang="ar-IQ" sz="2800" b="1" dirty="0" err="1">
                <a:solidFill>
                  <a:schemeClr val="tx2">
                    <a:lumMod val="50000"/>
                  </a:schemeClr>
                </a:solidFill>
              </a:rPr>
              <a:t>زغابات</a:t>
            </a:r>
            <a:r>
              <a:rPr lang="ar-IQ" sz="2800" b="1" dirty="0">
                <a:solidFill>
                  <a:schemeClr val="tx2">
                    <a:lumMod val="50000"/>
                  </a:schemeClr>
                </a:solidFill>
              </a:rPr>
              <a:t> اعداد هائلة + خبايا </a:t>
            </a:r>
            <a:r>
              <a:rPr lang="ar-IQ" sz="2800" b="1" dirty="0" err="1">
                <a:solidFill>
                  <a:schemeClr val="tx2">
                    <a:lumMod val="50000"/>
                  </a:schemeClr>
                </a:solidFill>
              </a:rPr>
              <a:t>ليبركون</a:t>
            </a:r>
            <a:r>
              <a:rPr lang="ar-IQ" sz="2800" b="1" dirty="0">
                <a:solidFill>
                  <a:schemeClr val="tx2">
                    <a:lumMod val="50000"/>
                  </a:schemeClr>
                </a:solidFill>
              </a:rPr>
              <a:t> </a:t>
            </a:r>
            <a:r>
              <a:rPr lang="en-US" sz="2800" b="1" dirty="0">
                <a:solidFill>
                  <a:schemeClr val="tx2">
                    <a:lumMod val="50000"/>
                  </a:schemeClr>
                </a:solidFill>
              </a:rPr>
              <a:t>Crypts of </a:t>
            </a:r>
            <a:r>
              <a:rPr lang="en-US" sz="2800" b="1" dirty="0" err="1">
                <a:solidFill>
                  <a:schemeClr val="tx2">
                    <a:lumMod val="50000"/>
                  </a:schemeClr>
                </a:solidFill>
              </a:rPr>
              <a:t>lieberkuhn</a:t>
            </a:r>
            <a:endParaRPr lang="en-US" sz="2800" b="1" dirty="0">
              <a:solidFill>
                <a:schemeClr val="tx2">
                  <a:lumMod val="50000"/>
                </a:schemeClr>
              </a:solidFill>
            </a:endParaRPr>
          </a:p>
          <a:p>
            <a:pPr marL="0" indent="0">
              <a:buNone/>
            </a:pPr>
            <a:r>
              <a:rPr lang="ar-IQ" sz="2800" b="1" dirty="0">
                <a:solidFill>
                  <a:schemeClr val="tx2">
                    <a:lumMod val="50000"/>
                  </a:schemeClr>
                </a:solidFill>
              </a:rPr>
              <a:t>                       وتستقبل المادة الصفراء وافرازات البنكرياس) </a:t>
            </a:r>
          </a:p>
          <a:p>
            <a:pPr marL="0" indent="0">
              <a:buNone/>
            </a:pPr>
            <a:r>
              <a:rPr lang="ar-IQ" sz="2800" b="1" dirty="0">
                <a:solidFill>
                  <a:schemeClr val="tx2">
                    <a:lumMod val="50000"/>
                  </a:schemeClr>
                </a:solidFill>
              </a:rPr>
              <a:t>الأمعاء الدقيقة             صائم (عدد اقل من </a:t>
            </a:r>
            <a:r>
              <a:rPr lang="ar-IQ" sz="2800" b="1" dirty="0" err="1">
                <a:solidFill>
                  <a:schemeClr val="tx2">
                    <a:lumMod val="50000"/>
                  </a:schemeClr>
                </a:solidFill>
              </a:rPr>
              <a:t>الزغابات</a:t>
            </a:r>
            <a:r>
              <a:rPr lang="ar-IQ" sz="2800" b="1" dirty="0">
                <a:solidFill>
                  <a:schemeClr val="tx2">
                    <a:lumMod val="50000"/>
                  </a:schemeClr>
                </a:solidFill>
              </a:rPr>
              <a:t>)</a:t>
            </a:r>
          </a:p>
          <a:p>
            <a:pPr marL="0" indent="0">
              <a:buNone/>
            </a:pPr>
            <a:r>
              <a:rPr lang="ar-IQ" sz="2800" b="1" dirty="0">
                <a:solidFill>
                  <a:schemeClr val="tx2">
                    <a:lumMod val="50000"/>
                  </a:schemeClr>
                </a:solidFill>
              </a:rPr>
              <a:t>                         لفائفي (عقيدات لمفاوية متجمعة او منتشرة بقع باير </a:t>
            </a:r>
            <a:r>
              <a:rPr lang="en-US" sz="2800" b="1" dirty="0">
                <a:solidFill>
                  <a:schemeClr val="tx2">
                    <a:lumMod val="50000"/>
                  </a:schemeClr>
                </a:solidFill>
              </a:rPr>
              <a:t>Peyrs patch</a:t>
            </a:r>
            <a:r>
              <a:rPr lang="ar-IQ" sz="2800" b="1" dirty="0">
                <a:solidFill>
                  <a:schemeClr val="tx2">
                    <a:lumMod val="50000"/>
                  </a:schemeClr>
                </a:solidFill>
              </a:rPr>
              <a:t>) وجود </a:t>
            </a:r>
            <a:r>
              <a:rPr lang="ar-IQ" sz="2800" b="1" dirty="0" err="1">
                <a:solidFill>
                  <a:schemeClr val="tx2">
                    <a:lumMod val="50000"/>
                  </a:schemeClr>
                </a:solidFill>
              </a:rPr>
              <a:t>زغابات</a:t>
            </a:r>
            <a:r>
              <a:rPr lang="ar-IQ" sz="2800" b="1" dirty="0">
                <a:solidFill>
                  <a:schemeClr val="tx2">
                    <a:lumMod val="50000"/>
                  </a:schemeClr>
                </a:solidFill>
              </a:rPr>
              <a:t> أيضا .</a:t>
            </a:r>
          </a:p>
        </p:txBody>
      </p:sp>
      <p:sp>
        <p:nvSpPr>
          <p:cNvPr id="4" name="مربع نص 3">
            <a:extLst>
              <a:ext uri="{FF2B5EF4-FFF2-40B4-BE49-F238E27FC236}">
                <a16:creationId xmlns:a16="http://schemas.microsoft.com/office/drawing/2014/main" id="{0E97906A-2F55-C953-F670-F43968E628FA}"/>
              </a:ext>
            </a:extLst>
          </p:cNvPr>
          <p:cNvSpPr txBox="1"/>
          <p:nvPr/>
        </p:nvSpPr>
        <p:spPr>
          <a:xfrm>
            <a:off x="986119" y="1775012"/>
            <a:ext cx="9663952"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400" b="1" dirty="0"/>
              <a:t>الأمعاء في اكلة الأعشاب طويلة قد يصل طولها 20-25 مرة طول الجسم كما في شفعية الاظلاف </a:t>
            </a:r>
          </a:p>
        </p:txBody>
      </p:sp>
      <p:sp>
        <p:nvSpPr>
          <p:cNvPr id="5" name="مربع نص 4">
            <a:extLst>
              <a:ext uri="{FF2B5EF4-FFF2-40B4-BE49-F238E27FC236}">
                <a16:creationId xmlns:a16="http://schemas.microsoft.com/office/drawing/2014/main" id="{4D2518B3-546D-B8EF-2C16-48DF03C7A3F8}"/>
              </a:ext>
            </a:extLst>
          </p:cNvPr>
          <p:cNvSpPr txBox="1"/>
          <p:nvPr/>
        </p:nvSpPr>
        <p:spPr>
          <a:xfrm>
            <a:off x="708212" y="2465294"/>
            <a:ext cx="949362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IQ" sz="2400" b="1" dirty="0"/>
              <a:t>الأمعاء في اللبائن اكلة الحشرات واللحوم تكون أقصر ويتراوح طولها 2-6 مرات طول الجسم </a:t>
            </a:r>
          </a:p>
        </p:txBody>
      </p:sp>
      <p:cxnSp>
        <p:nvCxnSpPr>
          <p:cNvPr id="7" name="رابط كسهم مستقيم 6">
            <a:extLst>
              <a:ext uri="{FF2B5EF4-FFF2-40B4-BE49-F238E27FC236}">
                <a16:creationId xmlns:a16="http://schemas.microsoft.com/office/drawing/2014/main" id="{23795647-CE23-3040-68DA-2F227F8D73B2}"/>
              </a:ext>
            </a:extLst>
          </p:cNvPr>
          <p:cNvCxnSpPr/>
          <p:nvPr/>
        </p:nvCxnSpPr>
        <p:spPr>
          <a:xfrm flipH="1">
            <a:off x="9090212" y="4984376"/>
            <a:ext cx="103990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A75AA269-188B-AF06-A775-D4B4D83DB263}"/>
              </a:ext>
            </a:extLst>
          </p:cNvPr>
          <p:cNvCxnSpPr>
            <a:cxnSpLocks/>
          </p:cNvCxnSpPr>
          <p:nvPr/>
        </p:nvCxnSpPr>
        <p:spPr>
          <a:xfrm flipH="1" flipV="1">
            <a:off x="9672918" y="3931042"/>
            <a:ext cx="528918" cy="8695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رابط كسهم مستقيم 9">
            <a:extLst>
              <a:ext uri="{FF2B5EF4-FFF2-40B4-BE49-F238E27FC236}">
                <a16:creationId xmlns:a16="http://schemas.microsoft.com/office/drawing/2014/main" id="{F2D4F648-2FE4-C4A8-0D5E-6F4BC024C983}"/>
              </a:ext>
            </a:extLst>
          </p:cNvPr>
          <p:cNvCxnSpPr/>
          <p:nvPr/>
        </p:nvCxnSpPr>
        <p:spPr>
          <a:xfrm flipH="1">
            <a:off x="9538447" y="5168171"/>
            <a:ext cx="591671" cy="4930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53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طائر, قصاصة فنية, خريطة&#10;&#10;تم إنشاء الوصف تلقائياً">
            <a:extLst>
              <a:ext uri="{FF2B5EF4-FFF2-40B4-BE49-F238E27FC236}">
                <a16:creationId xmlns:a16="http://schemas.microsoft.com/office/drawing/2014/main" id="{4F8990DF-9F11-3BD4-0E03-BA624AA7B5B9}"/>
              </a:ext>
            </a:extLst>
          </p:cNvPr>
          <p:cNvPicPr>
            <a:picLocks noGrp="1" noChangeAspect="1"/>
          </p:cNvPicPr>
          <p:nvPr>
            <p:ph idx="1"/>
          </p:nvPr>
        </p:nvPicPr>
        <p:blipFill>
          <a:blip r:embed="rId2"/>
          <a:stretch>
            <a:fillRect/>
          </a:stretch>
        </p:blipFill>
        <p:spPr>
          <a:xfrm>
            <a:off x="169593" y="0"/>
            <a:ext cx="7013462" cy="4681737"/>
          </a:xfrm>
        </p:spPr>
      </p:pic>
      <p:pic>
        <p:nvPicPr>
          <p:cNvPr id="7" name="صورة 6" descr="صورة تحتوي على لحم, داخلي, طعام, رضيع&#10;&#10;تم إنشاء الوصف تلقائياً">
            <a:extLst>
              <a:ext uri="{FF2B5EF4-FFF2-40B4-BE49-F238E27FC236}">
                <a16:creationId xmlns:a16="http://schemas.microsoft.com/office/drawing/2014/main" id="{19828C25-68A7-51CD-8960-CD63053D71A9}"/>
              </a:ext>
            </a:extLst>
          </p:cNvPr>
          <p:cNvPicPr>
            <a:picLocks noChangeAspect="1"/>
          </p:cNvPicPr>
          <p:nvPr/>
        </p:nvPicPr>
        <p:blipFill>
          <a:blip r:embed="rId3"/>
          <a:stretch>
            <a:fillRect/>
          </a:stretch>
        </p:blipFill>
        <p:spPr>
          <a:xfrm>
            <a:off x="7324164" y="704009"/>
            <a:ext cx="4948517" cy="4681737"/>
          </a:xfrm>
          <a:prstGeom prst="rect">
            <a:avLst/>
          </a:prstGeom>
        </p:spPr>
      </p:pic>
    </p:spTree>
    <p:extLst>
      <p:ext uri="{BB962C8B-B14F-4D97-AF65-F5344CB8AC3E}">
        <p14:creationId xmlns:p14="http://schemas.microsoft.com/office/powerpoint/2010/main" val="227816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658EC2-E6FC-7C7B-4C22-304F8FC98399}"/>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EC7A255F-3BF3-B841-9D5D-A642CFA8DA22}"/>
              </a:ext>
            </a:extLst>
          </p:cNvPr>
          <p:cNvPicPr>
            <a:picLocks noGrp="1" noChangeAspect="1"/>
          </p:cNvPicPr>
          <p:nvPr>
            <p:ph idx="1"/>
          </p:nvPr>
        </p:nvPicPr>
        <p:blipFill>
          <a:blip r:embed="rId2"/>
          <a:stretch>
            <a:fillRect/>
          </a:stretch>
        </p:blipFill>
        <p:spPr>
          <a:xfrm>
            <a:off x="-1" y="320641"/>
            <a:ext cx="6158753" cy="4878888"/>
          </a:xfrm>
        </p:spPr>
      </p:pic>
      <p:pic>
        <p:nvPicPr>
          <p:cNvPr id="7" name="صورة 6">
            <a:extLst>
              <a:ext uri="{FF2B5EF4-FFF2-40B4-BE49-F238E27FC236}">
                <a16:creationId xmlns:a16="http://schemas.microsoft.com/office/drawing/2014/main" id="{6EADC960-F7D6-562C-B66E-0C9B4D0CC08D}"/>
              </a:ext>
            </a:extLst>
          </p:cNvPr>
          <p:cNvPicPr>
            <a:picLocks noChangeAspect="1"/>
          </p:cNvPicPr>
          <p:nvPr/>
        </p:nvPicPr>
        <p:blipFill>
          <a:blip r:embed="rId3"/>
          <a:stretch>
            <a:fillRect/>
          </a:stretch>
        </p:blipFill>
        <p:spPr>
          <a:xfrm>
            <a:off x="6616233" y="320641"/>
            <a:ext cx="4714875" cy="4524375"/>
          </a:xfrm>
          <a:prstGeom prst="rect">
            <a:avLst/>
          </a:prstGeom>
        </p:spPr>
      </p:pic>
    </p:spTree>
    <p:extLst>
      <p:ext uri="{BB962C8B-B14F-4D97-AF65-F5344CB8AC3E}">
        <p14:creationId xmlns:p14="http://schemas.microsoft.com/office/powerpoint/2010/main" val="4005035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C6B6822-E1EE-1D7B-1A7E-6CE029BFF654}"/>
              </a:ext>
            </a:extLst>
          </p:cNvPr>
          <p:cNvSpPr>
            <a:spLocks noGrp="1"/>
          </p:cNvSpPr>
          <p:nvPr>
            <p:ph idx="1"/>
          </p:nvPr>
        </p:nvSpPr>
        <p:spPr>
          <a:xfrm>
            <a:off x="0" y="358588"/>
            <a:ext cx="11914094" cy="5107757"/>
          </a:xfrm>
        </p:spPr>
        <p:txBody>
          <a:bodyPr>
            <a:normAutofit/>
          </a:bodyPr>
          <a:lstStyle/>
          <a:p>
            <a:pPr marL="0" indent="0">
              <a:buNone/>
            </a:pPr>
            <a:r>
              <a:rPr lang="ar-IQ" sz="2800" b="1" dirty="0"/>
              <a:t>                           قولون </a:t>
            </a:r>
            <a:r>
              <a:rPr lang="en-US" sz="2800" b="1" dirty="0"/>
              <a:t> Colon </a:t>
            </a:r>
            <a:r>
              <a:rPr lang="ar-IQ" sz="2800" b="1" dirty="0"/>
              <a:t>وللقولون توسع </a:t>
            </a:r>
            <a:r>
              <a:rPr lang="ar-IQ" sz="2800" b="1" dirty="0" err="1"/>
              <a:t>بسمى</a:t>
            </a:r>
            <a:r>
              <a:rPr lang="ar-IQ" sz="2800" b="1" dirty="0"/>
              <a:t> ب اعور </a:t>
            </a:r>
            <a:r>
              <a:rPr lang="en-US" sz="2800" b="1" dirty="0"/>
              <a:t>Caecum </a:t>
            </a:r>
            <a:endParaRPr lang="ar-IQ" sz="2800" b="1" dirty="0"/>
          </a:p>
          <a:p>
            <a:pPr marL="0" indent="0">
              <a:buNone/>
            </a:pPr>
            <a:r>
              <a:rPr lang="ar-IQ" sz="2800" b="1" dirty="0">
                <a:solidFill>
                  <a:srgbClr val="FF0000"/>
                </a:solidFill>
              </a:rPr>
              <a:t>امعاء غليظة             </a:t>
            </a:r>
            <a:r>
              <a:rPr lang="ar-IQ" sz="2800" b="1" dirty="0"/>
              <a:t>(قد يفتقد في الحيتان عديمة الاسنان وكبير في القوارض، وفي الانسان حاوي                         </a:t>
            </a:r>
          </a:p>
          <a:p>
            <a:pPr marL="0" indent="0">
              <a:buNone/>
            </a:pPr>
            <a:r>
              <a:rPr lang="ar-IQ" sz="2800" b="1" dirty="0"/>
              <a:t>                                 ردب ضيق يسمى الزائدة الدودية </a:t>
            </a:r>
            <a:r>
              <a:rPr lang="en-US" sz="2800" b="1" dirty="0"/>
              <a:t>(Vermiform Appendix</a:t>
            </a:r>
            <a:r>
              <a:rPr lang="ar-IQ" sz="2800" b="1" dirty="0"/>
              <a:t>                            </a:t>
            </a:r>
          </a:p>
          <a:p>
            <a:pPr marL="0" indent="0">
              <a:buNone/>
            </a:pPr>
            <a:r>
              <a:rPr lang="en-US" sz="2800" b="1" dirty="0">
                <a:solidFill>
                  <a:srgbClr val="FF0000"/>
                </a:solidFill>
              </a:rPr>
              <a:t>                           </a:t>
            </a:r>
            <a:r>
              <a:rPr lang="ar-IQ" sz="2800" b="1" dirty="0"/>
              <a:t>مستقيم </a:t>
            </a:r>
            <a:r>
              <a:rPr lang="en-US" sz="2800" b="1" dirty="0"/>
              <a:t>)  Rectum </a:t>
            </a:r>
            <a:r>
              <a:rPr lang="ar-IQ" sz="2800" b="1" dirty="0"/>
              <a:t>طرح الفضلات)</a:t>
            </a:r>
          </a:p>
          <a:p>
            <a:pPr marL="0" indent="0">
              <a:buNone/>
            </a:pPr>
            <a:r>
              <a:rPr lang="ar-IQ" sz="2800" b="1" dirty="0">
                <a:solidFill>
                  <a:schemeClr val="accent6">
                    <a:lumMod val="75000"/>
                  </a:schemeClr>
                </a:solidFill>
              </a:rPr>
              <a:t>وبين اللفائفي والقولون صمام لفائفي قولوني (</a:t>
            </a:r>
            <a:r>
              <a:rPr lang="en-US" sz="2800" b="1" dirty="0">
                <a:solidFill>
                  <a:schemeClr val="accent6">
                    <a:lumMod val="75000"/>
                  </a:schemeClr>
                </a:solidFill>
              </a:rPr>
              <a:t>Ileo-Colic Valve</a:t>
            </a:r>
            <a:r>
              <a:rPr lang="ar-IQ" sz="2800" b="1" dirty="0">
                <a:solidFill>
                  <a:schemeClr val="accent6">
                    <a:lumMod val="75000"/>
                  </a:schemeClr>
                </a:solidFill>
              </a:rPr>
              <a:t> )</a:t>
            </a:r>
          </a:p>
          <a:p>
            <a:pPr marL="0" indent="0">
              <a:buNone/>
            </a:pPr>
            <a:endParaRPr lang="ar-IQ" sz="2800" b="1" dirty="0"/>
          </a:p>
          <a:p>
            <a:pPr marL="0" indent="0">
              <a:buNone/>
            </a:pPr>
            <a:r>
              <a:rPr lang="en-US" sz="2800" b="1" dirty="0">
                <a:solidFill>
                  <a:srgbClr val="0070C0"/>
                </a:solidFill>
              </a:rPr>
              <a:t>Coprophagy</a:t>
            </a:r>
            <a:r>
              <a:rPr lang="ar-IQ" sz="2800" b="1" dirty="0"/>
              <a:t> حيوانات تقوم بأكل فضلاتها مثل الارانب والقوارض البرية مما يعني مرورها ثانية عبر التأثير المعوي البكتيري للحصول على فيتامينات منتجة من قبل بكتريا الأعور . </a:t>
            </a:r>
          </a:p>
        </p:txBody>
      </p:sp>
      <p:cxnSp>
        <p:nvCxnSpPr>
          <p:cNvPr id="5" name="رابط كسهم مستقيم 4">
            <a:extLst>
              <a:ext uri="{FF2B5EF4-FFF2-40B4-BE49-F238E27FC236}">
                <a16:creationId xmlns:a16="http://schemas.microsoft.com/office/drawing/2014/main" id="{4D8CCA21-F031-B4F9-AAC1-D2E850D1F06C}"/>
              </a:ext>
            </a:extLst>
          </p:cNvPr>
          <p:cNvCxnSpPr>
            <a:cxnSpLocks/>
          </p:cNvCxnSpPr>
          <p:nvPr/>
        </p:nvCxnSpPr>
        <p:spPr>
          <a:xfrm flipH="1" flipV="1">
            <a:off x="9377082" y="609601"/>
            <a:ext cx="896471" cy="6364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رابط كسهم مستقيم 7">
            <a:extLst>
              <a:ext uri="{FF2B5EF4-FFF2-40B4-BE49-F238E27FC236}">
                <a16:creationId xmlns:a16="http://schemas.microsoft.com/office/drawing/2014/main" id="{3E6C9E3B-0E88-06BA-CC80-D4562AD9C588}"/>
              </a:ext>
            </a:extLst>
          </p:cNvPr>
          <p:cNvCxnSpPr>
            <a:cxnSpLocks/>
          </p:cNvCxnSpPr>
          <p:nvPr/>
        </p:nvCxnSpPr>
        <p:spPr>
          <a:xfrm flipH="1">
            <a:off x="9466729" y="1461248"/>
            <a:ext cx="806824" cy="9233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06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158921FD-D43D-AA2B-8D0F-CB8F0842E0B9}"/>
              </a:ext>
            </a:extLst>
          </p:cNvPr>
          <p:cNvPicPr>
            <a:picLocks noGrp="1" noChangeAspect="1"/>
          </p:cNvPicPr>
          <p:nvPr>
            <p:ph idx="1"/>
          </p:nvPr>
        </p:nvPicPr>
        <p:blipFill>
          <a:blip r:embed="rId2"/>
          <a:stretch>
            <a:fillRect/>
          </a:stretch>
        </p:blipFill>
        <p:spPr>
          <a:xfrm>
            <a:off x="90619" y="336031"/>
            <a:ext cx="5854955" cy="5429250"/>
          </a:xfrm>
        </p:spPr>
      </p:pic>
      <p:pic>
        <p:nvPicPr>
          <p:cNvPr id="7" name="صورة 6">
            <a:extLst>
              <a:ext uri="{FF2B5EF4-FFF2-40B4-BE49-F238E27FC236}">
                <a16:creationId xmlns:a16="http://schemas.microsoft.com/office/drawing/2014/main" id="{87A30401-E294-E13D-86FB-912B674FE2A7}"/>
              </a:ext>
            </a:extLst>
          </p:cNvPr>
          <p:cNvPicPr>
            <a:picLocks noChangeAspect="1"/>
          </p:cNvPicPr>
          <p:nvPr/>
        </p:nvPicPr>
        <p:blipFill>
          <a:blip r:embed="rId3"/>
          <a:stretch>
            <a:fillRect/>
          </a:stretch>
        </p:blipFill>
        <p:spPr>
          <a:xfrm>
            <a:off x="5747657" y="229183"/>
            <a:ext cx="6444344" cy="5429250"/>
          </a:xfrm>
          <a:prstGeom prst="rect">
            <a:avLst/>
          </a:prstGeom>
        </p:spPr>
      </p:pic>
    </p:spTree>
    <p:extLst>
      <p:ext uri="{BB962C8B-B14F-4D97-AF65-F5344CB8AC3E}">
        <p14:creationId xmlns:p14="http://schemas.microsoft.com/office/powerpoint/2010/main" val="3261210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DA948F-C428-BC31-C64B-F59B1D003643}"/>
              </a:ext>
            </a:extLst>
          </p:cNvPr>
          <p:cNvSpPr>
            <a:spLocks noGrp="1"/>
          </p:cNvSpPr>
          <p:nvPr>
            <p:ph type="title"/>
          </p:nvPr>
        </p:nvSpPr>
        <p:spPr>
          <a:xfrm>
            <a:off x="1534695" y="419879"/>
            <a:ext cx="10091247" cy="597158"/>
          </a:xfrm>
        </p:spPr>
        <p:txBody>
          <a:bodyPr/>
          <a:lstStyle/>
          <a:p>
            <a:pPr algn="r"/>
            <a:r>
              <a:rPr lang="ar-IQ" b="1" dirty="0">
                <a:solidFill>
                  <a:srgbClr val="FF0000"/>
                </a:solidFill>
              </a:rPr>
              <a:t>الغدد الهضمية </a:t>
            </a:r>
            <a:r>
              <a:rPr lang="en-US" b="1" dirty="0">
                <a:solidFill>
                  <a:srgbClr val="FF0000"/>
                </a:solidFill>
              </a:rPr>
              <a:t>Digestive Gland</a:t>
            </a:r>
            <a:endParaRPr lang="ar-IQ" b="1" dirty="0">
              <a:solidFill>
                <a:srgbClr val="FF0000"/>
              </a:solidFill>
            </a:endParaRPr>
          </a:p>
        </p:txBody>
      </p:sp>
      <p:sp>
        <p:nvSpPr>
          <p:cNvPr id="3" name="عنصر نائب للمحتوى 2">
            <a:extLst>
              <a:ext uri="{FF2B5EF4-FFF2-40B4-BE49-F238E27FC236}">
                <a16:creationId xmlns:a16="http://schemas.microsoft.com/office/drawing/2014/main" id="{6A969B94-0266-07B0-DF8B-57AF08826A1C}"/>
              </a:ext>
            </a:extLst>
          </p:cNvPr>
          <p:cNvSpPr>
            <a:spLocks noGrp="1"/>
          </p:cNvSpPr>
          <p:nvPr>
            <p:ph idx="1"/>
          </p:nvPr>
        </p:nvSpPr>
        <p:spPr>
          <a:xfrm>
            <a:off x="1534695" y="1017038"/>
            <a:ext cx="10399157" cy="4449308"/>
          </a:xfrm>
        </p:spPr>
        <p:txBody>
          <a:bodyPr>
            <a:normAutofit/>
          </a:bodyPr>
          <a:lstStyle/>
          <a:p>
            <a:r>
              <a:rPr lang="ar-IQ" sz="3200" b="1" dirty="0">
                <a:solidFill>
                  <a:srgbClr val="FF0000"/>
                </a:solidFill>
              </a:rPr>
              <a:t>الكبد </a:t>
            </a:r>
            <a:r>
              <a:rPr lang="en-US" sz="3200" b="1" dirty="0">
                <a:solidFill>
                  <a:srgbClr val="FF0000"/>
                </a:solidFill>
              </a:rPr>
              <a:t>liver </a:t>
            </a:r>
            <a:r>
              <a:rPr lang="ar-IQ" sz="3200" b="1" dirty="0">
                <a:solidFill>
                  <a:srgbClr val="FF0000"/>
                </a:solidFill>
              </a:rPr>
              <a:t> </a:t>
            </a:r>
            <a:r>
              <a:rPr lang="ar-IQ" sz="3200" dirty="0">
                <a:solidFill>
                  <a:srgbClr val="FF0000"/>
                </a:solidFill>
              </a:rPr>
              <a:t>   </a:t>
            </a:r>
            <a:r>
              <a:rPr lang="ar-IQ" sz="3200" dirty="0"/>
              <a:t>أكبر غدة في الجسم ومن اهم وظائفها </a:t>
            </a:r>
          </a:p>
        </p:txBody>
      </p:sp>
      <p:sp>
        <p:nvSpPr>
          <p:cNvPr id="4" name="مربع نص 3">
            <a:extLst>
              <a:ext uri="{FF2B5EF4-FFF2-40B4-BE49-F238E27FC236}">
                <a16:creationId xmlns:a16="http://schemas.microsoft.com/office/drawing/2014/main" id="{82F057D7-1DB5-9B8B-AFFF-23484E72CE98}"/>
              </a:ext>
            </a:extLst>
          </p:cNvPr>
          <p:cNvSpPr txBox="1"/>
          <p:nvPr/>
        </p:nvSpPr>
        <p:spPr>
          <a:xfrm>
            <a:off x="6866963" y="1871701"/>
            <a:ext cx="420444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800" b="1" dirty="0"/>
              <a:t>تصنيع الصفراء لهضم الد</a:t>
            </a:r>
            <a:r>
              <a:rPr lang="ar-IQ" sz="2400" b="1" dirty="0"/>
              <a:t>هون </a:t>
            </a:r>
          </a:p>
        </p:txBody>
      </p:sp>
      <p:sp>
        <p:nvSpPr>
          <p:cNvPr id="5" name="مربع نص 4">
            <a:extLst>
              <a:ext uri="{FF2B5EF4-FFF2-40B4-BE49-F238E27FC236}">
                <a16:creationId xmlns:a16="http://schemas.microsoft.com/office/drawing/2014/main" id="{3E802F74-AB35-23DB-C022-C9E048CC191B}"/>
              </a:ext>
            </a:extLst>
          </p:cNvPr>
          <p:cNvSpPr txBox="1"/>
          <p:nvPr/>
        </p:nvSpPr>
        <p:spPr>
          <a:xfrm>
            <a:off x="1855691" y="1624706"/>
            <a:ext cx="4606031"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r>
              <a:rPr lang="ar-IQ" sz="2800" b="1" dirty="0"/>
              <a:t>خزن نحاس وحديد وتصنيع </a:t>
            </a:r>
            <a:r>
              <a:rPr lang="en-US" sz="2800" b="1" dirty="0"/>
              <a:t>Vitamin A</a:t>
            </a:r>
            <a:endParaRPr lang="ar-IQ" sz="2800" b="1" dirty="0"/>
          </a:p>
        </p:txBody>
      </p:sp>
      <p:sp>
        <p:nvSpPr>
          <p:cNvPr id="6" name="مربع نص 5">
            <a:extLst>
              <a:ext uri="{FF2B5EF4-FFF2-40B4-BE49-F238E27FC236}">
                <a16:creationId xmlns:a16="http://schemas.microsoft.com/office/drawing/2014/main" id="{72C8EA76-32EE-0046-E7F4-2D21A2D20B8F}"/>
              </a:ext>
            </a:extLst>
          </p:cNvPr>
          <p:cNvSpPr txBox="1"/>
          <p:nvPr/>
        </p:nvSpPr>
        <p:spPr>
          <a:xfrm>
            <a:off x="7037294" y="2716307"/>
            <a:ext cx="4588648"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800" b="1" dirty="0"/>
              <a:t>يحول السكر الزائد الى </a:t>
            </a:r>
            <a:r>
              <a:rPr lang="ar-IQ" sz="2800" b="1" dirty="0" err="1"/>
              <a:t>كلايكوجين</a:t>
            </a:r>
            <a:r>
              <a:rPr lang="ar-IQ" sz="2800" b="1" dirty="0"/>
              <a:t> حيواني يتحرر عند انخفاض تركيزه في الدم </a:t>
            </a:r>
          </a:p>
        </p:txBody>
      </p:sp>
      <p:sp>
        <p:nvSpPr>
          <p:cNvPr id="7" name="مربع نص 6">
            <a:extLst>
              <a:ext uri="{FF2B5EF4-FFF2-40B4-BE49-F238E27FC236}">
                <a16:creationId xmlns:a16="http://schemas.microsoft.com/office/drawing/2014/main" id="{F3C902EF-2777-BBD5-7C2E-4BD75DA0FFE6}"/>
              </a:ext>
            </a:extLst>
          </p:cNvPr>
          <p:cNvSpPr txBox="1"/>
          <p:nvPr/>
        </p:nvSpPr>
        <p:spPr>
          <a:xfrm>
            <a:off x="1534695" y="2716308"/>
            <a:ext cx="4973682"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r>
              <a:rPr lang="ar-IQ" sz="2800" b="1" dirty="0"/>
              <a:t>تحويل الاحماض الامينية الى امونيا + </a:t>
            </a:r>
            <a:r>
              <a:rPr lang="en-US" sz="2800" b="1" dirty="0"/>
              <a:t> CO2</a:t>
            </a:r>
            <a:r>
              <a:rPr lang="ar-IQ" sz="2800" b="1" dirty="0"/>
              <a:t> ويوريا تطرح للخارج عن طريق الكلى </a:t>
            </a:r>
          </a:p>
        </p:txBody>
      </p:sp>
      <p:sp>
        <p:nvSpPr>
          <p:cNvPr id="8" name="مربع نص 7">
            <a:extLst>
              <a:ext uri="{FF2B5EF4-FFF2-40B4-BE49-F238E27FC236}">
                <a16:creationId xmlns:a16="http://schemas.microsoft.com/office/drawing/2014/main" id="{B914C499-4BDA-78DD-EC28-4CB792AF7F30}"/>
              </a:ext>
            </a:extLst>
          </p:cNvPr>
          <p:cNvSpPr txBox="1"/>
          <p:nvPr/>
        </p:nvSpPr>
        <p:spPr>
          <a:xfrm>
            <a:off x="8785412" y="4744075"/>
            <a:ext cx="2698376"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800" b="1" dirty="0"/>
              <a:t>خلايا تحفز </a:t>
            </a:r>
            <a:r>
              <a:rPr lang="ar-IQ" sz="2800" b="1" dirty="0" err="1"/>
              <a:t>الالتهامية</a:t>
            </a:r>
            <a:r>
              <a:rPr lang="ar-IQ" sz="2800" b="1" dirty="0"/>
              <a:t> </a:t>
            </a:r>
          </a:p>
        </p:txBody>
      </p:sp>
      <p:sp>
        <p:nvSpPr>
          <p:cNvPr id="9" name="مربع نص 8">
            <a:extLst>
              <a:ext uri="{FF2B5EF4-FFF2-40B4-BE49-F238E27FC236}">
                <a16:creationId xmlns:a16="http://schemas.microsoft.com/office/drawing/2014/main" id="{C1346C64-67C0-3F2B-7210-D180F20E6481}"/>
              </a:ext>
            </a:extLst>
          </p:cNvPr>
          <p:cNvSpPr txBox="1"/>
          <p:nvPr/>
        </p:nvSpPr>
        <p:spPr>
          <a:xfrm>
            <a:off x="3085139" y="4651742"/>
            <a:ext cx="458864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800" b="1" dirty="0"/>
              <a:t>تكوين كريات الدم الحمر في الاجنة والأطفال بالمساعدة مع الطحال </a:t>
            </a:r>
          </a:p>
        </p:txBody>
      </p:sp>
    </p:spTree>
    <p:extLst>
      <p:ext uri="{BB962C8B-B14F-4D97-AF65-F5344CB8AC3E}">
        <p14:creationId xmlns:p14="http://schemas.microsoft.com/office/powerpoint/2010/main" val="3025307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4C2838-88E6-C369-D655-9EA2DCEDFC26}"/>
              </a:ext>
            </a:extLst>
          </p:cNvPr>
          <p:cNvSpPr>
            <a:spLocks noGrp="1"/>
          </p:cNvSpPr>
          <p:nvPr>
            <p:ph type="title"/>
          </p:nvPr>
        </p:nvSpPr>
        <p:spPr>
          <a:xfrm>
            <a:off x="2375646" y="367554"/>
            <a:ext cx="8928848" cy="582705"/>
          </a:xfrm>
        </p:spPr>
        <p:txBody>
          <a:bodyPr/>
          <a:lstStyle/>
          <a:p>
            <a:pPr algn="r"/>
            <a:r>
              <a:rPr lang="ar-IQ" b="1" dirty="0">
                <a:solidFill>
                  <a:srgbClr val="C00000"/>
                </a:solidFill>
              </a:rPr>
              <a:t>دائرية الفم  </a:t>
            </a:r>
          </a:p>
        </p:txBody>
      </p:sp>
      <p:sp>
        <p:nvSpPr>
          <p:cNvPr id="3" name="عنصر نائب للمحتوى 2">
            <a:extLst>
              <a:ext uri="{FF2B5EF4-FFF2-40B4-BE49-F238E27FC236}">
                <a16:creationId xmlns:a16="http://schemas.microsoft.com/office/drawing/2014/main" id="{41A89D61-008C-707A-B724-3F55DCD308A7}"/>
              </a:ext>
            </a:extLst>
          </p:cNvPr>
          <p:cNvSpPr>
            <a:spLocks noGrp="1"/>
          </p:cNvSpPr>
          <p:nvPr>
            <p:ph idx="1"/>
          </p:nvPr>
        </p:nvSpPr>
        <p:spPr>
          <a:xfrm>
            <a:off x="251013" y="1030942"/>
            <a:ext cx="11600328" cy="5827058"/>
          </a:xfrm>
        </p:spPr>
        <p:txBody>
          <a:bodyPr>
            <a:normAutofit/>
          </a:bodyPr>
          <a:lstStyle/>
          <a:p>
            <a:pPr marL="0" indent="0">
              <a:buNone/>
            </a:pPr>
            <a:r>
              <a:rPr lang="ar-IQ" sz="3600" b="1" dirty="0">
                <a:solidFill>
                  <a:schemeClr val="accent3">
                    <a:lumMod val="50000"/>
                  </a:schemeClr>
                </a:solidFill>
              </a:rPr>
              <a:t>الجلكيات</a:t>
            </a:r>
            <a:r>
              <a:rPr lang="ar-IQ" sz="3600" b="1" dirty="0"/>
              <a:t>/</a:t>
            </a:r>
            <a:r>
              <a:rPr lang="ar-IQ" dirty="0"/>
              <a:t> </a:t>
            </a:r>
            <a:r>
              <a:rPr lang="ar-IQ" sz="2800" b="1" dirty="0"/>
              <a:t>يتكون الكبد في </a:t>
            </a:r>
            <a:r>
              <a:rPr lang="ar-IQ" sz="2800" b="1" dirty="0" err="1"/>
              <a:t>اللامبري</a:t>
            </a:r>
            <a:r>
              <a:rPr lang="ar-IQ" sz="2800" b="1" dirty="0"/>
              <a:t> من فص واحد يحيط نهايته الامامية بغلاف القلب </a:t>
            </a:r>
            <a:r>
              <a:rPr lang="en-US" sz="2800" b="1" dirty="0"/>
              <a:t>pericardium</a:t>
            </a:r>
            <a:r>
              <a:rPr lang="ar-IQ" sz="2800" b="1" dirty="0"/>
              <a:t> وكيس الصفراء موجود في اليرقات ويختفي عند البلوغ. </a:t>
            </a:r>
          </a:p>
          <a:p>
            <a:pPr marL="0" indent="0">
              <a:buNone/>
            </a:pPr>
            <a:r>
              <a:rPr lang="ar-IQ" sz="3600" b="1" dirty="0">
                <a:solidFill>
                  <a:schemeClr val="accent3">
                    <a:lumMod val="50000"/>
                  </a:schemeClr>
                </a:solidFill>
              </a:rPr>
              <a:t>الجرثيات</a:t>
            </a:r>
            <a:r>
              <a:rPr lang="ar-IQ" sz="3600" b="1" dirty="0"/>
              <a:t>/ </a:t>
            </a:r>
            <a:r>
              <a:rPr lang="ar-IQ" sz="2800" b="1" dirty="0"/>
              <a:t>يتكون من فصين الخلفي أكبر من الامامي.</a:t>
            </a:r>
          </a:p>
          <a:p>
            <a:pPr marL="0" indent="0">
              <a:buNone/>
            </a:pPr>
            <a:r>
              <a:rPr lang="ar-IQ" sz="3200" b="1" dirty="0">
                <a:solidFill>
                  <a:srgbClr val="C00000"/>
                </a:solidFill>
              </a:rPr>
              <a:t>الأسماك الغضروفية </a:t>
            </a:r>
          </a:p>
          <a:p>
            <a:pPr marL="0" indent="0">
              <a:buNone/>
            </a:pPr>
            <a:r>
              <a:rPr lang="ar-IQ" sz="2800" b="1" dirty="0"/>
              <a:t>الكبد عباره عن فصيين كبيرين ايمن وأيسر وقد ينقسمان والفص الأيمن أكبر من الايسر الحاوي على كيس الصفراء (تنعدم الصفراء في </a:t>
            </a:r>
            <a:r>
              <a:rPr lang="ar-IQ" sz="2800" b="1" dirty="0" err="1"/>
              <a:t>الكواسج</a:t>
            </a:r>
            <a:r>
              <a:rPr lang="ar-IQ" sz="2800" b="1" dirty="0"/>
              <a:t>). </a:t>
            </a:r>
          </a:p>
          <a:p>
            <a:pPr marL="0" indent="0">
              <a:buNone/>
            </a:pPr>
            <a:r>
              <a:rPr lang="ar-IQ" sz="3200" b="1" dirty="0">
                <a:solidFill>
                  <a:srgbClr val="C00000"/>
                </a:solidFill>
              </a:rPr>
              <a:t>الأسماك العظمية </a:t>
            </a:r>
          </a:p>
          <a:p>
            <a:pPr marL="0" indent="0">
              <a:buNone/>
            </a:pPr>
            <a:r>
              <a:rPr lang="ar-IQ" sz="2800" b="1" dirty="0"/>
              <a:t>الكبد أصغر مما في الغضروفية مكون من فصين والايسر أكبر يستقر فيه كيس الصفراء ويظهر تباينا ضمن الأنواع المختلفة.   </a:t>
            </a:r>
          </a:p>
        </p:txBody>
      </p:sp>
    </p:spTree>
    <p:extLst>
      <p:ext uri="{BB962C8B-B14F-4D97-AF65-F5344CB8AC3E}">
        <p14:creationId xmlns:p14="http://schemas.microsoft.com/office/powerpoint/2010/main" val="2134382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A984B2F-E710-353A-075C-FA007851BB10}"/>
              </a:ext>
            </a:extLst>
          </p:cNvPr>
          <p:cNvPicPr>
            <a:picLocks noChangeAspect="1"/>
          </p:cNvPicPr>
          <p:nvPr/>
        </p:nvPicPr>
        <p:blipFill>
          <a:blip r:embed="rId2"/>
          <a:stretch>
            <a:fillRect/>
          </a:stretch>
        </p:blipFill>
        <p:spPr>
          <a:xfrm>
            <a:off x="6019356" y="194716"/>
            <a:ext cx="5790021" cy="4242812"/>
          </a:xfrm>
          <a:prstGeom prst="rect">
            <a:avLst/>
          </a:prstGeom>
        </p:spPr>
      </p:pic>
      <p:pic>
        <p:nvPicPr>
          <p:cNvPr id="6" name="صورة 5" descr="صورة تحتوي على اللافقاريات البحرية, كائن حي, اللافقاريات, الشعاب المرجانية&#10;&#10;تم إنشاء الوصف تلقائياً">
            <a:extLst>
              <a:ext uri="{FF2B5EF4-FFF2-40B4-BE49-F238E27FC236}">
                <a16:creationId xmlns:a16="http://schemas.microsoft.com/office/drawing/2014/main" id="{50D02D29-7E63-AD13-BAC4-1BB76B54FA93}"/>
              </a:ext>
            </a:extLst>
          </p:cNvPr>
          <p:cNvPicPr>
            <a:picLocks noChangeAspect="1"/>
          </p:cNvPicPr>
          <p:nvPr/>
        </p:nvPicPr>
        <p:blipFill>
          <a:blip r:embed="rId3"/>
          <a:stretch>
            <a:fillRect/>
          </a:stretch>
        </p:blipFill>
        <p:spPr>
          <a:xfrm>
            <a:off x="216945" y="194716"/>
            <a:ext cx="5655244" cy="4242812"/>
          </a:xfrm>
          <a:prstGeom prst="rect">
            <a:avLst/>
          </a:prstGeom>
        </p:spPr>
      </p:pic>
    </p:spTree>
    <p:extLst>
      <p:ext uri="{BB962C8B-B14F-4D97-AF65-F5344CB8AC3E}">
        <p14:creationId xmlns:p14="http://schemas.microsoft.com/office/powerpoint/2010/main" val="2813003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سمك, رسم, رسوم متحركة, الزعانف&#10;&#10;تم إنشاء الوصف تلقائياً">
            <a:extLst>
              <a:ext uri="{FF2B5EF4-FFF2-40B4-BE49-F238E27FC236}">
                <a16:creationId xmlns:a16="http://schemas.microsoft.com/office/drawing/2014/main" id="{2C6980E2-521C-264A-71AA-5D63AED830D4}"/>
              </a:ext>
            </a:extLst>
          </p:cNvPr>
          <p:cNvPicPr>
            <a:picLocks noGrp="1" noChangeAspect="1"/>
          </p:cNvPicPr>
          <p:nvPr>
            <p:ph idx="1"/>
          </p:nvPr>
        </p:nvPicPr>
        <p:blipFill>
          <a:blip r:embed="rId2"/>
          <a:stretch>
            <a:fillRect/>
          </a:stretch>
        </p:blipFill>
        <p:spPr>
          <a:xfrm>
            <a:off x="5585012" y="134472"/>
            <a:ext cx="6436658" cy="5629834"/>
          </a:xfrm>
        </p:spPr>
      </p:pic>
      <p:pic>
        <p:nvPicPr>
          <p:cNvPr id="8" name="عنصر نائب للمحتوى 4">
            <a:extLst>
              <a:ext uri="{FF2B5EF4-FFF2-40B4-BE49-F238E27FC236}">
                <a16:creationId xmlns:a16="http://schemas.microsoft.com/office/drawing/2014/main" id="{BD66DBA8-402B-C92A-24A0-A534503B9457}"/>
              </a:ext>
            </a:extLst>
          </p:cNvPr>
          <p:cNvPicPr>
            <a:picLocks noChangeAspect="1"/>
          </p:cNvPicPr>
          <p:nvPr/>
        </p:nvPicPr>
        <p:blipFill>
          <a:blip r:embed="rId3"/>
          <a:stretch>
            <a:fillRect/>
          </a:stretch>
        </p:blipFill>
        <p:spPr>
          <a:xfrm>
            <a:off x="0" y="134472"/>
            <a:ext cx="7055223" cy="5629834"/>
          </a:xfrm>
          <a:prstGeom prst="rect">
            <a:avLst/>
          </a:prstGeom>
        </p:spPr>
      </p:pic>
    </p:spTree>
    <p:extLst>
      <p:ext uri="{BB962C8B-B14F-4D97-AF65-F5344CB8AC3E}">
        <p14:creationId xmlns:p14="http://schemas.microsoft.com/office/powerpoint/2010/main" val="3265924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F47C200-91D6-E6CF-9149-3605AF638D4D}"/>
              </a:ext>
            </a:extLst>
          </p:cNvPr>
          <p:cNvSpPr>
            <a:spLocks noGrp="1"/>
          </p:cNvSpPr>
          <p:nvPr>
            <p:ph idx="1"/>
          </p:nvPr>
        </p:nvSpPr>
        <p:spPr>
          <a:xfrm>
            <a:off x="242047" y="286871"/>
            <a:ext cx="11654117" cy="6329081"/>
          </a:xfrm>
        </p:spPr>
        <p:txBody>
          <a:bodyPr>
            <a:normAutofit fontScale="92500" lnSpcReduction="20000"/>
          </a:bodyPr>
          <a:lstStyle/>
          <a:p>
            <a:pPr marL="0" indent="0">
              <a:buNone/>
            </a:pPr>
            <a:r>
              <a:rPr lang="ar-IQ" sz="3200" b="1" dirty="0">
                <a:solidFill>
                  <a:schemeClr val="accent4"/>
                </a:solidFill>
              </a:rPr>
              <a:t>البرمائيات </a:t>
            </a:r>
          </a:p>
          <a:p>
            <a:pPr marL="0" indent="0">
              <a:buNone/>
            </a:pPr>
            <a:r>
              <a:rPr lang="ar-IQ" sz="2800" b="1" dirty="0">
                <a:solidFill>
                  <a:schemeClr val="accent5">
                    <a:lumMod val="75000"/>
                  </a:schemeClr>
                </a:solidFill>
              </a:rPr>
              <a:t>الكبد كبير الحجم يتألف من فصين أيمن وأيسر وتفصص ثانوي وكيس </a:t>
            </a:r>
          </a:p>
          <a:p>
            <a:pPr marL="0" indent="0">
              <a:buNone/>
            </a:pPr>
            <a:r>
              <a:rPr lang="ar-IQ" sz="2800" b="1" dirty="0">
                <a:solidFill>
                  <a:schemeClr val="accent5">
                    <a:lumMod val="75000"/>
                  </a:schemeClr>
                </a:solidFill>
              </a:rPr>
              <a:t>صفراء موجود في الفص المركزي.</a:t>
            </a:r>
          </a:p>
          <a:p>
            <a:pPr marL="0" indent="0">
              <a:buNone/>
            </a:pPr>
            <a:r>
              <a:rPr lang="ar-IQ" sz="2800" b="1" dirty="0">
                <a:solidFill>
                  <a:schemeClr val="accent5">
                    <a:lumMod val="75000"/>
                  </a:schemeClr>
                </a:solidFill>
              </a:rPr>
              <a:t>ا</a:t>
            </a:r>
            <a:r>
              <a:rPr lang="ar-IQ" sz="2800" b="1" dirty="0">
                <a:solidFill>
                  <a:schemeClr val="accent4"/>
                </a:solidFill>
              </a:rPr>
              <a:t>لزواحف</a:t>
            </a:r>
            <a:r>
              <a:rPr lang="ar-IQ" sz="2800" b="1" dirty="0">
                <a:solidFill>
                  <a:schemeClr val="accent5">
                    <a:lumMod val="75000"/>
                  </a:schemeClr>
                </a:solidFill>
              </a:rPr>
              <a:t> </a:t>
            </a:r>
          </a:p>
          <a:p>
            <a:pPr marL="0" indent="0">
              <a:buNone/>
            </a:pPr>
            <a:r>
              <a:rPr lang="ar-IQ" sz="2800" b="1" dirty="0">
                <a:solidFill>
                  <a:schemeClr val="accent5">
                    <a:lumMod val="75000"/>
                  </a:schemeClr>
                </a:solidFill>
              </a:rPr>
              <a:t>الكبد طويل ومؤلف من فص واحد وكيس الصفراء موجود. </a:t>
            </a:r>
          </a:p>
          <a:p>
            <a:pPr marL="0" indent="0">
              <a:buNone/>
            </a:pPr>
            <a:r>
              <a:rPr lang="ar-IQ" sz="2800" b="1" dirty="0">
                <a:solidFill>
                  <a:schemeClr val="accent4"/>
                </a:solidFill>
              </a:rPr>
              <a:t>الطيور </a:t>
            </a:r>
          </a:p>
          <a:p>
            <a:pPr marL="0" indent="0">
              <a:buNone/>
            </a:pPr>
            <a:r>
              <a:rPr lang="ar-IQ" sz="2800" b="1" dirty="0">
                <a:solidFill>
                  <a:schemeClr val="accent5">
                    <a:lumMod val="75000"/>
                  </a:schemeClr>
                </a:solidFill>
              </a:rPr>
              <a:t>الكبد عباره عن فصين او أكثر كيس الصفراء مفقود في الحمام </a:t>
            </a:r>
          </a:p>
          <a:p>
            <a:pPr marL="0" indent="0">
              <a:buNone/>
            </a:pPr>
            <a:r>
              <a:rPr lang="ar-IQ" sz="2800" b="1" dirty="0">
                <a:solidFill>
                  <a:schemeClr val="accent5">
                    <a:lumMod val="75000"/>
                  </a:schemeClr>
                </a:solidFill>
              </a:rPr>
              <a:t>وموجود في الدجاج .</a:t>
            </a:r>
          </a:p>
          <a:p>
            <a:pPr marL="0" indent="0">
              <a:buNone/>
            </a:pPr>
            <a:r>
              <a:rPr lang="ar-IQ" sz="2800" b="1" dirty="0">
                <a:solidFill>
                  <a:schemeClr val="accent4"/>
                </a:solidFill>
              </a:rPr>
              <a:t>اللبائن </a:t>
            </a:r>
          </a:p>
          <a:p>
            <a:pPr marL="0" indent="0">
              <a:buNone/>
            </a:pPr>
            <a:r>
              <a:rPr lang="ar-IQ" sz="2800" b="1" dirty="0">
                <a:solidFill>
                  <a:schemeClr val="accent5">
                    <a:lumMod val="75000"/>
                  </a:schemeClr>
                </a:solidFill>
              </a:rPr>
              <a:t>الكبد مؤلف من فصين وكل فص يقسم الى فصوص ثانوية كيس الصفراء موجود في غالبيتها ومفقود في بعض الأنواع مثل الغزال، السنجاب، والجرذ والحصان. </a:t>
            </a:r>
          </a:p>
          <a:p>
            <a:pPr marL="0" indent="0">
              <a:buNone/>
            </a:pPr>
            <a:r>
              <a:rPr lang="ar-IQ" sz="2800" b="1" dirty="0">
                <a:solidFill>
                  <a:schemeClr val="accent5">
                    <a:lumMod val="75000"/>
                  </a:schemeClr>
                </a:solidFill>
              </a:rPr>
              <a:t>  </a:t>
            </a:r>
          </a:p>
        </p:txBody>
      </p:sp>
      <p:pic>
        <p:nvPicPr>
          <p:cNvPr id="5" name="صورة 4">
            <a:extLst>
              <a:ext uri="{FF2B5EF4-FFF2-40B4-BE49-F238E27FC236}">
                <a16:creationId xmlns:a16="http://schemas.microsoft.com/office/drawing/2014/main" id="{E98B00B6-29F5-1C56-E9CB-C645DD16FCDC}"/>
              </a:ext>
            </a:extLst>
          </p:cNvPr>
          <p:cNvPicPr>
            <a:picLocks noChangeAspect="1"/>
          </p:cNvPicPr>
          <p:nvPr/>
        </p:nvPicPr>
        <p:blipFill>
          <a:blip r:embed="rId2"/>
          <a:stretch>
            <a:fillRect/>
          </a:stretch>
        </p:blipFill>
        <p:spPr>
          <a:xfrm>
            <a:off x="-177282" y="-354564"/>
            <a:ext cx="4536017" cy="5355772"/>
          </a:xfrm>
          <a:prstGeom prst="rect">
            <a:avLst/>
          </a:prstGeom>
        </p:spPr>
      </p:pic>
    </p:spTree>
    <p:extLst>
      <p:ext uri="{BB962C8B-B14F-4D97-AF65-F5344CB8AC3E}">
        <p14:creationId xmlns:p14="http://schemas.microsoft.com/office/powerpoint/2010/main" val="1259812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12" descr="صورة تحتوي على اللافقاريات, دودة&#10;&#10;تم إنشاء الوصف تلقائياً">
            <a:extLst>
              <a:ext uri="{FF2B5EF4-FFF2-40B4-BE49-F238E27FC236}">
                <a16:creationId xmlns:a16="http://schemas.microsoft.com/office/drawing/2014/main" id="{B73A08BB-5733-6FCA-DC36-1EEF7EEE6F52}"/>
              </a:ext>
            </a:extLst>
          </p:cNvPr>
          <p:cNvPicPr>
            <a:picLocks noChangeAspect="1"/>
          </p:cNvPicPr>
          <p:nvPr/>
        </p:nvPicPr>
        <p:blipFill>
          <a:blip r:embed="rId2"/>
          <a:stretch>
            <a:fillRect/>
          </a:stretch>
        </p:blipFill>
        <p:spPr>
          <a:xfrm>
            <a:off x="62752" y="0"/>
            <a:ext cx="7101723" cy="6858000"/>
          </a:xfrm>
          <a:prstGeom prst="rect">
            <a:avLst/>
          </a:prstGeom>
        </p:spPr>
      </p:pic>
      <p:pic>
        <p:nvPicPr>
          <p:cNvPr id="5" name="عنصر نائب للمحتوى 4" descr="صورة تحتوي على رسم, قصاصة فنية, فن الخط, هيكل عظمي&#10;&#10;تم إنشاء الوصف تلقائياً">
            <a:extLst>
              <a:ext uri="{FF2B5EF4-FFF2-40B4-BE49-F238E27FC236}">
                <a16:creationId xmlns:a16="http://schemas.microsoft.com/office/drawing/2014/main" id="{1AD6D8C8-FE61-8645-D069-BAC2E613F48F}"/>
              </a:ext>
            </a:extLst>
          </p:cNvPr>
          <p:cNvPicPr>
            <a:picLocks noGrp="1" noChangeAspect="1"/>
          </p:cNvPicPr>
          <p:nvPr>
            <p:ph idx="1"/>
          </p:nvPr>
        </p:nvPicPr>
        <p:blipFill>
          <a:blip r:embed="rId3"/>
          <a:stretch>
            <a:fillRect/>
          </a:stretch>
        </p:blipFill>
        <p:spPr>
          <a:xfrm>
            <a:off x="7275007" y="140676"/>
            <a:ext cx="4190162" cy="671732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33123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3BC965-4B1B-A61C-8DE8-36AAEDAC5F99}"/>
              </a:ext>
            </a:extLst>
          </p:cNvPr>
          <p:cNvSpPr>
            <a:spLocks noGrp="1"/>
          </p:cNvSpPr>
          <p:nvPr>
            <p:ph type="title"/>
          </p:nvPr>
        </p:nvSpPr>
        <p:spPr>
          <a:xfrm>
            <a:off x="1534695" y="125506"/>
            <a:ext cx="10128387" cy="672353"/>
          </a:xfrm>
        </p:spPr>
        <p:txBody>
          <a:bodyPr/>
          <a:lstStyle/>
          <a:p>
            <a:pPr algn="r"/>
            <a:r>
              <a:rPr lang="ar-IQ" b="1" dirty="0">
                <a:solidFill>
                  <a:srgbClr val="FF0000"/>
                </a:solidFill>
              </a:rPr>
              <a:t>البنكرياس </a:t>
            </a:r>
            <a:r>
              <a:rPr lang="en-US" b="1" dirty="0">
                <a:solidFill>
                  <a:srgbClr val="FF0000"/>
                </a:solidFill>
              </a:rPr>
              <a:t>Pancreas</a:t>
            </a:r>
            <a:endParaRPr lang="ar-IQ" b="1" dirty="0">
              <a:solidFill>
                <a:srgbClr val="FF0000"/>
              </a:solidFill>
            </a:endParaRPr>
          </a:p>
        </p:txBody>
      </p:sp>
      <p:sp>
        <p:nvSpPr>
          <p:cNvPr id="3" name="عنصر نائب للمحتوى 2">
            <a:extLst>
              <a:ext uri="{FF2B5EF4-FFF2-40B4-BE49-F238E27FC236}">
                <a16:creationId xmlns:a16="http://schemas.microsoft.com/office/drawing/2014/main" id="{5442E2D0-A960-D7C1-FAA7-7A35236A3F18}"/>
              </a:ext>
            </a:extLst>
          </p:cNvPr>
          <p:cNvSpPr>
            <a:spLocks noGrp="1"/>
          </p:cNvSpPr>
          <p:nvPr>
            <p:ph idx="1"/>
          </p:nvPr>
        </p:nvSpPr>
        <p:spPr>
          <a:xfrm>
            <a:off x="179295" y="797859"/>
            <a:ext cx="11824446" cy="6194611"/>
          </a:xfrm>
        </p:spPr>
        <p:txBody>
          <a:bodyPr>
            <a:normAutofit/>
          </a:bodyPr>
          <a:lstStyle/>
          <a:p>
            <a:pPr marL="0" indent="0">
              <a:buNone/>
            </a:pPr>
            <a:r>
              <a:rPr lang="ar-IQ" sz="2400" b="1" dirty="0"/>
              <a:t>وتمثل الغدة الهضمية الكبيرة الثانية الملحقة بالجهاز الهضمي </a:t>
            </a:r>
          </a:p>
          <a:p>
            <a:pPr marL="0" indent="0">
              <a:buNone/>
            </a:pPr>
            <a:r>
              <a:rPr lang="ar-IQ" sz="2800" b="1" dirty="0">
                <a:solidFill>
                  <a:srgbClr val="FF0000"/>
                </a:solidFill>
              </a:rPr>
              <a:t>دائرية الفم </a:t>
            </a:r>
          </a:p>
          <a:p>
            <a:pPr marL="0" indent="0">
              <a:buNone/>
            </a:pPr>
            <a:r>
              <a:rPr lang="ar-IQ" sz="2800" b="1" dirty="0">
                <a:solidFill>
                  <a:srgbClr val="FF0000"/>
                </a:solidFill>
              </a:rPr>
              <a:t>الجلكيات / </a:t>
            </a:r>
            <a:r>
              <a:rPr lang="ar-IQ" sz="2800" b="1" dirty="0"/>
              <a:t>في</a:t>
            </a:r>
            <a:r>
              <a:rPr lang="ar-IQ" sz="2800" b="1" dirty="0">
                <a:solidFill>
                  <a:srgbClr val="FF0000"/>
                </a:solidFill>
              </a:rPr>
              <a:t> </a:t>
            </a:r>
            <a:r>
              <a:rPr lang="ar-IQ" sz="2800" b="1" dirty="0" err="1"/>
              <a:t>اللامبري</a:t>
            </a:r>
            <a:r>
              <a:rPr lang="ar-IQ" sz="2800" b="1" dirty="0"/>
              <a:t> يتمثل البنكرياس بنسيج يوجد ضمن نسيج الكبد.  </a:t>
            </a:r>
          </a:p>
          <a:p>
            <a:pPr marL="0" indent="0">
              <a:buNone/>
            </a:pPr>
            <a:r>
              <a:rPr lang="ar-IQ" sz="2800" b="1" dirty="0">
                <a:solidFill>
                  <a:srgbClr val="FF0000"/>
                </a:solidFill>
              </a:rPr>
              <a:t>الجرثيات / </a:t>
            </a:r>
            <a:r>
              <a:rPr lang="ar-IQ" sz="2800" b="1" dirty="0"/>
              <a:t>البنكرياس في اليرقات يكون بشكل حويصلات ضمن ال </a:t>
            </a:r>
            <a:r>
              <a:rPr lang="en-US" sz="2800" b="1" dirty="0" err="1"/>
              <a:t>Submucusa</a:t>
            </a:r>
            <a:r>
              <a:rPr lang="ar-IQ" sz="2800" b="1" dirty="0"/>
              <a:t> للجزء الامامي للأمعاء. وفي </a:t>
            </a:r>
            <a:r>
              <a:rPr lang="ar-IQ" sz="2800" b="1" dirty="0" err="1"/>
              <a:t>الجرث</a:t>
            </a:r>
            <a:r>
              <a:rPr lang="ar-IQ" sz="2800" b="1" dirty="0"/>
              <a:t> البالغ فهناك بنكرياس صغيرة محاطة بمحفظة قرب دخول القناة الصفراوية الى الامعاء. </a:t>
            </a:r>
          </a:p>
          <a:p>
            <a:pPr marL="0" indent="0">
              <a:buNone/>
            </a:pPr>
            <a:r>
              <a:rPr lang="ar-IQ" sz="2800" b="1" dirty="0">
                <a:solidFill>
                  <a:srgbClr val="FF0000"/>
                </a:solidFill>
              </a:rPr>
              <a:t>الأسماك الغضروفية /                    </a:t>
            </a:r>
            <a:r>
              <a:rPr lang="ar-IQ" sz="2800" b="1" dirty="0"/>
              <a:t>فص ظهري أسطواني بين المعدة البوابية واللفائفي  </a:t>
            </a:r>
          </a:p>
          <a:p>
            <a:pPr marL="0" indent="0">
              <a:buNone/>
            </a:pPr>
            <a:r>
              <a:rPr lang="ar-IQ" sz="2800" b="1" dirty="0"/>
              <a:t>                                            فص بطني قرصي الشكل بين المعدة البوابية والاثنى عشر</a:t>
            </a:r>
          </a:p>
          <a:p>
            <a:pPr marL="0" indent="0">
              <a:buNone/>
            </a:pPr>
            <a:r>
              <a:rPr lang="ar-IQ" sz="2800" b="1" dirty="0">
                <a:solidFill>
                  <a:srgbClr val="FF0000"/>
                </a:solidFill>
              </a:rPr>
              <a:t>الأسماك العظمية /  </a:t>
            </a:r>
          </a:p>
        </p:txBody>
      </p:sp>
      <p:cxnSp>
        <p:nvCxnSpPr>
          <p:cNvPr id="5" name="رابط كسهم مستقيم 4">
            <a:extLst>
              <a:ext uri="{FF2B5EF4-FFF2-40B4-BE49-F238E27FC236}">
                <a16:creationId xmlns:a16="http://schemas.microsoft.com/office/drawing/2014/main" id="{F258FB2E-E492-7302-E199-ED38C5F6477E}"/>
              </a:ext>
            </a:extLst>
          </p:cNvPr>
          <p:cNvCxnSpPr/>
          <p:nvPr/>
        </p:nvCxnSpPr>
        <p:spPr>
          <a:xfrm flipH="1">
            <a:off x="7763435" y="4625788"/>
            <a:ext cx="14881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9B296EF5-144E-439F-A796-06E7D8811F98}"/>
              </a:ext>
            </a:extLst>
          </p:cNvPr>
          <p:cNvCxnSpPr/>
          <p:nvPr/>
        </p:nvCxnSpPr>
        <p:spPr>
          <a:xfrm flipH="1">
            <a:off x="7915835" y="4787153"/>
            <a:ext cx="1335741" cy="3854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مربع نص 7">
            <a:extLst>
              <a:ext uri="{FF2B5EF4-FFF2-40B4-BE49-F238E27FC236}">
                <a16:creationId xmlns:a16="http://schemas.microsoft.com/office/drawing/2014/main" id="{D30F2648-C8C0-6EFE-6955-24F321CBEEEA}"/>
              </a:ext>
            </a:extLst>
          </p:cNvPr>
          <p:cNvSpPr txBox="1"/>
          <p:nvPr/>
        </p:nvSpPr>
        <p:spPr>
          <a:xfrm>
            <a:off x="1909482" y="5620920"/>
            <a:ext cx="7888941"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IQ" sz="2800" b="1" dirty="0"/>
              <a:t>النسيج البنكرياسي منتشر ضمن الجدار المعوي ويصعب تشخيصه </a:t>
            </a:r>
            <a:r>
              <a:rPr lang="ar-IQ" dirty="0"/>
              <a:t>.</a:t>
            </a:r>
          </a:p>
        </p:txBody>
      </p:sp>
    </p:spTree>
    <p:extLst>
      <p:ext uri="{BB962C8B-B14F-4D97-AF65-F5344CB8AC3E}">
        <p14:creationId xmlns:p14="http://schemas.microsoft.com/office/powerpoint/2010/main" val="1158586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754C0FC-98A7-1EC1-EF9F-0BAAF835376B}"/>
              </a:ext>
            </a:extLst>
          </p:cNvPr>
          <p:cNvSpPr>
            <a:spLocks noGrp="1"/>
          </p:cNvSpPr>
          <p:nvPr>
            <p:ph idx="1"/>
          </p:nvPr>
        </p:nvSpPr>
        <p:spPr>
          <a:xfrm>
            <a:off x="261257" y="111968"/>
            <a:ext cx="11411339" cy="6466114"/>
          </a:xfrm>
        </p:spPr>
        <p:txBody>
          <a:bodyPr>
            <a:normAutofit lnSpcReduction="10000"/>
          </a:bodyPr>
          <a:lstStyle/>
          <a:p>
            <a:pPr marL="0" indent="0">
              <a:buNone/>
            </a:pPr>
            <a:r>
              <a:rPr lang="ar-IQ" sz="2800" b="1" dirty="0">
                <a:solidFill>
                  <a:srgbClr val="FF0000"/>
                </a:solidFill>
              </a:rPr>
              <a:t>البرمائيات / </a:t>
            </a:r>
            <a:r>
              <a:rPr lang="ar-IQ" sz="2800" b="1" dirty="0"/>
              <a:t>لها بنكرياس بين المعدة والاثني عشر             قناة مفردة في </a:t>
            </a:r>
            <a:r>
              <a:rPr lang="ar-IQ" sz="2800" b="1" dirty="0" err="1"/>
              <a:t>اللاذيليات</a:t>
            </a:r>
            <a:endParaRPr lang="ar-IQ" sz="2800" b="1" dirty="0"/>
          </a:p>
          <a:p>
            <a:pPr marL="0" indent="0">
              <a:buNone/>
            </a:pPr>
            <a:r>
              <a:rPr lang="ar-IQ" sz="2800" b="1" dirty="0"/>
              <a:t>                                                                         أكثر من قناة في الذيليات </a:t>
            </a:r>
          </a:p>
          <a:p>
            <a:pPr marL="0" indent="0">
              <a:buNone/>
            </a:pPr>
            <a:r>
              <a:rPr lang="ar-IQ" sz="2800" b="1" dirty="0">
                <a:solidFill>
                  <a:srgbClr val="FF0000"/>
                </a:solidFill>
              </a:rPr>
              <a:t>الزواحف /  </a:t>
            </a:r>
            <a:r>
              <a:rPr lang="ar-IQ" sz="2800" b="1" dirty="0"/>
              <a:t>لها أكثر من قناة بنكرياسية خلافا لما هو علية في البرمائيات . </a:t>
            </a:r>
          </a:p>
          <a:p>
            <a:pPr marL="0" indent="0">
              <a:buNone/>
            </a:pPr>
            <a:r>
              <a:rPr lang="ar-IQ" sz="2800" b="1" dirty="0">
                <a:solidFill>
                  <a:srgbClr val="FF0000"/>
                </a:solidFill>
              </a:rPr>
              <a:t>الطيور   /  </a:t>
            </a:r>
            <a:r>
              <a:rPr lang="ar-IQ" sz="2800" b="1" dirty="0"/>
              <a:t>لها فص أسطواني طويل يحتضن ذراعي الاثنى عشر في الحمامة وفي الدجاج ثلاثة فصوص ولها 2-3 اقنية تفتح بين ذراعي الاثنى عشر بشكل مستقل. </a:t>
            </a:r>
          </a:p>
          <a:p>
            <a:pPr marL="0" indent="0">
              <a:buNone/>
            </a:pPr>
            <a:endParaRPr lang="ar-IQ" sz="2800" b="1" dirty="0"/>
          </a:p>
          <a:p>
            <a:pPr marL="0" indent="0">
              <a:buNone/>
            </a:pPr>
            <a:r>
              <a:rPr lang="ar-IQ" sz="2800" b="1" dirty="0" err="1">
                <a:solidFill>
                  <a:srgbClr val="FF0000"/>
                </a:solidFill>
              </a:rPr>
              <a:t>اللبائن</a:t>
            </a:r>
            <a:r>
              <a:rPr lang="ar-IQ" sz="2800" b="1" dirty="0">
                <a:solidFill>
                  <a:srgbClr val="FF0000"/>
                </a:solidFill>
              </a:rPr>
              <a:t> </a:t>
            </a:r>
            <a:r>
              <a:rPr lang="ar-IQ" sz="2800" b="1" dirty="0"/>
              <a:t>  </a:t>
            </a:r>
            <a:r>
              <a:rPr lang="ar-IQ" sz="2800" b="1" dirty="0">
                <a:solidFill>
                  <a:srgbClr val="FF0000"/>
                </a:solidFill>
              </a:rPr>
              <a:t>/ </a:t>
            </a:r>
            <a:r>
              <a:rPr lang="ar-IQ" sz="2800" b="1" dirty="0">
                <a:solidFill>
                  <a:srgbClr val="002060"/>
                </a:solidFill>
              </a:rPr>
              <a:t>غدة كبيرة محدودة المعالم أقنيتها تتباين في الخروف والحصان والقط والانسان تبقى القناة البطنية فيما تضمر القناة الظهرية . </a:t>
            </a:r>
          </a:p>
          <a:p>
            <a:pPr marL="0" indent="0">
              <a:buNone/>
            </a:pPr>
            <a:r>
              <a:rPr lang="ar-IQ" sz="2800" b="1" dirty="0">
                <a:solidFill>
                  <a:srgbClr val="002060"/>
                </a:solidFill>
              </a:rPr>
              <a:t>الثور والخنزير القناة الظهرية هي التي تبقى ، في القوارض </a:t>
            </a:r>
            <a:r>
              <a:rPr lang="ar-IQ" sz="2800" b="1" dirty="0" err="1">
                <a:solidFill>
                  <a:srgbClr val="002060"/>
                </a:solidFill>
              </a:rPr>
              <a:t>والارنبيات</a:t>
            </a:r>
            <a:r>
              <a:rPr lang="ar-IQ" sz="2800" b="1" dirty="0">
                <a:solidFill>
                  <a:srgbClr val="002060"/>
                </a:solidFill>
              </a:rPr>
              <a:t> تتمثل بنسيج بنكرياسي منتشر في </a:t>
            </a:r>
            <a:r>
              <a:rPr lang="ar-IQ" sz="2800" b="1" dirty="0" err="1">
                <a:solidFill>
                  <a:srgbClr val="002060"/>
                </a:solidFill>
              </a:rPr>
              <a:t>المساريق</a:t>
            </a:r>
            <a:r>
              <a:rPr lang="ar-IQ" sz="2800" b="1" dirty="0">
                <a:solidFill>
                  <a:srgbClr val="002060"/>
                </a:solidFill>
              </a:rPr>
              <a:t> يصعب تميزه عن النسيج الدهني. </a:t>
            </a:r>
          </a:p>
          <a:p>
            <a:pPr marL="0" indent="0">
              <a:buNone/>
            </a:pPr>
            <a:r>
              <a:rPr lang="ar-IQ" sz="2800" b="1" dirty="0">
                <a:solidFill>
                  <a:srgbClr val="002060"/>
                </a:solidFill>
              </a:rPr>
              <a:t>وفي القط تنمو للبنكرياس حوصلة تتجمع فيها افرازات البنكرياس التي تنتقل الى الأمعاء      </a:t>
            </a:r>
          </a:p>
          <a:p>
            <a:endParaRPr lang="ar-IQ" dirty="0"/>
          </a:p>
        </p:txBody>
      </p:sp>
      <p:cxnSp>
        <p:nvCxnSpPr>
          <p:cNvPr id="4" name="رابط كسهم مستقيم 3">
            <a:extLst>
              <a:ext uri="{FF2B5EF4-FFF2-40B4-BE49-F238E27FC236}">
                <a16:creationId xmlns:a16="http://schemas.microsoft.com/office/drawing/2014/main" id="{FF152F20-2C1D-BDB6-B081-AA7DF5938E78}"/>
              </a:ext>
            </a:extLst>
          </p:cNvPr>
          <p:cNvCxnSpPr/>
          <p:nvPr/>
        </p:nvCxnSpPr>
        <p:spPr>
          <a:xfrm flipH="1">
            <a:off x="4730072" y="435978"/>
            <a:ext cx="110265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رابط كسهم مستقيم 4">
            <a:extLst>
              <a:ext uri="{FF2B5EF4-FFF2-40B4-BE49-F238E27FC236}">
                <a16:creationId xmlns:a16="http://schemas.microsoft.com/office/drawing/2014/main" id="{7254EAAC-D418-87E4-BFE6-0B065DEFF6E2}"/>
              </a:ext>
            </a:extLst>
          </p:cNvPr>
          <p:cNvCxnSpPr>
            <a:cxnSpLocks/>
          </p:cNvCxnSpPr>
          <p:nvPr/>
        </p:nvCxnSpPr>
        <p:spPr>
          <a:xfrm flipH="1">
            <a:off x="4469363" y="625151"/>
            <a:ext cx="1363368" cy="4105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867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7ABE865-68C4-CB3F-3AB9-175F21B32C87}"/>
              </a:ext>
            </a:extLst>
          </p:cNvPr>
          <p:cNvSpPr>
            <a:spLocks noGrp="1"/>
          </p:cNvSpPr>
          <p:nvPr>
            <p:ph idx="1"/>
          </p:nvPr>
        </p:nvSpPr>
        <p:spPr>
          <a:xfrm>
            <a:off x="1" y="233082"/>
            <a:ext cx="11923058" cy="6438306"/>
          </a:xfrm>
        </p:spPr>
        <p:txBody>
          <a:bodyPr/>
          <a:lstStyle/>
          <a:p>
            <a:pPr marL="0" indent="0">
              <a:buNone/>
            </a:pPr>
            <a:r>
              <a:rPr lang="ar-IQ" sz="2000" b="1" dirty="0"/>
              <a:t>(جزيرات </a:t>
            </a:r>
            <a:r>
              <a:rPr lang="ar-IQ" sz="2000" b="1" dirty="0" err="1"/>
              <a:t>لانكرهانزس</a:t>
            </a:r>
            <a:r>
              <a:rPr lang="ar-IQ" sz="2000" b="1" dirty="0"/>
              <a:t>)</a:t>
            </a:r>
            <a:r>
              <a:rPr lang="ar-IQ" sz="2800" b="1" dirty="0"/>
              <a:t>                خلاصة البنكرياس          </a:t>
            </a:r>
          </a:p>
          <a:p>
            <a:pPr marL="0" indent="0">
              <a:buNone/>
            </a:pPr>
            <a:r>
              <a:rPr lang="ar-IQ" sz="2400" b="1" dirty="0"/>
              <a:t>جزء صماء يفرز الانسولين</a:t>
            </a:r>
            <a:r>
              <a:rPr lang="ar-IQ" sz="2000" b="1" dirty="0"/>
              <a:t>                                           </a:t>
            </a:r>
            <a:r>
              <a:rPr lang="ar-IQ" sz="2400" b="1" dirty="0"/>
              <a:t>افراز خارجي يعنى بالهضم</a:t>
            </a:r>
          </a:p>
          <a:p>
            <a:pPr marL="0" indent="0">
              <a:buNone/>
            </a:pPr>
            <a:r>
              <a:rPr lang="ar-IQ" sz="3200" b="1" dirty="0">
                <a:solidFill>
                  <a:srgbClr val="C00000"/>
                </a:solidFill>
              </a:rPr>
              <a:t>دائرية الفم  </a:t>
            </a:r>
            <a:endParaRPr lang="ar-IQ" sz="3200" dirty="0">
              <a:solidFill>
                <a:srgbClr val="C00000"/>
              </a:solidFill>
            </a:endParaRPr>
          </a:p>
        </p:txBody>
      </p:sp>
      <p:cxnSp>
        <p:nvCxnSpPr>
          <p:cNvPr id="5" name="رابط كسهم مستقيم 4">
            <a:extLst>
              <a:ext uri="{FF2B5EF4-FFF2-40B4-BE49-F238E27FC236}">
                <a16:creationId xmlns:a16="http://schemas.microsoft.com/office/drawing/2014/main" id="{9D6529F5-426C-34A8-2E53-90AD982DC6C9}"/>
              </a:ext>
            </a:extLst>
          </p:cNvPr>
          <p:cNvCxnSpPr/>
          <p:nvPr/>
        </p:nvCxnSpPr>
        <p:spPr>
          <a:xfrm flipH="1">
            <a:off x="6230471" y="770965"/>
            <a:ext cx="959223" cy="4213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رابط كسهم مستقيم 6">
            <a:extLst>
              <a:ext uri="{FF2B5EF4-FFF2-40B4-BE49-F238E27FC236}">
                <a16:creationId xmlns:a16="http://schemas.microsoft.com/office/drawing/2014/main" id="{24F3AB24-4CA5-BA1F-C4AA-903D4F0BA854}"/>
              </a:ext>
            </a:extLst>
          </p:cNvPr>
          <p:cNvCxnSpPr/>
          <p:nvPr/>
        </p:nvCxnSpPr>
        <p:spPr>
          <a:xfrm>
            <a:off x="7252447" y="770965"/>
            <a:ext cx="1730188" cy="3137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جدول 7">
            <a:extLst>
              <a:ext uri="{FF2B5EF4-FFF2-40B4-BE49-F238E27FC236}">
                <a16:creationId xmlns:a16="http://schemas.microsoft.com/office/drawing/2014/main" id="{C57D5EF5-3050-789D-82CF-645D01EB6E30}"/>
              </a:ext>
            </a:extLst>
          </p:cNvPr>
          <p:cNvGraphicFramePr>
            <a:graphicFrameLocks noGrp="1"/>
          </p:cNvGraphicFramePr>
          <p:nvPr>
            <p:extLst>
              <p:ext uri="{D42A27DB-BD31-4B8C-83A1-F6EECF244321}">
                <p14:modId xmlns:p14="http://schemas.microsoft.com/office/powerpoint/2010/main" val="611179998"/>
              </p:ext>
            </p:extLst>
          </p:nvPr>
        </p:nvGraphicFramePr>
        <p:xfrm>
          <a:off x="216430" y="2268071"/>
          <a:ext cx="10846016" cy="4175760"/>
        </p:xfrm>
        <a:graphic>
          <a:graphicData uri="http://schemas.openxmlformats.org/drawingml/2006/table">
            <a:tbl>
              <a:tblPr rtl="1" firstRow="1" bandRow="1">
                <a:tableStyleId>{5C22544A-7EE6-4342-B048-85BDC9FD1C3A}</a:tableStyleId>
              </a:tblPr>
              <a:tblGrid>
                <a:gridCol w="5183574">
                  <a:extLst>
                    <a:ext uri="{9D8B030D-6E8A-4147-A177-3AD203B41FA5}">
                      <a16:colId xmlns:a16="http://schemas.microsoft.com/office/drawing/2014/main" val="1060207523"/>
                    </a:ext>
                  </a:extLst>
                </a:gridCol>
                <a:gridCol w="5662442">
                  <a:extLst>
                    <a:ext uri="{9D8B030D-6E8A-4147-A177-3AD203B41FA5}">
                      <a16:colId xmlns:a16="http://schemas.microsoft.com/office/drawing/2014/main" val="2727096955"/>
                    </a:ext>
                  </a:extLst>
                </a:gridCol>
              </a:tblGrid>
              <a:tr h="561614">
                <a:tc>
                  <a:txBody>
                    <a:bodyPr/>
                    <a:lstStyle/>
                    <a:p>
                      <a:pPr rtl="1"/>
                      <a:r>
                        <a:rPr lang="ar-IQ" sz="3200" dirty="0"/>
                        <a:t>الجلكيات </a:t>
                      </a:r>
                    </a:p>
                  </a:txBody>
                  <a:tcPr/>
                </a:tc>
                <a:tc>
                  <a:txBody>
                    <a:bodyPr/>
                    <a:lstStyle/>
                    <a:p>
                      <a:pPr rtl="1"/>
                      <a:r>
                        <a:rPr lang="ar-IQ" sz="3200" dirty="0"/>
                        <a:t>الجرثيات </a:t>
                      </a:r>
                    </a:p>
                  </a:txBody>
                  <a:tcPr/>
                </a:tc>
                <a:extLst>
                  <a:ext uri="{0D108BD9-81ED-4DB2-BD59-A6C34878D82A}">
                    <a16:rowId xmlns:a16="http://schemas.microsoft.com/office/drawing/2014/main" val="771840505"/>
                  </a:ext>
                </a:extLst>
              </a:tr>
              <a:tr h="992182">
                <a:tc>
                  <a:txBody>
                    <a:bodyPr/>
                    <a:lstStyle/>
                    <a:p>
                      <a:pPr rtl="1"/>
                      <a:r>
                        <a:rPr lang="ar-IQ" sz="2800" b="1" dirty="0"/>
                        <a:t>1- البنكرياس (الجزء الاصم ) في يرقات كلا الرتبتان تكون بشكل حويصلات عديمة القنوات ويقع في الطبقة تحت المخاطية للنهاية الامامية للأمعاء.  </a:t>
                      </a:r>
                    </a:p>
                  </a:txBody>
                  <a:tcPr/>
                </a:tc>
                <a:tc>
                  <a:txBody>
                    <a:bodyPr/>
                    <a:lstStyle/>
                    <a:p>
                      <a:pPr rtl="1"/>
                      <a:r>
                        <a:rPr lang="ar-IQ" sz="2800" b="1" dirty="0"/>
                        <a:t>1- نفس الكلام في اليرقات </a:t>
                      </a:r>
                    </a:p>
                  </a:txBody>
                  <a:tcPr/>
                </a:tc>
                <a:extLst>
                  <a:ext uri="{0D108BD9-81ED-4DB2-BD59-A6C34878D82A}">
                    <a16:rowId xmlns:a16="http://schemas.microsoft.com/office/drawing/2014/main" val="2502718061"/>
                  </a:ext>
                </a:extLst>
              </a:tr>
              <a:tr h="992182">
                <a:tc>
                  <a:txBody>
                    <a:bodyPr/>
                    <a:lstStyle/>
                    <a:p>
                      <a:pPr rtl="1"/>
                      <a:r>
                        <a:rPr lang="ar-IQ" sz="2800" b="1" dirty="0"/>
                        <a:t>2- في </a:t>
                      </a:r>
                      <a:r>
                        <a:rPr lang="ar-IQ" sz="2800" b="1" dirty="0" err="1"/>
                        <a:t>اللامبري</a:t>
                      </a:r>
                      <a:r>
                        <a:rPr lang="ar-IQ" sz="2800" b="1" dirty="0"/>
                        <a:t> البالغ تكون البنكرياس بشكل مناطق صغيرة قرب قناة الصفراء ومنفصلة عن جزء الافراز الخارجي المنتشر. </a:t>
                      </a:r>
                    </a:p>
                  </a:txBody>
                  <a:tcPr/>
                </a:tc>
                <a:tc>
                  <a:txBody>
                    <a:bodyPr/>
                    <a:lstStyle/>
                    <a:p>
                      <a:pPr rtl="1"/>
                      <a:r>
                        <a:rPr lang="ar-IQ" sz="2800" b="1" dirty="0"/>
                        <a:t>2- يظهر البنكرياس في </a:t>
                      </a:r>
                      <a:r>
                        <a:rPr lang="ar-IQ" sz="2800" b="1" dirty="0" err="1"/>
                        <a:t>الجرث</a:t>
                      </a:r>
                      <a:r>
                        <a:rPr lang="ar-IQ" sz="2800" b="1" dirty="0"/>
                        <a:t> البالغ بشكل مجاميع محاطة بمحفظة وتقع قرب المكان الذي تدخل </a:t>
                      </a:r>
                      <a:r>
                        <a:rPr lang="ar-IQ" sz="2800" b="1" dirty="0" err="1"/>
                        <a:t>فية</a:t>
                      </a:r>
                      <a:r>
                        <a:rPr lang="ar-IQ" sz="2800" b="1" dirty="0"/>
                        <a:t> القناة الصفراوية </a:t>
                      </a:r>
                      <a:r>
                        <a:rPr lang="ar-IQ" sz="2800" b="1" dirty="0" err="1"/>
                        <a:t>للاثنى</a:t>
                      </a:r>
                      <a:r>
                        <a:rPr lang="ar-IQ" sz="2800" b="1" dirty="0"/>
                        <a:t> عشر . </a:t>
                      </a:r>
                    </a:p>
                  </a:txBody>
                  <a:tcPr/>
                </a:tc>
                <a:extLst>
                  <a:ext uri="{0D108BD9-81ED-4DB2-BD59-A6C34878D82A}">
                    <a16:rowId xmlns:a16="http://schemas.microsoft.com/office/drawing/2014/main" val="3191614227"/>
                  </a:ext>
                </a:extLst>
              </a:tr>
            </a:tbl>
          </a:graphicData>
        </a:graphic>
      </p:graphicFrame>
    </p:spTree>
    <p:extLst>
      <p:ext uri="{BB962C8B-B14F-4D97-AF65-F5344CB8AC3E}">
        <p14:creationId xmlns:p14="http://schemas.microsoft.com/office/powerpoint/2010/main" val="719306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CB61F5B-1D60-8C33-74CF-BAF2E00DD88D}"/>
              </a:ext>
            </a:extLst>
          </p:cNvPr>
          <p:cNvSpPr>
            <a:spLocks noGrp="1"/>
          </p:cNvSpPr>
          <p:nvPr>
            <p:ph idx="1"/>
          </p:nvPr>
        </p:nvSpPr>
        <p:spPr>
          <a:xfrm>
            <a:off x="484095" y="251012"/>
            <a:ext cx="11340352" cy="5215333"/>
          </a:xfrm>
        </p:spPr>
        <p:txBody>
          <a:bodyPr>
            <a:normAutofit/>
          </a:bodyPr>
          <a:lstStyle/>
          <a:p>
            <a:pPr marL="0" indent="0" algn="ctr">
              <a:buNone/>
            </a:pPr>
            <a:r>
              <a:rPr lang="ar-IQ" sz="3600" b="1" dirty="0">
                <a:solidFill>
                  <a:srgbClr val="C00000"/>
                </a:solidFill>
              </a:rPr>
              <a:t>الأسماك</a:t>
            </a:r>
          </a:p>
          <a:p>
            <a:pPr marL="0" indent="0" algn="ctr">
              <a:buNone/>
            </a:pPr>
            <a:endParaRPr lang="ar-IQ" sz="3600" b="1" dirty="0">
              <a:solidFill>
                <a:srgbClr val="C00000"/>
              </a:solidFill>
            </a:endParaRPr>
          </a:p>
          <a:p>
            <a:pPr marL="0" indent="0">
              <a:buNone/>
            </a:pPr>
            <a:r>
              <a:rPr lang="ar-IQ" sz="2800" b="1" dirty="0"/>
              <a:t>البنكرياس نامية بشكل جيد من فصين ظهري        البنكرياس يكون بشكل نسيج بنكرياسي يصعب </a:t>
            </a:r>
          </a:p>
          <a:p>
            <a:pPr marL="0" indent="0">
              <a:buNone/>
            </a:pPr>
            <a:r>
              <a:rPr lang="ar-IQ" sz="2800" b="1" dirty="0"/>
              <a:t>وبطني يرتبطان معا بواسطة برزخ </a:t>
            </a:r>
            <a:r>
              <a:rPr lang="en-US" sz="2800" b="1" dirty="0"/>
              <a:t>Isthmus</a:t>
            </a:r>
            <a:r>
              <a:rPr lang="ar-IQ" sz="2800" b="1" dirty="0"/>
              <a:t>     تميز حدوده كونه يقع في الجدار المعوي . </a:t>
            </a:r>
          </a:p>
          <a:p>
            <a:pPr marL="0" indent="0">
              <a:buNone/>
            </a:pPr>
            <a:r>
              <a:rPr lang="ar-IQ" sz="2800" b="1" dirty="0"/>
              <a:t>وتفتح قناة البنكرياس في الاثني عشر . </a:t>
            </a:r>
          </a:p>
        </p:txBody>
      </p:sp>
      <p:cxnSp>
        <p:nvCxnSpPr>
          <p:cNvPr id="5" name="رابط مستقيم 4">
            <a:extLst>
              <a:ext uri="{FF2B5EF4-FFF2-40B4-BE49-F238E27FC236}">
                <a16:creationId xmlns:a16="http://schemas.microsoft.com/office/drawing/2014/main" id="{BA3E20AC-BB06-1601-13F5-0E510E383684}"/>
              </a:ext>
            </a:extLst>
          </p:cNvPr>
          <p:cNvCxnSpPr/>
          <p:nvPr/>
        </p:nvCxnSpPr>
        <p:spPr>
          <a:xfrm>
            <a:off x="1443318" y="1550894"/>
            <a:ext cx="1024665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A9D95134-6324-7AE0-6250-9FF08A91AC79}"/>
              </a:ext>
            </a:extLst>
          </p:cNvPr>
          <p:cNvCxnSpPr/>
          <p:nvPr/>
        </p:nvCxnSpPr>
        <p:spPr>
          <a:xfrm>
            <a:off x="6239435" y="1111624"/>
            <a:ext cx="0" cy="398929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مربع نص 7">
            <a:extLst>
              <a:ext uri="{FF2B5EF4-FFF2-40B4-BE49-F238E27FC236}">
                <a16:creationId xmlns:a16="http://schemas.microsoft.com/office/drawing/2014/main" id="{67BB8B32-6757-336B-ECDB-87A77042EC86}"/>
              </a:ext>
            </a:extLst>
          </p:cNvPr>
          <p:cNvSpPr txBox="1"/>
          <p:nvPr/>
        </p:nvSpPr>
        <p:spPr>
          <a:xfrm>
            <a:off x="7637929" y="833775"/>
            <a:ext cx="2913528" cy="584775"/>
          </a:xfrm>
          <a:prstGeom prst="rect">
            <a:avLst/>
          </a:prstGeom>
          <a:noFill/>
        </p:spPr>
        <p:txBody>
          <a:bodyPr wrap="square" rtlCol="1">
            <a:spAutoFit/>
          </a:bodyPr>
          <a:lstStyle/>
          <a:p>
            <a:r>
              <a:rPr lang="ar-IQ" sz="3200" b="1" dirty="0">
                <a:solidFill>
                  <a:srgbClr val="C00000"/>
                </a:solidFill>
              </a:rPr>
              <a:t>الأسماك الغضروفية </a:t>
            </a:r>
          </a:p>
        </p:txBody>
      </p:sp>
      <p:sp>
        <p:nvSpPr>
          <p:cNvPr id="9" name="مربع نص 8">
            <a:extLst>
              <a:ext uri="{FF2B5EF4-FFF2-40B4-BE49-F238E27FC236}">
                <a16:creationId xmlns:a16="http://schemas.microsoft.com/office/drawing/2014/main" id="{CBD6EA24-6B76-8BC7-EFB3-16C05E6B4D78}"/>
              </a:ext>
            </a:extLst>
          </p:cNvPr>
          <p:cNvSpPr txBox="1"/>
          <p:nvPr/>
        </p:nvSpPr>
        <p:spPr>
          <a:xfrm>
            <a:off x="1730188" y="1030941"/>
            <a:ext cx="4572000" cy="584775"/>
          </a:xfrm>
          <a:prstGeom prst="rect">
            <a:avLst/>
          </a:prstGeom>
          <a:noFill/>
        </p:spPr>
        <p:txBody>
          <a:bodyPr wrap="square" rtlCol="1">
            <a:spAutoFit/>
          </a:bodyPr>
          <a:lstStyle/>
          <a:p>
            <a:r>
              <a:rPr lang="ar-IQ" sz="3200" b="1" dirty="0">
                <a:solidFill>
                  <a:srgbClr val="C00000"/>
                </a:solidFill>
              </a:rPr>
              <a:t>طرفية التعظم + العظمية الرئوية </a:t>
            </a:r>
          </a:p>
        </p:txBody>
      </p:sp>
    </p:spTree>
    <p:extLst>
      <p:ext uri="{BB962C8B-B14F-4D97-AF65-F5344CB8AC3E}">
        <p14:creationId xmlns:p14="http://schemas.microsoft.com/office/powerpoint/2010/main" val="435627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B8A466C-FAF1-82E2-6F0A-0E0FD72B05A5}"/>
              </a:ext>
            </a:extLst>
          </p:cNvPr>
          <p:cNvSpPr>
            <a:spLocks noGrp="1"/>
          </p:cNvSpPr>
          <p:nvPr>
            <p:ph type="title"/>
          </p:nvPr>
        </p:nvSpPr>
        <p:spPr>
          <a:xfrm>
            <a:off x="1434353" y="259977"/>
            <a:ext cx="9620501" cy="510988"/>
          </a:xfrm>
        </p:spPr>
        <p:txBody>
          <a:bodyPr>
            <a:normAutofit fontScale="90000"/>
          </a:bodyPr>
          <a:lstStyle/>
          <a:p>
            <a:pPr algn="ctr"/>
            <a:r>
              <a:rPr lang="ar-IQ" sz="3600" b="1" dirty="0"/>
              <a:t>الأسماك</a:t>
            </a:r>
            <a:r>
              <a:rPr lang="ar-IQ" dirty="0"/>
              <a:t> </a:t>
            </a:r>
          </a:p>
        </p:txBody>
      </p:sp>
      <p:graphicFrame>
        <p:nvGraphicFramePr>
          <p:cNvPr id="4" name="عنصر نائب للمحتوى 3">
            <a:extLst>
              <a:ext uri="{FF2B5EF4-FFF2-40B4-BE49-F238E27FC236}">
                <a16:creationId xmlns:a16="http://schemas.microsoft.com/office/drawing/2014/main" id="{CD9681B0-CB5F-7E90-D3F1-F0B94466A709}"/>
              </a:ext>
            </a:extLst>
          </p:cNvPr>
          <p:cNvGraphicFramePr>
            <a:graphicFrameLocks noGrp="1"/>
          </p:cNvGraphicFramePr>
          <p:nvPr>
            <p:ph idx="1"/>
            <p:extLst>
              <p:ext uri="{D42A27DB-BD31-4B8C-83A1-F6EECF244321}">
                <p14:modId xmlns:p14="http://schemas.microsoft.com/office/powerpoint/2010/main" val="3631979660"/>
              </p:ext>
            </p:extLst>
          </p:nvPr>
        </p:nvGraphicFramePr>
        <p:xfrm>
          <a:off x="658906" y="1030941"/>
          <a:ext cx="10874188" cy="4253113"/>
        </p:xfrm>
        <a:graphic>
          <a:graphicData uri="http://schemas.openxmlformats.org/drawingml/2006/table">
            <a:tbl>
              <a:tblPr rtl="1" firstRow="1" bandRow="1">
                <a:tableStyleId>{5940675A-B579-460E-94D1-54222C63F5DA}</a:tableStyleId>
              </a:tblPr>
              <a:tblGrid>
                <a:gridCol w="5437094">
                  <a:extLst>
                    <a:ext uri="{9D8B030D-6E8A-4147-A177-3AD203B41FA5}">
                      <a16:colId xmlns:a16="http://schemas.microsoft.com/office/drawing/2014/main" val="3024720842"/>
                    </a:ext>
                  </a:extLst>
                </a:gridCol>
                <a:gridCol w="5437094">
                  <a:extLst>
                    <a:ext uri="{9D8B030D-6E8A-4147-A177-3AD203B41FA5}">
                      <a16:colId xmlns:a16="http://schemas.microsoft.com/office/drawing/2014/main" val="3260368476"/>
                    </a:ext>
                  </a:extLst>
                </a:gridCol>
              </a:tblGrid>
              <a:tr h="560169">
                <a:tc>
                  <a:txBody>
                    <a:bodyPr/>
                    <a:lstStyle/>
                    <a:p>
                      <a:pPr algn="ctr" rtl="1"/>
                      <a:r>
                        <a:rPr lang="ar-IQ" sz="3200" b="1" dirty="0"/>
                        <a:t>الأسماك الغضروفية </a:t>
                      </a:r>
                    </a:p>
                  </a:txBody>
                  <a:tcPr>
                    <a:solidFill>
                      <a:srgbClr val="FFC000"/>
                    </a:solidFill>
                  </a:tcPr>
                </a:tc>
                <a:tc>
                  <a:txBody>
                    <a:bodyPr/>
                    <a:lstStyle/>
                    <a:p>
                      <a:pPr algn="ctr" rtl="1"/>
                      <a:r>
                        <a:rPr lang="ar-IQ" sz="3200" b="1" dirty="0"/>
                        <a:t>الأسماك العظمية </a:t>
                      </a:r>
                    </a:p>
                  </a:txBody>
                  <a:tcPr>
                    <a:solidFill>
                      <a:srgbClr val="FFC000"/>
                    </a:solidFill>
                  </a:tcPr>
                </a:tc>
                <a:extLst>
                  <a:ext uri="{0D108BD9-81ED-4DB2-BD59-A6C34878D82A}">
                    <a16:rowId xmlns:a16="http://schemas.microsoft.com/office/drawing/2014/main" val="973773063"/>
                  </a:ext>
                </a:extLst>
              </a:tr>
              <a:tr h="631115">
                <a:tc>
                  <a:txBody>
                    <a:bodyPr/>
                    <a:lstStyle/>
                    <a:p>
                      <a:pPr rtl="1"/>
                      <a:r>
                        <a:rPr lang="ar-IQ" sz="2400" b="1" dirty="0"/>
                        <a:t>1- الفم على شكل شق هلالي بطني الموقع . </a:t>
                      </a:r>
                    </a:p>
                  </a:txBody>
                  <a:tcPr/>
                </a:tc>
                <a:tc>
                  <a:txBody>
                    <a:bodyPr/>
                    <a:lstStyle/>
                    <a:p>
                      <a:pPr rtl="1"/>
                      <a:r>
                        <a:rPr lang="ar-IQ" sz="2400" b="1" dirty="0"/>
                        <a:t>1- الفم نهائي او طرفي وقد يزاح قليلا الى الجهة البطنية </a:t>
                      </a:r>
                    </a:p>
                  </a:txBody>
                  <a:tcPr/>
                </a:tc>
                <a:extLst>
                  <a:ext uri="{0D108BD9-81ED-4DB2-BD59-A6C34878D82A}">
                    <a16:rowId xmlns:a16="http://schemas.microsoft.com/office/drawing/2014/main" val="3869006841"/>
                  </a:ext>
                </a:extLst>
              </a:tr>
              <a:tr h="839353">
                <a:tc>
                  <a:txBody>
                    <a:bodyPr/>
                    <a:lstStyle/>
                    <a:p>
                      <a:pPr rtl="1"/>
                      <a:r>
                        <a:rPr lang="ar-IQ" sz="2400" b="1" dirty="0"/>
                        <a:t>2- الغدد مخاطية وبدائية تتمثل بخلايا مخاطية لكون غذاء الاسماك رطب فليس هناك حاجة للترطيب. </a:t>
                      </a:r>
                    </a:p>
                  </a:txBody>
                  <a:tcPr/>
                </a:tc>
                <a:tc>
                  <a:txBody>
                    <a:bodyPr/>
                    <a:lstStyle/>
                    <a:p>
                      <a:pPr rtl="1"/>
                      <a:r>
                        <a:rPr lang="ar-IQ" sz="2400" b="1" dirty="0"/>
                        <a:t>2- الغدد مخاطية وبدائية تتمثل بخلايا مخاطية لكون غذاء الاسماك رطب فليس هناك حاجة للترطيب.</a:t>
                      </a:r>
                    </a:p>
                  </a:txBody>
                  <a:tcPr/>
                </a:tc>
                <a:extLst>
                  <a:ext uri="{0D108BD9-81ED-4DB2-BD59-A6C34878D82A}">
                    <a16:rowId xmlns:a16="http://schemas.microsoft.com/office/drawing/2014/main" val="2791598622"/>
                  </a:ext>
                </a:extLst>
              </a:tr>
              <a:tr h="451565">
                <a:tc>
                  <a:txBody>
                    <a:bodyPr/>
                    <a:lstStyle/>
                    <a:p>
                      <a:pPr rtl="1"/>
                      <a:r>
                        <a:rPr lang="ar-IQ" sz="2400" b="1" dirty="0"/>
                        <a:t>3- اسنانها غير متجانسة </a:t>
                      </a:r>
                      <a:r>
                        <a:rPr lang="en-US" sz="2400" b="1" dirty="0"/>
                        <a:t>Heterodont </a:t>
                      </a:r>
                      <a:r>
                        <a:rPr lang="ar-IQ" sz="2400" b="1" dirty="0"/>
                        <a:t> كما في </a:t>
                      </a:r>
                      <a:r>
                        <a:rPr lang="ar-IQ" sz="2400" b="1" dirty="0" err="1"/>
                        <a:t>صفيحية</a:t>
                      </a:r>
                      <a:r>
                        <a:rPr lang="ar-IQ" sz="2400" b="1" dirty="0"/>
                        <a:t> </a:t>
                      </a:r>
                      <a:r>
                        <a:rPr lang="ar-IQ" sz="2400" b="1" dirty="0" err="1"/>
                        <a:t>الخياشم</a:t>
                      </a:r>
                      <a:r>
                        <a:rPr lang="ar-IQ" sz="2400" b="1" dirty="0"/>
                        <a:t> والسمك أبو منقار </a:t>
                      </a:r>
                      <a:r>
                        <a:rPr lang="en-US" sz="2400" b="1" dirty="0"/>
                        <a:t>Garpike</a:t>
                      </a:r>
                      <a:r>
                        <a:rPr lang="ar-IQ" sz="2400" b="1" dirty="0"/>
                        <a:t> </a:t>
                      </a:r>
                    </a:p>
                  </a:txBody>
                  <a:tcPr/>
                </a:tc>
                <a:tc>
                  <a:txBody>
                    <a:bodyPr/>
                    <a:lstStyle/>
                    <a:p>
                      <a:pPr rtl="1"/>
                      <a:r>
                        <a:rPr lang="en-US" sz="2400" b="1" dirty="0"/>
                        <a:t>-3</a:t>
                      </a:r>
                      <a:r>
                        <a:rPr lang="ar-IQ" sz="2400" b="1" dirty="0"/>
                        <a:t> اسنانها متجانسة </a:t>
                      </a:r>
                      <a:r>
                        <a:rPr lang="en-US" sz="2400" b="1" dirty="0"/>
                        <a:t>Homodont</a:t>
                      </a:r>
                      <a:r>
                        <a:rPr lang="ar-IQ" sz="2400" b="1" dirty="0"/>
                        <a:t> او قد لا تمتلك اسنان مثل السمك الاثيوبي </a:t>
                      </a:r>
                      <a:r>
                        <a:rPr lang="en-US" sz="2400" b="1" dirty="0"/>
                        <a:t>Pipe fish</a:t>
                      </a:r>
                      <a:r>
                        <a:rPr lang="ar-IQ" sz="2400" b="1" dirty="0"/>
                        <a:t> . </a:t>
                      </a:r>
                    </a:p>
                  </a:txBody>
                  <a:tcPr/>
                </a:tc>
                <a:extLst>
                  <a:ext uri="{0D108BD9-81ED-4DB2-BD59-A6C34878D82A}">
                    <a16:rowId xmlns:a16="http://schemas.microsoft.com/office/drawing/2014/main" val="2189387086"/>
                  </a:ext>
                </a:extLst>
              </a:tr>
              <a:tr h="839353">
                <a:tc>
                  <a:txBody>
                    <a:bodyPr/>
                    <a:lstStyle/>
                    <a:p>
                      <a:pPr rtl="1"/>
                      <a:r>
                        <a:rPr lang="ar-IQ" sz="2400" b="1" dirty="0"/>
                        <a:t>4- اللسان بدائي ويتمثل بطية لحمية من قاع الفم محدود الحركة . </a:t>
                      </a:r>
                    </a:p>
                    <a:p>
                      <a:pPr rtl="1"/>
                      <a:endParaRPr lang="ar-IQ" sz="2400" b="1" dirty="0"/>
                    </a:p>
                  </a:txBody>
                  <a:tcPr/>
                </a:tc>
                <a:tc>
                  <a:txBody>
                    <a:bodyPr/>
                    <a:lstStyle/>
                    <a:p>
                      <a:pPr rtl="1"/>
                      <a:r>
                        <a:rPr lang="ar-IQ" sz="2400" b="1" dirty="0"/>
                        <a:t>4- اللسان قد يحمل حليمات صغيره وربما اسنان كما في السلمون. </a:t>
                      </a:r>
                    </a:p>
                  </a:txBody>
                  <a:tcPr/>
                </a:tc>
                <a:extLst>
                  <a:ext uri="{0D108BD9-81ED-4DB2-BD59-A6C34878D82A}">
                    <a16:rowId xmlns:a16="http://schemas.microsoft.com/office/drawing/2014/main" val="2292864376"/>
                  </a:ext>
                </a:extLst>
              </a:tr>
            </a:tbl>
          </a:graphicData>
        </a:graphic>
      </p:graphicFrame>
    </p:spTree>
    <p:extLst>
      <p:ext uri="{BB962C8B-B14F-4D97-AF65-F5344CB8AC3E}">
        <p14:creationId xmlns:p14="http://schemas.microsoft.com/office/powerpoint/2010/main" val="138196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قرش, الأسماك ذات الزعانف الناعمة, سمك, الزعانف&#10;&#10;تم إنشاء الوصف تلقائياً">
            <a:extLst>
              <a:ext uri="{FF2B5EF4-FFF2-40B4-BE49-F238E27FC236}">
                <a16:creationId xmlns:a16="http://schemas.microsoft.com/office/drawing/2014/main" id="{AD5622C1-A6C2-DE3C-B88F-701C629227E7}"/>
              </a:ext>
            </a:extLst>
          </p:cNvPr>
          <p:cNvPicPr>
            <a:picLocks noChangeAspect="1"/>
          </p:cNvPicPr>
          <p:nvPr/>
        </p:nvPicPr>
        <p:blipFill>
          <a:blip r:embed="rId2"/>
          <a:stretch>
            <a:fillRect/>
          </a:stretch>
        </p:blipFill>
        <p:spPr>
          <a:xfrm>
            <a:off x="68390" y="183777"/>
            <a:ext cx="5902104" cy="3794872"/>
          </a:xfrm>
          <a:prstGeom prst="rect">
            <a:avLst/>
          </a:prstGeom>
        </p:spPr>
      </p:pic>
      <p:pic>
        <p:nvPicPr>
          <p:cNvPr id="7" name="صورة 6">
            <a:extLst>
              <a:ext uri="{FF2B5EF4-FFF2-40B4-BE49-F238E27FC236}">
                <a16:creationId xmlns:a16="http://schemas.microsoft.com/office/drawing/2014/main" id="{2E1A4272-A3D9-F4FF-8227-1E2F2FF71C5B}"/>
              </a:ext>
            </a:extLst>
          </p:cNvPr>
          <p:cNvPicPr>
            <a:picLocks noChangeAspect="1"/>
          </p:cNvPicPr>
          <p:nvPr/>
        </p:nvPicPr>
        <p:blipFill>
          <a:blip r:embed="rId3"/>
          <a:stretch>
            <a:fillRect/>
          </a:stretch>
        </p:blipFill>
        <p:spPr>
          <a:xfrm>
            <a:off x="6096000" y="1649506"/>
            <a:ext cx="5050492" cy="3794872"/>
          </a:xfrm>
          <a:prstGeom prst="rect">
            <a:avLst/>
          </a:prstGeom>
        </p:spPr>
      </p:pic>
    </p:spTree>
    <p:extLst>
      <p:ext uri="{BB962C8B-B14F-4D97-AF65-F5344CB8AC3E}">
        <p14:creationId xmlns:p14="http://schemas.microsoft.com/office/powerpoint/2010/main" val="377970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3082FB3-6032-FBB7-0025-F7709C87572B}"/>
              </a:ext>
            </a:extLst>
          </p:cNvPr>
          <p:cNvSpPr>
            <a:spLocks noGrp="1"/>
          </p:cNvSpPr>
          <p:nvPr>
            <p:ph idx="1"/>
          </p:nvPr>
        </p:nvSpPr>
        <p:spPr>
          <a:xfrm>
            <a:off x="80682" y="251012"/>
            <a:ext cx="11698942" cy="6347012"/>
          </a:xfrm>
          <a:solidFill>
            <a:schemeClr val="bg1"/>
          </a:solidFill>
        </p:spPr>
        <p:txBody>
          <a:bodyPr>
            <a:normAutofit lnSpcReduction="10000"/>
          </a:bodyPr>
          <a:lstStyle/>
          <a:p>
            <a:pPr marL="0" indent="0">
              <a:buNone/>
            </a:pPr>
            <a:r>
              <a:rPr lang="ar-IQ" sz="2800" b="1" dirty="0"/>
              <a:t>تستبدل الاسنان</a:t>
            </a:r>
            <a:r>
              <a:rPr lang="ar-IQ" sz="2800" dirty="0"/>
              <a:t> </a:t>
            </a:r>
            <a:r>
              <a:rPr lang="ar-IQ" sz="2800" b="1" dirty="0"/>
              <a:t>في اغلب الفقريات باستمرار ويدعى التسنن في هذه الحالة متعددة المجاميع السنية </a:t>
            </a:r>
            <a:r>
              <a:rPr lang="en-US" sz="2800" b="1" dirty="0">
                <a:solidFill>
                  <a:srgbClr val="7030A0"/>
                </a:solidFill>
              </a:rPr>
              <a:t>Polyphyodont</a:t>
            </a:r>
            <a:r>
              <a:rPr lang="en-US" sz="2800" b="1" dirty="0"/>
              <a:t> </a:t>
            </a:r>
            <a:r>
              <a:rPr lang="ar-IQ" sz="2800" b="1" dirty="0"/>
              <a:t> وليس لاسنان هذه المجموعة جذور فهي تتصل بالفكوك بنسيج رابط ليفي ويسمى هذا الارتباط </a:t>
            </a:r>
            <a:r>
              <a:rPr lang="ar-IQ" sz="2800" b="1" dirty="0">
                <a:solidFill>
                  <a:srgbClr val="00B0F0"/>
                </a:solidFill>
              </a:rPr>
              <a:t>بالاتصال الطرفي </a:t>
            </a:r>
            <a:r>
              <a:rPr lang="en-US" sz="2800" b="1" dirty="0">
                <a:solidFill>
                  <a:srgbClr val="00B0F0"/>
                </a:solidFill>
              </a:rPr>
              <a:t>Acrodont</a:t>
            </a:r>
            <a:r>
              <a:rPr lang="ar-IQ" sz="2800" b="1" dirty="0"/>
              <a:t> (</a:t>
            </a:r>
            <a:r>
              <a:rPr lang="ar-IQ" sz="2800" b="1" dirty="0">
                <a:solidFill>
                  <a:schemeClr val="accent1"/>
                </a:solidFill>
              </a:rPr>
              <a:t>الاسنان في حافة الفك لا توجد تجاويف لذلك تتساقط باستمرار</a:t>
            </a:r>
            <a:r>
              <a:rPr lang="ar-IQ" sz="2800" b="1" dirty="0">
                <a:solidFill>
                  <a:schemeClr val="tx2">
                    <a:lumMod val="50000"/>
                  </a:schemeClr>
                </a:solidFill>
              </a:rPr>
              <a:t>) كما في الأسماك والبرمائيات </a:t>
            </a:r>
            <a:r>
              <a:rPr lang="ar-IQ" sz="2800" b="1" dirty="0">
                <a:solidFill>
                  <a:schemeClr val="accent1"/>
                </a:solidFill>
              </a:rPr>
              <a:t>. </a:t>
            </a:r>
          </a:p>
          <a:p>
            <a:pPr marL="0" indent="0">
              <a:buNone/>
            </a:pPr>
            <a:r>
              <a:rPr lang="ar-IQ" sz="2800" b="1" dirty="0"/>
              <a:t>اما الفقريات التي يعقب اسنان الحليب المؤقتة الأولى الاسنان الدائمية فتسمى ثنائية المجموعة السنية </a:t>
            </a:r>
            <a:r>
              <a:rPr lang="en-US" sz="2800" b="1" dirty="0">
                <a:solidFill>
                  <a:srgbClr val="7030A0"/>
                </a:solidFill>
              </a:rPr>
              <a:t>Diphyodont</a:t>
            </a:r>
            <a:r>
              <a:rPr lang="ar-IQ" sz="2800" b="1" dirty="0"/>
              <a:t> كما في بعض اللبائن . </a:t>
            </a:r>
          </a:p>
          <a:p>
            <a:pPr marL="0" indent="0">
              <a:buNone/>
            </a:pPr>
            <a:r>
              <a:rPr lang="ar-IQ" sz="2800" b="1" dirty="0"/>
              <a:t>وقد تضم مجموعة واحدة من الاسنان فتسمى أحادية المجموعة السنية </a:t>
            </a:r>
            <a:r>
              <a:rPr lang="en-US" sz="2800" b="1" dirty="0">
                <a:solidFill>
                  <a:srgbClr val="7030A0"/>
                </a:solidFill>
              </a:rPr>
              <a:t>Monophyodont</a:t>
            </a:r>
            <a:r>
              <a:rPr lang="en-US" sz="2800" b="1" dirty="0"/>
              <a:t> </a:t>
            </a:r>
            <a:r>
              <a:rPr lang="ar-IQ" sz="2800" b="1" dirty="0"/>
              <a:t> كما في </a:t>
            </a:r>
            <a:r>
              <a:rPr lang="ar-IQ" sz="2800" b="1" dirty="0" err="1"/>
              <a:t>الكيسيات</a:t>
            </a:r>
            <a:r>
              <a:rPr lang="ar-IQ" sz="2800" b="1" dirty="0"/>
              <a:t> والحيتان المسننة . </a:t>
            </a:r>
          </a:p>
          <a:p>
            <a:pPr marL="0" indent="0">
              <a:buNone/>
            </a:pPr>
            <a:r>
              <a:rPr lang="ar-IQ" sz="2800" b="1" dirty="0"/>
              <a:t>لاسنان التماسيح </a:t>
            </a:r>
            <a:r>
              <a:rPr lang="ar-IQ" sz="2800" b="1" dirty="0" err="1"/>
              <a:t>واللبائن</a:t>
            </a:r>
            <a:r>
              <a:rPr lang="ar-IQ" sz="2800" b="1" dirty="0"/>
              <a:t> جذور طويلة تنغرس في جيوب عظمية ويعرف هذا الاتصال </a:t>
            </a:r>
            <a:r>
              <a:rPr lang="ar-IQ" sz="2800" b="1" dirty="0">
                <a:solidFill>
                  <a:srgbClr val="00B0F0"/>
                </a:solidFill>
              </a:rPr>
              <a:t>بالاتصال الغمدي </a:t>
            </a:r>
            <a:r>
              <a:rPr lang="en-US" sz="2800" b="1" dirty="0">
                <a:solidFill>
                  <a:srgbClr val="00B0F0"/>
                </a:solidFill>
              </a:rPr>
              <a:t>Thecodont </a:t>
            </a:r>
            <a:r>
              <a:rPr lang="ar-IQ" sz="2800" b="1" dirty="0">
                <a:solidFill>
                  <a:srgbClr val="00B0F0"/>
                </a:solidFill>
              </a:rPr>
              <a:t> </a:t>
            </a:r>
            <a:r>
              <a:rPr lang="ar-IQ" sz="2800" b="1" dirty="0">
                <a:solidFill>
                  <a:schemeClr val="tx2">
                    <a:lumMod val="50000"/>
                  </a:schemeClr>
                </a:solidFill>
              </a:rPr>
              <a:t>محاط بالعظم من جميع الجهات جيب في اللثة  .</a:t>
            </a:r>
          </a:p>
          <a:p>
            <a:pPr marL="0" indent="0">
              <a:buNone/>
            </a:pPr>
            <a:r>
              <a:rPr lang="ar-IQ" sz="2800" b="1" dirty="0">
                <a:solidFill>
                  <a:schemeClr val="bg2">
                    <a:lumMod val="10000"/>
                  </a:schemeClr>
                </a:solidFill>
              </a:rPr>
              <a:t>اما إذا كان اتصال الاسنان بالعظم جانبيا فيسمى هذا الارتباط </a:t>
            </a:r>
            <a:r>
              <a:rPr lang="ar-IQ" sz="2800" b="1" dirty="0">
                <a:solidFill>
                  <a:srgbClr val="00B0F0"/>
                </a:solidFill>
              </a:rPr>
              <a:t>بالارتباط الجانبي </a:t>
            </a:r>
            <a:r>
              <a:rPr lang="en-US" sz="2800" b="1" dirty="0">
                <a:solidFill>
                  <a:srgbClr val="00B0F0"/>
                </a:solidFill>
              </a:rPr>
              <a:t>Pleurodont</a:t>
            </a:r>
            <a:r>
              <a:rPr lang="ar-IQ" sz="2800" b="1" dirty="0">
                <a:solidFill>
                  <a:schemeClr val="bg2">
                    <a:lumMod val="10000"/>
                  </a:schemeClr>
                </a:solidFill>
              </a:rPr>
              <a:t> كما في السحالي والافاعي( رتبة الحرشفيات ).  </a:t>
            </a:r>
          </a:p>
          <a:p>
            <a:pPr marL="0" indent="0">
              <a:buNone/>
            </a:pPr>
            <a:endParaRPr lang="ar-IQ" sz="2800" b="1" dirty="0">
              <a:solidFill>
                <a:srgbClr val="00B0F0"/>
              </a:solidFill>
            </a:endParaRPr>
          </a:p>
        </p:txBody>
      </p:sp>
    </p:spTree>
    <p:extLst>
      <p:ext uri="{BB962C8B-B14F-4D97-AF65-F5344CB8AC3E}">
        <p14:creationId xmlns:p14="http://schemas.microsoft.com/office/powerpoint/2010/main" val="1979927880"/>
      </p:ext>
    </p:extLst>
  </p:cSld>
  <p:clrMapOvr>
    <a:masterClrMapping/>
  </p:clrMapOvr>
</p:sld>
</file>

<file path=ppt/theme/theme1.xml><?xml version="1.0" encoding="utf-8"?>
<a:theme xmlns:a="http://schemas.openxmlformats.org/drawingml/2006/main" name="معرض">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docProps/app.xml><?xml version="1.0" encoding="utf-8"?>
<Properties xmlns="http://schemas.openxmlformats.org/officeDocument/2006/extended-properties" xmlns:vt="http://schemas.openxmlformats.org/officeDocument/2006/docPropsVTypes">
  <Template>TM10001114[[fn=معرض]]</Template>
  <TotalTime>4373</TotalTime>
  <Words>3833</Words>
  <Application>Microsoft Office PowerPoint</Application>
  <PresentationFormat>شاشة عريضة</PresentationFormat>
  <Paragraphs>334</Paragraphs>
  <Slides>66</Slides>
  <Notes>0</Notes>
  <HiddenSlides>0</HiddenSlides>
  <MMClips>0</MMClips>
  <ScaleCrop>false</ScaleCrop>
  <HeadingPairs>
    <vt:vector size="6" baseType="variant">
      <vt:variant>
        <vt:lpstr>الخطوط المستخدمة</vt:lpstr>
      </vt:variant>
      <vt:variant>
        <vt:i4>2</vt:i4>
      </vt:variant>
      <vt:variant>
        <vt:lpstr>نسق</vt:lpstr>
      </vt:variant>
      <vt:variant>
        <vt:i4>1</vt:i4>
      </vt:variant>
      <vt:variant>
        <vt:lpstr>عناوين الشرائح</vt:lpstr>
      </vt:variant>
      <vt:variant>
        <vt:i4>66</vt:i4>
      </vt:variant>
    </vt:vector>
  </HeadingPairs>
  <TitlesOfParts>
    <vt:vector size="69" baseType="lpstr">
      <vt:lpstr>Arial</vt:lpstr>
      <vt:lpstr>Palatino Linotype</vt:lpstr>
      <vt:lpstr>معرض</vt:lpstr>
      <vt:lpstr>DIGESTIVE SYSTEM </vt:lpstr>
      <vt:lpstr>عرض تقديمي في PowerPoint</vt:lpstr>
      <vt:lpstr>الفم والتجويف الفي Oral cavity</vt:lpstr>
      <vt:lpstr>التجويف الفمي في دائرية الفم </vt:lpstr>
      <vt:lpstr>التجويف الفمي في دائرية الفم </vt:lpstr>
      <vt:lpstr>عرض تقديمي في PowerPoint</vt:lpstr>
      <vt:lpstr>الأسماك </vt:lpstr>
      <vt:lpstr>عرض تقديمي في PowerPoint</vt:lpstr>
      <vt:lpstr>عرض تقديمي في PowerPoint</vt:lpstr>
      <vt:lpstr>عرض تقديمي في PowerPoint</vt:lpstr>
      <vt:lpstr>البرمائيات </vt:lpstr>
      <vt:lpstr>عرض تقديمي في PowerPoint</vt:lpstr>
      <vt:lpstr>عرض تقديمي في PowerPoint</vt:lpstr>
      <vt:lpstr>الزواحف </vt:lpstr>
      <vt:lpstr>عرض تقديمي في PowerPoint</vt:lpstr>
      <vt:lpstr>عرض تقديمي في PowerPoint</vt:lpstr>
      <vt:lpstr>عرض تقديمي في PowerPoint</vt:lpstr>
      <vt:lpstr>الطيور </vt:lpstr>
      <vt:lpstr>عرض تقديمي في PowerPoint</vt:lpstr>
      <vt:lpstr>عرض تقديمي في PowerPoint</vt:lpstr>
      <vt:lpstr>اللبائن </vt:lpstr>
      <vt:lpstr>استخدامات اللسان في الفقريات المختلفة </vt:lpstr>
      <vt:lpstr>عرض تقديمي في PowerPoint</vt:lpstr>
      <vt:lpstr>عرض تقديمي في PowerPoint</vt:lpstr>
      <vt:lpstr>الاسنان </vt:lpstr>
      <vt:lpstr>ثانيا : البلعوم Pharynx </vt:lpstr>
      <vt:lpstr>الأسماك الغضروفية </vt:lpstr>
      <vt:lpstr>عرض تقديمي في PowerPoint</vt:lpstr>
      <vt:lpstr>عرض تقديمي في PowerPoint</vt:lpstr>
      <vt:lpstr>عرض تقديمي في PowerPoint</vt:lpstr>
      <vt:lpstr>رباعية الاقدام (برمائيات ، زواحف ، طيور، لبائن )  حدث اختزال كبير في طول البلعوم بسبب ظهور الرئات والانتقال من الحياة المائية الى الحياة البرية وأصبحت وظيفة البلعوم نقل الغذاء الى المريء. </vt:lpstr>
      <vt:lpstr>الأسماك العظمية / في اسماك المياه العذبة يحوي المريء على عدد كبير من الخلايا المخاطية . وفي طرفية التعظم يكون مهدب ومحاط بعاصره،  او قد يحوي المريء طيات طولية لابتلاع كمية أكبر من الغذاء.  </vt:lpstr>
      <vt:lpstr>الطيور/  المريء طويل نسبيا مقارنة بغيرها من الفقريات بسبب طول العنق  </vt:lpstr>
      <vt:lpstr>عرض تقديمي في PowerPoint</vt:lpstr>
      <vt:lpstr>المعدة Stomach   تركيب عضلي كيسي الشكل ذو بطانة ظهارية ذات طيات ذو خلايا فارزه للمخاط شكل المعدة يتناسب مع شكل الجسم </vt:lpstr>
      <vt:lpstr>عرض تقديمي في PowerPoint</vt:lpstr>
      <vt:lpstr>عرض تقديمي في PowerPoint</vt:lpstr>
      <vt:lpstr>عرض تقديمي في PowerPoint</vt:lpstr>
      <vt:lpstr>البرمائيات  / يتباين شكل المعدة باختلاف شكل الجسم وتمتاز بجدارها الرقيق الذي يحتوي على طبقة غدية مخاطية وغلاف عضلي .    </vt:lpstr>
      <vt:lpstr>عرض تقديمي في PowerPoint</vt:lpstr>
      <vt:lpstr>عرض تقديمي في PowerPoint</vt:lpstr>
      <vt:lpstr>الطيور / تكون المعدة مكونة من جزئين  </vt:lpstr>
      <vt:lpstr>عرض تقديمي في PowerPoint</vt:lpstr>
      <vt:lpstr>اللبائن </vt:lpstr>
      <vt:lpstr>عرض تقديمي في PowerPoint</vt:lpstr>
      <vt:lpstr>الأمعاء Intestine                                                                                           هو الجزء الذي يلي المعدة ويتم فيها عملية الهضم والامتصاص بمساعدة افرازات الكبد والبنكرياس التي تعمل على تخفيف الكتلة الغذائية واستئناف الهضم النهائي، ويتكون من جزئين : 1- الأمعاء الدقيقة Small intestine  هضم وامتصاص . 2- الأمعاء الغليظة Large intestine  امتصاص الماء والاملاح وطرح الفضلات.  </vt:lpstr>
      <vt:lpstr>الأسماك الغضروفية </vt:lpstr>
      <vt:lpstr>عرض تقديمي في PowerPoint</vt:lpstr>
      <vt:lpstr>البرمائيات   تظهر البرمائيات تباينا كبيرا ضمن المجاميع المختلفة . </vt:lpstr>
      <vt:lpstr>الزواحف (امعاء الزواحف هي أطول مما في المجاميع الأوطأ)  </vt:lpstr>
      <vt:lpstr>عرض تقديمي في PowerPoint</vt:lpstr>
      <vt:lpstr>الطيور (الأمعاء طويلة وكثيرة الالتفاف )</vt:lpstr>
      <vt:lpstr>عرض تقديمي في PowerPoint</vt:lpstr>
      <vt:lpstr>عرض تقديمي في PowerPoint</vt:lpstr>
      <vt:lpstr>عرض تقديمي في PowerPoint</vt:lpstr>
      <vt:lpstr>عرض تقديمي في PowerPoint</vt:lpstr>
      <vt:lpstr>عرض تقديمي في PowerPoint</vt:lpstr>
      <vt:lpstr>الغدد الهضمية Digestive Gland</vt:lpstr>
      <vt:lpstr>دائرية الفم  </vt:lpstr>
      <vt:lpstr>عرض تقديمي في PowerPoint</vt:lpstr>
      <vt:lpstr>عرض تقديمي في PowerPoint</vt:lpstr>
      <vt:lpstr>عرض تقديمي في PowerPoint</vt:lpstr>
      <vt:lpstr>البنكرياس Pancreas</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DIGESTIVE SYSTEM </dc:title>
  <dc:creator>azhaar hussein</dc:creator>
  <cp:lastModifiedBy>azhaar hussein</cp:lastModifiedBy>
  <cp:revision>181</cp:revision>
  <dcterms:created xsi:type="dcterms:W3CDTF">2024-01-22T19:47:55Z</dcterms:created>
  <dcterms:modified xsi:type="dcterms:W3CDTF">2025-05-03T20:01:31Z</dcterms:modified>
</cp:coreProperties>
</file>