
<file path=[Content_Types].xml><?xml version="1.0" encoding="utf-8"?>
<Types xmlns="http://schemas.openxmlformats.org/package/2006/content-types">
  <Default ContentType="application/vnd.openxmlformats-officedocument.vmlDrawing" Extension="vml"/>
  <Default ContentType="application/vnd.openxmlformats-officedocument.oleObject" Extension="bin"/>
  <Default ContentType="application/xml" Extension="xml"/>
  <Default ContentType="image/png" Extension="png"/>
  <Default ContentType="application/vnd.openxmlformats-package.relationships+xml" Extension="rels"/>
  <Default ContentType="image/x-emf" Extension="emf"/>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Lst>
  <p:sldSz cy="6858000" cx="9144000"/>
  <p:notesSz cx="6858000" cy="9144000"/>
  <p:defaultTextStyle>
    <a:defPPr lvl="0">
      <a:defRPr lang="ar-SA"/>
    </a:defPPr>
    <a:lvl1pPr defTabSz="914400" eaLnBrk="1" hangingPunct="1" latinLnBrk="0" lvl="0" marL="0" rtl="1" algn="r">
      <a:defRPr kern="1200" sz="1800">
        <a:solidFill>
          <a:schemeClr val="tx1"/>
        </a:solidFill>
        <a:latin typeface="+mn-lt"/>
        <a:ea typeface="+mn-ea"/>
        <a:cs typeface="+mn-cs"/>
      </a:defRPr>
    </a:lvl1pPr>
    <a:lvl2pPr defTabSz="914400" eaLnBrk="1" hangingPunct="1" latinLnBrk="0" lvl="1" marL="457200" rtl="1" algn="r">
      <a:defRPr kern="1200" sz="1800">
        <a:solidFill>
          <a:schemeClr val="tx1"/>
        </a:solidFill>
        <a:latin typeface="+mn-lt"/>
        <a:ea typeface="+mn-ea"/>
        <a:cs typeface="+mn-cs"/>
      </a:defRPr>
    </a:lvl2pPr>
    <a:lvl3pPr defTabSz="914400" eaLnBrk="1" hangingPunct="1" latinLnBrk="0" lvl="2" marL="914400" rtl="1" algn="r">
      <a:defRPr kern="1200" sz="1800">
        <a:solidFill>
          <a:schemeClr val="tx1"/>
        </a:solidFill>
        <a:latin typeface="+mn-lt"/>
        <a:ea typeface="+mn-ea"/>
        <a:cs typeface="+mn-cs"/>
      </a:defRPr>
    </a:lvl3pPr>
    <a:lvl4pPr defTabSz="914400" eaLnBrk="1" hangingPunct="1" latinLnBrk="0" lvl="3" marL="1371600" rtl="1" algn="r">
      <a:defRPr kern="1200" sz="1800">
        <a:solidFill>
          <a:schemeClr val="tx1"/>
        </a:solidFill>
        <a:latin typeface="+mn-lt"/>
        <a:ea typeface="+mn-ea"/>
        <a:cs typeface="+mn-cs"/>
      </a:defRPr>
    </a:lvl4pPr>
    <a:lvl5pPr defTabSz="914400" eaLnBrk="1" hangingPunct="1" latinLnBrk="0" lvl="4" marL="1828800" rtl="1" algn="r">
      <a:defRPr kern="1200" sz="1800">
        <a:solidFill>
          <a:schemeClr val="tx1"/>
        </a:solidFill>
        <a:latin typeface="+mn-lt"/>
        <a:ea typeface="+mn-ea"/>
        <a:cs typeface="+mn-cs"/>
      </a:defRPr>
    </a:lvl5pPr>
    <a:lvl6pPr defTabSz="914400" eaLnBrk="1" hangingPunct="1" latinLnBrk="0" lvl="5" marL="2286000" rtl="1" algn="r">
      <a:defRPr kern="1200" sz="1800">
        <a:solidFill>
          <a:schemeClr val="tx1"/>
        </a:solidFill>
        <a:latin typeface="+mn-lt"/>
        <a:ea typeface="+mn-ea"/>
        <a:cs typeface="+mn-cs"/>
      </a:defRPr>
    </a:lvl6pPr>
    <a:lvl7pPr defTabSz="914400" eaLnBrk="1" hangingPunct="1" latinLnBrk="0" lvl="6" marL="2743200" rtl="1" algn="r">
      <a:defRPr kern="1200" sz="1800">
        <a:solidFill>
          <a:schemeClr val="tx1"/>
        </a:solidFill>
        <a:latin typeface="+mn-lt"/>
        <a:ea typeface="+mn-ea"/>
        <a:cs typeface="+mn-cs"/>
      </a:defRPr>
    </a:lvl7pPr>
    <a:lvl8pPr defTabSz="914400" eaLnBrk="1" hangingPunct="1" latinLnBrk="0" lvl="7" marL="3200400" rtl="1" algn="r">
      <a:defRPr kern="1200" sz="1800">
        <a:solidFill>
          <a:schemeClr val="tx1"/>
        </a:solidFill>
        <a:latin typeface="+mn-lt"/>
        <a:ea typeface="+mn-ea"/>
        <a:cs typeface="+mn-cs"/>
      </a:defRPr>
    </a:lvl8pPr>
    <a:lvl9pPr defTabSz="914400" eaLnBrk="1" hangingPunct="1" latinLnBrk="0" lvl="8" marL="3657600" rtl="1" algn="r">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11" Type="http://schemas.openxmlformats.org/officeDocument/2006/relationships/slide" Target="slides/slide7.xml"/><Relationship Id="rId10" Type="http://schemas.openxmlformats.org/officeDocument/2006/relationships/slide" Target="slides/slide6.xml"/><Relationship Id="rId12" Type="http://schemas.openxmlformats.org/officeDocument/2006/relationships/slide" Target="slides/slide8.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3620691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42950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358557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396774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16036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3709134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578470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259799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190317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242482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B73770-962E-4FB6-8B14-E71453AFEDE2}" type="datetimeFigureOut">
              <a:rPr lang="ar-SA" smtClean="0"/>
              <a:pPr/>
              <a:t>29/10/1442</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130B15E-BDAA-46E8-8104-A5C14DDFC73D}" type="slidenum">
              <a:rPr lang="ar-SA" smtClean="0"/>
              <a:pPr/>
              <a:t>‹#›</a:t>
            </a:fld>
            <a:endParaRPr lang="ar-SA"/>
          </a:p>
        </p:txBody>
      </p:sp>
    </p:spTree>
    <p:extLst>
      <p:ext uri="{BB962C8B-B14F-4D97-AF65-F5344CB8AC3E}">
        <p14:creationId xmlns:p14="http://schemas.microsoft.com/office/powerpoint/2010/main" val="1988994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FB73770-962E-4FB6-8B14-E71453AFEDE2}" type="datetimeFigureOut">
              <a:rPr lang="ar-SA" smtClean="0"/>
              <a:pPr/>
              <a:t>29/10/1442</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30B15E-BDAA-46E8-8104-A5C14DDFC73D}" type="slidenum">
              <a:rPr lang="ar-SA" smtClean="0"/>
              <a:pPr/>
              <a:t>‹#›</a:t>
            </a:fld>
            <a:endParaRPr lang="ar-SA"/>
          </a:p>
        </p:txBody>
      </p:sp>
    </p:spTree>
    <p:extLst>
      <p:ext uri="{BB962C8B-B14F-4D97-AF65-F5344CB8AC3E}">
        <p14:creationId xmlns:p14="http://schemas.microsoft.com/office/powerpoint/2010/main" val="17791480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accent5"/>
          </a:lnRef>
          <a:fillRef idx="3">
            <a:schemeClr val="accent5"/>
          </a:fillRef>
          <a:effectRef idx="3">
            <a:schemeClr val="accent5"/>
          </a:effectRef>
          <a:fontRef idx="minor">
            <a:schemeClr val="lt1"/>
          </a:fontRef>
        </p:style>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Colorimetric Assay of Sulfa Drugs</a:t>
            </a:r>
            <a:endParaRPr lang="ar-S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Subtitle 2"/>
          <p:cNvSpPr>
            <a:spLocks noGrp="1"/>
          </p:cNvSpPr>
          <p:nvPr>
            <p:ph type="subTitle" idx="1"/>
          </p:nvPr>
        </p:nvSpPr>
        <p:spPr/>
        <p:style>
          <a:lnRef idx="1">
            <a:schemeClr val="accent4"/>
          </a:lnRef>
          <a:fillRef idx="2">
            <a:schemeClr val="accent4"/>
          </a:fillRef>
          <a:effectRef idx="1">
            <a:schemeClr val="accent4"/>
          </a:effectRef>
          <a:fontRef idx="minor">
            <a:schemeClr val="dk1"/>
          </a:fontRef>
        </p:style>
        <p:txBody>
          <a:bodyP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Bratton and Marshall Method</a:t>
            </a:r>
            <a:endParaRPr lang="ar-SA"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pPr rtl="0"/>
            <a:r>
              <a:rPr lang="en-US" dirty="0" smtClean="0"/>
              <a:t>structures</a:t>
            </a:r>
            <a:endParaRPr lang="ar-SA"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3073" name="Picture 19"/>
          <p:cNvPicPr>
            <a:picLocks noChangeAspect="1" noChangeArrowheads="1"/>
          </p:cNvPicPr>
          <p:nvPr/>
        </p:nvPicPr>
        <p:blipFill>
          <a:blip r:embed="rId2" cstate="print"/>
          <a:srcRect/>
          <a:stretch>
            <a:fillRect/>
          </a:stretch>
        </p:blipFill>
        <p:spPr bwMode="auto">
          <a:xfrm>
            <a:off x="755576" y="1124744"/>
            <a:ext cx="3028950" cy="13239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p:nvPr/>
        </p:nvPicPr>
        <p:blipFill>
          <a:blip r:embed="rId3" cstate="print"/>
          <a:srcRect/>
          <a:stretch>
            <a:fillRect/>
          </a:stretch>
        </p:blipFill>
        <p:spPr bwMode="auto">
          <a:xfrm>
            <a:off x="5508104" y="764704"/>
            <a:ext cx="2405380" cy="15303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p:cNvPicPr/>
          <p:nvPr/>
        </p:nvPicPr>
        <p:blipFill>
          <a:blip r:embed="rId4" cstate="print"/>
          <a:srcRect/>
          <a:stretch>
            <a:fillRect/>
          </a:stretch>
        </p:blipFill>
        <p:spPr bwMode="auto">
          <a:xfrm>
            <a:off x="467544" y="2636912"/>
            <a:ext cx="3956050" cy="141160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p:cNvPicPr/>
          <p:nvPr/>
        </p:nvPicPr>
        <p:blipFill>
          <a:blip r:embed="rId5" cstate="print"/>
          <a:srcRect/>
          <a:stretch>
            <a:fillRect/>
          </a:stretch>
        </p:blipFill>
        <p:spPr bwMode="auto">
          <a:xfrm>
            <a:off x="611560" y="4365104"/>
            <a:ext cx="3786505" cy="16795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Picture 8"/>
          <p:cNvPicPr/>
          <p:nvPr/>
        </p:nvPicPr>
        <p:blipFill>
          <a:blip r:embed="rId6" cstate="print"/>
          <a:srcRect/>
          <a:stretch>
            <a:fillRect/>
          </a:stretch>
        </p:blipFill>
        <p:spPr bwMode="auto">
          <a:xfrm>
            <a:off x="5076056" y="4365104"/>
            <a:ext cx="387604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Picture 9"/>
          <p:cNvPicPr/>
          <p:nvPr/>
        </p:nvPicPr>
        <p:blipFill>
          <a:blip r:embed="rId7" cstate="print"/>
          <a:srcRect/>
          <a:stretch>
            <a:fillRect/>
          </a:stretch>
        </p:blipFill>
        <p:spPr bwMode="auto">
          <a:xfrm>
            <a:off x="5004048" y="2564904"/>
            <a:ext cx="3557905" cy="139128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706090"/>
          </a:xfrm>
        </p:spPr>
        <p:style>
          <a:lnRef idx="1">
            <a:schemeClr val="accent4"/>
          </a:lnRef>
          <a:fillRef idx="3">
            <a:schemeClr val="accent4"/>
          </a:fillRef>
          <a:effectRef idx="2">
            <a:schemeClr val="accent4"/>
          </a:effectRef>
          <a:fontRef idx="minor">
            <a:schemeClr val="lt1"/>
          </a:fontRef>
        </p:style>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rt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Introduction</a:t>
            </a:r>
            <a:endParaRPr lang="ar-S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a:xfrm>
            <a:off x="457200" y="836712"/>
            <a:ext cx="8229600" cy="5760640"/>
          </a:xfrm>
        </p:spPr>
        <p:style>
          <a:lnRef idx="1">
            <a:schemeClr val="accent5"/>
          </a:lnRef>
          <a:fillRef idx="2">
            <a:schemeClr val="accent5"/>
          </a:fillRef>
          <a:effectRef idx="1">
            <a:schemeClr val="accent5"/>
          </a:effectRef>
          <a:fontRef idx="minor">
            <a:schemeClr val="dk1"/>
          </a:fontRef>
        </p:style>
        <p:txBody>
          <a:bodyPr>
            <a:normAutofit fontScale="85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rt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sulfonamide antibacterial drugs were first effective chemotherapeutic agents that could be used systemically for the cure of bacterial infections in humans.</a:t>
            </a:r>
          </a:p>
          <a:p>
            <a:pPr algn="just" rt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Today there are a few sulfonamides and especially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sulfamethoxazole</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–trimethoprim </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combination that are used for opportunistic infections in patients with AIDs as treatment or prophylaxis, cerebral toxoplasmosis, also useful in urinary tract infections because of their high excretion fraction through the kidneys, and in burn therapy.</a:t>
            </a:r>
          </a:p>
          <a:p>
            <a:pPr algn="just" rtl="0"/>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Mechanism of action: sulfonamides are structural analogs of PABA ; they competitively inhibit the net biosynthesis of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folate</a:t>
            </a:r>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coenzymes </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that will inhibit bacterial growth and cell division. Thus Sulfonamides are </a:t>
            </a:r>
            <a:r>
              <a:rPr lang="en-US"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bacteriostatics</a:t>
            </a:r>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endParaRPr lang="ar-S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en-US" b="1" dirty="0" smtClean="0"/>
              <a:t>properties</a:t>
            </a:r>
            <a:endParaRPr lang="ar-SA" b="1" dirty="0"/>
          </a:p>
        </p:txBody>
      </p:sp>
      <p:sp>
        <p:nvSpPr>
          <p:cNvPr id="3" name="Content Placeholder 2"/>
          <p:cNvSpPr>
            <a:spLocks noGrp="1"/>
          </p:cNvSpPr>
          <p:nvPr>
            <p:ph idx="1"/>
          </p:nvPr>
        </p:nvSpPr>
        <p:spPr>
          <a:xfrm>
            <a:off x="457200" y="1196752"/>
            <a:ext cx="8229600" cy="4929411"/>
          </a:xfrm>
        </p:spPr>
        <p:style>
          <a:lnRef idx="1">
            <a:schemeClr val="accent5"/>
          </a:lnRef>
          <a:fillRef idx="2">
            <a:schemeClr val="accent5"/>
          </a:fillRef>
          <a:effectRef idx="1">
            <a:schemeClr val="accent5"/>
          </a:effectRef>
          <a:fontRef idx="minor">
            <a:schemeClr val="dk1"/>
          </a:fontRef>
        </p:style>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just" rtl="0"/>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Most of sulfonamides are slightly soluble in water so the main disadvantage is their crystallization in renal tubules.</a:t>
            </a:r>
          </a:p>
          <a:p>
            <a:pPr algn="just" rtl="0"/>
            <a:r>
              <a:rPr lang="en-US"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Sulfonamides are weak acids and they form salts with bases example sodium salts which are very soluble in water.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style>
          <a:lnRef idx="0">
            <a:schemeClr val="accent6"/>
          </a:lnRef>
          <a:fillRef idx="3">
            <a:schemeClr val="accent6"/>
          </a:fillRef>
          <a:effectRef idx="3">
            <a:schemeClr val="accent6"/>
          </a:effectRef>
          <a:fontRef idx="minor">
            <a:schemeClr val="lt1"/>
          </a:fontRef>
        </p:style>
        <p:txBody>
          <a:bodyPr>
            <a:normAutofit fontScale="90000"/>
          </a:bodyPr>
          <a:lstStyle/>
          <a:p>
            <a:pPr rtl="0"/>
            <a:r>
              <a:rPr lang="en-US" dirty="0" smtClean="0"/>
              <a:t>Assay principle</a:t>
            </a:r>
            <a:endParaRPr lang="ar-SA" dirty="0"/>
          </a:p>
        </p:txBody>
      </p:sp>
      <p:sp>
        <p:nvSpPr>
          <p:cNvPr id="3" name="Content Placeholder 2"/>
          <p:cNvSpPr>
            <a:spLocks noGrp="1"/>
          </p:cNvSpPr>
          <p:nvPr>
            <p:ph idx="1"/>
          </p:nvPr>
        </p:nvSpPr>
        <p:spPr>
          <a:xfrm>
            <a:off x="457200" y="1196752"/>
            <a:ext cx="8229600" cy="5400600"/>
          </a:xfrm>
        </p:spPr>
        <p:style>
          <a:lnRef idx="1">
            <a:schemeClr val="accent3"/>
          </a:lnRef>
          <a:fillRef idx="2">
            <a:schemeClr val="accent3"/>
          </a:fillRef>
          <a:effectRef idx="1">
            <a:schemeClr val="accent3"/>
          </a:effectRef>
          <a:fontRef idx="minor">
            <a:schemeClr val="dk1"/>
          </a:fontRef>
        </p:style>
        <p:txBody>
          <a:bodyPr>
            <a:normAutofit fontScale="92500" lnSpcReduction="2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just" rtl="0"/>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The method of analysis is based on the presence of the free primary aromatic amine group.</a:t>
            </a:r>
          </a:p>
          <a:p>
            <a:pPr algn="just" rtl="0"/>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Diazotization: is the reaction in which the free aromatic amine group reacts with nitrous acid (unstable formed by reaction of NaNO</a:t>
            </a:r>
            <a:r>
              <a:rPr lang="en-US" sz="2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2</a:t>
            </a:r>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with mineral acid) to form a </a:t>
            </a:r>
            <a:r>
              <a:rPr lang="en-US" b="1"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diazonium</a:t>
            </a:r>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salt and coupling the </a:t>
            </a:r>
            <a:r>
              <a:rPr lang="en-US" b="1"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diazo</a:t>
            </a:r>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-compound with N-(1-naphthyl)-ethylene </a:t>
            </a:r>
            <a:r>
              <a:rPr lang="en-US" b="1"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diamine</a:t>
            </a:r>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a:t>
            </a:r>
          </a:p>
          <a:p>
            <a:pPr algn="just" rtl="0"/>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A pink color is obtained and the intensity of the color is compared with standards produced by treating Known amount of sulfonamides in a similar manner and measured in the region of 540-550 nm.  </a:t>
            </a:r>
            <a:endParaRPr lang="ar-SA"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style>
          <a:lnRef idx="3">
            <a:schemeClr val="lt1"/>
          </a:lnRef>
          <a:fillRef idx="1">
            <a:schemeClr val="accent5"/>
          </a:fillRef>
          <a:effectRef idx="1">
            <a:schemeClr val="accent5"/>
          </a:effectRef>
          <a:fontRef idx="minor">
            <a:schemeClr val="lt1"/>
          </a:fontRef>
        </p:style>
        <p:txBody>
          <a:bodyPr/>
          <a:lstStyle/>
          <a:p>
            <a:r>
              <a:rPr lang="en-US" dirty="0" smtClean="0"/>
              <a:t>Assay principle</a:t>
            </a:r>
            <a:endParaRPr lang="ar-SA" dirty="0"/>
          </a:p>
        </p:txBody>
      </p:sp>
      <p:sp>
        <p:nvSpPr>
          <p:cNvPr id="3" name="Content Placeholder 2"/>
          <p:cNvSpPr>
            <a:spLocks noGrp="1"/>
          </p:cNvSpPr>
          <p:nvPr>
            <p:ph idx="1"/>
          </p:nvPr>
        </p:nvSpPr>
        <p:spPr>
          <a:xfrm>
            <a:off x="457200" y="1268760"/>
            <a:ext cx="8229600" cy="5256584"/>
          </a:xfrm>
        </p:spPr>
        <p:style>
          <a:lnRef idx="2">
            <a:schemeClr val="accent5">
              <a:shade val="50000"/>
            </a:schemeClr>
          </a:lnRef>
          <a:fillRef idx="1">
            <a:schemeClr val="accent5"/>
          </a:fillRef>
          <a:effectRef idx="0">
            <a:schemeClr val="accent5"/>
          </a:effectRef>
          <a:fontRef idx="minor">
            <a:schemeClr val="lt1"/>
          </a:fontRef>
        </p:style>
        <p:txBody>
          <a:bodyPr>
            <a:normAutofit fontScale="92500" lnSpcReduction="10000"/>
          </a:bodyPr>
          <a:lstStyle/>
          <a:p>
            <a:pPr algn="just" rtl="0"/>
            <a:r>
              <a:rPr lang="en-US" dirty="0" err="1" smtClean="0"/>
              <a:t>Diazonium</a:t>
            </a:r>
            <a:r>
              <a:rPr lang="en-US" dirty="0" smtClean="0"/>
              <a:t> salts formed should used immediately or it may undergo decomposition. </a:t>
            </a:r>
          </a:p>
          <a:p>
            <a:pPr algn="just" rtl="0"/>
            <a:r>
              <a:rPr lang="en-US" dirty="0" smtClean="0"/>
              <a:t> </a:t>
            </a:r>
            <a:r>
              <a:rPr lang="en-US" dirty="0" err="1" smtClean="0"/>
              <a:t>Diazonium</a:t>
            </a:r>
            <a:r>
              <a:rPr lang="en-US" dirty="0" smtClean="0"/>
              <a:t> salts are weak </a:t>
            </a:r>
            <a:r>
              <a:rPr lang="en-US" dirty="0" err="1" smtClean="0"/>
              <a:t>electrophiles</a:t>
            </a:r>
            <a:r>
              <a:rPr lang="en-US" dirty="0" smtClean="0"/>
              <a:t> that react with coupling reagents which are aromatic compounds containing strong electron releasing groups such as (OH, NH</a:t>
            </a:r>
            <a:r>
              <a:rPr lang="en-US" sz="2400" dirty="0" smtClean="0"/>
              <a:t>2</a:t>
            </a:r>
            <a:r>
              <a:rPr lang="en-US" dirty="0" smtClean="0"/>
              <a:t>, NHR) rich in electrons leading to formation of </a:t>
            </a:r>
            <a:r>
              <a:rPr lang="en-US" dirty="0" err="1" smtClean="0"/>
              <a:t>azo</a:t>
            </a:r>
            <a:r>
              <a:rPr lang="en-US" dirty="0" smtClean="0"/>
              <a:t> bond and the resulting compound is an </a:t>
            </a:r>
            <a:r>
              <a:rPr lang="en-US" dirty="0" err="1" smtClean="0"/>
              <a:t>azo</a:t>
            </a:r>
            <a:r>
              <a:rPr lang="en-US" dirty="0" smtClean="0"/>
              <a:t> dye (colored compound due to the high conjugation).</a:t>
            </a:r>
          </a:p>
          <a:p>
            <a:pPr algn="just" rtl="0"/>
            <a:r>
              <a:rPr lang="en-US" dirty="0" smtClean="0"/>
              <a:t>Excess nitrous acid is removed by addition of </a:t>
            </a:r>
            <a:r>
              <a:rPr lang="en-US" dirty="0" err="1" smtClean="0"/>
              <a:t>sulfamic</a:t>
            </a:r>
            <a:r>
              <a:rPr lang="en-US" dirty="0" smtClean="0"/>
              <a:t> acid.  </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pPr rtl="0"/>
            <a:r>
              <a:rPr lang="en-US" dirty="0" smtClean="0"/>
              <a:t>Bratton Marshall Method</a:t>
            </a:r>
            <a:endParaRPr lang="ar-SA" dirty="0"/>
          </a:p>
        </p:txBody>
      </p:sp>
      <p:sp>
        <p:nvSpPr>
          <p:cNvPr id="3" name="Content Placeholder 2"/>
          <p:cNvSpPr>
            <a:spLocks noGrp="1"/>
          </p:cNvSpPr>
          <p:nvPr>
            <p:ph idx="1"/>
          </p:nvPr>
        </p:nvSpPr>
        <p:spPr/>
        <p:style>
          <a:lnRef idx="3">
            <a:schemeClr val="lt1"/>
          </a:lnRef>
          <a:fillRef idx="1">
            <a:schemeClr val="dk1"/>
          </a:fillRef>
          <a:effectRef idx="1">
            <a:schemeClr val="dk1"/>
          </a:effectRef>
          <a:fontRef idx="minor">
            <a:schemeClr val="lt1"/>
          </a:fontRef>
        </p:style>
        <p:txBody>
          <a:bodyPr>
            <a:normAutofit lnSpcReduction="10000"/>
          </a:bodyPr>
          <a:lstStyle/>
          <a:p>
            <a:pPr algn="just" rtl="0"/>
            <a:r>
              <a:rPr lang="en-US" dirty="0" smtClean="0"/>
              <a:t>sulfa drugs show deviation from Beer’s law (the system does not obey Beer’s law), as a result another method is used called Bratton Marshall method:</a:t>
            </a:r>
          </a:p>
          <a:p>
            <a:pPr algn="just" rtl="0"/>
            <a:endParaRPr lang="en-US" dirty="0" smtClean="0"/>
          </a:p>
          <a:p>
            <a:pPr marL="0" indent="0" rtl="0">
              <a:buNone/>
            </a:pPr>
            <a:endParaRPr lang="en-US" dirty="0" smtClean="0"/>
          </a:p>
          <a:p>
            <a:pPr marL="800100" lvl="2" indent="0" algn="ctr" rtl="0">
              <a:buNone/>
            </a:pPr>
            <a:r>
              <a:rPr lang="en-US" b="1" dirty="0" smtClean="0"/>
              <a:t>                                           </a:t>
            </a:r>
            <a:r>
              <a:rPr lang="en-US" b="1" dirty="0" smtClean="0"/>
              <a:t>Abs. unknown</a:t>
            </a:r>
            <a:r>
              <a:rPr lang="en-US" b="1" dirty="0" smtClean="0"/>
              <a:t>* </a:t>
            </a:r>
            <a:r>
              <a:rPr lang="en-US" b="1" dirty="0" smtClean="0"/>
              <a:t>conc. standard</a:t>
            </a:r>
            <a:endParaRPr lang="en-US" b="1" dirty="0" smtClean="0"/>
          </a:p>
          <a:p>
            <a:pPr marL="800100" lvl="2" indent="0" algn="l" rtl="0">
              <a:buNone/>
            </a:pPr>
            <a:r>
              <a:rPr lang="en-US" b="1" dirty="0" smtClean="0"/>
              <a:t>       Conc. of </a:t>
            </a:r>
            <a:r>
              <a:rPr lang="en-US" b="1" dirty="0" smtClean="0"/>
              <a:t>unknown</a:t>
            </a:r>
            <a:r>
              <a:rPr lang="en-US" b="1" dirty="0" smtClean="0"/>
              <a:t>= </a:t>
            </a:r>
            <a:r>
              <a:rPr lang="en-US" b="1" dirty="0" smtClean="0"/>
              <a:t>---------------------------------------------</a:t>
            </a:r>
            <a:endParaRPr lang="en-US" b="1" dirty="0" smtClean="0"/>
          </a:p>
          <a:p>
            <a:pPr marL="800100" lvl="2" indent="0" algn="l" defTabSz="212725" rtl="0">
              <a:buNone/>
            </a:pPr>
            <a:r>
              <a:rPr lang="en-US" b="1" dirty="0" smtClean="0"/>
              <a:t>                                                 </a:t>
            </a:r>
            <a:r>
              <a:rPr lang="en-US" b="1" dirty="0" smtClean="0"/>
              <a:t>Abs. standard</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025" name="Object 1"/>
          <p:cNvGraphicFramePr>
            <a:graphicFrameLocks noChangeAspect="1"/>
          </p:cNvGraphicFramePr>
          <p:nvPr/>
        </p:nvGraphicFramePr>
        <p:xfrm>
          <a:off x="0" y="188640"/>
          <a:ext cx="9144000" cy="6669360"/>
        </p:xfrm>
        <a:graphic>
          <a:graphicData uri="http://schemas.openxmlformats.org/presentationml/2006/ole">
            <mc:AlternateContent xmlns:mc="http://schemas.openxmlformats.org/markup-compatibility/2006">
              <mc:Choice xmlns:v="urn:schemas-microsoft-com:vml" Requires="v">
                <p:oleObj spid="_x0000_s1031" name="CS ChemDraw Drawing" r:id="rId3" imgW="6475612" imgH="7608618" progId="">
                  <p:embed/>
                </p:oleObj>
              </mc:Choice>
              <mc:Fallback>
                <p:oleObj name="CS ChemDraw Drawing" r:id="rId3" imgW="6475612" imgH="7608618"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88640"/>
                        <a:ext cx="9144000" cy="66693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