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sldIdLst>
    <p:sldId id="272" r:id="rId2"/>
    <p:sldId id="274" r:id="rId3"/>
    <p:sldId id="281" r:id="rId4"/>
    <p:sldId id="276" r:id="rId5"/>
    <p:sldId id="277" r:id="rId6"/>
    <p:sldId id="279" r:id="rId7"/>
    <p:sldId id="280" r:id="rId8"/>
    <p:sldId id="278" r:id="rId9"/>
    <p:sldId id="263" r:id="rId10"/>
    <p:sldId id="282" r:id="rId11"/>
    <p:sldId id="288" r:id="rId12"/>
    <p:sldId id="283" r:id="rId13"/>
    <p:sldId id="284" r:id="rId14"/>
    <p:sldId id="287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7EAC3-BE92-43AC-9646-8F1875360A1D}" type="doc">
      <dgm:prSet loTypeId="urn:microsoft.com/office/officeart/2005/8/layout/vList4#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1248D0D7-4FD7-47ED-8D67-51D3A9F229F3}">
      <dgm:prSet phldrT="[Text]"/>
      <dgm:spPr/>
      <dgm:t>
        <a:bodyPr/>
        <a:lstStyle/>
        <a:p>
          <a:pPr algn="l" rtl="1"/>
          <a:r>
            <a:rPr lang="en-US" b="1" dirty="0" smtClean="0">
              <a:latin typeface="Bookman Old Style" pitchFamily="18" charset="0"/>
            </a:rPr>
            <a:t>The reaction can be represented</a:t>
          </a:r>
        </a:p>
        <a:p>
          <a:pPr algn="l" rtl="1"/>
          <a:r>
            <a:rPr lang="en-US" b="1" dirty="0" smtClean="0">
              <a:latin typeface="Bookman Old Style" pitchFamily="18" charset="0"/>
            </a:rPr>
            <a:t>by a chemical equation.</a:t>
          </a:r>
          <a:endParaRPr lang="ar-IQ" b="1" dirty="0">
            <a:latin typeface="Bookman Old Style" pitchFamily="18" charset="0"/>
          </a:endParaRPr>
        </a:p>
      </dgm:t>
    </dgm:pt>
    <dgm:pt modelId="{12766067-31D2-4F50-88D8-9955C2C2EEE4}" type="parTrans" cxnId="{C5D65290-1BE3-47C2-B33C-5CF6E443FA74}">
      <dgm:prSet/>
      <dgm:spPr/>
      <dgm:t>
        <a:bodyPr/>
        <a:lstStyle/>
        <a:p>
          <a:pPr rtl="1"/>
          <a:endParaRPr lang="ar-IQ"/>
        </a:p>
      </dgm:t>
    </dgm:pt>
    <dgm:pt modelId="{AE00C175-0519-46FD-8A97-A8B6C633C82B}" type="sibTrans" cxnId="{C5D65290-1BE3-47C2-B33C-5CF6E443FA74}">
      <dgm:prSet/>
      <dgm:spPr/>
      <dgm:t>
        <a:bodyPr/>
        <a:lstStyle/>
        <a:p>
          <a:pPr rtl="1"/>
          <a:endParaRPr lang="ar-IQ"/>
        </a:p>
      </dgm:t>
    </dgm:pt>
    <dgm:pt modelId="{CD367FDF-813E-420D-A791-2E834136AC7A}">
      <dgm:prSet phldrT="[Text]"/>
      <dgm:spPr/>
      <dgm:t>
        <a:bodyPr/>
        <a:lstStyle/>
        <a:p>
          <a:pPr algn="l" rtl="1"/>
          <a:r>
            <a:rPr lang="en-US" b="1" dirty="0" smtClean="0">
              <a:latin typeface="Bookman Old Style" pitchFamily="18" charset="0"/>
            </a:rPr>
            <a:t>The reaction should be relatively fast.</a:t>
          </a:r>
          <a:endParaRPr lang="ar-IQ" b="1" dirty="0">
            <a:latin typeface="Bookman Old Style" pitchFamily="18" charset="0"/>
          </a:endParaRPr>
        </a:p>
      </dgm:t>
    </dgm:pt>
    <dgm:pt modelId="{20ECA406-E57B-40F3-BBD0-936952BC9AD8}" type="parTrans" cxnId="{1FA9CAB9-3E02-45E9-8AB2-6905CC2A654A}">
      <dgm:prSet/>
      <dgm:spPr/>
      <dgm:t>
        <a:bodyPr/>
        <a:lstStyle/>
        <a:p>
          <a:pPr rtl="1"/>
          <a:endParaRPr lang="ar-IQ"/>
        </a:p>
      </dgm:t>
    </dgm:pt>
    <dgm:pt modelId="{93215774-0C2A-4D32-B1EE-BCE71993D2C1}" type="sibTrans" cxnId="{1FA9CAB9-3E02-45E9-8AB2-6905CC2A654A}">
      <dgm:prSet/>
      <dgm:spPr/>
      <dgm:t>
        <a:bodyPr/>
        <a:lstStyle/>
        <a:p>
          <a:pPr rtl="1"/>
          <a:endParaRPr lang="ar-IQ"/>
        </a:p>
      </dgm:t>
    </dgm:pt>
    <dgm:pt modelId="{D71A27AF-8AB2-4A4A-A17E-311CDA2E7A97}">
      <dgm:prSet phldrT="[Text]"/>
      <dgm:spPr/>
      <dgm:t>
        <a:bodyPr/>
        <a:lstStyle/>
        <a:p>
          <a:pPr algn="l" rtl="1"/>
          <a:r>
            <a:rPr lang="en-US" b="1" dirty="0" smtClean="0">
              <a:latin typeface="Bookman Old Style" pitchFamily="18" charset="0"/>
            </a:rPr>
            <a:t>The reaction should be complete &amp; irreversible.</a:t>
          </a:r>
          <a:endParaRPr lang="ar-IQ" b="1" dirty="0">
            <a:latin typeface="Bookman Old Style" pitchFamily="18" charset="0"/>
          </a:endParaRPr>
        </a:p>
      </dgm:t>
    </dgm:pt>
    <dgm:pt modelId="{4087A205-722A-4EA5-AABE-6F1C58FAFB18}" type="parTrans" cxnId="{D73F9179-17B4-4D0B-950F-18C7B7BEB628}">
      <dgm:prSet/>
      <dgm:spPr/>
      <dgm:t>
        <a:bodyPr/>
        <a:lstStyle/>
        <a:p>
          <a:pPr rtl="1"/>
          <a:endParaRPr lang="ar-IQ"/>
        </a:p>
      </dgm:t>
    </dgm:pt>
    <dgm:pt modelId="{91466396-1B89-4B91-90DA-9A3DFB468415}" type="sibTrans" cxnId="{D73F9179-17B4-4D0B-950F-18C7B7BEB628}">
      <dgm:prSet/>
      <dgm:spPr/>
      <dgm:t>
        <a:bodyPr/>
        <a:lstStyle/>
        <a:p>
          <a:pPr rtl="1"/>
          <a:endParaRPr lang="ar-IQ"/>
        </a:p>
      </dgm:t>
    </dgm:pt>
    <dgm:pt modelId="{822C1E7F-107D-4F09-A272-B2BCE451E07F}">
      <dgm:prSet/>
      <dgm:spPr/>
      <dgm:t>
        <a:bodyPr/>
        <a:lstStyle/>
        <a:p>
          <a:pPr algn="l" rtl="1"/>
          <a:r>
            <a:rPr lang="en-US" b="1" dirty="0" smtClean="0">
              <a:latin typeface="Bookman Old Style" pitchFamily="18" charset="0"/>
            </a:rPr>
            <a:t>The  end  point  should be easily detected.</a:t>
          </a:r>
          <a:endParaRPr lang="ar-IQ" b="1" dirty="0">
            <a:latin typeface="Bookman Old Style" pitchFamily="18" charset="0"/>
          </a:endParaRPr>
        </a:p>
      </dgm:t>
    </dgm:pt>
    <dgm:pt modelId="{55D736DA-7AE6-4D72-B38F-84FD91E7A491}" type="parTrans" cxnId="{8F058D67-6693-4877-8F39-35BB846E6C06}">
      <dgm:prSet/>
      <dgm:spPr/>
      <dgm:t>
        <a:bodyPr/>
        <a:lstStyle/>
        <a:p>
          <a:pPr rtl="1"/>
          <a:endParaRPr lang="ar-IQ"/>
        </a:p>
      </dgm:t>
    </dgm:pt>
    <dgm:pt modelId="{107FCAF4-9C8A-4F79-B1A2-01A16F7F23A2}" type="sibTrans" cxnId="{8F058D67-6693-4877-8F39-35BB846E6C06}">
      <dgm:prSet/>
      <dgm:spPr/>
      <dgm:t>
        <a:bodyPr/>
        <a:lstStyle/>
        <a:p>
          <a:pPr rtl="1"/>
          <a:endParaRPr lang="ar-IQ"/>
        </a:p>
      </dgm:t>
    </dgm:pt>
    <dgm:pt modelId="{815BAC89-F472-40AF-9867-91AF3799B23B}" type="pres">
      <dgm:prSet presAssocID="{A747EAC3-BE92-43AC-9646-8F1875360A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29A3578A-1936-4422-AB6D-AB3054C6D94A}" type="pres">
      <dgm:prSet presAssocID="{1248D0D7-4FD7-47ED-8D67-51D3A9F229F3}" presName="comp" presStyleCnt="0"/>
      <dgm:spPr/>
      <dgm:t>
        <a:bodyPr/>
        <a:lstStyle/>
        <a:p>
          <a:pPr rtl="1"/>
          <a:endParaRPr lang="ar-IQ"/>
        </a:p>
      </dgm:t>
    </dgm:pt>
    <dgm:pt modelId="{7EF99A6D-4737-4FA8-BFFF-B01466CF14D5}" type="pres">
      <dgm:prSet presAssocID="{1248D0D7-4FD7-47ED-8D67-51D3A9F229F3}" presName="box" presStyleLbl="node1" presStyleIdx="0" presStyleCnt="4"/>
      <dgm:spPr/>
      <dgm:t>
        <a:bodyPr/>
        <a:lstStyle/>
        <a:p>
          <a:pPr rtl="1"/>
          <a:endParaRPr lang="ar-IQ"/>
        </a:p>
      </dgm:t>
    </dgm:pt>
    <dgm:pt modelId="{FF36C616-331F-4E67-8477-600255B0A026}" type="pres">
      <dgm:prSet presAssocID="{1248D0D7-4FD7-47ED-8D67-51D3A9F229F3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IQ"/>
        </a:p>
      </dgm:t>
    </dgm:pt>
    <dgm:pt modelId="{62F04276-F3DB-48F4-BE20-F63EB53975BA}" type="pres">
      <dgm:prSet presAssocID="{1248D0D7-4FD7-47ED-8D67-51D3A9F229F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09D897E-2C60-428B-8F9E-35A9B7D177B7}" type="pres">
      <dgm:prSet presAssocID="{AE00C175-0519-46FD-8A97-A8B6C633C82B}" presName="spacer" presStyleCnt="0"/>
      <dgm:spPr/>
      <dgm:t>
        <a:bodyPr/>
        <a:lstStyle/>
        <a:p>
          <a:pPr rtl="1"/>
          <a:endParaRPr lang="ar-IQ"/>
        </a:p>
      </dgm:t>
    </dgm:pt>
    <dgm:pt modelId="{ECC818FD-F1D1-4C3D-808B-11C7B00D546E}" type="pres">
      <dgm:prSet presAssocID="{CD367FDF-813E-420D-A791-2E834136AC7A}" presName="comp" presStyleCnt="0"/>
      <dgm:spPr/>
      <dgm:t>
        <a:bodyPr/>
        <a:lstStyle/>
        <a:p>
          <a:pPr rtl="1"/>
          <a:endParaRPr lang="ar-IQ"/>
        </a:p>
      </dgm:t>
    </dgm:pt>
    <dgm:pt modelId="{1E830E89-C8FB-431C-9A85-C91B2DD50897}" type="pres">
      <dgm:prSet presAssocID="{CD367FDF-813E-420D-A791-2E834136AC7A}" presName="box" presStyleLbl="node1" presStyleIdx="1" presStyleCnt="4"/>
      <dgm:spPr/>
      <dgm:t>
        <a:bodyPr/>
        <a:lstStyle/>
        <a:p>
          <a:pPr rtl="1"/>
          <a:endParaRPr lang="ar-IQ"/>
        </a:p>
      </dgm:t>
    </dgm:pt>
    <dgm:pt modelId="{74E9185E-BFBF-4AB6-BD45-A4867D55A6F6}" type="pres">
      <dgm:prSet presAssocID="{CD367FDF-813E-420D-A791-2E834136AC7A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IQ"/>
        </a:p>
      </dgm:t>
    </dgm:pt>
    <dgm:pt modelId="{4B5C04B4-D065-42D6-B250-64B34EBA55EF}" type="pres">
      <dgm:prSet presAssocID="{CD367FDF-813E-420D-A791-2E834136AC7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DA95588-7A21-4A4C-BCD9-C0D7E55BD49B}" type="pres">
      <dgm:prSet presAssocID="{93215774-0C2A-4D32-B1EE-BCE71993D2C1}" presName="spacer" presStyleCnt="0"/>
      <dgm:spPr/>
      <dgm:t>
        <a:bodyPr/>
        <a:lstStyle/>
        <a:p>
          <a:pPr rtl="1"/>
          <a:endParaRPr lang="ar-IQ"/>
        </a:p>
      </dgm:t>
    </dgm:pt>
    <dgm:pt modelId="{C3BDFC11-878B-4321-87EB-4FBD66831E2E}" type="pres">
      <dgm:prSet presAssocID="{D71A27AF-8AB2-4A4A-A17E-311CDA2E7A97}" presName="comp" presStyleCnt="0"/>
      <dgm:spPr/>
      <dgm:t>
        <a:bodyPr/>
        <a:lstStyle/>
        <a:p>
          <a:pPr rtl="1"/>
          <a:endParaRPr lang="ar-IQ"/>
        </a:p>
      </dgm:t>
    </dgm:pt>
    <dgm:pt modelId="{84D4770B-8ED3-410C-82EB-C1321429127D}" type="pres">
      <dgm:prSet presAssocID="{D71A27AF-8AB2-4A4A-A17E-311CDA2E7A97}" presName="box" presStyleLbl="node1" presStyleIdx="2" presStyleCnt="4" custLinFactNeighborX="345" custLinFactNeighborY="1092"/>
      <dgm:spPr/>
      <dgm:t>
        <a:bodyPr/>
        <a:lstStyle/>
        <a:p>
          <a:pPr rtl="1"/>
          <a:endParaRPr lang="ar-IQ"/>
        </a:p>
      </dgm:t>
    </dgm:pt>
    <dgm:pt modelId="{EC2B2DC1-6A1A-46BB-B95C-671C26383897}" type="pres">
      <dgm:prSet presAssocID="{D71A27AF-8AB2-4A4A-A17E-311CDA2E7A97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IQ"/>
        </a:p>
      </dgm:t>
    </dgm:pt>
    <dgm:pt modelId="{42A42EDF-5485-44CF-8A14-9FBBA13C0EC6}" type="pres">
      <dgm:prSet presAssocID="{D71A27AF-8AB2-4A4A-A17E-311CDA2E7A9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1ED292A-1936-40B9-86EE-75010ED895AD}" type="pres">
      <dgm:prSet presAssocID="{91466396-1B89-4B91-90DA-9A3DFB468415}" presName="spacer" presStyleCnt="0"/>
      <dgm:spPr/>
      <dgm:t>
        <a:bodyPr/>
        <a:lstStyle/>
        <a:p>
          <a:pPr rtl="1"/>
          <a:endParaRPr lang="ar-IQ"/>
        </a:p>
      </dgm:t>
    </dgm:pt>
    <dgm:pt modelId="{7C353727-5A64-4AF5-B331-70D8DBE58214}" type="pres">
      <dgm:prSet presAssocID="{822C1E7F-107D-4F09-A272-B2BCE451E07F}" presName="comp" presStyleCnt="0"/>
      <dgm:spPr/>
      <dgm:t>
        <a:bodyPr/>
        <a:lstStyle/>
        <a:p>
          <a:pPr rtl="1"/>
          <a:endParaRPr lang="ar-IQ"/>
        </a:p>
      </dgm:t>
    </dgm:pt>
    <dgm:pt modelId="{5E534577-BF1A-42EA-975E-D23D13B169C7}" type="pres">
      <dgm:prSet presAssocID="{822C1E7F-107D-4F09-A272-B2BCE451E07F}" presName="box" presStyleLbl="node1" presStyleIdx="3" presStyleCnt="4"/>
      <dgm:spPr/>
      <dgm:t>
        <a:bodyPr/>
        <a:lstStyle/>
        <a:p>
          <a:pPr rtl="1"/>
          <a:endParaRPr lang="ar-IQ"/>
        </a:p>
      </dgm:t>
    </dgm:pt>
    <dgm:pt modelId="{304EFDF5-0016-40D3-8592-F7DC1F9BDA05}" type="pres">
      <dgm:prSet presAssocID="{822C1E7F-107D-4F09-A272-B2BCE451E07F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IQ"/>
        </a:p>
      </dgm:t>
    </dgm:pt>
    <dgm:pt modelId="{74924D23-2DA0-45F3-8BF9-196159A0F78F}" type="pres">
      <dgm:prSet presAssocID="{822C1E7F-107D-4F09-A272-B2BCE451E07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1FA9CAB9-3E02-45E9-8AB2-6905CC2A654A}" srcId="{A747EAC3-BE92-43AC-9646-8F1875360A1D}" destId="{CD367FDF-813E-420D-A791-2E834136AC7A}" srcOrd="1" destOrd="0" parTransId="{20ECA406-E57B-40F3-BBD0-936952BC9AD8}" sibTransId="{93215774-0C2A-4D32-B1EE-BCE71993D2C1}"/>
    <dgm:cxn modelId="{C5D65290-1BE3-47C2-B33C-5CF6E443FA74}" srcId="{A747EAC3-BE92-43AC-9646-8F1875360A1D}" destId="{1248D0D7-4FD7-47ED-8D67-51D3A9F229F3}" srcOrd="0" destOrd="0" parTransId="{12766067-31D2-4F50-88D8-9955C2C2EEE4}" sibTransId="{AE00C175-0519-46FD-8A97-A8B6C633C82B}"/>
    <dgm:cxn modelId="{5B3E110D-DB9D-4454-AF5B-F2847A963C6B}" type="presOf" srcId="{822C1E7F-107D-4F09-A272-B2BCE451E07F}" destId="{5E534577-BF1A-42EA-975E-D23D13B169C7}" srcOrd="0" destOrd="0" presId="urn:microsoft.com/office/officeart/2005/8/layout/vList4#1"/>
    <dgm:cxn modelId="{2E4996A3-B78F-49A8-A641-7A483358E830}" type="presOf" srcId="{1248D0D7-4FD7-47ED-8D67-51D3A9F229F3}" destId="{62F04276-F3DB-48F4-BE20-F63EB53975BA}" srcOrd="1" destOrd="0" presId="urn:microsoft.com/office/officeart/2005/8/layout/vList4#1"/>
    <dgm:cxn modelId="{B2FD5240-334E-4120-B9A1-73192C93EEBC}" type="presOf" srcId="{CD367FDF-813E-420D-A791-2E834136AC7A}" destId="{4B5C04B4-D065-42D6-B250-64B34EBA55EF}" srcOrd="1" destOrd="0" presId="urn:microsoft.com/office/officeart/2005/8/layout/vList4#1"/>
    <dgm:cxn modelId="{D7B2C936-5A6B-4B60-A245-4646B00FC4C6}" type="presOf" srcId="{D71A27AF-8AB2-4A4A-A17E-311CDA2E7A97}" destId="{84D4770B-8ED3-410C-82EB-C1321429127D}" srcOrd="0" destOrd="0" presId="urn:microsoft.com/office/officeart/2005/8/layout/vList4#1"/>
    <dgm:cxn modelId="{D73F9179-17B4-4D0B-950F-18C7B7BEB628}" srcId="{A747EAC3-BE92-43AC-9646-8F1875360A1D}" destId="{D71A27AF-8AB2-4A4A-A17E-311CDA2E7A97}" srcOrd="2" destOrd="0" parTransId="{4087A205-722A-4EA5-AABE-6F1C58FAFB18}" sibTransId="{91466396-1B89-4B91-90DA-9A3DFB468415}"/>
    <dgm:cxn modelId="{8F058D67-6693-4877-8F39-35BB846E6C06}" srcId="{A747EAC3-BE92-43AC-9646-8F1875360A1D}" destId="{822C1E7F-107D-4F09-A272-B2BCE451E07F}" srcOrd="3" destOrd="0" parTransId="{55D736DA-7AE6-4D72-B38F-84FD91E7A491}" sibTransId="{107FCAF4-9C8A-4F79-B1A2-01A16F7F23A2}"/>
    <dgm:cxn modelId="{29551970-B811-4F29-AB47-153FA926401C}" type="presOf" srcId="{A747EAC3-BE92-43AC-9646-8F1875360A1D}" destId="{815BAC89-F472-40AF-9867-91AF3799B23B}" srcOrd="0" destOrd="0" presId="urn:microsoft.com/office/officeart/2005/8/layout/vList4#1"/>
    <dgm:cxn modelId="{536F0064-C124-46BB-89A9-4592B48EE2EF}" type="presOf" srcId="{822C1E7F-107D-4F09-A272-B2BCE451E07F}" destId="{74924D23-2DA0-45F3-8BF9-196159A0F78F}" srcOrd="1" destOrd="0" presId="urn:microsoft.com/office/officeart/2005/8/layout/vList4#1"/>
    <dgm:cxn modelId="{BB7BA28B-9549-4B51-AB2A-E97AB572AE60}" type="presOf" srcId="{D71A27AF-8AB2-4A4A-A17E-311CDA2E7A97}" destId="{42A42EDF-5485-44CF-8A14-9FBBA13C0EC6}" srcOrd="1" destOrd="0" presId="urn:microsoft.com/office/officeart/2005/8/layout/vList4#1"/>
    <dgm:cxn modelId="{9ECD1623-150D-47AD-8E7A-6B9BDF66425D}" type="presOf" srcId="{CD367FDF-813E-420D-A791-2E834136AC7A}" destId="{1E830E89-C8FB-431C-9A85-C91B2DD50897}" srcOrd="0" destOrd="0" presId="urn:microsoft.com/office/officeart/2005/8/layout/vList4#1"/>
    <dgm:cxn modelId="{77693334-BEF9-44B0-B540-3BDD40150F8C}" type="presOf" srcId="{1248D0D7-4FD7-47ED-8D67-51D3A9F229F3}" destId="{7EF99A6D-4737-4FA8-BFFF-B01466CF14D5}" srcOrd="0" destOrd="0" presId="urn:microsoft.com/office/officeart/2005/8/layout/vList4#1"/>
    <dgm:cxn modelId="{5A673501-A576-4764-9A9D-82BEC44AEF5D}" type="presParOf" srcId="{815BAC89-F472-40AF-9867-91AF3799B23B}" destId="{29A3578A-1936-4422-AB6D-AB3054C6D94A}" srcOrd="0" destOrd="0" presId="urn:microsoft.com/office/officeart/2005/8/layout/vList4#1"/>
    <dgm:cxn modelId="{03D3B480-5BCA-4FEA-97A4-B35EDB76A3E9}" type="presParOf" srcId="{29A3578A-1936-4422-AB6D-AB3054C6D94A}" destId="{7EF99A6D-4737-4FA8-BFFF-B01466CF14D5}" srcOrd="0" destOrd="0" presId="urn:microsoft.com/office/officeart/2005/8/layout/vList4#1"/>
    <dgm:cxn modelId="{C2688644-D6FB-4DAC-9A90-535EAAB3C5E3}" type="presParOf" srcId="{29A3578A-1936-4422-AB6D-AB3054C6D94A}" destId="{FF36C616-331F-4E67-8477-600255B0A026}" srcOrd="1" destOrd="0" presId="urn:microsoft.com/office/officeart/2005/8/layout/vList4#1"/>
    <dgm:cxn modelId="{48D7BEB6-E466-4B4B-8C8D-77D63C547177}" type="presParOf" srcId="{29A3578A-1936-4422-AB6D-AB3054C6D94A}" destId="{62F04276-F3DB-48F4-BE20-F63EB53975BA}" srcOrd="2" destOrd="0" presId="urn:microsoft.com/office/officeart/2005/8/layout/vList4#1"/>
    <dgm:cxn modelId="{2B8DB698-6AC9-49D8-80F4-106333137EEB}" type="presParOf" srcId="{815BAC89-F472-40AF-9867-91AF3799B23B}" destId="{F09D897E-2C60-428B-8F9E-35A9B7D177B7}" srcOrd="1" destOrd="0" presId="urn:microsoft.com/office/officeart/2005/8/layout/vList4#1"/>
    <dgm:cxn modelId="{450DD06C-F244-44C1-85DA-A82374BF1282}" type="presParOf" srcId="{815BAC89-F472-40AF-9867-91AF3799B23B}" destId="{ECC818FD-F1D1-4C3D-808B-11C7B00D546E}" srcOrd="2" destOrd="0" presId="urn:microsoft.com/office/officeart/2005/8/layout/vList4#1"/>
    <dgm:cxn modelId="{9450EE3A-A907-4F09-9080-CDB0F2136BFB}" type="presParOf" srcId="{ECC818FD-F1D1-4C3D-808B-11C7B00D546E}" destId="{1E830E89-C8FB-431C-9A85-C91B2DD50897}" srcOrd="0" destOrd="0" presId="urn:microsoft.com/office/officeart/2005/8/layout/vList4#1"/>
    <dgm:cxn modelId="{6F98B811-7758-476C-836F-6737C3EF1F8D}" type="presParOf" srcId="{ECC818FD-F1D1-4C3D-808B-11C7B00D546E}" destId="{74E9185E-BFBF-4AB6-BD45-A4867D55A6F6}" srcOrd="1" destOrd="0" presId="urn:microsoft.com/office/officeart/2005/8/layout/vList4#1"/>
    <dgm:cxn modelId="{9A66FF97-F1AC-46C7-AAF6-BBB58A40EA12}" type="presParOf" srcId="{ECC818FD-F1D1-4C3D-808B-11C7B00D546E}" destId="{4B5C04B4-D065-42D6-B250-64B34EBA55EF}" srcOrd="2" destOrd="0" presId="urn:microsoft.com/office/officeart/2005/8/layout/vList4#1"/>
    <dgm:cxn modelId="{7ACA77E3-F9AC-4111-BAD7-63CBF1E02ED7}" type="presParOf" srcId="{815BAC89-F472-40AF-9867-91AF3799B23B}" destId="{3DA95588-7A21-4A4C-BCD9-C0D7E55BD49B}" srcOrd="3" destOrd="0" presId="urn:microsoft.com/office/officeart/2005/8/layout/vList4#1"/>
    <dgm:cxn modelId="{AF670967-2B5C-48F0-9EDC-3E72C037D08A}" type="presParOf" srcId="{815BAC89-F472-40AF-9867-91AF3799B23B}" destId="{C3BDFC11-878B-4321-87EB-4FBD66831E2E}" srcOrd="4" destOrd="0" presId="urn:microsoft.com/office/officeart/2005/8/layout/vList4#1"/>
    <dgm:cxn modelId="{E9517A10-04B7-45CE-BD0B-FA50AA7F574F}" type="presParOf" srcId="{C3BDFC11-878B-4321-87EB-4FBD66831E2E}" destId="{84D4770B-8ED3-410C-82EB-C1321429127D}" srcOrd="0" destOrd="0" presId="urn:microsoft.com/office/officeart/2005/8/layout/vList4#1"/>
    <dgm:cxn modelId="{F8A17BF5-0F41-48A0-84C6-EE31D0112FAC}" type="presParOf" srcId="{C3BDFC11-878B-4321-87EB-4FBD66831E2E}" destId="{EC2B2DC1-6A1A-46BB-B95C-671C26383897}" srcOrd="1" destOrd="0" presId="urn:microsoft.com/office/officeart/2005/8/layout/vList4#1"/>
    <dgm:cxn modelId="{22FA1552-F411-4216-B0A4-2EC54A6DF18B}" type="presParOf" srcId="{C3BDFC11-878B-4321-87EB-4FBD66831E2E}" destId="{42A42EDF-5485-44CF-8A14-9FBBA13C0EC6}" srcOrd="2" destOrd="0" presId="urn:microsoft.com/office/officeart/2005/8/layout/vList4#1"/>
    <dgm:cxn modelId="{A482F8E5-D883-4170-9CFC-F2BE98F72301}" type="presParOf" srcId="{815BAC89-F472-40AF-9867-91AF3799B23B}" destId="{F1ED292A-1936-40B9-86EE-75010ED895AD}" srcOrd="5" destOrd="0" presId="urn:microsoft.com/office/officeart/2005/8/layout/vList4#1"/>
    <dgm:cxn modelId="{9AFE9CF2-176D-4EA8-AA57-BE930158016A}" type="presParOf" srcId="{815BAC89-F472-40AF-9867-91AF3799B23B}" destId="{7C353727-5A64-4AF5-B331-70D8DBE58214}" srcOrd="6" destOrd="0" presId="urn:microsoft.com/office/officeart/2005/8/layout/vList4#1"/>
    <dgm:cxn modelId="{71A36578-FB85-4977-ABAE-2D32AA2E6318}" type="presParOf" srcId="{7C353727-5A64-4AF5-B331-70D8DBE58214}" destId="{5E534577-BF1A-42EA-975E-D23D13B169C7}" srcOrd="0" destOrd="0" presId="urn:microsoft.com/office/officeart/2005/8/layout/vList4#1"/>
    <dgm:cxn modelId="{2850729E-0B29-4D41-A930-D301013ADF48}" type="presParOf" srcId="{7C353727-5A64-4AF5-B331-70D8DBE58214}" destId="{304EFDF5-0016-40D3-8592-F7DC1F9BDA05}" srcOrd="1" destOrd="0" presId="urn:microsoft.com/office/officeart/2005/8/layout/vList4#1"/>
    <dgm:cxn modelId="{52E87426-F438-4D94-ADE1-52C323599628}" type="presParOf" srcId="{7C353727-5A64-4AF5-B331-70D8DBE58214}" destId="{74924D23-2DA0-45F3-8BF9-196159A0F78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99A6D-4737-4FA8-BFFF-B01466CF14D5}">
      <dsp:nvSpPr>
        <dsp:cNvPr id="0" name=""/>
        <dsp:cNvSpPr/>
      </dsp:nvSpPr>
      <dsp:spPr>
        <a:xfrm>
          <a:off x="0" y="0"/>
          <a:ext cx="8136904" cy="1244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Bookman Old Style" pitchFamily="18" charset="0"/>
            </a:rPr>
            <a:t>The reaction can be represented</a:t>
          </a:r>
        </a:p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Bookman Old Style" pitchFamily="18" charset="0"/>
            </a:rPr>
            <a:t>by a chemical equation.</a:t>
          </a:r>
          <a:endParaRPr lang="ar-IQ" sz="2800" b="1" kern="1200" dirty="0">
            <a:latin typeface="Bookman Old Style" pitchFamily="18" charset="0"/>
          </a:endParaRPr>
        </a:p>
      </dsp:txBody>
      <dsp:txXfrm>
        <a:off x="1751865" y="0"/>
        <a:ext cx="6385038" cy="1244845"/>
      </dsp:txXfrm>
    </dsp:sp>
    <dsp:sp modelId="{FF36C616-331F-4E67-8477-600255B0A026}">
      <dsp:nvSpPr>
        <dsp:cNvPr id="0" name=""/>
        <dsp:cNvSpPr/>
      </dsp:nvSpPr>
      <dsp:spPr>
        <a:xfrm>
          <a:off x="124484" y="124484"/>
          <a:ext cx="1627380" cy="9958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830E89-C8FB-431C-9A85-C91B2DD50897}">
      <dsp:nvSpPr>
        <dsp:cNvPr id="0" name=""/>
        <dsp:cNvSpPr/>
      </dsp:nvSpPr>
      <dsp:spPr>
        <a:xfrm>
          <a:off x="0" y="1369330"/>
          <a:ext cx="8136904" cy="1244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Bookman Old Style" pitchFamily="18" charset="0"/>
            </a:rPr>
            <a:t>The reaction should be relatively fast.</a:t>
          </a:r>
          <a:endParaRPr lang="ar-IQ" sz="2800" b="1" kern="1200" dirty="0">
            <a:latin typeface="Bookman Old Style" pitchFamily="18" charset="0"/>
          </a:endParaRPr>
        </a:p>
      </dsp:txBody>
      <dsp:txXfrm>
        <a:off x="1751865" y="1369330"/>
        <a:ext cx="6385038" cy="1244845"/>
      </dsp:txXfrm>
    </dsp:sp>
    <dsp:sp modelId="{74E9185E-BFBF-4AB6-BD45-A4867D55A6F6}">
      <dsp:nvSpPr>
        <dsp:cNvPr id="0" name=""/>
        <dsp:cNvSpPr/>
      </dsp:nvSpPr>
      <dsp:spPr>
        <a:xfrm>
          <a:off x="124484" y="1493815"/>
          <a:ext cx="1627380" cy="9958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D4770B-8ED3-410C-82EB-C1321429127D}">
      <dsp:nvSpPr>
        <dsp:cNvPr id="0" name=""/>
        <dsp:cNvSpPr/>
      </dsp:nvSpPr>
      <dsp:spPr>
        <a:xfrm>
          <a:off x="0" y="2752254"/>
          <a:ext cx="8136904" cy="1244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Bookman Old Style" pitchFamily="18" charset="0"/>
            </a:rPr>
            <a:t>The reaction should be complete &amp; irreversible.</a:t>
          </a:r>
          <a:endParaRPr lang="ar-IQ" sz="2800" b="1" kern="1200" dirty="0">
            <a:latin typeface="Bookman Old Style" pitchFamily="18" charset="0"/>
          </a:endParaRPr>
        </a:p>
      </dsp:txBody>
      <dsp:txXfrm>
        <a:off x="1751865" y="2752254"/>
        <a:ext cx="6385038" cy="1244845"/>
      </dsp:txXfrm>
    </dsp:sp>
    <dsp:sp modelId="{EC2B2DC1-6A1A-46BB-B95C-671C26383897}">
      <dsp:nvSpPr>
        <dsp:cNvPr id="0" name=""/>
        <dsp:cNvSpPr/>
      </dsp:nvSpPr>
      <dsp:spPr>
        <a:xfrm>
          <a:off x="124484" y="2863145"/>
          <a:ext cx="1627380" cy="9958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534577-BF1A-42EA-975E-D23D13B169C7}">
      <dsp:nvSpPr>
        <dsp:cNvPr id="0" name=""/>
        <dsp:cNvSpPr/>
      </dsp:nvSpPr>
      <dsp:spPr>
        <a:xfrm>
          <a:off x="0" y="4107991"/>
          <a:ext cx="8136904" cy="1244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Bookman Old Style" pitchFamily="18" charset="0"/>
            </a:rPr>
            <a:t>The  end  point  should be easily detected.</a:t>
          </a:r>
          <a:endParaRPr lang="ar-IQ" sz="2800" b="1" kern="1200" dirty="0">
            <a:latin typeface="Bookman Old Style" pitchFamily="18" charset="0"/>
          </a:endParaRPr>
        </a:p>
      </dsp:txBody>
      <dsp:txXfrm>
        <a:off x="1751865" y="4107991"/>
        <a:ext cx="6385038" cy="1244845"/>
      </dsp:txXfrm>
    </dsp:sp>
    <dsp:sp modelId="{304EFDF5-0016-40D3-8592-F7DC1F9BDA05}">
      <dsp:nvSpPr>
        <dsp:cNvPr id="0" name=""/>
        <dsp:cNvSpPr/>
      </dsp:nvSpPr>
      <dsp:spPr>
        <a:xfrm>
          <a:off x="124484" y="4232476"/>
          <a:ext cx="1627380" cy="9958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672F13A-3732-4F73-AAE0-DEBF14DDB09A}" type="datetimeFigureOut">
              <a:rPr lang="ar-IQ" smtClean="0"/>
              <a:pPr/>
              <a:t>08/12/1446</a:t>
            </a:fld>
            <a:endParaRPr lang="ar-IQ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069A1-4CD4-4E33-8392-E2473D95B590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13A-3732-4F73-AAE0-DEBF14DDB09A}" type="datetimeFigureOut">
              <a:rPr lang="ar-IQ" smtClean="0"/>
              <a:pPr/>
              <a:t>08/12/1446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69A1-4CD4-4E33-8392-E2473D95B5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13A-3732-4F73-AAE0-DEBF14DDB09A}" type="datetimeFigureOut">
              <a:rPr lang="ar-IQ" smtClean="0"/>
              <a:pPr/>
              <a:t>08/12/1446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069A1-4CD4-4E33-8392-E2473D95B590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72F13A-3732-4F73-AAE0-DEBF14DDB09A}" type="datetimeFigureOut">
              <a:rPr lang="ar-IQ" smtClean="0"/>
              <a:pPr/>
              <a:t>08/12/1446</a:t>
            </a:fld>
            <a:endParaRPr lang="ar-IQ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069A1-4CD4-4E33-8392-E2473D95B590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13A-3732-4F73-AAE0-DEBF14DDB09A}" type="datetimeFigureOut">
              <a:rPr lang="ar-IQ" smtClean="0"/>
              <a:pPr/>
              <a:t>08/12/1446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069A1-4CD4-4E33-8392-E2473D95B590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72F13A-3732-4F73-AAE0-DEBF14DDB09A}" type="datetimeFigureOut">
              <a:rPr lang="ar-IQ" smtClean="0"/>
              <a:pPr/>
              <a:t>08/12/1446</a:t>
            </a:fld>
            <a:endParaRPr lang="ar-IQ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F069A1-4CD4-4E33-8392-E2473D95B590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672F13A-3732-4F73-AAE0-DEBF14DDB09A}" type="datetimeFigureOut">
              <a:rPr lang="ar-IQ" smtClean="0"/>
              <a:pPr/>
              <a:t>08/12/1446</a:t>
            </a:fld>
            <a:endParaRPr lang="ar-IQ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1F069A1-4CD4-4E33-8392-E2473D95B590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13A-3732-4F73-AAE0-DEBF14DDB09A}" type="datetimeFigureOut">
              <a:rPr lang="ar-IQ" smtClean="0"/>
              <a:pPr/>
              <a:t>08/12/1446</a:t>
            </a:fld>
            <a:endParaRPr lang="ar-IQ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069A1-4CD4-4E33-8392-E2473D95B590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F13A-3732-4F73-AAE0-DEBF14DDB09A}" type="datetimeFigureOut">
              <a:rPr lang="ar-IQ" smtClean="0"/>
              <a:pPr/>
              <a:t>08/12/1446</a:t>
            </a:fld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069A1-4CD4-4E33-8392-E2473D95B590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72F13A-3732-4F73-AAE0-DEBF14DDB09A}" type="datetimeFigureOut">
              <a:rPr lang="ar-IQ" smtClean="0"/>
              <a:pPr/>
              <a:t>08/12/1446</a:t>
            </a:fld>
            <a:endParaRPr lang="ar-IQ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F069A1-4CD4-4E33-8392-E2473D95B590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672F13A-3732-4F73-AAE0-DEBF14DDB09A}" type="datetimeFigureOut">
              <a:rPr lang="ar-IQ" smtClean="0"/>
              <a:pPr/>
              <a:t>08/12/1446</a:t>
            </a:fld>
            <a:endParaRPr lang="ar-IQ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1F069A1-4CD4-4E33-8392-E2473D95B590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672F13A-3732-4F73-AAE0-DEBF14DDB09A}" type="datetimeFigureOut">
              <a:rPr lang="ar-IQ" smtClean="0"/>
              <a:pPr/>
              <a:t>08/12/1446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1F069A1-4CD4-4E33-8392-E2473D95B590}" type="slidenum">
              <a:rPr lang="ar-IQ" smtClean="0"/>
              <a:pPr/>
              <a:t>‹#›</a:t>
            </a:fld>
            <a:endParaRPr lang="ar-IQ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1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r" defTabSz="914400" rtl="1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r" defTabSz="914400" rtl="1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r" defTabSz="914400" rtl="1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en.wikipedia.org/wiki/File:Phenol-red-zwitterionic-form-2D-skeletal.png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en.wikipedia.org/wiki/PH_indicator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021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0648"/>
            <a:ext cx="1381125" cy="14097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4" name="Rectangle 3"/>
          <p:cNvSpPr/>
          <p:nvPr/>
        </p:nvSpPr>
        <p:spPr>
          <a:xfrm>
            <a:off x="592832" y="188640"/>
            <a:ext cx="199445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2021 - 2022</a:t>
            </a:r>
            <a:endParaRPr lang="ar-IQ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Rockwell Extra Bold" pitchFamily="18" charset="0"/>
              </a:rPr>
              <a:t>Quantitative Assay </a:t>
            </a:r>
            <a:br>
              <a:rPr lang="en-US" sz="36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Rockwell Extra Bold" pitchFamily="18" charset="0"/>
              </a:rPr>
            </a:br>
            <a:r>
              <a:rPr lang="en-US" sz="36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Rockwell Extra Bold" pitchFamily="18" charset="0"/>
              </a:rPr>
              <a:t>of  Aspirin Tablets</a:t>
            </a:r>
            <a:endParaRPr lang="en-US" sz="3600" cap="none" dirty="0">
              <a:ln w="50800"/>
              <a:solidFill>
                <a:schemeClr val="bg1">
                  <a:shade val="50000"/>
                </a:schemeClr>
              </a:solidFill>
              <a:latin typeface="Rockwell Extra Bold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908720"/>
            <a:ext cx="2880320" cy="7060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5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Rockwell Extra Bold" pitchFamily="18" charset="0"/>
                <a:ea typeface="+mj-ea"/>
                <a:cs typeface="+mj-cs"/>
              </a:rPr>
              <a:t>Back  Titration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9" y="260648"/>
            <a:ext cx="9144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04" y="4221088"/>
            <a:ext cx="244827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Rockwell Extra Bold" pitchFamily="18" charset="0"/>
              </a:rPr>
              <a:t>Chemical</a:t>
            </a:r>
          </a:p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Rockwell Extra Bold" pitchFamily="18" charset="0"/>
              </a:rPr>
              <a:t>    Factor</a:t>
            </a:r>
            <a:endParaRPr lang="ar-IQ" sz="2800" b="1" dirty="0">
              <a:latin typeface="Rockwell Extra Bold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640960" cy="316835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 flipH="1">
            <a:off x="2771800" y="4221088"/>
            <a:ext cx="5688632" cy="2232247"/>
          </a:xfrm>
        </p:spPr>
        <p:txBody>
          <a:bodyPr/>
          <a:lstStyle/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47002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Chemical Factor</a:t>
            </a:r>
            <a:endParaRPr lang="ar-IQ" sz="5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844824"/>
            <a:ext cx="7450137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8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0649"/>
            <a:ext cx="2520280" cy="218062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87824" y="260648"/>
            <a:ext cx="5904656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latin typeface="Bookman Old Style" pitchFamily="18" charset="0"/>
              </a:rPr>
              <a:t>A student had crushed 20 aspirin tablets ( 0.3 g aspirin each ) , recorded the weight of the powder as 6.5 g &amp; he quantitatively analyzed aspirin by back titration .</a:t>
            </a:r>
          </a:p>
          <a:p>
            <a:pPr algn="l"/>
            <a:r>
              <a:rPr lang="en-US" sz="2400" b="1" dirty="0" smtClean="0">
                <a:latin typeface="Bookman Old Style" pitchFamily="18" charset="0"/>
              </a:rPr>
              <a:t> </a:t>
            </a:r>
            <a:endParaRPr lang="ar-IQ" sz="2400" b="1" dirty="0"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564904"/>
            <a:ext cx="864096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latin typeface="Bookman Old Style" pitchFamily="18" charset="0"/>
              </a:rPr>
              <a:t>Using 0.325 g of crushed powdered sample,  N/2  </a:t>
            </a:r>
            <a:r>
              <a:rPr lang="en-US" sz="2400" b="1" dirty="0" err="1" smtClean="0">
                <a:latin typeface="Bookman Old Style" pitchFamily="18" charset="0"/>
              </a:rPr>
              <a:t>NaOH</a:t>
            </a:r>
            <a:r>
              <a:rPr lang="en-US" sz="2400" b="1" dirty="0" smtClean="0">
                <a:latin typeface="Bookman Old Style" pitchFamily="18" charset="0"/>
              </a:rPr>
              <a:t> &amp;  N/2  </a:t>
            </a:r>
            <a:r>
              <a:rPr lang="en-US" sz="2400" b="1" dirty="0" err="1" smtClean="0">
                <a:latin typeface="Bookman Old Style" pitchFamily="18" charset="0"/>
              </a:rPr>
              <a:t>HCl</a:t>
            </a:r>
            <a:r>
              <a:rPr lang="en-US" sz="2400" b="1" dirty="0" smtClean="0">
                <a:latin typeface="Bookman Old Style" pitchFamily="18" charset="0"/>
              </a:rPr>
              <a:t>  std.  </a:t>
            </a:r>
            <a:r>
              <a:rPr lang="en-US" sz="2400" b="1" dirty="0" err="1" smtClean="0">
                <a:latin typeface="Bookman Old Style" pitchFamily="18" charset="0"/>
              </a:rPr>
              <a:t>sln</a:t>
            </a:r>
            <a:r>
              <a:rPr lang="en-US" sz="2400" b="1" dirty="0" smtClean="0">
                <a:latin typeface="Bookman Old Style" pitchFamily="18" charset="0"/>
              </a:rPr>
              <a:t>.  He recorded the results in the following data table: </a:t>
            </a:r>
            <a:endParaRPr lang="ar-IQ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185585"/>
              </p:ext>
            </p:extLst>
          </p:nvPr>
        </p:nvGraphicFramePr>
        <p:xfrm>
          <a:off x="323529" y="3789042"/>
          <a:ext cx="8568951" cy="1920212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497250"/>
                <a:gridCol w="1682100"/>
                <a:gridCol w="5389601"/>
              </a:tblGrid>
              <a:tr h="48005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i="1" dirty="0" smtClean="0">
                          <a:latin typeface="Bookman Old Style" pitchFamily="18" charset="0"/>
                        </a:rPr>
                        <a:t>Blank exp.</a:t>
                      </a:r>
                      <a:endParaRPr lang="ar-IQ" sz="1800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i="1" dirty="0" smtClean="0">
                          <a:latin typeface="Bookman Old Style" pitchFamily="18" charset="0"/>
                        </a:rPr>
                        <a:t>Sample exp.</a:t>
                      </a:r>
                      <a:endParaRPr lang="ar-IQ" sz="1800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IQ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Bookman Old Style" pitchFamily="18" charset="0"/>
                        </a:rPr>
                        <a:t>_____</a:t>
                      </a:r>
                      <a:endParaRPr lang="ar-IQ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Bookman Old Style" pitchFamily="18" charset="0"/>
                        </a:rPr>
                        <a:t>0.325 g</a:t>
                      </a:r>
                      <a:endParaRPr lang="ar-IQ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Bookman Old Style" pitchFamily="18" charset="0"/>
                        </a:rPr>
                        <a:t>Weight</a:t>
                      </a:r>
                      <a:r>
                        <a:rPr lang="en-US" sz="2000" b="1" baseline="0" dirty="0" smtClean="0">
                          <a:latin typeface="Bookman Old Style" pitchFamily="18" charset="0"/>
                        </a:rPr>
                        <a:t> of the powdered aspirin used</a:t>
                      </a:r>
                      <a:endParaRPr lang="ar-IQ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Bookman Old Style" pitchFamily="18" charset="0"/>
                        </a:rPr>
                        <a:t>30.61 ml</a:t>
                      </a:r>
                      <a:endParaRPr lang="ar-IQ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Bookman Old Style" pitchFamily="18" charset="0"/>
                        </a:rPr>
                        <a:t>30.61 ml</a:t>
                      </a:r>
                      <a:endParaRPr lang="ar-IQ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Bookman Old Style" pitchFamily="18" charset="0"/>
                        </a:rPr>
                        <a:t>Volume</a:t>
                      </a:r>
                      <a:r>
                        <a:rPr lang="en-US" sz="2000" b="1" baseline="0" dirty="0" smtClean="0">
                          <a:latin typeface="Bookman Old Style" pitchFamily="18" charset="0"/>
                        </a:rPr>
                        <a:t>  of  0.49 N  </a:t>
                      </a:r>
                      <a:r>
                        <a:rPr lang="en-US" sz="2000" b="1" baseline="0" dirty="0" err="1" smtClean="0">
                          <a:latin typeface="Bookman Old Style" pitchFamily="18" charset="0"/>
                        </a:rPr>
                        <a:t>NaOH</a:t>
                      </a:r>
                      <a:r>
                        <a:rPr lang="en-US" sz="2000" b="1" baseline="0" dirty="0" smtClean="0">
                          <a:latin typeface="Bookman Old Style" pitchFamily="18" charset="0"/>
                        </a:rPr>
                        <a:t>  used</a:t>
                      </a:r>
                      <a:endParaRPr lang="ar-IQ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Bookman Old Style" pitchFamily="18" charset="0"/>
                        </a:rPr>
                        <a:t>28 ml</a:t>
                      </a:r>
                      <a:endParaRPr lang="ar-IQ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Bookman Old Style" pitchFamily="18" charset="0"/>
                        </a:rPr>
                        <a:t>21.5 ml</a:t>
                      </a:r>
                      <a:endParaRPr lang="ar-IQ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latin typeface="Bookman Old Style" pitchFamily="18" charset="0"/>
                        </a:rPr>
                        <a:t>Volume</a:t>
                      </a:r>
                      <a:r>
                        <a:rPr lang="en-US" sz="2000" b="1" baseline="0" dirty="0" smtClean="0">
                          <a:latin typeface="Bookman Old Style" pitchFamily="18" charset="0"/>
                        </a:rPr>
                        <a:t> of  0.51 N HCL consumed</a:t>
                      </a:r>
                      <a:endParaRPr lang="ar-IQ" sz="20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79512" y="5877272"/>
            <a:ext cx="8964488" cy="83099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Each 0.045 g of aspirin     1 ml of 0.5 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NaOH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std.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sln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                                     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1 ml of 0.5 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HCl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std.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sln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6093296"/>
            <a:ext cx="229357" cy="1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6381328"/>
            <a:ext cx="229359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40450" y="-119136"/>
            <a:ext cx="890355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1- Calculate  the  average  weight  of  an  individual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aspirin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tablet?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Answer: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T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he average wt. of an individual tablet = 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6.5 / 20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                                                            = 0.325 g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2- How  many  grams of aspirin ( pure ) is present in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   the 0.325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gm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student's sample?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Answer: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st</a:t>
            </a:r>
            <a:r>
              <a:rPr lang="en-US" sz="2400" b="1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Bookman Old Style" pitchFamily="18" charset="0"/>
                <a:cs typeface="Arial" pitchFamily="34" charset="0"/>
              </a:rPr>
              <a:t>We should correct the normality of the used </a:t>
            </a:r>
            <a:r>
              <a:rPr lang="en-US" sz="2400" b="1" dirty="0" err="1" smtClean="0">
                <a:solidFill>
                  <a:srgbClr val="7030A0"/>
                </a:solidFill>
                <a:latin typeface="Bookman Old Style" pitchFamily="18" charset="0"/>
                <a:cs typeface="Arial" pitchFamily="34" charset="0"/>
              </a:rPr>
              <a:t>HCl</a:t>
            </a:r>
            <a:r>
              <a:rPr lang="en-US" sz="2400" b="1" dirty="0" smtClean="0">
                <a:solidFill>
                  <a:srgbClr val="7030A0"/>
                </a:solidFill>
                <a:latin typeface="Bookman Old Style" pitchFamily="18" charset="0"/>
                <a:cs typeface="Arial" pitchFamily="34" charset="0"/>
              </a:rPr>
              <a:t> to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Bookman Old Style" pitchFamily="18" charset="0"/>
                <a:cs typeface="Arial" pitchFamily="34" charset="0"/>
              </a:rPr>
              <a:t>     </a:t>
            </a:r>
            <a:r>
              <a:rPr lang="en-US" sz="2400" b="1" dirty="0" smtClean="0">
                <a:solidFill>
                  <a:srgbClr val="7030A0"/>
                </a:solidFill>
                <a:latin typeface="Bookman Old Style" pitchFamily="18" charset="0"/>
                <a:cs typeface="Arial" pitchFamily="34" charset="0"/>
              </a:rPr>
              <a:t>0.5 N: 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N1*V1=N2*V2, 0.51*21.5=0.5*V2                    V2=21.93 ml of 0.5N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HCl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 reacted with excess unreacted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NaOH</a:t>
            </a:r>
            <a:endParaRPr lang="en-US" sz="2400" b="1" dirty="0" smtClean="0">
              <a:solidFill>
                <a:srgbClr val="7030A0"/>
              </a:solidFill>
              <a:latin typeface="Bookman Old Style" pitchFamily="18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2</a:t>
            </a:r>
            <a:r>
              <a:rPr lang="en-US" sz="2400" b="1" baseline="30000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nd</a:t>
            </a:r>
            <a:r>
              <a:rPr lang="en-US" sz="2400" b="1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Bookman Old Style" pitchFamily="18" charset="0"/>
                <a:cs typeface="Arial" pitchFamily="34" charset="0"/>
              </a:rPr>
              <a:t>We should also correct the normality of blank:       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N3(N1)*V3=N4(N2)*V4, 0.51*28=0.5*V4, V4=28.56 ml of 0.5N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HCl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 consumed in blank experiment                   </a:t>
            </a:r>
            <a:r>
              <a:rPr lang="en-US" sz="2400" b="1" dirty="0" smtClean="0">
                <a:solidFill>
                  <a:srgbClr val="7030A0"/>
                </a:solidFill>
                <a:latin typeface="Bookman Old Style" pitchFamily="18" charset="0"/>
                <a:cs typeface="Arial" pitchFamily="34" charset="0"/>
              </a:rPr>
              <a:t> 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latin typeface="Bookman Old Style" pitchFamily="18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1052736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  <a:latin typeface="Bookman Old Style" pitchFamily="18" charset="0"/>
              </a:rPr>
              <a:t>rd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Bookman Old Style" pitchFamily="18" charset="0"/>
              </a:rPr>
              <a:t>Calculate  the  volume  of  0.5 N </a:t>
            </a:r>
            <a:r>
              <a:rPr lang="en-US" sz="2400" b="1" dirty="0" err="1" smtClean="0">
                <a:solidFill>
                  <a:srgbClr val="7030A0"/>
                </a:solidFill>
                <a:latin typeface="Bookman Old Style" pitchFamily="18" charset="0"/>
              </a:rPr>
              <a:t>HCl</a:t>
            </a:r>
            <a:r>
              <a:rPr lang="en-US" sz="2400" b="1" dirty="0" smtClean="0">
                <a:solidFill>
                  <a:srgbClr val="7030A0"/>
                </a:solidFill>
                <a:latin typeface="Bookman Old Style" pitchFamily="18" charset="0"/>
              </a:rPr>
              <a:t> reacted with</a:t>
            </a:r>
          </a:p>
          <a:p>
            <a:pPr algn="l"/>
            <a:r>
              <a:rPr lang="en-US" sz="2400" b="1" dirty="0" smtClean="0">
                <a:latin typeface="Bookman Old Style" pitchFamily="18" charset="0"/>
              </a:rPr>
              <a:t>     </a:t>
            </a:r>
            <a:r>
              <a:rPr lang="en-US" sz="2400" b="1" dirty="0" smtClean="0">
                <a:solidFill>
                  <a:srgbClr val="7030A0"/>
                </a:solidFill>
                <a:latin typeface="Bookman Old Style" pitchFamily="18" charset="0"/>
              </a:rPr>
              <a:t>pure aspirin indirectly:                                            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V4-V2=28.56-21.93=6.63ml 0.5N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HCl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(V5)</a:t>
            </a:r>
            <a:endParaRPr lang="ar-IQ" sz="2400" b="1" dirty="0">
              <a:latin typeface="Bookman Old Style" pitchFamily="18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41214" y="2905200"/>
            <a:ext cx="93650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Calculate the amount of pure aspirin present in the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7030A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sample by using the calculated </a:t>
            </a:r>
            <a:r>
              <a:rPr lang="en-US" sz="2400" b="1" dirty="0" smtClean="0">
                <a:solidFill>
                  <a:srgbClr val="7030A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hemical </a:t>
            </a:r>
            <a:r>
              <a:rPr lang="en-US" sz="2400" b="1" dirty="0" smtClean="0">
                <a:solidFill>
                  <a:srgbClr val="7030A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actor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   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Each 1ml of 0.5 N 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HCl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is equivalent to 0.045 g of 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Aspirin.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6.63(V5)*0.045= 0.29835 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gm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aspirin in the one 0.3gm aspirin tablet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5516" y="260648"/>
            <a:ext cx="8712968" cy="58785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</a:rPr>
              <a:t>Methods  of  Analytical  Chemistry  is  of two types:</a:t>
            </a:r>
          </a:p>
          <a:p>
            <a:pPr algn="l"/>
            <a:r>
              <a:rPr lang="en-US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1- </a:t>
            </a:r>
            <a:r>
              <a:rPr lang="en-US" sz="28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Qualitative Analysis:</a:t>
            </a:r>
          </a:p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It determines the presence or absence of a particular compound, but not the mass or concentration.</a:t>
            </a:r>
          </a:p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By  definition ,  qualitative  analysis  do not measure quantity.</a:t>
            </a:r>
          </a:p>
          <a:p>
            <a:pPr algn="l"/>
            <a:endParaRPr lang="ar-IQ" sz="2400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l"/>
            <a:r>
              <a:rPr lang="en-US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2- </a:t>
            </a:r>
            <a:r>
              <a:rPr lang="en-US" sz="28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Quantitative Analysis:</a:t>
            </a:r>
            <a:endParaRPr lang="ar-IQ" sz="2800" b="1" i="1" u="sng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It  determines  how  much  of each component , or of specified  components  is  present  in a given sample.</a:t>
            </a:r>
          </a:p>
          <a:p>
            <a:pPr algn="l"/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l"/>
            <a:r>
              <a:rPr lang="en-US" sz="2800" b="1" i="1" u="sng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Methods of Quantitative Chemical Analysis :</a:t>
            </a:r>
          </a:p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1-Volumetric (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Titrimetric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) analysis.</a:t>
            </a:r>
          </a:p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2-Gravimetric analysis.</a:t>
            </a:r>
          </a:p>
          <a:p>
            <a:pPr algn="l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3-Spectrophotometric analysis.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0116988"/>
              </p:ext>
            </p:extLst>
          </p:nvPr>
        </p:nvGraphicFramePr>
        <p:xfrm>
          <a:off x="755576" y="1313384"/>
          <a:ext cx="8136904" cy="53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683568" y="169575"/>
            <a:ext cx="820891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Rockwell Extra Bold" pitchFamily="18" charset="0"/>
                <a:cs typeface="Times New Roman" pitchFamily="18" charset="0"/>
              </a:rPr>
              <a:t>Requirements  For  a  Titrimetric Assay:</a:t>
            </a:r>
            <a:endParaRPr lang="ar-IQ" sz="3200" i="1" dirty="0">
              <a:solidFill>
                <a:schemeClr val="accent6">
                  <a:lumMod val="50000"/>
                </a:schemeClr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188640"/>
            <a:ext cx="8784976" cy="1261884"/>
          </a:xfrm>
          <a:prstGeom prst="rect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1" i="1" u="sng" dirty="0" smtClean="0">
                <a:solidFill>
                  <a:srgbClr val="FFFF00"/>
                </a:solidFill>
                <a:latin typeface="Rockwell Extra Bold" pitchFamily="18" charset="0"/>
                <a:cs typeface="Times New Roman" pitchFamily="18" charset="0"/>
              </a:rPr>
              <a:t>Types of Titration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Rockwell Extra Bold" pitchFamily="18" charset="0"/>
                <a:cs typeface="Times New Roman" pitchFamily="18" charset="0"/>
              </a:rPr>
              <a:t>:</a:t>
            </a:r>
          </a:p>
          <a:p>
            <a:pPr algn="l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1- Forward titration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(direct titration).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2- Back titration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(indirect titration).</a:t>
            </a:r>
            <a:endParaRPr lang="ar-IQ" sz="2400" b="1" dirty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8784976" cy="194421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b="1" i="1" u="sng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Back Titration:</a:t>
            </a:r>
          </a:p>
          <a:p>
            <a:pPr algn="l">
              <a:buNone/>
            </a:pPr>
            <a:r>
              <a:rPr lang="en-US" sz="2400" dirty="0" smtClean="0">
                <a:latin typeface="Bookman Old Style" pitchFamily="18" charset="0"/>
                <a:cs typeface="Times New Roman" pitchFamily="18" charset="0"/>
              </a:rPr>
              <a:t>It  includes  the  addition  of  an  excess of a std. solution to  a  weighted  amount  of  a sample and then the excess un-reacted  std.  solution  is  determined  by titration with another  std.  solution.</a:t>
            </a:r>
            <a:endParaRPr lang="ar-IQ" sz="24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3573016"/>
            <a:ext cx="8784976" cy="3046988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Back Titration Is Used For:</a:t>
            </a:r>
          </a:p>
          <a:p>
            <a:pPr algn="l"/>
            <a:r>
              <a:rPr lang="en-US" sz="2400" b="1" dirty="0" smtClean="0">
                <a:latin typeface="Bookman Old Style" pitchFamily="18" charset="0"/>
                <a:cs typeface="Times New Roman" pitchFamily="18" charset="0"/>
              </a:rPr>
              <a:t>1- Volatile substances, e.g.,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NH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b="1" dirty="0" smtClean="0">
                <a:latin typeface="Bookman Old Style" pitchFamily="18" charset="0"/>
                <a:cs typeface="Times New Roman" pitchFamily="18" charset="0"/>
              </a:rPr>
              <a:t>2- Insoluble or slightly soluble substances, e.g.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CaCO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3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latin typeface="Bookman Old Style" pitchFamily="18" charset="0"/>
                <a:cs typeface="Times New Roman" pitchFamily="18" charset="0"/>
              </a:rPr>
              <a:t>3- Substances  for  which  the  quantitative   reaction</a:t>
            </a:r>
          </a:p>
          <a:p>
            <a:pPr algn="l"/>
            <a:r>
              <a:rPr lang="en-US" sz="2400" b="1" dirty="0" smtClean="0">
                <a:latin typeface="Bookman Old Style" pitchFamily="18" charset="0"/>
                <a:cs typeface="Times New Roman" pitchFamily="18" charset="0"/>
              </a:rPr>
              <a:t>    proceeds  rapidly  only  in  the  presence  of excess </a:t>
            </a:r>
          </a:p>
          <a:p>
            <a:pPr algn="l"/>
            <a:r>
              <a:rPr lang="en-US" sz="2400" b="1" dirty="0" smtClean="0">
                <a:latin typeface="Bookman Old Style" pitchFamily="18" charset="0"/>
                <a:cs typeface="Times New Roman" pitchFamily="18" charset="0"/>
              </a:rPr>
              <a:t>    of reagent, e.g.,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Lactic acid  </a:t>
            </a:r>
            <a:r>
              <a:rPr lang="en-US" sz="2400" b="1" dirty="0" smtClean="0">
                <a:latin typeface="Bookman Old Style" pitchFamily="18" charset="0"/>
                <a:cs typeface="Times New Roman" pitchFamily="18" charset="0"/>
              </a:rPr>
              <a:t>&amp;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Aspirin</a:t>
            </a:r>
            <a:r>
              <a:rPr lang="en-US" sz="2400" b="1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b="1" dirty="0" smtClean="0">
                <a:latin typeface="Bookman Old Style" pitchFamily="18" charset="0"/>
                <a:cs typeface="Times New Roman" pitchFamily="18" charset="0"/>
              </a:rPr>
              <a:t>4- Substances  which  decompose  on  heating,  e.g. ,</a:t>
            </a:r>
          </a:p>
          <a:p>
            <a:pPr algn="l"/>
            <a:r>
              <a:rPr lang="en-US" sz="2400" b="1" dirty="0" smtClean="0">
                <a:latin typeface="Bookman Old Style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Formaldehyde</a:t>
            </a:r>
            <a:r>
              <a:rPr lang="en-US" sz="2400" b="1" dirty="0" smtClean="0">
                <a:latin typeface="Bookman Old Style" pitchFamily="18" charset="0"/>
                <a:cs typeface="Times New Roman" pitchFamily="18" charset="0"/>
              </a:rPr>
              <a:t>.</a:t>
            </a:r>
            <a:endParaRPr lang="ar-IQ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260648"/>
            <a:ext cx="8640960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 Extra Bold" pitchFamily="18" charset="0"/>
                <a:cs typeface="Times New Roman" pitchFamily="18" charset="0"/>
              </a:rPr>
              <a:t>Assay Of Aspirin</a:t>
            </a:r>
            <a:endParaRPr lang="ar-IQ" sz="32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ckwell Extra Bold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712968" cy="5688632"/>
          </a:xfr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sz="3300" b="1" u="sng" dirty="0" smtClean="0">
                <a:solidFill>
                  <a:srgbClr val="FFC000"/>
                </a:solidFill>
                <a:latin typeface="Rockwell Extra Bold" pitchFamily="18" charset="0"/>
                <a:cs typeface="Times New Roman" pitchFamily="18" charset="0"/>
              </a:rPr>
              <a:t>Principle:</a:t>
            </a:r>
          </a:p>
          <a:p>
            <a:pPr algn="l">
              <a:buNone/>
            </a:pPr>
            <a:r>
              <a:rPr lang="en-US" sz="31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The determination of the amount of aspirin present  in a  tablet  dosage  form  is done by alkaline hydrolysis of aspirin using </a:t>
            </a:r>
            <a:r>
              <a:rPr lang="en-US" sz="3100" b="1" i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N/2</a:t>
            </a:r>
            <a:r>
              <a:rPr lang="en-US" sz="31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NaOH</a:t>
            </a:r>
            <a:r>
              <a:rPr lang="en-US" sz="31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 standard solution  followed by back titrating  of  the  excess  unreacted  alkali using  </a:t>
            </a:r>
            <a:r>
              <a:rPr lang="en-US" sz="3100" b="1" i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N/2</a:t>
            </a:r>
            <a:r>
              <a:rPr lang="en-US" sz="31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en-US" sz="3100" b="1" dirty="0" err="1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HCl</a:t>
            </a:r>
            <a:r>
              <a:rPr lang="en-US" sz="31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 std. solution &amp; phenol red as  indicator.</a:t>
            </a:r>
          </a:p>
          <a:p>
            <a:pPr algn="l">
              <a:buNone/>
            </a:pPr>
            <a:endParaRPr lang="ar-IQ" sz="3100" b="1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ar-IQ" sz="3100" b="1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3100" b="1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3100" b="1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838" y="4221088"/>
            <a:ext cx="8041026" cy="223224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360" y="2606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80112" y="2492896"/>
            <a:ext cx="3009900" cy="40481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2909" y="2564904"/>
            <a:ext cx="5040560" cy="4032448"/>
          </a:xfr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Titration of the excess un-reacted alkali with N/2 </a:t>
            </a:r>
            <a:r>
              <a:rPr lang="en-US" sz="3200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HCl</a:t>
            </a:r>
            <a:r>
              <a:rPr lang="en-US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std. solution using phenol red indicator</a:t>
            </a:r>
            <a:endParaRPr lang="ar-IQ" sz="32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60648"/>
            <a:ext cx="8496944" cy="20621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Aspirin   readily   dissolved   in   dilute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NaOH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  solution   and    hydrolyzed completely  by gentle boiling for 10  minutes with  an  excess  of   a 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219998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As   in   other   quantitative   determination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involving   boiling   with  a  standard  alkali ,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cooling  and  back  </a:t>
            </a:r>
            <a:r>
              <a:rPr lang="en-US" sz="2800" b="1" baseline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titrating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 the excess,  it’s necessary  to  carry  out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blank  experiment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without  the 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aspirin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u="sng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In order to: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1- Minimize  any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 error due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    to    small   unavoidable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    losses.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2-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 Heating and cooling an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    a</a:t>
            </a:r>
            <a:r>
              <a:rPr lang="en-US" sz="2400" b="1" baseline="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lkaline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  liquid  results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    in  an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apparent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  change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  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 in   strength   </a:t>
            </a:r>
            <a:r>
              <a:rPr lang="en-US" sz="2400" b="1" baseline="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if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  certain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    indicators  are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used 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4017756" cy="453650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660232" y="2276872"/>
            <a:ext cx="2016224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Bookman Old Style" pitchFamily="18" charset="0"/>
                <a:cs typeface="+mj-cs"/>
              </a:rPr>
              <a:t>A separate determination, the sample being omitted, under exactly the same experimental conditions as employed in the actual analysis of the sample.</a:t>
            </a:r>
            <a:endParaRPr lang="ar-IQ" dirty="0">
              <a:latin typeface="Bookman Old Style" pitchFamily="18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907704" y="476672"/>
          <a:ext cx="6211888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" name="CS ChemDraw Drawing" r:id="rId3" imgW="6212520" imgH="1721880" progId="ChemDraw.Document.5.0">
                  <p:embed/>
                </p:oleObj>
              </mc:Choice>
              <mc:Fallback>
                <p:oleObj name="CS ChemDraw Drawing" r:id="rId3" imgW="6212520" imgH="1721880" progId="ChemDraw.Document.5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76672"/>
                        <a:ext cx="6211888" cy="172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260648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This change may  be due to the interaction of the  reagent  with  the  glass  or  due  to , the absorption  of  atmospheric  CO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,</a:t>
            </a:r>
          </a:p>
          <a:p>
            <a:pPr algn="l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CO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is  rapidly  absorbed  by  the  hot alkaline solution  to form  sodium  carbonate .</a:t>
            </a:r>
          </a:p>
          <a:p>
            <a:pPr algn="l">
              <a:buNone/>
            </a:pP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In the back titration  with  the  standard  acid the  librated  CO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causes a color change of the indicator  before  the  actual  end  point.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971600" y="2564904"/>
          <a:ext cx="6699656" cy="696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" name="CS ChemDraw Drawing" r:id="rId6" imgW="3697920" imgH="383400" progId="ChemDraw.Document.5.0">
                  <p:embed/>
                </p:oleObj>
              </mc:Choice>
              <mc:Fallback>
                <p:oleObj name="CS ChemDraw Drawing" r:id="rId6" imgW="3697920" imgH="383400" progId="ChemDraw.Document.5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564904"/>
                        <a:ext cx="6699656" cy="696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827584" y="5301208"/>
          <a:ext cx="714100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" name="CS ChemDraw Drawing" r:id="rId8" imgW="4442400" imgH="627120" progId="ChemDraw.Document.5.0">
                  <p:embed/>
                </p:oleObj>
              </mc:Choice>
              <mc:Fallback>
                <p:oleObj name="CS ChemDraw Drawing" r:id="rId8" imgW="4442400" imgH="627120" progId="ChemDraw.Document.5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301208"/>
                        <a:ext cx="7141000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Arrow Callout 8"/>
          <p:cNvSpPr/>
          <p:nvPr/>
        </p:nvSpPr>
        <p:spPr>
          <a:xfrm>
            <a:off x="4572000" y="5661248"/>
            <a:ext cx="4320480" cy="86409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i="1" dirty="0" smtClean="0">
                <a:latin typeface="Bookman Old Style" pitchFamily="18" charset="0"/>
              </a:rPr>
              <a:t>False end point</a:t>
            </a:r>
            <a:endParaRPr lang="ar-IQ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188640"/>
            <a:ext cx="4851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Bookman Old Style" pitchFamily="18" charset="0"/>
              </a:rPr>
              <a:t>Phenol Red Indicator:</a:t>
            </a:r>
            <a:endParaRPr lang="ar-IQ" sz="3200" dirty="0">
              <a:latin typeface="Bookman Old Style" pitchFamily="18" charset="0"/>
            </a:endParaRPr>
          </a:p>
        </p:txBody>
      </p:sp>
      <p:pic>
        <p:nvPicPr>
          <p:cNvPr id="6" name="Content Placeholder 3" descr="http://upload.wikimedia.org/wikipedia/commons/thumb/a/a8/Phenol-red-zwitterionic-form-2D-skeletal.png/200px-Phenol-red-zwitterionic-form-2D-skeletal.png">
            <a:hlinkClick r:id="rId3" tooltip="&quot;Phenol red&quot;"/>
          </p:cNvPr>
          <p:cNvPicPr>
            <a:picLocks noGrp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28083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1520" y="76470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It’s also known as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phenolsulfonphthaline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( PSP ) is a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cs typeface="Times New Roman" pitchFamily="18" charset="0"/>
                <a:hlinkClick r:id="rId5" tooltip="PH indicator"/>
              </a:rPr>
              <a:t>pH indicator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.</a:t>
            </a:r>
            <a:endParaRPr lang="ar-IQ" sz="24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1560" y="2132856"/>
            <a:ext cx="8180172" cy="42484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725144"/>
            <a:ext cx="1008112" cy="158417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725144"/>
            <a:ext cx="936104" cy="159754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818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Bookman Old Style</vt:lpstr>
      <vt:lpstr>Calibri</vt:lpstr>
      <vt:lpstr>Garamond</vt:lpstr>
      <vt:lpstr>Rockwell Extra Bold</vt:lpstr>
      <vt:lpstr>Tahoma</vt:lpstr>
      <vt:lpstr>Times New Roman</vt:lpstr>
      <vt:lpstr>Tunga</vt:lpstr>
      <vt:lpstr>BlackTie</vt:lpstr>
      <vt:lpstr>CS ChemDraw Drawing</vt:lpstr>
      <vt:lpstr>Quantitative Assay  of  Aspirin Tablets</vt:lpstr>
      <vt:lpstr>PowerPoint Presentation</vt:lpstr>
      <vt:lpstr>PowerPoint Presentation</vt:lpstr>
      <vt:lpstr>PowerPoint Presentation</vt:lpstr>
      <vt:lpstr>PowerPoint Presentation</vt:lpstr>
      <vt:lpstr>Titration of the excess un-reacted alkali with N/2 HCl std. solution using phenol red indicator</vt:lpstr>
      <vt:lpstr>PowerPoint Presentation</vt:lpstr>
      <vt:lpstr>PowerPoint Presentation</vt:lpstr>
      <vt:lpstr>PowerPoint Presentation</vt:lpstr>
      <vt:lpstr>PowerPoint Presentation</vt:lpstr>
      <vt:lpstr>Chemical Factor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Digital Net</cp:lastModifiedBy>
  <cp:revision>146</cp:revision>
  <dcterms:created xsi:type="dcterms:W3CDTF">2013-11-03T07:14:24Z</dcterms:created>
  <dcterms:modified xsi:type="dcterms:W3CDTF">2025-06-04T15:50:44Z</dcterms:modified>
</cp:coreProperties>
</file>