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71" r:id="rId4"/>
    <p:sldId id="258" r:id="rId5"/>
    <p:sldId id="272" r:id="rId6"/>
    <p:sldId id="273" r:id="rId7"/>
    <p:sldId id="274" r:id="rId8"/>
    <p:sldId id="287" r:id="rId9"/>
    <p:sldId id="276" r:id="rId10"/>
    <p:sldId id="277" r:id="rId11"/>
    <p:sldId id="278" r:id="rId12"/>
    <p:sldId id="279" r:id="rId13"/>
    <p:sldId id="280" r:id="rId14"/>
    <p:sldId id="281" r:id="rId15"/>
    <p:sldId id="282" r:id="rId16"/>
    <p:sldId id="283" r:id="rId17"/>
    <p:sldId id="269" r:id="rId18"/>
    <p:sldId id="284" r:id="rId19"/>
    <p:sldId id="288" r:id="rId20"/>
    <p:sldId id="289" r:id="rId21"/>
    <p:sldId id="290"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20" name="Footer Placeholder 19"/>
          <p:cNvSpPr>
            <a:spLocks noGrp="1"/>
          </p:cNvSpPr>
          <p:nvPr>
            <p:ph type="ftr" sz="quarter" idx="11"/>
          </p:nvPr>
        </p:nvSpPr>
        <p:spPr/>
        <p:txBody>
          <a:bodyPr/>
          <a:lstStyle/>
          <a:p>
            <a:endParaRPr lang="ar-IQ"/>
          </a:p>
        </p:txBody>
      </p:sp>
      <p:sp>
        <p:nvSpPr>
          <p:cNvPr id="10" name="Slide Number Placeholder 9"/>
          <p:cNvSpPr>
            <a:spLocks noGrp="1"/>
          </p:cNvSpPr>
          <p:nvPr>
            <p:ph type="sldNum" sz="quarter" idx="12"/>
          </p:nvPr>
        </p:nvSpPr>
        <p:spPr/>
        <p:txBody>
          <a:bodyPr/>
          <a:lstStyle/>
          <a:p>
            <a:fld id="{524C9BFB-9257-4233-8A01-D5BD6BB5B73E}" type="slidenum">
              <a:rPr lang="ar-IQ" smtClean="0"/>
              <a:pPr/>
              <a:t>‹#›</a:t>
            </a:fld>
            <a:endParaRPr lang="ar-IQ"/>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24C9BFB-9257-4233-8A01-D5BD6BB5B73E}" type="slidenum">
              <a:rPr lang="ar-IQ" smtClean="0"/>
              <a:pPr/>
              <a:t>‹#›</a:t>
            </a:fld>
            <a:endParaRPr lang="ar-IQ"/>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524C9BFB-9257-4233-8A01-D5BD6BB5B73E}" type="slidenum">
              <a:rPr lang="ar-IQ" smtClean="0"/>
              <a:pPr/>
              <a:t>‹#›</a:t>
            </a:fld>
            <a:endParaRPr lang="ar-IQ"/>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24C9BFB-9257-4233-8A01-D5BD6BB5B73E}"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4104A4D-21F2-490E-982F-089D753C309B}" type="datetimeFigureOut">
              <a:rPr lang="ar-IQ" smtClean="0"/>
              <a:pPr/>
              <a:t>27/04/1446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24C9BFB-9257-4233-8A01-D5BD6BB5B73E}" type="slidenum">
              <a:rPr lang="ar-IQ" smtClean="0"/>
              <a:pPr/>
              <a:t>‹#›</a:t>
            </a:fld>
            <a:endParaRPr lang="ar-IQ"/>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4104A4D-21F2-490E-982F-089D753C309B}" type="datetimeFigureOut">
              <a:rPr lang="ar-IQ" smtClean="0"/>
              <a:pPr/>
              <a:t>27/04/1446</a:t>
            </a:fld>
            <a:endParaRPr lang="ar-IQ"/>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24C9BFB-9257-4233-8A01-D5BD6BB5B73E}" type="slidenum">
              <a:rPr lang="ar-IQ" smtClean="0"/>
              <a:pPr/>
              <a:t>‹#›</a:t>
            </a:fld>
            <a:endParaRPr lang="ar-IQ"/>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7.wmf"/></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2.emf"/></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jpeg"/><Relationship Id="rId7" Type="http://schemas.openxmlformats.org/officeDocument/2006/relationships/image" Target="../media/image10.png"/><Relationship Id="rId2" Type="http://schemas.openxmlformats.org/officeDocument/2006/relationships/hyperlink" Target="http://www.google.iq/url?sa=i&amp;rct=j&amp;q=&amp;esrc=s&amp;source=images&amp;cd=&amp;cad=rja&amp;uact=8&amp;ved=2ahUKEwi-sdT16rbfAhWBCOwKHe_zAMwQjRx6BAgBEAU&amp;url=/url?sa=i&amp;rct=j&amp;q=&amp;esrc=s&amp;source=images&amp;cd=&amp;ved=&amp;url=https://www.petrescuerx.com/index.cfm/product/149_118/sulfasalazine.cfm&amp;psig=AOvVaw1Drmw2cPsqsatU1ZegBCvM&amp;ust=1545684502234891&amp;psig=AOvVaw1Drmw2cPsqsatU1ZegBCvM&amp;ust=1545684502234891" TargetMode="Externa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hyperlink" Target="https://www.google.iq/url?sa=i&amp;rct=j&amp;q=&amp;esrc=s&amp;source=images&amp;cd=&amp;cad=rja&amp;uact=8&amp;ved=2ahUKEwjuqfjx8LbfAhVJzqQKHYcRCfMQjRx6BAgBEAU&amp;url=https://www.amconlabs.com/product/1758/106/Sulfacetamide-Sodium-Ophthalmic-Solution-10-by-Bausch-Lomb/&amp;psig=AOvVaw0EH3JSAUIh0jo40h2Bq422&amp;ust=1545686365933539" TargetMode="Externa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3.wmf"/><Relationship Id="rId5" Type="http://schemas.openxmlformats.org/officeDocument/2006/relationships/oleObject" Target="../embeddings/oleObject3.bin"/><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Pictures\8e2cc3a88a4cd695b7c43cf28da0d71a.jpg"/>
          <p:cNvPicPr>
            <a:picLocks noChangeAspect="1" noChangeArrowheads="1"/>
          </p:cNvPicPr>
          <p:nvPr/>
        </p:nvPicPr>
        <p:blipFill>
          <a:blip r:embed="rId2" cstate="print"/>
          <a:srcRect/>
          <a:stretch>
            <a:fillRect/>
          </a:stretch>
        </p:blipFill>
        <p:spPr bwMode="auto">
          <a:xfrm>
            <a:off x="-252536" y="-171400"/>
            <a:ext cx="9753600" cy="7315200"/>
          </a:xfrm>
          <a:prstGeom prst="rect">
            <a:avLst/>
          </a:prstGeom>
          <a:noFill/>
        </p:spPr>
      </p:pic>
      <p:sp>
        <p:nvSpPr>
          <p:cNvPr id="1027" name="Rectangle 3"/>
          <p:cNvSpPr>
            <a:spLocks noChangeArrowheads="1"/>
          </p:cNvSpPr>
          <p:nvPr/>
        </p:nvSpPr>
        <p:spPr bwMode="auto">
          <a:xfrm>
            <a:off x="2123728" y="2060848"/>
            <a:ext cx="5267788" cy="175432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4800" b="1" u="none" strike="noStrike" cap="none" normalizeH="0" baseline="0" dirty="0" smtClean="0">
                <a:ln>
                  <a:noFill/>
                </a:ln>
                <a:solidFill>
                  <a:srgbClr val="C00000"/>
                </a:solidFill>
                <a:effectLst/>
                <a:latin typeface="Rockwell Extra Bold" pitchFamily="18" charset="0"/>
                <a:ea typeface="Calibri" pitchFamily="34" charset="0"/>
                <a:cs typeface="Times New Roman" pitchFamily="18" charset="0"/>
              </a:rPr>
              <a:t>Sulfa drugs</a:t>
            </a:r>
            <a:endParaRPr lang="en-US" sz="6000" b="1" dirty="0">
              <a:solidFill>
                <a:srgbClr val="C00000"/>
              </a:solidFill>
              <a:latin typeface="Times New Roman" pitchFamily="18" charset="0"/>
              <a:ea typeface="Calibri" pitchFamily="34"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en-US" sz="6000" b="1" u="none" strike="noStrike" cap="none" normalizeH="0" baseline="0" dirty="0" smtClean="0">
                <a:ln>
                  <a:noFill/>
                </a:ln>
                <a:solidFill>
                  <a:schemeClr val="accent5">
                    <a:lumMod val="75000"/>
                  </a:schemeClr>
                </a:solidFill>
                <a:effectLst/>
                <a:latin typeface="Forte" pitchFamily="66" charset="0"/>
                <a:ea typeface="Calibri" pitchFamily="34" charset="0"/>
                <a:cs typeface="Times New Roman" pitchFamily="18" charset="0"/>
              </a:rPr>
              <a:t>(Sulfonamides)</a:t>
            </a:r>
            <a:endParaRPr kumimoji="0" lang="en-US" sz="6000" b="0" u="none" strike="noStrike" cap="none" normalizeH="0" baseline="0" dirty="0" smtClean="0">
              <a:ln>
                <a:noFill/>
              </a:ln>
              <a:solidFill>
                <a:schemeClr val="accent5">
                  <a:lumMod val="75000"/>
                </a:schemeClr>
              </a:solidFill>
              <a:effectLst/>
              <a:latin typeface="Forte" pitchFamily="66" charset="0"/>
              <a:cs typeface="Arial" pitchFamily="34" charset="0"/>
            </a:endParaRPr>
          </a:p>
        </p:txBody>
      </p:sp>
      <p:sp>
        <p:nvSpPr>
          <p:cNvPr id="4" name="Rectangle 3"/>
          <p:cNvSpPr/>
          <p:nvPr/>
        </p:nvSpPr>
        <p:spPr>
          <a:xfrm>
            <a:off x="1979712" y="4509120"/>
            <a:ext cx="4572000" cy="400110"/>
          </a:xfrm>
          <a:prstGeom prst="rect">
            <a:avLst/>
          </a:prstGeom>
        </p:spPr>
        <p:txBody>
          <a:bodyPr>
            <a:spAutoFit/>
          </a:bodyPr>
          <a:lstStyle/>
          <a:p>
            <a:pPr algn="l">
              <a:buNone/>
            </a:pPr>
            <a:r>
              <a:rPr lang="en-US" sz="2000" b="1" dirty="0" smtClean="0">
                <a:solidFill>
                  <a:schemeClr val="bg1"/>
                </a:solidFill>
              </a:rPr>
              <a:t>     </a:t>
            </a:r>
            <a:endParaRPr lang="en-US" b="1" dirty="0" smtClean="0">
              <a:solidFill>
                <a:schemeClr val="bg1"/>
              </a:solidFill>
            </a:endParaRPr>
          </a:p>
        </p:txBody>
      </p:sp>
      <p:pic>
        <p:nvPicPr>
          <p:cNvPr id="5" name="Picture 3"/>
          <p:cNvPicPr>
            <a:picLocks noChangeAspect="1" noChangeArrowheads="1"/>
          </p:cNvPicPr>
          <p:nvPr/>
        </p:nvPicPr>
        <p:blipFill>
          <a:blip r:embed="rId3" cstate="print"/>
          <a:srcRect/>
          <a:stretch>
            <a:fillRect/>
          </a:stretch>
        </p:blipFill>
        <p:spPr bwMode="auto">
          <a:xfrm>
            <a:off x="7596336" y="188640"/>
            <a:ext cx="1381125" cy="1409700"/>
          </a:xfrm>
          <a:prstGeom prst="rect">
            <a:avLst/>
          </a:prstGeom>
          <a:ln>
            <a:noFill/>
          </a:ln>
          <a:effectLst>
            <a:glow rad="228600">
              <a:schemeClr val="accent3">
                <a:satMod val="175000"/>
                <a:alpha val="40000"/>
              </a:schemeClr>
            </a:glow>
            <a:outerShdw blurRad="292100" dist="139700" dir="2700000" algn="tl" rotWithShape="0">
              <a:srgbClr val="333333">
                <a:alpha val="65000"/>
              </a:srgbClr>
            </a:outerShdw>
            <a:softEdge rad="31750"/>
          </a:effectLst>
        </p:spPr>
      </p:pic>
      <p:sp>
        <p:nvSpPr>
          <p:cNvPr id="6" name="Rectangle 5"/>
          <p:cNvSpPr/>
          <p:nvPr/>
        </p:nvSpPr>
        <p:spPr>
          <a:xfrm>
            <a:off x="685806" y="188640"/>
            <a:ext cx="1901483" cy="461665"/>
          </a:xfrm>
          <a:prstGeom prst="rect">
            <a:avLst/>
          </a:prstGeom>
        </p:spPr>
        <p:txBody>
          <a:bodyPr wrap="none">
            <a:spAutoFit/>
          </a:bodyPr>
          <a:lstStyle/>
          <a:p>
            <a:r>
              <a:rPr lang="en-US" sz="2400" i="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man Old Style" pitchFamily="18" charset="0"/>
              </a:rPr>
              <a:t>2024-2025 </a:t>
            </a:r>
            <a:endParaRPr lang="ar-IQ"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man Old Styl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1043608" y="188640"/>
            <a:ext cx="623850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u="none" strike="noStrike" cap="none" normalizeH="0" baseline="0" dirty="0" smtClean="0">
                <a:ln>
                  <a:noFill/>
                </a:ln>
                <a:solidFill>
                  <a:srgbClr val="0070C0"/>
                </a:solidFill>
                <a:effectLst/>
                <a:latin typeface="Forte" pitchFamily="66" charset="0"/>
                <a:ea typeface="Calibri" pitchFamily="34" charset="0"/>
                <a:cs typeface="Times New Roman" pitchFamily="18" charset="0"/>
              </a:rPr>
              <a:t>The sequence of reactions is as follows:</a:t>
            </a:r>
            <a:endParaRPr kumimoji="0" lang="en-US" sz="2800" u="none" strike="noStrike" cap="none" normalizeH="0" baseline="0" dirty="0" smtClean="0">
              <a:ln>
                <a:noFill/>
              </a:ln>
              <a:solidFill>
                <a:srgbClr val="0070C0"/>
              </a:solidFill>
              <a:effectLst/>
              <a:latin typeface="Forte" pitchFamily="66" charset="0"/>
              <a:cs typeface="Times New Roman" pitchFamily="18" charset="0"/>
            </a:endParaRPr>
          </a:p>
        </p:txBody>
      </p:sp>
      <p:sp>
        <p:nvSpPr>
          <p:cNvPr id="5734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57346" name="Object 2"/>
          <p:cNvGraphicFramePr>
            <a:graphicFrameLocks noChangeAspect="1"/>
          </p:cNvGraphicFramePr>
          <p:nvPr/>
        </p:nvGraphicFramePr>
        <p:xfrm>
          <a:off x="2123728" y="764704"/>
          <a:ext cx="5730600" cy="6093296"/>
        </p:xfrm>
        <a:graphic>
          <a:graphicData uri="http://schemas.openxmlformats.org/presentationml/2006/ole">
            <mc:AlternateContent xmlns:mc="http://schemas.openxmlformats.org/markup-compatibility/2006">
              <mc:Choice xmlns:v="urn:schemas-microsoft-com:vml" Requires="v">
                <p:oleObj spid="_x0000_s57385" name="CS ChemDraw Drawing" r:id="rId3" imgW="6258560" imgH="6654800" progId="ChemDraw.Document.5.0">
                  <p:embed/>
                </p:oleObj>
              </mc:Choice>
              <mc:Fallback>
                <p:oleObj name="CS ChemDraw Drawing" r:id="rId3" imgW="6258560" imgH="6654800" progId="ChemDraw.Document.5.0">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764704"/>
                        <a:ext cx="5730600" cy="60932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1043608" y="5373216"/>
            <a:ext cx="4572000" cy="1323439"/>
          </a:xfrm>
          <a:prstGeom prst="rect">
            <a:avLst/>
          </a:prstGeom>
        </p:spPr>
        <p:txBody>
          <a:bodyPr>
            <a:spAutoFit/>
          </a:bodyPr>
          <a:lstStyle/>
          <a:p>
            <a:pPr algn="l"/>
            <a:r>
              <a:rPr lang="en-US" sz="2000" b="1" dirty="0" smtClean="0">
                <a:solidFill>
                  <a:srgbClr val="FFC000"/>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r>
              <a:rPr lang="en-US" sz="2000" dirty="0" err="1" smtClean="0">
                <a:solidFill>
                  <a:schemeClr val="tx1">
                    <a:lumMod val="65000"/>
                    <a:lumOff val="35000"/>
                  </a:schemeClr>
                </a:solidFill>
                <a:latin typeface="Times New Roman" pitchFamily="18" charset="0"/>
                <a:cs typeface="Times New Roman" pitchFamily="18" charset="0"/>
              </a:rPr>
              <a:t>Acetylation</a:t>
            </a:r>
            <a:r>
              <a:rPr lang="en-US" sz="2000" dirty="0" smtClean="0">
                <a:solidFill>
                  <a:schemeClr val="tx1">
                    <a:lumMod val="65000"/>
                    <a:lumOff val="35000"/>
                  </a:schemeClr>
                </a:solidFill>
                <a:latin typeface="Times New Roman" pitchFamily="18" charset="0"/>
                <a:cs typeface="Times New Roman" pitchFamily="18" charset="0"/>
              </a:rPr>
              <a:t>  of  aniline</a:t>
            </a:r>
          </a:p>
          <a:p>
            <a:pPr algn="l"/>
            <a:r>
              <a:rPr lang="en-US" sz="2000" dirty="0" smtClean="0">
                <a:solidFill>
                  <a:schemeClr val="tx1">
                    <a:lumMod val="65000"/>
                    <a:lumOff val="35000"/>
                  </a:schemeClr>
                </a:solidFill>
                <a:latin typeface="Times New Roman" pitchFamily="18" charset="0"/>
                <a:cs typeface="Times New Roman" pitchFamily="18" charset="0"/>
              </a:rPr>
              <a:t>using  acetic anhydride is</a:t>
            </a:r>
          </a:p>
          <a:p>
            <a:pPr algn="l"/>
            <a:r>
              <a:rPr lang="en-US" sz="2000" dirty="0" smtClean="0">
                <a:solidFill>
                  <a:schemeClr val="tx1">
                    <a:lumMod val="65000"/>
                    <a:lumOff val="35000"/>
                  </a:schemeClr>
                </a:solidFill>
                <a:latin typeface="Times New Roman" pitchFamily="18" charset="0"/>
                <a:cs typeface="Times New Roman" pitchFamily="18" charset="0"/>
              </a:rPr>
              <a:t>done for protection of the</a:t>
            </a:r>
          </a:p>
          <a:p>
            <a:pPr algn="l"/>
            <a:r>
              <a:rPr lang="en-US" sz="2000" dirty="0" smtClean="0">
                <a:solidFill>
                  <a:schemeClr val="tx1">
                    <a:lumMod val="65000"/>
                    <a:lumOff val="35000"/>
                  </a:schemeClr>
                </a:solidFill>
                <a:latin typeface="Times New Roman" pitchFamily="18" charset="0"/>
                <a:cs typeface="Times New Roman" pitchFamily="18" charset="0"/>
              </a:rPr>
              <a:t>amine   group  of  aniline. </a:t>
            </a:r>
            <a:endParaRPr lang="ar-IQ" sz="2000" dirty="0">
              <a:solidFill>
                <a:schemeClr val="tx1">
                  <a:lumMod val="65000"/>
                  <a:lumOff val="3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188640"/>
            <a:ext cx="3924472" cy="584775"/>
          </a:xfrm>
          <a:prstGeom prst="rect">
            <a:avLst/>
          </a:prstGeom>
        </p:spPr>
        <p:txBody>
          <a:bodyPr wrap="none">
            <a:spAutoFit/>
          </a:bodyPr>
          <a:lstStyle/>
          <a:p>
            <a:pPr algn="l"/>
            <a:r>
              <a:rPr lang="en-US" sz="3200" b="1" dirty="0" smtClean="0">
                <a:solidFill>
                  <a:srgbClr val="C00000"/>
                </a:solidFill>
                <a:latin typeface="Forte" pitchFamily="66" charset="0"/>
              </a:rPr>
              <a:t>Nitration  of benzene</a:t>
            </a:r>
            <a:r>
              <a:rPr lang="en-US" sz="3200" dirty="0" smtClean="0">
                <a:solidFill>
                  <a:srgbClr val="C00000"/>
                </a:solidFill>
                <a:latin typeface="Forte" pitchFamily="66" charset="0"/>
              </a:rPr>
              <a:t>:</a:t>
            </a:r>
            <a:endParaRPr lang="ar-IQ" sz="3200" dirty="0">
              <a:solidFill>
                <a:srgbClr val="C00000"/>
              </a:solidFill>
              <a:latin typeface="Forte" pitchFamily="66" charset="0"/>
            </a:endParaRPr>
          </a:p>
        </p:txBody>
      </p:sp>
      <p:sp>
        <p:nvSpPr>
          <p:cNvPr id="58369" name="Rectangle 1"/>
          <p:cNvSpPr>
            <a:spLocks noChangeArrowheads="1"/>
          </p:cNvSpPr>
          <p:nvPr/>
        </p:nvSpPr>
        <p:spPr bwMode="auto">
          <a:xfrm>
            <a:off x="971600" y="764704"/>
            <a:ext cx="81724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387725" algn="l"/>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nitration of benzene is conducted with a mixture of conc. nitric and conc. sulfuric acid ( </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Nitrating mixture </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diluted with a small amount of water.</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387725" algn="l"/>
              </a:tabLst>
            </a:pPr>
            <a:r>
              <a:rPr kumimoji="0" lang="en-US" sz="2800" b="1" u="none" strike="noStrike" cap="none" normalizeH="0" baseline="0" dirty="0" smtClean="0">
                <a:ln>
                  <a:noFill/>
                </a:ln>
                <a:solidFill>
                  <a:srgbClr val="FFC000"/>
                </a:solidFill>
                <a:effectLst/>
                <a:latin typeface="Times New Roman" pitchFamily="18" charset="0"/>
                <a:ea typeface="Calibri" pitchFamily="34" charset="0"/>
                <a:cs typeface="Times New Roman" pitchFamily="18" charset="0"/>
              </a:rPr>
              <a:t>Generally</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in  it's  typical  reactions  the  benzene  ring serves  as  a  source of electrons, </a:t>
            </a:r>
            <a:r>
              <a:rPr kumimoji="0" lang="en-US" sz="28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i.e.</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as a base</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thus the compounds   with   which   it  reacts   are   deficient   in electrons, i.e. </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electrophilic</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reagents or acids.</a:t>
            </a:r>
          </a:p>
          <a:p>
            <a:pPr marL="0" marR="0" lvl="0" indent="0" algn="l" defTabSz="914400" rtl="0" eaLnBrk="0" fontAlgn="base" latinLnBrk="0" hangingPunct="0">
              <a:lnSpc>
                <a:spcPct val="100000"/>
              </a:lnSpc>
              <a:spcBef>
                <a:spcPct val="0"/>
              </a:spcBef>
              <a:spcAft>
                <a:spcPct val="0"/>
              </a:spcAft>
              <a:buClrTx/>
              <a:buSzTx/>
              <a:buFontTx/>
              <a:buNone/>
              <a:tabLst>
                <a:tab pos="3387725" algn="l"/>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So</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the  typical  reactions  of   the  benzene  ring  are </a:t>
            </a:r>
            <a:r>
              <a:rPr kumimoji="0" lang="en-US" sz="28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E</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lectrophilic</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romatic </a:t>
            </a:r>
            <a:r>
              <a:rPr kumimoji="0" lang="en-US" sz="28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ubstitution reactions ( </a:t>
            </a:r>
            <a:r>
              <a:rPr kumimoji="0" lang="en-US" sz="2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EAS</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58370" name="Picture 2"/>
          <p:cNvPicPr>
            <a:picLocks noChangeAspect="1" noChangeArrowheads="1"/>
          </p:cNvPicPr>
          <p:nvPr/>
        </p:nvPicPr>
        <p:blipFill>
          <a:blip r:embed="rId2" cstate="print"/>
          <a:srcRect/>
          <a:stretch>
            <a:fillRect/>
          </a:stretch>
        </p:blipFill>
        <p:spPr bwMode="auto">
          <a:xfrm>
            <a:off x="2267744" y="4653137"/>
            <a:ext cx="6064489" cy="1609136"/>
          </a:xfrm>
          <a:prstGeom prst="rect">
            <a:avLst/>
          </a:prstGeom>
          <a:noFill/>
          <a:ln w="9525">
            <a:noFill/>
            <a:miter lim="800000"/>
            <a:headEnd/>
            <a:tailEnd/>
          </a:ln>
        </p:spPr>
      </p:pic>
      <p:sp>
        <p:nvSpPr>
          <p:cNvPr id="58371" name="Rectangle 3"/>
          <p:cNvSpPr>
            <a:spLocks noChangeArrowheads="1"/>
          </p:cNvSpPr>
          <p:nvPr/>
        </p:nvSpPr>
        <p:spPr bwMode="auto">
          <a:xfrm>
            <a:off x="1043608" y="6021288"/>
            <a:ext cx="4128118"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638175" algn="l"/>
              </a:tabLst>
            </a:pPr>
            <a:r>
              <a:rPr kumimoji="0" lang="en-US"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Lewis base is an electron – pair donor.</a:t>
            </a:r>
            <a:endParaRPr kumimoji="0" lang="en-US" b="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38175" algn="l"/>
              </a:tabLst>
            </a:pPr>
            <a:r>
              <a:rPr kumimoji="0" lang="en-US"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Lewis acid is an electron –pair acceptor.</a:t>
            </a:r>
            <a:endParaRPr kumimoji="0" lang="en-US" b="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971600" y="229871"/>
            <a:ext cx="81724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1" u="none" strike="noStrike" cap="none" normalizeH="0" baseline="0" dirty="0" smtClean="0">
                <a:ln>
                  <a:noFill/>
                </a:ln>
                <a:solidFill>
                  <a:srgbClr val="FF0000"/>
                </a:solidFill>
                <a:effectLst/>
                <a:latin typeface="Forte" pitchFamily="66" charset="0"/>
                <a:ea typeface="Calibri" pitchFamily="34" charset="0"/>
                <a:cs typeface="Times New Roman" pitchFamily="18" charset="0"/>
              </a:rPr>
              <a:t>Mechanism of Nitration:</a:t>
            </a:r>
            <a:endParaRPr kumimoji="0" lang="en-US" sz="3200" b="0" u="none" strike="noStrike" cap="none" normalizeH="0" baseline="0" dirty="0" smtClean="0">
              <a:ln>
                <a:noFill/>
              </a:ln>
              <a:solidFill>
                <a:srgbClr val="FF0000"/>
              </a:solidFill>
              <a:effectLst/>
              <a:latin typeface="Forte"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The commonly accepted mechanism for nitration with a  mixture  of Nitric acid and Sulfuric acid involves the following sequence of reactions: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0070C0"/>
                </a:solidFill>
                <a:effectLst/>
                <a:latin typeface="Forte" pitchFamily="66" charset="0"/>
                <a:ea typeface="Calibri" pitchFamily="34" charset="0"/>
                <a:cs typeface="Times New Roman" pitchFamily="18" charset="0"/>
              </a:rPr>
              <a:t>Step I:</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generation of the </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electrophile</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4"/>
          <p:cNvPicPr/>
          <p:nvPr/>
        </p:nvPicPr>
        <p:blipFill>
          <a:blip r:embed="rId2" cstate="print"/>
          <a:srcRect/>
          <a:stretch>
            <a:fillRect/>
          </a:stretch>
        </p:blipFill>
        <p:spPr bwMode="auto">
          <a:xfrm>
            <a:off x="2195736" y="3068960"/>
            <a:ext cx="5668665" cy="36086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1043608" y="980728"/>
            <a:ext cx="8100392"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638175" algn="l"/>
              </a:tabLst>
            </a:pPr>
            <a:r>
              <a:rPr kumimoji="0" lang="en-US" sz="28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Step I</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generates the </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nitronium</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ion </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NO</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2</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electrophilic</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reagent). Sulfuric acid serves as the acid and the much weaker nitric acid serves as a base. </a:t>
            </a:r>
          </a:p>
          <a:p>
            <a:pPr marL="0" marR="0" lvl="0" indent="0" algn="l" defTabSz="914400" rtl="1" eaLnBrk="1" fontAlgn="base" latinLnBrk="0" hangingPunct="1">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very strong acid H</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2</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SO</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4</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causes HNO</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3</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to ionize in the sense HO </a:t>
            </a:r>
            <a:r>
              <a:rPr kumimoji="0" lang="en-US" sz="2800" b="1"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NO</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2</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rather  than in the usual way, H</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ONO</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2</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Needing  electrons  </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nitronium</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ion  finds  them  in  the π cloud of benzene ring.</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a:stretch>
            <a:fillRect/>
          </a:stretch>
        </p:blipFill>
        <p:spPr bwMode="auto">
          <a:xfrm>
            <a:off x="2699792" y="1124744"/>
            <a:ext cx="5616624" cy="4596755"/>
          </a:xfrm>
          <a:prstGeom prst="rect">
            <a:avLst/>
          </a:prstGeom>
          <a:noFill/>
          <a:ln w="9525">
            <a:noFill/>
            <a:miter lim="800000"/>
            <a:headEnd/>
            <a:tailEnd/>
          </a:ln>
        </p:spPr>
      </p:pic>
      <p:sp>
        <p:nvSpPr>
          <p:cNvPr id="61441" name="Rectangle 1"/>
          <p:cNvSpPr>
            <a:spLocks noChangeArrowheads="1"/>
          </p:cNvSpPr>
          <p:nvPr/>
        </p:nvSpPr>
        <p:spPr bwMode="auto">
          <a:xfrm>
            <a:off x="971600" y="260648"/>
            <a:ext cx="8172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70C0"/>
                </a:solidFill>
                <a:effectLst/>
                <a:latin typeface="Forte" pitchFamily="66" charset="0"/>
                <a:ea typeface="Calibri" pitchFamily="34" charset="0"/>
                <a:cs typeface="Times New Roman" pitchFamily="18" charset="0"/>
              </a:rPr>
              <a:t>Step II:</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38175" algn="l"/>
              </a:tabLst>
            </a:pP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Electrophilic</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attack on aromatic π system forms the </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carbocation</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971600" y="5877272"/>
            <a:ext cx="8172400" cy="707886"/>
          </a:xfrm>
          <a:prstGeom prst="rect">
            <a:avLst/>
          </a:prstGeom>
        </p:spPr>
        <p:txBody>
          <a:bodyPr wrap="square">
            <a:spAutoFit/>
          </a:bodyPr>
          <a:lstStyle/>
          <a:p>
            <a:pPr algn="l"/>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Mesomeric</a:t>
            </a:r>
            <a:r>
              <a:rPr lang="en-US" sz="2000" dirty="0" smtClean="0">
                <a:latin typeface="Times New Roman" pitchFamily="18" charset="0"/>
                <a:cs typeface="Times New Roman" pitchFamily="18" charset="0"/>
              </a:rPr>
              <a:t> effect: is the re-distribution of electrons which takes place in </a:t>
            </a:r>
          </a:p>
          <a:p>
            <a:pPr algn="l"/>
            <a:r>
              <a:rPr lang="en-US" sz="2000" dirty="0" smtClean="0">
                <a:latin typeface="Times New Roman" pitchFamily="18" charset="0"/>
                <a:cs typeface="Times New Roman" pitchFamily="18" charset="0"/>
              </a:rPr>
              <a:t>     unsaturated and especially in conjugated systems via their π-</a:t>
            </a:r>
            <a:r>
              <a:rPr lang="en-US" sz="2000" dirty="0" err="1" smtClean="0">
                <a:latin typeface="Times New Roman" pitchFamily="18" charset="0"/>
                <a:cs typeface="Times New Roman" pitchFamily="18" charset="0"/>
              </a:rPr>
              <a:t>orbitals</a:t>
            </a:r>
            <a:r>
              <a:rPr lang="en-US" sz="2000" dirty="0" smtClean="0">
                <a:latin typeface="Times New Roman" pitchFamily="18" charset="0"/>
                <a:cs typeface="Times New Roman" pitchFamily="18" charset="0"/>
              </a:rPr>
              <a:t>.</a:t>
            </a:r>
            <a:endParaRPr lang="ar-IQ"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971600" y="405245"/>
            <a:ext cx="81724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70C0"/>
                </a:solidFill>
                <a:effectLst/>
                <a:latin typeface="Forte" pitchFamily="66" charset="0"/>
                <a:ea typeface="Calibri" pitchFamily="34" charset="0"/>
                <a:cs typeface="Times New Roman" pitchFamily="18" charset="0"/>
              </a:rPr>
              <a:t>Step III:</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0000"/>
                </a:solidFill>
                <a:effectLst/>
                <a:latin typeface="Forte" pitchFamily="66" charset="0"/>
                <a:ea typeface="Calibri" pitchFamily="34" charset="0"/>
                <a:cs typeface="Times New Roman" pitchFamily="18" charset="0"/>
              </a:rPr>
              <a:t>Re-aromatization</a:t>
            </a:r>
            <a:r>
              <a:rPr kumimoji="0" lang="en-US" sz="28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Attachment  of the </a:t>
            </a:r>
            <a:r>
              <a:rPr kumimoji="0" lang="en-US"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nitronium</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ion to the aromatic ring destroy the aromatic character of  the  ring.</a:t>
            </a:r>
          </a:p>
          <a:p>
            <a:pPr marL="0" marR="0" lvl="0" indent="0" algn="l" defTabSz="914400" rtl="0" eaLnBrk="0" fontAlgn="base" latinLnBrk="0" hangingPunct="0">
              <a:lnSpc>
                <a:spcPct val="100000"/>
              </a:lnSpc>
              <a:spcBef>
                <a:spcPct val="0"/>
              </a:spcBef>
              <a:spcAft>
                <a:spcPct val="0"/>
              </a:spcAft>
              <a:buClrTx/>
              <a:buSzTx/>
              <a:buFontTx/>
              <a:buNone/>
              <a:tabLst>
                <a:tab pos="638175" algn="l"/>
              </a:tabLst>
            </a:pP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HSO</a:t>
            </a:r>
            <a:r>
              <a:rPr kumimoji="0" lang="en-US"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4</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abstracts  a proton  to  yield  the  substitution product ( </a:t>
            </a:r>
            <a:r>
              <a:rPr kumimoji="0" lang="en-US" sz="2800" b="0" i="0" u="none" strike="noStrike" cap="none" normalizeH="0" baseline="0" dirty="0" smtClean="0">
                <a:ln>
                  <a:noFill/>
                </a:ln>
                <a:solidFill>
                  <a:srgbClr val="000000"/>
                </a:solidFill>
                <a:effectLst/>
                <a:latin typeface="Forte" pitchFamily="66" charset="0"/>
                <a:ea typeface="Calibri" pitchFamily="34" charset="0"/>
                <a:cs typeface="Times New Roman" pitchFamily="18" charset="0"/>
              </a:rPr>
              <a:t>Nitrobenzene</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which retains the resonance </a:t>
            </a:r>
            <a:r>
              <a:rPr kumimoji="0" lang="en-US" sz="2800" b="0" i="0" u="none" strike="noStrike" cap="none" normalizeH="0" baseline="0" dirty="0" smtClean="0">
                <a:ln>
                  <a:noFill/>
                </a:ln>
                <a:solidFill>
                  <a:srgbClr val="000000"/>
                </a:solidFill>
                <a:effectLst/>
                <a:latin typeface="Arial"/>
                <a:ea typeface="Calibri" pitchFamily="34" charset="0"/>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stabilized ring.</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4"/>
          <p:cNvPicPr/>
          <p:nvPr/>
        </p:nvPicPr>
        <p:blipFill>
          <a:blip r:embed="rId2" cstate="print"/>
          <a:srcRect/>
          <a:stretch>
            <a:fillRect/>
          </a:stretch>
        </p:blipFill>
        <p:spPr bwMode="auto">
          <a:xfrm>
            <a:off x="1547664" y="3717032"/>
            <a:ext cx="7056784" cy="195927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1043608" y="260648"/>
            <a:ext cx="810039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387725" algn="l"/>
              </a:tabLst>
            </a:pPr>
            <a:r>
              <a:rPr kumimoji="0" lang="en-US" sz="3200" b="1" i="0" u="none" strike="noStrike" cap="none" normalizeH="0" baseline="0" dirty="0" smtClean="0">
                <a:ln>
                  <a:noFill/>
                </a:ln>
                <a:solidFill>
                  <a:srgbClr val="C00000"/>
                </a:solidFill>
                <a:effectLst/>
                <a:latin typeface="Forte" pitchFamily="66" charset="0"/>
                <a:ea typeface="Calibri" pitchFamily="34" charset="0"/>
                <a:cs typeface="Times New Roman" pitchFamily="18" charset="0"/>
              </a:rPr>
              <a:t>Properties of Nitrobenzene</a:t>
            </a:r>
            <a:r>
              <a:rPr kumimoji="0" lang="en-US" sz="3200" b="0" i="0" u="none" strike="noStrike" cap="none" normalizeH="0" baseline="0" dirty="0" smtClean="0">
                <a:ln>
                  <a:noFill/>
                </a:ln>
                <a:solidFill>
                  <a:srgbClr val="C00000"/>
                </a:solidFill>
                <a:effectLst/>
                <a:latin typeface="Forte" pitchFamily="66" charset="0"/>
                <a:ea typeface="Calibri" pitchFamily="34" charset="0"/>
                <a:cs typeface="Times New Roman" pitchFamily="18" charset="0"/>
              </a:rPr>
              <a:t> : </a:t>
            </a:r>
            <a:endParaRPr kumimoji="0" lang="en-US" sz="3200" b="0" i="0" u="none" strike="noStrike" cap="none" normalizeH="0" baseline="0" dirty="0" smtClean="0">
              <a:ln>
                <a:noFill/>
              </a:ln>
              <a:solidFill>
                <a:srgbClr val="C00000"/>
              </a:solidFill>
              <a:effectLst/>
              <a:latin typeface="Arial" pitchFamily="34" charset="0"/>
              <a:cs typeface="Arial" pitchFamily="34" charset="0"/>
            </a:endParaRPr>
          </a:p>
        </p:txBody>
      </p:sp>
      <p:sp>
        <p:nvSpPr>
          <p:cNvPr id="63490" name="Rectangle 2"/>
          <p:cNvSpPr>
            <a:spLocks noChangeArrowheads="1"/>
          </p:cNvSpPr>
          <p:nvPr/>
        </p:nvSpPr>
        <p:spPr bwMode="auto">
          <a:xfrm>
            <a:off x="1043608" y="1251629"/>
            <a:ext cx="810039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lang="en-US" sz="2400" dirty="0" smtClean="0">
                <a:latin typeface="Times New Roman" pitchFamily="18" charset="0"/>
                <a:ea typeface="Calibri" pitchFamily="34" charset="0"/>
                <a:cs typeface="Times New Roman" pitchFamily="18" charset="0"/>
              </a:rPr>
              <a:t>It is a </a:t>
            </a:r>
            <a:r>
              <a:rPr lang="en-US" sz="2400" dirty="0">
                <a:latin typeface="Times New Roman" pitchFamily="18" charset="0"/>
                <a:ea typeface="Calibri" pitchFamily="34" charset="0"/>
                <a:cs typeface="Times New Roman" pitchFamily="18" charset="0"/>
              </a:rPr>
              <a:t>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eavy oily liq</a:t>
            </a:r>
            <a:r>
              <a:rPr lang="en-US" sz="2400" dirty="0" smtClean="0">
                <a:latin typeface="Times New Roman" pitchFamily="18" charset="0"/>
                <a:ea typeface="Calibri" pitchFamily="34" charset="0"/>
                <a:cs typeface="Times New Roman" pitchFamily="18" charset="0"/>
              </a:rPr>
              <a:t>uid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(pale yellow).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It has high B.P= 210 </a:t>
            </a:r>
            <a:r>
              <a:rPr kumimoji="0" lang="en-US" sz="2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C,(if its pure). It is heat stable.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It has a characteristic odor like almond.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It</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i</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immiscible</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with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water</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but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soluble in organic solvents</a:t>
            </a: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lang="en-US" sz="2400" dirty="0" smtClean="0">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 be </a:t>
            </a:r>
            <a:r>
              <a:rPr lang="en-US" sz="2400" dirty="0" smtClean="0">
                <a:latin typeface="Times New Roman" pitchFamily="18" charset="0"/>
                <a:ea typeface="Calibri" pitchFamily="34" charset="0"/>
                <a:cs typeface="Times New Roman" pitchFamily="18" charset="0"/>
              </a:rPr>
              <a:t>separated by ether extraction</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It </a:t>
            </a:r>
            <a:r>
              <a:rPr lang="en-US" sz="2400" dirty="0" smtClean="0">
                <a:latin typeface="Times New Roman" pitchFamily="18" charset="0"/>
                <a:ea typeface="Calibri" pitchFamily="34" charset="0"/>
                <a:cs typeface="Times New Roman" pitchFamily="18" charset="0"/>
              </a:rPr>
              <a:t>has appreciable vapor pressure, so it is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volatile with steam.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63491" name="Object 3"/>
          <p:cNvGraphicFramePr>
            <a:graphicFrameLocks noChangeAspect="1"/>
          </p:cNvGraphicFramePr>
          <p:nvPr/>
        </p:nvGraphicFramePr>
        <p:xfrm>
          <a:off x="1331640" y="4437112"/>
          <a:ext cx="7643812" cy="2000250"/>
        </p:xfrm>
        <a:graphic>
          <a:graphicData uri="http://schemas.openxmlformats.org/presentationml/2006/ole">
            <mc:AlternateContent xmlns:mc="http://schemas.openxmlformats.org/markup-compatibility/2006">
              <mc:Choice xmlns:v="urn:schemas-microsoft-com:vml" Requires="v">
                <p:oleObj spid="_x0000_s63529" name="CS ChemDraw Drawing" r:id="rId3" imgW="6034528" imgH="1677637" progId="ChemDraw.Document.5.0">
                  <p:embed/>
                </p:oleObj>
              </mc:Choice>
              <mc:Fallback>
                <p:oleObj name="CS ChemDraw Drawing" r:id="rId3" imgW="6034528" imgH="1677637" progId="ChemDraw.Document.5.0">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4437112"/>
                        <a:ext cx="7643812"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1043608" y="3789040"/>
            <a:ext cx="4705071" cy="523220"/>
          </a:xfrm>
          <a:prstGeom prst="rect">
            <a:avLst/>
          </a:prstGeom>
        </p:spPr>
        <p:txBody>
          <a:bodyPr wrap="none">
            <a:spAutoFit/>
          </a:bodyPr>
          <a:lstStyle/>
          <a:p>
            <a:pPr lvl="0" algn="l" fontAlgn="base">
              <a:spcBef>
                <a:spcPct val="0"/>
              </a:spcBef>
              <a:spcAft>
                <a:spcPct val="0"/>
              </a:spcAft>
            </a:pPr>
            <a:r>
              <a:rPr lang="en-US" sz="2800" b="1" dirty="0" smtClean="0">
                <a:solidFill>
                  <a:srgbClr val="0070C0"/>
                </a:solidFill>
                <a:latin typeface="Forte" pitchFamily="66" charset="0"/>
                <a:ea typeface="Times New Roman" pitchFamily="18" charset="0"/>
                <a:cs typeface="Times New Roman" pitchFamily="18" charset="0"/>
              </a:rPr>
              <a:t>Resonance  of  Nitrobenzene:  </a:t>
            </a:r>
            <a:endParaRPr lang="en-US" sz="2800" b="1" dirty="0" smtClean="0">
              <a:solidFill>
                <a:srgbClr val="0070C0"/>
              </a:solidFill>
              <a:latin typeface="Forte" pitchFamily="66"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0"/>
            <a:ext cx="7056784" cy="980728"/>
          </a:xfrm>
        </p:spPr>
        <p:txBody>
          <a:bodyPr>
            <a:normAutofit/>
          </a:bodyPr>
          <a:lstStyle/>
          <a:p>
            <a:r>
              <a:rPr lang="en-US" sz="3200" dirty="0" smtClean="0">
                <a:solidFill>
                  <a:srgbClr val="C00000"/>
                </a:solidFill>
                <a:latin typeface="Forte" pitchFamily="66" charset="0"/>
              </a:rPr>
              <a:t>Procedure:</a:t>
            </a:r>
            <a:endParaRPr lang="ar-IQ" sz="3200" dirty="0">
              <a:solidFill>
                <a:srgbClr val="C00000"/>
              </a:solidFill>
              <a:latin typeface="Forte" pitchFamily="66" charset="0"/>
            </a:endParaRPr>
          </a:p>
        </p:txBody>
      </p:sp>
      <p:pic>
        <p:nvPicPr>
          <p:cNvPr id="4099" name="Picture 3"/>
          <p:cNvPicPr>
            <a:picLocks noGrp="1" noChangeAspect="1" noChangeArrowheads="1"/>
          </p:cNvPicPr>
          <p:nvPr>
            <p:ph idx="1"/>
          </p:nvPr>
        </p:nvPicPr>
        <p:blipFill>
          <a:blip r:embed="rId2" cstate="print"/>
          <a:srcRect/>
          <a:stretch>
            <a:fillRect/>
          </a:stretch>
        </p:blipFill>
        <p:spPr bwMode="auto">
          <a:xfrm>
            <a:off x="1115616" y="1052736"/>
            <a:ext cx="7528701" cy="58052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1187624" y="260648"/>
            <a:ext cx="8172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387725" algn="l"/>
              </a:tabLst>
            </a:pPr>
            <a:r>
              <a:rPr kumimoji="0" lang="en-US" sz="3200" b="0" i="0" u="none" strike="noStrike" cap="none" normalizeH="0" baseline="0" dirty="0" smtClean="0">
                <a:ln>
                  <a:noFill/>
                </a:ln>
                <a:solidFill>
                  <a:srgbClr val="FF0000"/>
                </a:solidFill>
                <a:effectLst/>
                <a:latin typeface="Forte" pitchFamily="66" charset="0"/>
                <a:ea typeface="Calibri" pitchFamily="34" charset="0"/>
                <a:cs typeface="Arial" pitchFamily="34" charset="0"/>
              </a:rPr>
              <a:t>Notes:</a:t>
            </a:r>
            <a:endParaRPr kumimoji="0" lang="en-US"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15" name="Rectangle 3"/>
          <p:cNvSpPr>
            <a:spLocks noChangeArrowheads="1"/>
          </p:cNvSpPr>
          <p:nvPr/>
        </p:nvSpPr>
        <p:spPr bwMode="auto">
          <a:xfrm>
            <a:off x="1043608" y="1350059"/>
            <a:ext cx="8100392"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Care  should  be  taken  when  working  with  ether,</a:t>
            </a:r>
            <a:r>
              <a:rPr lang="en-US" sz="2400" dirty="0">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(flammable), keep away all flames.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Do not distill to dryness,</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if traces of  m-dinitrobenzene is present in the mixture they may decompose explosively.</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387725" algn="l"/>
              </a:tabLst>
            </a:pP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64514" name="Object 2"/>
          <p:cNvGraphicFramePr>
            <a:graphicFrameLocks noChangeAspect="1"/>
          </p:cNvGraphicFramePr>
          <p:nvPr/>
        </p:nvGraphicFramePr>
        <p:xfrm>
          <a:off x="6444208" y="4437112"/>
          <a:ext cx="2427096" cy="2212454"/>
        </p:xfrm>
        <a:graphic>
          <a:graphicData uri="http://schemas.openxmlformats.org/presentationml/2006/ole">
            <mc:AlternateContent xmlns:mc="http://schemas.openxmlformats.org/markup-compatibility/2006">
              <mc:Choice xmlns:v="urn:schemas-microsoft-com:vml" Requires="v">
                <p:oleObj spid="_x0000_s64552" name="CS ChemDraw Drawing" r:id="rId3" imgW="2052000" imgH="1864080" progId="ChemDraw.Document.5.0">
                  <p:embed/>
                </p:oleObj>
              </mc:Choice>
              <mc:Fallback>
                <p:oleObj name="CS ChemDraw Drawing" r:id="rId3" imgW="2052000" imgH="1864080" progId="ChemDraw.Document.5.0">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4437112"/>
                        <a:ext cx="2427096" cy="22124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516" name="Rectangle 4"/>
          <p:cNvSpPr>
            <a:spLocks noChangeArrowheads="1"/>
          </p:cNvSpPr>
          <p:nvPr/>
        </p:nvSpPr>
        <p:spPr bwMode="auto">
          <a:xfrm>
            <a:off x="971600" y="4014936"/>
            <a:ext cx="8172400"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387725" algn="l"/>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Optimum temperature of the reaction is necessary</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Between  55-60 </a:t>
            </a:r>
            <a:r>
              <a:rPr kumimoji="0" lang="en-US" sz="2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 , high temp.</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hould</a:t>
            </a: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be avoided</a:t>
            </a:r>
            <a:r>
              <a:rPr lang="en-US" sz="2400" dirty="0" smtClean="0">
                <a:latin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since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dinitration</a:t>
            </a:r>
            <a:r>
              <a:rPr lang="en-US" sz="2400" dirty="0" smtClean="0">
                <a:latin typeface="Times New Roman" pitchFamily="18" charset="0"/>
                <a:ea typeface="Calibri" pitchFamily="34" charset="0"/>
                <a:cs typeface="Times New Roman" pitchFamily="18" charset="0"/>
              </a:rPr>
              <a:t>  and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poly-</a:t>
            </a: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nitration   are  more  likely </a:t>
            </a:r>
            <a:r>
              <a:rPr lang="en-US" sz="2400" dirty="0" smtClean="0">
                <a:latin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occur </a:t>
            </a: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also  oxidative   breakdown   of   the</a:t>
            </a:r>
          </a:p>
          <a:p>
            <a:pPr marL="0" marR="0" lvl="0" indent="0" algn="l" defTabSz="914400" rtl="1" eaLnBrk="0" fontAlgn="base" latinLnBrk="0" hangingPunct="0">
              <a:lnSpc>
                <a:spcPct val="100000"/>
              </a:lnSpc>
              <a:spcBef>
                <a:spcPct val="0"/>
              </a:spcBef>
              <a:spcAft>
                <a:spcPct val="0"/>
              </a:spcAft>
              <a:buClrTx/>
              <a:buSzTx/>
              <a:buFontTx/>
              <a:buNone/>
              <a:tabLst>
                <a:tab pos="3387725" algn="l"/>
              </a:tabLst>
            </a:pPr>
            <a:r>
              <a:rPr lang="en-US" sz="2400" dirty="0" smtClean="0">
                <a:latin typeface="Times New Roman" pitchFamily="18" charset="0"/>
                <a:ea typeface="Calibri" pitchFamily="34" charset="0"/>
                <a:cs typeface="Times New Roman" pitchFamily="18" charset="0"/>
              </a:rPr>
              <a:t>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romatic</a:t>
            </a:r>
            <a:r>
              <a:rPr lang="en-US" sz="2400" dirty="0" smtClean="0">
                <a:latin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ring  may  occur .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Safety and Health</a:t>
            </a:r>
            <a:endParaRPr lang="ar-IQ" dirty="0"/>
          </a:p>
        </p:txBody>
      </p:sp>
      <p:sp>
        <p:nvSpPr>
          <p:cNvPr id="3" name="Content Placeholder 2"/>
          <p:cNvSpPr>
            <a:spLocks noGrp="1"/>
          </p:cNvSpPr>
          <p:nvPr>
            <p:ph idx="1"/>
          </p:nvPr>
        </p:nvSpPr>
        <p:spPr/>
        <p:txBody>
          <a:bodyPr>
            <a:normAutofit/>
          </a:bodyPr>
          <a:lstStyle/>
          <a:p>
            <a:pPr marL="82296" indent="0" algn="l">
              <a:buNone/>
            </a:pPr>
            <a:r>
              <a:rPr lang="en-US" sz="2400" dirty="0" smtClean="0"/>
              <a:t>Nitrobenzene is highly toxic and readily absorbed through the skin causing possibly palpitation, convulsions or rarely death. Prolonged exposure may cause serious damage to the CNS, impair vision, cause liver or kidney damage, anemia and lung irritation. Inhalation of vapors may induce headache, nausea, fatigue, dizziness, cyanosis, weakness in the arms and legs and in rare cases may be fatal. Additionally, ingestion may cause GIT irritation and internal bleeding. It is classified by USEPA as human carcinogen.</a:t>
            </a:r>
          </a:p>
          <a:p>
            <a:pPr marL="82296" indent="0" algn="l">
              <a:buNone/>
            </a:pPr>
            <a:r>
              <a:rPr lang="en-US" sz="2400" dirty="0" smtClean="0"/>
              <a:t>It is classified as extremely hazardous substance in the US.</a:t>
            </a:r>
            <a:endParaRPr lang="ar-IQ" sz="2400" dirty="0"/>
          </a:p>
        </p:txBody>
      </p:sp>
    </p:spTree>
    <p:extLst>
      <p:ext uri="{BB962C8B-B14F-4D97-AF65-F5344CB8AC3E}">
        <p14:creationId xmlns:p14="http://schemas.microsoft.com/office/powerpoint/2010/main" val="966689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88640"/>
            <a:ext cx="7708392" cy="1210146"/>
          </a:xfrm>
          <a:blipFill>
            <a:blip r:embed="rId3" cstate="print"/>
            <a:tile tx="0" ty="0" sx="100000" sy="100000" flip="none" algn="tl"/>
          </a:blipFill>
        </p:spPr>
        <p:txBody>
          <a:bodyPr>
            <a:normAutofit/>
          </a:bodyPr>
          <a:lstStyle/>
          <a:p>
            <a:r>
              <a:rPr lang="en-US" sz="5400" b="1" dirty="0" smtClean="0">
                <a:solidFill>
                  <a:srgbClr val="C00000"/>
                </a:solidFill>
                <a:latin typeface="Times New Roman" pitchFamily="18" charset="0"/>
                <a:cs typeface="Times New Roman" pitchFamily="18" charset="0"/>
              </a:rPr>
              <a:t>Sulfonamides:</a:t>
            </a:r>
            <a:endParaRPr lang="ar-IQ" sz="5400" b="1" dirty="0">
              <a:solidFill>
                <a:srgbClr val="C00000"/>
              </a:solidFill>
              <a:latin typeface="Times New Roman" pitchFamily="18" charset="0"/>
              <a:cs typeface="Times New Roman" pitchFamily="18" charset="0"/>
            </a:endParaRPr>
          </a:p>
        </p:txBody>
      </p:sp>
      <p:sp>
        <p:nvSpPr>
          <p:cNvPr id="122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12289" name="Object 1"/>
          <p:cNvGraphicFramePr>
            <a:graphicFrameLocks noChangeAspect="1"/>
          </p:cNvGraphicFramePr>
          <p:nvPr/>
        </p:nvGraphicFramePr>
        <p:xfrm>
          <a:off x="3708400" y="3933825"/>
          <a:ext cx="3211513" cy="1943100"/>
        </p:xfrm>
        <a:graphic>
          <a:graphicData uri="http://schemas.openxmlformats.org/presentationml/2006/ole">
            <mc:AlternateContent xmlns:mc="http://schemas.openxmlformats.org/markup-compatibility/2006">
              <mc:Choice xmlns:v="urn:schemas-microsoft-com:vml" Requires="v">
                <p:oleObj spid="_x0000_s12328" name="CS ChemDraw Drawing" r:id="rId4" imgW="2252880" imgH="1361160" progId="ChemDraw.Document.5.0">
                  <p:embed/>
                </p:oleObj>
              </mc:Choice>
              <mc:Fallback>
                <p:oleObj name="CS ChemDraw Drawing" r:id="rId4" imgW="2252880" imgH="1361160" progId="ChemDraw.Document.5.0">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3933825"/>
                        <a:ext cx="3211513" cy="194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1" name="Rectangle 3"/>
          <p:cNvSpPr>
            <a:spLocks noChangeArrowheads="1"/>
          </p:cNvSpPr>
          <p:nvPr/>
        </p:nvSpPr>
        <p:spPr bwMode="auto">
          <a:xfrm>
            <a:off x="1115616" y="1803014"/>
            <a:ext cx="802838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sulfonamide antimicrobial drugs were the 1</a:t>
            </a:r>
            <a:r>
              <a:rPr kumimoji="0" lang="en-US"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st</a:t>
            </a:r>
            <a:r>
              <a:rPr lang="en-US" sz="2400" b="1" dirty="0" smtClean="0">
                <a:latin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effective chemotherapeutic agents that </a:t>
            </a:r>
            <a:r>
              <a:rPr lang="en-US" sz="2400" b="1" dirty="0" smtClean="0">
                <a:latin typeface="Times New Roman" pitchFamily="18" charset="0"/>
                <a:ea typeface="Calibri" pitchFamily="34" charset="0"/>
                <a:cs typeface="Times New Roman" pitchFamily="18" charset="0"/>
              </a:rPr>
              <a:t>had</a:t>
            </a:r>
            <a:r>
              <a:rPr lang="en-US" sz="2400" b="1" dirty="0" smtClean="0">
                <a:latin typeface="Arial" pitchFamily="34" charset="0"/>
                <a:cs typeface="Arial" pitchFamily="34" charset="0"/>
              </a:rPr>
              <a:t> been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used for curing</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the</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bacterial infection</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of human wounds during the world war II.</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Safety and Health</a:t>
            </a:r>
            <a:endParaRPr lang="ar-IQ" dirty="0"/>
          </a:p>
        </p:txBody>
      </p:sp>
      <p:sp>
        <p:nvSpPr>
          <p:cNvPr id="3" name="Content Placeholder 2"/>
          <p:cNvSpPr>
            <a:spLocks noGrp="1"/>
          </p:cNvSpPr>
          <p:nvPr>
            <p:ph idx="1"/>
          </p:nvPr>
        </p:nvSpPr>
        <p:spPr/>
        <p:txBody>
          <a:bodyPr>
            <a:normAutofit fontScale="92500" lnSpcReduction="10000"/>
          </a:bodyPr>
          <a:lstStyle/>
          <a:p>
            <a:pPr marL="82296" indent="0" algn="l">
              <a:buNone/>
            </a:pPr>
            <a:r>
              <a:rPr lang="en-US" sz="2400" dirty="0"/>
              <a:t> </a:t>
            </a:r>
            <a:r>
              <a:rPr lang="en-US" sz="2400" dirty="0" smtClean="0"/>
              <a:t> Nitric acid is corrosive acid and a powerful oxidizing agent reacting violently with many compounds.                                                    It may cause chemical burns due to acid hydrolysis of protein (amides) and fats (esters) decomposing living tissues like skin and flesh.                                                                      Concentrated nitric acid stains human skin yellow due to its reaction with keratin. These stains turn orange when neutralized.</a:t>
            </a:r>
          </a:p>
          <a:p>
            <a:pPr marL="82296" indent="0" algn="l">
              <a:buNone/>
            </a:pPr>
            <a:r>
              <a:rPr lang="en-US" sz="2400" dirty="0" smtClean="0"/>
              <a:t>It is not considered a carcinogen or mutagen.</a:t>
            </a:r>
          </a:p>
          <a:p>
            <a:pPr marL="82296" indent="0" algn="l">
              <a:buNone/>
            </a:pPr>
            <a:r>
              <a:rPr lang="en-US" sz="2400" dirty="0" smtClean="0"/>
              <a:t>The standard first aid treatment for acid spills on the skin is irrigation with large quantities of water for at least 10-15 minutes to cool the tissue surrounding the acid burn and to prevent secondary damage. Contaminated clothing is removed immediately and the underlying skin washed thoroughly. </a:t>
            </a:r>
          </a:p>
          <a:p>
            <a:pPr marL="82296" indent="0" algn="l">
              <a:buNone/>
            </a:pPr>
            <a:endParaRPr lang="ar-IQ" sz="2400" dirty="0"/>
          </a:p>
        </p:txBody>
      </p:sp>
    </p:spTree>
    <p:extLst>
      <p:ext uri="{BB962C8B-B14F-4D97-AF65-F5344CB8AC3E}">
        <p14:creationId xmlns:p14="http://schemas.microsoft.com/office/powerpoint/2010/main" val="1642943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Safety and Health</a:t>
            </a:r>
            <a:endParaRPr lang="ar-IQ" dirty="0"/>
          </a:p>
        </p:txBody>
      </p:sp>
      <p:sp>
        <p:nvSpPr>
          <p:cNvPr id="3" name="Content Placeholder 2"/>
          <p:cNvSpPr>
            <a:spLocks noGrp="1"/>
          </p:cNvSpPr>
          <p:nvPr>
            <p:ph idx="1"/>
          </p:nvPr>
        </p:nvSpPr>
        <p:spPr/>
        <p:txBody>
          <a:bodyPr>
            <a:normAutofit/>
          </a:bodyPr>
          <a:lstStyle/>
          <a:p>
            <a:pPr marL="82296" indent="0" algn="l">
              <a:buNone/>
            </a:pPr>
            <a:r>
              <a:rPr lang="en-US" sz="2800" dirty="0" smtClean="0"/>
              <a:t>   Benzene is classified as a carcinogen. It is a cause of bone marrow failure leading to aplastic anemia. It is also linked with more than one leukemia type.  There is no safe exposure level even tiny amounts can cause harm.  Benzene targets liver, kidney, lung, heart and brain causing DNA strand breaks and chromosomal damage i.e. it is teratogenic and mutagenic.</a:t>
            </a:r>
            <a:endParaRPr lang="ar-IQ" sz="2800" dirty="0"/>
          </a:p>
        </p:txBody>
      </p:sp>
    </p:spTree>
    <p:extLst>
      <p:ext uri="{BB962C8B-B14F-4D97-AF65-F5344CB8AC3E}">
        <p14:creationId xmlns:p14="http://schemas.microsoft.com/office/powerpoint/2010/main" val="2091988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115616" y="1279212"/>
            <a:ext cx="8028384"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400"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en-US" sz="2400" b="1" i="0" u="none" strike="noStrike" cap="none" normalizeH="0" dirty="0" smtClean="0">
                <a:ln>
                  <a:noFill/>
                </a:ln>
                <a:solidFill>
                  <a:schemeClr val="tx1"/>
                </a:solidFill>
                <a:effectLst/>
                <a:latin typeface="Arial" pitchFamily="34" charset="0"/>
                <a:ea typeface="Calibri" pitchFamily="34" charset="0"/>
                <a:cs typeface="Arial" pitchFamily="34" charset="0"/>
              </a:rPr>
              <a:t>Sulfonamides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are  structural analogs of  PABA.</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They</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competitively  inhibit  the  action  of  </a:t>
            </a:r>
            <a:r>
              <a:rPr kumimoji="0" lang="en-US"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dihydropteroate</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synthase</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thereby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preventing  the  addition  of  PABA  to </a:t>
            </a:r>
            <a:r>
              <a:rPr kumimoji="0" lang="en-US"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pteridine</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diphosphate &amp; blocking the net biosynthesis of folate coenzymes.</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This action arrest bacterial growth and cell division so they are bacteriostatic</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Folates and folate coenzymes  are   biosynthesized  from   dietary folic  acid  in  humans  and  other  organisms.</a:t>
            </a: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Bacteria  and  protozoa  must biosynthesize their</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own folates</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final folate coenzymes from PABA  and  </a:t>
            </a:r>
            <a:r>
              <a:rPr kumimoji="0" lang="en-US"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pteridine</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diphosphate. Microbes cannot</a:t>
            </a:r>
            <a:r>
              <a:rPr kumimoji="0" lang="en-US"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assimilate folic acid from the growth medium or from the host possibly due to the fact that their cell wall may be impermeable to folic acid.</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Title 1"/>
          <p:cNvSpPr>
            <a:spLocks noGrp="1"/>
          </p:cNvSpPr>
          <p:nvPr>
            <p:ph type="title"/>
          </p:nvPr>
        </p:nvSpPr>
        <p:spPr>
          <a:xfrm>
            <a:off x="1115616" y="188640"/>
            <a:ext cx="7848872" cy="936104"/>
          </a:xfrm>
          <a:solidFill>
            <a:schemeClr val="accent2">
              <a:lumMod val="20000"/>
              <a:lumOff val="80000"/>
            </a:schemeClr>
          </a:solidFill>
        </p:spPr>
        <p:txBody>
          <a:bodyPr>
            <a:normAutofit fontScale="90000"/>
          </a:bodyPr>
          <a:lstStyle/>
          <a:p>
            <a:r>
              <a:rPr lang="en-US" sz="4900" dirty="0" smtClean="0">
                <a:latin typeface="Forte" pitchFamily="66" charset="0"/>
              </a:rPr>
              <a:t/>
            </a:r>
            <a:br>
              <a:rPr lang="en-US" sz="4900" dirty="0" smtClean="0">
                <a:latin typeface="Forte" pitchFamily="66" charset="0"/>
              </a:rPr>
            </a:br>
            <a:r>
              <a:rPr lang="en-US" sz="4900" dirty="0" smtClean="0">
                <a:latin typeface="Forte" pitchFamily="66" charset="0"/>
              </a:rPr>
              <a:t>Mechanism of Action:</a:t>
            </a:r>
            <a:r>
              <a:rPr lang="en-US" dirty="0" smtClean="0"/>
              <a:t/>
            </a:r>
            <a:br>
              <a:rPr lang="en-US" dirty="0" smtClean="0"/>
            </a:br>
            <a:endParaRPr lang="ar-IQ"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rcRect/>
          <a:stretch>
            <a:fillRect/>
          </a:stretch>
        </p:blipFill>
        <p:spPr bwMode="auto">
          <a:xfrm>
            <a:off x="1115616" y="404664"/>
            <a:ext cx="7776864" cy="58772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043608" y="-119137"/>
            <a:ext cx="8100392"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C00000"/>
                </a:solidFill>
                <a:effectLst/>
                <a:latin typeface="Forte" pitchFamily="66" charset="0"/>
                <a:ea typeface="Calibri" pitchFamily="34" charset="0"/>
                <a:cs typeface="Arial" pitchFamily="34" charset="0"/>
              </a:rPr>
              <a:t>On the basis of their use Sulfonamides can be grouped in to :</a:t>
            </a:r>
            <a:endParaRPr kumimoji="0" lang="en-US" sz="32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 Oral absorbable systematic used agents such as </a:t>
            </a:r>
            <a:r>
              <a:rPr lang="en-US" sz="2400" b="1" dirty="0" smtClean="0">
                <a:latin typeface="Calibri" pitchFamily="34" charset="0"/>
                <a:ea typeface="Calibri" pitchFamily="34" charset="0"/>
                <a:cs typeface="Arial" pitchFamily="34" charset="0"/>
              </a:rPr>
              <a:t>S</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ulfamethoxazole.</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b- Oral non-absorbable designed agents</a:t>
            </a:r>
            <a:r>
              <a:rPr kumimoji="0" lang="en-US" sz="2400" b="1" i="0" u="none" strike="noStrike" cap="none" normalizeH="0" dirty="0" smtClean="0">
                <a:ln>
                  <a:noFill/>
                </a:ln>
                <a:solidFill>
                  <a:schemeClr val="tx1"/>
                </a:solidFill>
                <a:effectLst/>
                <a:latin typeface="Calibri" pitchFamily="34" charset="0"/>
                <a:ea typeface="Calibri" pitchFamily="34" charset="0"/>
                <a:cs typeface="Arial" pitchFamily="34" charset="0"/>
              </a:rPr>
              <a:t> (e.g. colon targeting)</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such as </a:t>
            </a:r>
            <a:r>
              <a:rPr lang="en-US" sz="2400" b="1" dirty="0" smtClean="0">
                <a:latin typeface="Calibri" pitchFamily="34" charset="0"/>
                <a:ea typeface="Calibri" pitchFamily="34" charset="0"/>
                <a:cs typeface="Arial" pitchFamily="34" charset="0"/>
              </a:rPr>
              <a:t>S</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ulfasalazine.</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c- Topical agents such as Sodium </a:t>
            </a:r>
            <a:r>
              <a:rPr lang="en-US" sz="2400" b="1" dirty="0" err="1" smtClean="0">
                <a:latin typeface="Calibri" pitchFamily="34" charset="0"/>
                <a:ea typeface="Calibri" pitchFamily="34" charset="0"/>
                <a:cs typeface="Arial" pitchFamily="34" charset="0"/>
              </a:rPr>
              <a:t>S</a:t>
            </a:r>
            <a:r>
              <a:rPr kumimoji="0" lang="en-US" sz="24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ulfacetamide</a:t>
            </a:r>
            <a:r>
              <a:rPr lang="en-US" sz="2400" b="1" dirty="0">
                <a:latin typeface="Calibri" pitchFamily="34" charset="0"/>
                <a:ea typeface="Calibri" pitchFamily="34" charset="0"/>
                <a:cs typeface="Arial" pitchFamily="34" charset="0"/>
              </a:rPr>
              <a:t>,</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en-US" sz="24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Mafenide</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Acetate, Silver Sulfadiazine.</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pic>
        <p:nvPicPr>
          <p:cNvPr id="33794" name="Picture 2" descr="نتيجة بحث الصور عن ‪sulfasalazine‬‏">
            <a:hlinkClick r:id="rId2"/>
          </p:cNvPr>
          <p:cNvPicPr>
            <a:picLocks noChangeAspect="1" noChangeArrowheads="1"/>
          </p:cNvPicPr>
          <p:nvPr/>
        </p:nvPicPr>
        <p:blipFill>
          <a:blip r:embed="rId3" cstate="print"/>
          <a:srcRect/>
          <a:stretch>
            <a:fillRect/>
          </a:stretch>
        </p:blipFill>
        <p:spPr bwMode="auto">
          <a:xfrm>
            <a:off x="3419872" y="2852936"/>
            <a:ext cx="2952328" cy="2540854"/>
          </a:xfrm>
          <a:prstGeom prst="rect">
            <a:avLst/>
          </a:prstGeom>
          <a:noFill/>
        </p:spPr>
      </p:pic>
      <p:pic>
        <p:nvPicPr>
          <p:cNvPr id="33796" name="Picture 4" descr="نتيجة بحث الصور عن ‪metheprim tablet‬‏"/>
          <p:cNvPicPr>
            <a:picLocks noChangeAspect="1" noChangeArrowheads="1"/>
          </p:cNvPicPr>
          <p:nvPr/>
        </p:nvPicPr>
        <p:blipFill>
          <a:blip r:embed="rId4" cstate="print"/>
          <a:srcRect/>
          <a:stretch>
            <a:fillRect/>
          </a:stretch>
        </p:blipFill>
        <p:spPr bwMode="auto">
          <a:xfrm>
            <a:off x="1475656" y="3284984"/>
            <a:ext cx="1800200" cy="2411761"/>
          </a:xfrm>
          <a:prstGeom prst="rect">
            <a:avLst/>
          </a:prstGeom>
          <a:noFill/>
        </p:spPr>
      </p:pic>
      <p:pic>
        <p:nvPicPr>
          <p:cNvPr id="33798" name="Picture 6" descr="صورة ذات صلة">
            <a:hlinkClick r:id="rId5"/>
          </p:cNvPr>
          <p:cNvPicPr>
            <a:picLocks noChangeAspect="1" noChangeArrowheads="1"/>
          </p:cNvPicPr>
          <p:nvPr/>
        </p:nvPicPr>
        <p:blipFill>
          <a:blip r:embed="rId6" cstate="print"/>
          <a:srcRect/>
          <a:stretch>
            <a:fillRect/>
          </a:stretch>
        </p:blipFill>
        <p:spPr bwMode="auto">
          <a:xfrm>
            <a:off x="5580112" y="2924944"/>
            <a:ext cx="3168352" cy="2664296"/>
          </a:xfrm>
          <a:prstGeom prst="rect">
            <a:avLst/>
          </a:prstGeom>
          <a:noFill/>
        </p:spPr>
      </p:pic>
      <p:pic>
        <p:nvPicPr>
          <p:cNvPr id="33801" name="Picture 9"/>
          <p:cNvPicPr>
            <a:picLocks noChangeAspect="1" noChangeArrowheads="1"/>
          </p:cNvPicPr>
          <p:nvPr/>
        </p:nvPicPr>
        <p:blipFill>
          <a:blip r:embed="rId7" cstate="print"/>
          <a:srcRect/>
          <a:stretch>
            <a:fillRect/>
          </a:stretch>
        </p:blipFill>
        <p:spPr bwMode="auto">
          <a:xfrm>
            <a:off x="4716016" y="5517232"/>
            <a:ext cx="4248472" cy="1152128"/>
          </a:xfrm>
          <a:prstGeom prst="rect">
            <a:avLst/>
          </a:prstGeom>
          <a:noFill/>
          <a:ln w="9525">
            <a:noFill/>
            <a:miter lim="800000"/>
            <a:headEnd/>
            <a:tailEnd/>
          </a:ln>
        </p:spPr>
      </p:pic>
      <p:pic>
        <p:nvPicPr>
          <p:cNvPr id="33802" name="Picture 10"/>
          <p:cNvPicPr>
            <a:picLocks noChangeAspect="1" noChangeArrowheads="1"/>
          </p:cNvPicPr>
          <p:nvPr/>
        </p:nvPicPr>
        <p:blipFill>
          <a:blip r:embed="rId8" cstate="print"/>
          <a:srcRect/>
          <a:stretch>
            <a:fillRect/>
          </a:stretch>
        </p:blipFill>
        <p:spPr bwMode="auto">
          <a:xfrm>
            <a:off x="1043608" y="5589240"/>
            <a:ext cx="3721976" cy="103631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043608" y="188640"/>
            <a:ext cx="6429965"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C00000"/>
                </a:solidFill>
                <a:effectLst/>
                <a:latin typeface="Forte" pitchFamily="66" charset="0"/>
                <a:ea typeface="Calibri" pitchFamily="34" charset="0"/>
                <a:cs typeface="Times New Roman" pitchFamily="18" charset="0"/>
              </a:rPr>
              <a:t>Nomenclature of the sulfonamides:</a:t>
            </a:r>
            <a:endParaRPr kumimoji="0" lang="en-US" sz="3200" b="0" i="0" u="none" strike="noStrike" cap="none" normalizeH="0" baseline="0" dirty="0" smtClean="0">
              <a:ln>
                <a:noFill/>
              </a:ln>
              <a:solidFill>
                <a:srgbClr val="C00000"/>
              </a:solidFill>
              <a:effectLst/>
              <a:latin typeface="Arial" pitchFamily="34" charset="0"/>
              <a:cs typeface="Arial" pitchFamily="34" charset="0"/>
            </a:endParaRPr>
          </a:p>
        </p:txBody>
      </p:sp>
      <p:sp>
        <p:nvSpPr>
          <p:cNvPr id="39938" name="Rectangle 2"/>
          <p:cNvSpPr>
            <a:spLocks noChangeArrowheads="1"/>
          </p:cNvSpPr>
          <p:nvPr/>
        </p:nvSpPr>
        <p:spPr bwMode="auto">
          <a:xfrm>
            <a:off x="971600" y="1772816"/>
            <a:ext cx="569675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 The Antibacterial Sulfonamides:</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3994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9939" name="Object 3"/>
          <p:cNvGraphicFramePr>
            <a:graphicFrameLocks noChangeAspect="1"/>
          </p:cNvGraphicFramePr>
          <p:nvPr/>
        </p:nvGraphicFramePr>
        <p:xfrm>
          <a:off x="5724128" y="2852936"/>
          <a:ext cx="3074553" cy="1440161"/>
        </p:xfrm>
        <a:graphic>
          <a:graphicData uri="http://schemas.openxmlformats.org/presentationml/2006/ole">
            <mc:AlternateContent xmlns:mc="http://schemas.openxmlformats.org/markup-compatibility/2006">
              <mc:Choice xmlns:v="urn:schemas-microsoft-com:vml" Requires="v">
                <p:oleObj spid="_x0000_s40017" name="CS ChemDraw Drawing" r:id="rId3" imgW="2397760" imgH="1130300" progId="ChemDraw.Document.5.0">
                  <p:embed/>
                </p:oleObj>
              </mc:Choice>
              <mc:Fallback>
                <p:oleObj name="CS ChemDraw Drawing" r:id="rId3" imgW="2397760" imgH="1130300" progId="ChemDraw.Document.5.0">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2852936"/>
                        <a:ext cx="3074553" cy="14401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941" name="Rectangle 5"/>
          <p:cNvSpPr>
            <a:spLocks noChangeArrowheads="1"/>
          </p:cNvSpPr>
          <p:nvPr/>
        </p:nvSpPr>
        <p:spPr bwMode="auto">
          <a:xfrm>
            <a:off x="1043608" y="2420888"/>
            <a:ext cx="810039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1- Aniline substituted sulfonamides,</a:t>
            </a:r>
            <a:endParaRPr kumimoji="0" lang="en-US" sz="2400" b="1" u="none" strike="noStrike" cap="none" normalizeH="0" baseline="0" dirty="0" smtClean="0">
              <a:ln>
                <a:noFill/>
              </a:ln>
              <a:solidFill>
                <a:srgbClr val="0070C0"/>
              </a:solidFill>
              <a:effectLst/>
              <a:latin typeface="Bookman Old Style" pitchFamily="18"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   (</a:t>
            </a:r>
            <a:r>
              <a:rPr lang="en-US" sz="2400" b="1" dirty="0" smtClean="0">
                <a:solidFill>
                  <a:srgbClr val="0070C0"/>
                </a:solidFill>
                <a:latin typeface="Bookman Old Style" pitchFamily="18" charset="0"/>
                <a:ea typeface="Calibri" pitchFamily="34" charset="0"/>
                <a:cs typeface="Times New Roman" pitchFamily="18" charset="0"/>
              </a:rPr>
              <a:t>unsubstituted</a:t>
            </a:r>
            <a:r>
              <a:rPr kumimoji="0" lang="en-US" sz="2400" b="1"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 Sulfonamide).</a:t>
            </a:r>
            <a:endParaRPr kumimoji="0" lang="en-US" sz="2400" b="1" u="none" strike="noStrike" cap="none" normalizeH="0" baseline="0" dirty="0" smtClean="0">
              <a:ln>
                <a:noFill/>
              </a:ln>
              <a:solidFill>
                <a:srgbClr val="0070C0"/>
              </a:solidFill>
              <a:effectLst/>
              <a:latin typeface="Bookman Old Style" pitchFamily="18"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u="none" strike="noStrike" cap="none" normalizeH="0" baseline="0" dirty="0" smtClean="0">
                <a:ln>
                  <a:noFill/>
                </a:ln>
                <a:solidFill>
                  <a:srgbClr val="FFC000"/>
                </a:solidFill>
                <a:effectLst/>
                <a:latin typeface="Bookman Old Style" pitchFamily="18" charset="0"/>
                <a:ea typeface="Calibri" pitchFamily="34" charset="0"/>
                <a:cs typeface="Times New Roman" pitchFamily="18" charset="0"/>
              </a:rPr>
              <a:t>e.g.</a:t>
            </a:r>
            <a:r>
              <a:rPr kumimoji="0" lang="en-US" sz="2400" b="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 : Sulfanilamide,</a:t>
            </a:r>
            <a:endParaRPr kumimoji="0" lang="en-US" sz="2400" b="0" u="none" strike="noStrike" cap="none" normalizeH="0" baseline="0" dirty="0" smtClean="0">
              <a:ln>
                <a:noFill/>
              </a:ln>
              <a:solidFill>
                <a:srgbClr val="000000"/>
              </a:solidFill>
              <a:effectLst/>
              <a:latin typeface="Bookman Old Style" pitchFamily="18"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u="none" strike="noStrike" cap="none" normalizeH="0" baseline="0" dirty="0" smtClean="0">
                <a:ln>
                  <a:noFill/>
                </a:ln>
                <a:solidFill>
                  <a:srgbClr val="000000"/>
                </a:solidFill>
                <a:effectLst/>
                <a:latin typeface="Bookman Old Style" pitchFamily="18" charset="0"/>
                <a:ea typeface="Calibri" pitchFamily="34" charset="0"/>
                <a:cs typeface="Arial" pitchFamily="34" charset="0"/>
              </a:rPr>
              <a:t> </a:t>
            </a:r>
            <a:r>
              <a:rPr kumimoji="0" lang="en-US" sz="2400" b="0" u="none" strike="noStrike" cap="none" normalizeH="0" baseline="0" dirty="0" smtClean="0">
                <a:ln>
                  <a:noFill/>
                </a:ln>
                <a:solidFill>
                  <a:srgbClr val="000000"/>
                </a:solidFill>
                <a:effectLst/>
                <a:latin typeface="Bookman Old Style" pitchFamily="18" charset="0"/>
                <a:ea typeface="Calibri" pitchFamily="34" charset="0"/>
                <a:cs typeface="Times New Roman" pitchFamily="18" charset="0"/>
              </a:rPr>
              <a:t>4-aminobenzenesulfonamide</a:t>
            </a:r>
            <a:r>
              <a:rPr kumimoji="0" lang="en-US" sz="2400" b="0" u="none" strike="noStrike" cap="none" normalizeH="0" baseline="0" dirty="0" smtClean="0">
                <a:ln>
                  <a:noFill/>
                </a:ln>
                <a:solidFill>
                  <a:schemeClr val="tx1"/>
                </a:solidFill>
                <a:effectLst/>
                <a:latin typeface="Bookman Old Style" pitchFamily="18" charset="0"/>
                <a:cs typeface="Arial" pitchFamily="34" charset="0"/>
              </a:rPr>
              <a:t> </a:t>
            </a:r>
          </a:p>
        </p:txBody>
      </p:sp>
      <p:sp>
        <p:nvSpPr>
          <p:cNvPr id="3994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9942" name="Object 6"/>
          <p:cNvGraphicFramePr>
            <a:graphicFrameLocks noChangeAspect="1"/>
          </p:cNvGraphicFramePr>
          <p:nvPr/>
        </p:nvGraphicFramePr>
        <p:xfrm>
          <a:off x="5220072" y="5229200"/>
          <a:ext cx="3659349" cy="1240085"/>
        </p:xfrm>
        <a:graphic>
          <a:graphicData uri="http://schemas.openxmlformats.org/presentationml/2006/ole">
            <mc:AlternateContent xmlns:mc="http://schemas.openxmlformats.org/markup-compatibility/2006">
              <mc:Choice xmlns:v="urn:schemas-microsoft-com:vml" Requires="v">
                <p:oleObj spid="_x0000_s40018" name="CS ChemDraw Drawing" r:id="rId5" imgW="2778760" imgH="947420" progId="ChemDraw.Document.5.0">
                  <p:embed/>
                </p:oleObj>
              </mc:Choice>
              <mc:Fallback>
                <p:oleObj name="CS ChemDraw Drawing" r:id="rId5" imgW="2778760" imgH="947420" progId="ChemDraw.Document.5.0">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0072" y="5229200"/>
                        <a:ext cx="3659349" cy="12400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944" name="Rectangle 8"/>
          <p:cNvSpPr>
            <a:spLocks noChangeArrowheads="1"/>
          </p:cNvSpPr>
          <p:nvPr/>
        </p:nvSpPr>
        <p:spPr bwMode="auto">
          <a:xfrm>
            <a:off x="971600" y="4437112"/>
            <a:ext cx="8172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2- </a:t>
            </a:r>
            <a:r>
              <a:rPr kumimoji="0" lang="en-US" sz="2400" b="1" i="0" u="none" strike="noStrike" cap="none" normalizeH="0" baseline="0" dirty="0" err="1" smtClean="0">
                <a:ln>
                  <a:noFill/>
                </a:ln>
                <a:solidFill>
                  <a:srgbClr val="0070C0"/>
                </a:solidFill>
                <a:effectLst/>
                <a:latin typeface="Bookman Old Style" pitchFamily="18" charset="0"/>
                <a:ea typeface="Calibri" pitchFamily="34" charset="0"/>
                <a:cs typeface="Times New Roman" pitchFamily="18" charset="0"/>
              </a:rPr>
              <a:t>Nonaniline</a:t>
            </a: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 substituted sulfonamides.</a:t>
            </a:r>
            <a:endParaRPr kumimoji="0" lang="en-US" sz="2400" b="1" i="0" u="none" strike="noStrike" cap="none" normalizeH="0" baseline="0" dirty="0" smtClean="0">
              <a:ln>
                <a:noFill/>
              </a:ln>
              <a:solidFill>
                <a:srgbClr val="0070C0"/>
              </a:solidFill>
              <a:effectLst/>
              <a:latin typeface="Bookman Old Style" pitchFamily="18"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C000"/>
                </a:solidFill>
                <a:effectLst/>
                <a:latin typeface="Bookman Old Style" pitchFamily="18" charset="0"/>
                <a:ea typeface="Calibri" pitchFamily="34" charset="0"/>
                <a:cs typeface="Times New Roman" pitchFamily="18" charset="0"/>
              </a:rPr>
              <a:t>e.g.</a:t>
            </a:r>
            <a:r>
              <a:rPr kumimoji="0" lang="en-US" sz="2400"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 : </a:t>
            </a:r>
            <a:r>
              <a:rPr kumimoji="0" lang="en-US" sz="2400" b="0" i="0" u="none" strike="noStrike" cap="none" normalizeH="0" baseline="0" dirty="0" err="1" smtClean="0">
                <a:ln>
                  <a:noFill/>
                </a:ln>
                <a:solidFill>
                  <a:schemeClr val="tx1"/>
                </a:solidFill>
                <a:effectLst/>
                <a:latin typeface="Bookman Old Style" pitchFamily="18" charset="0"/>
                <a:ea typeface="Calibri" pitchFamily="34" charset="0"/>
                <a:cs typeface="Times New Roman" pitchFamily="18" charset="0"/>
              </a:rPr>
              <a:t>Mafenide</a:t>
            </a:r>
            <a:r>
              <a:rPr kumimoji="0" lang="en-US" sz="2400"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 </a:t>
            </a:r>
            <a:r>
              <a:rPr kumimoji="0" lang="en-US" sz="2400" b="0" i="1"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4-(</a:t>
            </a:r>
            <a:r>
              <a:rPr kumimoji="0" lang="en-US" sz="2400" b="0" i="1" u="none" strike="noStrike" cap="none" normalizeH="0" baseline="0" dirty="0" err="1" smtClean="0">
                <a:ln>
                  <a:noFill/>
                </a:ln>
                <a:solidFill>
                  <a:schemeClr val="tx1"/>
                </a:solidFill>
                <a:effectLst/>
                <a:latin typeface="Bookman Old Style" pitchFamily="18" charset="0"/>
                <a:ea typeface="Calibri" pitchFamily="34" charset="0"/>
                <a:cs typeface="Times New Roman" pitchFamily="18" charset="0"/>
              </a:rPr>
              <a:t>aminomethyl</a:t>
            </a:r>
            <a:r>
              <a:rPr kumimoji="0" lang="en-US" sz="2400" b="0" i="1"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1" u="none" strike="noStrike" cap="none" normalizeH="0" baseline="0" dirty="0" err="1" smtClean="0">
                <a:ln>
                  <a:noFill/>
                </a:ln>
                <a:solidFill>
                  <a:schemeClr val="tx1"/>
                </a:solidFill>
                <a:effectLst/>
                <a:latin typeface="Bookman Old Style" pitchFamily="18" charset="0"/>
                <a:ea typeface="Calibri" pitchFamily="34" charset="0"/>
                <a:cs typeface="Times New Roman" pitchFamily="18" charset="0"/>
              </a:rPr>
              <a:t>benzenesulfonamide</a:t>
            </a:r>
            <a:r>
              <a:rPr kumimoji="0" lang="en-US" sz="2400" b="0" i="0" u="none" strike="noStrike" cap="none" normalizeH="0" baseline="0" dirty="0" smtClean="0">
                <a:ln>
                  <a:noFill/>
                </a:ln>
                <a:solidFill>
                  <a:schemeClr val="tx1"/>
                </a:solidFill>
                <a:effectLst/>
                <a:latin typeface="Bookman Old Style" pitchFamily="18" charset="0"/>
                <a:cs typeface="Arial" pitchFamily="34" charset="0"/>
              </a:rPr>
              <a:t> </a:t>
            </a:r>
          </a:p>
        </p:txBody>
      </p:sp>
      <p:sp>
        <p:nvSpPr>
          <p:cNvPr id="10" name="Rectangle 9"/>
          <p:cNvSpPr/>
          <p:nvPr/>
        </p:nvSpPr>
        <p:spPr>
          <a:xfrm>
            <a:off x="1043608" y="836712"/>
            <a:ext cx="8100392" cy="892552"/>
          </a:xfrm>
          <a:prstGeom prst="rect">
            <a:avLst/>
          </a:prstGeom>
        </p:spPr>
        <p:txBody>
          <a:bodyPr wrap="square">
            <a:spAutoFit/>
          </a:bodyPr>
          <a:lstStyle/>
          <a:p>
            <a:pPr algn="l"/>
            <a:r>
              <a:rPr lang="en-US" sz="28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Sulfonamide is a generic term that denotes 2 general different cases:</a:t>
            </a:r>
            <a:endParaRPr lang="ar-IQ"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971600" y="332656"/>
            <a:ext cx="81724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3- Prodrugs that</a:t>
            </a:r>
            <a:r>
              <a:rPr kumimoji="0" lang="en-US" sz="2400" b="1" i="0" u="none" strike="noStrike" cap="none" normalizeH="0" dirty="0" smtClean="0">
                <a:ln>
                  <a:noFill/>
                </a:ln>
                <a:solidFill>
                  <a:srgbClr val="0070C0"/>
                </a:solidFill>
                <a:effectLst/>
                <a:latin typeface="Bookman Old Style" pitchFamily="18" charset="0"/>
                <a:ea typeface="Calibri" pitchFamily="34" charset="0"/>
                <a:cs typeface="Times New Roman" pitchFamily="18" charset="0"/>
              </a:rPr>
              <a:t> are cleaved</a:t>
            </a: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 to</a:t>
            </a:r>
            <a:r>
              <a:rPr kumimoji="0" lang="en-US" sz="2400" b="1" i="0" u="none" strike="noStrike" cap="none" normalizeH="0" dirty="0" smtClean="0">
                <a:ln>
                  <a:noFill/>
                </a:ln>
                <a:solidFill>
                  <a:srgbClr val="0070C0"/>
                </a:solidFill>
                <a:effectLst/>
                <a:latin typeface="Bookman Old Style" pitchFamily="18" charset="0"/>
                <a:ea typeface="Calibri" pitchFamily="34" charset="0"/>
                <a:cs typeface="Times New Roman" pitchFamily="18" charset="0"/>
              </a:rPr>
              <a:t> </a:t>
            </a: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generate</a:t>
            </a:r>
            <a:r>
              <a:rPr kumimoji="0" lang="en-US" sz="2400" b="1" i="0" u="none" strike="noStrike" cap="none" normalizeH="0" dirty="0" smtClean="0">
                <a:ln>
                  <a:noFill/>
                </a:ln>
                <a:solidFill>
                  <a:srgbClr val="0070C0"/>
                </a:solidFill>
                <a:effectLst/>
                <a:latin typeface="Bookman Old Style" pitchFamily="18" charset="0"/>
                <a:ea typeface="Calibri" pitchFamily="34" charset="0"/>
                <a:cs typeface="Times New Roman" pitchFamily="18" charset="0"/>
              </a:rPr>
              <a:t> </a:t>
            </a: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active</a:t>
            </a:r>
          </a:p>
          <a:p>
            <a:pPr marL="0" marR="0" lvl="0" indent="0" algn="l" defTabSz="914400" rtl="1" eaLnBrk="1" fontAlgn="base" latinLnBrk="0" hangingPunct="1">
              <a:lnSpc>
                <a:spcPct val="100000"/>
              </a:lnSpc>
              <a:spcBef>
                <a:spcPct val="0"/>
              </a:spcBef>
              <a:spcAft>
                <a:spcPct val="0"/>
              </a:spcAft>
              <a:buClrTx/>
              <a:buSzTx/>
              <a:buFontTx/>
              <a:buNone/>
              <a:tabLst/>
            </a:pPr>
            <a:r>
              <a:rPr lang="en-US" sz="2400" b="1" dirty="0" smtClean="0">
                <a:solidFill>
                  <a:srgbClr val="0070C0"/>
                </a:solidFill>
                <a:latin typeface="Bookman Old Style" pitchFamily="18" charset="0"/>
                <a:ea typeface="Calibri" pitchFamily="34" charset="0"/>
                <a:cs typeface="Times New Roman" pitchFamily="18" charset="0"/>
              </a:rPr>
              <a:t> </a:t>
            </a:r>
            <a:r>
              <a:rPr kumimoji="0" lang="en-US" sz="2400" b="1" i="0" u="none" strike="noStrike" cap="none" normalizeH="0" baseline="0" dirty="0" smtClean="0">
                <a:ln>
                  <a:noFill/>
                </a:ln>
                <a:solidFill>
                  <a:srgbClr val="0070C0"/>
                </a:solidFill>
                <a:effectLst/>
                <a:latin typeface="Bookman Old Style" pitchFamily="18" charset="0"/>
                <a:ea typeface="Calibri" pitchFamily="34" charset="0"/>
                <a:cs typeface="Times New Roman" pitchFamily="18" charset="0"/>
              </a:rPr>
              <a:t>   sulfonamides.</a:t>
            </a:r>
            <a:endParaRPr kumimoji="0" lang="en-US" sz="2400" b="1" i="0" u="none" strike="noStrike" cap="none" normalizeH="0" baseline="0" dirty="0" smtClean="0">
              <a:ln>
                <a:noFill/>
              </a:ln>
              <a:solidFill>
                <a:srgbClr val="0070C0"/>
              </a:solidFill>
              <a:effectLst/>
              <a:latin typeface="Bookman Old Style" pitchFamily="18"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C000"/>
                </a:solidFill>
                <a:effectLst/>
                <a:latin typeface="Bookman Old Style" pitchFamily="18" charset="0"/>
                <a:ea typeface="Calibri" pitchFamily="34" charset="0"/>
                <a:cs typeface="Times New Roman" pitchFamily="18" charset="0"/>
              </a:rPr>
              <a:t>e.g.</a:t>
            </a:r>
            <a:r>
              <a:rPr kumimoji="0" lang="en-US" sz="2400"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Bookman Old Style" pitchFamily="18" charset="0"/>
                <a:ea typeface="Calibri" pitchFamily="34" charset="0"/>
                <a:cs typeface="Times New Roman" pitchFamily="18" charset="0"/>
              </a:rPr>
              <a:t>Sulfasalazine</a:t>
            </a:r>
            <a:r>
              <a:rPr kumimoji="0" lang="en-US" sz="2400"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a:t>
            </a: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5-[p-(2-pyridylsulfamoyl)</a:t>
            </a:r>
            <a:r>
              <a:rPr kumimoji="0" lang="en-US" sz="2400" b="0" i="1" u="none" strike="noStrike" cap="none" normalizeH="0" baseline="0" dirty="0" err="1" smtClean="0">
                <a:ln>
                  <a:noFill/>
                </a:ln>
                <a:solidFill>
                  <a:schemeClr val="tx1"/>
                </a:solidFill>
                <a:effectLst/>
                <a:latin typeface="Bookman Old Style" pitchFamily="18" charset="0"/>
                <a:ea typeface="Calibri" pitchFamily="34" charset="0"/>
                <a:cs typeface="Times New Roman" pitchFamily="18" charset="0"/>
              </a:rPr>
              <a:t>phenylazo</a:t>
            </a:r>
            <a:r>
              <a:rPr kumimoji="0" lang="en-US" sz="2400" b="0" i="1"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 salicylic acid.</a:t>
            </a:r>
            <a:endParaRPr kumimoji="0" lang="en-US" sz="2400" b="0" i="0" u="none" strike="noStrike" cap="none" normalizeH="0" baseline="0" dirty="0" smtClean="0">
              <a:ln>
                <a:noFill/>
              </a:ln>
              <a:solidFill>
                <a:schemeClr val="tx1"/>
              </a:solidFill>
              <a:effectLst/>
              <a:latin typeface="Bookman Old Style" pitchFamily="18" charset="0"/>
              <a:cs typeface="Arial" pitchFamily="34" charset="0"/>
            </a:endParaRPr>
          </a:p>
        </p:txBody>
      </p:sp>
      <p:sp>
        <p:nvSpPr>
          <p:cNvPr id="409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sp>
        <p:nvSpPr>
          <p:cNvPr id="40965"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0964" name="Object 4"/>
          <p:cNvGraphicFramePr>
            <a:graphicFrameLocks noChangeAspect="1"/>
          </p:cNvGraphicFramePr>
          <p:nvPr/>
        </p:nvGraphicFramePr>
        <p:xfrm>
          <a:off x="2195736" y="2204864"/>
          <a:ext cx="5151115" cy="4321611"/>
        </p:xfrm>
        <a:graphic>
          <a:graphicData uri="http://schemas.openxmlformats.org/presentationml/2006/ole">
            <mc:AlternateContent xmlns:mc="http://schemas.openxmlformats.org/markup-compatibility/2006">
              <mc:Choice xmlns:v="urn:schemas-microsoft-com:vml" Requires="v">
                <p:oleObj spid="_x0000_s41002" name="CS ChemDraw Drawing" r:id="rId3" imgW="5783580" imgH="4853940" progId="ChemDraw.Document.5.0">
                  <p:embed/>
                </p:oleObj>
              </mc:Choice>
              <mc:Fallback>
                <p:oleObj name="CS ChemDraw Drawing" r:id="rId3" imgW="5783580" imgH="4853940" progId="ChemDraw.Document.5.0">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2204864"/>
                        <a:ext cx="5151115" cy="432161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7775" y="833438"/>
            <a:ext cx="664845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1837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56321" name="Object 1"/>
          <p:cNvGraphicFramePr>
            <a:graphicFrameLocks noChangeAspect="1"/>
          </p:cNvGraphicFramePr>
          <p:nvPr>
            <p:extLst>
              <p:ext uri="{D42A27DB-BD31-4B8C-83A1-F6EECF244321}">
                <p14:modId xmlns:p14="http://schemas.microsoft.com/office/powerpoint/2010/main" val="1844138043"/>
              </p:ext>
            </p:extLst>
          </p:nvPr>
        </p:nvGraphicFramePr>
        <p:xfrm>
          <a:off x="5801588" y="1316438"/>
          <a:ext cx="3096344" cy="1930357"/>
        </p:xfrm>
        <a:graphic>
          <a:graphicData uri="http://schemas.openxmlformats.org/presentationml/2006/ole">
            <mc:AlternateContent xmlns:mc="http://schemas.openxmlformats.org/markup-compatibility/2006">
              <mc:Choice xmlns:v="urn:schemas-microsoft-com:vml" Requires="v">
                <p:oleObj spid="_x0000_s56360" name="CS ChemDraw Drawing" r:id="rId3" imgW="2740660" imgH="1706880" progId="ChemDraw.Document.5.0">
                  <p:embed/>
                </p:oleObj>
              </mc:Choice>
              <mc:Fallback>
                <p:oleObj name="CS ChemDraw Drawing" r:id="rId3" imgW="2740660" imgH="1706880" progId="ChemDraw.Document.5.0">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1588" y="1316438"/>
                        <a:ext cx="3096344" cy="1930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6323" name="Rectangle 3"/>
          <p:cNvSpPr>
            <a:spLocks noChangeArrowheads="1"/>
          </p:cNvSpPr>
          <p:nvPr/>
        </p:nvSpPr>
        <p:spPr bwMode="auto">
          <a:xfrm>
            <a:off x="971600" y="1051574"/>
            <a:ext cx="8172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073400" algn="l"/>
                <a:tab pos="5273675" algn="r"/>
              </a:tabLst>
            </a:pPr>
            <a:r>
              <a:rPr kumimoji="0" lang="en-US" sz="2800" b="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3- Other diuretic </a:t>
            </a:r>
            <a:r>
              <a:rPr lang="en-US" sz="2800" b="1" dirty="0" err="1">
                <a:solidFill>
                  <a:srgbClr val="0070C0"/>
                </a:solidFill>
                <a:latin typeface="Times New Roman" pitchFamily="18" charset="0"/>
                <a:ea typeface="Calibri" pitchFamily="34" charset="0"/>
                <a:cs typeface="Times New Roman" pitchFamily="18" charset="0"/>
              </a:rPr>
              <a:t>c</a:t>
            </a:r>
            <a:r>
              <a:rPr kumimoji="0" lang="en-US" sz="2800" b="1" u="none" strike="noStrike" cap="none" normalizeH="0" baseline="0" smtClean="0">
                <a:ln>
                  <a:noFill/>
                </a:ln>
                <a:solidFill>
                  <a:srgbClr val="0070C0"/>
                </a:solidFill>
                <a:effectLst/>
                <a:latin typeface="Times New Roman" pitchFamily="18" charset="0"/>
                <a:ea typeface="Calibri" pitchFamily="34" charset="0"/>
                <a:cs typeface="Times New Roman" pitchFamily="18" charset="0"/>
              </a:rPr>
              <a:t>hlorthalidone</a:t>
            </a:r>
            <a:r>
              <a:rPr kumimoji="0" lang="en-US" sz="2800" b="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a:t>
            </a:r>
            <a:endParaRPr kumimoji="0" lang="en-US" sz="2800" b="1" u="none" strike="noStrike" cap="none" normalizeH="0" baseline="0" dirty="0" smtClean="0">
              <a:ln>
                <a:noFill/>
              </a:ln>
              <a:solidFill>
                <a:srgbClr val="0070C0"/>
              </a:solidFill>
              <a:effectLst/>
              <a:latin typeface="Times New Roman" pitchFamily="18" charset="0"/>
              <a:cs typeface="Times New Roman" pitchFamily="18" charset="0"/>
            </a:endParaRPr>
          </a:p>
          <a:p>
            <a:pPr algn="l"/>
            <a:r>
              <a:rPr kumimoji="0" lang="en-US" sz="2800" b="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lang="en-US" sz="2800" dirty="0" smtClean="0">
              <a:latin typeface="Times New Roman" pitchFamily="18" charset="0"/>
              <a:cs typeface="Times New Roman" pitchFamily="18" charset="0"/>
            </a:endParaRPr>
          </a:p>
          <a:p>
            <a:pPr algn="l"/>
            <a:endParaRPr kumimoji="0" lang="en-US" sz="2800" b="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6324" name="Rectangle 4"/>
          <p:cNvSpPr>
            <a:spLocks noChangeArrowheads="1"/>
          </p:cNvSpPr>
          <p:nvPr/>
        </p:nvSpPr>
        <p:spPr bwMode="auto">
          <a:xfrm>
            <a:off x="971600" y="2946430"/>
            <a:ext cx="8172400"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C00000"/>
                </a:solidFill>
                <a:effectLst/>
                <a:latin typeface="Forte" pitchFamily="66" charset="0"/>
                <a:ea typeface="Calibri" pitchFamily="34" charset="0"/>
                <a:cs typeface="Times New Roman" pitchFamily="18" charset="0"/>
              </a:rPr>
              <a:t>Preparation of sulfa drugs:</a:t>
            </a:r>
            <a:endParaRPr kumimoji="0" lang="en-US" sz="3200" b="0" i="0" u="none" strike="noStrike" cap="none" normalizeH="0" baseline="0" dirty="0" smtClean="0">
              <a:ln>
                <a:noFill/>
              </a:ln>
              <a:solidFill>
                <a:srgbClr val="C00000"/>
              </a:solidFill>
              <a:effectLst/>
              <a:latin typeface="Forte" pitchFamily="66"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preparation of sulfonamides is very similar until the last step(amination step which is critical for preparation of different sulfonamides).                                                                   The procedure is simple  and  one can start with benzene or a host of other intermediates.</a:t>
            </a:r>
          </a:p>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a:t>
            </a:r>
            <a:r>
              <a:rPr kumimoji="0" lang="en-US"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Chlorosulfonation</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of  acetanilide is considered to be the </a:t>
            </a:r>
            <a:r>
              <a:rPr lang="en-US" sz="2400" b="1" dirty="0" smtClean="0">
                <a:latin typeface="Times New Roman" pitchFamily="18" charset="0"/>
                <a:ea typeface="Calibri" pitchFamily="34" charset="0"/>
                <a:cs typeface="Times New Roman" pitchFamily="18" charset="0"/>
              </a:rPr>
              <a:t>step</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of </a:t>
            </a:r>
            <a:r>
              <a:rPr lang="en-US" sz="2400" b="1" dirty="0" smtClean="0">
                <a:latin typeface="Times New Roman" pitchFamily="18" charset="0"/>
                <a:ea typeface="Calibri" pitchFamily="34" charset="0"/>
                <a:cs typeface="Times New Roman" pitchFamily="18" charset="0"/>
              </a:rPr>
              <a:t>interest</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6207</TotalTime>
  <Words>1137</Words>
  <Application>Microsoft Office PowerPoint</Application>
  <PresentationFormat>On-screen Show (4:3)</PresentationFormat>
  <Paragraphs>87</Paragraphs>
  <Slides>21</Slides>
  <Notes>0</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33" baseType="lpstr">
      <vt:lpstr>Arial</vt:lpstr>
      <vt:lpstr>Bookman Old Style</vt:lpstr>
      <vt:lpstr>Calibri</vt:lpstr>
      <vt:lpstr>Forte</vt:lpstr>
      <vt:lpstr>Gill Sans MT</vt:lpstr>
      <vt:lpstr>Majalla UI</vt:lpstr>
      <vt:lpstr>Rockwell Extra Bold</vt:lpstr>
      <vt:lpstr>Times New Roman</vt:lpstr>
      <vt:lpstr>Verdana</vt:lpstr>
      <vt:lpstr>Wingdings 2</vt:lpstr>
      <vt:lpstr>Solstice</vt:lpstr>
      <vt:lpstr>CS ChemDraw Drawing</vt:lpstr>
      <vt:lpstr>PowerPoint Presentation</vt:lpstr>
      <vt:lpstr>Sulfonamides:</vt:lpstr>
      <vt:lpstr> Mechanism of Action: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Procedure:</vt:lpstr>
      <vt:lpstr>PowerPoint Presentation</vt:lpstr>
      <vt:lpstr>Safety and Health</vt:lpstr>
      <vt:lpstr>Safety and Health</vt:lpstr>
      <vt:lpstr>Safety and Health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Digital Net</cp:lastModifiedBy>
  <cp:revision>109</cp:revision>
  <dcterms:created xsi:type="dcterms:W3CDTF">2013-12-09T00:16:15Z</dcterms:created>
  <dcterms:modified xsi:type="dcterms:W3CDTF">2024-10-30T15:56:01Z</dcterms:modified>
</cp:coreProperties>
</file>