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1"/>
  </p:notesMasterIdLst>
  <p:sldIdLst>
    <p:sldId id="269" r:id="rId2"/>
    <p:sldId id="270" r:id="rId3"/>
    <p:sldId id="271" r:id="rId4"/>
    <p:sldId id="272" r:id="rId5"/>
    <p:sldId id="273" r:id="rId6"/>
    <p:sldId id="277" r:id="rId7"/>
    <p:sldId id="295" r:id="rId8"/>
    <p:sldId id="278" r:id="rId9"/>
    <p:sldId id="280" r:id="rId10"/>
    <p:sldId id="281" r:id="rId11"/>
    <p:sldId id="282" r:id="rId12"/>
    <p:sldId id="285" r:id="rId13"/>
    <p:sldId id="287" r:id="rId14"/>
    <p:sldId id="288" r:id="rId15"/>
    <p:sldId id="289" r:id="rId16"/>
    <p:sldId id="290" r:id="rId17"/>
    <p:sldId id="291" r:id="rId18"/>
    <p:sldId id="297" r:id="rId19"/>
    <p:sldId id="298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8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4D26E00-4FF4-481A-BAFE-45631BC066D9}" type="datetimeFigureOut">
              <a:rPr lang="ar-IQ" smtClean="0"/>
              <a:pPr/>
              <a:t>29/03/1446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75457C3-6B49-4ABA-BD4F-D7D4B20601D7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4142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gif"/><Relationship Id="rId5" Type="http://schemas.openxmlformats.org/officeDocument/2006/relationships/image" Target="../media/image15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gif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user\Pictures\salicylate\Aspir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691680" y="1700808"/>
            <a:ext cx="564770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Rockwell Extra Bold" pitchFamily="18" charset="0"/>
                <a:ea typeface="Times New Roman" pitchFamily="18" charset="0"/>
                <a:cs typeface="Times New Roman" pitchFamily="18" charset="0"/>
              </a:rPr>
              <a:t>Preparation</a:t>
            </a:r>
          </a:p>
          <a:p>
            <a:pPr algn="ctr"/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Rockwell Extra Bold" pitchFamily="18" charset="0"/>
                <a:ea typeface="Times New Roman" pitchFamily="18" charset="0"/>
                <a:cs typeface="Times New Roman" pitchFamily="18" charset="0"/>
              </a:rPr>
              <a:t> of</a:t>
            </a:r>
          </a:p>
          <a:p>
            <a:pPr algn="ctr"/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Rockwell Extra Bold" pitchFamily="18" charset="0"/>
                <a:ea typeface="Times New Roman" pitchFamily="18" charset="0"/>
                <a:cs typeface="Times New Roman" pitchFamily="18" charset="0"/>
              </a:rPr>
              <a:t> Acetylsalicylic acid</a:t>
            </a:r>
            <a:endParaRPr lang="ar-IQ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Rockwell Extra Bold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381125" cy="1409700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  <a:softEdge rad="31750"/>
          </a:effectLst>
        </p:spPr>
      </p:pic>
      <p:sp>
        <p:nvSpPr>
          <p:cNvPr id="6" name="Rectangle 5"/>
          <p:cNvSpPr/>
          <p:nvPr/>
        </p:nvSpPr>
        <p:spPr>
          <a:xfrm>
            <a:off x="499858" y="188640"/>
            <a:ext cx="20874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2024 </a:t>
            </a:r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- </a:t>
            </a:r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2025 </a:t>
            </a:r>
            <a:endParaRPr lang="ar-IQ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1331640" y="260648"/>
          <a:ext cx="6275437" cy="6422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5" name="CS ChemDraw Drawing" r:id="rId4" imgW="5849640" imgH="5989320" progId="ChemDraw.Document.5.0">
                  <p:embed/>
                </p:oleObj>
              </mc:Choice>
              <mc:Fallback>
                <p:oleObj name="CS ChemDraw Drawing" r:id="rId4" imgW="5849640" imgH="598932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60648"/>
                        <a:ext cx="6275437" cy="64229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188640"/>
            <a:ext cx="19768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Mechanism I:</a:t>
            </a:r>
            <a:endParaRPr lang="ar-IQ" sz="2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12160" y="4293096"/>
            <a:ext cx="2664296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Oxonium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ion is any oxygen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cation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3 bonds, The simplest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oxonium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ion is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Hydronium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ion.</a:t>
            </a:r>
            <a:endParaRPr lang="ar-IQ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0182" name="Picture 6" descr="C:\Users\user\Pictures\salicylate\hydronium%20chem%20draw%203d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376" y="5733256"/>
            <a:ext cx="1008112" cy="86409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1042988" y="1298575"/>
          <a:ext cx="7019925" cy="426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1" name="CS ChemDraw Drawing" r:id="rId4" imgW="6065280" imgH="3685320" progId="ChemDraw.Document.5.0">
                  <p:embed/>
                </p:oleObj>
              </mc:Choice>
              <mc:Fallback>
                <p:oleObj name="CS ChemDraw Drawing" r:id="rId4" imgW="6065280" imgH="368532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298575"/>
                        <a:ext cx="7019925" cy="426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23528" y="332656"/>
            <a:ext cx="21611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Mechanism  II:</a:t>
            </a: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291426"/>
            <a:ext cx="92576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Name of Experiment: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 using acid anhydride.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Aim of experiment: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Preparation of Aspirin.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Procedure: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51520" y="1628800"/>
            <a:ext cx="1225863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1) Put 2.5 gm of S.A in a dry conical flask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2) Add 5 ml of acetic anhydride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3) Shake well.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4) Add  3-5  drops conc. H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5) Warm on water bath to (50-60) </a:t>
            </a:r>
            <a:r>
              <a:rPr kumimoji="0" lang="en-US" sz="2800" b="1" i="0" u="none" strike="noStrike" cap="none" normalizeH="0" baseline="3000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for about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(10-15) min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****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6) Stirring, cooling (ppt. of aspirin ) then add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75 ml D.W.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*****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7) Filtration, wash the ppt. with cold D.W. and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collect the product (aspirin). 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44562" y="692696"/>
            <a:ext cx="12811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Notes:</a:t>
            </a:r>
            <a:endParaRPr lang="ar-IQ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124744"/>
            <a:ext cx="640871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*</a:t>
            </a:r>
            <a:r>
              <a:rPr lang="en-US" sz="2800" b="1" dirty="0" smtClean="0">
                <a:latin typeface="Bookman Old Style" pitchFamily="18" charset="0"/>
              </a:rPr>
              <a:t> The  conical  flask  should  be dried well </a:t>
            </a:r>
            <a:r>
              <a:rPr lang="en-U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since</a:t>
            </a:r>
            <a:r>
              <a:rPr lang="en-US" sz="2800" b="1" dirty="0" smtClean="0">
                <a:latin typeface="Bookman Old Style" pitchFamily="18" charset="0"/>
              </a:rPr>
              <a:t> the presence of moisture could hydrolyze acetic anhydride to acetic acid .</a:t>
            </a:r>
            <a:endParaRPr lang="ar-IQ" sz="2800" b="1" dirty="0">
              <a:latin typeface="Bookman Old Style" pitchFamily="18" charset="0"/>
            </a:endParaRPr>
          </a:p>
        </p:txBody>
      </p:sp>
      <p:graphicFrame>
        <p:nvGraphicFramePr>
          <p:cNvPr id="89089" name="Object 1"/>
          <p:cNvGraphicFramePr>
            <a:graphicFrameLocks noChangeAspect="1"/>
          </p:cNvGraphicFramePr>
          <p:nvPr/>
        </p:nvGraphicFramePr>
        <p:xfrm>
          <a:off x="611560" y="3356992"/>
          <a:ext cx="7205762" cy="1329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CS ChemDraw Drawing" r:id="rId4" imgW="5189040" imgH="957600" progId="ChemDraw.Document.5.0">
                  <p:embed/>
                </p:oleObj>
              </mc:Choice>
              <mc:Fallback>
                <p:oleObj name="CS ChemDraw Drawing" r:id="rId4" imgW="5189040" imgH="95760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356992"/>
                        <a:ext cx="7205762" cy="1329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467544" y="764704"/>
            <a:ext cx="8377614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1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st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step  in  this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is to create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 suspension of Salicylic acid ( a solid at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r.t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) in 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excess of Acetic anhydride (a liquid at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r.t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anhydride serves as both a reactant and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 solvent.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467544" y="3140968"/>
            <a:ext cx="820891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 catalyst is required for this reaction.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Conc. H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donates a proton which binds to the reaction complex.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As a catalyst, H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is regenerated,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not consumed by the end of the reaction.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395536" y="764704"/>
            <a:ext cx="828092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****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As  the  reaction  proceeds ,  the  solid S.A.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disappears  and  the  Acetylsalicylic  acid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product remains dissolved in the hot solution.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Once  all  solid  has  disappeared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(all the S.A. has been consumed) the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reaction is completed.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  <a:ea typeface="Calibri" pitchFamily="34" charset="0"/>
                <a:cs typeface="Aharoni" pitchFamily="2" charset="-79"/>
              </a:rPr>
              <a:t>Avoid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very high temperature or prolonged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heating period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since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synthesized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acetylsalicylic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acid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may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decompose.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95536" y="764704"/>
            <a:ext cx="858440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*****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At  this  point  the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  <a:ea typeface="Calibri" pitchFamily="34" charset="0"/>
                <a:cs typeface="Times New Roman" pitchFamily="18" charset="0"/>
              </a:rPr>
              <a:t>excess 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  <a:ea typeface="Calibri" pitchFamily="34" charset="0"/>
                <a:cs typeface="Times New Roman" pitchFamily="18" charset="0"/>
              </a:rPr>
              <a:t>unreacted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 Extra Bold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anhydride must be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hydrolyzed (split apart by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addition of water ) to acetic acid.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 anhydride  is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very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reactive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toward  water,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the hydrolysis must be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done slowly, water should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be added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drop-wisely.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More  water is then added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and the flask is placed in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  ice  bath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to lower the solubility and precipitate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prepared aspirin.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9552" y="4509120"/>
            <a:ext cx="8064896" cy="1728192"/>
          </a:xfrm>
          <a:prstGeom prst="roundRect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539552" y="4653136"/>
            <a:ext cx="80648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collected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ASA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is then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recrystallized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by using mixed solvents to further purify the product.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347864" y="404664"/>
            <a:ext cx="3533340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Percent  yield :</a:t>
            </a:r>
            <a:endParaRPr lang="ar-IQ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1129" y="1916832"/>
            <a:ext cx="627287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To calculate the percent yield of</a:t>
            </a:r>
          </a:p>
          <a:p>
            <a:pPr algn="l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 reaction: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88204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1-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Write a balanced equation for the reaction.</a:t>
            </a:r>
          </a:p>
          <a:p>
            <a:pPr algn="l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2-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Finding the limiting reagent.</a:t>
            </a:r>
          </a:p>
          <a:p>
            <a:pPr algn="l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3-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Determination of the theoretical yield.</a:t>
            </a:r>
          </a:p>
          <a:p>
            <a:pPr algn="l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4-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Determination of the actual yield.</a:t>
            </a:r>
          </a:p>
          <a:p>
            <a:pPr algn="l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5-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Calculation of the percent yield.</a:t>
            </a:r>
            <a:endParaRPr lang="ar-IQ" sz="28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3" name="Rectangle 12"/>
          <p:cNvSpPr/>
          <p:nvPr/>
        </p:nvSpPr>
        <p:spPr>
          <a:xfrm>
            <a:off x="2915816" y="980728"/>
            <a:ext cx="6228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It serves to measure the effectiveness of a synthetic procedure.</a:t>
            </a:r>
            <a:endParaRPr lang="ar-IQ" sz="24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95536" y="5157192"/>
            <a:ext cx="8568952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5301208"/>
            <a:ext cx="776797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851920" y="764704"/>
            <a:ext cx="47676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i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In our experiment today</a:t>
            </a:r>
            <a:endParaRPr lang="ar-IQ" sz="2800" b="1" dirty="0">
              <a:solidFill>
                <a:schemeClr val="accent1">
                  <a:lumMod val="50000"/>
                </a:schemeClr>
              </a:solidFill>
              <a:latin typeface="Bookman Old Style" pitchFamily="18" charset="0"/>
            </a:endParaRPr>
          </a:p>
        </p:txBody>
      </p:sp>
      <p:graphicFrame>
        <p:nvGraphicFramePr>
          <p:cNvPr id="103427" name="Object 3"/>
          <p:cNvGraphicFramePr>
            <a:graphicFrameLocks noChangeAspect="1"/>
          </p:cNvGraphicFramePr>
          <p:nvPr/>
        </p:nvGraphicFramePr>
        <p:xfrm>
          <a:off x="2267744" y="1772816"/>
          <a:ext cx="66516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5" name="CS ChemDraw Drawing" r:id="rId4" imgW="6301440" imgH="1292760" progId="ChemDraw.Document.5.0">
                  <p:embed/>
                </p:oleObj>
              </mc:Choice>
              <mc:Fallback>
                <p:oleObj name="CS ChemDraw Drawing" r:id="rId4" imgW="6301440" imgH="1292760" progId="ChemDraw.Document.5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772816"/>
                        <a:ext cx="66516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051720" y="3140968"/>
            <a:ext cx="1091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 mole</a:t>
            </a:r>
          </a:p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S.A.</a:t>
            </a:r>
            <a:endParaRPr lang="ar-IQ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5856" y="3140968"/>
            <a:ext cx="25458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     1 mole</a:t>
            </a:r>
          </a:p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Acetic anhydride </a:t>
            </a:r>
            <a:endParaRPr lang="ar-IQ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4208" y="3140968"/>
            <a:ext cx="11448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 mole</a:t>
            </a:r>
          </a:p>
          <a:p>
            <a:pPr algn="l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Aspirin</a:t>
            </a:r>
            <a:endParaRPr lang="ar-IQ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4365104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- We  used  acetic anhydride in excess </a:t>
            </a:r>
            <a:r>
              <a:rPr lang="en-US" sz="2400" b="1" i="1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so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salicylic acid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is the limiting reagent. </a:t>
            </a:r>
            <a:endParaRPr lang="ar-IQ" sz="24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9512" y="5589240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- Use salicylic acid to calculate the theoretical yield.</a:t>
            </a:r>
            <a:endParaRPr lang="ar-IQ" sz="24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3671107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4283968" y="1124744"/>
            <a:ext cx="46805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latin typeface="Bookman Old Style" pitchFamily="18" charset="0"/>
              </a:rPr>
              <a:t>Wt . = 3.25 g of the ASA theoretically</a:t>
            </a:r>
            <a:endParaRPr lang="ar-IQ" sz="2400" b="1" dirty="0">
              <a:latin typeface="Bookman Old Styl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2780928"/>
            <a:ext cx="87334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>
                <a:latin typeface="Bookman Old Style" pitchFamily="18" charset="0"/>
              </a:rPr>
              <a:t>The wt. of ASA synthesized in the experiment = 2.7 g</a:t>
            </a:r>
          </a:p>
          <a:p>
            <a:pPr algn="l"/>
            <a:r>
              <a:rPr lang="en-US" sz="2000" b="1" i="1" dirty="0" smtClean="0">
                <a:latin typeface="Bookman Old Style" pitchFamily="18" charset="0"/>
              </a:rPr>
              <a:t>''for example'' </a:t>
            </a:r>
            <a:endParaRPr lang="ar-IQ" sz="2000" b="1" i="1" dirty="0">
              <a:latin typeface="Bookman Old Style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83968" y="3356992"/>
            <a:ext cx="46805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latin typeface="Bookman Old Style" pitchFamily="18" charset="0"/>
              </a:rPr>
              <a:t>Wt. = 2.7 g of the ASA</a:t>
            </a:r>
          </a:p>
          <a:p>
            <a:pPr algn="ctr"/>
            <a:r>
              <a:rPr lang="en-US" sz="2400" b="1" dirty="0" smtClean="0">
                <a:latin typeface="Bookman Old Style" pitchFamily="18" charset="0"/>
              </a:rPr>
              <a:t>Actual</a:t>
            </a:r>
            <a:endParaRPr lang="ar-IQ" sz="2400" b="1" dirty="0">
              <a:latin typeface="Bookman Old Style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4725144"/>
            <a:ext cx="8712968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1044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941168"/>
            <a:ext cx="8309021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user\Pictures\salicylate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1520" y="188640"/>
            <a:ext cx="84689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Properties of Acetylsalicylic acid, Aspirin,</a:t>
            </a:r>
            <a:endParaRPr kumimoji="0" lang="en-US" sz="2800" b="1" i="0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31749" name="Picture 5" descr="C:\Users\user\Pictures\salicylate\Aspirin-3D-ball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548680"/>
            <a:ext cx="2853618" cy="2630518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148064" y="2996952"/>
            <a:ext cx="37769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2400" b="1" i="0" u="none" strike="noStrike" normalizeH="0" baseline="-3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kumimoji="0" lang="en-US" sz="24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2400" b="1" i="0" u="none" strike="noStrike" normalizeH="0" baseline="-3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en-US" sz="24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n-US" sz="2400" b="1" i="0" u="none" strike="noStrike" normalizeH="0" baseline="-3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</a:t>
            </a:r>
            <a:endParaRPr lang="en-US" sz="2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Molar mass</a:t>
            </a:r>
            <a:r>
              <a:rPr kumimoji="0" lang="en-US" sz="24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180.15 </a:t>
            </a:r>
            <a:r>
              <a:rPr kumimoji="0" lang="en-US" sz="2000" b="1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g/mol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Melting point</a:t>
            </a:r>
            <a:r>
              <a:rPr kumimoji="0" lang="en-US" sz="24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135 </a:t>
            </a:r>
            <a:r>
              <a:rPr kumimoji="0" lang="en-US" sz="2000" b="1" i="1" u="none" strike="noStrike" normalizeH="0" baseline="30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n-US" sz="2000" b="1" i="1" u="none" strike="noStrike" normalizeH="0" baseline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n-US" sz="2400" b="1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51520" y="764704"/>
            <a:ext cx="606608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1- Aspirin occurs as white crystals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or as a white crystalline powder.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2- It  is  slightly  soluble  in  water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(1:300)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soluble in alcohol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(1 :5)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chloroform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(1:17)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&amp;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ether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(1:15)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It dissolves easily in glycerin.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23528" y="4117722"/>
            <a:ext cx="871103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Practically  all  salts  of aspirin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soluble in aqueous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media)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,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except  those of  aluminum  and  calcium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(insoluble in aqueous media)</a:t>
            </a:r>
            <a:r>
              <a:rPr kumimoji="0" lang="en-US" sz="2400" b="1" i="0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are unstable for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phar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maceutical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use.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23528" y="5877272"/>
            <a:ext cx="80009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Aspirin  gives  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color  with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FeCl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solution.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51520" y="170080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6- Aspirin is stable in dry air, but in  the presence of 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 moisture, it slowly hydrolyzes into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acetic acid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and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salicylic acid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ar-IQ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763688" y="2996952"/>
          <a:ext cx="6335857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CS ChemDraw Drawing" r:id="rId4" imgW="5646420" imgH="1737360" progId="ChemDraw.Document.5.0">
                  <p:embed/>
                </p:oleObj>
              </mc:Choice>
              <mc:Fallback>
                <p:oleObj name="CS ChemDraw Drawing" r:id="rId4" imgW="5646420" imgH="1737360" progId="ChemDraw.Document.5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996952"/>
                        <a:ext cx="6335857" cy="1944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7544" y="522920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       So old  aspirin  tablets may have a smell like          vinegar as a result of the hydrolysis reaction          that produces acetic acid (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Ethanoic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acid ).</a:t>
            </a:r>
            <a:endParaRPr lang="ar-IQ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5085184"/>
            <a:ext cx="1053027" cy="148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1520" y="404664"/>
            <a:ext cx="86409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It's used as antipyretic, analgesic &amp;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antirheumatic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in tablets, suppositories, vials, …etc. dosage form.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404664"/>
            <a:ext cx="875592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Salicylic acid will crystallize out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when an aqueous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solution  of  aspirin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and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NaOH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is boiled and then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acidified.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2123728" y="1556792"/>
          <a:ext cx="5927725" cy="354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CS ChemDraw Drawing" r:id="rId4" imgW="5928120" imgH="3540600" progId="ChemDraw.Document.5.0">
                  <p:embed/>
                </p:oleObj>
              </mc:Choice>
              <mc:Fallback>
                <p:oleObj name="CS ChemDraw Drawing" r:id="rId4" imgW="5928120" imgH="3540600" progId="ChemDraw.Document.5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556792"/>
                        <a:ext cx="5927725" cy="354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23528" y="5373216"/>
            <a:ext cx="86409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Aspirin  decomposes in the presence of alkaline hydroxides &amp; carbonates.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79512" y="260648"/>
            <a:ext cx="87129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-  Aspirin   itself   is   acidic   enough   to   produce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effervescence   with   carbonates.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475656" y="1196752"/>
          <a:ext cx="6392862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" name="CS ChemDraw Drawing" r:id="rId4" imgW="6392880" imgH="2707560" progId="ChemDraw.Document.5.0">
                  <p:embed/>
                </p:oleObj>
              </mc:Choice>
              <mc:Fallback>
                <p:oleObj name="CS ChemDraw Drawing" r:id="rId4" imgW="6392880" imgH="2707560" progId="ChemDraw.Document.5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196752"/>
                        <a:ext cx="6392862" cy="270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pic>
        <p:nvPicPr>
          <p:cNvPr id="34819" name="Picture 2" descr="http://www.ausetute.com.au/images/aspirinfg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4581128"/>
            <a:ext cx="2274714" cy="1584176"/>
          </a:xfrm>
          <a:prstGeom prst="rect">
            <a:avLst/>
          </a:prstGeom>
          <a:noFill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467544" y="4221088"/>
            <a:ext cx="570220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i="1" u="sng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Acetylsalicylic acid: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Aspirin contains three groups: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arboxylic acid functional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(R-COOH)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n-US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ster functional group (R-O-CO-R')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romatic group (benzene ring)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23528" y="260648"/>
            <a:ext cx="43733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  <a:ea typeface="Calibri" pitchFamily="34" charset="0"/>
                <a:cs typeface="Times New Roman" pitchFamily="18" charset="0"/>
              </a:rPr>
              <a:t>Preparation of ester:</a:t>
            </a:r>
            <a:endParaRPr kumimoji="0" lang="en-US" sz="2800" b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208389" y="764704"/>
            <a:ext cx="89356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1- Direct </a:t>
            </a:r>
            <a:r>
              <a:rPr kumimoji="0" lang="en-US" sz="2400" b="1" i="1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procedure:</a:t>
            </a:r>
            <a:endParaRPr kumimoji="0" lang="en-US" sz="2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interaction between a carboxylic acid &amp; an alcohol is: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(a) Reversible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(b)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Proceeds very slowly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rial" pitchFamily="34" charset="0"/>
              </a:rPr>
              <a:t> 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79512" y="3717032"/>
            <a:ext cx="91824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2- </a:t>
            </a:r>
            <a:r>
              <a:rPr kumimoji="0" lang="en-US" sz="2400" b="1" i="1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using acid chlorides:</a:t>
            </a:r>
            <a:endParaRPr kumimoji="0" lang="en-US" sz="2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Acid chlorides reacts readily with primary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&amp;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secondary alcohols to give esters in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very good yields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80897" name="Object 1"/>
          <p:cNvGraphicFramePr>
            <a:graphicFrameLocks noChangeAspect="1"/>
          </p:cNvGraphicFramePr>
          <p:nvPr/>
        </p:nvGraphicFramePr>
        <p:xfrm>
          <a:off x="539552" y="2060848"/>
          <a:ext cx="8208912" cy="1254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4" name="CS ChemDraw Drawing" r:id="rId4" imgW="4706640" imgH="718560" progId="ChemDraw.Document.5.0">
                  <p:embed/>
                </p:oleObj>
              </mc:Choice>
              <mc:Fallback>
                <p:oleObj name="CS ChemDraw Drawing" r:id="rId4" imgW="4706640" imgH="71856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060848"/>
                        <a:ext cx="8208912" cy="12541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467544" y="5013176"/>
          <a:ext cx="8344993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5" name="CS ChemDraw Drawing" r:id="rId6" imgW="5450760" imgH="893880" progId="ChemDraw.Document.5.0">
                  <p:embed/>
                </p:oleObj>
              </mc:Choice>
              <mc:Fallback>
                <p:oleObj name="CS ChemDraw Drawing" r:id="rId6" imgW="5450760" imgH="893880" progId="ChemDraw.Document.5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013176"/>
                        <a:ext cx="8344993" cy="1368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1520" y="2564904"/>
            <a:ext cx="88924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3- </a:t>
            </a:r>
            <a:r>
              <a:rPr kumimoji="0" lang="en-US" sz="2400" b="1" i="1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using acid anhydrides:</a:t>
            </a:r>
            <a:endParaRPr kumimoji="0" lang="en-US" sz="2400" b="1" i="1" u="sng" strike="noStrike" cap="none" normalizeH="0" baseline="0" dirty="0" smtClean="0">
              <a:ln>
                <a:noFill/>
              </a:ln>
              <a:solidFill>
                <a:srgbClr val="C00000"/>
              </a:solidFill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can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be carried out with acid</a:t>
            </a:r>
            <a:r>
              <a:rPr lang="en-US" sz="24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anhydrides in  the  presence of a suitable catalyst either an acidic catalyst such as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sulphuric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acid, or a basic catalyst.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The reaction is fast but it's 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not safe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and 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it produces </a:t>
            </a:r>
            <a:r>
              <a:rPr lang="en-US" sz="2400" b="1" dirty="0" err="1" smtClean="0">
                <a:solidFill>
                  <a:srgbClr val="B68406"/>
                </a:solidFill>
                <a:latin typeface="Bookman Old Style" pitchFamily="18" charset="0"/>
              </a:rPr>
              <a:t>HCl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 gas so pyridine should be used as a base to pick up a proton (H</a:t>
            </a:r>
            <a:r>
              <a:rPr lang="en-US" sz="2400" b="1" baseline="30000" dirty="0" smtClean="0">
                <a:solidFill>
                  <a:srgbClr val="B68406"/>
                </a:solidFill>
                <a:latin typeface="Bookman Old Style" pitchFamily="18" charset="0"/>
              </a:rPr>
              <a:t>+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) and gives </a:t>
            </a:r>
            <a:r>
              <a:rPr lang="en-US" sz="2400" b="1" dirty="0" err="1" smtClean="0">
                <a:solidFill>
                  <a:srgbClr val="B68406"/>
                </a:solidFill>
                <a:latin typeface="Bookman Old Style" pitchFamily="18" charset="0"/>
              </a:rPr>
              <a:t>pyridinium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 chloride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ar-IQ" sz="2400" dirty="0"/>
          </a:p>
        </p:txBody>
      </p:sp>
      <p:sp>
        <p:nvSpPr>
          <p:cNvPr id="6" name="Rectangle 5"/>
          <p:cNvSpPr/>
          <p:nvPr/>
        </p:nvSpPr>
        <p:spPr>
          <a:xfrm>
            <a:off x="251520" y="162880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Pyridine is </a:t>
            </a:r>
            <a:r>
              <a:rPr lang="en-US" sz="2400" b="1" dirty="0" err="1" smtClean="0">
                <a:solidFill>
                  <a:srgbClr val="B68406"/>
                </a:solidFill>
                <a:latin typeface="Bookman Old Style" pitchFamily="18" charset="0"/>
              </a:rPr>
              <a:t>teratogenic</a:t>
            </a:r>
            <a:r>
              <a:rPr lang="en-US" sz="2400" b="1" dirty="0" smtClean="0">
                <a:solidFill>
                  <a:srgbClr val="B68406"/>
                </a:solidFill>
                <a:latin typeface="Bookman Old Style" pitchFamily="18" charset="0"/>
              </a:rPr>
              <a:t> and air pollutant.</a:t>
            </a:r>
            <a:endParaRPr lang="ar-IQ" sz="2400" dirty="0">
              <a:solidFill>
                <a:srgbClr val="B68406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1520" y="4581128"/>
            <a:ext cx="8640960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1013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869160"/>
            <a:ext cx="8388424" cy="1389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51520" y="188640"/>
            <a:ext cx="68996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Preparation of acetyl salicylic acid:</a:t>
            </a:r>
            <a:endParaRPr kumimoji="0" lang="en-US" sz="2800" b="0" i="0" strike="noStrike" cap="none" normalizeH="0" baseline="0" dirty="0" smtClean="0">
              <a:ln>
                <a:noFill/>
              </a:ln>
              <a:solidFill>
                <a:srgbClr val="C00000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23528" y="764704"/>
            <a:ext cx="1784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Method </a:t>
            </a:r>
            <a:r>
              <a:rPr lang="en-US" sz="2400" b="1" i="1" u="sng" dirty="0"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268760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Preparation  of  aspirin  by  using   acetyl  chloride with  salicylic  acid</a:t>
            </a:r>
            <a:endParaRPr lang="ar-IQ" sz="2400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2060848"/>
            <a:ext cx="8748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Acetyl chloride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is an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acyl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chloride, is very reactive it reacts vigorously with Salicylic acid to form aspirin. </a:t>
            </a:r>
            <a:endParaRPr lang="ar-IQ" sz="24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graphicFrame>
        <p:nvGraphicFramePr>
          <p:cNvPr id="79873" name="Object 1"/>
          <p:cNvGraphicFramePr>
            <a:graphicFrameLocks noChangeAspect="1"/>
          </p:cNvGraphicFramePr>
          <p:nvPr/>
        </p:nvGraphicFramePr>
        <p:xfrm>
          <a:off x="683568" y="3068960"/>
          <a:ext cx="7801878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1" name="CS ChemDraw Drawing" r:id="rId4" imgW="6134100" imgH="2661920" progId="ChemDraw.Document.5.0">
                  <p:embed/>
                </p:oleObj>
              </mc:Choice>
              <mc:Fallback>
                <p:oleObj name="CS ChemDraw Drawing" r:id="rId4" imgW="6134100" imgH="266192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068960"/>
                        <a:ext cx="7801878" cy="33843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12736" y="371834"/>
            <a:ext cx="891942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Method </a:t>
            </a:r>
            <a:r>
              <a:rPr lang="en-US" sz="2400" b="1" u="sng" dirty="0"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400" b="1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latin typeface="Bookman Old Style" pitchFamily="18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2400" b="1" u="sng" strike="noStrike" cap="none" normalizeH="0" baseline="0" dirty="0" smtClean="0">
              <a:ln>
                <a:noFill/>
              </a:ln>
              <a:solidFill>
                <a:srgbClr val="FFC000"/>
              </a:solidFill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Preparation  of  aspirin  by the reaction  of  S.A. and 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 anhydride :</a:t>
            </a:r>
            <a:endParaRPr kumimoji="0" lang="en-US" sz="2400" b="1" i="0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anhydride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Ac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O, is an acid anhydride which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is  used  chiefly  to  make  esters that cannot be made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by direct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esterification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with acetic acid.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Acetic  anhydride  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 cheap ,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readily available,  easily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handled  and  not  forming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corrosive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HCl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gas ,   with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moderate  reactivity ,   the  acetylating   reaction   is</a:t>
            </a: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moderate  but  safer  than  that  of  acid  chloride.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Words>1051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Aharoni</vt:lpstr>
      <vt:lpstr>Algerian</vt:lpstr>
      <vt:lpstr>Arial</vt:lpstr>
      <vt:lpstr>Bookman Old Style</vt:lpstr>
      <vt:lpstr>Bradley Hand ITC</vt:lpstr>
      <vt:lpstr>Calibri</vt:lpstr>
      <vt:lpstr>Comic Sans MS</vt:lpstr>
      <vt:lpstr>Rockwell Extra Bold</vt:lpstr>
      <vt:lpstr>Times New Roman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dream</dc:creator>
  <cp:lastModifiedBy>Digital Net</cp:lastModifiedBy>
  <cp:revision>125</cp:revision>
  <dcterms:created xsi:type="dcterms:W3CDTF">2012-10-06T19:40:55Z</dcterms:created>
  <dcterms:modified xsi:type="dcterms:W3CDTF">2024-10-02T18:07:13Z</dcterms:modified>
</cp:coreProperties>
</file>