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367331-D96A-0D40-BA5E-0C17DFA69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2D975EA-8252-7541-922F-305AC75897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A51D489-527A-E245-BB59-1097EC45E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D4EB81A-C8A6-DC4E-9FE3-83F417DC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A97988-65C7-9744-AFC1-5384BABCC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71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00642D-F0E4-1144-9187-DB069947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EA68A2D-C8BF-3A49-8EA8-346B4DCE7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D46A74-23E4-AD40-9B03-31075B9B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9ED251-BE17-1042-B16A-D2CE4C046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9F60FB-21B3-804A-AE16-EF2791E66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5213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8BCB0F9-0C12-EE48-8082-FD2016BD5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7B2091E-D3DE-CC41-BA1C-2D93F6965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F9EEB6-1CCA-884E-87B6-621C2021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7613B14-98F9-0A49-9871-91BD6E93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FCE571-AD1A-5F4D-8002-A824002B4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930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F8477C-45E5-E242-8D9B-5E24C3C9A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3A8AECE-069C-6648-A8B9-603664DE8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DEF02F-66F6-AE43-9856-483196DC6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124F55-7075-1146-8D43-79F70C710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E4B35C-D77C-7340-8F8E-5981BB1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244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008561-217D-F14D-AF6C-4E60A50A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AB655D5-9E9E-904C-A1B6-C364C74D2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5793FE-2DAE-4A45-B628-B3C1B1FF7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D8E9C7-85D4-EC45-806D-CE5F11A9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640522-1D4D-1447-8A15-C479C777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876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173523-48C7-594A-975F-45086161F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F9C25E6-60BC-6946-8C48-A3F462B74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1A02A18-304E-7B41-9A55-696621E85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F37B9F6-3488-B846-B6F9-B42D064A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58FA6C6-AC39-D147-85D5-72728B9F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7737F95-8BA8-CC49-BAE7-95CD4994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7531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67C423-9888-AD40-B0C2-72704802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D3C51A6-9414-A94D-BA13-F2ABBD1AC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B8A1D56-CBAE-4C45-8D37-837DC60A2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AB7A250-EC62-B844-9DA0-5EA25A393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D45D04D-CC24-6749-9EC4-A6CF0E4BC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EECCADB-82FD-C94A-8217-634A5C5A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F41F5EF-856E-C44A-9CEB-13BB40FF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A96D27E-A22E-D747-8ACC-BD469FB09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9327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53249A-1611-4143-AD98-C6A04482A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85C28CB-71C9-3F47-82F9-496C5120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1F6F135-5CA9-734A-BC61-8842BB8A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97DABF7-D008-8E49-803E-EF7E7B32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796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A559ED2-0422-C440-8FDA-E5F27A35C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FE1CCE5-ECFF-CC4E-8C69-D98716808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C949C30-19B2-9440-AC0D-C620FCFC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617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76EA31-3C3D-204D-BD14-29EBDD425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5239832-813F-A049-A760-2D42D57EB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AB4C7F3-9984-8342-AFC6-D1D5E6C37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4762F66-D1C9-7E44-ADAB-408F432E2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DA06C8-76E1-F744-A215-EF7CC7DB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8ECAF2E-9A72-E845-BD70-018F04E68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593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AEAB0-4409-8948-86BA-551EB651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9713513-7BD2-F640-A1A2-C51B004EF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06C6540-0AB1-2849-BF50-2C3474AE2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8DA7634-9D98-3949-8CE7-33FA8CC1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A198374-5C8F-3E4C-96D4-1CFFF5AC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1CBCE33-5CFF-0240-9D5D-EE347E6E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051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7C7669B-C4FB-BD4C-B0F2-56937A360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FC94671-9BFB-B940-9C5F-59E147495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363E30-12F3-1346-A830-BC9314E43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E8DD5-3408-6C44-8E22-964A99123E1E}" type="datetimeFigureOut">
              <a:rPr lang="ar-IQ"/>
              <a:t>22/05/1444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A02CB8-E6E2-8C40-B064-974FFE0BED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34280B3-5FA8-CA49-AC6E-790A5ECA8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F2B0C-1499-F347-9508-8B7D4B672D7C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993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39ABD0-AB07-3348-92DD-07FA984F7F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/>
              <a:t>ما هي المشكلة في حملات العلاقات  العامة ؟</a:t>
            </a:r>
            <a:endParaRPr lang="ar-IQ"/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A7FF39A9-FAAB-1344-AADB-B82BB00E3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3983795" y="3429000"/>
            <a:ext cx="5194840" cy="2836471"/>
          </a:xfrm>
        </p:spPr>
        <p:txBody>
          <a:bodyPr>
            <a:normAutofit fontScale="47500" lnSpcReduction="20000"/>
          </a:bodyPr>
          <a:lstStyle/>
          <a:p>
            <a:r>
              <a:rPr lang="ar-SA"/>
              <a:t> ما هي المشكلة ؟</a:t>
            </a:r>
          </a:p>
          <a:p>
            <a:r>
              <a:rPr lang="ar-SA"/>
              <a:t>المشكلة  هي  خلل تحدث في المؤسسة  ، تحول دون  تحقيق يق اهداف المؤسسة  .</a:t>
            </a:r>
          </a:p>
          <a:p>
            <a:r>
              <a:rPr lang="ar-SA"/>
              <a:t>و ينبغي ايجاد الحلول للمشكلة قبل تفاقمها ، الذي يتسبب في خسائر مالية للمؤسسة ، و فقدان ثقة </a:t>
            </a:r>
          </a:p>
          <a:p>
            <a:r>
              <a:rPr lang="ar-SA"/>
              <a:t>الجمهور بها .</a:t>
            </a:r>
          </a:p>
          <a:p>
            <a:r>
              <a:rPr lang="ar-SA"/>
              <a:t>و المشكلة عادة هو موقف غير معهود تواجهه المؤسسة ، وليس لها خبرات سابقة في ايجاد حل</a:t>
            </a:r>
          </a:p>
          <a:p>
            <a:r>
              <a:rPr lang="ar-SA"/>
              <a:t>سريع لها </a:t>
            </a:r>
          </a:p>
          <a:p>
            <a:r>
              <a:rPr lang="ar-SA"/>
              <a:t>.</a:t>
            </a:r>
          </a:p>
          <a:p>
            <a:r>
              <a:rPr lang="ar-SA"/>
              <a:t>و هو الامر الصعب الذي ينبغي ايجاد حل له ، و الا تفاقمت و تحولت الى ازمة</a:t>
            </a:r>
          </a:p>
          <a:p>
            <a:endParaRPr lang="ar-SA"/>
          </a:p>
          <a:p>
            <a:r>
              <a:rPr lang="ar-SA"/>
              <a:t>و هي قد يفهمها و يدركها  ادارة المؤسسة ، لكن لا يستطيعون ايجاد حل فوري لها .</a:t>
            </a:r>
          </a:p>
          <a:p>
            <a:r>
              <a:rPr lang="ar-SA"/>
              <a:t> </a:t>
            </a:r>
          </a:p>
          <a:p>
            <a:endParaRPr lang="ar-SA"/>
          </a:p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191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2AE6DB-DA2C-3443-9B7D-15DBA9BF1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ما هي الظاهرة في حملات العلاقات العامة ؟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6893A44-E1BF-0244-AC74-64F51E3C2127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888135" y="1422411"/>
            <a:ext cx="8867404" cy="4867012"/>
          </a:xfrm>
        </p:spPr>
        <p:txBody>
          <a:bodyPr>
            <a:normAutofit lnSpcReduction="10000"/>
          </a:bodyPr>
          <a:lstStyle/>
          <a:p>
            <a:r>
              <a:rPr lang="ar-SA"/>
              <a:t>الظاهرة ( Phenomenon )</a:t>
            </a:r>
          </a:p>
          <a:p>
            <a:r>
              <a:rPr lang="ar-SA"/>
              <a:t>هي عادات او سلوكيات او مظاهر تظهر في المجتمع  او المؤسسة </a:t>
            </a:r>
          </a:p>
          <a:p>
            <a:pPr marL="0" indent="0">
              <a:buNone/>
            </a:pPr>
            <a:r>
              <a:rPr lang="ar-SA"/>
              <a:t>تدريجيا ، قد تبدا من سلوك فرد او سلوكيات مجموعة من الافراد ،</a:t>
            </a:r>
          </a:p>
          <a:p>
            <a:pPr marL="0" indent="0">
              <a:buNone/>
            </a:pPr>
            <a:r>
              <a:rPr lang="ar-SA"/>
              <a:t> ثم تنتشر شيئا فشيئا  في المجتمع او المؤسسة ، عبر مراحل زمنية </a:t>
            </a:r>
          </a:p>
          <a:p>
            <a:pPr marL="0" indent="0">
              <a:buNone/>
            </a:pPr>
            <a:r>
              <a:rPr lang="ar-SA"/>
              <a:t>متتابعة ، و تكون تأثيرهذه السلوكيات سلبية على المجتمع و المؤسسة ،</a:t>
            </a:r>
          </a:p>
          <a:p>
            <a:pPr marL="0" indent="0">
              <a:buNone/>
            </a:pPr>
            <a:r>
              <a:rPr lang="ar-SA"/>
              <a:t>و تتطلب معرفة اسبابها و تفسيرها ، كي تتم ايجاد حلول مناسبة لها .</a:t>
            </a:r>
          </a:p>
          <a:p>
            <a:pPr marL="0" indent="0">
              <a:buNone/>
            </a:pPr>
            <a:r>
              <a:rPr lang="ar-SA"/>
              <a:t>و هي كذلك ينبغى ان تعالج ، والا تسببت بفقدان ثقة الجمهور بالمؤسسة ،</a:t>
            </a:r>
          </a:p>
          <a:p>
            <a:pPr marL="0" indent="0">
              <a:buNone/>
            </a:pPr>
            <a:r>
              <a:rPr lang="ar-SA"/>
              <a:t>ا و التسبب بخسائر مالية كبيرة ، او كلاهما معا .</a:t>
            </a:r>
          </a:p>
          <a:p>
            <a:pPr marL="0" indent="0">
              <a:buNone/>
            </a:pPr>
            <a:r>
              <a:rPr lang="ar-SA"/>
              <a:t>و كلما استمرت الظاهرة ، استمرت فقدان الثقة ، و توالت الخسائر .</a:t>
            </a:r>
          </a:p>
          <a:p>
            <a:pPr marL="0" indent="0">
              <a:buNone/>
            </a:pPr>
            <a:r>
              <a:rPr lang="ar-SA"/>
              <a:t>امثلة  ......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805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B7B19C-6F0A-8446-8322-CC1988F03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ما هو الموضوع في حملات العلاقات العامة ؟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0BBFCE-1B2B-B24C-9DFA-6CC081544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200" y="1825624"/>
            <a:ext cx="10277599" cy="4192443"/>
          </a:xfrm>
        </p:spPr>
        <p:txBody>
          <a:bodyPr>
            <a:normAutofit fontScale="92500" lnSpcReduction="20000"/>
          </a:bodyPr>
          <a:lstStyle/>
          <a:p>
            <a:r>
              <a:rPr lang="ar-SA"/>
              <a:t>الموضوع </a:t>
            </a:r>
          </a:p>
          <a:p>
            <a:pPr marL="0" indent="0">
              <a:buNone/>
            </a:pPr>
            <a:r>
              <a:rPr lang="ar-SA"/>
              <a:t>و هي عادة ترتبط بالمؤسسات الجديدة  ، لذلك عليه طرح  مشروعه الجديد </a:t>
            </a:r>
          </a:p>
          <a:p>
            <a:pPr marL="0" indent="0">
              <a:buNone/>
            </a:pPr>
            <a:r>
              <a:rPr lang="ar-SA"/>
              <a:t>و هو اخبار الجمهور الخارجي بالمؤسسة ، و نوعية خدماتها ، و موقعها ،</a:t>
            </a:r>
          </a:p>
          <a:p>
            <a:pPr marL="0" indent="0">
              <a:buNone/>
            </a:pPr>
            <a:r>
              <a:rPr lang="ar-SA"/>
              <a:t>و ارقام هواتفها ، و كفاءات العاملين بها ، و تخصصاتهم ، و شهاداتهم  </a:t>
            </a:r>
          </a:p>
          <a:p>
            <a:pPr marL="0" indent="0">
              <a:buNone/>
            </a:pPr>
            <a:r>
              <a:rPr lang="ar-SA"/>
              <a:t>و مميزات الخدمات التي تقدمها ، و جودتها ، و الشهادات الحاثلة عليها.</a:t>
            </a:r>
          </a:p>
          <a:p>
            <a:pPr marL="0" indent="0">
              <a:buNone/>
            </a:pPr>
            <a:r>
              <a:rPr lang="ar-SA"/>
              <a:t>و كذلك  بالنسبة للشركات و المعامل و المؤسسات الاقتصادية ، نوعية السلع </a:t>
            </a:r>
          </a:p>
          <a:p>
            <a:pPr marL="0" indent="0">
              <a:buNone/>
            </a:pPr>
            <a:r>
              <a:rPr lang="ar-SA"/>
              <a:t>و مناشئها، و لونها ، و احجامها ، واسعارها ، و كفاءتها ، و موادها الاولية  </a:t>
            </a:r>
          </a:p>
          <a:p>
            <a:pPr marL="0" indent="0">
              <a:buNone/>
            </a:pPr>
            <a:r>
              <a:rPr lang="ar-SA"/>
              <a:t>و مميزاتها عن السلع الاخرى ، و موفعها الجغرافي ، و خدماتها الاخرى .</a:t>
            </a:r>
          </a:p>
          <a:p>
            <a:pPr marL="0" indent="0">
              <a:buNone/>
            </a:pPr>
            <a:r>
              <a:rPr lang="ar-SA"/>
              <a:t>و ارقام هواتفها ، و تاريخ افتتاحها ، و مواعيد اغلاقها ....الخ من المعلومات </a:t>
            </a:r>
          </a:p>
          <a:p>
            <a:pPr marL="0" indent="0">
              <a:buNone/>
            </a:pPr>
            <a:r>
              <a:rPr lang="ar-SA"/>
              <a:t>المهمة التي ينبغي معرفتها من قبل الجمهور .</a:t>
            </a:r>
          </a:p>
        </p:txBody>
      </p:sp>
    </p:spTree>
    <p:extLst>
      <p:ext uri="{BB962C8B-B14F-4D97-AF65-F5344CB8AC3E}">
        <p14:creationId xmlns:p14="http://schemas.microsoft.com/office/powerpoint/2010/main" val="429138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2A5B00-3887-6547-96B9-1BDA9AE5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161" y="426976"/>
            <a:ext cx="10515600" cy="1325563"/>
          </a:xfrm>
        </p:spPr>
        <p:txBody>
          <a:bodyPr/>
          <a:lstStyle/>
          <a:p>
            <a:r>
              <a:rPr lang="ar-SA"/>
              <a:t>ما هي القضية في العلاقات العامة ؟</a:t>
            </a:r>
            <a:br>
              <a:rPr lang="ar-SA"/>
            </a:b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71768F-FD6D-634C-85FA-07C4E48A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824" y="2230076"/>
            <a:ext cx="5096494" cy="3311742"/>
          </a:xfrm>
        </p:spPr>
        <p:txBody>
          <a:bodyPr>
            <a:normAutofit fontScale="62500" lnSpcReduction="20000"/>
          </a:bodyPr>
          <a:lstStyle/>
          <a:p>
            <a:r>
              <a:rPr lang="ar-SA"/>
              <a:t>القضية </a:t>
            </a:r>
          </a:p>
          <a:p>
            <a:pPr marL="0" indent="0">
              <a:buNone/>
            </a:pPr>
            <a:r>
              <a:rPr lang="ar-SA"/>
              <a:t> هي خلاف او نزاع او صراع بين المؤسسة  و مؤسسات اخرى  </a:t>
            </a:r>
          </a:p>
          <a:p>
            <a:pPr marL="0" indent="0">
              <a:buNone/>
            </a:pPr>
            <a:r>
              <a:rPr lang="ar-SA"/>
              <a:t>تاخذ منحى خطير قد تصل الى المحاكم ،  للحكم عليها .</a:t>
            </a:r>
          </a:p>
          <a:p>
            <a:pPr marL="0" indent="0">
              <a:buNone/>
            </a:pPr>
            <a:r>
              <a:rPr lang="ar-SA"/>
              <a:t>و المحاكم  هي من تحكم لصالح من في القضية المطروحة امامها .</a:t>
            </a:r>
          </a:p>
          <a:p>
            <a:pPr marL="0" indent="0">
              <a:buNone/>
            </a:pPr>
            <a:r>
              <a:rPr lang="ar-SA"/>
              <a:t> و تتسبب كذلك بخسائر مالية كبيرة  .</a:t>
            </a:r>
          </a:p>
          <a:p>
            <a:pPr marL="0" indent="0">
              <a:buNone/>
            </a:pPr>
            <a:r>
              <a:rPr lang="ar-SA"/>
              <a:t>و تحدث الازمات عادة نتيجة تغييرات طارئة عليه ، و بفعل </a:t>
            </a:r>
          </a:p>
          <a:p>
            <a:pPr marL="0" indent="0">
              <a:buNone/>
            </a:pPr>
            <a:r>
              <a:rPr lang="ar-SA"/>
              <a:t>خارجية او عوامل داخلية .</a:t>
            </a:r>
          </a:p>
          <a:p>
            <a:pPr marL="0" indent="0">
              <a:buNone/>
            </a:pPr>
            <a:r>
              <a:rPr lang="ar-SA"/>
              <a:t>و تتسبب الازمة الى انقسام الجمهور الى قسمين ، قسم يتفق </a:t>
            </a:r>
          </a:p>
          <a:p>
            <a:pPr marL="0" indent="0">
              <a:buNone/>
            </a:pPr>
            <a:r>
              <a:rPr lang="ar-SA"/>
              <a:t>معها ، و قسم لا يتفق معها ، و حسب مصالحهم حولها .</a:t>
            </a:r>
          </a:p>
          <a:p>
            <a:pPr marL="0" indent="0">
              <a:buNone/>
            </a:pPr>
            <a:r>
              <a:rPr lang="ar-SA"/>
              <a:t>امثلة  ..... 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728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191DCE-F42F-024B-9E4D-DC1BB8A7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ما هي الازمة في العلاقات العامة ؟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A532015-DE11-7448-AC90-758ABA6ADB33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2027218" y="1690688"/>
            <a:ext cx="8137564" cy="4482007"/>
          </a:xfrm>
        </p:spPr>
        <p:txBody>
          <a:bodyPr>
            <a:normAutofit fontScale="92500" lnSpcReduction="10000"/>
          </a:bodyPr>
          <a:lstStyle/>
          <a:p>
            <a:r>
              <a:rPr lang="ar-SA"/>
              <a:t>الازمة  :</a:t>
            </a:r>
          </a:p>
          <a:p>
            <a:pPr marL="0" indent="0">
              <a:buNone/>
            </a:pPr>
            <a:r>
              <a:rPr lang="ar-SA"/>
              <a:t>هي  مشكلة  لم تجد لها المؤسسة حلا سريعا ، </a:t>
            </a:r>
          </a:p>
          <a:p>
            <a:pPr marL="0" indent="0">
              <a:buNone/>
            </a:pPr>
            <a:r>
              <a:rPr lang="ar-SA"/>
              <a:t>و تفافمت  و تحولت الى ازمة ، و اخذت زمنا طويلا ،</a:t>
            </a:r>
          </a:p>
          <a:p>
            <a:pPr marL="0" indent="0">
              <a:buNone/>
            </a:pPr>
            <a:r>
              <a:rPr lang="ar-SA"/>
              <a:t>و مراحل عدة ، و قد تبدا  بمؤشرات  معينة ، و تتطور لاحقا .</a:t>
            </a:r>
          </a:p>
          <a:p>
            <a:pPr marL="0" indent="0">
              <a:buNone/>
            </a:pPr>
            <a:r>
              <a:rPr lang="ar-SA"/>
              <a:t> و هي اكثر تعقيدا من المشكلة ، </a:t>
            </a:r>
          </a:p>
          <a:p>
            <a:pPr marL="0" indent="0">
              <a:buNone/>
            </a:pPr>
            <a:r>
              <a:rPr lang="ar-SA"/>
              <a:t>ينبغي ان تضع لها حلولا من قبل المؤسسة ، و عكسه ستخسر </a:t>
            </a:r>
          </a:p>
          <a:p>
            <a:pPr marL="0" indent="0">
              <a:buNone/>
            </a:pPr>
            <a:r>
              <a:rPr lang="ar-SA"/>
              <a:t>المؤسسة الكثير من سمعتها . وبالتالي خسائر مالية كبيرة .</a:t>
            </a:r>
          </a:p>
          <a:p>
            <a:pPr marL="0" indent="0">
              <a:buNone/>
            </a:pPr>
            <a:r>
              <a:rPr lang="ar-SA"/>
              <a:t>امثلة  .....</a:t>
            </a:r>
          </a:p>
          <a:p>
            <a:pPr marL="0" indent="0">
              <a:buNone/>
            </a:pPr>
            <a:r>
              <a:rPr lang="ar-SA"/>
              <a:t>ازمة الرهائن الامريكان في ايران عام 1979 . و كانت من </a:t>
            </a:r>
          </a:p>
          <a:p>
            <a:pPr marL="0" indent="0">
              <a:buNone/>
            </a:pPr>
            <a:r>
              <a:rPr lang="ar-SA"/>
              <a:t>نتائجها خسارة الرئيس الامريكي في انتخابات الرئاسة الامريكية لاحقا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724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D5B694-BF9A-2648-9646-343743457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/>
              <a:t>الامثلة على كل ما نقدم  :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9F475CB-D3EF-E146-A3B1-19C6BB64C007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2041069" y="1583376"/>
            <a:ext cx="9312729" cy="4539837"/>
          </a:xfrm>
        </p:spPr>
        <p:txBody>
          <a:bodyPr/>
          <a:lstStyle/>
          <a:p>
            <a:r>
              <a:rPr lang="ar-SA"/>
              <a:t>افتتاح مولات  ، مطاعم ، مجمعات سكنية .</a:t>
            </a:r>
          </a:p>
          <a:p>
            <a:r>
              <a:rPr lang="ar-SA"/>
              <a:t>كليات جديدة ، حكومية او غير حكومية .</a:t>
            </a:r>
          </a:p>
          <a:p>
            <a:r>
              <a:rPr lang="ar-SA"/>
              <a:t>سقوط طاىرة نقل ركاب  .</a:t>
            </a:r>
          </a:p>
          <a:p>
            <a:r>
              <a:rPr lang="ar-SA"/>
              <a:t>حوادث سيارات كثيرة لاحدى نواع السيارات .</a:t>
            </a:r>
          </a:p>
          <a:p>
            <a:r>
              <a:rPr lang="ar-SA"/>
              <a:t>تسمم غذائي لمجموعة من زبائن مطعم .</a:t>
            </a:r>
          </a:p>
          <a:p>
            <a:r>
              <a:rPr lang="ar-SA"/>
              <a:t>فشل عمليات لبعض اامرضى في مستشفى  .</a:t>
            </a:r>
          </a:p>
          <a:p>
            <a:r>
              <a:rPr lang="ar-SA"/>
              <a:t>فضبحة مالية او عاطفية لاحد الساسة في الحكومة </a:t>
            </a:r>
          </a:p>
          <a:p>
            <a:r>
              <a:rPr lang="ar-SA"/>
              <a:t>او البرلمان  او اي مؤسسة حساسة .</a:t>
            </a:r>
          </a:p>
          <a:p>
            <a:pPr marL="0" indent="0">
              <a:buNone/>
            </a:pP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2262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BD27F3-5842-EC47-8612-CFC49C4B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تكملة للامثلة :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9A4D7EC-95A0-4444-8DFB-A0D19CB2272E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838200" y="1779906"/>
            <a:ext cx="10515600" cy="4516490"/>
          </a:xfrm>
        </p:spPr>
        <p:txBody>
          <a:bodyPr/>
          <a:lstStyle/>
          <a:p>
            <a:r>
              <a:rPr lang="ar-SA"/>
              <a:t>التحرش بكافة انواعه  للمراة .</a:t>
            </a:r>
          </a:p>
          <a:p>
            <a:r>
              <a:rPr lang="ar-SA"/>
              <a:t>العنف  بكافة انواع  ضد الطفل و المراة والرجل .</a:t>
            </a:r>
          </a:p>
          <a:p>
            <a:r>
              <a:rPr lang="ar-SA"/>
              <a:t>انتشار تدخين النركيلة  .</a:t>
            </a:r>
          </a:p>
          <a:p>
            <a:r>
              <a:rPr lang="ar-SA"/>
              <a:t>رمي النفايات في الشارع  و البيئة التي بعمل بها </a:t>
            </a:r>
          </a:p>
          <a:p>
            <a:r>
              <a:rPr lang="ar-SA"/>
              <a:t>الموظف او العامل او كلاهما .</a:t>
            </a:r>
          </a:p>
          <a:p>
            <a:r>
              <a:rPr lang="ar-SA"/>
              <a:t>التعصب بكافة اشكاله الديني والمذهبي والقومي والاثني .</a:t>
            </a:r>
          </a:p>
          <a:p>
            <a:r>
              <a:rPr lang="ar-SA"/>
              <a:t>عدم السيطرة على مشاعر الغضب الشديد .</a:t>
            </a:r>
          </a:p>
          <a:p>
            <a:r>
              <a:rPr lang="ar-SA"/>
              <a:t>تراجع مبيعات شركة او محل او معمل او مصنع .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968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AA930A-9F78-1C41-B173-AF9C91CE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كيف ترتبط المشكلة او الظاهرة او الازمة او الموضوع </a:t>
            </a:r>
            <a:br>
              <a:rPr lang="ar-SA"/>
            </a:br>
            <a:r>
              <a:rPr lang="ar-SA"/>
              <a:t>او القضية بالجمهور ؟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91E6588-C864-7441-8276-A01FDB879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/>
              <a:t>اذا توفرت  المعطيات الاتية :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سوء فهم بين المؤسسة والجمهور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شرح بيانات المؤسسة للجمهور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تفسير بعض مواقف المؤسسة للجمهور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فهم وادراك سبب عدم رضى الجمهور عن خدماتها او سلعها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ايضاح معلومات عن المؤسسة للجمهور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عدم الاستمرار في عرض المعلومات عن المؤسسة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عدم تطوير و تحديث  بياناتها للجمهور .</a:t>
            </a:r>
          </a:p>
          <a:p>
            <a:pPr marL="514350" indent="-514350">
              <a:buFont typeface="+mj-lt"/>
              <a:buAutoNum type="arabicPeriod"/>
            </a:pP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597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3E3B6C-5FC7-A445-B9E7-468F14E7D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87FF1CF-3A36-364F-A4EB-6BA2385F9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41444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9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ما هي المشكلة في حملات العلاقات  العامة ؟</vt:lpstr>
      <vt:lpstr>ما هي الظاهرة في حملات العلاقات العامة ؟</vt:lpstr>
      <vt:lpstr>ما هو الموضوع في حملات العلاقات العامة ؟</vt:lpstr>
      <vt:lpstr>ما هي القضية في العلاقات العامة ؟ </vt:lpstr>
      <vt:lpstr>ما هي الازمة في العلاقات العامة ؟</vt:lpstr>
      <vt:lpstr>الامثلة على كل ما نقدم  :</vt:lpstr>
      <vt:lpstr>تكملة للامثلة :</vt:lpstr>
      <vt:lpstr>كيف ترتبط المشكلة او الظاهرة او الازمة او الموضوع  او القضية بالجمهور ؟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 هي المشكلة في حملات العلاقات  العامة ؟</dc:title>
  <dc:creator>Rayya Q</dc:creator>
  <cp:lastModifiedBy>dr.rayya1968@gmail.com</cp:lastModifiedBy>
  <cp:revision>2</cp:revision>
  <dcterms:created xsi:type="dcterms:W3CDTF">2021-01-18T05:03:27Z</dcterms:created>
  <dcterms:modified xsi:type="dcterms:W3CDTF">2022-12-15T10:14:29Z</dcterms:modified>
</cp:coreProperties>
</file>