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67" r:id="rId4"/>
    <p:sldId id="269" r:id="rId5"/>
    <p:sldId id="258" r:id="rId6"/>
    <p:sldId id="260" r:id="rId7"/>
    <p:sldId id="261" r:id="rId8"/>
    <p:sldId id="262" r:id="rId9"/>
    <p:sldId id="266" r:id="rId10"/>
    <p:sldId id="270" r:id="rId11"/>
    <p:sldId id="263" r:id="rId12"/>
    <p:sldId id="264"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83CD6546-2014-4BDD-90B4-17A903991BB4}" type="slidenum">
              <a:rPr lang="en-US" smtClean="0"/>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83CD6546-2014-4BDD-90B4-17A903991B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83CD6546-2014-4BDD-90B4-17A903991B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83CD6546-2014-4BDD-90B4-17A903991B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83CD6546-2014-4BDD-90B4-17A903991BB4}" type="slidenum">
              <a:rPr lang="en-US" smtClean="0"/>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83CD6546-2014-4BDD-90B4-17A903991B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83CD6546-2014-4BDD-90B4-17A903991B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83CD6546-2014-4BDD-90B4-17A903991B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83CD6546-2014-4BDD-90B4-17A903991BB4}" type="slidenum">
              <a:rPr lang="en-US" smtClean="0"/>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83CD6546-2014-4BDD-90B4-17A903991B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71BDA9F7-49AE-44BA-A6FA-8F574FE1D028}" type="datetimeFigureOut">
              <a:rPr lang="en-US" smtClean="0"/>
              <a:t>2/27/2021</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83CD6546-2014-4BDD-90B4-17A903991BB4}" type="slidenum">
              <a:rPr lang="en-US" smtClean="0"/>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BDA9F7-49AE-44BA-A6FA-8F574FE1D028}" type="datetimeFigureOut">
              <a:rPr lang="en-US" smtClean="0"/>
              <a:t>2/27/2021</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3CD6546-2014-4BDD-90B4-17A903991BB4}" type="slidenum">
              <a:rPr lang="en-US" smtClean="0"/>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sz="4000" dirty="0" smtClean="0"/>
              <a:t>تقييم حملة علاقات عامة عالمية </a:t>
            </a:r>
            <a:endParaRPr lang="en-US" sz="4000" dirty="0"/>
          </a:p>
        </p:txBody>
      </p:sp>
      <p:sp>
        <p:nvSpPr>
          <p:cNvPr id="3" name="عنوان فرعي 2"/>
          <p:cNvSpPr>
            <a:spLocks noGrp="1"/>
          </p:cNvSpPr>
          <p:nvPr>
            <p:ph type="subTitle" idx="1"/>
          </p:nvPr>
        </p:nvSpPr>
        <p:spPr/>
        <p:txBody>
          <a:bodyPr>
            <a:normAutofit fontScale="92500" lnSpcReduction="10000"/>
          </a:bodyPr>
          <a:lstStyle/>
          <a:p>
            <a:pPr algn="r" rtl="1"/>
            <a:r>
              <a:rPr lang="ar-IQ" sz="3200" dirty="0" smtClean="0"/>
              <a:t>موضوع الحملة : عبوتك باسمك                 </a:t>
            </a:r>
            <a:r>
              <a:rPr lang="en-US" sz="3200" dirty="0"/>
              <a:t> </a:t>
            </a:r>
            <a:r>
              <a:rPr lang="en-US" sz="3200" dirty="0" smtClean="0"/>
              <a:t>             </a:t>
            </a:r>
            <a:r>
              <a:rPr lang="ar-IQ" sz="3200" dirty="0" smtClean="0"/>
              <a:t>  مدة الحملة من 15/6/2016 الى 15/7/2017</a:t>
            </a:r>
            <a:r>
              <a:rPr lang="en-US" sz="3200" dirty="0" smtClean="0"/>
              <a:t>           </a:t>
            </a:r>
            <a:r>
              <a:rPr lang="ar-IQ" sz="3200" dirty="0" smtClean="0"/>
              <a:t>الجهة القائمة على الحملة شركة كوكا كولا العالمية</a:t>
            </a:r>
            <a:r>
              <a:rPr lang="en-US" sz="3200" dirty="0" smtClean="0"/>
              <a:t>          </a:t>
            </a:r>
            <a:r>
              <a:rPr lang="ar-IQ" sz="3200" dirty="0" smtClean="0"/>
              <a:t> اسم الطالب : ماجد </a:t>
            </a:r>
            <a:r>
              <a:rPr lang="ar-IQ" sz="3200" dirty="0" err="1" smtClean="0"/>
              <a:t>حاشوش</a:t>
            </a:r>
            <a:r>
              <a:rPr lang="ar-IQ" sz="3200" dirty="0" smtClean="0"/>
              <a:t> خليفه </a:t>
            </a:r>
            <a:endParaRPr lang="en-US" sz="3200" dirty="0"/>
          </a:p>
        </p:txBody>
      </p:sp>
    </p:spTree>
    <p:extLst>
      <p:ext uri="{BB962C8B-B14F-4D97-AF65-F5344CB8AC3E}">
        <p14:creationId xmlns:p14="http://schemas.microsoft.com/office/powerpoint/2010/main" val="2776874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IQ" dirty="0" smtClean="0"/>
              <a:t>        تحديد الخطة ووضع </a:t>
            </a:r>
            <a:r>
              <a:rPr lang="ar-IQ" smtClean="0"/>
              <a:t>الافكار </a:t>
            </a:r>
            <a:endParaRPr lang="en-US" dirty="0"/>
          </a:p>
        </p:txBody>
      </p:sp>
      <p:sp>
        <p:nvSpPr>
          <p:cNvPr id="3" name="عنصر نائب للمحتوى 2"/>
          <p:cNvSpPr>
            <a:spLocks noGrp="1"/>
          </p:cNvSpPr>
          <p:nvPr>
            <p:ph idx="1"/>
          </p:nvPr>
        </p:nvSpPr>
        <p:spPr/>
        <p:txBody>
          <a:bodyPr>
            <a:normAutofit fontScale="77500" lnSpcReduction="20000"/>
          </a:bodyPr>
          <a:lstStyle/>
          <a:p>
            <a:pPr algn="r" rtl="1"/>
            <a:r>
              <a:rPr lang="ar-IQ" dirty="0"/>
              <a:t>الاعلان الثاني </a:t>
            </a:r>
          </a:p>
          <a:p>
            <a:pPr algn="r" rtl="1"/>
            <a:r>
              <a:rPr lang="ar-IQ" dirty="0"/>
              <a:t>ايضا مرح و متعة و شواطئ   </a:t>
            </a:r>
          </a:p>
          <a:p>
            <a:endParaRPr lang="ar-IQ" dirty="0"/>
          </a:p>
          <a:p>
            <a:pPr algn="r" rtl="1"/>
            <a:r>
              <a:rPr lang="ar-IQ" dirty="0"/>
              <a:t>مع قصة حب .</a:t>
            </a:r>
          </a:p>
          <a:p>
            <a:endParaRPr lang="ar-IQ" dirty="0"/>
          </a:p>
          <a:p>
            <a:pPr algn="r" rtl="1"/>
            <a:r>
              <a:rPr lang="ar-IQ" dirty="0"/>
              <a:t>و كل المراهقين يعيشون قصص حب </a:t>
            </a:r>
          </a:p>
          <a:p>
            <a:pPr algn="r" rtl="1"/>
            <a:r>
              <a:rPr lang="ar-IQ" dirty="0"/>
              <a:t>مرة او مرات    ، و تستغرق من وقتهم الكثير .</a:t>
            </a:r>
          </a:p>
          <a:p>
            <a:endParaRPr lang="ar-IQ" dirty="0"/>
          </a:p>
          <a:p>
            <a:pPr algn="r" rtl="1"/>
            <a:r>
              <a:rPr lang="ar-IQ" dirty="0"/>
              <a:t>تناول قصص الحب ، لان كل </a:t>
            </a:r>
            <a:r>
              <a:rPr lang="ar-IQ" dirty="0" err="1"/>
              <a:t>مراحق</a:t>
            </a:r>
            <a:r>
              <a:rPr lang="ar-IQ" dirty="0"/>
              <a:t> و مراهق في العالم  </a:t>
            </a:r>
          </a:p>
          <a:p>
            <a:pPr algn="r" rtl="1"/>
            <a:r>
              <a:rPr lang="ar-IQ" dirty="0"/>
              <a:t>ممكن ان يشعروا  بها تجاه الطرف الاخر  .</a:t>
            </a:r>
          </a:p>
          <a:p>
            <a:pPr algn="r" rtl="1"/>
            <a:r>
              <a:rPr lang="ar-IQ" dirty="0"/>
              <a:t>فهي تجمع مراهقي العالم كله </a:t>
            </a:r>
            <a:r>
              <a:rPr lang="ar-IQ" dirty="0" smtClean="0"/>
              <a:t>.                                        </a:t>
            </a:r>
            <a:r>
              <a:rPr lang="ar-IQ" dirty="0"/>
              <a:t> </a:t>
            </a:r>
            <a:r>
              <a:rPr lang="ar-IQ" dirty="0" smtClean="0"/>
              <a:t>التقويم / جميع الافكار </a:t>
            </a:r>
            <a:r>
              <a:rPr lang="ar-IQ" smtClean="0"/>
              <a:t>ايجابية وجيدة </a:t>
            </a:r>
            <a:endParaRPr lang="en-US" dirty="0"/>
          </a:p>
        </p:txBody>
      </p:sp>
    </p:spTree>
    <p:extLst>
      <p:ext uri="{BB962C8B-B14F-4D97-AF65-F5344CB8AC3E}">
        <p14:creationId xmlns:p14="http://schemas.microsoft.com/office/powerpoint/2010/main" val="331863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4000" dirty="0" smtClean="0"/>
              <a:t>تقويم وتقييم  الحملة             </a:t>
            </a:r>
            <a:endParaRPr lang="en-US" sz="4000" dirty="0"/>
          </a:p>
        </p:txBody>
      </p:sp>
      <p:sp>
        <p:nvSpPr>
          <p:cNvPr id="3" name="عنصر نائب للمحتوى 2"/>
          <p:cNvSpPr>
            <a:spLocks noGrp="1"/>
          </p:cNvSpPr>
          <p:nvPr>
            <p:ph idx="1"/>
          </p:nvPr>
        </p:nvSpPr>
        <p:spPr/>
        <p:txBody>
          <a:bodyPr>
            <a:normAutofit/>
          </a:bodyPr>
          <a:lstStyle/>
          <a:p>
            <a:pPr marL="0" indent="0" algn="r" rtl="1">
              <a:buNone/>
            </a:pPr>
            <a:r>
              <a:rPr lang="ar-IQ" sz="3200" dirty="0" smtClean="0"/>
              <a:t>استطاع </a:t>
            </a:r>
            <a:r>
              <a:rPr lang="ar-IQ" sz="3200" dirty="0" err="1" smtClean="0"/>
              <a:t>القائميين</a:t>
            </a:r>
            <a:r>
              <a:rPr lang="ar-IQ" sz="3200" dirty="0" smtClean="0"/>
              <a:t> على الحملة </a:t>
            </a:r>
            <a:r>
              <a:rPr lang="ar-IQ" sz="3200" dirty="0" err="1" smtClean="0"/>
              <a:t>باجراء</a:t>
            </a:r>
            <a:r>
              <a:rPr lang="ar-IQ" sz="3200" dirty="0" smtClean="0"/>
              <a:t> تقويم قبل واثناء الحملة وكانت نتيجة التقويم هي تم نجاح الحملة بالكامل وحقق ارباح وعائدات كبيرة للشركة                    التقييم : لقد صنفت هذه الحملة من افضل 9 حملات علاقات عامة في العالم حسب المصدر .    </a:t>
            </a:r>
            <a:endParaRPr lang="en-US" sz="3200" dirty="0"/>
          </a:p>
        </p:txBody>
      </p:sp>
    </p:spTree>
    <p:extLst>
      <p:ext uri="{BB962C8B-B14F-4D97-AF65-F5344CB8AC3E}">
        <p14:creationId xmlns:p14="http://schemas.microsoft.com/office/powerpoint/2010/main" val="1035352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4000" smtClean="0"/>
              <a:t>مصدر الحملة                  </a:t>
            </a:r>
            <a:endParaRPr lang="en-US" sz="4000"/>
          </a:p>
        </p:txBody>
      </p:sp>
      <p:sp>
        <p:nvSpPr>
          <p:cNvPr id="3" name="عنصر نائب للمحتوى 2"/>
          <p:cNvSpPr>
            <a:spLocks noGrp="1"/>
          </p:cNvSpPr>
          <p:nvPr>
            <p:ph idx="1"/>
          </p:nvPr>
        </p:nvSpPr>
        <p:spPr/>
        <p:txBody>
          <a:bodyPr>
            <a:normAutofit fontScale="92500" lnSpcReduction="20000"/>
          </a:bodyPr>
          <a:lstStyle/>
          <a:p>
            <a:r>
              <a:rPr lang="en-US" dirty="0"/>
              <a:t>https://twariqblog.wordpress.com/2018/08/12/%D8%A3%D9%82%D9%88%D9%89-%D9%A9-%D8%AD%D9%85%D9%84%D8%A7%D8%AA-%D8%B9%D9%84%D8%A7%D9%82%D8%A7%D8%AA-%D8%A7%D9%84%D8%B9%D8%A7%D9%85%D8%A9-%D9%88%D8%A7%D8%AA%D8%B5%D8%A7%D9%84-%D8%AD%D9%88%D9%84-%D8%A7/</a:t>
            </a:r>
          </a:p>
        </p:txBody>
      </p:sp>
    </p:spTree>
    <p:extLst>
      <p:ext uri="{BB962C8B-B14F-4D97-AF65-F5344CB8AC3E}">
        <p14:creationId xmlns:p14="http://schemas.microsoft.com/office/powerpoint/2010/main" val="2498474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رمز الحملة            </a:t>
            </a:r>
            <a:endParaRPr lang="en-US" dirty="0"/>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35100" y="2619706"/>
            <a:ext cx="7499350" cy="2456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299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mtClean="0"/>
              <a:t>دراسة وتحديد الموضوع     </a:t>
            </a:r>
            <a:endParaRPr lang="en-US" dirty="0"/>
          </a:p>
        </p:txBody>
      </p:sp>
      <p:sp>
        <p:nvSpPr>
          <p:cNvPr id="3" name="عنصر نائب للمحتوى 2"/>
          <p:cNvSpPr>
            <a:spLocks noGrp="1"/>
          </p:cNvSpPr>
          <p:nvPr>
            <p:ph idx="1"/>
          </p:nvPr>
        </p:nvSpPr>
        <p:spPr/>
        <p:txBody>
          <a:bodyPr/>
          <a:lstStyle/>
          <a:p>
            <a:pPr algn="r" rtl="1"/>
            <a:r>
              <a:rPr lang="ar-IQ" dirty="0" err="1" smtClean="0"/>
              <a:t>الكوكو</a:t>
            </a:r>
            <a:r>
              <a:rPr lang="ar-IQ" dirty="0" smtClean="0"/>
              <a:t> كولا :وهو مشروب غازي او ماء مكربن اي مضاف اليه ثاني اوكسيد الكاربون مع محليات (السكر او </a:t>
            </a:r>
            <a:r>
              <a:rPr lang="ar-IQ" dirty="0" err="1" smtClean="0"/>
              <a:t>سبرتيم</a:t>
            </a:r>
            <a:r>
              <a:rPr lang="ar-IQ" dirty="0" smtClean="0"/>
              <a:t>)ونكهة الكولا وكافين ومواد مضافة اخرى اخترعه جون سميث عام 1886م ورغم ان </a:t>
            </a:r>
            <a:r>
              <a:rPr lang="ar-IQ" dirty="0" err="1" smtClean="0"/>
              <a:t>الكثيرمن</a:t>
            </a:r>
            <a:r>
              <a:rPr lang="ar-IQ" dirty="0" smtClean="0"/>
              <a:t> الاطباء </a:t>
            </a:r>
            <a:r>
              <a:rPr lang="ar-IQ" dirty="0" err="1" smtClean="0"/>
              <a:t>لاينصحون</a:t>
            </a:r>
            <a:r>
              <a:rPr lang="ar-IQ" dirty="0" smtClean="0"/>
              <a:t> بتناوله الا انه يعتبر المشروب الاكثر استهلاكا في العالم .</a:t>
            </a:r>
            <a:endParaRPr lang="en-US" dirty="0"/>
          </a:p>
        </p:txBody>
      </p:sp>
    </p:spTree>
    <p:extLst>
      <p:ext uri="{BB962C8B-B14F-4D97-AF65-F5344CB8AC3E}">
        <p14:creationId xmlns:p14="http://schemas.microsoft.com/office/powerpoint/2010/main" val="197933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دراسة وتحديد الموضوع</a:t>
            </a:r>
            <a:endParaRPr lang="en-US" dirty="0"/>
          </a:p>
        </p:txBody>
      </p:sp>
      <p:sp>
        <p:nvSpPr>
          <p:cNvPr id="3" name="عنصر نائب للمحتوى 2"/>
          <p:cNvSpPr>
            <a:spLocks noGrp="1"/>
          </p:cNvSpPr>
          <p:nvPr>
            <p:ph idx="1"/>
          </p:nvPr>
        </p:nvSpPr>
        <p:spPr/>
        <p:txBody>
          <a:bodyPr/>
          <a:lstStyle/>
          <a:p>
            <a:pPr algn="r" rtl="1"/>
            <a:r>
              <a:rPr lang="ar-IQ" dirty="0"/>
              <a:t>تعد شركة كولا </a:t>
            </a:r>
            <a:r>
              <a:rPr lang="ar-IQ" dirty="0" err="1"/>
              <a:t>كولا</a:t>
            </a:r>
            <a:r>
              <a:rPr lang="ar-IQ" dirty="0"/>
              <a:t>   شركة عالمية  ،  و ذو ماركة  قوية ،  و تباع في معظم دول العالم ، </a:t>
            </a:r>
          </a:p>
          <a:p>
            <a:pPr algn="r" rtl="1"/>
            <a:r>
              <a:rPr lang="ar-IQ" dirty="0"/>
              <a:t>لكن بالرغم  من  شهرتها العالمية  ، و مبيعاتها ، لكن السوق العالمية  تواجه منافسة من قبل شركات عالمية اخرى  </a:t>
            </a:r>
          </a:p>
          <a:p>
            <a:pPr algn="r" rtl="1"/>
            <a:r>
              <a:rPr lang="ar-IQ" dirty="0"/>
              <a:t>و من اجل ان تحتفظ بالصدارة  في السوق العالمية  ، و تحافظ على معدلات بيع  نسبها ،  و بقاء  و ترسيخ المنتوج في اذهان  المستهلكين ، </a:t>
            </a:r>
          </a:p>
          <a:p>
            <a:pPr algn="r" rtl="1"/>
            <a:r>
              <a:rPr lang="ar-IQ" dirty="0"/>
              <a:t>قامت بحملة  عالمية  للمراهقين  في جميع دول العالم .</a:t>
            </a:r>
            <a:endParaRPr lang="en-US" dirty="0"/>
          </a:p>
        </p:txBody>
      </p:sp>
    </p:spTree>
    <p:extLst>
      <p:ext uri="{BB962C8B-B14F-4D97-AF65-F5344CB8AC3E}">
        <p14:creationId xmlns:p14="http://schemas.microsoft.com/office/powerpoint/2010/main" val="677049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4000" dirty="0" smtClean="0"/>
              <a:t>اسباب اختيار الموضوع       </a:t>
            </a:r>
            <a:endParaRPr lang="en-US" sz="4000" dirty="0"/>
          </a:p>
        </p:txBody>
      </p:sp>
      <p:sp>
        <p:nvSpPr>
          <p:cNvPr id="3" name="عنصر نائب للمحتوى 2"/>
          <p:cNvSpPr>
            <a:spLocks noGrp="1"/>
          </p:cNvSpPr>
          <p:nvPr>
            <p:ph idx="1"/>
          </p:nvPr>
        </p:nvSpPr>
        <p:spPr/>
        <p:txBody>
          <a:bodyPr>
            <a:normAutofit fontScale="92500" lnSpcReduction="10000"/>
          </a:bodyPr>
          <a:lstStyle/>
          <a:p>
            <a:pPr algn="r" rtl="1"/>
            <a:r>
              <a:rPr lang="ar-IQ" sz="3200" dirty="0" smtClean="0"/>
              <a:t>من اجل التسويق ومنافسة حادة مع شركة ببسي كولا وهذا </a:t>
            </a:r>
            <a:r>
              <a:rPr lang="ar-IQ" sz="3200" dirty="0" err="1" smtClean="0"/>
              <a:t>مايحقق</a:t>
            </a:r>
            <a:r>
              <a:rPr lang="ar-IQ" sz="3200" dirty="0" smtClean="0"/>
              <a:t> عوائد وارباح للشركة اما الميزانية المقترحة للحملة لم استطع الحصول عليها  وهنا تمت دراسة جيدة لبيئة الجمهور العالمي وخصوصا </a:t>
            </a:r>
            <a:r>
              <a:rPr lang="ar-IQ" sz="3200" dirty="0" err="1" smtClean="0"/>
              <a:t>احتبار</a:t>
            </a:r>
            <a:r>
              <a:rPr lang="ar-IQ" sz="3200" dirty="0" smtClean="0"/>
              <a:t> وقت الحملة مع بداية موسم الصيف الذي تكون درجة الحرارة عالية في جميع انحاء العالم ويكثر من استخدام المشروبات بسبب ارتفاع درجة الحرارة   التقييم اختار جيد لدراسة </a:t>
            </a:r>
            <a:r>
              <a:rPr lang="ar-IQ" sz="3200" dirty="0" err="1" smtClean="0"/>
              <a:t>البيئه</a:t>
            </a:r>
            <a:r>
              <a:rPr lang="ar-IQ" sz="3200" dirty="0" smtClean="0"/>
              <a:t>    الشعار الحملة عبوتك باسمك  ومن الاسباب هي                                           1ـ تحقيق المزيد من الارباح                               2ـالحفاظ على نسبة البيع ومحاولة ترسيخ المنتوج في ذهن المستهلكين   .        </a:t>
            </a:r>
            <a:endParaRPr lang="en-US" sz="3200" dirty="0"/>
          </a:p>
        </p:txBody>
      </p:sp>
    </p:spTree>
    <p:extLst>
      <p:ext uri="{BB962C8B-B14F-4D97-AF65-F5344CB8AC3E}">
        <p14:creationId xmlns:p14="http://schemas.microsoft.com/office/powerpoint/2010/main" val="367165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4000" dirty="0" smtClean="0"/>
              <a:t>تحديد الاهداف الحملة         </a:t>
            </a:r>
            <a:endParaRPr lang="en-US" sz="4000" dirty="0"/>
          </a:p>
        </p:txBody>
      </p:sp>
      <p:sp>
        <p:nvSpPr>
          <p:cNvPr id="3" name="عنصر نائب للمحتوى 2"/>
          <p:cNvSpPr>
            <a:spLocks noGrp="1"/>
          </p:cNvSpPr>
          <p:nvPr>
            <p:ph idx="1"/>
          </p:nvPr>
        </p:nvSpPr>
        <p:spPr/>
        <p:txBody>
          <a:bodyPr>
            <a:normAutofit/>
          </a:bodyPr>
          <a:lstStyle/>
          <a:p>
            <a:pPr algn="just" rtl="1"/>
            <a:r>
              <a:rPr lang="ar-IQ" dirty="0"/>
              <a:t> </a:t>
            </a:r>
            <a:r>
              <a:rPr lang="ar-IQ" sz="3200" dirty="0" smtClean="0"/>
              <a:t>1هدف الحملة تحقيق الولاء والعلاقة التجارية بين الشركة والجمهور اضافة الى تحقيق عائدات اقتصادية  2ـ زيادة الارباح المالية للشركة                           3ـ الحفاظ على المبيعات والحفاظ على الزبائن .                          </a:t>
            </a:r>
            <a:endParaRPr lang="en-US" sz="3200" dirty="0"/>
          </a:p>
        </p:txBody>
      </p:sp>
    </p:spTree>
    <p:extLst>
      <p:ext uri="{BB962C8B-B14F-4D97-AF65-F5344CB8AC3E}">
        <p14:creationId xmlns:p14="http://schemas.microsoft.com/office/powerpoint/2010/main" val="17965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4000" dirty="0" smtClean="0"/>
              <a:t>دراسة وتحديد الجمهور         </a:t>
            </a:r>
            <a:endParaRPr lang="en-US" sz="4000" dirty="0"/>
          </a:p>
        </p:txBody>
      </p:sp>
      <p:sp>
        <p:nvSpPr>
          <p:cNvPr id="3" name="عنصر نائب للمحتوى 2"/>
          <p:cNvSpPr>
            <a:spLocks noGrp="1"/>
          </p:cNvSpPr>
          <p:nvPr>
            <p:ph idx="1"/>
          </p:nvPr>
        </p:nvSpPr>
        <p:spPr/>
        <p:txBody>
          <a:bodyPr>
            <a:normAutofit/>
          </a:bodyPr>
          <a:lstStyle/>
          <a:p>
            <a:pPr algn="r" rtl="1"/>
            <a:r>
              <a:rPr lang="ar-IQ" dirty="0" smtClean="0"/>
              <a:t>1ـالمراهقين من عمر 14 سنه الى عمر 19سنة        2ـالشباب من عمر 20 سنه الى 40 سنة كلا الجنسين  3ـجميع انحاء العالم </a:t>
            </a:r>
            <a:r>
              <a:rPr lang="ar-IQ" sz="3200" dirty="0" smtClean="0"/>
              <a:t>                           </a:t>
            </a:r>
            <a:endParaRPr lang="en-US" sz="3200" dirty="0"/>
          </a:p>
        </p:txBody>
      </p:sp>
    </p:spTree>
    <p:extLst>
      <p:ext uri="{BB962C8B-B14F-4D97-AF65-F5344CB8AC3E}">
        <p14:creationId xmlns:p14="http://schemas.microsoft.com/office/powerpoint/2010/main" val="1279689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4000" dirty="0" smtClean="0"/>
              <a:t>اختيار وسائل الاتصال بالجمهور     </a:t>
            </a:r>
            <a:endParaRPr lang="en-US" sz="4000" dirty="0"/>
          </a:p>
        </p:txBody>
      </p:sp>
      <p:sp>
        <p:nvSpPr>
          <p:cNvPr id="3" name="عنصر نائب للمحتوى 2"/>
          <p:cNvSpPr>
            <a:spLocks noGrp="1"/>
          </p:cNvSpPr>
          <p:nvPr>
            <p:ph idx="1"/>
          </p:nvPr>
        </p:nvSpPr>
        <p:spPr/>
        <p:txBody>
          <a:bodyPr>
            <a:normAutofit/>
          </a:bodyPr>
          <a:lstStyle/>
          <a:p>
            <a:pPr algn="r" rtl="1"/>
            <a:r>
              <a:rPr lang="ar-IQ" dirty="0"/>
              <a:t>1ـمحطات التلفزيون العالمية التي لديها متابعون شباب   2ـاعلانات  في ملاعب الرياضية العالمية                 3ـشاشات العرض في الاماكن العامة                      4ـاعلانات المطبوعة والملصقات                           5ـ اعلانات على باصات النقل والمركبات                 6ـ استخدام مشاهير الرياضة والفن </a:t>
            </a:r>
            <a:r>
              <a:rPr lang="ar-IQ" dirty="0" err="1"/>
              <a:t>والسوشل</a:t>
            </a:r>
            <a:r>
              <a:rPr lang="ar-IQ" dirty="0"/>
              <a:t> ميديا        7ـمواقع التواصل الاجتماعي جميعها وتطبيقات الهاتف النقال مثل </a:t>
            </a:r>
            <a:r>
              <a:rPr lang="ar-IQ" dirty="0" err="1"/>
              <a:t>فايبر</a:t>
            </a:r>
            <a:r>
              <a:rPr lang="ar-IQ" dirty="0"/>
              <a:t> واتس اب الخ                               التقويم : اختيار موفق </a:t>
            </a:r>
            <a:endParaRPr lang="en-US" dirty="0"/>
          </a:p>
          <a:p>
            <a:pPr algn="r" rtl="1"/>
            <a:endParaRPr lang="en-US" sz="3200" dirty="0"/>
          </a:p>
        </p:txBody>
      </p:sp>
    </p:spTree>
    <p:extLst>
      <p:ext uri="{BB962C8B-B14F-4D97-AF65-F5344CB8AC3E}">
        <p14:creationId xmlns:p14="http://schemas.microsoft.com/office/powerpoint/2010/main" val="629034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4000" dirty="0" smtClean="0"/>
              <a:t>تحديد الخطة ووضع الافكار      </a:t>
            </a:r>
            <a:endParaRPr lang="en-US" sz="4000" dirty="0"/>
          </a:p>
        </p:txBody>
      </p:sp>
      <p:sp>
        <p:nvSpPr>
          <p:cNvPr id="3" name="عنصر نائب للمحتوى 2"/>
          <p:cNvSpPr>
            <a:spLocks noGrp="1"/>
          </p:cNvSpPr>
          <p:nvPr>
            <p:ph idx="1"/>
          </p:nvPr>
        </p:nvSpPr>
        <p:spPr/>
        <p:txBody>
          <a:bodyPr>
            <a:normAutofit lnSpcReduction="10000"/>
          </a:bodyPr>
          <a:lstStyle/>
          <a:p>
            <a:pPr algn="r" rtl="1"/>
            <a:r>
              <a:rPr lang="ar-IQ" sz="3200" dirty="0" smtClean="0"/>
              <a:t>ان رمز  </a:t>
            </a:r>
            <a:r>
              <a:rPr lang="ar-IQ" sz="3200" dirty="0" err="1" smtClean="0"/>
              <a:t>كوكوكولا</a:t>
            </a:r>
            <a:r>
              <a:rPr lang="ar-IQ" sz="3200" dirty="0" smtClean="0"/>
              <a:t> هو يعتبر رمز تاريخي للشركة ولذلك لم يصمموا رمز جديد للحملة ام</a:t>
            </a:r>
            <a:r>
              <a:rPr lang="ar-IQ" dirty="0" smtClean="0"/>
              <a:t>ا الشعار استخدم شعار عبوتك باسمك </a:t>
            </a:r>
            <a:r>
              <a:rPr lang="ar-IQ" sz="3200" dirty="0" smtClean="0"/>
              <a:t>الافكار التي استخدمت في الحملة هي جعل العبوة باسم المشتري وهي تعتبر سياسة التجسير بين المؤسسة وجمهورها حيث قاموا </a:t>
            </a:r>
            <a:r>
              <a:rPr lang="ar-IQ" sz="3200" dirty="0" err="1" smtClean="0"/>
              <a:t>القائميين</a:t>
            </a:r>
            <a:r>
              <a:rPr lang="ar-IQ" sz="3200" dirty="0" smtClean="0"/>
              <a:t> على الحملة باختيار 250 اسم شعبي متداول بين المراهقين ووضعهم في عبوة الكولا حتى يحصل المراهق على عبوته باسمه وهذا ما ميز الحملة وجعلها من اهم الحملات العالمية ومن الاسماء التي استخدمت (سارة ،خالد عمار ،احمد ،محمد )</a:t>
            </a:r>
            <a:endParaRPr lang="en-US" sz="3200" dirty="0"/>
          </a:p>
        </p:txBody>
      </p:sp>
    </p:spTree>
    <p:extLst>
      <p:ext uri="{BB962C8B-B14F-4D97-AF65-F5344CB8AC3E}">
        <p14:creationId xmlns:p14="http://schemas.microsoft.com/office/powerpoint/2010/main" val="36041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تحديد الخطة ووضع الافكار        </a:t>
            </a:r>
            <a:endParaRPr lang="en-US" dirty="0"/>
          </a:p>
        </p:txBody>
      </p:sp>
      <p:sp>
        <p:nvSpPr>
          <p:cNvPr id="3" name="عنصر نائب للمحتوى 2"/>
          <p:cNvSpPr>
            <a:spLocks noGrp="1"/>
          </p:cNvSpPr>
          <p:nvPr>
            <p:ph idx="1"/>
          </p:nvPr>
        </p:nvSpPr>
        <p:spPr>
          <a:xfrm>
            <a:off x="1295400" y="1143000"/>
            <a:ext cx="7467600" cy="5562600"/>
          </a:xfrm>
        </p:spPr>
        <p:txBody>
          <a:bodyPr>
            <a:normAutofit fontScale="25000" lnSpcReduction="20000"/>
          </a:bodyPr>
          <a:lstStyle/>
          <a:p>
            <a:pPr marL="82296" indent="0" algn="r" rtl="1">
              <a:buNone/>
            </a:pPr>
            <a:r>
              <a:rPr lang="ar-IQ" dirty="0" smtClean="0"/>
              <a:t>:</a:t>
            </a:r>
            <a:endParaRPr lang="ar-IQ" dirty="0"/>
          </a:p>
          <a:p>
            <a:pPr lvl="1" algn="r" rtl="1"/>
            <a:r>
              <a:rPr lang="ar-IQ" sz="8000" dirty="0"/>
              <a:t>تركزت الفكرة الرئيسية للحملة على ربط المراهقين   بالمنتوج ، من خلال  رابط عاطفي ، و ذلك بكتابة اسماء دارجة في معظم الدول  على عبوة المنتوج نفسه ، </a:t>
            </a:r>
          </a:p>
          <a:p>
            <a:pPr algn="r" rtl="1"/>
            <a:r>
              <a:rPr lang="ar-IQ" sz="8000" dirty="0"/>
              <a:t>فقط اختارت اسماء احمد ، محمد ، خالد ، سارة،   ...، .    ، </a:t>
            </a:r>
          </a:p>
          <a:p>
            <a:pPr algn="r" rtl="1"/>
            <a:r>
              <a:rPr lang="ar-IQ" sz="8000" dirty="0"/>
              <a:t>و هذه  من الاسماء  الاكثر شيوعا في الدول الاسلامية و ليس الدول العربية فقط ، </a:t>
            </a:r>
          </a:p>
          <a:p>
            <a:pPr algn="r" rtl="1"/>
            <a:r>
              <a:rPr lang="ar-IQ" sz="8000" dirty="0"/>
              <a:t>اذ يكاد لا بخلو بيت من اسماء احمد و محمد  .</a:t>
            </a:r>
          </a:p>
          <a:p>
            <a:pPr algn="r" rtl="1"/>
            <a:r>
              <a:rPr lang="ar-IQ" sz="8000" dirty="0"/>
              <a:t>و خالد ، </a:t>
            </a:r>
          </a:p>
          <a:p>
            <a:pPr algn="r" rtl="1"/>
            <a:r>
              <a:rPr lang="ar-IQ" sz="8000" dirty="0"/>
              <a:t>اما اسم سارة  فهي من الاسماء المشتركة في عدة دول مختلفة ،  </a:t>
            </a:r>
          </a:p>
          <a:p>
            <a:pPr algn="r" rtl="1"/>
            <a:r>
              <a:rPr lang="ar-IQ" sz="8000" dirty="0" err="1"/>
              <a:t>لانها</a:t>
            </a:r>
            <a:r>
              <a:rPr lang="ar-IQ" sz="8000" dirty="0"/>
              <a:t>  اسم  زوجة النبي ابراهيم ( عليه السلام )</a:t>
            </a:r>
          </a:p>
          <a:p>
            <a:pPr algn="r" rtl="1"/>
            <a:r>
              <a:rPr lang="ar-IQ" sz="8000" dirty="0"/>
              <a:t>و القصة  مذكورة في الكتب السماوية الثلاث .</a:t>
            </a:r>
          </a:p>
          <a:p>
            <a:pPr algn="r" rtl="1"/>
            <a:r>
              <a:rPr lang="ar-IQ" sz="8000" dirty="0"/>
              <a:t>و اختيار فكرة كتابة  الاسماء  على عبوات المنتوج ، هي فكرة مبتكرة و جديدة ،</a:t>
            </a:r>
          </a:p>
          <a:p>
            <a:pPr algn="r" rtl="1"/>
            <a:r>
              <a:rPr lang="ar-IQ" sz="8000" dirty="0"/>
              <a:t>و بنفس الوقت ممكن ان تكون رابط عاطفي بين المراهقين و بين الشركة .</a:t>
            </a:r>
          </a:p>
          <a:p>
            <a:pPr algn="r" rtl="1"/>
            <a:endParaRPr lang="ar-IQ" sz="8000" dirty="0"/>
          </a:p>
          <a:p>
            <a:pPr algn="r" rtl="1"/>
            <a:r>
              <a:rPr lang="ar-IQ" sz="8000" dirty="0"/>
              <a:t>كذلك  نفهم من خلال احدى اعلانات الشركة ، انها ركزت على المراهقين  الذين يرتادون  شواطئ  البحار  ، كسياح ، يقضون اوقاتا جميلة و ممتعة ، و يمرحون معا ،  و تناول ( الكوكا كولا ) جزء من متعتهم  و بهجتهم ، في ايحاء انها تنعشهم  اوقات حرارة الشمس  ، و تعطيهم احساسا بالبرودة  المنعشة .</a:t>
            </a:r>
          </a:p>
          <a:p>
            <a:endParaRPr lang="ar-IQ" sz="8000" dirty="0"/>
          </a:p>
          <a:p>
            <a:pPr algn="r" rtl="1"/>
            <a:endParaRPr lang="en-US" sz="6200" dirty="0"/>
          </a:p>
        </p:txBody>
      </p:sp>
    </p:spTree>
    <p:extLst>
      <p:ext uri="{BB962C8B-B14F-4D97-AF65-F5344CB8AC3E}">
        <p14:creationId xmlns:p14="http://schemas.microsoft.com/office/powerpoint/2010/main" val="2657715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1415</TotalTime>
  <Words>752</Words>
  <Application>Microsoft Office PowerPoint</Application>
  <PresentationFormat>عرض على الشاشة (3:4)‏</PresentationFormat>
  <Paragraphs>50</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انقلاب</vt:lpstr>
      <vt:lpstr>تقييم حملة علاقات عامة عالمية </vt:lpstr>
      <vt:lpstr>دراسة وتحديد الموضوع     </vt:lpstr>
      <vt:lpstr>دراسة وتحديد الموضوع</vt:lpstr>
      <vt:lpstr>اسباب اختيار الموضوع       </vt:lpstr>
      <vt:lpstr>تحديد الاهداف الحملة         </vt:lpstr>
      <vt:lpstr>دراسة وتحديد الجمهور         </vt:lpstr>
      <vt:lpstr>اختيار وسائل الاتصال بالجمهور     </vt:lpstr>
      <vt:lpstr>تحديد الخطة ووضع الافكار      </vt:lpstr>
      <vt:lpstr>تحديد الخطة ووضع الافكار        </vt:lpstr>
      <vt:lpstr>        تحديد الخطة ووضع الافكار </vt:lpstr>
      <vt:lpstr>تقويم وتقييم  الحملة             </vt:lpstr>
      <vt:lpstr>مصدر الحملة                  </vt:lpstr>
      <vt:lpstr>رمز الحملة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تقييم حملة علاقات عامة عالمية</dc:title>
  <dc:creator>dell</dc:creator>
  <cp:lastModifiedBy>dell</cp:lastModifiedBy>
  <cp:revision>16</cp:revision>
  <dcterms:created xsi:type="dcterms:W3CDTF">2021-01-07T18:48:42Z</dcterms:created>
  <dcterms:modified xsi:type="dcterms:W3CDTF">2021-02-27T15:57:53Z</dcterms:modified>
</cp:coreProperties>
</file>