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7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12192000" cy="6858000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CE6163C-07EE-4948-A857-4B961BD773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CE76994-A7BA-6F44-81F1-41EB47232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337F716-DF76-0341-AC9D-C43551BD3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BA18FF2-64A8-7D43-9AF3-5DA56F4E1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82B772-9DAA-014A-BC16-313734936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41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ABECB8D-4221-2741-A77D-B7CC4CE75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DD322C54-6871-0343-B663-7451A5B617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0A42585-5333-8442-B137-1915A86F6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9FD7D8C-B04B-CA48-B706-A2001386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7A1DF2E-B8E3-FD47-B573-B48C4229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2879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27B8BF76-7432-E245-B774-B1974C1086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43917252-32F8-064B-A274-E739DCA9C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FD7CCA0-DC62-7B44-A60D-9E8666CAF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F083FBF-AFC6-0F48-86D9-FA3EDF577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2F1851-D8C7-E546-A5CD-EEB848163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47683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8A53A7-C378-2A4D-8464-89C5B7245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6D8EAE-5F71-2643-9ED3-AA24C5877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CF5AEB3-F016-6445-9197-CD0C3644F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7EDCA7-EED4-5B48-ACF6-5478622B9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FAE1F8A-07DA-234F-9F81-63E9CF45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0725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5DD3A78-9659-D243-8BCD-2BDD703AEA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F52033D-024C-A940-9C8B-BE157BD13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D5EF314-F3B8-E849-AD51-EABEF3FB3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A8874D9-7B4C-6447-86CB-531B7AEF1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61C467B-2C35-9348-A153-EEC833EAC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459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98EB66-50E6-0545-B320-45BA0424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12D289E-3D35-6646-82A5-D13FBB54B7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57E72D1-3699-4A48-999E-87D955332B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3E45DFC-1587-AD47-A933-BDC779F3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CE7BC43-FB4A-5648-95B6-C14D70147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A22FF7D-2409-B04D-B494-A306926F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75279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7C6227-1C87-6C46-ADEA-B1F07488E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C17E4BA-FDF2-B849-B2EF-050CBD8D30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A2F9C70-05B4-654D-A17C-355337E24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75020D9-DE6F-7645-98DC-35C1A37F4D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BBA1E90-17C6-B848-83D0-7BBB970443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9FBD8E94-E3E7-E84F-8223-7E37194E7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1F244E1F-B800-4F44-81CB-A1704417DB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5612E6E9-AB7E-9F4B-87F4-8201E5C03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2452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6212C39-E1D5-5F44-8D7F-22355F87E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5B97152-11BE-314E-B2AF-08EED7A8F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E16F17F-9121-FB4B-ABCD-F3340962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4CB61F2-4F0A-F245-B7BF-0E5BA25B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4269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B9E4A92-0445-5743-8CCE-914B7BCC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F63A48D-7FCB-7544-AA05-558D89E62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C602CC0-58B7-7A46-A199-B24A99883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4202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A9F149-6132-5B40-B04A-FC5977242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8FB858-3CF7-5E4D-8118-8AE8B5890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AB34F21B-73A2-0840-A03E-544F4B4319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D7ABA31-3923-974A-890B-11B5A4FED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EE84923-3FCF-A640-B97D-792274B6E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10B57A8-CEBB-9B42-B663-560C10AEE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07576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A6CBE0-2EF6-E54E-8FE1-3E06E50E5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89FD8F39-D865-1441-B4F4-DEC5418E3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AEA696B-B88F-4445-84FE-BA81C1FA7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DCE15CF-CDD6-F54E-8C11-29896A15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980D8D3-9049-3C42-B715-EBD4A5E4B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316E80D-8F37-954C-BBA0-B96D0F9D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8913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4CF9A64-A8BE-7947-8E42-A449BC288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IQ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B121EEC-8E67-1647-AC5F-4BF925CE5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1FB28F-8FFD-FE48-8DAB-C80804DDB5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23391-0B06-304C-BFFA-3E19AB518794}" type="datetimeFigureOut">
              <a:rPr lang="ar-IQ"/>
              <a:t>12/06/1442</a:t>
            </a:fld>
            <a:endParaRPr lang="ar-IQ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D13E232-A56F-5544-B503-6A4F94DFE8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95C6695-5EBC-8A4F-9731-760E1F905E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629AC0-7D68-9C4B-8FD4-F63D36C5717D}" type="slidenum">
              <a:rPr lang="ar-IQ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459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 /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 /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9BAB193-B632-F248-BFD8-CBB44E57C2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10800000" flipV="1">
            <a:off x="1524000" y="-179439"/>
            <a:ext cx="9144000" cy="2542134"/>
          </a:xfrm>
        </p:spPr>
        <p:txBody>
          <a:bodyPr/>
          <a:lstStyle/>
          <a:p>
            <a:r>
              <a:rPr lang="ar-SA"/>
              <a:t>المحاضرة السابعة </a:t>
            </a:r>
            <a:br>
              <a:rPr lang="ar-SA"/>
            </a:br>
            <a:r>
              <a:rPr lang="ar-SA"/>
              <a:t>م /مصادر اختيار المشكلة او القضية </a:t>
            </a:r>
            <a:endParaRPr lang="ar-IQ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36E18-BA04-9D43-A2A7-FCD79EE283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7409" y="3676259"/>
            <a:ext cx="9144000" cy="1618157"/>
          </a:xfrm>
        </p:spPr>
        <p:txBody>
          <a:bodyPr/>
          <a:lstStyle/>
          <a:p>
            <a:r>
              <a:rPr lang="ar-SA"/>
              <a:t>2021/1/25 </a:t>
            </a:r>
          </a:p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8020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9954019-C9D4-6942-97C1-B72153F7C8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24B5E19-7049-E340-B3A6-6B109F718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7532" y="1912216"/>
            <a:ext cx="5997534" cy="4408920"/>
          </a:xfrm>
        </p:spPr>
        <p:txBody>
          <a:bodyPr/>
          <a:lstStyle/>
          <a:p>
            <a:pPr marL="0" indent="0">
              <a:buNone/>
            </a:pPr>
            <a:r>
              <a:rPr lang="ar-SA"/>
              <a:t>-المدونات الشخصية  .</a:t>
            </a:r>
          </a:p>
          <a:p>
            <a:pPr>
              <a:buFontTx/>
              <a:buChar char="-"/>
            </a:pPr>
            <a:r>
              <a:rPr lang="ar-SA"/>
              <a:t>المواقع الالكترونية .</a:t>
            </a:r>
          </a:p>
          <a:p>
            <a:r>
              <a:rPr lang="ar-SA"/>
              <a:t> تطبيقات الهاتف النقال :</a:t>
            </a:r>
          </a:p>
          <a:p>
            <a:pPr>
              <a:buFontTx/>
              <a:buChar char="-"/>
            </a:pPr>
            <a:r>
              <a:rPr lang="ar-SA"/>
              <a:t>الواتساب .</a:t>
            </a:r>
          </a:p>
          <a:p>
            <a:pPr>
              <a:buFontTx/>
              <a:buChar char="-"/>
            </a:pPr>
            <a:r>
              <a:rPr lang="ar-SA"/>
              <a:t>الفايبر .</a:t>
            </a:r>
          </a:p>
          <a:p>
            <a:pPr>
              <a:buFontTx/>
              <a:buChar char="-"/>
            </a:pPr>
            <a:r>
              <a:rPr lang="ar-SA"/>
              <a:t>التليغرام .</a:t>
            </a:r>
          </a:p>
          <a:p>
            <a:pPr>
              <a:buFontTx/>
              <a:buChar char="-"/>
            </a:pPr>
            <a:r>
              <a:rPr lang="ar-SA"/>
              <a:t>......الخ  .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442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47E508-1EBA-C248-AA42-BAB61BBB6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6. اعلانات الطرق ، بمختلف اشكالها وانواعها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1B5ADEE3-4C56-E547-9A45-E5658366D4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970" y="1690688"/>
            <a:ext cx="4896020" cy="4351338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110ED755-B9EE-F649-B94D-19771A2F53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10" y="1690688"/>
            <a:ext cx="5282047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70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ECCDB6-2C2A-9A4E-B2B5-39A59D4DD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مواقع التواصل الاجتماعي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84A64E6-6A9F-F649-90D6-7E3F4ED12E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9" y="1768928"/>
            <a:ext cx="3744191" cy="4216771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D2C2CF93-2976-C04F-9708-D30C137D5F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9" y="365125"/>
            <a:ext cx="3975759" cy="556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024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D68FCB0-A815-4141-9E39-A2F458989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7. المطبوعات التي تصدرها المؤسسات ، بكافة اشكالها وانواعها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66C4A2BA-C0A8-7D46-966C-13BD9CDB0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61" y="1832274"/>
            <a:ext cx="5400299" cy="4297589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C72BFC73-DC8F-054E-891A-B052D187C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0" y="1857426"/>
            <a:ext cx="5400300" cy="4247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85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31EB1D-0D0A-EC40-914D-D5C484275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مطبوعات المؤسسات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044C5CD-15C8-EA43-BEA5-0CBB533E2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257" y="1690688"/>
            <a:ext cx="4026677" cy="4351338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FD0BB75E-2AD5-2D40-A530-3567719A52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61" y="509373"/>
            <a:ext cx="4756261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64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285C808-53B8-7D42-99AA-03CEDA8D8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مطبوعات مؤسسات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A72491A-5C51-5942-B051-824235FCD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796" y="1690688"/>
            <a:ext cx="3382840" cy="4351338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F79D11B9-C138-914E-9550-98F78C8E5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5668796" cy="420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882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BB741E-6020-7A48-9C12-6A40D27C8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 / خصائص الموضوعات في الحملات :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F2198BD-B51A-6342-865B-79C3276C0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ar-SA"/>
              <a:t>تهم اعداد كبيرة من الجمهور ، و ليست اعدادا محدودة من الافراد .</a:t>
            </a:r>
          </a:p>
          <a:p>
            <a:pPr marL="0" indent="0">
              <a:buNone/>
            </a:pPr>
            <a:r>
              <a:rPr lang="ar-SA"/>
              <a:t> و تتعلق بمصالح و منافع  اكبر  عدد من الجمهور .</a:t>
            </a:r>
          </a:p>
          <a:p>
            <a:pPr marL="0" indent="0">
              <a:buNone/>
            </a:pPr>
            <a:r>
              <a:rPr lang="ar-SA"/>
              <a:t>2 . القضية او المشكلة بالامكان  حلها عن طريق تغيير او تعديل  او تزويد  الجمهور بالمعلومات ومعارف مختلفة .</a:t>
            </a:r>
          </a:p>
          <a:p>
            <a:pPr marL="514350" indent="-514350">
              <a:buAutoNum type="arabicPlain" startAt="3"/>
            </a:pPr>
            <a:r>
              <a:rPr lang="ar-SA"/>
              <a:t>. القضية او المشكلة قابلة للحل ، و ليست تعجيزية .</a:t>
            </a:r>
          </a:p>
          <a:p>
            <a:pPr marL="514350" indent="-514350">
              <a:buAutoNum type="arabicPeriod" startAt="4"/>
            </a:pPr>
            <a:r>
              <a:rPr lang="ar-SA"/>
              <a:t>تقديم  حلول او محاولات  تقديم الحلول تكون واقعية ، و ليست مبالغا بها .</a:t>
            </a:r>
          </a:p>
          <a:p>
            <a:pPr marL="514350" indent="-514350">
              <a:buAutoNum type="arabicPeriod" startAt="4"/>
            </a:pPr>
            <a:r>
              <a:rPr lang="ar-SA"/>
              <a:t>ليست لها علاقة بتقصير او  التهاون الحكومي .</a:t>
            </a:r>
          </a:p>
          <a:p>
            <a:pPr marL="514350" indent="-514350">
              <a:buAutoNum type="arabicPeriod" startAt="4"/>
            </a:pPr>
            <a:r>
              <a:rPr lang="ar-SA"/>
              <a:t>المشكلة  تحل بتغيير او تعديل   ادراك الجمهور  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28501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E738002-542F-0A4B-901B-E2771604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D446C49A-2BDB-FF46-8EFC-B4C73DB998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441" y="1482316"/>
            <a:ext cx="5221559" cy="4544686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07B27CC7-8BAF-B94E-9A85-4F3BF1DD1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75" y="608335"/>
            <a:ext cx="5247776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7557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1C330CE-EBD6-9F4A-979A-578D4A9B6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الحملات و خطط التنمية الوطنية 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58F8EF7-07FA-0D4F-ACBE-214B09234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ar-SA"/>
          </a:p>
          <a:p>
            <a:r>
              <a:rPr lang="ar-SA"/>
              <a:t>حملات العلاقات العامة لها علاقة مباشرة  بخطط التنمية الوطنية .</a:t>
            </a:r>
          </a:p>
          <a:p>
            <a:pPr marL="0" indent="0">
              <a:buNone/>
            </a:pPr>
            <a:endParaRPr lang="ar-SA"/>
          </a:p>
          <a:p>
            <a:r>
              <a:rPr lang="ar-SA"/>
              <a:t> لها علاقة  بالموازنة العامة  للبلد .</a:t>
            </a:r>
          </a:p>
          <a:p>
            <a:endParaRPr lang="ar-SA"/>
          </a:p>
          <a:p>
            <a:r>
              <a:rPr lang="ar-SA"/>
              <a:t>لها علاقة  بالسياسة  العامة للبلد .</a:t>
            </a:r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1852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F94DE03-C6F7-3542-8F7F-5E9AF4A33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CE414CB-4530-E346-9581-D12EA9F25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527" y="2288031"/>
            <a:ext cx="4660446" cy="3068235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060C4983-89FC-514C-98B1-92EE38D70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8127" y="1920875"/>
            <a:ext cx="7924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334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C8F42C4-4273-1740-AC01-7BB2BCDFF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1. الاتصال الشخصي  مع الاهل ،والاصدقاء، و زملاء العمل ، والجيران 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BBFB510-3A02-C446-ADB6-CA8C0FBAFD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287" y="2286175"/>
            <a:ext cx="4705906" cy="3872706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D8593EB-B79A-0E4D-8371-6D8E882E72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10" y="2286175"/>
            <a:ext cx="5255204" cy="3872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293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1AEE0B0-432F-2748-A706-6850FFC4B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470362" y="-3512835"/>
            <a:ext cx="10431883" cy="676108"/>
          </a:xfrm>
        </p:spPr>
        <p:txBody>
          <a:bodyPr>
            <a:normAutofit fontScale="90000"/>
          </a:bodyPr>
          <a:lstStyle/>
          <a:p>
            <a:endParaRPr lang="ar-IQ"/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2115AD3A-FBC9-644F-9916-36D85B6B0C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7702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BB8B905-D747-D54D-8675-3A07E863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2 . الاتصال الشخصي مع الناس في الاماكن العامة ، الباص ، او اي مكان عام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E65F8355-70B2-D340-A421-5168BC65EB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2216943"/>
            <a:ext cx="6350000" cy="4166043"/>
          </a:xfrm>
        </p:spPr>
      </p:pic>
    </p:spTree>
    <p:extLst>
      <p:ext uri="{BB962C8B-B14F-4D97-AF65-F5344CB8AC3E}">
        <p14:creationId xmlns:p14="http://schemas.microsoft.com/office/powerpoint/2010/main" val="44455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1C5D185-D546-2245-A243-5841B64B8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3 . الملاحظة العلمية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35FBF5A-7278-FA4A-AE1E-5BC0EBEB8C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118" y="2520539"/>
            <a:ext cx="3901440" cy="3676895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E8AB2FC-99F0-904C-BA06-5C4299F11D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116541"/>
            <a:ext cx="5075695" cy="483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070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E136D49-BC44-2B41-97F2-DC3A722A6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.....الملاحظة الشخصية 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C0F45986-65AC-F64B-A395-A753F641E7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811" y="2037165"/>
            <a:ext cx="4428422" cy="4061310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4A1FFC1D-3035-6546-BAAA-EB7B98CE17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26" y="1782054"/>
            <a:ext cx="5674513" cy="471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78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FFAB8D-F0DC-D54B-B860-EB8F78F18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4.  وسائل الاعلام و الاتصال الجماهيرية التقليدية .</a:t>
            </a:r>
            <a:br>
              <a:rPr lang="ar-SA"/>
            </a:br>
            <a:r>
              <a:rPr lang="ar-SA"/>
              <a:t>* المحطات الارضية ، والفضائيات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A2093B96-B289-8D48-A86F-1F8D0F1931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60036"/>
            <a:ext cx="4845994" cy="4323989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C8C7A077-43C7-E844-AE21-7078D45FCD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54" y="1818408"/>
            <a:ext cx="4588742" cy="44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1295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B4286A3-D174-D543-B6F7-E1DF13954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/>
              <a:t>* الصحف و المجلات  .</a:t>
            </a:r>
            <a:br>
              <a:rPr lang="ar-SA"/>
            </a:br>
            <a:r>
              <a:rPr lang="ar-SA"/>
              <a:t>* الفضائيات و الاذاعات و الوكالات .</a:t>
            </a:r>
            <a:br>
              <a:rPr lang="ar-SA"/>
            </a:br>
            <a:r>
              <a:rPr lang="ar-SA"/>
              <a:t>* المطبوعات  .</a:t>
            </a:r>
            <a:endParaRPr lang="ar-IQ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2CD8FFDC-B8C2-ED43-A2D9-7E833B7480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916" y="2078975"/>
            <a:ext cx="4572000" cy="3908167"/>
          </a:xfrm>
        </p:spPr>
      </p:pic>
      <p:pic>
        <p:nvPicPr>
          <p:cNvPr id="6" name="صورة 6">
            <a:extLst>
              <a:ext uri="{FF2B5EF4-FFF2-40B4-BE49-F238E27FC236}">
                <a16:creationId xmlns:a16="http://schemas.microsoft.com/office/drawing/2014/main" id="{6377EF15-F99D-C540-A35B-4D526DD63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48" y="568475"/>
            <a:ext cx="4182534" cy="541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308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E529D7C-4EF5-0F49-88D3-8B0032361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5 .وسائل الاتصال الالكترونية </a:t>
            </a:r>
            <a:endParaRPr lang="ar-IQ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142D01-A8A3-5847-ADC6-B46BAC526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30389" y="1924587"/>
            <a:ext cx="4970812" cy="4210998"/>
          </a:xfrm>
        </p:spPr>
        <p:txBody>
          <a:bodyPr>
            <a:normAutofit fontScale="77500" lnSpcReduction="20000"/>
          </a:bodyPr>
          <a:lstStyle/>
          <a:p>
            <a:r>
              <a:rPr lang="ar-SA"/>
              <a:t> مواقع  الصحف والمجلات  على الانترنت .</a:t>
            </a:r>
          </a:p>
          <a:p>
            <a:r>
              <a:rPr lang="ar-SA"/>
              <a:t>صفحات  الفضائيات  على الفيس بوك واليوتيوب .</a:t>
            </a:r>
          </a:p>
          <a:p>
            <a:pPr marL="0" indent="0">
              <a:buNone/>
            </a:pPr>
            <a:endParaRPr lang="ar-SA"/>
          </a:p>
          <a:p>
            <a:r>
              <a:rPr lang="ar-SA"/>
              <a:t>صفحات الاذاعات المحلية والاجنبية و الدولية على الفيسبوك ،و غيرها .</a:t>
            </a:r>
          </a:p>
          <a:p>
            <a:r>
              <a:rPr lang="ar-SA"/>
              <a:t> مواقع التواصل الاجتماعي :</a:t>
            </a:r>
          </a:p>
          <a:p>
            <a:pPr>
              <a:buFontTx/>
              <a:buChar char="-"/>
            </a:pPr>
            <a:r>
              <a:rPr lang="ar-SA"/>
              <a:t>الفيس بوك .</a:t>
            </a:r>
          </a:p>
          <a:p>
            <a:pPr>
              <a:buFontTx/>
              <a:buChar char="-"/>
            </a:pPr>
            <a:r>
              <a:rPr lang="ar-SA"/>
              <a:t>اليوتيوب .</a:t>
            </a:r>
          </a:p>
          <a:p>
            <a:pPr>
              <a:buFontTx/>
              <a:buChar char="-"/>
            </a:pPr>
            <a:r>
              <a:rPr lang="ar-SA"/>
              <a:t>تويتر .</a:t>
            </a:r>
          </a:p>
          <a:p>
            <a:pPr>
              <a:buFontTx/>
              <a:buChar char="-"/>
            </a:pPr>
            <a:r>
              <a:rPr lang="ar-SA"/>
              <a:t>الاتستغرام .</a:t>
            </a:r>
          </a:p>
          <a:p>
            <a:r>
              <a:rPr lang="ar-SA"/>
              <a:t>شبكة الانترنت :</a:t>
            </a:r>
          </a:p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785752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19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19</vt:i4>
      </vt:variant>
    </vt:vector>
  </HeadingPairs>
  <TitlesOfParts>
    <vt:vector size="20" baseType="lpstr">
      <vt:lpstr>نسق Office</vt:lpstr>
      <vt:lpstr>المحاضرة السابعة  م /مصادر اختيار المشكلة او القضية </vt:lpstr>
      <vt:lpstr>1. الاتصال الشخصي  مع الاهل ،والاصدقاء، و زملاء العمل ، والجيران  .</vt:lpstr>
      <vt:lpstr>عرض تقديمي في PowerPoint</vt:lpstr>
      <vt:lpstr>2 . الاتصال الشخصي مع الناس في الاماكن العامة ، الباص ، او اي مكان عام .</vt:lpstr>
      <vt:lpstr>3 . الملاحظة العلمية </vt:lpstr>
      <vt:lpstr>.....الملاحظة الشخصية </vt:lpstr>
      <vt:lpstr>4.  وسائل الاعلام و الاتصال الجماهيرية التقليدية . * المحطات الارضية ، والفضائيات .</vt:lpstr>
      <vt:lpstr>* الصحف و المجلات  . * الفضائيات و الاذاعات و الوكالات . * المطبوعات  .</vt:lpstr>
      <vt:lpstr>5 .وسائل الاتصال الالكترونية </vt:lpstr>
      <vt:lpstr>عرض تقديمي في PowerPoint</vt:lpstr>
      <vt:lpstr>6. اعلانات الطرق ، بمختلف اشكالها وانواعها .</vt:lpstr>
      <vt:lpstr>مواقع التواصل الاجتماعي </vt:lpstr>
      <vt:lpstr>7. المطبوعات التي تصدرها المؤسسات ، بكافة اشكالها وانواعها .</vt:lpstr>
      <vt:lpstr>مطبوعات المؤسسات </vt:lpstr>
      <vt:lpstr>مطبوعات مؤسسات </vt:lpstr>
      <vt:lpstr>م / خصائص الموضوعات في الحملات :</vt:lpstr>
      <vt:lpstr>عرض تقديمي في PowerPoint</vt:lpstr>
      <vt:lpstr>الحملات و خطط التنمية الوطنية 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السابعة  م /مصادر اختيار المشكلة او القضية </dc:title>
  <dc:creator>Rayya Q</dc:creator>
  <cp:lastModifiedBy>Rayya Q</cp:lastModifiedBy>
  <cp:revision>2</cp:revision>
  <dcterms:created xsi:type="dcterms:W3CDTF">2021-01-24T23:15:11Z</dcterms:created>
  <dcterms:modified xsi:type="dcterms:W3CDTF">2021-01-25T00:45:26Z</dcterms:modified>
</cp:coreProperties>
</file>