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650C75A-D0A1-914F-84A3-A70A93FF48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4D3864A-50B4-484B-B7B7-9B9CB6A52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ADDA853-8258-8745-BAB0-29F9C247F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F528-28E7-3549-88FF-7E94B9D7F081}" type="datetimeFigureOut">
              <a:rPr lang="ar-IQ"/>
              <a:t>22/05/1444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A312BC1-D26E-5141-9DF6-544F03CB3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A534072-2E9E-8D4C-9453-BEEFC3421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EE3E-B821-4D43-972D-5A570CFF24CA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47047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99F18D2-6D08-6D4B-BBAA-4F8C96319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EB7738B-1C31-BF47-B642-222BB0A6AB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4435418-8E75-1E4A-8D75-FC6695B8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F528-28E7-3549-88FF-7E94B9D7F081}" type="datetimeFigureOut">
              <a:rPr lang="ar-IQ"/>
              <a:t>22/05/1444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CDBCF7D-85EE-084D-A1DB-819E77F3D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68097C0-729E-CE4D-BCB4-1B467DE08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EE3E-B821-4D43-972D-5A570CFF24CA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35629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6F729300-5213-E54D-8E33-75081DBE02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BE1ABF7-98D5-DB43-AB6A-F28181B648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BF33A89-234A-834D-A768-237A78B89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F528-28E7-3549-88FF-7E94B9D7F081}" type="datetimeFigureOut">
              <a:rPr lang="ar-IQ"/>
              <a:t>22/05/1444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D1A2BA1-1097-A642-94AF-E67E4CCCB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A4DEE51-5925-9A4B-90B1-65EED4CCB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EE3E-B821-4D43-972D-5A570CFF24CA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0106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18B1511-4C57-C345-A565-DC2AC7982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33255F7-E63B-C145-A93A-CAA97B8AC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72D2A92-F1C6-1142-80DD-019CB3C86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F528-28E7-3549-88FF-7E94B9D7F081}" type="datetimeFigureOut">
              <a:rPr lang="ar-IQ"/>
              <a:t>22/05/1444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0AA6E97-8A81-4249-A579-59E7A13BB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A2AAFBF-DE33-C347-B358-2CEA07A54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EE3E-B821-4D43-972D-5A570CFF24CA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85149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45A4C88-6DE0-E641-90BD-01BEBC02A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21E5FB0-E9C6-5446-9104-28489FE626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1947124-37E5-DB49-B543-08D9E93F5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F528-28E7-3549-88FF-7E94B9D7F081}" type="datetimeFigureOut">
              <a:rPr lang="ar-IQ"/>
              <a:t>22/05/1444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D33DF16-D3FD-EF4F-B3C5-CA99A1A7E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92854B2-F803-9443-ABFB-798BC37AC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EE3E-B821-4D43-972D-5A570CFF24CA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77664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D8D574D-4F08-F743-A369-60DC5D03B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8D1C4B0-DF61-5C46-847B-BBD09E610F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DAD8311-C1B8-574A-AFEE-5BE8D4CB6C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B85D2AF-FB63-0648-9051-78DDCA273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F528-28E7-3549-88FF-7E94B9D7F081}" type="datetimeFigureOut">
              <a:rPr lang="ar-IQ"/>
              <a:t>22/05/1444</a:t>
            </a:fld>
            <a:endParaRPr lang="ar-IQ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1B53207-91EB-0242-961F-4533037D9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644BD4B-9C25-2A4E-AFBF-E259B5FCF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EE3E-B821-4D43-972D-5A570CFF24CA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94831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F807CC9-167E-8646-983C-AB259DD77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C86E1DB-56E5-1A42-8A59-6B62C5AC8B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336E738-9BA0-994D-8860-CDB2D3F77C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825873C0-ACA9-DD47-90F6-41A696EA15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439609E-6A27-AF4E-851B-05BD127357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9567907-C3AF-6641-B759-1C7D46F2D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F528-28E7-3549-88FF-7E94B9D7F081}" type="datetimeFigureOut">
              <a:rPr lang="ar-IQ"/>
              <a:t>22/05/1444</a:t>
            </a:fld>
            <a:endParaRPr lang="ar-IQ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B2547526-7791-564A-A91D-D633C9EC5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091C3311-5579-DB44-8B64-CC2F1F5C9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EE3E-B821-4D43-972D-5A570CFF24CA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61943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99B88DD-06C3-7F42-9FB9-C06AB9181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7E3D3E4-FFE8-6C4C-B434-31025E71F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F528-28E7-3549-88FF-7E94B9D7F081}" type="datetimeFigureOut">
              <a:rPr lang="ar-IQ"/>
              <a:t>22/05/1444</a:t>
            </a:fld>
            <a:endParaRPr lang="ar-IQ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1250BD6-9047-6C41-9096-072CE2BE3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CD1A75FB-8083-A542-BD75-A5D5BAD47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EE3E-B821-4D43-972D-5A570CFF24CA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689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DC7EC067-84F6-AB41-8B77-263AE8830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F528-28E7-3549-88FF-7E94B9D7F081}" type="datetimeFigureOut">
              <a:rPr lang="ar-IQ"/>
              <a:t>22/05/1444</a:t>
            </a:fld>
            <a:endParaRPr lang="ar-IQ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EF7630B-8E6F-7D4C-A814-8AB3A3962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4ECEB4E-C38E-F543-B6E4-004BF6F58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EE3E-B821-4D43-972D-5A570CFF24CA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39226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B85EFD7-A2A7-6744-8CF7-0340800F7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3A17CE0-5AAE-D54D-AED4-D677FAA5E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9E69D61-C4E6-8D42-89A1-CD349BD229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B6953E4-1448-4D45-BE03-7CA428D3F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F528-28E7-3549-88FF-7E94B9D7F081}" type="datetimeFigureOut">
              <a:rPr lang="ar-IQ"/>
              <a:t>22/05/1444</a:t>
            </a:fld>
            <a:endParaRPr lang="ar-IQ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4C0BB8C-FDE6-EB47-8377-0117B4999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B15361B-DF03-BC47-A0C8-B6C9FF029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EE3E-B821-4D43-972D-5A570CFF24CA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12735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D43FBD8-B05B-B547-9556-9A38EDDC2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6B9107A-9C7B-5F4F-935D-44CFF8377A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C3615E9-E886-2D4A-97D8-8C32D14051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3550B91-2BB5-1B49-8CBF-C543B3F12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F528-28E7-3549-88FF-7E94B9D7F081}" type="datetimeFigureOut">
              <a:rPr lang="ar-IQ"/>
              <a:t>22/05/1444</a:t>
            </a:fld>
            <a:endParaRPr lang="ar-IQ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9D0B07F-B4AA-474A-9DF0-6C5542E73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41D8E04-A03D-2A41-9995-E749EA168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EE3E-B821-4D43-972D-5A570CFF24CA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36589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38485C1C-A16E-3E46-9DA5-DD84CD411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A057D45-5BC2-8B42-B62C-887F6160E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824090C-D4B8-0C47-8D7F-B6C0C8EEF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AF528-28E7-3549-88FF-7E94B9D7F081}" type="datetimeFigureOut">
              <a:rPr lang="ar-IQ"/>
              <a:t>22/05/1444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C502A3F-0082-EE4F-B813-3BB0546C78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37D730C-8F65-C743-A0D3-FA3B2C2D3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8EE3E-B821-4D43-972D-5A570CFF24CA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99753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BAFF18F-E939-8F40-9BEB-3C91864B2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42775"/>
            <a:ext cx="9144000" cy="3664878"/>
          </a:xfrm>
        </p:spPr>
        <p:txBody>
          <a:bodyPr>
            <a:normAutofit/>
          </a:bodyPr>
          <a:lstStyle/>
          <a:p>
            <a:r>
              <a:rPr lang="ar-SA"/>
              <a:t>م /ما هي الحملة ؟</a:t>
            </a:r>
            <a:br>
              <a:rPr lang="ar-SA"/>
            </a:br>
            <a:r>
              <a:rPr lang="ar-SA"/>
              <a:t>م/ ما وسائل الاتصال في الحملة ؟</a:t>
            </a:r>
            <a:br>
              <a:rPr lang="ar-SA"/>
            </a:br>
            <a:endParaRPr lang="ar-IQ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FA880D79-585A-D04A-AB82-073A350690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53428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3A4788-0C84-C149-96CC-A9EC49CA1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الحملة </a:t>
            </a:r>
            <a:br>
              <a:rPr lang="ar-SA"/>
            </a:br>
            <a:r>
              <a:rPr lang="ar-SA"/>
              <a:t>من المجال العسكري .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EAF8A3C-B4F1-A74D-978F-C64724A9C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95691"/>
            <a:ext cx="10515600" cy="3431680"/>
          </a:xfrm>
        </p:spPr>
        <p:txBody>
          <a:bodyPr/>
          <a:lstStyle/>
          <a:p>
            <a:r>
              <a:rPr lang="ar-SA"/>
              <a:t>الغزو العسكري    غزو عسكري بري .</a:t>
            </a:r>
          </a:p>
          <a:p>
            <a:r>
              <a:rPr lang="ar-SA"/>
              <a:t>غزو عسكري بحري  .</a:t>
            </a:r>
          </a:p>
          <a:p>
            <a:r>
              <a:rPr lang="ar-SA"/>
              <a:t>الحملة العسكرية ، استخدام اكثر من وسيلة ، غزو بري و بحري .</a:t>
            </a:r>
          </a:p>
          <a:p>
            <a:pPr marL="0" indent="0">
              <a:buNone/>
            </a:pPr>
            <a:r>
              <a:rPr lang="ar-SA"/>
              <a:t>حملة عسكرية  ، غزو بحري و بري و جوي ، استخدام اكثر من مجال  ، تسمى حملة .</a:t>
            </a:r>
          </a:p>
          <a:p>
            <a:pPr marL="0" indent="0">
              <a:buNone/>
            </a:pPr>
            <a:r>
              <a:rPr lang="ar-SA"/>
              <a:t> الحملة الاعلامية ، و تشمل استخدام الصحافة  و الاذاعة و التلفزيون .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97402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E4B4D2-8011-3540-9434-19D39AA66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الحملة الاعلامية 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202E016-639A-5F41-984E-8DE79A35C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/>
              <a:t>الحملة الصحفية :</a:t>
            </a:r>
          </a:p>
          <a:p>
            <a:r>
              <a:rPr lang="ar-SA"/>
              <a:t>حملة في اكثر من صحيفة ، او استخدام انواع متعددة من الفنون الصحفية في قضية معينة .او كلاهما .الاعلان الصحفي ، و نشر خبر حول الحملة  ، او إجراء مقابلة او حوار مع شخصية متخصصة في القضية .</a:t>
            </a:r>
          </a:p>
          <a:p>
            <a:r>
              <a:rPr lang="ar-SA"/>
              <a:t>حملة اذاعية :</a:t>
            </a:r>
          </a:p>
          <a:p>
            <a:r>
              <a:rPr lang="ar-SA"/>
              <a:t> استخدام اكثر من اذاعة  ، اواذاعة خبر ، او  برامج متنوعة في اذاعة واحدة. اوجميعها .</a:t>
            </a:r>
          </a:p>
          <a:p>
            <a:r>
              <a:rPr lang="ar-SA"/>
              <a:t>الحملة التلفزيونية :</a:t>
            </a:r>
          </a:p>
          <a:p>
            <a:r>
              <a:rPr lang="ar-SA"/>
              <a:t>الاغلان التلفزيوني ، او بث  خبر ، او برنامج او حوار ، ...الخ من  البرامج .</a:t>
            </a:r>
          </a:p>
          <a:p>
            <a:endParaRPr lang="ar-SA"/>
          </a:p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46510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B2C4F5B-D354-7C4B-AF9A-43059ED5F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وسائل الاتصال في حملات العلاقات العامة ؟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1F6D289-CEBC-0344-B533-0A8D95754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6244" y="1888610"/>
            <a:ext cx="7250380" cy="4395416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ar-SA"/>
              <a:t>الاذاعة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التلفزيون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الصحافة ( جريدة او مجلة )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مواقع التواصل الاجتماعي  :</a:t>
            </a:r>
          </a:p>
          <a:p>
            <a:r>
              <a:rPr lang="ar-SA"/>
              <a:t> الفيس بوك  </a:t>
            </a:r>
          </a:p>
          <a:p>
            <a:pPr marL="0" indent="0">
              <a:buNone/>
            </a:pPr>
            <a:r>
              <a:rPr lang="ar-SA"/>
              <a:t>أ .الصفحات الشخصية .</a:t>
            </a:r>
          </a:p>
          <a:p>
            <a:pPr marL="0" indent="0">
              <a:buNone/>
            </a:pPr>
            <a:r>
              <a:rPr lang="ar-SA"/>
              <a:t>ب . الصفحات العامة ( كروبات ) .</a:t>
            </a:r>
          </a:p>
          <a:p>
            <a:pPr marL="0" indent="0">
              <a:buNone/>
            </a:pPr>
            <a:r>
              <a:rPr lang="ar-SA"/>
              <a:t>ج .  انشاء صفحات خاصة بااحملة .</a:t>
            </a:r>
          </a:p>
          <a:p>
            <a:pPr marL="0" indent="0">
              <a:buNone/>
            </a:pPr>
            <a:r>
              <a:rPr lang="ar-SA"/>
              <a:t>د. صفحات عامة لشرائح محددة فقط .</a:t>
            </a:r>
          </a:p>
        </p:txBody>
      </p:sp>
    </p:spTree>
    <p:extLst>
      <p:ext uri="{BB962C8B-B14F-4D97-AF65-F5344CB8AC3E}">
        <p14:creationId xmlns:p14="http://schemas.microsoft.com/office/powerpoint/2010/main" val="680727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2F970C9-3C09-5D49-9954-C6F50ACA2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F4A1DF3-6B3E-9A47-8641-ADF7D02C4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0745" y="1936956"/>
            <a:ext cx="6071755" cy="39388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ar-SA"/>
              <a:t>و. المشاركة ، و التعليق ، و الاعجاب .</a:t>
            </a:r>
          </a:p>
          <a:p>
            <a:pPr marL="0" indent="0">
              <a:buNone/>
            </a:pPr>
            <a:r>
              <a:rPr lang="ar-SA"/>
              <a:t>س . الاعلانات الممولة .</a:t>
            </a:r>
          </a:p>
          <a:p>
            <a:pPr marL="0" indent="0">
              <a:buNone/>
            </a:pPr>
            <a:endParaRPr lang="ar-SA"/>
          </a:p>
          <a:p>
            <a:r>
              <a:rPr lang="ar-SA"/>
              <a:t>الانستغرام  ، </a:t>
            </a:r>
          </a:p>
          <a:p>
            <a:pPr marL="0" indent="0">
              <a:buNone/>
            </a:pPr>
            <a:r>
              <a:rPr lang="ar-SA"/>
              <a:t>ا. الهاشتاك :</a:t>
            </a:r>
          </a:p>
          <a:p>
            <a:pPr marL="0" indent="0">
              <a:buNone/>
            </a:pPr>
            <a:r>
              <a:rPr lang="ar-SA"/>
              <a:t>ب. المجموعات العامة .</a:t>
            </a:r>
          </a:p>
          <a:p>
            <a:pPr marL="0" indent="0">
              <a:buNone/>
            </a:pPr>
            <a:r>
              <a:rPr lang="ar-SA"/>
              <a:t>ج.  الصغحات الشخصية .</a:t>
            </a:r>
          </a:p>
          <a:p>
            <a:r>
              <a:rPr lang="ar-SA"/>
              <a:t> تويتر :</a:t>
            </a:r>
          </a:p>
          <a:p>
            <a:pPr marL="0" indent="0">
              <a:buNone/>
            </a:pPr>
            <a:r>
              <a:rPr lang="ar-SA"/>
              <a:t>الهاشتاك .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9581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C99D413-14CA-4D40-8C34-4FE714406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2505452-2CB8-0F4F-A203-B941D25FE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7273" y="1974067"/>
            <a:ext cx="5886201" cy="4149147"/>
          </a:xfrm>
        </p:spPr>
        <p:txBody>
          <a:bodyPr/>
          <a:lstStyle/>
          <a:p>
            <a:r>
              <a:rPr lang="ar-SA"/>
              <a:t>خامسا : تطبيقات الهاتف النقال </a:t>
            </a:r>
          </a:p>
          <a:p>
            <a:pPr marL="0" indent="0">
              <a:buNone/>
            </a:pPr>
            <a:r>
              <a:rPr lang="ar-SA"/>
              <a:t>ا. الواتساب . ( المجموعات ) .</a:t>
            </a:r>
          </a:p>
          <a:p>
            <a:pPr marL="0" indent="0">
              <a:buNone/>
            </a:pPr>
            <a:r>
              <a:rPr lang="ar-SA"/>
              <a:t>ب . الفايبر . المجموعات .</a:t>
            </a:r>
          </a:p>
          <a:p>
            <a:pPr marL="0" indent="0">
              <a:buNone/>
            </a:pPr>
            <a:r>
              <a:rPr lang="ar-SA"/>
              <a:t>ج. التليغرام . المجموعات .</a:t>
            </a:r>
          </a:p>
          <a:p>
            <a:pPr marL="0" indent="0">
              <a:buNone/>
            </a:pPr>
            <a:r>
              <a:rPr lang="ar-SA"/>
              <a:t>د. رسائل عبر الهاتف النقال  .</a:t>
            </a:r>
          </a:p>
          <a:p>
            <a:pPr marL="0" indent="0">
              <a:buNone/>
            </a:pP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65199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3A5EC56-8B5B-514D-93CC-3E5D2B771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1F03810-A509-1C48-8D24-26478E953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2045" y="1800884"/>
            <a:ext cx="8620001" cy="4359440"/>
          </a:xfrm>
        </p:spPr>
        <p:txBody>
          <a:bodyPr>
            <a:normAutofit fontScale="92500" lnSpcReduction="20000"/>
          </a:bodyPr>
          <a:lstStyle/>
          <a:p>
            <a:r>
              <a:rPr lang="ar-SA"/>
              <a:t>سادسا : المطويات  .</a:t>
            </a:r>
          </a:p>
          <a:p>
            <a:pPr marL="0" indent="0">
              <a:buNone/>
            </a:pPr>
            <a:r>
              <a:rPr lang="ar-SA"/>
              <a:t>مطويات ثلاثية او رباعية او خماسية او اكثر ، </a:t>
            </a:r>
          </a:p>
          <a:p>
            <a:pPr marL="0" indent="0">
              <a:buNone/>
            </a:pPr>
            <a:r>
              <a:rPr lang="ar-SA"/>
              <a:t>و فيه ابتكارات عديدة .</a:t>
            </a:r>
          </a:p>
          <a:p>
            <a:pPr marL="0" indent="0">
              <a:buNone/>
            </a:pPr>
            <a:r>
              <a:rPr lang="ar-SA"/>
              <a:t>تسمى مطوية ، لانها تطوى .</a:t>
            </a:r>
          </a:p>
          <a:p>
            <a:pPr marL="0" indent="0">
              <a:buNone/>
            </a:pPr>
            <a:r>
              <a:rPr lang="ar-SA"/>
              <a:t>في اللغة الانكليزية ( فولدر) .</a:t>
            </a:r>
          </a:p>
          <a:p>
            <a:pPr marL="0" indent="0">
              <a:buNone/>
            </a:pPr>
            <a:endParaRPr lang="ar-SA"/>
          </a:p>
          <a:p>
            <a:pPr marL="0" indent="0">
              <a:buNone/>
            </a:pPr>
            <a:r>
              <a:rPr lang="ar-SA"/>
              <a:t>سابعا : الكتب والكتيبات  .</a:t>
            </a:r>
          </a:p>
          <a:p>
            <a:pPr marL="0" indent="0">
              <a:buNone/>
            </a:pPr>
            <a:r>
              <a:rPr lang="ar-SA"/>
              <a:t>الكتيبات ، هي مصغر كتب ، و تكون بحجم صغير و صفحات قليلة .</a:t>
            </a:r>
          </a:p>
          <a:p>
            <a:pPr marL="0" indent="0">
              <a:buNone/>
            </a:pPr>
            <a:r>
              <a:rPr lang="ar-SA"/>
              <a:t> ثامنا : الكارتات او البطاقات .</a:t>
            </a:r>
          </a:p>
          <a:p>
            <a:pPr marL="0" indent="0">
              <a:buNone/>
            </a:pPr>
            <a:r>
              <a:rPr lang="ar-SA"/>
              <a:t>و هي قطعة صغيرة  تتصمن معلومات  .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86124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96D9F81-9C83-A743-B7B2-1C3F8D8EC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6932B9A-CFDB-9144-9258-C067B0441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5139" y="1690688"/>
            <a:ext cx="7741722" cy="4309959"/>
          </a:xfrm>
        </p:spPr>
        <p:txBody>
          <a:bodyPr>
            <a:normAutofit lnSpcReduction="10000"/>
          </a:bodyPr>
          <a:lstStyle/>
          <a:p>
            <a:r>
              <a:rPr lang="ar-SA"/>
              <a:t>ثامنا : الادلة  .</a:t>
            </a:r>
          </a:p>
          <a:p>
            <a:pPr marL="0" indent="0">
              <a:buNone/>
            </a:pPr>
            <a:r>
              <a:rPr lang="ar-SA"/>
              <a:t>دليل الطالب ، دليل المستهلك ، ....الخ من الامثلة .</a:t>
            </a:r>
          </a:p>
          <a:p>
            <a:pPr marL="0" indent="0">
              <a:buNone/>
            </a:pPr>
            <a:r>
              <a:rPr lang="ar-SA"/>
              <a:t>تتضمن معلومات ارشادية  في الغالب .و تكون باشكال مختلفة  </a:t>
            </a:r>
          </a:p>
          <a:p>
            <a:pPr marL="0" indent="0">
              <a:buNone/>
            </a:pPr>
            <a:endParaRPr lang="ar-SA"/>
          </a:p>
          <a:p>
            <a:r>
              <a:rPr lang="ar-SA"/>
              <a:t>تاسعا : اقامة المهرجانات و الاحتفالات  .</a:t>
            </a:r>
          </a:p>
          <a:p>
            <a:r>
              <a:rPr lang="ar-SA"/>
              <a:t>عاشرا : اقامة الندوات والمؤتمرات .</a:t>
            </a:r>
          </a:p>
          <a:p>
            <a:r>
              <a:rPr lang="ar-SA"/>
              <a:t>حادي عشر : اقامة الاستعراضات و المسابقات .</a:t>
            </a:r>
          </a:p>
          <a:p>
            <a:r>
              <a:rPr lang="ar-SA"/>
              <a:t>ثاني عشر : اعلانات ااطرق  .</a:t>
            </a:r>
          </a:p>
          <a:p>
            <a:r>
              <a:rPr lang="ar-SA"/>
              <a:t>و هي اشكال متعددة من الاعلانات .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669582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شاشة عريضة</PresentationFormat>
  <Slides>8</Slides>
  <Notes>0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نسق Office</vt:lpstr>
      <vt:lpstr>م /ما هي الحملة ؟ م/ ما وسائل الاتصال في الحملة ؟ </vt:lpstr>
      <vt:lpstr>الحملة  من المجال العسكري .</vt:lpstr>
      <vt:lpstr>الحملة الاعلامية </vt:lpstr>
      <vt:lpstr>وسائل الاتصال في حملات العلاقات العامة ؟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 /ما هي الحملة ؟ م/ ما وسائل الاتصال في الحملة ؟ </dc:title>
  <dc:creator>Rayya Q</dc:creator>
  <cp:lastModifiedBy>dr.rayya1968@gmail.com</cp:lastModifiedBy>
  <cp:revision>2</cp:revision>
  <dcterms:created xsi:type="dcterms:W3CDTF">2021-01-11T06:12:40Z</dcterms:created>
  <dcterms:modified xsi:type="dcterms:W3CDTF">2022-12-15T10:13:08Z</dcterms:modified>
</cp:coreProperties>
</file>