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6B88CE-59BD-7B47-8CFA-51FCF02CE9E3}" type="datetimeFigureOut">
              <a:rPr lang="ar-IQ"/>
              <a:t>19/06/1444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8E4205-4E74-D349-A68E-35DB9F898AD3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107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8E4205-4E74-D349-A68E-35DB9F898AD3}" type="slidenum">
              <a:rPr lang="ar-IQ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550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9784CD-D2DE-9F4F-B2DD-7648FA38F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AFF2648-0E50-1149-B24A-9B06E6E98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BA72BF-7831-D947-8918-BA830AE3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8C2AE2-1EC8-934F-8995-0CE6E54DD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79D933-6FD4-2B4B-A786-D9FEBE05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779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B5A6A6-B327-BF4C-9F1F-AA253A8A7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C44B71B-5E34-5345-ACE6-91501179B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A91D85-30C2-AA41-BF6E-F5CD3ECCB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6800F3-E4B7-E549-85CE-8CF142133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5B923D7-6D34-CF4A-A6FB-F64B00DD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498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A9FF146-E40B-E542-9BCB-021102CDB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CAD6DF-7DA1-5D44-B72D-377184465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43C599-5890-3144-8E1E-BC825730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47AD12-806B-3C44-B932-73D316E88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995670-0FA4-614E-BEE4-9D613885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997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076F67-1E9D-8848-8133-6074C4B6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318AC7-4FA7-C841-A8C8-EAA951980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209A70-1342-3B49-A5CB-B90F64BE4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61F94B-6E8F-CF42-AA41-A10FB6AB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FE5533-2D2E-DB4C-9431-2BD146DD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857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1597CE-571C-DC41-BE46-0C66DED61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E61A1F-F374-D141-9DF9-69A0F2EED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95EC8B-B838-6F4A-93DE-2143D8B2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B2847D-62A3-A642-A64F-7F638B11D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CC14CA-BEDE-164B-B09C-CD4170C68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371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806D14-2295-B14F-AE10-72881C47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88C538-ABE0-2449-8C60-BD57EDC9B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6472761-D448-5549-9B9E-7B77EFCD1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0A03F0-A8B3-9041-A878-C19F363D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D0636B9-2DD6-4D4F-B4E6-93E495C9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7ACE0D-1EA8-1146-93FC-8818DA6DF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807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9E8367-04DC-5D48-8E14-424E38DD8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57CB47-A929-7540-80DB-71A73D244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7550056-4958-7140-B97F-E231209AB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52611E1-0F04-9F45-986F-EDCFDF1C15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ED00F48-E50E-4940-BF9C-7F282EABA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4FFC96D-3759-3847-BEA8-6E06EB8E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61AC022-91D1-FB48-B1C7-DC50949D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3B7EDC7-F921-BC41-B3D6-50CB2C56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753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AADCC8-4547-AB4E-8EE6-2D9155645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0B96505-3E2D-E743-9A8B-EA02393F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3CF1D1B-2A42-A341-9226-514F6FA9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84E2D61-F83B-DA49-814C-92B11F068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123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99188F0-BA26-684D-8C5A-1D87C5E1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7079251-E630-F449-B0B1-D1C68025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EE52957-2852-AB40-8106-18C74A16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24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BA5E7E-171D-FF46-AB21-41607921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8BE973-40E6-364A-ADC6-28BB61877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89A3328-595F-7646-B2BF-68E9F307C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881C31A-775A-8F4F-BE1D-117298B0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7F6B2F3-6893-864D-AE57-1A62EAEC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DFB858-60DB-8044-A13F-7BB74B84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061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4EA2AA-7035-D340-B1FE-98B9BE84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CC84CD7-CA45-E94C-A254-2AEA3D105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9E606D8-0838-804A-9967-AC55B601D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479C49B-32F7-7E4D-B5A2-08BAB8D43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4A430F-5025-DC43-BB17-D1CC6E87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DE31CC1-283F-4C43-B4D7-1E00AB7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509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16B1A1A-6FB1-6049-8273-760BDFE0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9634C09-6016-F744-808C-003C21A06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3DFEFF-6C0A-AC44-AEA7-EC38B0E813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97588-3039-1B40-9F4B-E46FCEB36E2E}" type="datetimeFigureOut">
              <a:rPr lang="ar-IQ"/>
              <a:t>19/06/1444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C75002-51AE-3A49-8D77-49B2B81BA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4DEB11-9CC0-6940-83A0-348E9EF2D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B27B-3A51-314E-B212-90AE24DC08FA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022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DFC553-A479-E64D-A73B-D5C96C1C2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م / انواع المؤسسات و الجماهير </a:t>
            </a:r>
            <a:endParaRPr lang="ar-IQ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C74AE776-3AFA-CD41-91E9-2B94593729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/>
              <a:t>العلاقات العامة  هي فن و علم تناقل الرموز اللفظية و الرموز غير اللفظية  بين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0199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A4DD76-B381-8048-AD43-6B3EDB54C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727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ar-SA"/>
              <a:t>المؤسسات السياسية </a:t>
            </a:r>
            <a:br>
              <a:rPr lang="ar-SA"/>
            </a:br>
            <a:br>
              <a:rPr lang="ar-SA"/>
            </a:br>
            <a:r>
              <a:rPr lang="ar-SA"/>
              <a:t>الاحزاب  و الهيئات والكتل و التيارات السياسية .</a:t>
            </a:r>
            <a:br>
              <a:rPr lang="ar-SA"/>
            </a:br>
            <a:r>
              <a:rPr lang="ar-SA"/>
              <a:t>المفوضية العليا للانتخابات </a:t>
            </a:r>
            <a:br>
              <a:rPr lang="ar-SA"/>
            </a:br>
            <a:r>
              <a:rPr lang="ar-SA"/>
              <a:t>الامم المتحدة .</a:t>
            </a:r>
            <a:br>
              <a:rPr lang="ar-SA"/>
            </a:b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023D5ED-ECC4-4F43-8811-92DDF05C7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064"/>
            <a:ext cx="10515600" cy="3166753"/>
          </a:xfrm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656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16FA89-6E17-1F42-80DB-69C59469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المؤسسات الاقتصادية 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EDFCB8-65A8-F44A-88D3-0CFF99F98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737"/>
            <a:ext cx="10515600" cy="408022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وزارة المالية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البنك المركزي العراقي 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المصارف  الحكومية والمختلطة و الاهلية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محلات الصيرفة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الشركات التجارية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المعامل والمصانع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الصناعة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التجارة . 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صندوق النقد الدولي  ( منظمة دولية )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774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1FCEFD-FE03-464D-9A59-F724EC52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4 – المؤسسات الثقافية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524ADC-EE51-A04D-8586-318B0D0E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وزارة الثقافة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منظمات المجتمع المدني  المتخصصة بالشؤون الثقافية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الاتحاد العام للادباء والكتاب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الاتحاد العام للشعراء الشعبيين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اليونسكو ( منظمة دولية )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80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AB4A5C-A9A1-4745-80D4-5D6B713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5 – المؤسسات الاجتماعية 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D37152-6A77-2543-93E1-8B2E2BD66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الاسرة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العمل والشؤون الاجتماعية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دور رعاية الايتام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دور رعاية كبار السن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بيت الابداع العراقي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منظمات المجتمع المدني المتخصصة بشؤون المراة والطفل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9563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84CB56-46CD-2B45-9F16-C2C4B07F7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6 – المؤسسات الرياضية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F411B8-AB7A-4D46-B6FD-1A9E9F278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اللجنة الاولمبية الرياضية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الاتحاد العراقي لكرة القدم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النوادي الرياضية 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منظمة الفيفا الدولية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الرياضة والشباب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8829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799778-7E16-DD45-88C6-6114DE8F2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7 – المؤسسات الفنية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FE9226-876F-3849-857E-361A902B0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وزارة الثقافة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المسرح الوطني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دار الازياء العراقية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الفرق التمثيلية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الفرق المسرحية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دار الباليه والرقص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المتحف البغدادي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5231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75A6B7-72C3-0D47-8F46-5CA8A608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8 – المؤسسات التعليمية ، و التربوية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F3A7F6-148E-164D-9D21-9212883B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وزارة التعليم العالي والبحث العلمي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الجامعات والمعاهد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التربية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المدارس والثانويات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الحوزة العلمية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المدارس الدينية .</a:t>
            </a:r>
          </a:p>
        </p:txBody>
      </p:sp>
    </p:spTree>
    <p:extLst>
      <p:ext uri="{BB962C8B-B14F-4D97-AF65-F5344CB8AC3E}">
        <p14:creationId xmlns:p14="http://schemas.microsoft.com/office/powerpoint/2010/main" val="3993637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BC9179-A118-4D4D-B404-D18EC78AB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9 – المؤسسات العلمية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5F21ED-70CA-2A48-AE9B-D9336D5C1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وزارة التعليم العالي </a:t>
            </a:r>
            <a:r>
              <a:rPr lang="ar-SA">
                <a:solidFill>
                  <a:schemeClr val="accent5">
                    <a:lumMod val="75000"/>
                  </a:schemeClr>
                </a:solidFill>
              </a:rPr>
              <a:t> و البحث العلمي .</a:t>
            </a:r>
          </a:p>
          <a:p>
            <a:pPr marL="514350" indent="-514350">
              <a:buFont typeface="+mj-lt"/>
              <a:buAutoNum type="arabicPeriod"/>
            </a:pPr>
            <a:r>
              <a:rPr lang="ar-SA">
                <a:solidFill>
                  <a:schemeClr val="accent5">
                    <a:lumMod val="75000"/>
                  </a:schemeClr>
                </a:solidFill>
              </a:rPr>
              <a:t>مراكز الابحاث  .</a:t>
            </a:r>
          </a:p>
          <a:p>
            <a:pPr marL="514350" indent="-514350">
              <a:buFont typeface="+mj-lt"/>
              <a:buAutoNum type="arabicPeriod"/>
            </a:pPr>
            <a:r>
              <a:rPr lang="ar-SA">
                <a:solidFill>
                  <a:schemeClr val="accent5">
                    <a:lumMod val="75000"/>
                  </a:schemeClr>
                </a:solidFill>
              </a:rPr>
              <a:t>دوائر البحث العلمي في الوزارات و الهيئات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>
                <a:solidFill>
                  <a:schemeClr val="accent5">
                    <a:lumMod val="75000"/>
                  </a:schemeClr>
                </a:solidFill>
              </a:rPr>
              <a:t>الجمعيات والمنظمات المتخصصة بالبحث العلمي .</a:t>
            </a:r>
          </a:p>
          <a:p>
            <a:pPr marL="514350" indent="-514350">
              <a:buFont typeface="+mj-lt"/>
              <a:buAutoNum type="arabicPeriod"/>
            </a:pPr>
            <a:r>
              <a:rPr lang="ar-SA">
                <a:solidFill>
                  <a:schemeClr val="accent5">
                    <a:lumMod val="75000"/>
                  </a:schemeClr>
                </a:solidFill>
              </a:rPr>
              <a:t>مراكز الاستطلاعات  والرصد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010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C67855-EFD5-2549-B02F-FB30A9A8E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10 – المؤسسات الدينية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B6D337A-F585-3B43-89B8-330C815EC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المساجد و الجوامع والحسينيات و الكنائس و المعابد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دار الافتاء العراقي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المرجعية الشريفة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المراقد الشريفة للانبياء (ع)  و للائمة (ع ) والاولياء الصالحين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مكة المكرمة 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المدينة المنورة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الفاتيكان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الجمعيات الدينية .</a:t>
            </a:r>
          </a:p>
          <a:p>
            <a:pPr marL="514350" indent="-514350">
              <a:buFont typeface="+mj-lt"/>
              <a:buAutoNum type="arabicPeriod"/>
            </a:pPr>
            <a:endParaRPr lang="ar-SA"/>
          </a:p>
          <a:p>
            <a:pPr marL="514350" indent="-514350">
              <a:buFont typeface="+mj-lt"/>
              <a:buAutoNum type="arabicPeriod"/>
            </a:pP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0209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FB4561-563B-6B4C-B12C-441AD0A39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11 – المؤسسات الاعلامية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B2006C6-BF60-7F4B-A40D-B2CE8F967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القنوات الارضية ، و الفضائية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الصحف والمجلات المحلية والاجنبية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الاذاعات المحلية ، والدولية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مؤسسة  المدى  ( ثقافية و اعلامية ).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مؤسسة الزمان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شبكة الاعلام العراقي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هيئة الاعلام والاتصالات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الوكالات المحلية والاجنبية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شبكات النلفزة ( شبكة BCC , و شبكة  CNN ).</a:t>
            </a:r>
          </a:p>
          <a:p>
            <a:pPr marL="514350" indent="-514350">
              <a:buFont typeface="+mj-lt"/>
              <a:buAutoNum type="arabicPeriod"/>
            </a:pPr>
            <a:endParaRPr lang="ar-SA"/>
          </a:p>
          <a:p>
            <a:pPr marL="514350" indent="-514350">
              <a:buFont typeface="+mj-lt"/>
              <a:buAutoNum type="arabicPeriod"/>
            </a:pP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36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1EF276-120E-FC4A-8214-FD5A1BF2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1 – المؤسسات الصحية 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C772BF25-E884-6741-8769-0C58089FE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619" y="1690688"/>
            <a:ext cx="5385460" cy="4634603"/>
          </a:xfrm>
        </p:spPr>
      </p:pic>
    </p:spTree>
    <p:extLst>
      <p:ext uri="{BB962C8B-B14F-4D97-AF65-F5344CB8AC3E}">
        <p14:creationId xmlns:p14="http://schemas.microsoft.com/office/powerpoint/2010/main" val="3635087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680E17-6B94-5E45-9E0C-E7CB8568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12 – المؤسسات الخدمية .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263148-C0F9-0A4B-9F5C-BC079625A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/>
              <a:t>امانة بغداد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البلديات 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البلديات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الكهرباء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النفط .</a:t>
            </a:r>
          </a:p>
          <a:p>
            <a:pPr marL="514350" indent="-514350">
              <a:buFont typeface="+mj-lt"/>
              <a:buAutoNum type="arabicPeriod"/>
            </a:pPr>
            <a:r>
              <a:rPr lang="ar-SA">
                <a:solidFill>
                  <a:schemeClr val="accent5"/>
                </a:solidFill>
              </a:rPr>
              <a:t>جزء من </a:t>
            </a:r>
            <a:r>
              <a:rPr lang="ar-SA"/>
              <a:t> وزارة التجارة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الموارد المائية .</a:t>
            </a:r>
          </a:p>
          <a:p>
            <a:pPr marL="514350" indent="-514350">
              <a:buFont typeface="+mj-lt"/>
              <a:buAutoNum type="arabicPeriod"/>
            </a:pPr>
            <a:r>
              <a:rPr lang="ar-SA"/>
              <a:t>وزارة الزراعة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17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10F392-C28D-CD43-BCE7-6BC51E65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/>
              <a:t>المؤسسات الصحية / </a:t>
            </a:r>
            <a:br>
              <a:rPr lang="ar-SA"/>
            </a:br>
            <a:r>
              <a:rPr lang="ar-SA"/>
              <a:t>وزارة الصحة . المستشفيات الحكومية .</a:t>
            </a:r>
            <a:br>
              <a:rPr lang="ar-SA"/>
            </a:b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A73440E0-40DB-E944-AD32-54689AD9D4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110" y="1397825"/>
            <a:ext cx="5060383" cy="5460175"/>
          </a:xfrm>
        </p:spPr>
      </p:pic>
    </p:spTree>
    <p:extLst>
      <p:ext uri="{BB962C8B-B14F-4D97-AF65-F5344CB8AC3E}">
        <p14:creationId xmlns:p14="http://schemas.microsoft.com/office/powerpoint/2010/main" val="4040820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41290D-9D87-7341-86B4-CFEBCB2B3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مستشفى الراهبات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267704AF-6AF4-F04B-9F40-A9B392DBD3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439" y="2177256"/>
            <a:ext cx="4721122" cy="4315619"/>
          </a:xfrm>
        </p:spPr>
      </p:pic>
    </p:spTree>
    <p:extLst>
      <p:ext uri="{BB962C8B-B14F-4D97-AF65-F5344CB8AC3E}">
        <p14:creationId xmlns:p14="http://schemas.microsoft.com/office/powerpoint/2010/main" val="185288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82068D-035B-064D-8E4D-A0E7254E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جمعية الهلال الاحمر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FDBF5544-4F5F-BD4E-8470-A37D8868F2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56786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42711E-82E8-AF4E-92F1-2A2C955E1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الصليب الاحمر الدولي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86D7C0A4-CFBD-4D46-89A2-BCF1452B63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95" y="1971788"/>
            <a:ext cx="4481266" cy="4126686"/>
          </a:xfrm>
        </p:spPr>
      </p:pic>
    </p:spTree>
    <p:extLst>
      <p:ext uri="{BB962C8B-B14F-4D97-AF65-F5344CB8AC3E}">
        <p14:creationId xmlns:p14="http://schemas.microsoft.com/office/powerpoint/2010/main" val="185112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BC9CFB-2F6E-A344-86BB-617DAC59B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منظمة الصحة العالمية .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B015465A-BE06-7E48-9B8B-60C3F3906D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24708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317445-220B-A248-85BF-ACF430711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2 – المؤسسات السياسية .</a:t>
            </a:r>
            <a:br>
              <a:rPr lang="ar-SA"/>
            </a:br>
            <a:r>
              <a:rPr lang="ar-SA"/>
              <a:t>وزارة الخارجية .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6960F86C-1852-A346-82ED-BC1D1DFFF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841233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C509FF-C0EA-CD4D-A9D6-CE7EE4C56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الامانة العامة لمجلس الوزراء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278709F1-D670-344D-B28D-A713AB597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767" y="1825625"/>
            <a:ext cx="6098466" cy="4351338"/>
          </a:xfrm>
        </p:spPr>
      </p:pic>
    </p:spTree>
    <p:extLst>
      <p:ext uri="{BB962C8B-B14F-4D97-AF65-F5344CB8AC3E}">
        <p14:creationId xmlns:p14="http://schemas.microsoft.com/office/powerpoint/2010/main" val="329371506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20</Slides>
  <Notes>1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نسق Office</vt:lpstr>
      <vt:lpstr>م / انواع المؤسسات و الجماهير </vt:lpstr>
      <vt:lpstr>1 – المؤسسات الصحية  </vt:lpstr>
      <vt:lpstr>المؤسسات الصحية /  وزارة الصحة . المستشفيات الحكومية . </vt:lpstr>
      <vt:lpstr>مستشفى الراهبات </vt:lpstr>
      <vt:lpstr>جمعية الهلال الاحمر </vt:lpstr>
      <vt:lpstr>الصليب الاحمر الدولي </vt:lpstr>
      <vt:lpstr>منظمة الصحة العالمية .</vt:lpstr>
      <vt:lpstr>2 – المؤسسات السياسية . وزارة الخارجية .</vt:lpstr>
      <vt:lpstr>الامانة العامة لمجلس الوزراء </vt:lpstr>
      <vt:lpstr>المؤسسات السياسية   الاحزاب  و الهيئات والكتل و التيارات السياسية . المفوضية العليا للانتخابات  الامم المتحدة . </vt:lpstr>
      <vt:lpstr>المؤسسات الاقتصادية </vt:lpstr>
      <vt:lpstr>4 – المؤسسات الثقافية .</vt:lpstr>
      <vt:lpstr>5 – المؤسسات الاجتماعية </vt:lpstr>
      <vt:lpstr>6 – المؤسسات الرياضية .</vt:lpstr>
      <vt:lpstr>7 – المؤسسات الفنية .</vt:lpstr>
      <vt:lpstr>8 – المؤسسات التعليمية ، و التربوية .</vt:lpstr>
      <vt:lpstr>9 – المؤسسات العلمية .</vt:lpstr>
      <vt:lpstr>10 – المؤسسات الدينية .</vt:lpstr>
      <vt:lpstr>11 – المؤسسات الاعلامية .</vt:lpstr>
      <vt:lpstr>12 – المؤسسات الخدمية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 / انواع المؤسسات و الجماهير </dc:title>
  <dc:creator>Rayya Q</dc:creator>
  <cp:lastModifiedBy>dr.rayya1968@gmail.com</cp:lastModifiedBy>
  <cp:revision>2</cp:revision>
  <dcterms:created xsi:type="dcterms:W3CDTF">2021-01-04T06:19:43Z</dcterms:created>
  <dcterms:modified xsi:type="dcterms:W3CDTF">2023-01-11T20:21:50Z</dcterms:modified>
</cp:coreProperties>
</file>